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343" r:id="rId3"/>
    <p:sldId id="347" r:id="rId4"/>
    <p:sldId id="348" r:id="rId5"/>
    <p:sldId id="360" r:id="rId6"/>
    <p:sldId id="361" r:id="rId7"/>
    <p:sldId id="362" r:id="rId8"/>
    <p:sldId id="363" r:id="rId9"/>
    <p:sldId id="364" r:id="rId10"/>
    <p:sldId id="373" r:id="rId11"/>
    <p:sldId id="374" r:id="rId12"/>
    <p:sldId id="375" r:id="rId13"/>
    <p:sldId id="354" r:id="rId14"/>
    <p:sldId id="376" r:id="rId15"/>
    <p:sldId id="378" r:id="rId16"/>
    <p:sldId id="395" r:id="rId17"/>
    <p:sldId id="365" r:id="rId18"/>
    <p:sldId id="366" r:id="rId19"/>
    <p:sldId id="367" r:id="rId20"/>
    <p:sldId id="397" r:id="rId21"/>
    <p:sldId id="261" r:id="rId22"/>
    <p:sldId id="262" r:id="rId23"/>
    <p:sldId id="263" r:id="rId24"/>
    <p:sldId id="399" r:id="rId25"/>
    <p:sldId id="264" r:id="rId26"/>
    <p:sldId id="357" r:id="rId27"/>
    <p:sldId id="265" r:id="rId28"/>
    <p:sldId id="319" r:id="rId29"/>
    <p:sldId id="303" r:id="rId30"/>
    <p:sldId id="304" r:id="rId31"/>
    <p:sldId id="400" r:id="rId32"/>
    <p:sldId id="398" r:id="rId33"/>
    <p:sldId id="305" r:id="rId34"/>
    <p:sldId id="306" r:id="rId35"/>
    <p:sldId id="307" r:id="rId36"/>
    <p:sldId id="401" r:id="rId37"/>
    <p:sldId id="402" r:id="rId38"/>
    <p:sldId id="403" r:id="rId39"/>
    <p:sldId id="358" r:id="rId40"/>
    <p:sldId id="330" r:id="rId41"/>
    <p:sldId id="331" r:id="rId42"/>
    <p:sldId id="301" r:id="rId43"/>
    <p:sldId id="320" r:id="rId44"/>
    <p:sldId id="328" r:id="rId45"/>
    <p:sldId id="396" r:id="rId46"/>
    <p:sldId id="379" r:id="rId47"/>
    <p:sldId id="380" r:id="rId48"/>
    <p:sldId id="38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AFE7"/>
    <a:srgbClr val="9F5FCF"/>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50" d="100"/>
          <a:sy n="150" d="100"/>
        </p:scale>
        <p:origin x="70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FB3B4-2E7E-42A8-BBC1-73403E4AD340}"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1F9B-1145-43B9-806D-AB7B135800C6}" type="slidenum">
              <a:rPr lang="en-US" smtClean="0"/>
              <a:t>‹#›</a:t>
            </a:fld>
            <a:endParaRPr lang="en-US"/>
          </a:p>
        </p:txBody>
      </p:sp>
    </p:spTree>
    <p:extLst>
      <p:ext uri="{BB962C8B-B14F-4D97-AF65-F5344CB8AC3E}">
        <p14:creationId xmlns:p14="http://schemas.microsoft.com/office/powerpoint/2010/main" val="38269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analyses are valid, they just answer different questions.</a:t>
            </a:r>
          </a:p>
        </p:txBody>
      </p:sp>
      <p:sp>
        <p:nvSpPr>
          <p:cNvPr id="4" name="Slide Number Placeholder 3"/>
          <p:cNvSpPr>
            <a:spLocks noGrp="1"/>
          </p:cNvSpPr>
          <p:nvPr>
            <p:ph type="sldNum" sz="quarter" idx="5"/>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208241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309093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Switched variables from </a:t>
                </a:r>
                <a14:m>
                  <m:oMath xmlns:m="http://schemas.openxmlformats.org/officeDocument/2006/math">
                    <m:r>
                      <a:rPr lang="en-US" b="0" i="1" smtClean="0">
                        <a:latin typeface="Cambria Math" panose="02040503050406030204" pitchFamily="18" charset="0"/>
                      </a:rPr>
                      <m:t>𝑚</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 sometimes amortization</a:t>
                </a:r>
                <a:r>
                  <a:rPr lang="en-US" baseline="0" dirty="0"/>
                  <a:t> will look at sequences longer than the number of elements that are currently in the array (if both insertions and removals would set you up to be in a worse spot than just inserting); since we’re only doing a sequence of insertions, the variables are the same value here.</a:t>
                </a:r>
                <a:endParaRPr lang="en-US" dirty="0"/>
              </a:p>
              <a:p>
                <a:r>
                  <a:rPr lang="en-US" dirty="0"/>
                  <a:t>More generally, it’s applied for inconsistent maintenance---we do a maintenance (resize) operation every once in a while.</a:t>
                </a:r>
              </a:p>
            </p:txBody>
          </p:sp>
        </mc:Choice>
        <mc:Fallback xmlns="">
          <p:sp>
            <p:nvSpPr>
              <p:cNvPr id="3" name="Notes Placeholder 2"/>
              <p:cNvSpPr>
                <a:spLocks noGrp="1"/>
              </p:cNvSpPr>
              <p:nvPr>
                <p:ph type="body" idx="1"/>
              </p:nvPr>
            </p:nvSpPr>
            <p:spPr/>
            <p:txBody>
              <a:bodyPr/>
              <a:lstStyle/>
              <a:p>
                <a:r>
                  <a:rPr lang="en-US" dirty="0"/>
                  <a:t>Switched variables from </a:t>
                </a:r>
                <a:r>
                  <a:rPr lang="en-US" b="0" i="0">
                    <a:latin typeface="Cambria Math" panose="02040503050406030204" pitchFamily="18" charset="0"/>
                  </a:rPr>
                  <a:t>𝑚</a:t>
                </a:r>
                <a:r>
                  <a:rPr lang="en-US" dirty="0"/>
                  <a:t> to </a:t>
                </a:r>
                <a:r>
                  <a:rPr lang="en-US" b="0" i="0">
                    <a:latin typeface="Cambria Math" panose="02040503050406030204" pitchFamily="18" charset="0"/>
                  </a:rPr>
                  <a:t>𝑛</a:t>
                </a:r>
                <a:r>
                  <a:rPr lang="en-US" dirty="0"/>
                  <a:t>, sometimes amortization</a:t>
                </a:r>
                <a:r>
                  <a:rPr lang="en-US" baseline="0" dirty="0"/>
                  <a:t> will look at sequences longer than the number of elements that are currently in the array (if both insertions and removals would set you up to be in a worse spot than just inserting); since we’re only doing a sequence of insertions, the variables are the same value here.</a:t>
                </a:r>
                <a:endParaRPr lang="en-US" dirty="0"/>
              </a:p>
              <a:p>
                <a:r>
                  <a:rPr lang="en-US" dirty="0"/>
                  <a:t>More generally, it’s applied for inconsistent maintenance---we do a maintenance (resize) operation every once in a while.</a:t>
                </a:r>
              </a:p>
            </p:txBody>
          </p:sp>
        </mc:Fallback>
      </mc:AlternateContent>
      <p:sp>
        <p:nvSpPr>
          <p:cNvPr id="4" name="Slide Number Placeholder 3"/>
          <p:cNvSpPr>
            <a:spLocks noGrp="1"/>
          </p:cNvSpPr>
          <p:nvPr>
            <p:ph type="sldNum" sz="quarter" idx="5"/>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96961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would you do that? Sometimes you don’t know if you’ve done the analysis perfectly (you don’t know if you have the big-</a:t>
                </a:r>
                <a14:m>
                  <m:oMath xmlns:m="http://schemas.openxmlformats.org/officeDocument/2006/math">
                    <m:r>
                      <m:rPr>
                        <m:sty m:val="p"/>
                      </m:rPr>
                      <a:rPr lang="en-US" sz="1200" b="0" i="0" smtClean="0">
                        <a:latin typeface="Cambria Math" panose="02040503050406030204" pitchFamily="18" charset="0"/>
                      </a:rPr>
                      <m:t>Θ</m:t>
                    </m:r>
                  </m:oMath>
                </a14:m>
                <a:r>
                  <a:rPr lang="en-US" sz="1200" dirty="0"/>
                  <a:t> bound), so you have to use </a:t>
                </a:r>
                <a14:m>
                  <m:oMath xmlns:m="http://schemas.openxmlformats.org/officeDocument/2006/math">
                    <m:r>
                      <a:rPr lang="en-US" sz="1200" b="0" i="1" smtClean="0">
                        <a:latin typeface="Cambria Math" panose="02040503050406030204" pitchFamily="18" charset="0"/>
                      </a:rPr>
                      <m:t>𝑂</m:t>
                    </m:r>
                  </m:oMath>
                </a14:m>
                <a:r>
                  <a:rPr lang="en-US" sz="1200" dirty="0"/>
                  <a:t> or </a:t>
                </a:r>
                <a14:m>
                  <m:oMath xmlns:m="http://schemas.openxmlformats.org/officeDocument/2006/math">
                    <m:r>
                      <m:rPr>
                        <m:sty m:val="p"/>
                      </m:rPr>
                      <a:rPr lang="en-US" sz="1200" b="0" i="0" smtClean="0">
                        <a:latin typeface="Cambria Math" panose="02040503050406030204" pitchFamily="18" charset="0"/>
                      </a:rPr>
                      <m:t>Ω</m:t>
                    </m:r>
                  </m:oMath>
                </a14:m>
                <a:r>
                  <a:rPr lang="en-US" sz="1200" dirty="0"/>
                  <a:t>.</a:t>
                </a:r>
              </a:p>
              <a:p>
                <a:endParaRPr lang="en-US" dirty="0"/>
              </a:p>
              <a:p>
                <a:r>
                  <a:rPr lang="en-US" dirty="0"/>
                  <a:t>In a few weeks, we’ll want to say “every algorithm for sorting takes at least n log n time in the worst-case” , that’s Omega in a worst-case context</a:t>
                </a:r>
              </a:p>
              <a:p>
                <a:r>
                  <a:rPr lang="en-US" dirty="0"/>
                  <a:t>Or we might say “every algorithm for this problem needs to look at all the elements, so will take at least n time, even in the best case. That’s an Omega(n) best-case statement.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would you do that? Sometimes you don’t know if you’ve done the analysis perfectly (you don’t know if you have the big-</a:t>
                </a:r>
                <a:r>
                  <a:rPr lang="en-US" sz="1200" b="0" i="0">
                    <a:latin typeface="Cambria Math" panose="02040503050406030204" pitchFamily="18" charset="0"/>
                  </a:rPr>
                  <a:t>Θ</a:t>
                </a:r>
                <a:r>
                  <a:rPr lang="en-US" sz="1200" dirty="0"/>
                  <a:t> bound), so you have to use </a:t>
                </a:r>
                <a:r>
                  <a:rPr lang="en-US" sz="1200" b="0" i="0">
                    <a:latin typeface="Cambria Math" panose="02040503050406030204" pitchFamily="18" charset="0"/>
                  </a:rPr>
                  <a:t>𝑂</a:t>
                </a:r>
                <a:r>
                  <a:rPr lang="en-US" sz="1200" dirty="0"/>
                  <a:t> or </a:t>
                </a:r>
                <a:r>
                  <a:rPr lang="en-US" sz="1200" b="0" i="0">
                    <a:latin typeface="Cambria Math" panose="02040503050406030204" pitchFamily="18" charset="0"/>
                  </a:rPr>
                  <a:t>Ω</a:t>
                </a:r>
                <a:r>
                  <a:rPr lang="en-US" sz="1200" dirty="0"/>
                  <a:t>.</a:t>
                </a:r>
              </a:p>
              <a:p>
                <a:endParaRPr lang="en-US" dirty="0"/>
              </a:p>
              <a:p>
                <a:r>
                  <a:rPr lang="en-US" dirty="0"/>
                  <a:t>In a few weeks, we’ll want to say “every algorithm for sorting takes at least n log n time in the worst-case” , that’s Omega in a worst-case context</a:t>
                </a:r>
              </a:p>
              <a:p>
                <a:r>
                  <a:rPr lang="en-US" dirty="0"/>
                  <a:t>Or we might say “every algorithm for this problem needs to look at all the elements, so will take at least n time, even in the best case. That’s an Omega(n) best-case statement.</a:t>
                </a:r>
              </a:p>
            </p:txBody>
          </p:sp>
        </mc:Fallback>
      </mc:AlternateContent>
      <p:sp>
        <p:nvSpPr>
          <p:cNvPr id="4" name="Slide Number Placeholder 3"/>
          <p:cNvSpPr>
            <a:spLocks noGrp="1"/>
          </p:cNvSpPr>
          <p:nvPr>
            <p:ph type="sldNum" sz="quarter" idx="5"/>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266401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Remember it’s ok to count slightly differently.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vs.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doesn’t make a difference,</a:t>
                </a:r>
                <a:r>
                  <a:rPr lang="en-US" baseline="0" dirty="0"/>
                  <a:t> </a:t>
                </a:r>
                <a:br>
                  <a:rPr lang="en-US" baseline="0" dirty="0"/>
                </a:br>
                <a:r>
                  <a:rPr lang="en-US" baseline="0" dirty="0"/>
                  <a:t>But </a:t>
                </a:r>
                <a14:m>
                  <m:oMath xmlns:m="http://schemas.openxmlformats.org/officeDocument/2006/math">
                    <m:r>
                      <a:rPr lang="en-US" b="0" i="1" baseline="0" smtClean="0">
                        <a:latin typeface="Cambria Math" panose="02040503050406030204" pitchFamily="18" charset="0"/>
                      </a:rPr>
                      <m:t>𝑇</m:t>
                    </m:r>
                    <m:d>
                      <m:dPr>
                        <m:ctrlPr>
                          <a:rPr lang="en-US" b="0" i="1" baseline="0" smtClean="0">
                            <a:latin typeface="Cambria Math" panose="02040503050406030204" pitchFamily="18" charset="0"/>
                          </a:rPr>
                        </m:ctrlPr>
                      </m:dPr>
                      <m:e>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𝑛</m:t>
                            </m:r>
                          </m:num>
                          <m:den>
                            <m:r>
                              <a:rPr lang="en-US" b="0" i="1" baseline="0" smtClean="0">
                                <a:latin typeface="Cambria Math" panose="02040503050406030204" pitchFamily="18" charset="0"/>
                              </a:rPr>
                              <m:t>2</m:t>
                            </m:r>
                          </m:den>
                        </m:f>
                      </m:e>
                    </m:d>
                  </m:oMath>
                </a14:m>
                <a:r>
                  <a:rPr lang="en-US" dirty="0"/>
                  <a:t> vs.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3</m:t>
                        </m:r>
                      </m:den>
                    </m:f>
                    <m:r>
                      <a:rPr lang="en-US" b="0" i="1" smtClean="0">
                        <a:latin typeface="Cambria Math" panose="02040503050406030204" pitchFamily="18" charset="0"/>
                      </a:rPr>
                      <m:t>)</m:t>
                    </m:r>
                  </m:oMath>
                </a14:m>
                <a:r>
                  <a:rPr lang="en-US" dirty="0"/>
                  <a:t> vs.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r>
                  <a:rPr lang="en-US" dirty="0"/>
                  <a:t> will make a difference!</a:t>
                </a:r>
              </a:p>
            </p:txBody>
          </p:sp>
        </mc:Choice>
        <mc:Fallback xmlns="">
          <p:sp>
            <p:nvSpPr>
              <p:cNvPr id="3" name="Notes Placeholder 2"/>
              <p:cNvSpPr>
                <a:spLocks noGrp="1"/>
              </p:cNvSpPr>
              <p:nvPr>
                <p:ph type="body" idx="1"/>
              </p:nvPr>
            </p:nvSpPr>
            <p:spPr/>
            <p:txBody>
              <a:bodyPr/>
              <a:lstStyle/>
              <a:p>
                <a:r>
                  <a:rPr lang="en-US" dirty="0"/>
                  <a:t>Remember it’s ok to count slightly differently. </a:t>
                </a:r>
                <a:r>
                  <a:rPr lang="en-US" b="0" i="0">
                    <a:latin typeface="Cambria Math" panose="02040503050406030204" pitchFamily="18" charset="0"/>
                  </a:rPr>
                  <a:t>2𝑛^3</a:t>
                </a:r>
                <a:r>
                  <a:rPr lang="en-US" dirty="0"/>
                  <a:t> vs. </a:t>
                </a:r>
                <a:r>
                  <a:rPr lang="en-US" b="0" i="0">
                    <a:latin typeface="Cambria Math" panose="02040503050406030204" pitchFamily="18" charset="0"/>
                  </a:rPr>
                  <a:t>3𝑛^3</a:t>
                </a:r>
                <a:r>
                  <a:rPr lang="en-US" dirty="0"/>
                  <a:t> doesn’t make a difference,</a:t>
                </a:r>
                <a:r>
                  <a:rPr lang="en-US" baseline="0" dirty="0"/>
                  <a:t> </a:t>
                </a:r>
                <a:br>
                  <a:rPr lang="en-US" baseline="0" dirty="0"/>
                </a:br>
                <a:r>
                  <a:rPr lang="en-US" baseline="0" dirty="0"/>
                  <a:t>But </a:t>
                </a:r>
                <a:r>
                  <a:rPr lang="en-US" b="0" i="0" baseline="0">
                    <a:latin typeface="Cambria Math" panose="02040503050406030204" pitchFamily="18" charset="0"/>
                  </a:rPr>
                  <a:t>𝑇(𝑛/2)</a:t>
                </a:r>
                <a:r>
                  <a:rPr lang="en-US" dirty="0"/>
                  <a:t> vs. </a:t>
                </a:r>
                <a:r>
                  <a:rPr lang="en-US" b="0" i="0">
                    <a:latin typeface="Cambria Math" panose="02040503050406030204" pitchFamily="18" charset="0"/>
                  </a:rPr>
                  <a:t>𝑇(𝑛/3)</a:t>
                </a:r>
                <a:r>
                  <a:rPr lang="en-US" dirty="0"/>
                  <a:t> vs. </a:t>
                </a:r>
                <a:r>
                  <a:rPr lang="en-US" b="0" i="0">
                    <a:latin typeface="Cambria Math" panose="02040503050406030204" pitchFamily="18" charset="0"/>
                  </a:rPr>
                  <a:t>2𝑇(𝑛/2)</a:t>
                </a:r>
                <a:r>
                  <a:rPr lang="en-US" dirty="0"/>
                  <a:t> will make a difference!</a:t>
                </a:r>
              </a:p>
            </p:txBody>
          </p:sp>
        </mc:Fallback>
      </mc:AlternateContent>
      <p:sp>
        <p:nvSpPr>
          <p:cNvPr id="4" name="Slide Number Placeholder 3"/>
          <p:cNvSpPr>
            <a:spLocks noGrp="1"/>
          </p:cNvSpPr>
          <p:nvPr>
            <p:ph type="sldNum" sz="quarter" idx="5"/>
          </p:nvPr>
        </p:nvSpPr>
        <p:spPr/>
        <p:txBody>
          <a:bodyPr/>
          <a:lstStyle/>
          <a:p>
            <a:fld id="{36EE1F9B-1145-43B9-806D-AB7B135800C6}" type="slidenum">
              <a:rPr lang="en-US" smtClean="0"/>
              <a:t>23</a:t>
            </a:fld>
            <a:endParaRPr lang="en-US"/>
          </a:p>
        </p:txBody>
      </p:sp>
    </p:spTree>
    <p:extLst>
      <p:ext uri="{BB962C8B-B14F-4D97-AF65-F5344CB8AC3E}">
        <p14:creationId xmlns:p14="http://schemas.microsoft.com/office/powerpoint/2010/main" val="368082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8256-49D6-4C36-884A-DB56F0825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98028-3049-2B75-0CBF-8893B967825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47BA979-B357-89A1-4328-9075A12417CB}"/>
                  </a:ext>
                </a:extLst>
              </p:cNvPr>
              <p:cNvSpPr>
                <a:spLocks noGrp="1"/>
              </p:cNvSpPr>
              <p:nvPr>
                <p:ph type="body" idx="1"/>
              </p:nvPr>
            </p:nvSpPr>
            <p:spPr/>
            <p:txBody>
              <a:bodyPr/>
              <a:lstStyle/>
              <a:p>
                <a:r>
                  <a:rPr lang="en-US" dirty="0"/>
                  <a:t>Remember it’s ok to count slightly differently.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vs.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doesn’t make a difference,</a:t>
                </a:r>
                <a:r>
                  <a:rPr lang="en-US" baseline="0" dirty="0"/>
                  <a:t> </a:t>
                </a:r>
                <a:br>
                  <a:rPr lang="en-US" baseline="0" dirty="0"/>
                </a:br>
                <a:r>
                  <a:rPr lang="en-US" baseline="0" dirty="0"/>
                  <a:t>But </a:t>
                </a:r>
                <a14:m>
                  <m:oMath xmlns:m="http://schemas.openxmlformats.org/officeDocument/2006/math">
                    <m:r>
                      <a:rPr lang="en-US" b="0" i="1" baseline="0" smtClean="0">
                        <a:latin typeface="Cambria Math" panose="02040503050406030204" pitchFamily="18" charset="0"/>
                      </a:rPr>
                      <m:t>𝑇</m:t>
                    </m:r>
                    <m:d>
                      <m:dPr>
                        <m:ctrlPr>
                          <a:rPr lang="en-US" b="0" i="1" baseline="0" smtClean="0">
                            <a:latin typeface="Cambria Math" panose="02040503050406030204" pitchFamily="18" charset="0"/>
                          </a:rPr>
                        </m:ctrlPr>
                      </m:dPr>
                      <m:e>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𝑛</m:t>
                            </m:r>
                          </m:num>
                          <m:den>
                            <m:r>
                              <a:rPr lang="en-US" b="0" i="1" baseline="0" smtClean="0">
                                <a:latin typeface="Cambria Math" panose="02040503050406030204" pitchFamily="18" charset="0"/>
                              </a:rPr>
                              <m:t>2</m:t>
                            </m:r>
                          </m:den>
                        </m:f>
                      </m:e>
                    </m:d>
                  </m:oMath>
                </a14:m>
                <a:r>
                  <a:rPr lang="en-US" dirty="0"/>
                  <a:t> vs.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3</m:t>
                        </m:r>
                      </m:den>
                    </m:f>
                    <m:r>
                      <a:rPr lang="en-US" b="0" i="1" smtClean="0">
                        <a:latin typeface="Cambria Math" panose="02040503050406030204" pitchFamily="18" charset="0"/>
                      </a:rPr>
                      <m:t>)</m:t>
                    </m:r>
                  </m:oMath>
                </a14:m>
                <a:r>
                  <a:rPr lang="en-US" dirty="0"/>
                  <a:t> vs.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r>
                  <a:rPr lang="en-US" dirty="0"/>
                  <a:t> will make a difference!</a:t>
                </a:r>
              </a:p>
            </p:txBody>
          </p:sp>
        </mc:Choice>
        <mc:Fallback xmlns="">
          <p:sp>
            <p:nvSpPr>
              <p:cNvPr id="3" name="Notes Placeholder 2">
                <a:extLst>
                  <a:ext uri="{FF2B5EF4-FFF2-40B4-BE49-F238E27FC236}">
                    <a16:creationId xmlns:a16="http://schemas.microsoft.com/office/drawing/2014/main" id="{E47BA979-B357-89A1-4328-9075A12417CB}"/>
                  </a:ext>
                </a:extLst>
              </p:cNvPr>
              <p:cNvSpPr>
                <a:spLocks noGrp="1"/>
              </p:cNvSpPr>
              <p:nvPr>
                <p:ph type="body" idx="1"/>
              </p:nvPr>
            </p:nvSpPr>
            <p:spPr/>
            <p:txBody>
              <a:bodyPr/>
              <a:lstStyle/>
              <a:p>
                <a:r>
                  <a:rPr lang="en-US" dirty="0"/>
                  <a:t>Remember it’s ok to count slightly differently. </a:t>
                </a:r>
                <a:r>
                  <a:rPr lang="en-US" b="0" i="0">
                    <a:latin typeface="Cambria Math" panose="02040503050406030204" pitchFamily="18" charset="0"/>
                  </a:rPr>
                  <a:t>2𝑛^3</a:t>
                </a:r>
                <a:r>
                  <a:rPr lang="en-US" dirty="0"/>
                  <a:t> vs. </a:t>
                </a:r>
                <a:r>
                  <a:rPr lang="en-US" b="0" i="0">
                    <a:latin typeface="Cambria Math" panose="02040503050406030204" pitchFamily="18" charset="0"/>
                  </a:rPr>
                  <a:t>3𝑛^3</a:t>
                </a:r>
                <a:r>
                  <a:rPr lang="en-US" dirty="0"/>
                  <a:t> doesn’t make a difference,</a:t>
                </a:r>
                <a:r>
                  <a:rPr lang="en-US" baseline="0" dirty="0"/>
                  <a:t> </a:t>
                </a:r>
                <a:br>
                  <a:rPr lang="en-US" baseline="0" dirty="0"/>
                </a:br>
                <a:r>
                  <a:rPr lang="en-US" baseline="0" dirty="0"/>
                  <a:t>But </a:t>
                </a:r>
                <a:r>
                  <a:rPr lang="en-US" b="0" i="0" baseline="0">
                    <a:latin typeface="Cambria Math" panose="02040503050406030204" pitchFamily="18" charset="0"/>
                  </a:rPr>
                  <a:t>𝑇(𝑛/2)</a:t>
                </a:r>
                <a:r>
                  <a:rPr lang="en-US" dirty="0"/>
                  <a:t> vs. </a:t>
                </a:r>
                <a:r>
                  <a:rPr lang="en-US" b="0" i="0">
                    <a:latin typeface="Cambria Math" panose="02040503050406030204" pitchFamily="18" charset="0"/>
                  </a:rPr>
                  <a:t>𝑇(𝑛/3)</a:t>
                </a:r>
                <a:r>
                  <a:rPr lang="en-US" dirty="0"/>
                  <a:t> vs. </a:t>
                </a:r>
                <a:r>
                  <a:rPr lang="en-US" b="0" i="0">
                    <a:latin typeface="Cambria Math" panose="02040503050406030204" pitchFamily="18" charset="0"/>
                  </a:rPr>
                  <a:t>2𝑇(𝑛/2)</a:t>
                </a:r>
                <a:r>
                  <a:rPr lang="en-US" dirty="0"/>
                  <a:t> will make a difference!</a:t>
                </a:r>
              </a:p>
            </p:txBody>
          </p:sp>
        </mc:Fallback>
      </mc:AlternateContent>
      <p:sp>
        <p:nvSpPr>
          <p:cNvPr id="4" name="Slide Number Placeholder 3">
            <a:extLst>
              <a:ext uri="{FF2B5EF4-FFF2-40B4-BE49-F238E27FC236}">
                <a16:creationId xmlns:a16="http://schemas.microsoft.com/office/drawing/2014/main" id="{3623A13B-D573-2BFB-D9B1-088104674178}"/>
              </a:ext>
            </a:extLst>
          </p:cNvPr>
          <p:cNvSpPr>
            <a:spLocks noGrp="1"/>
          </p:cNvSpPr>
          <p:nvPr>
            <p:ph type="sldNum" sz="quarter" idx="5"/>
          </p:nvPr>
        </p:nvSpPr>
        <p:spPr/>
        <p:txBody>
          <a:bodyPr/>
          <a:lstStyle/>
          <a:p>
            <a:fld id="{36EE1F9B-1145-43B9-806D-AB7B135800C6}" type="slidenum">
              <a:rPr lang="en-US" smtClean="0"/>
              <a:t>24</a:t>
            </a:fld>
            <a:endParaRPr lang="en-US"/>
          </a:p>
        </p:txBody>
      </p:sp>
    </p:spTree>
    <p:extLst>
      <p:ext uri="{BB962C8B-B14F-4D97-AF65-F5344CB8AC3E}">
        <p14:creationId xmlns:p14="http://schemas.microsoft.com/office/powerpoint/2010/main" val="67837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Closed forms of </a:t>
            </a:r>
          </a:p>
        </p:txBody>
      </p:sp>
      <p:sp>
        <p:nvSpPr>
          <p:cNvPr id="4" name="Slide Number Placeholder 3"/>
          <p:cNvSpPr>
            <a:spLocks noGrp="1"/>
          </p:cNvSpPr>
          <p:nvPr>
            <p:ph type="sldNum" sz="quarter" idx="5"/>
          </p:nvPr>
        </p:nvSpPr>
        <p:spPr/>
        <p:txBody>
          <a:bodyPr/>
          <a:lstStyle/>
          <a:p>
            <a:fld id="{36EE1F9B-1145-43B9-806D-AB7B135800C6}" type="slidenum">
              <a:rPr lang="en-US" smtClean="0"/>
              <a:t>35</a:t>
            </a:fld>
            <a:endParaRPr lang="en-US"/>
          </a:p>
        </p:txBody>
      </p:sp>
    </p:spTree>
    <p:extLst>
      <p:ext uri="{BB962C8B-B14F-4D97-AF65-F5344CB8AC3E}">
        <p14:creationId xmlns:p14="http://schemas.microsoft.com/office/powerpoint/2010/main" val="2339985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Need to make expression smaller, do that by making negative thing bigger. 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≥16 </m:t>
                    </m:r>
                  </m:oMath>
                </a14:m>
                <a:r>
                  <a:rPr lang="en-US" dirty="0"/>
                  <a:t>(doing O/Omega,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r>
                      <a:rPr lang="en-US" b="0" i="0" smtClean="0">
                        <a:latin typeface="Cambria Math" panose="02040503050406030204" pitchFamily="18" charset="0"/>
                      </a:rPr>
                      <m:t> </m:t>
                    </m:r>
                  </m:oMath>
                </a14:m>
                <a:r>
                  <a:rPr lang="en-US" dirty="0"/>
                  <a:t>can be set to that, as </a:t>
                </a:r>
                <a14:m>
                  <m:oMath xmlns:m="http://schemas.openxmlformats.org/officeDocument/2006/math">
                    <m:r>
                      <a:rPr lang="en-US" b="0" i="1" smtClean="0">
                        <a:latin typeface="Cambria Math" panose="02040503050406030204" pitchFamily="18" charset="0"/>
                      </a:rPr>
                      <m:t>𝑛</m:t>
                    </m:r>
                  </m:oMath>
                </a14:m>
                <a:r>
                  <a:rPr lang="en-US" dirty="0"/>
                  <a:t> gets bigger</a:t>
                </a:r>
                <a:r>
                  <a:rPr lang="en-US" baseline="0" dirty="0"/>
                  <a:t> the thing we subtract gets smaller. So taking </a:t>
                </a:r>
                <a14:m>
                  <m:oMath xmlns:m="http://schemas.openxmlformats.org/officeDocument/2006/math">
                    <m:r>
                      <a:rPr lang="en-US" b="0" i="1" baseline="0" smtClean="0">
                        <a:latin typeface="Cambria Math" panose="02040503050406030204" pitchFamily="18" charset="0"/>
                      </a:rPr>
                      <m:t>𝑛</m:t>
                    </m:r>
                    <m:r>
                      <a:rPr lang="en-US" b="0" i="1" baseline="0" smtClean="0">
                        <a:latin typeface="Cambria Math" panose="02040503050406030204" pitchFamily="18" charset="0"/>
                      </a:rPr>
                      <m:t>=16</m:t>
                    </m:r>
                  </m:oMath>
                </a14:m>
                <a:r>
                  <a:rPr lang="en-US" dirty="0"/>
                  <a:t>, we subtract the minimum ee</a:t>
                </a:r>
              </a:p>
            </p:txBody>
          </p:sp>
        </mc:Choice>
        <mc:Fallback xmlns="">
          <p:sp>
            <p:nvSpPr>
              <p:cNvPr id="3" name="Notes Placeholder 2"/>
              <p:cNvSpPr>
                <a:spLocks noGrp="1"/>
              </p:cNvSpPr>
              <p:nvPr>
                <p:ph type="body" idx="1"/>
              </p:nvPr>
            </p:nvSpPr>
            <p:spPr/>
            <p:txBody>
              <a:bodyPr/>
              <a:lstStyle/>
              <a:p>
                <a:r>
                  <a:rPr lang="en-US" dirty="0"/>
                  <a:t>Need to make expression smaller, do that by making negative thing bigger. For </a:t>
                </a:r>
                <a:r>
                  <a:rPr lang="en-US" b="0" i="0">
                    <a:latin typeface="Cambria Math" panose="02040503050406030204" pitchFamily="18" charset="0"/>
                  </a:rPr>
                  <a:t>𝑛≥16 </a:t>
                </a:r>
                <a:r>
                  <a:rPr lang="en-US" dirty="0"/>
                  <a:t>(doing O/Omega, so </a:t>
                </a:r>
                <a:r>
                  <a:rPr lang="en-US" b="0" i="0">
                    <a:latin typeface="Cambria Math" panose="02040503050406030204" pitchFamily="18" charset="0"/>
                  </a:rPr>
                  <a:t>𝑛_0  </a:t>
                </a:r>
                <a:r>
                  <a:rPr lang="en-US" dirty="0"/>
                  <a:t>can be set to that, as </a:t>
                </a:r>
                <a:r>
                  <a:rPr lang="en-US" b="0" i="0">
                    <a:latin typeface="Cambria Math" panose="02040503050406030204" pitchFamily="18" charset="0"/>
                  </a:rPr>
                  <a:t>𝑛</a:t>
                </a:r>
                <a:r>
                  <a:rPr lang="en-US" dirty="0"/>
                  <a:t> gets bigger</a:t>
                </a:r>
                <a:r>
                  <a:rPr lang="en-US" baseline="0" dirty="0"/>
                  <a:t> the thing we subtract gets smaller. So taking </a:t>
                </a:r>
                <a:r>
                  <a:rPr lang="en-US" b="0" i="0" baseline="0">
                    <a:latin typeface="Cambria Math" panose="02040503050406030204" pitchFamily="18" charset="0"/>
                  </a:rPr>
                  <a:t>𝑛=16</a:t>
                </a:r>
                <a:r>
                  <a:rPr lang="en-US" dirty="0"/>
                  <a:t>, we subtract the minimum ee</a:t>
                </a:r>
              </a:p>
            </p:txBody>
          </p:sp>
        </mc:Fallback>
      </mc:AlternateContent>
      <p:sp>
        <p:nvSpPr>
          <p:cNvPr id="4" name="Slide Number Placeholder 3"/>
          <p:cNvSpPr>
            <a:spLocks noGrp="1"/>
          </p:cNvSpPr>
          <p:nvPr>
            <p:ph type="sldNum" sz="quarter" idx="5"/>
          </p:nvPr>
        </p:nvSpPr>
        <p:spPr/>
        <p:txBody>
          <a:bodyPr/>
          <a:lstStyle/>
          <a:p>
            <a:fld id="{36EE1F9B-1145-43B9-806D-AB7B135800C6}" type="slidenum">
              <a:rPr lang="en-US" smtClean="0"/>
              <a:t>36</a:t>
            </a:fld>
            <a:endParaRPr lang="en-US"/>
          </a:p>
        </p:txBody>
      </p:sp>
    </p:spTree>
    <p:extLst>
      <p:ext uri="{BB962C8B-B14F-4D97-AF65-F5344CB8AC3E}">
        <p14:creationId xmlns:p14="http://schemas.microsoft.com/office/powerpoint/2010/main" val="1545603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450546F-8820-47FA-A501-11540AD7B5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271A2-6E60-44B4-BEA2-AA9C0CD6A6F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2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450546F-8820-47FA-A501-11540AD7B584}" type="datetimeFigureOut">
              <a:rPr lang="en-US" smtClean="0"/>
              <a:t>4/11/2025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8E271A2-6E60-44B4-BEA2-AA9C0CD6A6F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43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8450546F-8820-47FA-A501-11540AD7B584}" type="datetimeFigureOut">
              <a:rPr lang="en-US" smtClean="0"/>
              <a:t>4/11/2025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8E271A2-6E60-44B4-BEA2-AA9C0CD6A6FE}"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2580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0546F-8820-47FA-A501-11540AD7B5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271A2-6E60-44B4-BEA2-AA9C0CD6A6FE}" type="slidenum">
              <a:rPr lang="en-US" smtClean="0"/>
              <a:t>‹#›</a:t>
            </a:fld>
            <a:endParaRPr lang="en-US"/>
          </a:p>
        </p:txBody>
      </p:sp>
    </p:spTree>
    <p:extLst>
      <p:ext uri="{BB962C8B-B14F-4D97-AF65-F5344CB8AC3E}">
        <p14:creationId xmlns:p14="http://schemas.microsoft.com/office/powerpoint/2010/main" val="117610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50546F-8820-47FA-A501-11540AD7B584}"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271A2-6E60-44B4-BEA2-AA9C0CD6A6F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85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50546F-8820-47FA-A501-11540AD7B584}"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271A2-6E60-44B4-BEA2-AA9C0CD6A6F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6939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450546F-8820-47FA-A501-11540AD7B584}"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271A2-6E60-44B4-BEA2-AA9C0CD6A6F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918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50546F-8820-47FA-A501-11540AD7B584}"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271A2-6E60-44B4-BEA2-AA9C0CD6A6FE}" type="slidenum">
              <a:rPr lang="en-US" smtClean="0"/>
              <a:t>‹#›</a:t>
            </a:fld>
            <a:endParaRPr lang="en-US"/>
          </a:p>
        </p:txBody>
      </p:sp>
    </p:spTree>
    <p:extLst>
      <p:ext uri="{BB962C8B-B14F-4D97-AF65-F5344CB8AC3E}">
        <p14:creationId xmlns:p14="http://schemas.microsoft.com/office/powerpoint/2010/main" val="28997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0546F-8820-47FA-A501-11540AD7B584}"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271A2-6E60-44B4-BEA2-AA9C0CD6A6FE}" type="slidenum">
              <a:rPr lang="en-US" smtClean="0"/>
              <a:t>‹#›</a:t>
            </a:fld>
            <a:endParaRPr lang="en-US"/>
          </a:p>
        </p:txBody>
      </p:sp>
    </p:spTree>
    <p:extLst>
      <p:ext uri="{BB962C8B-B14F-4D97-AF65-F5344CB8AC3E}">
        <p14:creationId xmlns:p14="http://schemas.microsoft.com/office/powerpoint/2010/main" val="408234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50546F-8820-47FA-A501-11540AD7B584}"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271A2-6E60-44B4-BEA2-AA9C0CD6A6F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86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450546F-8820-47FA-A501-11540AD7B584}" type="datetimeFigureOut">
              <a:rPr lang="en-US" smtClean="0"/>
              <a:t>4/11/2025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8E271A2-6E60-44B4-BEA2-AA9C0CD6A6F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34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450546F-8820-47FA-A501-11540AD7B584}" type="datetimeFigureOut">
              <a:rPr lang="en-US" smtClean="0"/>
              <a:t>4/11/2025</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8E271A2-6E60-44B4-BEA2-AA9C0CD6A6F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64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1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3" Type="http://schemas.openxmlformats.org/officeDocument/2006/relationships/image" Target="../media/image28.png"/><Relationship Id="rId55" Type="http://schemas.openxmlformats.org/officeDocument/2006/relationships/image" Target="../media/image185.png"/><Relationship Id="rId63" Type="http://schemas.openxmlformats.org/officeDocument/2006/relationships/image" Target="../media/image193.png"/><Relationship Id="rId76" Type="http://schemas.openxmlformats.org/officeDocument/2006/relationships/image" Target="../media/image33.png"/><Relationship Id="rId84" Type="http://schemas.openxmlformats.org/officeDocument/2006/relationships/image" Target="../media/image42.png"/><Relationship Id="rId89" Type="http://schemas.openxmlformats.org/officeDocument/2006/relationships/image" Target="../media/image47.png"/><Relationship Id="rId97" Type="http://schemas.openxmlformats.org/officeDocument/2006/relationships/image" Target="../media/image55.png"/><Relationship Id="rId7" Type="http://schemas.openxmlformats.org/officeDocument/2006/relationships/image" Target="../media/image220.png"/><Relationship Id="rId71" Type="http://schemas.openxmlformats.org/officeDocument/2006/relationships/image" Target="../media/image12.png"/><Relationship Id="rId92" Type="http://schemas.openxmlformats.org/officeDocument/2006/relationships/image" Target="../media/image50.png"/><Relationship Id="rId2" Type="http://schemas.openxmlformats.org/officeDocument/2006/relationships/image" Target="../media/image170.png"/><Relationship Id="rId16" Type="http://schemas.openxmlformats.org/officeDocument/2006/relationships/image" Target="../media/image31.png"/><Relationship Id="rId11" Type="http://schemas.openxmlformats.org/officeDocument/2006/relationships/image" Target="../media/image26.png"/><Relationship Id="rId53" Type="http://schemas.openxmlformats.org/officeDocument/2006/relationships/image" Target="../media/image183.png"/><Relationship Id="rId58" Type="http://schemas.openxmlformats.org/officeDocument/2006/relationships/image" Target="../media/image188.png"/><Relationship Id="rId66" Type="http://schemas.openxmlformats.org/officeDocument/2006/relationships/image" Target="../media/image9.png"/><Relationship Id="rId74" Type="http://schemas.openxmlformats.org/officeDocument/2006/relationships/image" Target="../media/image16.png"/><Relationship Id="rId79" Type="http://schemas.openxmlformats.org/officeDocument/2006/relationships/image" Target="../media/image36.png"/><Relationship Id="rId87" Type="http://schemas.openxmlformats.org/officeDocument/2006/relationships/image" Target="../media/image45.png"/><Relationship Id="rId5" Type="http://schemas.openxmlformats.org/officeDocument/2006/relationships/image" Target="../media/image20.png"/><Relationship Id="rId61" Type="http://schemas.openxmlformats.org/officeDocument/2006/relationships/image" Target="../media/image191.png"/><Relationship Id="rId82" Type="http://schemas.openxmlformats.org/officeDocument/2006/relationships/image" Target="../media/image39.png"/><Relationship Id="rId90" Type="http://schemas.openxmlformats.org/officeDocument/2006/relationships/image" Target="../media/image48.png"/><Relationship Id="rId95" Type="http://schemas.openxmlformats.org/officeDocument/2006/relationships/image" Target="../media/image53.png"/><Relationship Id="rId14" Type="http://schemas.openxmlformats.org/officeDocument/2006/relationships/image" Target="../media/image29.png"/><Relationship Id="rId56" Type="http://schemas.openxmlformats.org/officeDocument/2006/relationships/image" Target="../media/image186.png"/><Relationship Id="rId64" Type="http://schemas.openxmlformats.org/officeDocument/2006/relationships/image" Target="../media/image194.png"/><Relationship Id="rId69" Type="http://schemas.openxmlformats.org/officeDocument/2006/relationships/image" Target="../media/image10.png"/><Relationship Id="rId77" Type="http://schemas.openxmlformats.org/officeDocument/2006/relationships/image" Target="../media/image34.png"/><Relationship Id="rId8" Type="http://schemas.openxmlformats.org/officeDocument/2006/relationships/image" Target="../media/image230.png"/><Relationship Id="rId51" Type="http://schemas.openxmlformats.org/officeDocument/2006/relationships/image" Target="../media/image181.png"/><Relationship Id="rId72" Type="http://schemas.openxmlformats.org/officeDocument/2006/relationships/image" Target="../media/image13.png"/><Relationship Id="rId80" Type="http://schemas.openxmlformats.org/officeDocument/2006/relationships/image" Target="../media/image37.png"/><Relationship Id="rId85" Type="http://schemas.openxmlformats.org/officeDocument/2006/relationships/image" Target="../media/image43.png"/><Relationship Id="rId93" Type="http://schemas.openxmlformats.org/officeDocument/2006/relationships/image" Target="../media/image51.png"/><Relationship Id="rId98" Type="http://schemas.openxmlformats.org/officeDocument/2006/relationships/image" Target="../media/image56.png"/><Relationship Id="rId3" Type="http://schemas.openxmlformats.org/officeDocument/2006/relationships/image" Target="../media/image18.png"/><Relationship Id="rId12" Type="http://schemas.openxmlformats.org/officeDocument/2006/relationships/image" Target="../media/image27.png"/><Relationship Id="rId59" Type="http://schemas.openxmlformats.org/officeDocument/2006/relationships/image" Target="../media/image189.png"/><Relationship Id="rId54" Type="http://schemas.openxmlformats.org/officeDocument/2006/relationships/image" Target="../media/image184.png"/><Relationship Id="rId62" Type="http://schemas.openxmlformats.org/officeDocument/2006/relationships/image" Target="../media/image192.png"/><Relationship Id="rId70" Type="http://schemas.openxmlformats.org/officeDocument/2006/relationships/image" Target="../media/image11.png"/><Relationship Id="rId75" Type="http://schemas.openxmlformats.org/officeDocument/2006/relationships/image" Target="../media/image32.png"/><Relationship Id="rId83" Type="http://schemas.openxmlformats.org/officeDocument/2006/relationships/image" Target="../media/image41.png"/><Relationship Id="rId88" Type="http://schemas.openxmlformats.org/officeDocument/2006/relationships/image" Target="../media/image46.png"/><Relationship Id="rId91" Type="http://schemas.openxmlformats.org/officeDocument/2006/relationships/image" Target="../media/image49.png"/><Relationship Id="rId9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1.png"/><Relationship Id="rId15" Type="http://schemas.openxmlformats.org/officeDocument/2006/relationships/image" Target="../media/image30.png"/><Relationship Id="rId57" Type="http://schemas.openxmlformats.org/officeDocument/2006/relationships/image" Target="../media/image187.png"/><Relationship Id="rId10" Type="http://schemas.openxmlformats.org/officeDocument/2006/relationships/image" Target="../media/image252.png"/><Relationship Id="rId52" Type="http://schemas.openxmlformats.org/officeDocument/2006/relationships/image" Target="../media/image182.png"/><Relationship Id="rId60" Type="http://schemas.openxmlformats.org/officeDocument/2006/relationships/image" Target="../media/image190.png"/><Relationship Id="rId65" Type="http://schemas.openxmlformats.org/officeDocument/2006/relationships/image" Target="../media/image195.png"/><Relationship Id="rId73" Type="http://schemas.openxmlformats.org/officeDocument/2006/relationships/image" Target="../media/image14.png"/><Relationship Id="rId78" Type="http://schemas.openxmlformats.org/officeDocument/2006/relationships/image" Target="../media/image35.png"/><Relationship Id="rId81" Type="http://schemas.openxmlformats.org/officeDocument/2006/relationships/image" Target="../media/image38.png"/><Relationship Id="rId86" Type="http://schemas.openxmlformats.org/officeDocument/2006/relationships/image" Target="../media/image44.png"/><Relationship Id="rId94" Type="http://schemas.openxmlformats.org/officeDocument/2006/relationships/image" Target="../media/image52.png"/><Relationship Id="rId99" Type="http://schemas.openxmlformats.org/officeDocument/2006/relationships/image" Target="../media/image57.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64.png"/><Relationship Id="rId12"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0.png"/><Relationship Id="rId9" Type="http://schemas.openxmlformats.org/officeDocument/2006/relationships/image" Target="../media/image66.png"/></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image" Target="../media/image78.png"/><Relationship Id="rId39" Type="http://schemas.openxmlformats.org/officeDocument/2006/relationships/image" Target="../media/image86.png"/><Relationship Id="rId34" Type="http://schemas.openxmlformats.org/officeDocument/2006/relationships/image" Target="../media/image81.png"/><Relationship Id="rId42" Type="http://schemas.openxmlformats.org/officeDocument/2006/relationships/image" Target="../media/image89.png"/><Relationship Id="rId47" Type="http://schemas.openxmlformats.org/officeDocument/2006/relationships/image" Target="../media/image95.png"/><Relationship Id="rId50" Type="http://schemas.openxmlformats.org/officeDocument/2006/relationships/image" Target="../media/image101.png"/><Relationship Id="rId55" Type="http://schemas.openxmlformats.org/officeDocument/2006/relationships/image" Target="../media/image108.png"/><Relationship Id="rId63" Type="http://schemas.openxmlformats.org/officeDocument/2006/relationships/image" Target="../media/image116.png"/><Relationship Id="rId68" Type="http://schemas.openxmlformats.org/officeDocument/2006/relationships/image" Target="../media/image121.png"/><Relationship Id="rId76" Type="http://schemas.openxmlformats.org/officeDocument/2006/relationships/image" Target="../media/image129.png"/><Relationship Id="rId7" Type="http://schemas.openxmlformats.org/officeDocument/2006/relationships/image" Target="../media/image72.png"/><Relationship Id="rId71" Type="http://schemas.openxmlformats.org/officeDocument/2006/relationships/image" Target="../media/image124.png"/><Relationship Id="rId29" Type="http://schemas.openxmlformats.org/officeDocument/2006/relationships/image" Target="../media/image251.png"/><Relationship Id="rId2" Type="http://schemas.openxmlformats.org/officeDocument/2006/relationships/image" Target="../media/image97.png"/><Relationship Id="rId11" Type="http://schemas.openxmlformats.org/officeDocument/2006/relationships/image" Target="../media/image76.png"/><Relationship Id="rId32" Type="http://schemas.openxmlformats.org/officeDocument/2006/relationships/image" Target="../media/image103.png"/><Relationship Id="rId37" Type="http://schemas.openxmlformats.org/officeDocument/2006/relationships/image" Target="../media/image84.png"/><Relationship Id="rId40" Type="http://schemas.openxmlformats.org/officeDocument/2006/relationships/image" Target="../media/image87.png"/><Relationship Id="rId45" Type="http://schemas.openxmlformats.org/officeDocument/2006/relationships/image" Target="../media/image93.png"/><Relationship Id="rId53" Type="http://schemas.openxmlformats.org/officeDocument/2006/relationships/image" Target="../media/image106.png"/><Relationship Id="rId58" Type="http://schemas.openxmlformats.org/officeDocument/2006/relationships/image" Target="../media/image111.png"/><Relationship Id="rId66" Type="http://schemas.openxmlformats.org/officeDocument/2006/relationships/image" Target="../media/image119.png"/><Relationship Id="rId74" Type="http://schemas.openxmlformats.org/officeDocument/2006/relationships/image" Target="../media/image127.png"/><Relationship Id="rId5" Type="http://schemas.openxmlformats.org/officeDocument/2006/relationships/image" Target="../media/image100.png"/><Relationship Id="rId61" Type="http://schemas.openxmlformats.org/officeDocument/2006/relationships/image" Target="../media/image114.png"/><Relationship Id="rId14" Type="http://schemas.openxmlformats.org/officeDocument/2006/relationships/image" Target="../media/image79.png"/><Relationship Id="rId30" Type="http://schemas.openxmlformats.org/officeDocument/2006/relationships/image" Target="../media/image1010.png"/><Relationship Id="rId35" Type="http://schemas.openxmlformats.org/officeDocument/2006/relationships/image" Target="../media/image82.png"/><Relationship Id="rId43" Type="http://schemas.openxmlformats.org/officeDocument/2006/relationships/image" Target="../media/image90.png"/><Relationship Id="rId48" Type="http://schemas.openxmlformats.org/officeDocument/2006/relationships/image" Target="../media/image96.png"/><Relationship Id="rId56" Type="http://schemas.openxmlformats.org/officeDocument/2006/relationships/image" Target="../media/image109.png"/><Relationship Id="rId64" Type="http://schemas.openxmlformats.org/officeDocument/2006/relationships/image" Target="../media/image117.png"/><Relationship Id="rId69" Type="http://schemas.openxmlformats.org/officeDocument/2006/relationships/image" Target="../media/image122.png"/><Relationship Id="rId8" Type="http://schemas.openxmlformats.org/officeDocument/2006/relationships/image" Target="../media/image73.png"/><Relationship Id="rId51" Type="http://schemas.openxmlformats.org/officeDocument/2006/relationships/image" Target="../media/image104.png"/><Relationship Id="rId72" Type="http://schemas.openxmlformats.org/officeDocument/2006/relationships/image" Target="../media/image125.png"/><Relationship Id="rId12" Type="http://schemas.openxmlformats.org/officeDocument/2006/relationships/image" Target="../media/image77.png"/><Relationship Id="rId33" Type="http://schemas.openxmlformats.org/officeDocument/2006/relationships/image" Target="../media/image80.png"/><Relationship Id="rId38" Type="http://schemas.openxmlformats.org/officeDocument/2006/relationships/image" Target="../media/image85.png"/><Relationship Id="rId46" Type="http://schemas.openxmlformats.org/officeDocument/2006/relationships/image" Target="../media/image94.png"/><Relationship Id="rId59" Type="http://schemas.openxmlformats.org/officeDocument/2006/relationships/image" Target="../media/image112.png"/><Relationship Id="rId67" Type="http://schemas.openxmlformats.org/officeDocument/2006/relationships/image" Target="../media/image120.png"/><Relationship Id="rId41" Type="http://schemas.openxmlformats.org/officeDocument/2006/relationships/image" Target="../media/image88.png"/><Relationship Id="rId54" Type="http://schemas.openxmlformats.org/officeDocument/2006/relationships/image" Target="../media/image107.png"/><Relationship Id="rId62" Type="http://schemas.openxmlformats.org/officeDocument/2006/relationships/image" Target="../media/image115.png"/><Relationship Id="rId70" Type="http://schemas.openxmlformats.org/officeDocument/2006/relationships/image" Target="../media/image123.png"/><Relationship Id="rId75"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71.png"/><Relationship Id="rId28" Type="http://schemas.openxmlformats.org/officeDocument/2006/relationships/image" Target="../media/image249.png"/><Relationship Id="rId36" Type="http://schemas.openxmlformats.org/officeDocument/2006/relationships/image" Target="../media/image83.png"/><Relationship Id="rId49" Type="http://schemas.openxmlformats.org/officeDocument/2006/relationships/image" Target="../media/image98.png"/><Relationship Id="rId57" Type="http://schemas.openxmlformats.org/officeDocument/2006/relationships/image" Target="../media/image110.png"/><Relationship Id="rId10" Type="http://schemas.openxmlformats.org/officeDocument/2006/relationships/image" Target="../media/image75.png"/><Relationship Id="rId31" Type="http://schemas.openxmlformats.org/officeDocument/2006/relationships/image" Target="../media/image102.png"/><Relationship Id="rId44" Type="http://schemas.openxmlformats.org/officeDocument/2006/relationships/image" Target="../media/image91.png"/><Relationship Id="rId52" Type="http://schemas.openxmlformats.org/officeDocument/2006/relationships/image" Target="../media/image105.png"/><Relationship Id="rId60" Type="http://schemas.openxmlformats.org/officeDocument/2006/relationships/image" Target="../media/image113.png"/><Relationship Id="rId65" Type="http://schemas.openxmlformats.org/officeDocument/2006/relationships/image" Target="../media/image118.png"/><Relationship Id="rId73" Type="http://schemas.openxmlformats.org/officeDocument/2006/relationships/image" Target="../media/image126.png"/><Relationship Id="rId9" Type="http://schemas.openxmlformats.org/officeDocument/2006/relationships/image" Target="../media/image74.png"/><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21" Type="http://schemas.openxmlformats.org/officeDocument/2006/relationships/image" Target="../media/image231.png"/><Relationship Id="rId34" Type="http://schemas.openxmlformats.org/officeDocument/2006/relationships/image" Target="../media/image254.png"/><Relationship Id="rId25" Type="http://schemas.openxmlformats.org/officeDocument/2006/relationships/image" Target="../media/image235.png"/><Relationship Id="rId7" Type="http://schemas.openxmlformats.org/officeDocument/2006/relationships/image" Target="../media/image1220.png"/><Relationship Id="rId17" Type="http://schemas.openxmlformats.org/officeDocument/2006/relationships/image" Target="../media/image224.png"/><Relationship Id="rId33" Type="http://schemas.openxmlformats.org/officeDocument/2006/relationships/image" Target="../media/image243.png"/><Relationship Id="rId29" Type="http://schemas.openxmlformats.org/officeDocument/2006/relationships/image" Target="../media/image239.png"/><Relationship Id="rId1" Type="http://schemas.openxmlformats.org/officeDocument/2006/relationships/slideLayout" Target="../slideLayouts/slideLayout2.xml"/><Relationship Id="rId24" Type="http://schemas.openxmlformats.org/officeDocument/2006/relationships/image" Target="../media/image234.png"/><Relationship Id="rId32" Type="http://schemas.openxmlformats.org/officeDocument/2006/relationships/image" Target="../media/image242.png"/><Relationship Id="rId23" Type="http://schemas.openxmlformats.org/officeDocument/2006/relationships/image" Target="../media/image233.png"/><Relationship Id="rId28" Type="http://schemas.openxmlformats.org/officeDocument/2006/relationships/image" Target="../media/image238.png"/><Relationship Id="rId31" Type="http://schemas.openxmlformats.org/officeDocument/2006/relationships/image" Target="../media/image241.png"/><Relationship Id="rId35" Type="http://schemas.openxmlformats.org/officeDocument/2006/relationships/image" Target="../media/image255.png"/><Relationship Id="rId9" Type="http://schemas.openxmlformats.org/officeDocument/2006/relationships/image" Target="../media/image1240.png"/><Relationship Id="rId27" Type="http://schemas.openxmlformats.org/officeDocument/2006/relationships/image" Target="../media/image237.png"/><Relationship Id="rId30" Type="http://schemas.openxmlformats.org/officeDocument/2006/relationships/image" Target="../media/image2400.png"/></Relationships>
</file>

<file path=ppt/slides/_rels/slide35.xml.rels><?xml version="1.0" encoding="UTF-8" standalone="yes"?>
<Relationships xmlns="http://schemas.openxmlformats.org/package/2006/relationships"><Relationship Id="rId13" Type="http://schemas.openxmlformats.org/officeDocument/2006/relationships/image" Target="../media/image246.png"/><Relationship Id="rId8" Type="http://schemas.openxmlformats.org/officeDocument/2006/relationships/image" Target="../media/image137.png"/><Relationship Id="rId12" Type="http://schemas.openxmlformats.org/officeDocument/2006/relationships/image" Target="../media/image245.png"/><Relationship Id="rId2" Type="http://schemas.openxmlformats.org/officeDocument/2006/relationships/notesSlide" Target="../notesSlides/notesSlide8.xml"/><Relationship Id="rId1" Type="http://schemas.openxmlformats.org/officeDocument/2006/relationships/slideLayout" Target="../slideLayouts/slideLayout2.xml"/><Relationship Id="rId11" Type="http://schemas.openxmlformats.org/officeDocument/2006/relationships/image" Target="../media/image244.png"/><Relationship Id="rId6" Type="http://schemas.openxmlformats.org/officeDocument/2006/relationships/image" Target="../media/image135.png"/><Relationship Id="rId5" Type="http://schemas.openxmlformats.org/officeDocument/2006/relationships/image" Target="../media/image134.png"/><Relationship Id="rId15" Type="http://schemas.openxmlformats.org/officeDocument/2006/relationships/image" Target="../media/image420.png"/><Relationship Id="rId14" Type="http://schemas.openxmlformats.org/officeDocument/2006/relationships/image" Target="../media/image250.png"/><Relationship Id="rId9" Type="http://schemas.openxmlformats.org/officeDocument/2006/relationships/image" Target="../media/image138.png"/></Relationships>
</file>

<file path=ppt/slides/_rels/slide3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01.png"/><Relationship Id="rId2"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1100.png"/><Relationship Id="rId5" Type="http://schemas.openxmlformats.org/officeDocument/2006/relationships/image" Target="../media/image1011.png"/><Relationship Id="rId4" Type="http://schemas.openxmlformats.org/officeDocument/2006/relationships/image" Target="../media/image900.png"/></Relationships>
</file>

<file path=ppt/slides/_rels/slide43.xml.rels><?xml version="1.0" encoding="UTF-8" standalone="yes"?>
<Relationships xmlns="http://schemas.openxmlformats.org/package/2006/relationships"><Relationship Id="rId8" Type="http://schemas.openxmlformats.org/officeDocument/2006/relationships/image" Target="../media/image611.png"/><Relationship Id="rId3" Type="http://schemas.openxmlformats.org/officeDocument/2006/relationships/image" Target="../media/image801.png"/><Relationship Id="rId7" Type="http://schemas.openxmlformats.org/officeDocument/2006/relationships/image" Target="../media/image511.png"/><Relationship Id="rId2"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1100.png"/><Relationship Id="rId5" Type="http://schemas.openxmlformats.org/officeDocument/2006/relationships/image" Target="../media/image1011.png"/><Relationship Id="rId10" Type="http://schemas.openxmlformats.org/officeDocument/2006/relationships/image" Target="../media/image810.png"/><Relationship Id="rId4" Type="http://schemas.openxmlformats.org/officeDocument/2006/relationships/image" Target="../media/image900.png"/><Relationship Id="rId9" Type="http://schemas.openxmlformats.org/officeDocument/2006/relationships/image" Target="../media/image710.png"/></Relationships>
</file>

<file path=ppt/slides/_rels/slide44.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510.png"/><Relationship Id="rId16" Type="http://schemas.openxmlformats.org/officeDocument/2006/relationships/image" Target="../media/image1100.png"/><Relationship Id="rId1" Type="http://schemas.openxmlformats.org/officeDocument/2006/relationships/slideLayout" Target="../slideLayouts/slideLayout2.xml"/><Relationship Id="rId5" Type="http://schemas.openxmlformats.org/officeDocument/2006/relationships/image" Target="../media/image370.png"/><Relationship Id="rId15" Type="http://schemas.openxmlformats.org/officeDocument/2006/relationships/image" Target="../media/image500.png"/><Relationship Id="rId4" Type="http://schemas.openxmlformats.org/officeDocument/2006/relationships/image" Target="../media/image360.png"/><Relationship Id="rId14" Type="http://schemas.openxmlformats.org/officeDocument/2006/relationships/image" Target="../media/image19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30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01.png"/></Relationships>
</file>

<file path=ppt/slides/_rels/slide8.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normAutofit fontScale="90000"/>
          </a:bodyPr>
          <a:lstStyle/>
          <a:p>
            <a:r>
              <a:rPr lang="en-US" dirty="0"/>
              <a:t>Algorithm Analysis 3</a:t>
            </a:r>
            <a:br>
              <a:rPr lang="en-US" dirty="0"/>
            </a:br>
            <a:r>
              <a:rPr lang="en-US" dirty="0"/>
              <a:t>Amortization; Recurrences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332 Spring 2025</a:t>
            </a:r>
          </a:p>
          <a:p>
            <a:r>
              <a:rPr lang="en-US" dirty="0"/>
              <a:t>Lecture 6</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a:extLst>
              <a:ext uri="{FF2B5EF4-FFF2-40B4-BE49-F238E27FC236}">
                <a16:creationId xmlns:a16="http://schemas.microsoft.com/office/drawing/2014/main" id="{2119B08F-B28A-43D1-BC6C-00C408789E8A}"/>
              </a:ext>
            </a:extLst>
          </p:cNvPr>
          <p:cNvPicPr>
            <a:picLocks noChangeAspect="1"/>
          </p:cNvPicPr>
          <p:nvPr/>
        </p:nvPicPr>
        <p:blipFill rotWithShape="1">
          <a:blip r:embed="rId3">
            <a:extLst>
              <a:ext uri="{28A0092B-C50C-407E-A947-70E740481C1C}">
                <a14:useLocalDpi xmlns:a14="http://schemas.microsoft.com/office/drawing/2010/main" val="0"/>
              </a:ext>
            </a:extLst>
          </a:blip>
          <a:srcRect r="8051"/>
          <a:stretch/>
        </p:blipFill>
        <p:spPr>
          <a:xfrm>
            <a:off x="0" y="4665"/>
            <a:ext cx="12252960" cy="4627084"/>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1AF98-55B2-63EF-DED6-A4113702D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C6B73-AF9F-7D1A-9D1A-C10A494D7EFC}"/>
              </a:ext>
            </a:extLst>
          </p:cNvPr>
          <p:cNvSpPr>
            <a:spLocks noGrp="1"/>
          </p:cNvSpPr>
          <p:nvPr>
            <p:ph type="title"/>
          </p:nvPr>
        </p:nvSpPr>
        <p:spPr/>
        <p:txBody>
          <a:bodyPr/>
          <a:lstStyle/>
          <a:p>
            <a:r>
              <a:rPr lang="en-US" dirty="0"/>
              <a:t>Total Resizing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5AEF24-E0F4-C422-5252-38DA4D01EB7B}"/>
                  </a:ext>
                </a:extLst>
              </p:cNvPr>
              <p:cNvSpPr>
                <a:spLocks noGrp="1"/>
              </p:cNvSpPr>
              <p:nvPr>
                <p:ph idx="1"/>
              </p:nvPr>
            </p:nvSpPr>
            <p:spPr/>
            <p:txBody>
              <a:bodyPr>
                <a:normAutofit/>
              </a:bodyPr>
              <a:lstStyle/>
              <a:p>
                <a:r>
                  <a:rPr lang="en-US" sz="2800" dirty="0"/>
                  <a:t>For </a:t>
                </a:r>
                <a14:m>
                  <m:oMath xmlns:m="http://schemas.openxmlformats.org/officeDocument/2006/math">
                    <m:r>
                      <a:rPr lang="en-US" sz="2800" b="0" i="1" smtClean="0">
                        <a:latin typeface="Cambria Math" panose="02040503050406030204" pitchFamily="18" charset="0"/>
                      </a:rPr>
                      <m:t>𝑚</m:t>
                    </m:r>
                  </m:oMath>
                </a14:m>
                <a:r>
                  <a:rPr lang="en-US" sz="2800" dirty="0"/>
                  <a:t> insertions, the biggest the array could be is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 </m:t>
                    </m:r>
                  </m:oMath>
                </a14:m>
                <a:r>
                  <a:rPr lang="en-US" sz="2800" dirty="0"/>
                  <a:t>(if </a:t>
                </a:r>
                <a14:m>
                  <m:oMath xmlns:m="http://schemas.openxmlformats.org/officeDocument/2006/math">
                    <m:r>
                      <a:rPr lang="en-US" sz="2800" b="0" i="1" smtClean="0">
                        <a:latin typeface="Cambria Math" panose="02040503050406030204" pitchFamily="18" charset="0"/>
                      </a:rPr>
                      <m:t>𝑚</m:t>
                    </m:r>
                  </m:oMath>
                </a14:m>
                <a:r>
                  <a:rPr lang="en-US" sz="2800" dirty="0"/>
                  <a:t> is arbitrarily large). So resizing will make arrays of size</a:t>
                </a:r>
              </a:p>
              <a:p>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whatever the starting point was.</a:t>
                </a:r>
              </a:p>
              <a:p>
                <a:r>
                  <a:rPr lang="en-US" sz="2800" dirty="0"/>
                  <a:t>Work is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𝑐𝑚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oMath>
                </a14:m>
                <a:r>
                  <a:rPr lang="en-US" sz="2800" dirty="0"/>
                  <a:t>(starting size)</a:t>
                </a:r>
              </a:p>
              <a:p>
                <a:r>
                  <a:rPr lang="en-US" sz="2800" dirty="0"/>
                  <a:t>Total work? </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e>
                        </m:func>
                      </m:sup>
                      <m:e>
                        <m:r>
                          <a:rPr lang="en-US" sz="2800" b="0" i="1" smtClean="0">
                            <a:latin typeface="Cambria Math" panose="02040503050406030204" pitchFamily="18" charset="0"/>
                          </a:rPr>
                          <m:t>𝑐</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𝑚</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e>
                    </m:nary>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a:rPr lang="en-US" sz="2800" b="0" i="1" smtClean="0">
                                <a:latin typeface="Cambria Math" panose="02040503050406030204" pitchFamily="18" charset="0"/>
                              </a:rPr>
                              <m:t>𝑖</m:t>
                            </m:r>
                          </m:sup>
                        </m:sSup>
                      </m:e>
                    </m:nary>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r>
                          <a:rPr lang="en-US" sz="2800" b="0" i="1" smtClean="0">
                            <a:latin typeface="Cambria Math" panose="02040503050406030204" pitchFamily="18" charset="0"/>
                          </a:rPr>
                          <m:t>∞</m:t>
                        </m:r>
                      </m:sup>
                      <m:e>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m:t>
                            </m:r>
                            <m:r>
                              <a:rPr lang="en-US" sz="2800" i="1">
                                <a:latin typeface="Cambria Math" panose="02040503050406030204" pitchFamily="18" charset="0"/>
                              </a:rPr>
                              <m:t>𝑖</m:t>
                            </m:r>
                          </m:sup>
                        </m:sSup>
                      </m:e>
                    </m:nary>
                    <m:r>
                      <a:rPr lang="en-US" sz="2800" b="0" i="1" smtClean="0">
                        <a:latin typeface="Cambria Math" panose="02040503050406030204" pitchFamily="18" charset="0"/>
                      </a:rPr>
                      <m:t>=4</m:t>
                    </m:r>
                    <m:r>
                      <a:rPr lang="en-US" sz="2800" b="0" i="1" smtClean="0">
                        <a:latin typeface="Cambria Math" panose="02040503050406030204" pitchFamily="18" charset="0"/>
                      </a:rPr>
                      <m:t>𝑚𝑐</m:t>
                    </m:r>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385AEF24-E0F4-C422-5252-38DA4D01EB7B}"/>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58995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5C9F2-282C-4801-39FF-ADDB92900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3147C-34A8-5E61-0BE0-6FE0A0E00706}"/>
              </a:ext>
            </a:extLst>
          </p:cNvPr>
          <p:cNvSpPr>
            <a:spLocks noGrp="1"/>
          </p:cNvSpPr>
          <p:nvPr>
            <p:ph type="title"/>
          </p:nvPr>
        </p:nvSpPr>
        <p:spPr/>
        <p:txBody>
          <a:bodyPr/>
          <a:lstStyle/>
          <a:p>
            <a:r>
              <a:rPr lang="en-US" dirty="0"/>
              <a:t>Summation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927501-063E-F27D-D96A-E5307FE9C2D5}"/>
                  </a:ext>
                </a:extLst>
              </p:cNvPr>
              <p:cNvSpPr>
                <a:spLocks noGrp="1"/>
              </p:cNvSpPr>
              <p:nvPr>
                <p:ph idx="1"/>
              </p:nvPr>
            </p:nvSpPr>
            <p:spPr>
              <a:xfrm>
                <a:off x="575240" y="1463857"/>
                <a:ext cx="11187258" cy="725161"/>
              </a:xfrm>
            </p:spPr>
            <p:txBody>
              <a:bodyPr>
                <a:normAutofit/>
              </a:bodyPr>
              <a:lstStyle/>
              <a:p>
                <a:r>
                  <a:rPr lang="en-US" sz="2800" dirty="0"/>
                  <a:t>We’ll see the summation </a:t>
                </a:r>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max</m:t>
                        </m:r>
                      </m:sup>
                      <m:e>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constant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e>
                    </m:nary>
                  </m:oMath>
                </a14:m>
                <a:r>
                  <a:rPr lang="en-US" sz="2800" dirty="0"/>
                  <a:t> a lot. Why does it converge?</a:t>
                </a:r>
              </a:p>
            </p:txBody>
          </p:sp>
        </mc:Choice>
        <mc:Fallback xmlns="">
          <p:sp>
            <p:nvSpPr>
              <p:cNvPr id="3" name="Content Placeholder 2">
                <a:extLst>
                  <a:ext uri="{FF2B5EF4-FFF2-40B4-BE49-F238E27FC236}">
                    <a16:creationId xmlns:a16="http://schemas.microsoft.com/office/drawing/2014/main" id="{5C927501-063E-F27D-D96A-E5307FE9C2D5}"/>
                  </a:ext>
                </a:extLst>
              </p:cNvPr>
              <p:cNvSpPr>
                <a:spLocks noGrp="1" noRot="1" noChangeAspect="1" noMove="1" noResize="1" noEditPoints="1" noAdjustHandles="1" noChangeArrowheads="1" noChangeShapeType="1" noTextEdit="1"/>
              </p:cNvSpPr>
              <p:nvPr>
                <p:ph idx="1"/>
              </p:nvPr>
            </p:nvSpPr>
            <p:spPr>
              <a:xfrm>
                <a:off x="575240" y="1463857"/>
                <a:ext cx="11187258" cy="725161"/>
              </a:xfrm>
              <a:blipFill>
                <a:blip r:embed="rId2"/>
                <a:stretch>
                  <a:fillRect l="-654" t="-504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946D5BB-4429-90EB-763C-2C0151C72735}"/>
              </a:ext>
            </a:extLst>
          </p:cNvPr>
          <p:cNvSpPr/>
          <p:nvPr/>
        </p:nvSpPr>
        <p:spPr>
          <a:xfrm>
            <a:off x="757382" y="2152072"/>
            <a:ext cx="554182" cy="457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D3FE88-E4D5-04DC-FE96-5D27EFE89BD2}"/>
              </a:ext>
            </a:extLst>
          </p:cNvPr>
          <p:cNvSpPr/>
          <p:nvPr/>
        </p:nvSpPr>
        <p:spPr>
          <a:xfrm>
            <a:off x="1493706" y="4438072"/>
            <a:ext cx="554182" cy="228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1B964F-70DA-4629-98CF-582348A4EC2E}"/>
              </a:ext>
            </a:extLst>
          </p:cNvPr>
          <p:cNvSpPr/>
          <p:nvPr/>
        </p:nvSpPr>
        <p:spPr>
          <a:xfrm>
            <a:off x="2230030" y="5581072"/>
            <a:ext cx="554182"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03A194-27F0-42E1-F89A-D14F92EB9F1D}"/>
              </a:ext>
            </a:extLst>
          </p:cNvPr>
          <p:cNvSpPr/>
          <p:nvPr/>
        </p:nvSpPr>
        <p:spPr>
          <a:xfrm>
            <a:off x="2966354" y="6148000"/>
            <a:ext cx="554182" cy="576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315D8C-ADB1-F6DE-47D7-5999F04B2510}"/>
              </a:ext>
            </a:extLst>
          </p:cNvPr>
          <p:cNvSpPr/>
          <p:nvPr/>
        </p:nvSpPr>
        <p:spPr>
          <a:xfrm>
            <a:off x="3702678" y="6436036"/>
            <a:ext cx="554182" cy="2834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E27A6D-DA80-4BCD-2420-34818AC04228}"/>
              </a:ext>
            </a:extLst>
          </p:cNvPr>
          <p:cNvSpPr txBox="1"/>
          <p:nvPr/>
        </p:nvSpPr>
        <p:spPr>
          <a:xfrm>
            <a:off x="4256860" y="5384392"/>
            <a:ext cx="1282700" cy="1631216"/>
          </a:xfrm>
          <a:prstGeom prst="rect">
            <a:avLst/>
          </a:prstGeom>
          <a:noFill/>
        </p:spPr>
        <p:txBody>
          <a:bodyPr wrap="square" rtlCol="0">
            <a:spAutoFit/>
          </a:bodyPr>
          <a:lstStyle/>
          <a:p>
            <a:r>
              <a:rPr lang="en-US" sz="10000" dirty="0"/>
              <a:t>…</a:t>
            </a:r>
          </a:p>
        </p:txBody>
      </p:sp>
    </p:spTree>
    <p:extLst>
      <p:ext uri="{BB962C8B-B14F-4D97-AF65-F5344CB8AC3E}">
        <p14:creationId xmlns:p14="http://schemas.microsoft.com/office/powerpoint/2010/main" val="40299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2.22222E-6 L -0.06081 -0.33333 " pathEditMode="relative" rAng="0" ptsTypes="AA">
                                      <p:cBhvr>
                                        <p:cTn id="6" dur="2000" fill="hold"/>
                                        <p:tgtEl>
                                          <p:spTgt spid="6"/>
                                        </p:tgtEl>
                                        <p:attrNameLst>
                                          <p:attrName>ppt_x</p:attrName>
                                          <p:attrName>ppt_y</p:attrName>
                                        </p:attrNameLst>
                                      </p:cBhvr>
                                      <p:rCtr x="-3047" y="-166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4.07407E-6 L -0.12019 -0.50139 " pathEditMode="relative" rAng="0" ptsTypes="AA">
                                      <p:cBhvr>
                                        <p:cTn id="10" dur="2000" fill="hold"/>
                                        <p:tgtEl>
                                          <p:spTgt spid="7"/>
                                        </p:tgtEl>
                                        <p:attrNameLst>
                                          <p:attrName>ppt_x</p:attrName>
                                          <p:attrName>ppt_y</p:attrName>
                                        </p:attrNameLst>
                                      </p:cBhvr>
                                      <p:rCtr x="-6016" y="-2506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6 2.22222E-6 L -0.18359 -0.58681 " pathEditMode="relative" rAng="0" ptsTypes="AA">
                                      <p:cBhvr>
                                        <p:cTn id="14" dur="2000" fill="hold"/>
                                        <p:tgtEl>
                                          <p:spTgt spid="8"/>
                                        </p:tgtEl>
                                        <p:attrNameLst>
                                          <p:attrName>ppt_x</p:attrName>
                                          <p:attrName>ppt_y</p:attrName>
                                        </p:attrNameLst>
                                      </p:cBhvr>
                                      <p:rCtr x="-9180" y="-29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D97F-E6C8-F272-CE82-385B80F85803}"/>
              </a:ext>
            </a:extLst>
          </p:cNvPr>
          <p:cNvSpPr>
            <a:spLocks noGrp="1"/>
          </p:cNvSpPr>
          <p:nvPr>
            <p:ph type="title"/>
          </p:nvPr>
        </p:nvSpPr>
        <p:spPr/>
        <p:txBody>
          <a:bodyPr/>
          <a:lstStyle/>
          <a:p>
            <a:r>
              <a:rPr lang="en-US" dirty="0"/>
              <a:t>Summation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5FE915-C9BB-8798-BE6A-5F0621FC02AC}"/>
                  </a:ext>
                </a:extLst>
              </p:cNvPr>
              <p:cNvSpPr>
                <a:spLocks noGrp="1"/>
              </p:cNvSpPr>
              <p:nvPr>
                <p:ph idx="1"/>
              </p:nvPr>
            </p:nvSpPr>
            <p:spPr>
              <a:xfrm>
                <a:off x="575240" y="1463857"/>
                <a:ext cx="11187258" cy="725161"/>
              </a:xfrm>
            </p:spPr>
            <p:txBody>
              <a:bodyPr>
                <a:normAutofit/>
              </a:bodyPr>
              <a:lstStyle/>
              <a:p>
                <a:r>
                  <a:rPr lang="en-US" sz="2800" dirty="0"/>
                  <a:t>We’ll see the summation </a:t>
                </a:r>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max</m:t>
                        </m:r>
                      </m:sup>
                      <m:e>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constant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e>
                    </m:nary>
                  </m:oMath>
                </a14:m>
                <a:r>
                  <a:rPr lang="en-US" sz="2800" dirty="0"/>
                  <a:t> a lot. Why does it converge?</a:t>
                </a:r>
              </a:p>
            </p:txBody>
          </p:sp>
        </mc:Choice>
        <mc:Fallback xmlns="">
          <p:sp>
            <p:nvSpPr>
              <p:cNvPr id="3" name="Content Placeholder 2">
                <a:extLst>
                  <a:ext uri="{FF2B5EF4-FFF2-40B4-BE49-F238E27FC236}">
                    <a16:creationId xmlns:a16="http://schemas.microsoft.com/office/drawing/2014/main" id="{B55FE915-C9BB-8798-BE6A-5F0621FC02AC}"/>
                  </a:ext>
                </a:extLst>
              </p:cNvPr>
              <p:cNvSpPr>
                <a:spLocks noGrp="1" noRot="1" noChangeAspect="1" noMove="1" noResize="1" noEditPoints="1" noAdjustHandles="1" noChangeArrowheads="1" noChangeShapeType="1" noTextEdit="1"/>
              </p:cNvSpPr>
              <p:nvPr>
                <p:ph idx="1"/>
              </p:nvPr>
            </p:nvSpPr>
            <p:spPr>
              <a:xfrm>
                <a:off x="575240" y="1463857"/>
                <a:ext cx="11187258" cy="725161"/>
              </a:xfrm>
              <a:blipFill>
                <a:blip r:embed="rId2"/>
                <a:stretch>
                  <a:fillRect l="-654" t="-504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4013C0C-A82D-6EA4-2EC3-D61C66A45E8D}"/>
              </a:ext>
            </a:extLst>
          </p:cNvPr>
          <p:cNvSpPr/>
          <p:nvPr/>
        </p:nvSpPr>
        <p:spPr>
          <a:xfrm>
            <a:off x="757382" y="2152072"/>
            <a:ext cx="554182" cy="457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DA415C-BC10-BF40-BB10-F0C41F96B61F}"/>
              </a:ext>
            </a:extLst>
          </p:cNvPr>
          <p:cNvSpPr/>
          <p:nvPr/>
        </p:nvSpPr>
        <p:spPr>
          <a:xfrm>
            <a:off x="1493706" y="4438072"/>
            <a:ext cx="554182" cy="228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A6F33F-D655-666A-5E39-F20E8D85CB6E}"/>
              </a:ext>
            </a:extLst>
          </p:cNvPr>
          <p:cNvSpPr/>
          <p:nvPr/>
        </p:nvSpPr>
        <p:spPr>
          <a:xfrm>
            <a:off x="1493706" y="3308972"/>
            <a:ext cx="554182"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9F99F7-7420-1D6B-F2BD-F15A6F4FA43D}"/>
              </a:ext>
            </a:extLst>
          </p:cNvPr>
          <p:cNvSpPr/>
          <p:nvPr/>
        </p:nvSpPr>
        <p:spPr>
          <a:xfrm>
            <a:off x="1493706" y="2732900"/>
            <a:ext cx="554182" cy="576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D0AB76-9001-5E3F-17FC-C4E409AFC114}"/>
              </a:ext>
            </a:extLst>
          </p:cNvPr>
          <p:cNvSpPr/>
          <p:nvPr/>
        </p:nvSpPr>
        <p:spPr>
          <a:xfrm>
            <a:off x="1493706" y="2440160"/>
            <a:ext cx="554182" cy="2834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904497-1222-AF2B-3CDA-EDE012DA4322}"/>
              </a:ext>
            </a:extLst>
          </p:cNvPr>
          <p:cNvSpPr txBox="1"/>
          <p:nvPr/>
        </p:nvSpPr>
        <p:spPr>
          <a:xfrm rot="16200000">
            <a:off x="1043083" y="1592405"/>
            <a:ext cx="1282700" cy="523220"/>
          </a:xfrm>
          <a:prstGeom prst="rect">
            <a:avLst/>
          </a:prstGeom>
          <a:noFill/>
        </p:spPr>
        <p:txBody>
          <a:bodyPr wrap="square" rtlCol="0">
            <a:spAutoFit/>
          </a:bodyPr>
          <a:lstStyle/>
          <a:p>
            <a:r>
              <a:rPr lang="en-US" sz="2800" dirty="0"/>
              <a:t>…</a:t>
            </a:r>
          </a:p>
        </p:txBody>
      </p:sp>
      <p:sp>
        <p:nvSpPr>
          <p:cNvPr id="10" name="TextBox 9">
            <a:extLst>
              <a:ext uri="{FF2B5EF4-FFF2-40B4-BE49-F238E27FC236}">
                <a16:creationId xmlns:a16="http://schemas.microsoft.com/office/drawing/2014/main" id="{49D17373-8B7D-648C-809C-214DA2000FC2}"/>
              </a:ext>
            </a:extLst>
          </p:cNvPr>
          <p:cNvSpPr txBox="1"/>
          <p:nvPr/>
        </p:nvSpPr>
        <p:spPr>
          <a:xfrm>
            <a:off x="3413051" y="2553294"/>
            <a:ext cx="6347638" cy="3539430"/>
          </a:xfrm>
          <a:prstGeom prst="rect">
            <a:avLst/>
          </a:prstGeom>
          <a:noFill/>
        </p:spPr>
        <p:txBody>
          <a:bodyPr wrap="square" rtlCol="0">
            <a:spAutoFit/>
          </a:bodyPr>
          <a:lstStyle/>
          <a:p>
            <a:r>
              <a:rPr lang="en-US" sz="2800" dirty="0"/>
              <a:t>Every term in the summation fills half of the gap and leaves half the gap (because it’s half as big).</a:t>
            </a:r>
            <a:br>
              <a:rPr lang="en-US" sz="2800" dirty="0"/>
            </a:br>
            <a:r>
              <a:rPr lang="en-US" sz="2800" dirty="0"/>
              <a:t>but then the next term will fill only half the gap again (because it’s half as big).</a:t>
            </a:r>
          </a:p>
          <a:p>
            <a:endParaRPr lang="en-US" sz="2800" dirty="0"/>
          </a:p>
          <a:p>
            <a:r>
              <a:rPr lang="en-US" sz="2800" dirty="0"/>
              <a:t>Half the total is in the first term, half the remaining total is in the next, …</a:t>
            </a:r>
          </a:p>
        </p:txBody>
      </p:sp>
    </p:spTree>
    <p:extLst>
      <p:ext uri="{BB962C8B-B14F-4D97-AF65-F5344CB8AC3E}">
        <p14:creationId xmlns:p14="http://schemas.microsoft.com/office/powerpoint/2010/main" val="108197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800" dirty="0"/>
                  <a:t>Why do we double? Why not increase the size by 10,000 each time we fill up?</a:t>
                </a:r>
              </a:p>
              <a:p>
                <a:r>
                  <a:rPr lang="en-US" sz="2800" dirty="0"/>
                  <a:t>How much work is done on resizing to get the size up to </a:t>
                </a:r>
                <a14:m>
                  <m:oMath xmlns:m="http://schemas.openxmlformats.org/officeDocument/2006/math">
                    <m:r>
                      <a:rPr lang="en-US" sz="2800" b="0" i="1" smtClean="0">
                        <a:latin typeface="Cambria Math" panose="02040503050406030204" pitchFamily="18" charset="0"/>
                      </a:rPr>
                      <m:t>𝑚</m:t>
                    </m:r>
                  </m:oMath>
                </a14:m>
                <a:r>
                  <a:rPr lang="en-US" sz="2800" dirty="0"/>
                  <a:t>?</a:t>
                </a:r>
              </a:p>
              <a:p>
                <a:r>
                  <a:rPr lang="en-US" sz="2800" dirty="0"/>
                  <a:t>Will need to do work on order of current size every 10,000 inserts</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10000</m:t>
                            </m:r>
                          </m:den>
                        </m:f>
                      </m:sup>
                      <m:e>
                        <m:r>
                          <a:rPr lang="en-US" sz="2800" b="0" i="1" smtClean="0">
                            <a:latin typeface="Cambria Math" panose="02040503050406030204" pitchFamily="18" charset="0"/>
                          </a:rPr>
                          <m:t>10000</m:t>
                        </m:r>
                        <m:r>
                          <a:rPr lang="en-US" sz="2800" b="0" i="1" smtClean="0">
                            <a:latin typeface="Cambria Math" panose="02040503050406030204" pitchFamily="18" charset="0"/>
                          </a:rPr>
                          <m:t>𝑖</m:t>
                        </m:r>
                      </m:e>
                    </m:nary>
                    <m:r>
                      <a:rPr lang="en-US" sz="2800" b="0" i="1" smtClean="0">
                        <a:latin typeface="Cambria Math" panose="02040503050406030204" pitchFamily="18" charset="0"/>
                      </a:rPr>
                      <m:t>≈10,000⋅</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10,000</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endParaRPr lang="en-US" sz="2800" dirty="0"/>
              </a:p>
              <a:p>
                <a:r>
                  <a:rPr lang="en-US" sz="2800" dirty="0"/>
                  <a:t>The other inserts do </a:t>
                </a:r>
                <a14:m>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𝑚</m:t>
                        </m:r>
                      </m:e>
                    </m:d>
                  </m:oMath>
                </a14:m>
                <a:r>
                  <a:rPr lang="en-US" sz="2800" dirty="0"/>
                  <a:t> work total. </a:t>
                </a:r>
              </a:p>
              <a:p>
                <a:r>
                  <a:rPr lang="en-US" sz="2800" dirty="0"/>
                  <a:t>The amortized cost to insert is </a:t>
                </a:r>
                <a14:m>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𝑚</m:t>
                            </m:r>
                          </m:den>
                        </m:f>
                      </m:e>
                    </m:d>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a:p>
                <a:r>
                  <a:rPr lang="en-US" sz="2800" dirty="0"/>
                  <a:t>Much worse than the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 from doubling!</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364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13</a:t>
            </a:fld>
            <a:endParaRPr lang="en-US"/>
          </a:p>
        </p:txBody>
      </p:sp>
    </p:spTree>
    <p:extLst>
      <p:ext uri="{BB962C8B-B14F-4D97-AF65-F5344CB8AC3E}">
        <p14:creationId xmlns:p14="http://schemas.microsoft.com/office/powerpoint/2010/main" val="171409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1E38-0DDC-4295-9EB3-6AC404291916}"/>
              </a:ext>
            </a:extLst>
          </p:cNvPr>
          <p:cNvSpPr>
            <a:spLocks noGrp="1"/>
          </p:cNvSpPr>
          <p:nvPr>
            <p:ph type="title"/>
          </p:nvPr>
        </p:nvSpPr>
        <p:spPr/>
        <p:txBody>
          <a:bodyPr/>
          <a:lstStyle/>
          <a:p>
            <a:r>
              <a:rPr lang="en-US" dirty="0"/>
              <a:t>Amortization vs. Average-Case</a:t>
            </a:r>
          </a:p>
        </p:txBody>
      </p:sp>
      <p:sp>
        <p:nvSpPr>
          <p:cNvPr id="3" name="Content Placeholder 2">
            <a:extLst>
              <a:ext uri="{FF2B5EF4-FFF2-40B4-BE49-F238E27FC236}">
                <a16:creationId xmlns:a16="http://schemas.microsoft.com/office/drawing/2014/main" id="{F26A3900-35C5-4CFB-9A50-6FE65027B1BB}"/>
              </a:ext>
            </a:extLst>
          </p:cNvPr>
          <p:cNvSpPr>
            <a:spLocks noGrp="1"/>
          </p:cNvSpPr>
          <p:nvPr>
            <p:ph idx="1"/>
          </p:nvPr>
        </p:nvSpPr>
        <p:spPr>
          <a:xfrm>
            <a:off x="575240" y="1463857"/>
            <a:ext cx="11187258" cy="5057170"/>
          </a:xfrm>
        </p:spPr>
        <p:txBody>
          <a:bodyPr>
            <a:normAutofit/>
          </a:bodyPr>
          <a:lstStyle/>
          <a:p>
            <a:r>
              <a:rPr lang="en-US" sz="2800" dirty="0"/>
              <a:t>Amortization and “average/best/worst” case are independent properties (you can have un-amortized average-case, or amortized worst-case, or un-amortized worst-case, or …). </a:t>
            </a:r>
          </a:p>
          <a:p>
            <a:r>
              <a:rPr lang="en-US" sz="2800" dirty="0"/>
              <a:t>Average case asks: “if I selected a possible input on random, how long would my code take?” (compare to worst-case: “if I select the worst value…”)</a:t>
            </a:r>
          </a:p>
          <a:p>
            <a:endParaRPr lang="en-US" sz="2800" dirty="0"/>
          </a:p>
          <a:p>
            <a:r>
              <a:rPr lang="en-US" sz="2800" dirty="0"/>
              <a:t>Amortized or not is “do we care about how much our bank account changes on one day or over the entire month?” (do we care about the running time of individual calls or only what happens over a sequence of them?)</a:t>
            </a:r>
          </a:p>
        </p:txBody>
      </p:sp>
      <p:sp>
        <p:nvSpPr>
          <p:cNvPr id="5" name="Slide Number Placeholder 4">
            <a:extLst>
              <a:ext uri="{FF2B5EF4-FFF2-40B4-BE49-F238E27FC236}">
                <a16:creationId xmlns:a16="http://schemas.microsoft.com/office/drawing/2014/main" id="{94CAEEE2-C770-4A0C-90EB-7DAEC2773428}"/>
              </a:ext>
            </a:extLst>
          </p:cNvPr>
          <p:cNvSpPr>
            <a:spLocks noGrp="1"/>
          </p:cNvSpPr>
          <p:nvPr>
            <p:ph type="sldNum" sz="quarter" idx="12"/>
          </p:nvPr>
        </p:nvSpPr>
        <p:spPr/>
        <p:txBody>
          <a:bodyPr/>
          <a:lstStyle/>
          <a:p>
            <a:fld id="{2A684D91-6951-4247-8A71-3C3C7BB0A60F}" type="slidenum">
              <a:rPr lang="en-US" smtClean="0"/>
              <a:t>14</a:t>
            </a:fld>
            <a:endParaRPr lang="en-US"/>
          </a:p>
        </p:txBody>
      </p:sp>
    </p:spTree>
    <p:extLst>
      <p:ext uri="{BB962C8B-B14F-4D97-AF65-F5344CB8AC3E}">
        <p14:creationId xmlns:p14="http://schemas.microsoft.com/office/powerpoint/2010/main" val="111806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95C4-7E5A-6541-A7A1-8673FE8BF526}"/>
              </a:ext>
            </a:extLst>
          </p:cNvPr>
          <p:cNvSpPr>
            <a:spLocks noGrp="1"/>
          </p:cNvSpPr>
          <p:nvPr>
            <p:ph type="title"/>
          </p:nvPr>
        </p:nvSpPr>
        <p:spPr/>
        <p:txBody>
          <a:bodyPr>
            <a:normAutofit fontScale="90000"/>
          </a:bodyPr>
          <a:lstStyle/>
          <a:p>
            <a:r>
              <a:rPr lang="en-US" dirty="0"/>
              <a:t>Why use (or don’t use) amortized analysis?</a:t>
            </a:r>
          </a:p>
        </p:txBody>
      </p:sp>
      <p:sp>
        <p:nvSpPr>
          <p:cNvPr id="3" name="Content Placeholder 2">
            <a:extLst>
              <a:ext uri="{FF2B5EF4-FFF2-40B4-BE49-F238E27FC236}">
                <a16:creationId xmlns:a16="http://schemas.microsoft.com/office/drawing/2014/main" id="{9A3E94F2-94DD-D6D5-5845-BBAB14320000}"/>
              </a:ext>
            </a:extLst>
          </p:cNvPr>
          <p:cNvSpPr>
            <a:spLocks noGrp="1"/>
          </p:cNvSpPr>
          <p:nvPr>
            <p:ph idx="1"/>
          </p:nvPr>
        </p:nvSpPr>
        <p:spPr>
          <a:xfrm>
            <a:off x="575240" y="2410691"/>
            <a:ext cx="11187258" cy="3898670"/>
          </a:xfrm>
        </p:spPr>
        <p:txBody>
          <a:bodyPr>
            <a:normAutofit lnSpcReduction="10000"/>
          </a:bodyPr>
          <a:lstStyle/>
          <a:p>
            <a:r>
              <a:rPr lang="en-US" sz="2800" dirty="0"/>
              <a:t>The appropriate analysis depends on your situation (and often it’s worth knowing both).</a:t>
            </a:r>
          </a:p>
          <a:p>
            <a:r>
              <a:rPr lang="en-US" sz="2800" dirty="0"/>
              <a:t>A common use of data structures is as part of an algorithm.</a:t>
            </a:r>
          </a:p>
          <a:p>
            <a:pPr lvl="1"/>
            <a:r>
              <a:rPr lang="en-US" sz="2400" dirty="0"/>
              <a:t>E.g., I’m trying to process everything in a data set, I insert everything into the data structure, remove them one at a time. </a:t>
            </a:r>
          </a:p>
          <a:p>
            <a:pPr lvl="1"/>
            <a:r>
              <a:rPr lang="en-US" sz="2400" dirty="0"/>
              <a:t>In that case, we almost always want amortized analysis (we care about when the full analysis is done, not when we go from 49% done to 50% done). </a:t>
            </a:r>
          </a:p>
          <a:p>
            <a:r>
              <a:rPr lang="en-US" sz="2800" dirty="0"/>
              <a:t>But sometimes you care about individual calls</a:t>
            </a:r>
          </a:p>
          <a:p>
            <a:pPr lvl="1"/>
            <a:r>
              <a:rPr lang="en-US" sz="2400" dirty="0"/>
              <a:t>Your data structure is feeding another process that the user is watching in real-time.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DFB7C22-FC99-872F-2492-B51EF63B1E54}"/>
                  </a:ext>
                </a:extLst>
              </p:cNvPr>
              <p:cNvGraphicFramePr>
                <a:graphicFrameLocks noGrp="1"/>
              </p:cNvGraphicFramePr>
              <p:nvPr>
                <p:extLst>
                  <p:ext uri="{D42A27DB-BD31-4B8C-83A1-F6EECF244321}">
                    <p14:modId xmlns:p14="http://schemas.microsoft.com/office/powerpoint/2010/main" val="985589166"/>
                  </p:ext>
                </p:extLst>
              </p:nvPr>
            </p:nvGraphicFramePr>
            <p:xfrm>
              <a:off x="831273" y="1387117"/>
              <a:ext cx="10529454" cy="914400"/>
            </p:xfrm>
            <a:graphic>
              <a:graphicData uri="http://schemas.openxmlformats.org/drawingml/2006/table">
                <a:tbl>
                  <a:tblPr firstRow="1" firstCol="1" bandRow="1">
                    <a:tableStyleId>{5C22544A-7EE6-4342-B048-85BDC9FD1C3A}</a:tableStyleId>
                  </a:tblPr>
                  <a:tblGrid>
                    <a:gridCol w="3509818">
                      <a:extLst>
                        <a:ext uri="{9D8B030D-6E8A-4147-A177-3AD203B41FA5}">
                          <a16:colId xmlns:a16="http://schemas.microsoft.com/office/drawing/2014/main" val="2188686147"/>
                        </a:ext>
                      </a:extLst>
                    </a:gridCol>
                    <a:gridCol w="3509818">
                      <a:extLst>
                        <a:ext uri="{9D8B030D-6E8A-4147-A177-3AD203B41FA5}">
                          <a16:colId xmlns:a16="http://schemas.microsoft.com/office/drawing/2014/main" val="263189789"/>
                        </a:ext>
                      </a:extLst>
                    </a:gridCol>
                    <a:gridCol w="3509818">
                      <a:extLst>
                        <a:ext uri="{9D8B030D-6E8A-4147-A177-3AD203B41FA5}">
                          <a16:colId xmlns:a16="http://schemas.microsoft.com/office/drawing/2014/main" val="2103516670"/>
                        </a:ext>
                      </a:extLst>
                    </a:gridCol>
                  </a:tblGrid>
                  <a:tr h="370840">
                    <a:tc>
                      <a:txBody>
                        <a:bodyPr/>
                        <a:lstStyle/>
                        <a:p>
                          <a:pPr algn="ctr"/>
                          <a:r>
                            <a:rPr lang="en-US" sz="2400" dirty="0"/>
                            <a:t>Worst Case</a:t>
                          </a:r>
                        </a:p>
                      </a:txBody>
                      <a:tcPr/>
                    </a:tc>
                    <a:tc>
                      <a:txBody>
                        <a:bodyPr/>
                        <a:lstStyle/>
                        <a:p>
                          <a:pPr algn="ctr"/>
                          <a:r>
                            <a:rPr lang="en-US" sz="2400" dirty="0"/>
                            <a:t>Amortized</a:t>
                          </a:r>
                        </a:p>
                      </a:txBody>
                      <a:tcPr/>
                    </a:tc>
                    <a:tc>
                      <a:txBody>
                        <a:bodyPr/>
                        <a:lstStyle/>
                        <a:p>
                          <a:pPr algn="ctr"/>
                          <a:r>
                            <a:rPr lang="en-US" sz="2400" dirty="0"/>
                            <a:t>Unamortized</a:t>
                          </a:r>
                        </a:p>
                      </a:txBody>
                      <a:tcPr/>
                    </a:tc>
                    <a:extLst>
                      <a:ext uri="{0D108BD9-81ED-4DB2-BD59-A6C34878D82A}">
                        <a16:rowId xmlns:a16="http://schemas.microsoft.com/office/drawing/2014/main" val="1909056918"/>
                      </a:ext>
                    </a:extLst>
                  </a:tr>
                  <a:tr h="370840">
                    <a:tc>
                      <a:txBody>
                        <a:bodyPr/>
                        <a:lstStyle/>
                        <a:p>
                          <a:r>
                            <a:rPr lang="en-US" sz="2400" dirty="0">
                              <a:latin typeface="Courier New" panose="02070309020205020404" pitchFamily="49" charset="0"/>
                              <a:cs typeface="Courier New" panose="02070309020205020404" pitchFamily="49" charset="0"/>
                            </a:rPr>
                            <a:t>Enqueue</a:t>
                          </a:r>
                          <a:r>
                            <a:rPr lang="en-US" sz="2400" dirty="0"/>
                            <a:t> (circular array)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extLst>
                      <a:ext uri="{0D108BD9-81ED-4DB2-BD59-A6C34878D82A}">
                        <a16:rowId xmlns:a16="http://schemas.microsoft.com/office/drawing/2014/main" val="1902187624"/>
                      </a:ext>
                    </a:extLst>
                  </a:tr>
                </a:tbl>
              </a:graphicData>
            </a:graphic>
          </p:graphicFrame>
        </mc:Choice>
        <mc:Fallback xmlns="">
          <p:graphicFrame>
            <p:nvGraphicFramePr>
              <p:cNvPr id="4" name="Table 3">
                <a:extLst>
                  <a:ext uri="{FF2B5EF4-FFF2-40B4-BE49-F238E27FC236}">
                    <a16:creationId xmlns:a16="http://schemas.microsoft.com/office/drawing/2014/main" id="{4DFB7C22-FC99-872F-2492-B51EF63B1E54}"/>
                  </a:ext>
                </a:extLst>
              </p:cNvPr>
              <p:cNvGraphicFramePr>
                <a:graphicFrameLocks noGrp="1"/>
              </p:cNvGraphicFramePr>
              <p:nvPr>
                <p:extLst>
                  <p:ext uri="{D42A27DB-BD31-4B8C-83A1-F6EECF244321}">
                    <p14:modId xmlns:p14="http://schemas.microsoft.com/office/powerpoint/2010/main" val="985589166"/>
                  </p:ext>
                </p:extLst>
              </p:nvPr>
            </p:nvGraphicFramePr>
            <p:xfrm>
              <a:off x="831273" y="1387117"/>
              <a:ext cx="10529454" cy="914400"/>
            </p:xfrm>
            <a:graphic>
              <a:graphicData uri="http://schemas.openxmlformats.org/drawingml/2006/table">
                <a:tbl>
                  <a:tblPr firstRow="1" firstCol="1" bandRow="1">
                    <a:tableStyleId>{5C22544A-7EE6-4342-B048-85BDC9FD1C3A}</a:tableStyleId>
                  </a:tblPr>
                  <a:tblGrid>
                    <a:gridCol w="3509818">
                      <a:extLst>
                        <a:ext uri="{9D8B030D-6E8A-4147-A177-3AD203B41FA5}">
                          <a16:colId xmlns:a16="http://schemas.microsoft.com/office/drawing/2014/main" val="2188686147"/>
                        </a:ext>
                      </a:extLst>
                    </a:gridCol>
                    <a:gridCol w="3509818">
                      <a:extLst>
                        <a:ext uri="{9D8B030D-6E8A-4147-A177-3AD203B41FA5}">
                          <a16:colId xmlns:a16="http://schemas.microsoft.com/office/drawing/2014/main" val="263189789"/>
                        </a:ext>
                      </a:extLst>
                    </a:gridCol>
                    <a:gridCol w="3509818">
                      <a:extLst>
                        <a:ext uri="{9D8B030D-6E8A-4147-A177-3AD203B41FA5}">
                          <a16:colId xmlns:a16="http://schemas.microsoft.com/office/drawing/2014/main" val="2103516670"/>
                        </a:ext>
                      </a:extLst>
                    </a:gridCol>
                  </a:tblGrid>
                  <a:tr h="457200">
                    <a:tc>
                      <a:txBody>
                        <a:bodyPr/>
                        <a:lstStyle/>
                        <a:p>
                          <a:pPr algn="ctr"/>
                          <a:r>
                            <a:rPr lang="en-US" sz="2400" dirty="0"/>
                            <a:t>Worst Case</a:t>
                          </a:r>
                        </a:p>
                      </a:txBody>
                      <a:tcPr/>
                    </a:tc>
                    <a:tc>
                      <a:txBody>
                        <a:bodyPr/>
                        <a:lstStyle/>
                        <a:p>
                          <a:pPr algn="ctr"/>
                          <a:r>
                            <a:rPr lang="en-US" sz="2400" dirty="0"/>
                            <a:t>Amortized</a:t>
                          </a:r>
                        </a:p>
                      </a:txBody>
                      <a:tcPr/>
                    </a:tc>
                    <a:tc>
                      <a:txBody>
                        <a:bodyPr/>
                        <a:lstStyle/>
                        <a:p>
                          <a:pPr algn="ctr"/>
                          <a:r>
                            <a:rPr lang="en-US" sz="2400" dirty="0"/>
                            <a:t>Unamortized</a:t>
                          </a:r>
                        </a:p>
                      </a:txBody>
                      <a:tcPr/>
                    </a:tc>
                    <a:extLst>
                      <a:ext uri="{0D108BD9-81ED-4DB2-BD59-A6C34878D82A}">
                        <a16:rowId xmlns:a16="http://schemas.microsoft.com/office/drawing/2014/main" val="1909056918"/>
                      </a:ext>
                    </a:extLst>
                  </a:tr>
                  <a:tr h="457200">
                    <a:tc>
                      <a:txBody>
                        <a:bodyPr/>
                        <a:lstStyle/>
                        <a:p>
                          <a:r>
                            <a:rPr lang="en-US" sz="2400" dirty="0">
                              <a:latin typeface="Courier New" panose="02070309020205020404" pitchFamily="49" charset="0"/>
                              <a:cs typeface="Courier New" panose="02070309020205020404" pitchFamily="49" charset="0"/>
                            </a:rPr>
                            <a:t>Enqueue</a:t>
                          </a:r>
                          <a:r>
                            <a:rPr lang="en-US" sz="2400" dirty="0"/>
                            <a:t> (circular array)</a:t>
                          </a:r>
                        </a:p>
                      </a:txBody>
                      <a:tcPr/>
                    </a:tc>
                    <a:tc>
                      <a:txBody>
                        <a:bodyPr/>
                        <a:lstStyle/>
                        <a:p>
                          <a:endParaRPr lang="en-US"/>
                        </a:p>
                      </a:txBody>
                      <a:tcPr>
                        <a:blipFill>
                          <a:blip r:embed="rId2"/>
                          <a:stretch>
                            <a:fillRect l="-100174" t="-109333" r="-100694" b="-32000"/>
                          </a:stretch>
                        </a:blipFill>
                      </a:tcPr>
                    </a:tc>
                    <a:tc>
                      <a:txBody>
                        <a:bodyPr/>
                        <a:lstStyle/>
                        <a:p>
                          <a:endParaRPr lang="en-US"/>
                        </a:p>
                      </a:txBody>
                      <a:tcPr>
                        <a:blipFill>
                          <a:blip r:embed="rId2"/>
                          <a:stretch>
                            <a:fillRect l="-200174" t="-109333" r="-694" b="-32000"/>
                          </a:stretch>
                        </a:blipFill>
                      </a:tcPr>
                    </a:tc>
                    <a:extLst>
                      <a:ext uri="{0D108BD9-81ED-4DB2-BD59-A6C34878D82A}">
                        <a16:rowId xmlns:a16="http://schemas.microsoft.com/office/drawing/2014/main" val="1902187624"/>
                      </a:ext>
                    </a:extLst>
                  </a:tr>
                </a:tbl>
              </a:graphicData>
            </a:graphic>
          </p:graphicFrame>
        </mc:Fallback>
      </mc:AlternateContent>
    </p:spTree>
    <p:extLst>
      <p:ext uri="{BB962C8B-B14F-4D97-AF65-F5344CB8AC3E}">
        <p14:creationId xmlns:p14="http://schemas.microsoft.com/office/powerpoint/2010/main" val="277039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B36296-63EF-40F7-4EE6-96C38B3B6487}"/>
              </a:ext>
            </a:extLst>
          </p:cNvPr>
          <p:cNvSpPr>
            <a:spLocks noGrp="1"/>
          </p:cNvSpPr>
          <p:nvPr>
            <p:ph type="title"/>
          </p:nvPr>
        </p:nvSpPr>
        <p:spPr/>
        <p:txBody>
          <a:bodyPr/>
          <a:lstStyle/>
          <a:p>
            <a:r>
              <a:rPr lang="en-US" dirty="0"/>
              <a:t>O, Omega, Theta vs. best/worst</a:t>
            </a:r>
          </a:p>
        </p:txBody>
      </p:sp>
      <p:sp>
        <p:nvSpPr>
          <p:cNvPr id="4" name="Slide Number Placeholder 3">
            <a:extLst>
              <a:ext uri="{FF2B5EF4-FFF2-40B4-BE49-F238E27FC236}">
                <a16:creationId xmlns:a16="http://schemas.microsoft.com/office/drawing/2014/main" id="{5E681CFE-259D-3810-4D33-26FE64450010}"/>
              </a:ext>
            </a:extLst>
          </p:cNvPr>
          <p:cNvSpPr>
            <a:spLocks noGrp="1"/>
          </p:cNvSpPr>
          <p:nvPr>
            <p:ph type="sldNum" sz="quarter" idx="12"/>
          </p:nvPr>
        </p:nvSpPr>
        <p:spPr/>
        <p:txBody>
          <a:bodyPr/>
          <a:lstStyle/>
          <a:p>
            <a:fld id="{2A684D91-6951-4247-8A71-3C3C7BB0A60F}" type="slidenum">
              <a:rPr lang="en-US" smtClean="0"/>
              <a:t>16</a:t>
            </a:fld>
            <a:endParaRPr lang="en-US"/>
          </a:p>
        </p:txBody>
      </p:sp>
      <p:sp>
        <p:nvSpPr>
          <p:cNvPr id="6" name="Text Placeholder 5">
            <a:extLst>
              <a:ext uri="{FF2B5EF4-FFF2-40B4-BE49-F238E27FC236}">
                <a16:creationId xmlns:a16="http://schemas.microsoft.com/office/drawing/2014/main" id="{8AA53429-DBAB-3938-2AEE-FA33CC2DDB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95378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51D1E2E-C08C-5804-0434-96B96B5B7C2A}"/>
                  </a:ext>
                </a:extLst>
              </p:cNvPr>
              <p:cNvSpPr>
                <a:spLocks noGrp="1"/>
              </p:cNvSpPr>
              <p:nvPr>
                <p:ph type="title"/>
              </p:nvPr>
            </p:nvSpPr>
            <p:spPr/>
            <p:txBody>
              <a:bodyPr>
                <a:normAutofit/>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vs. Best, Worst, Average</a:t>
                </a:r>
              </a:p>
            </p:txBody>
          </p:sp>
        </mc:Choice>
        <mc:Fallback xmlns="">
          <p:sp>
            <p:nvSpPr>
              <p:cNvPr id="2" name="Title 1">
                <a:extLst>
                  <a:ext uri="{FF2B5EF4-FFF2-40B4-BE49-F238E27FC236}">
                    <a16:creationId xmlns:a16="http://schemas.microsoft.com/office/drawing/2014/main" id="{B51D1E2E-C08C-5804-0434-96B96B5B7C2A}"/>
                  </a:ext>
                </a:extLst>
              </p:cNvPr>
              <p:cNvSpPr>
                <a:spLocks noGrp="1" noRot="1" noChangeAspect="1" noMove="1" noResize="1" noEditPoints="1" noAdjustHandles="1" noChangeArrowheads="1" noChangeShapeType="1" noTextEdit="1"/>
              </p:cNvSpPr>
              <p:nvPr>
                <p:ph type="title"/>
              </p:nvPr>
            </p:nvSpPr>
            <p:spPr>
              <a:blipFill>
                <a:blip r:embed="rId3"/>
                <a:stretch>
                  <a:fillRect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3CA2A0-B55F-A80C-DFA1-1DF1F74CBD67}"/>
                  </a:ext>
                </a:extLst>
              </p:cNvPr>
              <p:cNvSpPr>
                <a:spLocks noGrp="1"/>
              </p:cNvSpPr>
              <p:nvPr>
                <p:ph idx="1"/>
              </p:nvPr>
            </p:nvSpPr>
            <p:spPr/>
            <p:txBody>
              <a:bodyPr>
                <a:noAutofit/>
              </a:bodyPr>
              <a:lstStyle/>
              <a:p>
                <a:r>
                  <a:rPr lang="en-US" sz="2800" dirty="0"/>
                  <a:t>It’s a common misconception that </a:t>
                </a:r>
                <a14:m>
                  <m:oMath xmlns:m="http://schemas.openxmlformats.org/officeDocument/2006/math">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oMath>
                </a14:m>
                <a:r>
                  <a:rPr lang="en-US" sz="2800" dirty="0"/>
                  <a:t> is “best-case” and </a:t>
                </a:r>
                <a14:m>
                  <m:oMath xmlns:m="http://schemas.openxmlformats.org/officeDocument/2006/math">
                    <m:r>
                      <a:rPr lang="en-US" sz="2800" b="0" i="1" smtClean="0">
                        <a:latin typeface="Cambria Math" panose="02040503050406030204" pitchFamily="18" charset="0"/>
                      </a:rPr>
                      <m:t>𝑂</m:t>
                    </m:r>
                  </m:oMath>
                </a14:m>
                <a:r>
                  <a:rPr lang="en-US" sz="2800" dirty="0"/>
                  <a:t>() is “worst-case”. This is a misconception!!</a:t>
                </a:r>
              </a:p>
              <a:p>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oMath>
                </a14:m>
                <a:r>
                  <a:rPr lang="en-US" sz="2800" dirty="0"/>
                  <a:t> says “the complexity of this algorithm is at most” (think </a:t>
                </a:r>
                <a14:m>
                  <m:oMath xmlns:m="http://schemas.openxmlformats.org/officeDocument/2006/math">
                    <m:r>
                      <a:rPr lang="en-US" sz="2800" b="0" i="1" smtClean="0">
                        <a:latin typeface="Cambria Math" panose="02040503050406030204" pitchFamily="18" charset="0"/>
                      </a:rPr>
                      <m:t>≤</m:t>
                    </m:r>
                  </m:oMath>
                </a14:m>
                <a:r>
                  <a:rPr lang="en-US" sz="2800" dirty="0"/>
                  <a:t>)</a:t>
                </a:r>
              </a:p>
              <a:p>
                <a14:m>
                  <m:oMath xmlns:m="http://schemas.openxmlformats.org/officeDocument/2006/math">
                    <m:r>
                      <m:rPr>
                        <m:sty m:val="p"/>
                      </m:rPr>
                      <a:rPr lang="en-US" sz="2800" b="0" i="0" smtClean="0">
                        <a:latin typeface="Cambria Math" panose="02040503050406030204" pitchFamily="18" charset="0"/>
                      </a:rPr>
                      <m:t>Ω</m:t>
                    </m:r>
                    <m:r>
                      <a:rPr lang="en-US" sz="2800" b="0" i="0" smtClean="0">
                        <a:latin typeface="Cambria Math" panose="02040503050406030204" pitchFamily="18" charset="0"/>
                      </a:rPr>
                      <m:t>()</m:t>
                    </m:r>
                  </m:oMath>
                </a14:m>
                <a:r>
                  <a:rPr lang="en-US" sz="2800" dirty="0"/>
                  <a:t> says “the complexity of this algorithm is at least” (think </a:t>
                </a:r>
                <a14:m>
                  <m:oMath xmlns:m="http://schemas.openxmlformats.org/officeDocument/2006/math">
                    <m:r>
                      <a:rPr lang="en-US" sz="2800" b="0" i="1" smtClean="0">
                        <a:latin typeface="Cambria Math" panose="02040503050406030204" pitchFamily="18" charset="0"/>
                      </a:rPr>
                      <m:t>≥)</m:t>
                    </m:r>
                  </m:oMath>
                </a14:m>
                <a:endParaRPr lang="en-US" sz="2800" dirty="0"/>
              </a:p>
              <a:p>
                <a:r>
                  <a:rPr lang="en-US" sz="2800" dirty="0"/>
                  <a:t>You can use </a:t>
                </a:r>
                <a14:m>
                  <m:oMath xmlns:m="http://schemas.openxmlformats.org/officeDocument/2006/math">
                    <m:r>
                      <a:rPr lang="en-US" sz="2800" b="0" i="1" smtClean="0">
                        <a:latin typeface="Cambria Math" panose="02040503050406030204" pitchFamily="18" charset="0"/>
                      </a:rPr>
                      <m:t>≤</m:t>
                    </m:r>
                  </m:oMath>
                </a14:m>
                <a:r>
                  <a:rPr lang="en-US" sz="2800" dirty="0"/>
                  <a:t> on worst-case or best case; you can use </a:t>
                </a:r>
                <a14:m>
                  <m:oMath xmlns:m="http://schemas.openxmlformats.org/officeDocument/2006/math">
                    <m:r>
                      <a:rPr lang="en-US" sz="2800" b="0" i="1" smtClean="0">
                        <a:latin typeface="Cambria Math" panose="02040503050406030204" pitchFamily="18" charset="0"/>
                      </a:rPr>
                      <m:t>≥</m:t>
                    </m:r>
                  </m:oMath>
                </a14:m>
                <a:r>
                  <a:rPr lang="en-US" sz="2800" dirty="0"/>
                  <a:t> on worst-case or best-case.</a:t>
                </a:r>
              </a:p>
              <a:p>
                <a:r>
                  <a:rPr lang="en-US" sz="2800" dirty="0"/>
                  <a:t>Best/Worst/Average say “what function </a:t>
                </a:r>
                <a14:m>
                  <m:oMath xmlns:m="http://schemas.openxmlformats.org/officeDocument/2006/math">
                    <m:r>
                      <a:rPr lang="en-US" sz="2800" b="0" i="1" smtClean="0">
                        <a:latin typeface="Cambria Math" panose="02040503050406030204" pitchFamily="18" charset="0"/>
                      </a:rPr>
                      <m:t>𝑓</m:t>
                    </m:r>
                  </m:oMath>
                </a14:m>
                <a:r>
                  <a:rPr lang="en-US" sz="2800" dirty="0"/>
                  <a:t> am I analyzing?”</a:t>
                </a:r>
              </a:p>
              <a:p>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Θ</m:t>
                    </m:r>
                  </m:oMath>
                </a14:m>
                <a:r>
                  <a:rPr lang="en-US" sz="2800" dirty="0"/>
                  <a:t> say “let me summarize what I know about </a:t>
                </a:r>
                <a14:m>
                  <m:oMath xmlns:m="http://schemas.openxmlformats.org/officeDocument/2006/math">
                    <m:r>
                      <a:rPr lang="en-US" sz="2800" b="0" i="1" smtClean="0">
                        <a:latin typeface="Cambria Math" panose="02040503050406030204" pitchFamily="18" charset="0"/>
                      </a:rPr>
                      <m:t>𝑓</m:t>
                    </m:r>
                  </m:oMath>
                </a14:m>
                <a:r>
                  <a:rPr lang="en-US" sz="2800" dirty="0"/>
                  <a:t>, it’s </a:t>
                </a:r>
                <a14:m>
                  <m:oMath xmlns:m="http://schemas.openxmlformats.org/officeDocument/2006/math">
                    <m:r>
                      <a:rPr lang="en-US" sz="2800" b="0" i="1" smtClean="0">
                        <a:latin typeface="Cambria Math" panose="02040503050406030204" pitchFamily="18" charset="0"/>
                      </a:rPr>
                      <m:t>≤,≥,</m:t>
                    </m:r>
                    <m:r>
                      <a:rPr lang="en-US" sz="2800" b="0" i="0" smtClean="0">
                        <a:latin typeface="Cambria Math" panose="02040503050406030204" pitchFamily="18" charset="0"/>
                      </a:rPr>
                      <m:t>=</m:t>
                    </m:r>
                  </m:oMath>
                </a14:m>
                <a:r>
                  <a:rPr lang="en-US" sz="2800" dirty="0"/>
                  <a:t>…”</a:t>
                </a:r>
              </a:p>
            </p:txBody>
          </p:sp>
        </mc:Choice>
        <mc:Fallback xmlns="">
          <p:sp>
            <p:nvSpPr>
              <p:cNvPr id="3" name="Content Placeholder 2">
                <a:extLst>
                  <a:ext uri="{FF2B5EF4-FFF2-40B4-BE49-F238E27FC236}">
                    <a16:creationId xmlns:a16="http://schemas.microsoft.com/office/drawing/2014/main" id="{CB3CA2A0-B55F-A80C-DFA1-1DF1F74CBD67}"/>
                  </a:ext>
                </a:extLst>
              </p:cNvPr>
              <p:cNvSpPr>
                <a:spLocks noGrp="1" noRot="1" noChangeAspect="1" noMove="1" noResize="1" noEditPoints="1" noAdjustHandles="1" noChangeArrowheads="1" noChangeShapeType="1" noTextEdit="1"/>
              </p:cNvSpPr>
              <p:nvPr>
                <p:ph idx="1"/>
              </p:nvPr>
            </p:nvSpPr>
            <p:spPr>
              <a:blipFill>
                <a:blip r:embed="rId4"/>
                <a:stretch>
                  <a:fillRect l="-708" t="-2138" r="-15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19CAF44-396D-4E69-F6E7-D5A59D0B7471}"/>
              </a:ext>
            </a:extLst>
          </p:cNvPr>
          <p:cNvSpPr>
            <a:spLocks noGrp="1"/>
          </p:cNvSpPr>
          <p:nvPr>
            <p:ph type="sldNum" sz="quarter" idx="12"/>
          </p:nvPr>
        </p:nvSpPr>
        <p:spPr/>
        <p:txBody>
          <a:bodyPr/>
          <a:lstStyle/>
          <a:p>
            <a:fld id="{659665DE-58FC-41F4-AC58-2C90A5E00527}" type="slidenum">
              <a:rPr lang="en-US" smtClean="0"/>
              <a:t>17</a:t>
            </a:fld>
            <a:endParaRPr lang="en-US"/>
          </a:p>
        </p:txBody>
      </p:sp>
    </p:spTree>
    <p:extLst>
      <p:ext uri="{BB962C8B-B14F-4D97-AF65-F5344CB8AC3E}">
        <p14:creationId xmlns:p14="http://schemas.microsoft.com/office/powerpoint/2010/main" val="328452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3F36-371D-BB34-6FBC-621BCF1FA782}"/>
              </a:ext>
            </a:extLst>
          </p:cNvPr>
          <p:cNvSpPr>
            <a:spLocks noGrp="1"/>
          </p:cNvSpPr>
          <p:nvPr>
            <p:ph type="title"/>
          </p:nvPr>
        </p:nvSpPr>
        <p:spPr/>
        <p:txBody>
          <a:bodyPr/>
          <a:lstStyle/>
          <a:p>
            <a:r>
              <a:rPr lang="en-US" dirty="0"/>
              <a:t>Some Example Sentences</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A3BE53C9-7CE8-6D50-B037-B78A5A9BBFA1}"/>
                  </a:ext>
                </a:extLst>
              </p:cNvPr>
              <p:cNvGraphicFramePr>
                <a:graphicFrameLocks noGrp="1"/>
              </p:cNvGraphicFramePr>
              <p:nvPr>
                <p:ph idx="1"/>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365125">
                    <a:tc>
                      <a:txBody>
                        <a:bodyPr/>
                        <a:lstStyle/>
                        <a:p>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𝑶</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𝛀</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𝚯</m:t>
                                </m:r>
                              </m:oMath>
                            </m:oMathPara>
                          </a14:m>
                          <a:endParaRPr lang="en-US" sz="2800" dirty="0"/>
                        </a:p>
                      </a:txBody>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r>
                            <a:rPr lang="en-US" dirty="0"/>
                            <a:t>In the best-case, linear search will take at most as much time as binary search ever takes. That is, it’s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oMath>
                          </a14:m>
                          <a:endParaRPr lang="en-US" dirty="0"/>
                        </a:p>
                      </a:txBody>
                      <a:tcPr/>
                    </a:tc>
                    <a:tc>
                      <a:txBody>
                        <a:bodyPr/>
                        <a:lstStyle/>
                        <a:p>
                          <a:r>
                            <a:rPr lang="en-US" dirty="0"/>
                            <a:t>In the best case, linear search still has to look at array index 0; those operations still take time, so you will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(1)</m:t>
                              </m:r>
                            </m:oMath>
                          </a14:m>
                          <a:r>
                            <a:rPr lang="en-US" dirty="0"/>
                            <a:t> time. </a:t>
                          </a:r>
                        </a:p>
                      </a:txBody>
                      <a:tcPr/>
                    </a:tc>
                    <a:tc>
                      <a:txBody>
                        <a:bodyPr/>
                        <a:lstStyle/>
                        <a:p>
                          <a:r>
                            <a:rPr lang="en-US" dirty="0"/>
                            <a:t>In the best case, linear-search is both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and </a:t>
                          </a:r>
                          <a14:m>
                            <m:oMath xmlns:m="http://schemas.openxmlformats.org/officeDocument/2006/math">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r>
                            <a:rPr lang="en-US" dirty="0"/>
                            <a:t> so it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r>
                            <a:rPr lang="en-US" dirty="0"/>
                            <a:t>.</a:t>
                          </a:r>
                        </a:p>
                      </a:txBody>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r>
                            <a:rPr lang="en-US" dirty="0"/>
                            <a:t>In the worst-case, binary search will take at most as much time as linear search ever takes. That is, it’s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txBody>
                      <a:tcPr/>
                    </a:tc>
                    <a:tc>
                      <a:txBody>
                        <a:bodyPr/>
                        <a:lstStyle/>
                        <a:p>
                          <a:r>
                            <a:rPr lang="en-US" dirty="0"/>
                            <a:t>In the worst-case, linear search will check at least as many locations in the array as binary search does in the worst-case, so it will take at least </a:t>
                          </a:r>
                          <a14:m>
                            <m:oMath xmlns:m="http://schemas.openxmlformats.org/officeDocument/2006/math">
                              <m:r>
                                <m:rPr>
                                  <m:sty m:val="p"/>
                                </m:rPr>
                                <a:rPr lang="en-US" b="0" i="0" smtClean="0">
                                  <a:latin typeface="Cambria Math" panose="02040503050406030204" pitchFamily="18" charset="0"/>
                                </a:rPr>
                                <m:t>Ω</m:t>
                              </m:r>
                              <m:r>
                                <a:rPr lang="en-US" b="0" i="0" smtClean="0">
                                  <a:latin typeface="Cambria Math" panose="02040503050406030204" pitchFamily="18" charset="0"/>
                                </a:rPr>
                                <m:t>(</m:t>
                              </m:r>
                              <m:r>
                                <m:rPr>
                                  <m:sty m:val="p"/>
                                </m:rPr>
                                <a:rPr lang="en-US" b="0" i="0" smtClean="0">
                                  <a:latin typeface="Cambria Math" panose="02040503050406030204" pitchFamily="18" charset="0"/>
                                </a:rPr>
                                <m:t>log</m:t>
                              </m:r>
                              <m:r>
                                <a:rPr lang="en-US" b="0" i="0" smtClean="0">
                                  <a:latin typeface="Cambria Math" panose="02040503050406030204" pitchFamily="18" charset="0"/>
                                </a:rPr>
                                <m:t> </m:t>
                              </m:r>
                              <m:r>
                                <m:rPr>
                                  <m:sty m:val="p"/>
                                </m:rPr>
                                <a:rPr lang="en-US" b="0" i="0" smtClean="0">
                                  <a:latin typeface="Cambria Math" panose="02040503050406030204" pitchFamily="18" charset="0"/>
                                </a:rPr>
                                <m:t>n</m:t>
                              </m:r>
                              <m:r>
                                <a:rPr lang="en-US" b="0" i="0" smtClean="0">
                                  <a:latin typeface="Cambria Math" panose="02040503050406030204" pitchFamily="18" charset="0"/>
                                </a:rPr>
                                <m:t>)</m:t>
                              </m:r>
                            </m:oMath>
                          </a14:m>
                          <a:r>
                            <a:rPr lang="en-US" dirty="0"/>
                            <a:t> time</a:t>
                          </a:r>
                        </a:p>
                      </a:txBody>
                      <a:tcPr/>
                    </a:tc>
                    <a:tc>
                      <a:txBody>
                        <a:bodyPr/>
                        <a:lstStyle/>
                        <a:p>
                          <a:r>
                            <a:rPr lang="en-US" dirty="0"/>
                            <a:t>In the worst-case, binary search takes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time.</a:t>
                          </a:r>
                        </a:p>
                        <a:p>
                          <a:endParaRPr lang="en-US" dirty="0"/>
                        </a:p>
                        <a:p>
                          <a:r>
                            <a:rPr lang="en-US" dirty="0"/>
                            <a:t>In the worst-case, linear search takes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a:txBody>
                      <a:tcPr/>
                    </a:tc>
                    <a:extLst>
                      <a:ext uri="{0D108BD9-81ED-4DB2-BD59-A6C34878D82A}">
                        <a16:rowId xmlns:a16="http://schemas.microsoft.com/office/drawing/2014/main" val="1468097627"/>
                      </a:ext>
                    </a:extLst>
                  </a:tr>
                </a:tbl>
              </a:graphicData>
            </a:graphic>
          </p:graphicFrame>
        </mc:Choice>
        <mc:Fallback xmlns="">
          <p:graphicFrame>
            <p:nvGraphicFramePr>
              <p:cNvPr id="5" name="Content Placeholder 4">
                <a:extLst>
                  <a:ext uri="{FF2B5EF4-FFF2-40B4-BE49-F238E27FC236}">
                    <a16:creationId xmlns:a16="http://schemas.microsoft.com/office/drawing/2014/main" id="{A3BE53C9-7CE8-6D50-B037-B78A5A9BBFA1}"/>
                  </a:ext>
                </a:extLst>
              </p:cNvPr>
              <p:cNvGraphicFramePr>
                <a:graphicFrameLocks noGrp="1"/>
              </p:cNvGraphicFramePr>
              <p:nvPr>
                <p:ph idx="1"/>
                <p:extLst>
                  <p:ext uri="{D42A27DB-BD31-4B8C-83A1-F6EECF244321}">
                    <p14:modId xmlns:p14="http://schemas.microsoft.com/office/powerpoint/2010/main" val="260352369"/>
                  </p:ext>
                </p:extLst>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518160">
                    <a:tc>
                      <a:txBody>
                        <a:bodyPr/>
                        <a:lstStyle/>
                        <a:p>
                          <a:endParaRPr lang="en-US" sz="2800" dirty="0"/>
                        </a:p>
                      </a:txBody>
                      <a:tcPr/>
                    </a:tc>
                    <a:tc>
                      <a:txBody>
                        <a:bodyPr/>
                        <a:lstStyle/>
                        <a:p>
                          <a:endParaRPr lang="en-US"/>
                        </a:p>
                      </a:txBody>
                      <a:tcPr>
                        <a:blipFill>
                          <a:blip r:embed="rId2"/>
                          <a:stretch>
                            <a:fillRect l="-39716" t="-1176" r="-186702" b="-884706"/>
                          </a:stretch>
                        </a:blipFill>
                      </a:tcPr>
                    </a:tc>
                    <a:tc>
                      <a:txBody>
                        <a:bodyPr/>
                        <a:lstStyle/>
                        <a:p>
                          <a:endParaRPr lang="en-US"/>
                        </a:p>
                      </a:txBody>
                      <a:tcPr>
                        <a:blipFill>
                          <a:blip r:embed="rId2"/>
                          <a:stretch>
                            <a:fillRect l="-133559" t="-1176" r="-78475" b="-884706"/>
                          </a:stretch>
                        </a:blipFill>
                      </a:tcPr>
                    </a:tc>
                    <a:tc>
                      <a:txBody>
                        <a:bodyPr/>
                        <a:lstStyle/>
                        <a:p>
                          <a:endParaRPr lang="en-US"/>
                        </a:p>
                      </a:txBody>
                      <a:tcPr>
                        <a:blipFill>
                          <a:blip r:embed="rId2"/>
                          <a:stretch>
                            <a:fillRect l="-300218" t="-1176" r="-871" b="-884706"/>
                          </a:stretch>
                        </a:blipFill>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endParaRPr lang="en-US"/>
                        </a:p>
                      </a:txBody>
                      <a:tcPr>
                        <a:blipFill>
                          <a:blip r:embed="rId2"/>
                          <a:stretch>
                            <a:fillRect l="-39716" t="-22933" r="-186702" b="-100533"/>
                          </a:stretch>
                        </a:blipFill>
                      </a:tcPr>
                    </a:tc>
                    <a:tc>
                      <a:txBody>
                        <a:bodyPr/>
                        <a:lstStyle/>
                        <a:p>
                          <a:endParaRPr lang="en-US"/>
                        </a:p>
                      </a:txBody>
                      <a:tcPr>
                        <a:blipFill>
                          <a:blip r:embed="rId2"/>
                          <a:stretch>
                            <a:fillRect l="-133559" t="-22933" r="-78475" b="-100533"/>
                          </a:stretch>
                        </a:blipFill>
                      </a:tcPr>
                    </a:tc>
                    <a:tc>
                      <a:txBody>
                        <a:bodyPr/>
                        <a:lstStyle/>
                        <a:p>
                          <a:endParaRPr lang="en-US"/>
                        </a:p>
                      </a:txBody>
                      <a:tcPr>
                        <a:blipFill>
                          <a:blip r:embed="rId2"/>
                          <a:stretch>
                            <a:fillRect l="-300218" t="-22933" r="-871" b="-100533"/>
                          </a:stretch>
                        </a:blipFill>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endParaRPr lang="en-US"/>
                        </a:p>
                      </a:txBody>
                      <a:tcPr>
                        <a:blipFill>
                          <a:blip r:embed="rId2"/>
                          <a:stretch>
                            <a:fillRect l="-39716" t="-122933" r="-186702" b="-533"/>
                          </a:stretch>
                        </a:blipFill>
                      </a:tcPr>
                    </a:tc>
                    <a:tc>
                      <a:txBody>
                        <a:bodyPr/>
                        <a:lstStyle/>
                        <a:p>
                          <a:endParaRPr lang="en-US"/>
                        </a:p>
                      </a:txBody>
                      <a:tcPr>
                        <a:blipFill>
                          <a:blip r:embed="rId2"/>
                          <a:stretch>
                            <a:fillRect l="-133559" t="-122933" r="-78475" b="-533"/>
                          </a:stretch>
                        </a:blipFill>
                      </a:tcPr>
                    </a:tc>
                    <a:tc>
                      <a:txBody>
                        <a:bodyPr/>
                        <a:lstStyle/>
                        <a:p>
                          <a:endParaRPr lang="en-US"/>
                        </a:p>
                      </a:txBody>
                      <a:tcPr>
                        <a:blipFill>
                          <a:blip r:embed="rId2"/>
                          <a:stretch>
                            <a:fillRect l="-300218" t="-122933" r="-871" b="-533"/>
                          </a:stretch>
                        </a:blipFill>
                      </a:tcPr>
                    </a:tc>
                    <a:extLst>
                      <a:ext uri="{0D108BD9-81ED-4DB2-BD59-A6C34878D82A}">
                        <a16:rowId xmlns:a16="http://schemas.microsoft.com/office/drawing/2014/main" val="1468097627"/>
                      </a:ext>
                    </a:extLst>
                  </a:tr>
                </a:tbl>
              </a:graphicData>
            </a:graphic>
          </p:graphicFrame>
        </mc:Fallback>
      </mc:AlternateContent>
      <p:sp>
        <p:nvSpPr>
          <p:cNvPr id="4" name="Slide Number Placeholder 3">
            <a:extLst>
              <a:ext uri="{FF2B5EF4-FFF2-40B4-BE49-F238E27FC236}">
                <a16:creationId xmlns:a16="http://schemas.microsoft.com/office/drawing/2014/main" id="{BBF0EEFD-16D2-C1DC-6796-9D57553988B2}"/>
              </a:ext>
            </a:extLst>
          </p:cNvPr>
          <p:cNvSpPr>
            <a:spLocks noGrp="1"/>
          </p:cNvSpPr>
          <p:nvPr>
            <p:ph type="sldNum" sz="quarter" idx="12"/>
          </p:nvPr>
        </p:nvSpPr>
        <p:spPr/>
        <p:txBody>
          <a:bodyPr/>
          <a:lstStyle/>
          <a:p>
            <a:fld id="{659665DE-58FC-41F4-AC58-2C90A5E00527}" type="slidenum">
              <a:rPr lang="en-US" smtClean="0"/>
              <a:t>18</a:t>
            </a:fld>
            <a:endParaRPr lang="en-US"/>
          </a:p>
        </p:txBody>
      </p:sp>
    </p:spTree>
    <p:extLst>
      <p:ext uri="{BB962C8B-B14F-4D97-AF65-F5344CB8AC3E}">
        <p14:creationId xmlns:p14="http://schemas.microsoft.com/office/powerpoint/2010/main" val="54372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D6F94-9A79-5C02-863C-5818DF89E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9AE8F-46B2-DC59-DD8C-9E3111BCD05F}"/>
              </a:ext>
            </a:extLst>
          </p:cNvPr>
          <p:cNvSpPr>
            <a:spLocks noGrp="1"/>
          </p:cNvSpPr>
          <p:nvPr>
            <p:ph type="title"/>
          </p:nvPr>
        </p:nvSpPr>
        <p:spPr/>
        <p:txBody>
          <a:bodyPr/>
          <a:lstStyle/>
          <a:p>
            <a:r>
              <a:rPr lang="en-US" dirty="0"/>
              <a:t>Why Might you use it?</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E12A6DAC-C013-D5D5-B500-8D6745601764}"/>
                  </a:ext>
                </a:extLst>
              </p:cNvPr>
              <p:cNvGraphicFramePr>
                <a:graphicFrameLocks noGrp="1"/>
              </p:cNvGraphicFramePr>
              <p:nvPr>
                <p:ph idx="1"/>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365125">
                    <a:tc>
                      <a:txBody>
                        <a:bodyPr/>
                        <a:lstStyle/>
                        <a:p>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𝑶</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𝛀</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𝚯</m:t>
                                </m:r>
                              </m:oMath>
                            </m:oMathPara>
                          </a14:m>
                          <a:endParaRPr lang="en-US" sz="2800" dirty="0"/>
                        </a:p>
                      </a:txBody>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r>
                            <a:rPr lang="en-US" dirty="0"/>
                            <a:t>In the best case, my algorithm is pretty good, it takes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tc>
                      <a:txBody>
                        <a:bodyPr/>
                        <a:lstStyle/>
                        <a:p>
                          <a:r>
                            <a:rPr lang="en-US" dirty="0"/>
                            <a:t>Even in the best-case, this algorithm still takes a while; it takes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tc>
                      <a:txBody>
                        <a:bodyPr/>
                        <a:lstStyle/>
                        <a:p>
                          <a:r>
                            <a:rPr lang="en-US" dirty="0"/>
                            <a:t>In the best case, my algorithm takes exactly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r>
                            <a:rPr lang="en-US" dirty="0"/>
                            <a:t>Even in the worst-case my algorithm, isn’t that bad! It takes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r>
                            <a:rPr lang="en-US" dirty="0"/>
                            <a:t> time in the worst-case</a:t>
                          </a:r>
                        </a:p>
                      </a:txBody>
                      <a:tcPr/>
                    </a:tc>
                    <a:tc>
                      <a:txBody>
                        <a:bodyPr/>
                        <a:lstStyle/>
                        <a:p>
                          <a:r>
                            <a:rPr lang="en-US" dirty="0"/>
                            <a:t>In the worst-case, there’s still a lot of work the algorithm has to do; it takes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tc>
                      <a:txBody>
                        <a:bodyPr/>
                        <a:lstStyle/>
                        <a:p>
                          <a:r>
                            <a:rPr lang="en-US" dirty="0"/>
                            <a:t>In the worst case, my algorithm takes exactly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468097627"/>
                      </a:ext>
                    </a:extLst>
                  </a:tr>
                </a:tbl>
              </a:graphicData>
            </a:graphic>
          </p:graphicFrame>
        </mc:Choice>
        <mc:Fallback xmlns="">
          <p:graphicFrame>
            <p:nvGraphicFramePr>
              <p:cNvPr id="5" name="Content Placeholder 4">
                <a:extLst>
                  <a:ext uri="{FF2B5EF4-FFF2-40B4-BE49-F238E27FC236}">
                    <a16:creationId xmlns:a16="http://schemas.microsoft.com/office/drawing/2014/main" id="{E12A6DAC-C013-D5D5-B500-8D6745601764}"/>
                  </a:ext>
                </a:extLst>
              </p:cNvPr>
              <p:cNvGraphicFramePr>
                <a:graphicFrameLocks noGrp="1"/>
              </p:cNvGraphicFramePr>
              <p:nvPr>
                <p:ph idx="1"/>
                <p:extLst>
                  <p:ext uri="{D42A27DB-BD31-4B8C-83A1-F6EECF244321}">
                    <p14:modId xmlns:p14="http://schemas.microsoft.com/office/powerpoint/2010/main" val="1868407814"/>
                  </p:ext>
                </p:extLst>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518160">
                    <a:tc>
                      <a:txBody>
                        <a:bodyPr/>
                        <a:lstStyle/>
                        <a:p>
                          <a:endParaRPr lang="en-US" sz="2800" dirty="0"/>
                        </a:p>
                      </a:txBody>
                      <a:tcPr/>
                    </a:tc>
                    <a:tc>
                      <a:txBody>
                        <a:bodyPr/>
                        <a:lstStyle/>
                        <a:p>
                          <a:endParaRPr lang="en-US"/>
                        </a:p>
                      </a:txBody>
                      <a:tcPr>
                        <a:blipFill>
                          <a:blip r:embed="rId2"/>
                          <a:stretch>
                            <a:fillRect l="-39716" t="-1176" r="-186702" b="-884706"/>
                          </a:stretch>
                        </a:blipFill>
                      </a:tcPr>
                    </a:tc>
                    <a:tc>
                      <a:txBody>
                        <a:bodyPr/>
                        <a:lstStyle/>
                        <a:p>
                          <a:endParaRPr lang="en-US"/>
                        </a:p>
                      </a:txBody>
                      <a:tcPr>
                        <a:blipFill>
                          <a:blip r:embed="rId2"/>
                          <a:stretch>
                            <a:fillRect l="-133559" t="-1176" r="-78475" b="-884706"/>
                          </a:stretch>
                        </a:blipFill>
                      </a:tcPr>
                    </a:tc>
                    <a:tc>
                      <a:txBody>
                        <a:bodyPr/>
                        <a:lstStyle/>
                        <a:p>
                          <a:endParaRPr lang="en-US"/>
                        </a:p>
                      </a:txBody>
                      <a:tcPr>
                        <a:blipFill>
                          <a:blip r:embed="rId2"/>
                          <a:stretch>
                            <a:fillRect l="-300218" t="-1176" r="-871" b="-884706"/>
                          </a:stretch>
                        </a:blipFill>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endParaRPr lang="en-US"/>
                        </a:p>
                      </a:txBody>
                      <a:tcPr>
                        <a:blipFill>
                          <a:blip r:embed="rId2"/>
                          <a:stretch>
                            <a:fillRect l="-39716" t="-22933" r="-186702" b="-100533"/>
                          </a:stretch>
                        </a:blipFill>
                      </a:tcPr>
                    </a:tc>
                    <a:tc>
                      <a:txBody>
                        <a:bodyPr/>
                        <a:lstStyle/>
                        <a:p>
                          <a:endParaRPr lang="en-US"/>
                        </a:p>
                      </a:txBody>
                      <a:tcPr>
                        <a:blipFill>
                          <a:blip r:embed="rId2"/>
                          <a:stretch>
                            <a:fillRect l="-133559" t="-22933" r="-78475" b="-100533"/>
                          </a:stretch>
                        </a:blipFill>
                      </a:tcPr>
                    </a:tc>
                    <a:tc>
                      <a:txBody>
                        <a:bodyPr/>
                        <a:lstStyle/>
                        <a:p>
                          <a:endParaRPr lang="en-US"/>
                        </a:p>
                      </a:txBody>
                      <a:tcPr>
                        <a:blipFill>
                          <a:blip r:embed="rId2"/>
                          <a:stretch>
                            <a:fillRect l="-300218" t="-22933" r="-871" b="-100533"/>
                          </a:stretch>
                        </a:blipFill>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endParaRPr lang="en-US"/>
                        </a:p>
                      </a:txBody>
                      <a:tcPr>
                        <a:blipFill>
                          <a:blip r:embed="rId2"/>
                          <a:stretch>
                            <a:fillRect l="-39716" t="-122933" r="-186702" b="-533"/>
                          </a:stretch>
                        </a:blipFill>
                      </a:tcPr>
                    </a:tc>
                    <a:tc>
                      <a:txBody>
                        <a:bodyPr/>
                        <a:lstStyle/>
                        <a:p>
                          <a:endParaRPr lang="en-US"/>
                        </a:p>
                      </a:txBody>
                      <a:tcPr>
                        <a:blipFill>
                          <a:blip r:embed="rId2"/>
                          <a:stretch>
                            <a:fillRect l="-133559" t="-122933" r="-78475" b="-533"/>
                          </a:stretch>
                        </a:blipFill>
                      </a:tcPr>
                    </a:tc>
                    <a:tc>
                      <a:txBody>
                        <a:bodyPr/>
                        <a:lstStyle/>
                        <a:p>
                          <a:endParaRPr lang="en-US"/>
                        </a:p>
                      </a:txBody>
                      <a:tcPr>
                        <a:blipFill>
                          <a:blip r:embed="rId2"/>
                          <a:stretch>
                            <a:fillRect l="-300218" t="-122933" r="-871" b="-533"/>
                          </a:stretch>
                        </a:blipFill>
                      </a:tcPr>
                    </a:tc>
                    <a:extLst>
                      <a:ext uri="{0D108BD9-81ED-4DB2-BD59-A6C34878D82A}">
                        <a16:rowId xmlns:a16="http://schemas.microsoft.com/office/drawing/2014/main" val="1468097627"/>
                      </a:ext>
                    </a:extLst>
                  </a:tr>
                </a:tbl>
              </a:graphicData>
            </a:graphic>
          </p:graphicFrame>
        </mc:Fallback>
      </mc:AlternateContent>
      <p:sp>
        <p:nvSpPr>
          <p:cNvPr id="4" name="Slide Number Placeholder 3">
            <a:extLst>
              <a:ext uri="{FF2B5EF4-FFF2-40B4-BE49-F238E27FC236}">
                <a16:creationId xmlns:a16="http://schemas.microsoft.com/office/drawing/2014/main" id="{A64794EC-1D42-54DE-3CE9-CBADC9845B22}"/>
              </a:ext>
            </a:extLst>
          </p:cNvPr>
          <p:cNvSpPr>
            <a:spLocks noGrp="1"/>
          </p:cNvSpPr>
          <p:nvPr>
            <p:ph type="sldNum" sz="quarter" idx="12"/>
          </p:nvPr>
        </p:nvSpPr>
        <p:spPr/>
        <p:txBody>
          <a:bodyPr/>
          <a:lstStyle/>
          <a:p>
            <a:fld id="{659665DE-58FC-41F4-AC58-2C90A5E00527}" type="slidenum">
              <a:rPr lang="en-US" smtClean="0"/>
              <a:t>19</a:t>
            </a:fld>
            <a:endParaRPr lang="en-US"/>
          </a:p>
        </p:txBody>
      </p:sp>
    </p:spTree>
    <p:extLst>
      <p:ext uri="{BB962C8B-B14F-4D97-AF65-F5344CB8AC3E}">
        <p14:creationId xmlns:p14="http://schemas.microsoft.com/office/powerpoint/2010/main" val="199659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E446D6-88D7-4C89-9D1F-9A39EF130D7D}"/>
              </a:ext>
            </a:extLst>
          </p:cNvPr>
          <p:cNvSpPr>
            <a:spLocks noGrp="1"/>
          </p:cNvSpPr>
          <p:nvPr>
            <p:ph type="title"/>
          </p:nvPr>
        </p:nvSpPr>
        <p:spPr/>
        <p:txBody>
          <a:bodyPr/>
          <a:lstStyle/>
          <a:p>
            <a:r>
              <a:rPr lang="en-US" dirty="0"/>
              <a:t>Amortization</a:t>
            </a:r>
          </a:p>
        </p:txBody>
      </p:sp>
      <p:sp>
        <p:nvSpPr>
          <p:cNvPr id="5" name="Slide Number Placeholder 4">
            <a:extLst>
              <a:ext uri="{FF2B5EF4-FFF2-40B4-BE49-F238E27FC236}">
                <a16:creationId xmlns:a16="http://schemas.microsoft.com/office/drawing/2014/main" id="{9520E9D4-E736-4628-804A-A3292B106887}"/>
              </a:ext>
            </a:extLst>
          </p:cNvPr>
          <p:cNvSpPr>
            <a:spLocks noGrp="1"/>
          </p:cNvSpPr>
          <p:nvPr>
            <p:ph type="sldNum" sz="quarter" idx="12"/>
          </p:nvPr>
        </p:nvSpPr>
        <p:spPr/>
        <p:txBody>
          <a:bodyPr/>
          <a:lstStyle/>
          <a:p>
            <a:fld id="{2A684D91-6951-4247-8A71-3C3C7BB0A60F}" type="slidenum">
              <a:rPr lang="en-US" smtClean="0"/>
              <a:t>2</a:t>
            </a:fld>
            <a:endParaRPr lang="en-US"/>
          </a:p>
        </p:txBody>
      </p:sp>
      <p:sp>
        <p:nvSpPr>
          <p:cNvPr id="7" name="Text Placeholder 6">
            <a:extLst>
              <a:ext uri="{FF2B5EF4-FFF2-40B4-BE49-F238E27FC236}">
                <a16:creationId xmlns:a16="http://schemas.microsoft.com/office/drawing/2014/main" id="{E5D53B89-EC77-4AC2-A880-B263456897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24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959A5C-DF0B-B8B2-A781-0F96EF12B013}"/>
              </a:ext>
            </a:extLst>
          </p:cNvPr>
          <p:cNvSpPr>
            <a:spLocks noGrp="1"/>
          </p:cNvSpPr>
          <p:nvPr>
            <p:ph type="title"/>
          </p:nvPr>
        </p:nvSpPr>
        <p:spPr/>
        <p:txBody>
          <a:bodyPr/>
          <a:lstStyle/>
          <a:p>
            <a:r>
              <a:rPr lang="en-US" dirty="0"/>
              <a:t>Recursive Code Analysis</a:t>
            </a:r>
          </a:p>
        </p:txBody>
      </p:sp>
      <p:sp>
        <p:nvSpPr>
          <p:cNvPr id="5" name="Text Placeholder 4">
            <a:extLst>
              <a:ext uri="{FF2B5EF4-FFF2-40B4-BE49-F238E27FC236}">
                <a16:creationId xmlns:a16="http://schemas.microsoft.com/office/drawing/2014/main" id="{48CE7326-C88F-F066-3D3E-734A09E3F7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131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Running Times</a:t>
            </a:r>
          </a:p>
        </p:txBody>
      </p:sp>
      <p:sp>
        <p:nvSpPr>
          <p:cNvPr id="3" name="Content Placeholder 2"/>
          <p:cNvSpPr>
            <a:spLocks noGrp="1"/>
          </p:cNvSpPr>
          <p:nvPr>
            <p:ph idx="1"/>
          </p:nvPr>
        </p:nvSpPr>
        <p:spPr/>
        <p:txBody>
          <a:bodyPr>
            <a:noAutofit/>
          </a:bodyPr>
          <a:lstStyle/>
          <a:p>
            <a:pPr marL="0" indent="0">
              <a:buNone/>
            </a:pPr>
            <a:r>
              <a:rPr lang="en-US" sz="2800" dirty="0"/>
              <a:t>Here’s some code for calculating the length of a linked list:</a:t>
            </a:r>
          </a:p>
          <a:p>
            <a:pPr marL="0" indent="0">
              <a:buNone/>
            </a:pPr>
            <a:r>
              <a:rPr lang="en-US" sz="2800" dirty="0"/>
              <a:t>What’s its running time?</a:t>
            </a:r>
          </a:p>
          <a:p>
            <a:pPr marL="0" indent="0">
              <a:buNone/>
            </a:pPr>
            <a:r>
              <a:rPr lang="en-US" sz="2800" dirty="0">
                <a:latin typeface="Courier New" panose="02070309020205020404" pitchFamily="49" charset="0"/>
                <a:cs typeface="Courier New" panose="02070309020205020404" pitchFamily="49" charset="0"/>
              </a:rPr>
              <a:t>Length(Node </a:t>
            </a:r>
            <a:r>
              <a:rPr lang="en-US" sz="2800" dirty="0" err="1">
                <a:latin typeface="Courier New" panose="02070309020205020404" pitchFamily="49" charset="0"/>
                <a:cs typeface="Courier New" panose="02070309020205020404" pitchFamily="49" charset="0"/>
              </a:rPr>
              <a:t>curr</a:t>
            </a:r>
            <a:r>
              <a:rPr lang="en-US" sz="2800" dirty="0">
                <a:latin typeface="Courier New" panose="02070309020205020404" pitchFamily="49" charset="0"/>
                <a:cs typeface="Courier New" panose="02070309020205020404" pitchFamily="49" charset="0"/>
              </a:rPr>
              <a:t>){</a:t>
            </a:r>
          </a:p>
          <a:p>
            <a:pPr marL="0" indent="0">
              <a:buNone/>
            </a:pPr>
            <a:r>
              <a:rPr lang="en-US" sz="2800" dirty="0">
                <a:latin typeface="Courier New" panose="02070309020205020404" pitchFamily="49" charset="0"/>
                <a:cs typeface="Courier New" panose="02070309020205020404" pitchFamily="49" charset="0"/>
              </a:rPr>
              <a:t>	if(</a:t>
            </a:r>
            <a:r>
              <a:rPr lang="en-US" sz="2800" dirty="0" err="1">
                <a:latin typeface="Courier New" panose="02070309020205020404" pitchFamily="49" charset="0"/>
                <a:cs typeface="Courier New" panose="02070309020205020404" pitchFamily="49" charset="0"/>
              </a:rPr>
              <a:t>curr.next</a:t>
            </a:r>
            <a:r>
              <a:rPr lang="en-US" sz="2800" dirty="0">
                <a:latin typeface="Courier New" panose="02070309020205020404" pitchFamily="49" charset="0"/>
                <a:cs typeface="Courier New" panose="02070309020205020404" pitchFamily="49" charset="0"/>
              </a:rPr>
              <a:t> == null)</a:t>
            </a:r>
          </a:p>
          <a:p>
            <a:pPr marL="0" indent="0">
              <a:buNone/>
            </a:pPr>
            <a:r>
              <a:rPr lang="en-US" sz="2800" dirty="0">
                <a:latin typeface="Courier New" panose="02070309020205020404" pitchFamily="49" charset="0"/>
                <a:cs typeface="Courier New" panose="02070309020205020404" pitchFamily="49" charset="0"/>
              </a:rPr>
              <a:t>		return 1;</a:t>
            </a:r>
          </a:p>
          <a:p>
            <a:pPr marL="0" indent="0">
              <a:buNone/>
            </a:pPr>
            <a:r>
              <a:rPr lang="en-US" sz="2800" dirty="0">
                <a:latin typeface="Courier New" panose="02070309020205020404" pitchFamily="49" charset="0"/>
                <a:cs typeface="Courier New" panose="02070309020205020404" pitchFamily="49" charset="0"/>
              </a:rPr>
              <a:t>	return 1 + Length(</a:t>
            </a:r>
            <a:r>
              <a:rPr lang="en-US" sz="2800" dirty="0" err="1">
                <a:latin typeface="Courier New" panose="02070309020205020404" pitchFamily="49" charset="0"/>
                <a:cs typeface="Courier New" panose="02070309020205020404" pitchFamily="49" charset="0"/>
              </a:rPr>
              <a:t>curr.next</a:t>
            </a:r>
            <a:r>
              <a:rPr lang="en-US" sz="2800" dirty="0">
                <a:latin typeface="Courier New" panose="02070309020205020404" pitchFamily="49" charset="0"/>
                <a:cs typeface="Courier New" panose="02070309020205020404" pitchFamily="49" charset="0"/>
              </a:rPr>
              <a:t>);</a:t>
            </a:r>
          </a:p>
          <a:p>
            <a:pPr marL="0" indent="0">
              <a:buNone/>
            </a:pPr>
            <a:r>
              <a:rPr lang="en-US" sz="2800" dirty="0">
                <a:latin typeface="Courier New" panose="02070309020205020404" pitchFamily="49" charset="0"/>
                <a:cs typeface="Courier New" panose="02070309020205020404" pitchFamily="49" charset="0"/>
              </a:rPr>
              <a:t>}</a:t>
            </a:r>
            <a:endParaRPr lang="en-US" sz="2800" dirty="0"/>
          </a:p>
          <a:p>
            <a:pPr marL="0" indent="0">
              <a:buNone/>
            </a:pPr>
            <a:r>
              <a:rPr lang="en-US" sz="2800" dirty="0"/>
              <a:t>We can analyze all the “non-recursive” work like usual</a:t>
            </a:r>
          </a:p>
          <a:p>
            <a:pPr marL="0" indent="0">
              <a:buNone/>
            </a:pPr>
            <a:r>
              <a:rPr lang="en-US" sz="2800" dirty="0"/>
              <a:t>What about the recursive work?</a:t>
            </a:r>
          </a:p>
        </p:txBody>
      </p:sp>
      <p:sp>
        <p:nvSpPr>
          <p:cNvPr id="5" name="Slide Number Placeholder 4"/>
          <p:cNvSpPr>
            <a:spLocks noGrp="1"/>
          </p:cNvSpPr>
          <p:nvPr>
            <p:ph type="sldNum" sz="quarter" idx="12"/>
          </p:nvPr>
        </p:nvSpPr>
        <p:spPr/>
        <p:txBody>
          <a:bodyPr/>
          <a:lstStyle/>
          <a:p>
            <a:fld id="{17FB8715-06AE-4EBD-9812-2FC97F270897}" type="slidenum">
              <a:rPr lang="en-US" smtClean="0"/>
              <a:t>21</a:t>
            </a:fld>
            <a:endParaRPr lang="en-US"/>
          </a:p>
        </p:txBody>
      </p:sp>
    </p:spTree>
    <p:extLst>
      <p:ext uri="{BB962C8B-B14F-4D97-AF65-F5344CB8AC3E}">
        <p14:creationId xmlns:p14="http://schemas.microsoft.com/office/powerpoint/2010/main" val="3743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 Recurrence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If the function runs recursively, our formula for the running time should probably be recursive as well. </a:t>
                </a:r>
              </a:p>
              <a:p>
                <a:r>
                  <a:rPr lang="en-US" sz="2800" dirty="0"/>
                  <a:t>Such a formula is a </a:t>
                </a:r>
                <a:r>
                  <a:rPr lang="en-US" sz="2800" b="1" dirty="0"/>
                  <a:t>recurrence</a:t>
                </a:r>
                <a:r>
                  <a:rPr lang="en-US" sz="2800" dirty="0"/>
                  <a:t>.</a:t>
                </a:r>
              </a:p>
              <a:p>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 </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−1</m:t>
                                </m:r>
                              </m:e>
                            </m:d>
                            <m:r>
                              <a:rPr lang="en-US" sz="2800" b="0" i="1" smtClean="0">
                                <a:latin typeface="Cambria Math" panose="02040503050406030204" pitchFamily="18" charset="0"/>
                              </a:rPr>
                              <m:t>+2  </m:t>
                            </m:r>
                            <m:r>
                              <m:rPr>
                                <m:sty m:val="p"/>
                              </m:rPr>
                              <a:rPr lang="en-US" sz="2800" b="0" i="0" smtClean="0">
                                <a:latin typeface="Cambria Math" panose="02040503050406030204" pitchFamily="18" charset="0"/>
                              </a:rPr>
                              <m:t>if</m:t>
                            </m:r>
                            <m:r>
                              <a:rPr lang="en-US" sz="2800" b="0" i="1" smtClean="0">
                                <a:latin typeface="Cambria Math" panose="02040503050406030204" pitchFamily="18" charset="0"/>
                              </a:rPr>
                              <m:t> </m:t>
                            </m:r>
                            <m:r>
                              <a:rPr lang="en-US" sz="2800" b="0" i="1" smtClean="0">
                                <a:latin typeface="Cambria Math" panose="02040503050406030204" pitchFamily="18" charset="0"/>
                              </a:rPr>
                              <m:t>𝑛</m:t>
                            </m:r>
                            <m:r>
                              <a:rPr lang="en-US" sz="2800" b="0" i="1" smtClean="0">
                                <a:latin typeface="Cambria Math" panose="02040503050406030204" pitchFamily="18" charset="0"/>
                              </a:rPr>
                              <m:t>&gt;1</m:t>
                            </m:r>
                          </m:e>
                          <m:e>
                            <m:r>
                              <a:rPr lang="en-US" sz="2800" b="0" i="1" smtClean="0">
                                <a:latin typeface="Cambria Math" panose="02040503050406030204" pitchFamily="18" charset="0"/>
                              </a:rPr>
                              <m:t>      1        </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otherwise</m:t>
                            </m:r>
                          </m:e>
                        </m:eqArr>
                      </m:e>
                    </m:d>
                  </m:oMath>
                </a14:m>
                <a:endParaRPr lang="en-US" sz="2800" dirty="0"/>
              </a:p>
              <a:p>
                <a:r>
                  <a:rPr lang="en-US" sz="2800" dirty="0"/>
                  <a:t>What does this say? </a:t>
                </a:r>
              </a:p>
              <a:p>
                <a:r>
                  <a:rPr lang="en-US" sz="2800" dirty="0"/>
                  <a:t>The input to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 </m:t>
                    </m:r>
                  </m:oMath>
                </a14:m>
                <a:r>
                  <a:rPr lang="en-US" sz="2800" dirty="0"/>
                  <a:t>is the size of the input to the Length. </a:t>
                </a:r>
              </a:p>
              <a:p>
                <a:pPr lvl="1"/>
                <a:r>
                  <a:rPr lang="en-US" sz="2400" dirty="0"/>
                  <a:t>If the input to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is large, the running time depends on the recursive call.</a:t>
                </a:r>
              </a:p>
              <a:p>
                <a:pPr lvl="1"/>
                <a:r>
                  <a:rPr lang="en-US" sz="2400" dirty="0"/>
                  <a:t>If not, we can just use the base case.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59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22</a:t>
            </a:fld>
            <a:endParaRPr lang="en-US"/>
          </a:p>
        </p:txBody>
      </p:sp>
    </p:spTree>
    <p:extLst>
      <p:ext uri="{BB962C8B-B14F-4D97-AF65-F5344CB8AC3E}">
        <p14:creationId xmlns:p14="http://schemas.microsoft.com/office/powerpoint/2010/main" val="113042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263269" y="1395481"/>
            <a:ext cx="11187258" cy="5243084"/>
          </a:xfrm>
        </p:spPr>
        <p:txBody>
          <a:bodyPr>
            <a:normAutofit lnSpcReduction="10000"/>
          </a:bodyPr>
          <a:lstStyle/>
          <a:p>
            <a:pPr marL="0" indent="0">
              <a:buNone/>
            </a:pPr>
            <a:r>
              <a:rPr lang="en-US" sz="2600" dirty="0">
                <a:latin typeface="Courier New" panose="02070309020205020404" pitchFamily="49" charset="0"/>
                <a:cs typeface="Courier New" panose="02070309020205020404" pitchFamily="49" charset="0"/>
              </a:rPr>
              <a:t>Mystery(</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n){</a:t>
            </a:r>
          </a:p>
          <a:p>
            <a:pPr marL="0" indent="0">
              <a:buNone/>
            </a:pPr>
            <a:r>
              <a:rPr lang="en-US" sz="2600" dirty="0">
                <a:latin typeface="Courier New" panose="02070309020205020404" pitchFamily="49" charset="0"/>
                <a:cs typeface="Courier New" panose="02070309020205020404" pitchFamily="49" charset="0"/>
              </a:rPr>
              <a:t>	if(n == 1)</a:t>
            </a:r>
          </a:p>
          <a:p>
            <a:pPr marL="0" indent="0">
              <a:buNone/>
            </a:pPr>
            <a:r>
              <a:rPr lang="en-US" sz="2600" dirty="0">
                <a:latin typeface="Courier New" panose="02070309020205020404" pitchFamily="49" charset="0"/>
                <a:cs typeface="Courier New" panose="02070309020205020404" pitchFamily="49" charset="0"/>
              </a:rPr>
              <a:t>		return 1;</a:t>
            </a:r>
          </a:p>
          <a:p>
            <a:pPr marL="0" indent="0">
              <a:buNone/>
            </a:pPr>
            <a:r>
              <a:rPr lang="en-US" sz="2600" dirty="0">
                <a:latin typeface="Courier New" panose="02070309020205020404" pitchFamily="49" charset="0"/>
                <a:cs typeface="Courier New" panose="02070309020205020404" pitchFamily="49" charset="0"/>
              </a:rPr>
              <a:t>	for(</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i</a:t>
            </a:r>
            <a:r>
              <a:rPr lang="en-US" sz="2600" dirty="0">
                <a:latin typeface="Courier New" panose="02070309020205020404" pitchFamily="49" charset="0"/>
                <a:cs typeface="Courier New" panose="02070309020205020404" pitchFamily="49" charset="0"/>
              </a:rPr>
              <a:t>=0; </a:t>
            </a:r>
            <a:r>
              <a:rPr lang="en-US" sz="2600" dirty="0" err="1">
                <a:latin typeface="Courier New" panose="02070309020205020404" pitchFamily="49" charset="0"/>
                <a:cs typeface="Courier New" panose="02070309020205020404" pitchFamily="49" charset="0"/>
              </a:rPr>
              <a:t>i</a:t>
            </a:r>
            <a:r>
              <a:rPr lang="en-US" sz="2600" dirty="0">
                <a:latin typeface="Courier New" panose="02070309020205020404" pitchFamily="49" charset="0"/>
                <a:cs typeface="Courier New" panose="02070309020205020404" pitchFamily="49" charset="0"/>
              </a:rPr>
              <a:t> &lt; n*n; </a:t>
            </a:r>
            <a:r>
              <a:rPr lang="en-US" sz="2600" dirty="0" err="1">
                <a:latin typeface="Courier New" panose="02070309020205020404" pitchFamily="49" charset="0"/>
                <a:cs typeface="Courier New" panose="02070309020205020404" pitchFamily="49" charset="0"/>
              </a:rPr>
              <a:t>i</a:t>
            </a:r>
            <a:r>
              <a:rPr lang="en-US" sz="2600" dirty="0">
                <a:latin typeface="Courier New" panose="02070309020205020404" pitchFamily="49" charset="0"/>
                <a:cs typeface="Courier New" panose="02070309020205020404" pitchFamily="49" charset="0"/>
              </a:rPr>
              <a:t>++){</a:t>
            </a:r>
          </a:p>
          <a:p>
            <a:pPr marL="0" indent="0">
              <a:buNone/>
            </a:pPr>
            <a:r>
              <a:rPr lang="en-US" sz="2600" dirty="0">
                <a:latin typeface="Courier New" panose="02070309020205020404" pitchFamily="49" charset="0"/>
                <a:cs typeface="Courier New" panose="02070309020205020404" pitchFamily="49" charset="0"/>
              </a:rPr>
              <a:t>		for(</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j = 0; j &lt; n; </a:t>
            </a:r>
            <a:r>
              <a:rPr lang="en-US" sz="2600" dirty="0" err="1">
                <a:latin typeface="Courier New" panose="02070309020205020404" pitchFamily="49" charset="0"/>
                <a:cs typeface="Courier New" panose="02070309020205020404" pitchFamily="49" charset="0"/>
              </a:rPr>
              <a:t>j++</a:t>
            </a:r>
            <a:r>
              <a:rPr lang="en-US" sz="2600" dirty="0">
                <a:latin typeface="Courier New" panose="02070309020205020404" pitchFamily="49" charset="0"/>
                <a:cs typeface="Courier New" panose="02070309020205020404" pitchFamily="49" charset="0"/>
              </a:rPr>
              <a:t>){</a:t>
            </a:r>
          </a:p>
          <a:p>
            <a:pPr marL="0" indent="0">
              <a:buNone/>
            </a:pP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System.out.println</a:t>
            </a:r>
            <a:r>
              <a:rPr lang="en-US" sz="2600" dirty="0">
                <a:latin typeface="Courier New" panose="02070309020205020404" pitchFamily="49" charset="0"/>
                <a:cs typeface="Courier New" panose="02070309020205020404" pitchFamily="49" charset="0"/>
              </a:rPr>
              <a:t>(“hi!”);</a:t>
            </a:r>
          </a:p>
          <a:p>
            <a:pPr marL="0" indent="0">
              <a:buNone/>
            </a:pPr>
            <a:r>
              <a:rPr lang="en-US" sz="2600" dirty="0">
                <a:latin typeface="Courier New" panose="02070309020205020404" pitchFamily="49" charset="0"/>
                <a:cs typeface="Courier New" panose="02070309020205020404" pitchFamily="49" charset="0"/>
              </a:rPr>
              <a:t>		}</a:t>
            </a:r>
          </a:p>
          <a:p>
            <a:pPr marL="0" indent="0">
              <a:buNone/>
            </a:pPr>
            <a:r>
              <a:rPr lang="en-US" sz="2600" dirty="0">
                <a:latin typeface="Courier New" panose="02070309020205020404" pitchFamily="49" charset="0"/>
                <a:cs typeface="Courier New" panose="02070309020205020404" pitchFamily="49" charset="0"/>
              </a:rPr>
              <a:t>	}</a:t>
            </a:r>
          </a:p>
          <a:p>
            <a:pPr marL="0" indent="0">
              <a:buNone/>
            </a:pPr>
            <a:r>
              <a:rPr lang="en-US" sz="2600" dirty="0">
                <a:latin typeface="Courier New" panose="02070309020205020404" pitchFamily="49" charset="0"/>
                <a:cs typeface="Courier New" panose="02070309020205020404" pitchFamily="49" charset="0"/>
              </a:rPr>
              <a:t>	return Mystery(n/2)</a:t>
            </a:r>
          </a:p>
          <a:p>
            <a:pPr marL="0" indent="0">
              <a:buNone/>
            </a:pPr>
            <a:r>
              <a:rPr lang="en-US" sz="2600" dirty="0">
                <a:latin typeface="Courier New" panose="02070309020205020404" pitchFamily="49" charset="0"/>
                <a:cs typeface="Courier New" panose="02070309020205020404" pitchFamily="49" charset="0"/>
              </a:rPr>
              <a:t>}</a:t>
            </a:r>
            <a:endParaRPr lang="en-US" sz="2600" dirty="0"/>
          </a:p>
          <a:p>
            <a:endParaRPr lang="en-US" dirty="0"/>
          </a:p>
        </p:txBody>
      </p:sp>
      <p:sp>
        <p:nvSpPr>
          <p:cNvPr id="5" name="Slide Number Placeholder 4"/>
          <p:cNvSpPr>
            <a:spLocks noGrp="1"/>
          </p:cNvSpPr>
          <p:nvPr>
            <p:ph type="sldNum" sz="quarter" idx="12"/>
          </p:nvPr>
        </p:nvSpPr>
        <p:spPr/>
        <p:txBody>
          <a:bodyPr/>
          <a:lstStyle/>
          <a:p>
            <a:fld id="{17FB8715-06AE-4EBD-9812-2FC97F270897}" type="slidenum">
              <a:rPr lang="en-US" smtClean="0"/>
              <a:t>23</a:t>
            </a:fld>
            <a:endParaRPr lang="en-US"/>
          </a:p>
        </p:txBody>
      </p:sp>
    </p:spTree>
    <p:extLst>
      <p:ext uri="{BB962C8B-B14F-4D97-AF65-F5344CB8AC3E}">
        <p14:creationId xmlns:p14="http://schemas.microsoft.com/office/powerpoint/2010/main" val="3719471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610F1-DE31-6BE8-7B08-6E8F639C8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4F430-3A12-D0CE-C474-AB68F6C41296}"/>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73E1B303-660C-F425-E9FB-D528984475F0}"/>
              </a:ext>
            </a:extLst>
          </p:cNvPr>
          <p:cNvSpPr>
            <a:spLocks noGrp="1"/>
          </p:cNvSpPr>
          <p:nvPr>
            <p:ph idx="1"/>
          </p:nvPr>
        </p:nvSpPr>
        <p:spPr>
          <a:xfrm>
            <a:off x="263269" y="1395481"/>
            <a:ext cx="11187258" cy="5243084"/>
          </a:xfrm>
        </p:spPr>
        <p:txBody>
          <a:bodyPr>
            <a:normAutofit lnSpcReduction="10000"/>
          </a:bodyPr>
          <a:lstStyle/>
          <a:p>
            <a:pPr marL="0" indent="0">
              <a:buNone/>
            </a:pPr>
            <a:r>
              <a:rPr lang="en-US" sz="2600" dirty="0">
                <a:latin typeface="Courier New" panose="02070309020205020404" pitchFamily="49" charset="0"/>
                <a:cs typeface="Courier New" panose="02070309020205020404" pitchFamily="49" charset="0"/>
              </a:rPr>
              <a:t>Mystery(</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n){</a:t>
            </a:r>
          </a:p>
          <a:p>
            <a:pPr marL="0" indent="0">
              <a:buNone/>
            </a:pPr>
            <a:r>
              <a:rPr lang="en-US" sz="2600" dirty="0">
                <a:latin typeface="Courier New" panose="02070309020205020404" pitchFamily="49" charset="0"/>
                <a:cs typeface="Courier New" panose="02070309020205020404" pitchFamily="49" charset="0"/>
              </a:rPr>
              <a:t>	if(n == 1)</a:t>
            </a:r>
          </a:p>
          <a:p>
            <a:pPr marL="0" indent="0">
              <a:buNone/>
            </a:pPr>
            <a:r>
              <a:rPr lang="en-US" sz="2600" dirty="0">
                <a:latin typeface="Courier New" panose="02070309020205020404" pitchFamily="49" charset="0"/>
                <a:cs typeface="Courier New" panose="02070309020205020404" pitchFamily="49" charset="0"/>
              </a:rPr>
              <a:t>		return 1;</a:t>
            </a:r>
          </a:p>
          <a:p>
            <a:pPr marL="0" indent="0">
              <a:buNone/>
            </a:pPr>
            <a:r>
              <a:rPr lang="en-US" sz="2600" dirty="0">
                <a:latin typeface="Courier New" panose="02070309020205020404" pitchFamily="49" charset="0"/>
                <a:cs typeface="Courier New" panose="02070309020205020404" pitchFamily="49" charset="0"/>
              </a:rPr>
              <a:t>	for(</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i</a:t>
            </a:r>
            <a:r>
              <a:rPr lang="en-US" sz="2600" dirty="0">
                <a:latin typeface="Courier New" panose="02070309020205020404" pitchFamily="49" charset="0"/>
                <a:cs typeface="Courier New" panose="02070309020205020404" pitchFamily="49" charset="0"/>
              </a:rPr>
              <a:t>=0; </a:t>
            </a:r>
            <a:r>
              <a:rPr lang="en-US" sz="2600" dirty="0" err="1">
                <a:latin typeface="Courier New" panose="02070309020205020404" pitchFamily="49" charset="0"/>
                <a:cs typeface="Courier New" panose="02070309020205020404" pitchFamily="49" charset="0"/>
              </a:rPr>
              <a:t>i</a:t>
            </a:r>
            <a:r>
              <a:rPr lang="en-US" sz="2600" dirty="0">
                <a:latin typeface="Courier New" panose="02070309020205020404" pitchFamily="49" charset="0"/>
                <a:cs typeface="Courier New" panose="02070309020205020404" pitchFamily="49" charset="0"/>
              </a:rPr>
              <a:t> &lt; n*n; </a:t>
            </a:r>
            <a:r>
              <a:rPr lang="en-US" sz="2600" dirty="0" err="1">
                <a:latin typeface="Courier New" panose="02070309020205020404" pitchFamily="49" charset="0"/>
                <a:cs typeface="Courier New" panose="02070309020205020404" pitchFamily="49" charset="0"/>
              </a:rPr>
              <a:t>i</a:t>
            </a:r>
            <a:r>
              <a:rPr lang="en-US" sz="2600" dirty="0">
                <a:latin typeface="Courier New" panose="02070309020205020404" pitchFamily="49" charset="0"/>
                <a:cs typeface="Courier New" panose="02070309020205020404" pitchFamily="49" charset="0"/>
              </a:rPr>
              <a:t>++){</a:t>
            </a:r>
          </a:p>
          <a:p>
            <a:pPr marL="0" indent="0">
              <a:buNone/>
            </a:pPr>
            <a:r>
              <a:rPr lang="en-US" sz="2600" dirty="0">
                <a:latin typeface="Courier New" panose="02070309020205020404" pitchFamily="49" charset="0"/>
                <a:cs typeface="Courier New" panose="02070309020205020404" pitchFamily="49" charset="0"/>
              </a:rPr>
              <a:t>		for(</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j = 0; j &lt; n; </a:t>
            </a:r>
            <a:r>
              <a:rPr lang="en-US" sz="2600" dirty="0" err="1">
                <a:latin typeface="Courier New" panose="02070309020205020404" pitchFamily="49" charset="0"/>
                <a:cs typeface="Courier New" panose="02070309020205020404" pitchFamily="49" charset="0"/>
              </a:rPr>
              <a:t>j++</a:t>
            </a:r>
            <a:r>
              <a:rPr lang="en-US" sz="2600" dirty="0">
                <a:latin typeface="Courier New" panose="02070309020205020404" pitchFamily="49" charset="0"/>
                <a:cs typeface="Courier New" panose="02070309020205020404" pitchFamily="49" charset="0"/>
              </a:rPr>
              <a:t>){</a:t>
            </a:r>
          </a:p>
          <a:p>
            <a:pPr marL="0" indent="0">
              <a:buNone/>
            </a:pP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System.out.println</a:t>
            </a:r>
            <a:r>
              <a:rPr lang="en-US" sz="2600" dirty="0">
                <a:latin typeface="Courier New" panose="02070309020205020404" pitchFamily="49" charset="0"/>
                <a:cs typeface="Courier New" panose="02070309020205020404" pitchFamily="49" charset="0"/>
              </a:rPr>
              <a:t>(“hi!”);</a:t>
            </a:r>
          </a:p>
          <a:p>
            <a:pPr marL="0" indent="0">
              <a:buNone/>
            </a:pPr>
            <a:r>
              <a:rPr lang="en-US" sz="2600" dirty="0">
                <a:latin typeface="Courier New" panose="02070309020205020404" pitchFamily="49" charset="0"/>
                <a:cs typeface="Courier New" panose="02070309020205020404" pitchFamily="49" charset="0"/>
              </a:rPr>
              <a:t>		}</a:t>
            </a:r>
          </a:p>
          <a:p>
            <a:pPr marL="0" indent="0">
              <a:buNone/>
            </a:pPr>
            <a:r>
              <a:rPr lang="en-US" sz="2600" dirty="0">
                <a:latin typeface="Courier New" panose="02070309020205020404" pitchFamily="49" charset="0"/>
                <a:cs typeface="Courier New" panose="02070309020205020404" pitchFamily="49" charset="0"/>
              </a:rPr>
              <a:t>	}</a:t>
            </a:r>
          </a:p>
          <a:p>
            <a:pPr marL="0" indent="0">
              <a:buNone/>
            </a:pPr>
            <a:r>
              <a:rPr lang="en-US" sz="2600" dirty="0">
                <a:latin typeface="Courier New" panose="02070309020205020404" pitchFamily="49" charset="0"/>
                <a:cs typeface="Courier New" panose="02070309020205020404" pitchFamily="49" charset="0"/>
              </a:rPr>
              <a:t>	return Mystery(n/2)</a:t>
            </a:r>
          </a:p>
          <a:p>
            <a:pPr marL="0" indent="0">
              <a:buNone/>
            </a:pPr>
            <a:r>
              <a:rPr lang="en-US" sz="2600" dirty="0">
                <a:latin typeface="Courier New" panose="02070309020205020404" pitchFamily="49" charset="0"/>
                <a:cs typeface="Courier New" panose="02070309020205020404" pitchFamily="49" charset="0"/>
              </a:rPr>
              <a:t>}</a:t>
            </a:r>
            <a:endParaRPr lang="en-US" sz="2600" dirty="0"/>
          </a:p>
          <a:p>
            <a:endParaRPr lang="en-US" dirty="0"/>
          </a:p>
        </p:txBody>
      </p:sp>
      <p:sp>
        <p:nvSpPr>
          <p:cNvPr id="5" name="Slide Number Placeholder 4">
            <a:extLst>
              <a:ext uri="{FF2B5EF4-FFF2-40B4-BE49-F238E27FC236}">
                <a16:creationId xmlns:a16="http://schemas.microsoft.com/office/drawing/2014/main" id="{57A124A1-B4BB-F2B4-2FCB-D11385F121D9}"/>
              </a:ext>
            </a:extLst>
          </p:cNvPr>
          <p:cNvSpPr>
            <a:spLocks noGrp="1"/>
          </p:cNvSpPr>
          <p:nvPr>
            <p:ph type="sldNum" sz="quarter" idx="12"/>
          </p:nvPr>
        </p:nvSpPr>
        <p:spPr/>
        <p:txBody>
          <a:bodyPr/>
          <a:lstStyle/>
          <a:p>
            <a:fld id="{17FB8715-06AE-4EBD-9812-2FC97F270897}" type="slidenum">
              <a:rPr lang="en-US" smtClean="0"/>
              <a:t>24</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D0C3343-0C5D-9884-AA8F-537E199858E9}"/>
                  </a:ext>
                </a:extLst>
              </p:cNvPr>
              <p:cNvSpPr txBox="1"/>
              <p:nvPr/>
            </p:nvSpPr>
            <p:spPr>
              <a:xfrm>
                <a:off x="4751730" y="5033753"/>
                <a:ext cx="7523985" cy="1330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𝑇</m:t>
                      </m:r>
                      <m:d>
                        <m:dPr>
                          <m:ctrlPr>
                            <a:rPr lang="en-US" sz="2800" i="1">
                              <a:latin typeface="Cambria Math" panose="02040503050406030204" pitchFamily="18" charset="0"/>
                            </a:rPr>
                          </m:ctrlPr>
                        </m:dPr>
                        <m:e>
                          <m:r>
                            <a:rPr lang="en-US" sz="2800" i="1">
                              <a:latin typeface="Cambria Math" panose="02040503050406030204" pitchFamily="18" charset="0"/>
                            </a:rPr>
                            <m:t>𝑛</m:t>
                          </m:r>
                        </m:e>
                      </m:d>
                      <m:r>
                        <a:rPr lang="en-US" sz="2800" i="1">
                          <a:latin typeface="Cambria Math" panose="02040503050406030204" pitchFamily="18" charset="0"/>
                        </a:rPr>
                        <m:t>= </m:t>
                      </m:r>
                      <m:d>
                        <m:dPr>
                          <m:begChr m:val="{"/>
                          <m:endChr m:val=""/>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1">
                                  <a:latin typeface="Cambria Math" panose="02040503050406030204" pitchFamily="18" charset="0"/>
                                </a:rPr>
                                <m:t>𝑇</m:t>
                              </m:r>
                              <m:d>
                                <m:dPr>
                                  <m:ctrlPr>
                                    <a:rPr lang="en-US" sz="2800" i="1">
                                      <a:latin typeface="Cambria Math" panose="02040503050406030204" pitchFamily="18" charset="0"/>
                                    </a:rPr>
                                  </m:ctrlPr>
                                </m:dPr>
                                <m:e>
                                  <m:r>
                                    <a:rPr lang="en-US" sz="2800" i="1">
                                      <a:latin typeface="Cambria Math" panose="02040503050406030204" pitchFamily="18" charset="0"/>
                                    </a:rPr>
                                    <m:t>𝑛</m:t>
                                  </m:r>
                                  <m:r>
                                    <a:rPr lang="en-US" sz="2800" b="0" i="1" smtClean="0">
                                      <a:latin typeface="Cambria Math" panose="02040503050406030204" pitchFamily="18" charset="0"/>
                                    </a:rPr>
                                    <m:t>/2</m:t>
                                  </m:r>
                                </m:e>
                              </m:d>
                              <m:r>
                                <a:rPr lang="en-US" sz="2800" i="1">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m:t>
                              </m:r>
                              <m:r>
                                <a:rPr lang="en-US" sz="2800" i="1">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&gt;1</m:t>
                              </m:r>
                            </m:e>
                            <m:e>
                              <m:r>
                                <a:rPr lang="en-US" sz="2800" i="1">
                                  <a:latin typeface="Cambria Math" panose="02040503050406030204" pitchFamily="18" charset="0"/>
                                </a:rPr>
                                <m:t>      1        </m:t>
                              </m:r>
                              <m:r>
                                <a:rPr lang="en-US" sz="2800">
                                  <a:latin typeface="Cambria Math" panose="02040503050406030204" pitchFamily="18" charset="0"/>
                                </a:rPr>
                                <m:t>                 </m:t>
                              </m:r>
                              <m:r>
                                <a:rPr lang="en-US" sz="2800" b="0" i="0" smtClean="0">
                                  <a:latin typeface="Cambria Math" panose="02040503050406030204" pitchFamily="18" charset="0"/>
                                </a:rPr>
                                <m:t>             </m:t>
                              </m:r>
                              <m:r>
                                <m:rPr>
                                  <m:sty m:val="p"/>
                                </m:rPr>
                                <a:rPr lang="en-US" sz="2800">
                                  <a:latin typeface="Cambria Math" panose="02040503050406030204" pitchFamily="18" charset="0"/>
                                </a:rPr>
                                <m:t>otherwise</m:t>
                              </m:r>
                            </m:e>
                          </m:eqArr>
                        </m:e>
                      </m:d>
                    </m:oMath>
                  </m:oMathPara>
                </a14:m>
                <a:endParaRPr lang="en-US" sz="2800" dirty="0"/>
              </a:p>
              <a:p>
                <a:endParaRPr lang="en-US" dirty="0"/>
              </a:p>
            </p:txBody>
          </p:sp>
        </mc:Choice>
        <mc:Fallback xmlns="">
          <p:sp>
            <p:nvSpPr>
              <p:cNvPr id="6" name="TextBox 5">
                <a:extLst>
                  <a:ext uri="{FF2B5EF4-FFF2-40B4-BE49-F238E27FC236}">
                    <a16:creationId xmlns:a16="http://schemas.microsoft.com/office/drawing/2014/main" id="{4D0C3343-0C5D-9884-AA8F-537E199858E9}"/>
                  </a:ext>
                </a:extLst>
              </p:cNvPr>
              <p:cNvSpPr txBox="1">
                <a:spLocks noRot="1" noChangeAspect="1" noMove="1" noResize="1" noEditPoints="1" noAdjustHandles="1" noChangeArrowheads="1" noChangeShapeType="1" noTextEdit="1"/>
              </p:cNvSpPr>
              <p:nvPr/>
            </p:nvSpPr>
            <p:spPr>
              <a:xfrm>
                <a:off x="4751730" y="5033753"/>
                <a:ext cx="7523985" cy="133049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457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On Your Own</a:t>
            </a:r>
          </a:p>
        </p:txBody>
      </p:sp>
      <p:sp>
        <p:nvSpPr>
          <p:cNvPr id="5" name="Slide Number Placeholder 4"/>
          <p:cNvSpPr>
            <a:spLocks noGrp="1"/>
          </p:cNvSpPr>
          <p:nvPr>
            <p:ph type="sldNum" sz="quarter" idx="12"/>
          </p:nvPr>
        </p:nvSpPr>
        <p:spPr/>
        <p:txBody>
          <a:bodyPr/>
          <a:lstStyle/>
          <a:p>
            <a:fld id="{17FB8715-06AE-4EBD-9812-2FC97F270897}" type="slidenum">
              <a:rPr lang="en-US" smtClean="0"/>
              <a:t>25</a:t>
            </a:fld>
            <a:endParaRPr lang="en-US"/>
          </a:p>
        </p:txBody>
      </p:sp>
      <p:sp>
        <p:nvSpPr>
          <p:cNvPr id="6" name="Content Placeholder 2"/>
          <p:cNvSpPr>
            <a:spLocks noGrp="1"/>
          </p:cNvSpPr>
          <p:nvPr>
            <p:ph idx="1"/>
          </p:nvPr>
        </p:nvSpPr>
        <p:spPr>
          <a:xfrm>
            <a:off x="327814" y="1463857"/>
            <a:ext cx="11187258" cy="5057170"/>
          </a:xfrm>
        </p:spPr>
        <p:txBody>
          <a:bodyPr>
            <a:normAutofit/>
          </a:bodyPr>
          <a:lstStyle/>
          <a:p>
            <a:pPr marL="0" indent="0">
              <a:buNone/>
            </a:pPr>
            <a:r>
              <a:rPr lang="en-US" sz="2400" dirty="0">
                <a:latin typeface="Courier New" panose="02070309020205020404" pitchFamily="49" charset="0"/>
                <a:cs typeface="Courier New" panose="02070309020205020404" pitchFamily="49" charset="0"/>
              </a:rPr>
              <a:t>Mystery(</a:t>
            </a:r>
            <a:r>
              <a:rPr lang="en-US" sz="2400" dirty="0" err="1">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n){</a:t>
            </a:r>
          </a:p>
          <a:p>
            <a:pPr marL="0" indent="0">
              <a:buNone/>
            </a:pPr>
            <a:r>
              <a:rPr lang="en-US" sz="2400" dirty="0">
                <a:latin typeface="Courier New" panose="02070309020205020404" pitchFamily="49" charset="0"/>
                <a:cs typeface="Courier New" panose="02070309020205020404" pitchFamily="49" charset="0"/>
              </a:rPr>
              <a:t>	if(n &lt;= 4)</a:t>
            </a:r>
          </a:p>
          <a:p>
            <a:pPr marL="0" indent="0">
              <a:buNone/>
            </a:pPr>
            <a:r>
              <a:rPr lang="en-US" sz="2400" dirty="0">
                <a:latin typeface="Courier New" panose="02070309020205020404" pitchFamily="49" charset="0"/>
                <a:cs typeface="Courier New" panose="02070309020205020404" pitchFamily="49" charset="0"/>
              </a:rPr>
              <a:t>		return 1;</a:t>
            </a:r>
          </a:p>
          <a:p>
            <a:pPr marL="0" indent="0">
              <a:buNone/>
            </a:pPr>
            <a:r>
              <a:rPr lang="en-US" sz="2400" dirty="0">
                <a:latin typeface="Courier New" panose="02070309020205020404" pitchFamily="49" charset="0"/>
                <a:cs typeface="Courier New" panose="02070309020205020404" pitchFamily="49" charset="0"/>
              </a:rPr>
              <a:t>	for(</a:t>
            </a:r>
            <a:r>
              <a:rPr lang="en-US" sz="2400" dirty="0" err="1">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=0;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&lt; n;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		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 3 == 2)	</a:t>
            </a:r>
          </a:p>
          <a:p>
            <a:pPr marL="0" indent="0">
              <a:buNone/>
            </a:pPr>
            <a:r>
              <a:rPr lang="en-US" sz="2400" dirty="0">
                <a:latin typeface="Courier New" panose="02070309020205020404" pitchFamily="49" charset="0"/>
                <a:cs typeface="Courier New" panose="02070309020205020404" pitchFamily="49" charset="0"/>
              </a:rPr>
              <a:t>			break;</a:t>
            </a:r>
          </a:p>
          <a:p>
            <a:pPr marL="0" indent="0">
              <a:buNone/>
            </a:pP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return Mystery(n - 5)</a:t>
            </a:r>
          </a:p>
          <a:p>
            <a:pPr marL="0" indent="0">
              <a:buNone/>
            </a:pPr>
            <a:r>
              <a:rPr lang="en-US" sz="2400" dirty="0">
                <a:latin typeface="Courier New" panose="02070309020205020404" pitchFamily="49" charset="0"/>
                <a:cs typeface="Courier New" panose="02070309020205020404" pitchFamily="49" charset="0"/>
              </a:rPr>
              <a:t>}</a:t>
            </a:r>
            <a:endParaRPr lang="en-US" sz="2400" dirty="0"/>
          </a:p>
          <a:p>
            <a:endParaRPr lang="en-US" dirty="0"/>
          </a:p>
        </p:txBody>
      </p:sp>
    </p:spTree>
    <p:extLst>
      <p:ext uri="{BB962C8B-B14F-4D97-AF65-F5344CB8AC3E}">
        <p14:creationId xmlns:p14="http://schemas.microsoft.com/office/powerpoint/2010/main" val="392718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On Your Own</a:t>
            </a:r>
          </a:p>
        </p:txBody>
      </p:sp>
      <p:sp>
        <p:nvSpPr>
          <p:cNvPr id="5" name="Slide Number Placeholder 4"/>
          <p:cNvSpPr>
            <a:spLocks noGrp="1"/>
          </p:cNvSpPr>
          <p:nvPr>
            <p:ph type="sldNum" sz="quarter" idx="12"/>
          </p:nvPr>
        </p:nvSpPr>
        <p:spPr/>
        <p:txBody>
          <a:bodyPr/>
          <a:lstStyle/>
          <a:p>
            <a:fld id="{17FB8715-06AE-4EBD-9812-2FC97F270897}" type="slidenum">
              <a:rPr lang="en-US" smtClean="0"/>
              <a:t>26</a:t>
            </a:fld>
            <a:endParaRPr lang="en-US"/>
          </a:p>
        </p:txBody>
      </p:sp>
      <p:sp>
        <p:nvSpPr>
          <p:cNvPr id="6" name="Content Placeholder 2"/>
          <p:cNvSpPr>
            <a:spLocks noGrp="1"/>
          </p:cNvSpPr>
          <p:nvPr>
            <p:ph idx="1"/>
          </p:nvPr>
        </p:nvSpPr>
        <p:spPr>
          <a:xfrm>
            <a:off x="327814" y="1463857"/>
            <a:ext cx="11187258" cy="5057170"/>
          </a:xfrm>
        </p:spPr>
        <p:txBody>
          <a:bodyPr>
            <a:normAutofit/>
          </a:bodyPr>
          <a:lstStyle/>
          <a:p>
            <a:pPr marL="0" indent="0">
              <a:buNone/>
            </a:pPr>
            <a:r>
              <a:rPr lang="en-US" sz="2400" dirty="0">
                <a:latin typeface="Courier New" panose="02070309020205020404" pitchFamily="49" charset="0"/>
                <a:cs typeface="Courier New" panose="02070309020205020404" pitchFamily="49" charset="0"/>
              </a:rPr>
              <a:t>Mystery(</a:t>
            </a:r>
            <a:r>
              <a:rPr lang="en-US" sz="2400" dirty="0" err="1">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n){</a:t>
            </a:r>
          </a:p>
          <a:p>
            <a:pPr marL="0" indent="0">
              <a:buNone/>
            </a:pPr>
            <a:r>
              <a:rPr lang="en-US" sz="2400" dirty="0">
                <a:latin typeface="Courier New" panose="02070309020205020404" pitchFamily="49" charset="0"/>
                <a:cs typeface="Courier New" panose="02070309020205020404" pitchFamily="49" charset="0"/>
              </a:rPr>
              <a:t>	if(n &lt;= 4)</a:t>
            </a:r>
          </a:p>
          <a:p>
            <a:pPr marL="0" indent="0">
              <a:buNone/>
            </a:pPr>
            <a:r>
              <a:rPr lang="en-US" sz="2400" dirty="0">
                <a:latin typeface="Courier New" panose="02070309020205020404" pitchFamily="49" charset="0"/>
                <a:cs typeface="Courier New" panose="02070309020205020404" pitchFamily="49" charset="0"/>
              </a:rPr>
              <a:t>		return 1;</a:t>
            </a:r>
          </a:p>
          <a:p>
            <a:pPr marL="0" indent="0">
              <a:buNone/>
            </a:pPr>
            <a:r>
              <a:rPr lang="en-US" sz="2400" dirty="0">
                <a:latin typeface="Courier New" panose="02070309020205020404" pitchFamily="49" charset="0"/>
                <a:cs typeface="Courier New" panose="02070309020205020404" pitchFamily="49" charset="0"/>
              </a:rPr>
              <a:t>	for(</a:t>
            </a:r>
            <a:r>
              <a:rPr lang="en-US" sz="2400" dirty="0" err="1">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=0;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&lt; n;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		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 3 == 2)	</a:t>
            </a:r>
          </a:p>
          <a:p>
            <a:pPr marL="0" indent="0">
              <a:buNone/>
            </a:pPr>
            <a:r>
              <a:rPr lang="en-US" sz="2400" dirty="0">
                <a:latin typeface="Courier New" panose="02070309020205020404" pitchFamily="49" charset="0"/>
                <a:cs typeface="Courier New" panose="02070309020205020404" pitchFamily="49" charset="0"/>
              </a:rPr>
              <a:t>			break;</a:t>
            </a:r>
          </a:p>
          <a:p>
            <a:pPr marL="0" indent="0">
              <a:buNone/>
            </a:pP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return Mystery(n - 5)</a:t>
            </a:r>
          </a:p>
          <a:p>
            <a:pPr marL="0" indent="0">
              <a:buNone/>
            </a:pPr>
            <a:r>
              <a:rPr lang="en-US" sz="2400" dirty="0">
                <a:latin typeface="Courier New" panose="02070309020205020404" pitchFamily="49" charset="0"/>
                <a:cs typeface="Courier New" panose="02070309020205020404" pitchFamily="49" charset="0"/>
              </a:rPr>
              <a:t>}</a:t>
            </a:r>
            <a:endParaRPr lang="en-US" sz="2400" dirty="0"/>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579608" y="1571433"/>
                <a:ext cx="7523985" cy="1330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𝑇</m:t>
                      </m:r>
                      <m:d>
                        <m:dPr>
                          <m:ctrlPr>
                            <a:rPr lang="en-US" sz="2800" i="1">
                              <a:latin typeface="Cambria Math" panose="02040503050406030204" pitchFamily="18" charset="0"/>
                            </a:rPr>
                          </m:ctrlPr>
                        </m:dPr>
                        <m:e>
                          <m:r>
                            <a:rPr lang="en-US" sz="2800" i="1">
                              <a:latin typeface="Cambria Math" panose="02040503050406030204" pitchFamily="18" charset="0"/>
                            </a:rPr>
                            <m:t>𝑛</m:t>
                          </m:r>
                        </m:e>
                      </m:d>
                      <m:r>
                        <a:rPr lang="en-US" sz="2800" i="1">
                          <a:latin typeface="Cambria Math" panose="02040503050406030204" pitchFamily="18" charset="0"/>
                        </a:rPr>
                        <m:t>= </m:t>
                      </m:r>
                      <m:d>
                        <m:dPr>
                          <m:begChr m:val="{"/>
                          <m:endChr m:val=""/>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1">
                                  <a:latin typeface="Cambria Math" panose="02040503050406030204" pitchFamily="18" charset="0"/>
                                </a:rPr>
                                <m:t>𝑇</m:t>
                              </m:r>
                              <m:d>
                                <m:dPr>
                                  <m:ctrlPr>
                                    <a:rPr lang="en-US" sz="2800" i="1">
                                      <a:latin typeface="Cambria Math" panose="02040503050406030204" pitchFamily="18" charset="0"/>
                                    </a:rPr>
                                  </m:ctrlPr>
                                </m:dPr>
                                <m:e>
                                  <m:r>
                                    <a:rPr lang="en-US" sz="2800" i="1">
                                      <a:latin typeface="Cambria Math" panose="02040503050406030204" pitchFamily="18" charset="0"/>
                                    </a:rPr>
                                    <m:t>𝑛</m:t>
                                  </m:r>
                                  <m:r>
                                    <a:rPr lang="en-US" sz="2800" i="1">
                                      <a:latin typeface="Cambria Math" panose="02040503050406030204" pitchFamily="18" charset="0"/>
                                    </a:rPr>
                                    <m:t>−5</m:t>
                                  </m:r>
                                </m:e>
                              </m:d>
                              <m:r>
                                <a:rPr lang="en-US" sz="2800" i="1">
                                  <a:latin typeface="Cambria Math" panose="02040503050406030204" pitchFamily="18" charset="0"/>
                                </a:rPr>
                                <m:t>+</m:t>
                              </m:r>
                              <m:r>
                                <a:rPr lang="en-US" sz="2800" b="0" i="1" smtClean="0">
                                  <a:latin typeface="Cambria Math" panose="02040503050406030204" pitchFamily="18" charset="0"/>
                                </a:rPr>
                                <m:t>3</m:t>
                              </m:r>
                              <m:r>
                                <a:rPr lang="en-US" sz="2800" i="1">
                                  <a:latin typeface="Cambria Math" panose="02040503050406030204" pitchFamily="18" charset="0"/>
                                </a:rPr>
                                <m:t>  </m:t>
                              </m:r>
                              <m:r>
                                <a:rPr lang="en-US" sz="2800" b="0" i="0" smtClean="0">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&gt;4</m:t>
                              </m:r>
                            </m:e>
                            <m:e>
                              <m:r>
                                <a:rPr lang="en-US" sz="2800" i="1">
                                  <a:latin typeface="Cambria Math" panose="02040503050406030204" pitchFamily="18" charset="0"/>
                                </a:rPr>
                                <m:t>      </m:t>
                              </m:r>
                              <m:r>
                                <a:rPr lang="en-US" sz="2800" b="0" i="1" smtClean="0">
                                  <a:latin typeface="Cambria Math" panose="02040503050406030204" pitchFamily="18" charset="0"/>
                                </a:rPr>
                                <m:t>1</m:t>
                              </m:r>
                              <m:r>
                                <a:rPr lang="en-US" sz="2800" i="1">
                                  <a:latin typeface="Cambria Math" panose="02040503050406030204" pitchFamily="18" charset="0"/>
                                </a:rPr>
                                <m:t>        </m:t>
                              </m:r>
                              <m:r>
                                <a:rPr lang="en-US" sz="2800">
                                  <a:latin typeface="Cambria Math" panose="02040503050406030204" pitchFamily="18" charset="0"/>
                                </a:rPr>
                                <m:t>                 </m:t>
                              </m:r>
                              <m:r>
                                <a:rPr lang="en-US" sz="2800" b="0" i="0" smtClean="0">
                                  <a:latin typeface="Cambria Math" panose="02040503050406030204" pitchFamily="18" charset="0"/>
                                </a:rPr>
                                <m:t>     </m:t>
                              </m:r>
                              <m:r>
                                <m:rPr>
                                  <m:sty m:val="p"/>
                                </m:rPr>
                                <a:rPr lang="en-US" sz="2800">
                                  <a:latin typeface="Cambria Math" panose="02040503050406030204" pitchFamily="18" charset="0"/>
                                </a:rPr>
                                <m:t>otherwise</m:t>
                              </m:r>
                            </m:e>
                          </m:eqArr>
                        </m:e>
                      </m:d>
                    </m:oMath>
                  </m:oMathPara>
                </a14:m>
                <a:endParaRPr lang="en-US" sz="2800" dirty="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579608" y="1571433"/>
                <a:ext cx="7523985" cy="133049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35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 With That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That’s nice. So what’s the big-</a:t>
                </a:r>
                <a14:m>
                  <m:oMath xmlns:m="http://schemas.openxmlformats.org/officeDocument/2006/math">
                    <m:r>
                      <m:rPr>
                        <m:sty m:val="p"/>
                      </m:rPr>
                      <a:rPr lang="en-US" sz="2800" b="0" i="0" smtClean="0">
                        <a:latin typeface="Cambria Math" panose="02040503050406030204" pitchFamily="18" charset="0"/>
                      </a:rPr>
                      <m:t>Θ</m:t>
                    </m:r>
                  </m:oMath>
                </a14:m>
                <a:r>
                  <a:rPr lang="en-US" sz="2800" dirty="0"/>
                  <a:t> bound?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27</a:t>
            </a:fld>
            <a:endParaRPr lang="en-US"/>
          </a:p>
        </p:txBody>
      </p:sp>
    </p:spTree>
    <p:extLst>
      <p:ext uri="{BB962C8B-B14F-4D97-AF65-F5344CB8AC3E}">
        <p14:creationId xmlns:p14="http://schemas.microsoft.com/office/powerpoint/2010/main" val="2605645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Method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Idea:</a:t>
                </a:r>
              </a:p>
              <a:p>
                <a:pPr lvl="1"/>
                <a:r>
                  <a:rPr lang="en-US" sz="2800" dirty="0"/>
                  <a:t>Since we’re making recursive calls, let’s just draw out a tree, with one node for each recursive call.</a:t>
                </a:r>
              </a:p>
              <a:p>
                <a:pPr lvl="1"/>
                <a:r>
                  <a:rPr lang="en-US" sz="2800" dirty="0"/>
                  <a:t>Each of those nodes will do some work, and (if they make more recursive calls) have children.</a:t>
                </a:r>
              </a:p>
              <a:p>
                <a:pPr lvl="1"/>
                <a:r>
                  <a:rPr lang="en-US" sz="2800" dirty="0"/>
                  <a:t>If we can just add up all the work, we can find a big-</a:t>
                </a:r>
                <a14:m>
                  <m:oMath xmlns:m="http://schemas.openxmlformats.org/officeDocument/2006/math">
                    <m:r>
                      <m:rPr>
                        <m:sty m:val="p"/>
                      </m:rPr>
                      <a:rPr lang="en-US" sz="2800" b="0" i="0" smtClean="0">
                        <a:latin typeface="Cambria Math" panose="02040503050406030204" pitchFamily="18" charset="0"/>
                      </a:rPr>
                      <m:t>Θ</m:t>
                    </m:r>
                  </m:oMath>
                </a14:m>
                <a:r>
                  <a:rPr lang="en-US" sz="2800" dirty="0"/>
                  <a:t> bound.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4"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spTree>
    <p:extLst>
      <p:ext uri="{BB962C8B-B14F-4D97-AF65-F5344CB8AC3E}">
        <p14:creationId xmlns:p14="http://schemas.microsoft.com/office/powerpoint/2010/main" val="268592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4B04-91A3-4B75-963F-D1CB1F5E0140}"/>
              </a:ext>
            </a:extLst>
          </p:cNvPr>
          <p:cNvSpPr>
            <a:spLocks noGrp="1"/>
          </p:cNvSpPr>
          <p:nvPr>
            <p:ph type="title"/>
          </p:nvPr>
        </p:nvSpPr>
        <p:spPr/>
        <p:txBody>
          <a:bodyPr/>
          <a:lstStyle/>
          <a:p>
            <a:r>
              <a:rPr lang="en-US" dirty="0"/>
              <a:t>Solving Recurrences II:</a:t>
            </a:r>
          </a:p>
        </p:txBody>
      </p:sp>
      <p:sp>
        <p:nvSpPr>
          <p:cNvPr id="5" name="Slide Number Placeholder 4">
            <a:extLst>
              <a:ext uri="{FF2B5EF4-FFF2-40B4-BE49-F238E27FC236}">
                <a16:creationId xmlns:a16="http://schemas.microsoft.com/office/drawing/2014/main" id="{E80B5D5D-553B-4888-92D7-513A0B46F031}"/>
              </a:ext>
            </a:extLst>
          </p:cNvPr>
          <p:cNvSpPr>
            <a:spLocks noGrp="1"/>
          </p:cNvSpPr>
          <p:nvPr>
            <p:ph type="sldNum" sz="quarter" idx="12"/>
          </p:nvPr>
        </p:nvSpPr>
        <p:spPr/>
        <p:txBody>
          <a:bodyPr/>
          <a:lstStyle/>
          <a:p>
            <a:fld id="{659665DE-58FC-41F4-AC58-2C90A5E00527}" type="slidenum">
              <a:rPr lang="en-US" smtClean="0"/>
              <a:t>29</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5EBC29-911A-4006-B8B2-0016B997EA8A}"/>
                  </a:ext>
                </a:extLst>
              </p:cNvPr>
              <p:cNvSpPr txBox="1"/>
              <p:nvPr/>
            </p:nvSpPr>
            <p:spPr>
              <a:xfrm>
                <a:off x="3533647" y="1624845"/>
                <a:ext cx="482824" cy="523220"/>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m:rPr>
                          <m:sty m:val="p"/>
                        </m:rPr>
                        <a:rPr lang="en-US" sz="2800" i="1" smtClean="0">
                          <a:latin typeface="Cambria Math" panose="02040503050406030204" pitchFamily="18" charset="0"/>
                        </a:rPr>
                        <m:t>n</m:t>
                      </m:r>
                    </m:oMath>
                  </m:oMathPara>
                </a14:m>
                <a:endParaRPr lang="en-US" sz="2800" dirty="0"/>
              </a:p>
            </p:txBody>
          </p:sp>
        </mc:Choice>
        <mc:Fallback xmlns="">
          <p:sp>
            <p:nvSpPr>
              <p:cNvPr id="6" name="TextBox 5">
                <a:extLst>
                  <a:ext uri="{FF2B5EF4-FFF2-40B4-BE49-F238E27FC236}">
                    <a16:creationId xmlns="" xmlns:a16="http://schemas.microsoft.com/office/drawing/2014/main" xmlns:a14="http://schemas.microsoft.com/office/drawing/2010/main" id="{845EBC29-911A-4006-B8B2-0016B997EA8A}"/>
                  </a:ext>
                </a:extLst>
              </p:cNvPr>
              <p:cNvSpPr txBox="1">
                <a:spLocks noRot="1" noChangeAspect="1" noMove="1" noResize="1" noEditPoints="1" noAdjustHandles="1" noChangeArrowheads="1" noChangeShapeType="1" noTextEdit="1"/>
              </p:cNvSpPr>
              <p:nvPr/>
            </p:nvSpPr>
            <p:spPr>
              <a:xfrm>
                <a:off x="3533647" y="1624845"/>
                <a:ext cx="482824" cy="523220"/>
              </a:xfrm>
              <a:prstGeom prst="rect">
                <a:avLst/>
              </a:prstGeom>
              <a:blipFill rotWithShape="0">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5363EC7-F533-43AA-B81F-B28F77FFCB36}"/>
                  </a:ext>
                </a:extLst>
              </p:cNvPr>
              <p:cNvSpPr txBox="1"/>
              <p:nvPr/>
            </p:nvSpPr>
            <p:spPr>
              <a:xfrm>
                <a:off x="1712919" y="2534953"/>
                <a:ext cx="482824" cy="827278"/>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800" b="0" i="1" smtClean="0">
                              <a:latin typeface="Cambria Math" panose="02040503050406030204" pitchFamily="18" charset="0"/>
                            </a:rPr>
                          </m:ctrlPr>
                        </m:fPr>
                        <m:num>
                          <m:r>
                            <m:rPr>
                              <m:sty m:val="p"/>
                            </m:rPr>
                            <a:rPr lang="en-US" sz="2800" i="1" smtClean="0">
                              <a:latin typeface="Cambria Math" panose="02040503050406030204" pitchFamily="18" charset="0"/>
                            </a:rPr>
                            <m:t>n</m:t>
                          </m:r>
                        </m:num>
                        <m:den>
                          <m:r>
                            <a:rPr lang="en-US" sz="2800" b="0" i="1" smtClean="0">
                              <a:latin typeface="Cambria Math" panose="02040503050406030204" pitchFamily="18" charset="0"/>
                            </a:rPr>
                            <m:t>2</m:t>
                          </m:r>
                        </m:den>
                      </m:f>
                    </m:oMath>
                  </m:oMathPara>
                </a14:m>
                <a:endParaRPr lang="en-US" sz="2800" dirty="0"/>
              </a:p>
            </p:txBody>
          </p:sp>
        </mc:Choice>
        <mc:Fallback xmlns="">
          <p:sp>
            <p:nvSpPr>
              <p:cNvPr id="7" name="TextBox 6">
                <a:extLst>
                  <a:ext uri="{FF2B5EF4-FFF2-40B4-BE49-F238E27FC236}">
                    <a16:creationId xmlns="" xmlns:a16="http://schemas.microsoft.com/office/drawing/2014/main" xmlns:a14="http://schemas.microsoft.com/office/drawing/2010/main" id="{35363EC7-F533-43AA-B81F-B28F77FFCB36}"/>
                  </a:ext>
                </a:extLst>
              </p:cNvPr>
              <p:cNvSpPr txBox="1">
                <a:spLocks noRot="1" noChangeAspect="1" noMove="1" noResize="1" noEditPoints="1" noAdjustHandles="1" noChangeArrowheads="1" noChangeShapeType="1" noTextEdit="1"/>
              </p:cNvSpPr>
              <p:nvPr/>
            </p:nvSpPr>
            <p:spPr>
              <a:xfrm>
                <a:off x="1712919" y="2534953"/>
                <a:ext cx="482824" cy="827278"/>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E7AE5D-A6BD-49B3-85F3-B14A7CFEED74}"/>
                  </a:ext>
                </a:extLst>
              </p:cNvPr>
              <p:cNvSpPr txBox="1"/>
              <p:nvPr/>
            </p:nvSpPr>
            <p:spPr>
              <a:xfrm>
                <a:off x="5349668" y="2534953"/>
                <a:ext cx="482824" cy="827278"/>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800" b="0" i="1" smtClean="0">
                              <a:latin typeface="Cambria Math" panose="02040503050406030204" pitchFamily="18" charset="0"/>
                            </a:rPr>
                          </m:ctrlPr>
                        </m:fPr>
                        <m:num>
                          <m:r>
                            <m:rPr>
                              <m:sty m:val="p"/>
                            </m:rPr>
                            <a:rPr lang="en-US" sz="2800" i="1" smtClean="0">
                              <a:latin typeface="Cambria Math" panose="02040503050406030204" pitchFamily="18" charset="0"/>
                            </a:rPr>
                            <m:t>n</m:t>
                          </m:r>
                        </m:num>
                        <m:den>
                          <m:r>
                            <a:rPr lang="en-US" sz="2800" b="0" i="1" smtClean="0">
                              <a:latin typeface="Cambria Math" panose="02040503050406030204" pitchFamily="18" charset="0"/>
                            </a:rPr>
                            <m:t>2</m:t>
                          </m:r>
                        </m:den>
                      </m:f>
                    </m:oMath>
                  </m:oMathPara>
                </a14:m>
                <a:endParaRPr lang="en-US" sz="2800" dirty="0"/>
              </a:p>
            </p:txBody>
          </p:sp>
        </mc:Choice>
        <mc:Fallback xmlns="">
          <p:sp>
            <p:nvSpPr>
              <p:cNvPr id="8" name="TextBox 7">
                <a:extLst>
                  <a:ext uri="{FF2B5EF4-FFF2-40B4-BE49-F238E27FC236}">
                    <a16:creationId xmlns="" xmlns:a16="http://schemas.microsoft.com/office/drawing/2014/main" xmlns:a14="http://schemas.microsoft.com/office/drawing/2010/main" id="{7BE7AE5D-A6BD-49B3-85F3-B14A7CFEED74}"/>
                  </a:ext>
                </a:extLst>
              </p:cNvPr>
              <p:cNvSpPr txBox="1">
                <a:spLocks noRot="1" noChangeAspect="1" noMove="1" noResize="1" noEditPoints="1" noAdjustHandles="1" noChangeArrowheads="1" noChangeShapeType="1" noTextEdit="1"/>
              </p:cNvSpPr>
              <p:nvPr/>
            </p:nvSpPr>
            <p:spPr>
              <a:xfrm>
                <a:off x="5349668" y="2534953"/>
                <a:ext cx="482824" cy="827278"/>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9265AD-A8D2-4CC3-9863-E9AF785D2DFD}"/>
                  </a:ext>
                </a:extLst>
              </p:cNvPr>
              <p:cNvSpPr txBox="1"/>
              <p:nvPr/>
            </p:nvSpPr>
            <p:spPr>
              <a:xfrm>
                <a:off x="804573" y="3764872"/>
                <a:ext cx="461986" cy="77489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600" b="0" i="1" smtClean="0">
                              <a:latin typeface="Cambria Math" panose="02040503050406030204" pitchFamily="18" charset="0"/>
                            </a:rPr>
                          </m:ctrlPr>
                        </m:fPr>
                        <m:num>
                          <m:r>
                            <m:rPr>
                              <m:sty m:val="p"/>
                            </m:rPr>
                            <a:rPr lang="en-US" sz="2600" i="1" smtClean="0">
                              <a:latin typeface="Cambria Math" panose="02040503050406030204" pitchFamily="18" charset="0"/>
                            </a:rPr>
                            <m:t>n</m:t>
                          </m:r>
                        </m:num>
                        <m:den>
                          <m:r>
                            <a:rPr lang="en-US" sz="2600" b="0" i="1" smtClean="0">
                              <a:latin typeface="Cambria Math" panose="02040503050406030204" pitchFamily="18" charset="0"/>
                            </a:rPr>
                            <m:t>4</m:t>
                          </m:r>
                        </m:den>
                      </m:f>
                    </m:oMath>
                  </m:oMathPara>
                </a14:m>
                <a:endParaRPr lang="en-US" sz="2600" dirty="0"/>
              </a:p>
            </p:txBody>
          </p:sp>
        </mc:Choice>
        <mc:Fallback xmlns="">
          <p:sp>
            <p:nvSpPr>
              <p:cNvPr id="9" name="TextBox 8">
                <a:extLst>
                  <a:ext uri="{FF2B5EF4-FFF2-40B4-BE49-F238E27FC236}">
                    <a16:creationId xmlns="" xmlns:a16="http://schemas.microsoft.com/office/drawing/2014/main" xmlns:a14="http://schemas.microsoft.com/office/drawing/2010/main" id="{599265AD-A8D2-4CC3-9863-E9AF785D2DFD}"/>
                  </a:ext>
                </a:extLst>
              </p:cNvPr>
              <p:cNvSpPr txBox="1">
                <a:spLocks noRot="1" noChangeAspect="1" noMove="1" noResize="1" noEditPoints="1" noAdjustHandles="1" noChangeArrowheads="1" noChangeShapeType="1" noTextEdit="1"/>
              </p:cNvSpPr>
              <p:nvPr/>
            </p:nvSpPr>
            <p:spPr>
              <a:xfrm>
                <a:off x="804573" y="3764872"/>
                <a:ext cx="461986" cy="774892"/>
              </a:xfrm>
              <a:prstGeom prst="rect">
                <a:avLst/>
              </a:prstGeom>
              <a:blipFill rotWithShape="0">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DD5A825-C3AD-4542-A990-BA30FA3E60F3}"/>
                  </a:ext>
                </a:extLst>
              </p:cNvPr>
              <p:cNvSpPr txBox="1"/>
              <p:nvPr/>
            </p:nvSpPr>
            <p:spPr>
              <a:xfrm>
                <a:off x="2554899" y="3764871"/>
                <a:ext cx="461986" cy="77489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600" b="0" i="1" smtClean="0">
                              <a:latin typeface="Cambria Math" panose="02040503050406030204" pitchFamily="18" charset="0"/>
                            </a:rPr>
                          </m:ctrlPr>
                        </m:fPr>
                        <m:num>
                          <m:r>
                            <m:rPr>
                              <m:sty m:val="p"/>
                            </m:rPr>
                            <a:rPr lang="en-US" sz="2600" i="1" smtClean="0">
                              <a:latin typeface="Cambria Math" panose="02040503050406030204" pitchFamily="18" charset="0"/>
                            </a:rPr>
                            <m:t>n</m:t>
                          </m:r>
                        </m:num>
                        <m:den>
                          <m:r>
                            <a:rPr lang="en-US" sz="2600" b="0" i="1" smtClean="0">
                              <a:latin typeface="Cambria Math" panose="02040503050406030204" pitchFamily="18" charset="0"/>
                            </a:rPr>
                            <m:t>4</m:t>
                          </m:r>
                        </m:den>
                      </m:f>
                    </m:oMath>
                  </m:oMathPara>
                </a14:m>
                <a:endParaRPr lang="en-US" sz="2600" dirty="0"/>
              </a:p>
            </p:txBody>
          </p:sp>
        </mc:Choice>
        <mc:Fallback xmlns="">
          <p:sp>
            <p:nvSpPr>
              <p:cNvPr id="10" name="TextBox 9">
                <a:extLst>
                  <a:ext uri="{FF2B5EF4-FFF2-40B4-BE49-F238E27FC236}">
                    <a16:creationId xmlns="" xmlns:a16="http://schemas.microsoft.com/office/drawing/2014/main" xmlns:a14="http://schemas.microsoft.com/office/drawing/2010/main" id="{6DD5A825-C3AD-4542-A990-BA30FA3E60F3}"/>
                  </a:ext>
                </a:extLst>
              </p:cNvPr>
              <p:cNvSpPr txBox="1">
                <a:spLocks noRot="1" noChangeAspect="1" noMove="1" noResize="1" noEditPoints="1" noAdjustHandles="1" noChangeArrowheads="1" noChangeShapeType="1" noTextEdit="1"/>
              </p:cNvSpPr>
              <p:nvPr/>
            </p:nvSpPr>
            <p:spPr>
              <a:xfrm>
                <a:off x="2554899" y="3764871"/>
                <a:ext cx="461986" cy="774892"/>
              </a:xfrm>
              <a:prstGeom prst="rect">
                <a:avLst/>
              </a:prstGeom>
              <a:blipFill rotWithShape="0">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95551F1-3F2D-4D85-8E85-3FDEDD673F96}"/>
                  </a:ext>
                </a:extLst>
              </p:cNvPr>
              <p:cNvSpPr txBox="1"/>
              <p:nvPr/>
            </p:nvSpPr>
            <p:spPr>
              <a:xfrm>
                <a:off x="4462679" y="3764871"/>
                <a:ext cx="461986" cy="77489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600" b="0" i="1" smtClean="0">
                              <a:latin typeface="Cambria Math" panose="02040503050406030204" pitchFamily="18" charset="0"/>
                            </a:rPr>
                          </m:ctrlPr>
                        </m:fPr>
                        <m:num>
                          <m:r>
                            <m:rPr>
                              <m:sty m:val="p"/>
                            </m:rPr>
                            <a:rPr lang="en-US" sz="2600" i="1" smtClean="0">
                              <a:latin typeface="Cambria Math" panose="02040503050406030204" pitchFamily="18" charset="0"/>
                            </a:rPr>
                            <m:t>n</m:t>
                          </m:r>
                        </m:num>
                        <m:den>
                          <m:r>
                            <a:rPr lang="en-US" sz="2600" b="0" i="1" smtClean="0">
                              <a:latin typeface="Cambria Math" panose="02040503050406030204" pitchFamily="18" charset="0"/>
                            </a:rPr>
                            <m:t>4</m:t>
                          </m:r>
                        </m:den>
                      </m:f>
                    </m:oMath>
                  </m:oMathPara>
                </a14:m>
                <a:endParaRPr lang="en-US" sz="2600" dirty="0"/>
              </a:p>
            </p:txBody>
          </p:sp>
        </mc:Choice>
        <mc:Fallback xmlns="">
          <p:sp>
            <p:nvSpPr>
              <p:cNvPr id="11" name="TextBox 10">
                <a:extLst>
                  <a:ext uri="{FF2B5EF4-FFF2-40B4-BE49-F238E27FC236}">
                    <a16:creationId xmlns="" xmlns:a16="http://schemas.microsoft.com/office/drawing/2014/main" xmlns:a14="http://schemas.microsoft.com/office/drawing/2010/main" id="{895551F1-3F2D-4D85-8E85-3FDEDD673F96}"/>
                  </a:ext>
                </a:extLst>
              </p:cNvPr>
              <p:cNvSpPr txBox="1">
                <a:spLocks noRot="1" noChangeAspect="1" noMove="1" noResize="1" noEditPoints="1" noAdjustHandles="1" noChangeArrowheads="1" noChangeShapeType="1" noTextEdit="1"/>
              </p:cNvSpPr>
              <p:nvPr/>
            </p:nvSpPr>
            <p:spPr>
              <a:xfrm>
                <a:off x="4462679" y="3764871"/>
                <a:ext cx="461986" cy="774892"/>
              </a:xfrm>
              <a:prstGeom prst="rect">
                <a:avLst/>
              </a:prstGeom>
              <a:blipFill rotWithShape="0">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F4A296-B778-4208-9C77-B8D15CD9E9C0}"/>
                  </a:ext>
                </a:extLst>
              </p:cNvPr>
              <p:cNvSpPr txBox="1"/>
              <p:nvPr/>
            </p:nvSpPr>
            <p:spPr>
              <a:xfrm>
                <a:off x="6323223" y="3764871"/>
                <a:ext cx="461986" cy="77489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600" b="0" i="1" smtClean="0">
                              <a:latin typeface="Cambria Math" panose="02040503050406030204" pitchFamily="18" charset="0"/>
                            </a:rPr>
                          </m:ctrlPr>
                        </m:fPr>
                        <m:num>
                          <m:r>
                            <m:rPr>
                              <m:sty m:val="p"/>
                            </m:rPr>
                            <a:rPr lang="en-US" sz="2600" i="1" smtClean="0">
                              <a:latin typeface="Cambria Math" panose="02040503050406030204" pitchFamily="18" charset="0"/>
                            </a:rPr>
                            <m:t>n</m:t>
                          </m:r>
                        </m:num>
                        <m:den>
                          <m:r>
                            <a:rPr lang="en-US" sz="2600" b="0" i="1" smtClean="0">
                              <a:latin typeface="Cambria Math" panose="02040503050406030204" pitchFamily="18" charset="0"/>
                            </a:rPr>
                            <m:t>4</m:t>
                          </m:r>
                        </m:den>
                      </m:f>
                    </m:oMath>
                  </m:oMathPara>
                </a14:m>
                <a:endParaRPr lang="en-US" sz="2600" dirty="0"/>
              </a:p>
            </p:txBody>
          </p:sp>
        </mc:Choice>
        <mc:Fallback xmlns="">
          <p:sp>
            <p:nvSpPr>
              <p:cNvPr id="12" name="TextBox 11">
                <a:extLst>
                  <a:ext uri="{FF2B5EF4-FFF2-40B4-BE49-F238E27FC236}">
                    <a16:creationId xmlns="" xmlns:a16="http://schemas.microsoft.com/office/drawing/2014/main" xmlns:a14="http://schemas.microsoft.com/office/drawing/2010/main" id="{05F4A296-B778-4208-9C77-B8D15CD9E9C0}"/>
                  </a:ext>
                </a:extLst>
              </p:cNvPr>
              <p:cNvSpPr txBox="1">
                <a:spLocks noRot="1" noChangeAspect="1" noMove="1" noResize="1" noEditPoints="1" noAdjustHandles="1" noChangeArrowheads="1" noChangeShapeType="1" noTextEdit="1"/>
              </p:cNvSpPr>
              <p:nvPr/>
            </p:nvSpPr>
            <p:spPr>
              <a:xfrm>
                <a:off x="6323223" y="3764871"/>
                <a:ext cx="461986" cy="774892"/>
              </a:xfrm>
              <a:prstGeom prst="rect">
                <a:avLst/>
              </a:prstGeom>
              <a:blipFill rotWithShape="0">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266AE73-B170-4684-BD16-0F503D452518}"/>
                  </a:ext>
                </a:extLst>
              </p:cNvPr>
              <p:cNvSpPr txBox="1"/>
              <p:nvPr/>
            </p:nvSpPr>
            <p:spPr>
              <a:xfrm>
                <a:off x="335876" y="4963946"/>
                <a:ext cx="441146" cy="724686"/>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400" b="0" i="1" smtClean="0">
                              <a:latin typeface="Cambria Math" panose="02040503050406030204" pitchFamily="18" charset="0"/>
                            </a:rPr>
                          </m:ctrlPr>
                        </m:fPr>
                        <m:num>
                          <m:r>
                            <m:rPr>
                              <m:sty m:val="p"/>
                            </m:rPr>
                            <a:rPr lang="en-US" sz="2400" i="1" smtClean="0">
                              <a:latin typeface="Cambria Math" panose="02040503050406030204" pitchFamily="18" charset="0"/>
                            </a:rPr>
                            <m:t>n</m:t>
                          </m:r>
                        </m:num>
                        <m:den>
                          <m:r>
                            <a:rPr lang="en-US" sz="2400" b="0" i="1" smtClean="0">
                              <a:latin typeface="Cambria Math" panose="02040503050406030204" pitchFamily="18" charset="0"/>
                            </a:rPr>
                            <m:t>8</m:t>
                          </m:r>
                        </m:den>
                      </m:f>
                    </m:oMath>
                  </m:oMathPara>
                </a14:m>
                <a:endParaRPr lang="en-US" sz="2400" dirty="0"/>
              </a:p>
            </p:txBody>
          </p:sp>
        </mc:Choice>
        <mc:Fallback xmlns="">
          <p:sp>
            <p:nvSpPr>
              <p:cNvPr id="13" name="TextBox 12">
                <a:extLst>
                  <a:ext uri="{FF2B5EF4-FFF2-40B4-BE49-F238E27FC236}">
                    <a16:creationId xmlns="" xmlns:a16="http://schemas.microsoft.com/office/drawing/2014/main" xmlns:a14="http://schemas.microsoft.com/office/drawing/2010/main" id="{2266AE73-B170-4684-BD16-0F503D452518}"/>
                  </a:ext>
                </a:extLst>
              </p:cNvPr>
              <p:cNvSpPr txBox="1">
                <a:spLocks noRot="1" noChangeAspect="1" noMove="1" noResize="1" noEditPoints="1" noAdjustHandles="1" noChangeArrowheads="1" noChangeShapeType="1" noTextEdit="1"/>
              </p:cNvSpPr>
              <p:nvPr/>
            </p:nvSpPr>
            <p:spPr>
              <a:xfrm>
                <a:off x="335876" y="4963946"/>
                <a:ext cx="441146" cy="724686"/>
              </a:xfrm>
              <a:prstGeom prst="rect">
                <a:avLst/>
              </a:prstGeom>
              <a:blipFill rotWithShape="0">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AC68C2-3E08-45DD-834A-6C1E603E8CDA}"/>
                  </a:ext>
                </a:extLst>
              </p:cNvPr>
              <p:cNvSpPr txBox="1"/>
              <p:nvPr/>
            </p:nvSpPr>
            <p:spPr>
              <a:xfrm>
                <a:off x="1208413" y="4963946"/>
                <a:ext cx="441146" cy="724686"/>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400" b="0" i="1" smtClean="0">
                              <a:latin typeface="Cambria Math" panose="02040503050406030204" pitchFamily="18" charset="0"/>
                            </a:rPr>
                          </m:ctrlPr>
                        </m:fPr>
                        <m:num>
                          <m:r>
                            <m:rPr>
                              <m:sty m:val="p"/>
                            </m:rPr>
                            <a:rPr lang="en-US" sz="2400" i="1" smtClean="0">
                              <a:latin typeface="Cambria Math" panose="02040503050406030204" pitchFamily="18" charset="0"/>
                            </a:rPr>
                            <m:t>n</m:t>
                          </m:r>
                        </m:num>
                        <m:den>
                          <m:r>
                            <a:rPr lang="en-US" sz="2400" b="0" i="1" smtClean="0">
                              <a:latin typeface="Cambria Math" panose="02040503050406030204" pitchFamily="18" charset="0"/>
                            </a:rPr>
                            <m:t>8</m:t>
                          </m:r>
                        </m:den>
                      </m:f>
                    </m:oMath>
                  </m:oMathPara>
                </a14:m>
                <a:endParaRPr lang="en-US" sz="2400" dirty="0"/>
              </a:p>
            </p:txBody>
          </p:sp>
        </mc:Choice>
        <mc:Fallback xmlns="">
          <p:sp>
            <p:nvSpPr>
              <p:cNvPr id="14" name="TextBox 13">
                <a:extLst>
                  <a:ext uri="{FF2B5EF4-FFF2-40B4-BE49-F238E27FC236}">
                    <a16:creationId xmlns="" xmlns:a16="http://schemas.microsoft.com/office/drawing/2014/main" xmlns:a14="http://schemas.microsoft.com/office/drawing/2010/main" id="{C7AC68C2-3E08-45DD-834A-6C1E603E8CDA}"/>
                  </a:ext>
                </a:extLst>
              </p:cNvPr>
              <p:cNvSpPr txBox="1">
                <a:spLocks noRot="1" noChangeAspect="1" noMove="1" noResize="1" noEditPoints="1" noAdjustHandles="1" noChangeArrowheads="1" noChangeShapeType="1" noTextEdit="1"/>
              </p:cNvSpPr>
              <p:nvPr/>
            </p:nvSpPr>
            <p:spPr>
              <a:xfrm>
                <a:off x="1208413" y="4963946"/>
                <a:ext cx="441146" cy="724686"/>
              </a:xfrm>
              <a:prstGeom prst="rect">
                <a:avLst/>
              </a:prstGeom>
              <a:blipFill rotWithShape="0">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D0B8533-0AAE-4747-BC74-31828F566E1D}"/>
                  </a:ext>
                </a:extLst>
              </p:cNvPr>
              <p:cNvSpPr txBox="1"/>
              <p:nvPr/>
            </p:nvSpPr>
            <p:spPr>
              <a:xfrm>
                <a:off x="2099519" y="4963946"/>
                <a:ext cx="441146" cy="724686"/>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400" b="0" i="1" smtClean="0">
                              <a:latin typeface="Cambria Math" panose="02040503050406030204" pitchFamily="18" charset="0"/>
                            </a:rPr>
                          </m:ctrlPr>
                        </m:fPr>
                        <m:num>
                          <m:r>
                            <m:rPr>
                              <m:sty m:val="p"/>
                            </m:rPr>
                            <a:rPr lang="en-US" sz="2400" i="1" smtClean="0">
                              <a:latin typeface="Cambria Math" panose="02040503050406030204" pitchFamily="18" charset="0"/>
                            </a:rPr>
                            <m:t>n</m:t>
                          </m:r>
                        </m:num>
                        <m:den>
                          <m:r>
                            <a:rPr lang="en-US" sz="2400" b="0" i="1" smtClean="0">
                              <a:latin typeface="Cambria Math" panose="02040503050406030204" pitchFamily="18" charset="0"/>
                            </a:rPr>
                            <m:t>8</m:t>
                          </m:r>
                        </m:den>
                      </m:f>
                    </m:oMath>
                  </m:oMathPara>
                </a14:m>
                <a:endParaRPr lang="en-US" sz="2400" dirty="0"/>
              </a:p>
            </p:txBody>
          </p:sp>
        </mc:Choice>
        <mc:Fallback xmlns="">
          <p:sp>
            <p:nvSpPr>
              <p:cNvPr id="15" name="TextBox 14">
                <a:extLst>
                  <a:ext uri="{FF2B5EF4-FFF2-40B4-BE49-F238E27FC236}">
                    <a16:creationId xmlns="" xmlns:a16="http://schemas.microsoft.com/office/drawing/2014/main" xmlns:a14="http://schemas.microsoft.com/office/drawing/2010/main" id="{8D0B8533-0AAE-4747-BC74-31828F566E1D}"/>
                  </a:ext>
                </a:extLst>
              </p:cNvPr>
              <p:cNvSpPr txBox="1">
                <a:spLocks noRot="1" noChangeAspect="1" noMove="1" noResize="1" noEditPoints="1" noAdjustHandles="1" noChangeArrowheads="1" noChangeShapeType="1" noTextEdit="1"/>
              </p:cNvSpPr>
              <p:nvPr/>
            </p:nvSpPr>
            <p:spPr>
              <a:xfrm>
                <a:off x="2099519" y="4963946"/>
                <a:ext cx="441146" cy="724686"/>
              </a:xfrm>
              <a:prstGeom prst="rect">
                <a:avLst/>
              </a:prstGeom>
              <a:blipFill rotWithShape="0">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553D50A-097D-4697-8705-33B4185BB378}"/>
                  </a:ext>
                </a:extLst>
              </p:cNvPr>
              <p:cNvSpPr txBox="1"/>
              <p:nvPr/>
            </p:nvSpPr>
            <p:spPr>
              <a:xfrm>
                <a:off x="2964609" y="4963946"/>
                <a:ext cx="441146" cy="724686"/>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400" b="0" i="1" smtClean="0">
                              <a:latin typeface="Cambria Math" panose="02040503050406030204" pitchFamily="18" charset="0"/>
                            </a:rPr>
                          </m:ctrlPr>
                        </m:fPr>
                        <m:num>
                          <m:r>
                            <m:rPr>
                              <m:sty m:val="p"/>
                            </m:rPr>
                            <a:rPr lang="en-US" sz="2400" i="1" smtClean="0">
                              <a:latin typeface="Cambria Math" panose="02040503050406030204" pitchFamily="18" charset="0"/>
                            </a:rPr>
                            <m:t>n</m:t>
                          </m:r>
                        </m:num>
                        <m:den>
                          <m:r>
                            <a:rPr lang="en-US" sz="2400" b="0" i="1" smtClean="0">
                              <a:latin typeface="Cambria Math" panose="02040503050406030204" pitchFamily="18" charset="0"/>
                            </a:rPr>
                            <m:t>8</m:t>
                          </m:r>
                        </m:den>
                      </m:f>
                    </m:oMath>
                  </m:oMathPara>
                </a14:m>
                <a:endParaRPr lang="en-US" sz="2400" dirty="0"/>
              </a:p>
            </p:txBody>
          </p:sp>
        </mc:Choice>
        <mc:Fallback xmlns="">
          <p:sp>
            <p:nvSpPr>
              <p:cNvPr id="16" name="TextBox 15">
                <a:extLst>
                  <a:ext uri="{FF2B5EF4-FFF2-40B4-BE49-F238E27FC236}">
                    <a16:creationId xmlns="" xmlns:a16="http://schemas.microsoft.com/office/drawing/2014/main" xmlns:a14="http://schemas.microsoft.com/office/drawing/2010/main" id="{C553D50A-097D-4697-8705-33B4185BB378}"/>
                  </a:ext>
                </a:extLst>
              </p:cNvPr>
              <p:cNvSpPr txBox="1">
                <a:spLocks noRot="1" noChangeAspect="1" noMove="1" noResize="1" noEditPoints="1" noAdjustHandles="1" noChangeArrowheads="1" noChangeShapeType="1" noTextEdit="1"/>
              </p:cNvSpPr>
              <p:nvPr/>
            </p:nvSpPr>
            <p:spPr>
              <a:xfrm>
                <a:off x="2964609" y="4963946"/>
                <a:ext cx="441146" cy="724686"/>
              </a:xfrm>
              <a:prstGeom prst="rect">
                <a:avLst/>
              </a:prstGeom>
              <a:blipFill rotWithShape="0">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E594ABF-279E-44F5-BE57-2519C1261AE2}"/>
                  </a:ext>
                </a:extLst>
              </p:cNvPr>
              <p:cNvSpPr txBox="1"/>
              <p:nvPr/>
            </p:nvSpPr>
            <p:spPr>
              <a:xfrm>
                <a:off x="4038831" y="4963946"/>
                <a:ext cx="441146" cy="724686"/>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400" b="0" i="1" smtClean="0">
                              <a:latin typeface="Cambria Math" panose="02040503050406030204" pitchFamily="18" charset="0"/>
                            </a:rPr>
                          </m:ctrlPr>
                        </m:fPr>
                        <m:num>
                          <m:r>
                            <m:rPr>
                              <m:sty m:val="p"/>
                            </m:rPr>
                            <a:rPr lang="en-US" sz="2400" i="1" smtClean="0">
                              <a:latin typeface="Cambria Math" panose="02040503050406030204" pitchFamily="18" charset="0"/>
                            </a:rPr>
                            <m:t>n</m:t>
                          </m:r>
                        </m:num>
                        <m:den>
                          <m:r>
                            <a:rPr lang="en-US" sz="2400" b="0" i="1" smtClean="0">
                              <a:latin typeface="Cambria Math" panose="02040503050406030204" pitchFamily="18" charset="0"/>
                            </a:rPr>
                            <m:t>8</m:t>
                          </m:r>
                        </m:den>
                      </m:f>
                    </m:oMath>
                  </m:oMathPara>
                </a14:m>
                <a:endParaRPr lang="en-US" sz="2400" dirty="0"/>
              </a:p>
            </p:txBody>
          </p:sp>
        </mc:Choice>
        <mc:Fallback xmlns="">
          <p:sp>
            <p:nvSpPr>
              <p:cNvPr id="17" name="TextBox 16">
                <a:extLst>
                  <a:ext uri="{FF2B5EF4-FFF2-40B4-BE49-F238E27FC236}">
                    <a16:creationId xmlns="" xmlns:a16="http://schemas.microsoft.com/office/drawing/2014/main" xmlns:a14="http://schemas.microsoft.com/office/drawing/2010/main" id="{CE594ABF-279E-44F5-BE57-2519C1261AE2}"/>
                  </a:ext>
                </a:extLst>
              </p:cNvPr>
              <p:cNvSpPr txBox="1">
                <a:spLocks noRot="1" noChangeAspect="1" noMove="1" noResize="1" noEditPoints="1" noAdjustHandles="1" noChangeArrowheads="1" noChangeShapeType="1" noTextEdit="1"/>
              </p:cNvSpPr>
              <p:nvPr/>
            </p:nvSpPr>
            <p:spPr>
              <a:xfrm>
                <a:off x="4038831" y="4963946"/>
                <a:ext cx="441146" cy="724686"/>
              </a:xfrm>
              <a:prstGeom prst="rect">
                <a:avLst/>
              </a:prstGeom>
              <a:blipFill rotWithShape="0">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6F6135-3640-43E9-852A-1E5E05F64841}"/>
                  </a:ext>
                </a:extLst>
              </p:cNvPr>
              <p:cNvSpPr txBox="1"/>
              <p:nvPr/>
            </p:nvSpPr>
            <p:spPr>
              <a:xfrm>
                <a:off x="4933025" y="4963946"/>
                <a:ext cx="441146" cy="724686"/>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400" b="0" i="1" smtClean="0">
                              <a:latin typeface="Cambria Math" panose="02040503050406030204" pitchFamily="18" charset="0"/>
                            </a:rPr>
                          </m:ctrlPr>
                        </m:fPr>
                        <m:num>
                          <m:r>
                            <m:rPr>
                              <m:sty m:val="p"/>
                            </m:rPr>
                            <a:rPr lang="en-US" sz="2400" i="1" smtClean="0">
                              <a:latin typeface="Cambria Math" panose="02040503050406030204" pitchFamily="18" charset="0"/>
                            </a:rPr>
                            <m:t>n</m:t>
                          </m:r>
                        </m:num>
                        <m:den>
                          <m:r>
                            <a:rPr lang="en-US" sz="2400" b="0" i="1" smtClean="0">
                              <a:latin typeface="Cambria Math" panose="02040503050406030204" pitchFamily="18" charset="0"/>
                            </a:rPr>
                            <m:t>8</m:t>
                          </m:r>
                        </m:den>
                      </m:f>
                    </m:oMath>
                  </m:oMathPara>
                </a14:m>
                <a:endParaRPr lang="en-US" sz="2400" dirty="0"/>
              </a:p>
            </p:txBody>
          </p:sp>
        </mc:Choice>
        <mc:Fallback xmlns="">
          <p:sp>
            <p:nvSpPr>
              <p:cNvPr id="18" name="TextBox 17">
                <a:extLst>
                  <a:ext uri="{FF2B5EF4-FFF2-40B4-BE49-F238E27FC236}">
                    <a16:creationId xmlns="" xmlns:a16="http://schemas.microsoft.com/office/drawing/2014/main" xmlns:a14="http://schemas.microsoft.com/office/drawing/2010/main" id="{756F6135-3640-43E9-852A-1E5E05F64841}"/>
                  </a:ext>
                </a:extLst>
              </p:cNvPr>
              <p:cNvSpPr txBox="1">
                <a:spLocks noRot="1" noChangeAspect="1" noMove="1" noResize="1" noEditPoints="1" noAdjustHandles="1" noChangeArrowheads="1" noChangeShapeType="1" noTextEdit="1"/>
              </p:cNvSpPr>
              <p:nvPr/>
            </p:nvSpPr>
            <p:spPr>
              <a:xfrm>
                <a:off x="4933025" y="4963946"/>
                <a:ext cx="441146" cy="724686"/>
              </a:xfrm>
              <a:prstGeom prst="rect">
                <a:avLst/>
              </a:prstGeom>
              <a:blipFill rotWithShape="0">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D833C51-E13F-4368-8572-CD6954CE1495}"/>
                  </a:ext>
                </a:extLst>
              </p:cNvPr>
              <p:cNvSpPr txBox="1"/>
              <p:nvPr/>
            </p:nvSpPr>
            <p:spPr>
              <a:xfrm>
                <a:off x="5882425" y="4963946"/>
                <a:ext cx="441146" cy="724686"/>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400" b="0" i="1" smtClean="0">
                              <a:latin typeface="Cambria Math" panose="02040503050406030204" pitchFamily="18" charset="0"/>
                            </a:rPr>
                          </m:ctrlPr>
                        </m:fPr>
                        <m:num>
                          <m:r>
                            <m:rPr>
                              <m:sty m:val="p"/>
                            </m:rPr>
                            <a:rPr lang="en-US" sz="2400" i="1" smtClean="0">
                              <a:latin typeface="Cambria Math" panose="02040503050406030204" pitchFamily="18" charset="0"/>
                            </a:rPr>
                            <m:t>n</m:t>
                          </m:r>
                        </m:num>
                        <m:den>
                          <m:r>
                            <a:rPr lang="en-US" sz="2400" b="0" i="1" smtClean="0">
                              <a:latin typeface="Cambria Math" panose="02040503050406030204" pitchFamily="18" charset="0"/>
                            </a:rPr>
                            <m:t>8</m:t>
                          </m:r>
                        </m:den>
                      </m:f>
                    </m:oMath>
                  </m:oMathPara>
                </a14:m>
                <a:endParaRPr lang="en-US" sz="2400" dirty="0"/>
              </a:p>
            </p:txBody>
          </p:sp>
        </mc:Choice>
        <mc:Fallback xmlns="">
          <p:sp>
            <p:nvSpPr>
              <p:cNvPr id="19" name="TextBox 18">
                <a:extLst>
                  <a:ext uri="{FF2B5EF4-FFF2-40B4-BE49-F238E27FC236}">
                    <a16:creationId xmlns="" xmlns:a16="http://schemas.microsoft.com/office/drawing/2014/main" xmlns:a14="http://schemas.microsoft.com/office/drawing/2010/main" id="{2D833C51-E13F-4368-8572-CD6954CE1495}"/>
                  </a:ext>
                </a:extLst>
              </p:cNvPr>
              <p:cNvSpPr txBox="1">
                <a:spLocks noRot="1" noChangeAspect="1" noMove="1" noResize="1" noEditPoints="1" noAdjustHandles="1" noChangeArrowheads="1" noChangeShapeType="1" noTextEdit="1"/>
              </p:cNvSpPr>
              <p:nvPr/>
            </p:nvSpPr>
            <p:spPr>
              <a:xfrm>
                <a:off x="5882425" y="4963946"/>
                <a:ext cx="441146" cy="724686"/>
              </a:xfrm>
              <a:prstGeom prst="rect">
                <a:avLst/>
              </a:prstGeom>
              <a:blipFill rotWithShape="0">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B712F6B-8581-4C1A-B20C-E68AE0FCDFF8}"/>
                  </a:ext>
                </a:extLst>
              </p:cNvPr>
              <p:cNvSpPr txBox="1"/>
              <p:nvPr/>
            </p:nvSpPr>
            <p:spPr>
              <a:xfrm>
                <a:off x="6758444" y="4963946"/>
                <a:ext cx="441146" cy="724686"/>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sz="2400" b="0" i="1" smtClean="0">
                              <a:latin typeface="Cambria Math" panose="02040503050406030204" pitchFamily="18" charset="0"/>
                            </a:rPr>
                          </m:ctrlPr>
                        </m:fPr>
                        <m:num>
                          <m:r>
                            <m:rPr>
                              <m:sty m:val="p"/>
                            </m:rPr>
                            <a:rPr lang="en-US" sz="2400" i="1" smtClean="0">
                              <a:latin typeface="Cambria Math" panose="02040503050406030204" pitchFamily="18" charset="0"/>
                            </a:rPr>
                            <m:t>n</m:t>
                          </m:r>
                        </m:num>
                        <m:den>
                          <m:r>
                            <a:rPr lang="en-US" sz="2400" b="0" i="1" smtClean="0">
                              <a:latin typeface="Cambria Math" panose="02040503050406030204" pitchFamily="18" charset="0"/>
                            </a:rPr>
                            <m:t>8</m:t>
                          </m:r>
                        </m:den>
                      </m:f>
                    </m:oMath>
                  </m:oMathPara>
                </a14:m>
                <a:endParaRPr lang="en-US" sz="2400" dirty="0"/>
              </a:p>
            </p:txBody>
          </p:sp>
        </mc:Choice>
        <mc:Fallback xmlns="">
          <p:sp>
            <p:nvSpPr>
              <p:cNvPr id="20" name="TextBox 19">
                <a:extLst>
                  <a:ext uri="{FF2B5EF4-FFF2-40B4-BE49-F238E27FC236}">
                    <a16:creationId xmlns="" xmlns:a16="http://schemas.microsoft.com/office/drawing/2014/main" xmlns:a14="http://schemas.microsoft.com/office/drawing/2010/main" id="{4B712F6B-8581-4C1A-B20C-E68AE0FCDFF8}"/>
                  </a:ext>
                </a:extLst>
              </p:cNvPr>
              <p:cNvSpPr txBox="1">
                <a:spLocks noRot="1" noChangeAspect="1" noMove="1" noResize="1" noEditPoints="1" noAdjustHandles="1" noChangeArrowheads="1" noChangeShapeType="1" noTextEdit="1"/>
              </p:cNvSpPr>
              <p:nvPr/>
            </p:nvSpPr>
            <p:spPr>
              <a:xfrm>
                <a:off x="6758444" y="4963946"/>
                <a:ext cx="441146" cy="724686"/>
              </a:xfrm>
              <a:prstGeom prst="rect">
                <a:avLst/>
              </a:prstGeom>
              <a:blipFill rotWithShape="0">
                <a:blip r:embed="rId1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A406376-003A-43F5-A0F2-D1A2DA1BE7CF}"/>
                  </a:ext>
                </a:extLst>
              </p:cNvPr>
              <p:cNvSpPr txBox="1"/>
              <p:nvPr/>
            </p:nvSpPr>
            <p:spPr>
              <a:xfrm>
                <a:off x="93560" y="6382144"/>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1" name="TextBox 20">
                <a:extLst>
                  <a:ext uri="{FF2B5EF4-FFF2-40B4-BE49-F238E27FC236}">
                    <a16:creationId xmlns="" xmlns:a16="http://schemas.microsoft.com/office/drawing/2014/main" xmlns:a14="http://schemas.microsoft.com/office/drawing/2010/main" id="{BA406376-003A-43F5-A0F2-D1A2DA1BE7CF}"/>
                  </a:ext>
                </a:extLst>
              </p:cNvPr>
              <p:cNvSpPr txBox="1">
                <a:spLocks noRot="1" noChangeAspect="1" noMove="1" noResize="1" noEditPoints="1" noAdjustHandles="1" noChangeArrowheads="1" noChangeShapeType="1" noTextEdit="1"/>
              </p:cNvSpPr>
              <p:nvPr/>
            </p:nvSpPr>
            <p:spPr>
              <a:xfrm>
                <a:off x="93560" y="6382144"/>
                <a:ext cx="375424" cy="369332"/>
              </a:xfrm>
              <a:prstGeom prst="rect">
                <a:avLst/>
              </a:prstGeom>
              <a:blipFill rotWithShape="0">
                <a:blip r:embed="rId5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8F63EB2-D337-45D4-B74A-BCE970436F45}"/>
                  </a:ext>
                </a:extLst>
              </p:cNvPr>
              <p:cNvSpPr txBox="1"/>
              <p:nvPr/>
            </p:nvSpPr>
            <p:spPr>
              <a:xfrm>
                <a:off x="526105" y="6382144"/>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2" name="TextBox 21">
                <a:extLst>
                  <a:ext uri="{FF2B5EF4-FFF2-40B4-BE49-F238E27FC236}">
                    <a16:creationId xmlns="" xmlns:a16="http://schemas.microsoft.com/office/drawing/2014/main" xmlns:a14="http://schemas.microsoft.com/office/drawing/2010/main" id="{F8F63EB2-D337-45D4-B74A-BCE970436F45}"/>
                  </a:ext>
                </a:extLst>
              </p:cNvPr>
              <p:cNvSpPr txBox="1">
                <a:spLocks noRot="1" noChangeAspect="1" noMove="1" noResize="1" noEditPoints="1" noAdjustHandles="1" noChangeArrowheads="1" noChangeShapeType="1" noTextEdit="1"/>
              </p:cNvSpPr>
              <p:nvPr/>
            </p:nvSpPr>
            <p:spPr>
              <a:xfrm>
                <a:off x="526105" y="6382144"/>
                <a:ext cx="375424" cy="369332"/>
              </a:xfrm>
              <a:prstGeom prst="rect">
                <a:avLst/>
              </a:prstGeom>
              <a:blipFill rotWithShape="0">
                <a:blip r:embed="rId5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08E5CD8-06B0-472B-B00B-68F16CC19AAC}"/>
                  </a:ext>
                </a:extLst>
              </p:cNvPr>
              <p:cNvSpPr txBox="1"/>
              <p:nvPr/>
            </p:nvSpPr>
            <p:spPr>
              <a:xfrm>
                <a:off x="958650" y="6382144"/>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3" name="TextBox 22">
                <a:extLst>
                  <a:ext uri="{FF2B5EF4-FFF2-40B4-BE49-F238E27FC236}">
                    <a16:creationId xmlns="" xmlns:a16="http://schemas.microsoft.com/office/drawing/2014/main" xmlns:a14="http://schemas.microsoft.com/office/drawing/2010/main" id="{608E5CD8-06B0-472B-B00B-68F16CC19AAC}"/>
                  </a:ext>
                </a:extLst>
              </p:cNvPr>
              <p:cNvSpPr txBox="1">
                <a:spLocks noRot="1" noChangeAspect="1" noMove="1" noResize="1" noEditPoints="1" noAdjustHandles="1" noChangeArrowheads="1" noChangeShapeType="1" noTextEdit="1"/>
              </p:cNvSpPr>
              <p:nvPr/>
            </p:nvSpPr>
            <p:spPr>
              <a:xfrm>
                <a:off x="958650" y="6382144"/>
                <a:ext cx="375424" cy="369332"/>
              </a:xfrm>
              <a:prstGeom prst="rect">
                <a:avLst/>
              </a:prstGeom>
              <a:blipFill rotWithShape="0">
                <a:blip r:embed="rId5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CDBFB5-331B-43B7-B225-F3F5DFA8D84E}"/>
                  </a:ext>
                </a:extLst>
              </p:cNvPr>
              <p:cNvSpPr txBox="1"/>
              <p:nvPr/>
            </p:nvSpPr>
            <p:spPr>
              <a:xfrm>
                <a:off x="1391195" y="6382144"/>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3">
                <a:extLst>
                  <a:ext uri="{FF2B5EF4-FFF2-40B4-BE49-F238E27FC236}">
                    <a16:creationId xmlns="" xmlns:a16="http://schemas.microsoft.com/office/drawing/2014/main" xmlns:a14="http://schemas.microsoft.com/office/drawing/2010/main" id="{9FCDBFB5-331B-43B7-B225-F3F5DFA8D84E}"/>
                  </a:ext>
                </a:extLst>
              </p:cNvPr>
              <p:cNvSpPr txBox="1">
                <a:spLocks noRot="1" noChangeAspect="1" noMove="1" noResize="1" noEditPoints="1" noAdjustHandles="1" noChangeArrowheads="1" noChangeShapeType="1" noTextEdit="1"/>
              </p:cNvSpPr>
              <p:nvPr/>
            </p:nvSpPr>
            <p:spPr>
              <a:xfrm>
                <a:off x="1391195" y="6382144"/>
                <a:ext cx="375424" cy="369332"/>
              </a:xfrm>
              <a:prstGeom prst="rect">
                <a:avLst/>
              </a:prstGeom>
              <a:blipFill rotWithShape="0">
                <a:blip r:embed="rId5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F1C4D8C-2E25-4A77-8853-7E473DFBFE63}"/>
                  </a:ext>
                </a:extLst>
              </p:cNvPr>
              <p:cNvSpPr txBox="1"/>
              <p:nvPr/>
            </p:nvSpPr>
            <p:spPr>
              <a:xfrm>
                <a:off x="1971025"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5" name="TextBox 24">
                <a:extLst>
                  <a:ext uri="{FF2B5EF4-FFF2-40B4-BE49-F238E27FC236}">
                    <a16:creationId xmlns="" xmlns:a16="http://schemas.microsoft.com/office/drawing/2014/main" xmlns:a14="http://schemas.microsoft.com/office/drawing/2010/main" id="{9F1C4D8C-2E25-4A77-8853-7E473DFBFE63}"/>
                  </a:ext>
                </a:extLst>
              </p:cNvPr>
              <p:cNvSpPr txBox="1">
                <a:spLocks noRot="1" noChangeAspect="1" noMove="1" noResize="1" noEditPoints="1" noAdjustHandles="1" noChangeArrowheads="1" noChangeShapeType="1" noTextEdit="1"/>
              </p:cNvSpPr>
              <p:nvPr/>
            </p:nvSpPr>
            <p:spPr>
              <a:xfrm>
                <a:off x="1971025" y="6379426"/>
                <a:ext cx="375424" cy="369332"/>
              </a:xfrm>
              <a:prstGeom prst="rect">
                <a:avLst/>
              </a:prstGeom>
              <a:blipFill rotWithShape="0">
                <a:blip r:embed="rId5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A9CDAB6-FA2C-4398-9A5B-B76F8C7A035B}"/>
                  </a:ext>
                </a:extLst>
              </p:cNvPr>
              <p:cNvSpPr txBox="1"/>
              <p:nvPr/>
            </p:nvSpPr>
            <p:spPr>
              <a:xfrm>
                <a:off x="2403570"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6" name="TextBox 25">
                <a:extLst>
                  <a:ext uri="{FF2B5EF4-FFF2-40B4-BE49-F238E27FC236}">
                    <a16:creationId xmlns="" xmlns:a16="http://schemas.microsoft.com/office/drawing/2014/main" xmlns:a14="http://schemas.microsoft.com/office/drawing/2010/main" id="{4A9CDAB6-FA2C-4398-9A5B-B76F8C7A035B}"/>
                  </a:ext>
                </a:extLst>
              </p:cNvPr>
              <p:cNvSpPr txBox="1">
                <a:spLocks noRot="1" noChangeAspect="1" noMove="1" noResize="1" noEditPoints="1" noAdjustHandles="1" noChangeArrowheads="1" noChangeShapeType="1" noTextEdit="1"/>
              </p:cNvSpPr>
              <p:nvPr/>
            </p:nvSpPr>
            <p:spPr>
              <a:xfrm>
                <a:off x="2403570" y="6379426"/>
                <a:ext cx="375424" cy="369332"/>
              </a:xfrm>
              <a:prstGeom prst="rect">
                <a:avLst/>
              </a:prstGeom>
              <a:blipFill rotWithShape="0">
                <a:blip r:embed="rId5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D33ADEC-18BC-4601-B23B-949A54F4282C}"/>
                  </a:ext>
                </a:extLst>
              </p:cNvPr>
              <p:cNvSpPr txBox="1"/>
              <p:nvPr/>
            </p:nvSpPr>
            <p:spPr>
              <a:xfrm>
                <a:off x="2836115"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7" name="TextBox 26">
                <a:extLst>
                  <a:ext uri="{FF2B5EF4-FFF2-40B4-BE49-F238E27FC236}">
                    <a16:creationId xmlns="" xmlns:a16="http://schemas.microsoft.com/office/drawing/2014/main" xmlns:a14="http://schemas.microsoft.com/office/drawing/2010/main" id="{FD33ADEC-18BC-4601-B23B-949A54F4282C}"/>
                  </a:ext>
                </a:extLst>
              </p:cNvPr>
              <p:cNvSpPr txBox="1">
                <a:spLocks noRot="1" noChangeAspect="1" noMove="1" noResize="1" noEditPoints="1" noAdjustHandles="1" noChangeArrowheads="1" noChangeShapeType="1" noTextEdit="1"/>
              </p:cNvSpPr>
              <p:nvPr/>
            </p:nvSpPr>
            <p:spPr>
              <a:xfrm>
                <a:off x="2836115" y="6379426"/>
                <a:ext cx="375424" cy="369332"/>
              </a:xfrm>
              <a:prstGeom prst="rect">
                <a:avLst/>
              </a:prstGeom>
              <a:blipFill rotWithShape="0">
                <a:blip r:embed="rId5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9F65526-C50F-4001-9E59-45681DD186D4}"/>
                  </a:ext>
                </a:extLst>
              </p:cNvPr>
              <p:cNvSpPr txBox="1"/>
              <p:nvPr/>
            </p:nvSpPr>
            <p:spPr>
              <a:xfrm>
                <a:off x="3268660"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8" name="TextBox 27">
                <a:extLst>
                  <a:ext uri="{FF2B5EF4-FFF2-40B4-BE49-F238E27FC236}">
                    <a16:creationId xmlns="" xmlns:a16="http://schemas.microsoft.com/office/drawing/2014/main" xmlns:a14="http://schemas.microsoft.com/office/drawing/2010/main" id="{19F65526-C50F-4001-9E59-45681DD186D4}"/>
                  </a:ext>
                </a:extLst>
              </p:cNvPr>
              <p:cNvSpPr txBox="1">
                <a:spLocks noRot="1" noChangeAspect="1" noMove="1" noResize="1" noEditPoints="1" noAdjustHandles="1" noChangeArrowheads="1" noChangeShapeType="1" noTextEdit="1"/>
              </p:cNvSpPr>
              <p:nvPr/>
            </p:nvSpPr>
            <p:spPr>
              <a:xfrm>
                <a:off x="3268660" y="6379426"/>
                <a:ext cx="375424" cy="369332"/>
              </a:xfrm>
              <a:prstGeom prst="rect">
                <a:avLst/>
              </a:prstGeom>
              <a:blipFill rotWithShape="0">
                <a:blip r:embed="rId5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8217B96-3AD0-41B4-8FE8-C5748294589F}"/>
                  </a:ext>
                </a:extLst>
              </p:cNvPr>
              <p:cNvSpPr txBox="1"/>
              <p:nvPr/>
            </p:nvSpPr>
            <p:spPr>
              <a:xfrm>
                <a:off x="3918021"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9" name="TextBox 28">
                <a:extLst>
                  <a:ext uri="{FF2B5EF4-FFF2-40B4-BE49-F238E27FC236}">
                    <a16:creationId xmlns="" xmlns:a16="http://schemas.microsoft.com/office/drawing/2014/main" xmlns:a14="http://schemas.microsoft.com/office/drawing/2010/main" id="{68217B96-3AD0-41B4-8FE8-C5748294589F}"/>
                  </a:ext>
                </a:extLst>
              </p:cNvPr>
              <p:cNvSpPr txBox="1">
                <a:spLocks noRot="1" noChangeAspect="1" noMove="1" noResize="1" noEditPoints="1" noAdjustHandles="1" noChangeArrowheads="1" noChangeShapeType="1" noTextEdit="1"/>
              </p:cNvSpPr>
              <p:nvPr/>
            </p:nvSpPr>
            <p:spPr>
              <a:xfrm>
                <a:off x="3918021" y="6379426"/>
                <a:ext cx="375424" cy="369332"/>
              </a:xfrm>
              <a:prstGeom prst="rect">
                <a:avLst/>
              </a:prstGeom>
              <a:blipFill rotWithShape="0">
                <a:blip r:embed="rId5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9B3E096-4F0E-4DD3-A56B-CD55201ACD9E}"/>
                  </a:ext>
                </a:extLst>
              </p:cNvPr>
              <p:cNvSpPr txBox="1"/>
              <p:nvPr/>
            </p:nvSpPr>
            <p:spPr>
              <a:xfrm>
                <a:off x="4350566"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30" name="TextBox 29">
                <a:extLst>
                  <a:ext uri="{FF2B5EF4-FFF2-40B4-BE49-F238E27FC236}">
                    <a16:creationId xmlns="" xmlns:a16="http://schemas.microsoft.com/office/drawing/2014/main" xmlns:a14="http://schemas.microsoft.com/office/drawing/2010/main" id="{D9B3E096-4F0E-4DD3-A56B-CD55201ACD9E}"/>
                  </a:ext>
                </a:extLst>
              </p:cNvPr>
              <p:cNvSpPr txBox="1">
                <a:spLocks noRot="1" noChangeAspect="1" noMove="1" noResize="1" noEditPoints="1" noAdjustHandles="1" noChangeArrowheads="1" noChangeShapeType="1" noTextEdit="1"/>
              </p:cNvSpPr>
              <p:nvPr/>
            </p:nvSpPr>
            <p:spPr>
              <a:xfrm>
                <a:off x="4350566" y="6379426"/>
                <a:ext cx="375424" cy="369332"/>
              </a:xfrm>
              <a:prstGeom prst="rect">
                <a:avLst/>
              </a:prstGeom>
              <a:blipFill rotWithShape="0">
                <a:blip r:embed="rId6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B17C555-0B34-45F6-A260-D8792947816E}"/>
                  </a:ext>
                </a:extLst>
              </p:cNvPr>
              <p:cNvSpPr txBox="1"/>
              <p:nvPr/>
            </p:nvSpPr>
            <p:spPr>
              <a:xfrm>
                <a:off x="4783111"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31" name="TextBox 30">
                <a:extLst>
                  <a:ext uri="{FF2B5EF4-FFF2-40B4-BE49-F238E27FC236}">
                    <a16:creationId xmlns="" xmlns:a16="http://schemas.microsoft.com/office/drawing/2014/main" xmlns:a14="http://schemas.microsoft.com/office/drawing/2010/main" id="{0B17C555-0B34-45F6-A260-D8792947816E}"/>
                  </a:ext>
                </a:extLst>
              </p:cNvPr>
              <p:cNvSpPr txBox="1">
                <a:spLocks noRot="1" noChangeAspect="1" noMove="1" noResize="1" noEditPoints="1" noAdjustHandles="1" noChangeArrowheads="1" noChangeShapeType="1" noTextEdit="1"/>
              </p:cNvSpPr>
              <p:nvPr/>
            </p:nvSpPr>
            <p:spPr>
              <a:xfrm>
                <a:off x="4783111" y="6379426"/>
                <a:ext cx="375424" cy="369332"/>
              </a:xfrm>
              <a:prstGeom prst="rect">
                <a:avLst/>
              </a:prstGeom>
              <a:blipFill rotWithShape="0">
                <a:blip r:embed="rId6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2BD341-756F-458C-9FCC-E8D5D6E88ED6}"/>
                  </a:ext>
                </a:extLst>
              </p:cNvPr>
              <p:cNvSpPr txBox="1"/>
              <p:nvPr/>
            </p:nvSpPr>
            <p:spPr>
              <a:xfrm>
                <a:off x="5215656"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32" name="TextBox 31">
                <a:extLst>
                  <a:ext uri="{FF2B5EF4-FFF2-40B4-BE49-F238E27FC236}">
                    <a16:creationId xmlns="" xmlns:a16="http://schemas.microsoft.com/office/drawing/2014/main" xmlns:a14="http://schemas.microsoft.com/office/drawing/2010/main" id="{142BD341-756F-458C-9FCC-E8D5D6E88ED6}"/>
                  </a:ext>
                </a:extLst>
              </p:cNvPr>
              <p:cNvSpPr txBox="1">
                <a:spLocks noRot="1" noChangeAspect="1" noMove="1" noResize="1" noEditPoints="1" noAdjustHandles="1" noChangeArrowheads="1" noChangeShapeType="1" noTextEdit="1"/>
              </p:cNvSpPr>
              <p:nvPr/>
            </p:nvSpPr>
            <p:spPr>
              <a:xfrm>
                <a:off x="5215656" y="6379426"/>
                <a:ext cx="375424" cy="369332"/>
              </a:xfrm>
              <a:prstGeom prst="rect">
                <a:avLst/>
              </a:prstGeom>
              <a:blipFill rotWithShape="0">
                <a:blip r:embed="rId6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F989F4-FD7A-4E8E-A3DE-103E33FE4159}"/>
                  </a:ext>
                </a:extLst>
              </p:cNvPr>
              <p:cNvSpPr txBox="1"/>
              <p:nvPr/>
            </p:nvSpPr>
            <p:spPr>
              <a:xfrm>
                <a:off x="5746247"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33" name="TextBox 32">
                <a:extLst>
                  <a:ext uri="{FF2B5EF4-FFF2-40B4-BE49-F238E27FC236}">
                    <a16:creationId xmlns="" xmlns:a16="http://schemas.microsoft.com/office/drawing/2014/main" xmlns:a14="http://schemas.microsoft.com/office/drawing/2010/main" id="{38F989F4-FD7A-4E8E-A3DE-103E33FE4159}"/>
                  </a:ext>
                </a:extLst>
              </p:cNvPr>
              <p:cNvSpPr txBox="1">
                <a:spLocks noRot="1" noChangeAspect="1" noMove="1" noResize="1" noEditPoints="1" noAdjustHandles="1" noChangeArrowheads="1" noChangeShapeType="1" noTextEdit="1"/>
              </p:cNvSpPr>
              <p:nvPr/>
            </p:nvSpPr>
            <p:spPr>
              <a:xfrm>
                <a:off x="5746247" y="6379426"/>
                <a:ext cx="375424" cy="369332"/>
              </a:xfrm>
              <a:prstGeom prst="rect">
                <a:avLst/>
              </a:prstGeom>
              <a:blipFill rotWithShape="0">
                <a:blip r:embed="rId6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CF76736-F78B-41FD-B076-547A16C76726}"/>
                  </a:ext>
                </a:extLst>
              </p:cNvPr>
              <p:cNvSpPr txBox="1"/>
              <p:nvPr/>
            </p:nvSpPr>
            <p:spPr>
              <a:xfrm>
                <a:off x="6178792"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34" name="TextBox 33">
                <a:extLst>
                  <a:ext uri="{FF2B5EF4-FFF2-40B4-BE49-F238E27FC236}">
                    <a16:creationId xmlns="" xmlns:a16="http://schemas.microsoft.com/office/drawing/2014/main" xmlns:a14="http://schemas.microsoft.com/office/drawing/2010/main" id="{7CF76736-F78B-41FD-B076-547A16C76726}"/>
                  </a:ext>
                </a:extLst>
              </p:cNvPr>
              <p:cNvSpPr txBox="1">
                <a:spLocks noRot="1" noChangeAspect="1" noMove="1" noResize="1" noEditPoints="1" noAdjustHandles="1" noChangeArrowheads="1" noChangeShapeType="1" noTextEdit="1"/>
              </p:cNvSpPr>
              <p:nvPr/>
            </p:nvSpPr>
            <p:spPr>
              <a:xfrm>
                <a:off x="6178792" y="6379426"/>
                <a:ext cx="375424" cy="369332"/>
              </a:xfrm>
              <a:prstGeom prst="rect">
                <a:avLst/>
              </a:prstGeom>
              <a:blipFill rotWithShape="0">
                <a:blip r:embed="rId6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957504A-A1C9-4020-8F27-9205AE7EBC63}"/>
                  </a:ext>
                </a:extLst>
              </p:cNvPr>
              <p:cNvSpPr txBox="1"/>
              <p:nvPr/>
            </p:nvSpPr>
            <p:spPr>
              <a:xfrm>
                <a:off x="6611337"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35" name="TextBox 34">
                <a:extLst>
                  <a:ext uri="{FF2B5EF4-FFF2-40B4-BE49-F238E27FC236}">
                    <a16:creationId xmlns="" xmlns:a16="http://schemas.microsoft.com/office/drawing/2014/main" xmlns:a14="http://schemas.microsoft.com/office/drawing/2010/main" id="{9957504A-A1C9-4020-8F27-9205AE7EBC63}"/>
                  </a:ext>
                </a:extLst>
              </p:cNvPr>
              <p:cNvSpPr txBox="1">
                <a:spLocks noRot="1" noChangeAspect="1" noMove="1" noResize="1" noEditPoints="1" noAdjustHandles="1" noChangeArrowheads="1" noChangeShapeType="1" noTextEdit="1"/>
              </p:cNvSpPr>
              <p:nvPr/>
            </p:nvSpPr>
            <p:spPr>
              <a:xfrm>
                <a:off x="6611337" y="6379426"/>
                <a:ext cx="375424" cy="369332"/>
              </a:xfrm>
              <a:prstGeom prst="rect">
                <a:avLst/>
              </a:prstGeom>
              <a:blipFill rotWithShape="0">
                <a:blip r:embed="rId6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7FAA879-797B-4481-9587-BD8C78CEC52B}"/>
                  </a:ext>
                </a:extLst>
              </p:cNvPr>
              <p:cNvSpPr txBox="1"/>
              <p:nvPr/>
            </p:nvSpPr>
            <p:spPr>
              <a:xfrm>
                <a:off x="7043882" y="6379426"/>
                <a:ext cx="375424"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36" name="TextBox 35">
                <a:extLst>
                  <a:ext uri="{FF2B5EF4-FFF2-40B4-BE49-F238E27FC236}">
                    <a16:creationId xmlns="" xmlns:a16="http://schemas.microsoft.com/office/drawing/2014/main" xmlns:a14="http://schemas.microsoft.com/office/drawing/2010/main" id="{67FAA879-797B-4481-9587-BD8C78CEC52B}"/>
                  </a:ext>
                </a:extLst>
              </p:cNvPr>
              <p:cNvSpPr txBox="1">
                <a:spLocks noRot="1" noChangeAspect="1" noMove="1" noResize="1" noEditPoints="1" noAdjustHandles="1" noChangeArrowheads="1" noChangeShapeType="1" noTextEdit="1"/>
              </p:cNvSpPr>
              <p:nvPr/>
            </p:nvSpPr>
            <p:spPr>
              <a:xfrm>
                <a:off x="7043882" y="6379426"/>
                <a:ext cx="375424" cy="369332"/>
              </a:xfrm>
              <a:prstGeom prst="rect">
                <a:avLst/>
              </a:prstGeom>
              <a:blipFill rotWithShape="0">
                <a:blip r:embed="rId65"/>
                <a:stretch>
                  <a:fillRect/>
                </a:stretch>
              </a:blipFill>
              <a:ln>
                <a:solidFill>
                  <a:schemeClr val="tx1"/>
                </a:solidFill>
              </a:ln>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ED0AA501-FE5F-46CA-8952-54ABD485D28A}"/>
              </a:ext>
            </a:extLst>
          </p:cNvPr>
          <p:cNvCxnSpPr/>
          <p:nvPr/>
        </p:nvCxnSpPr>
        <p:spPr>
          <a:xfrm flipH="1">
            <a:off x="2246345" y="2148065"/>
            <a:ext cx="1286716" cy="386888"/>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19BC878-147E-40A0-8BAF-1957ED16F39F}"/>
              </a:ext>
            </a:extLst>
          </p:cNvPr>
          <p:cNvCxnSpPr/>
          <p:nvPr/>
        </p:nvCxnSpPr>
        <p:spPr>
          <a:xfrm flipH="1">
            <a:off x="1223279" y="3321409"/>
            <a:ext cx="500059" cy="421053"/>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782D921-406C-41DB-A520-616ABEB139DE}"/>
              </a:ext>
            </a:extLst>
          </p:cNvPr>
          <p:cNvCxnSpPr/>
          <p:nvPr/>
        </p:nvCxnSpPr>
        <p:spPr>
          <a:xfrm>
            <a:off x="3988730" y="2159045"/>
            <a:ext cx="1342189" cy="406901"/>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6C622EEA-A49B-44CA-A288-8943264C2DD3}"/>
              </a:ext>
            </a:extLst>
          </p:cNvPr>
          <p:cNvCxnSpPr/>
          <p:nvPr/>
        </p:nvCxnSpPr>
        <p:spPr>
          <a:xfrm>
            <a:off x="5832492" y="3362231"/>
            <a:ext cx="534012" cy="3992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4FE7A61-E470-4794-9D6D-C9A813CD480F}"/>
              </a:ext>
            </a:extLst>
          </p:cNvPr>
          <p:cNvCxnSpPr/>
          <p:nvPr/>
        </p:nvCxnSpPr>
        <p:spPr>
          <a:xfrm>
            <a:off x="2218166" y="3376782"/>
            <a:ext cx="380014" cy="384697"/>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FB02DF48-87A6-4DBD-9F98-C0444F532697}"/>
              </a:ext>
            </a:extLst>
          </p:cNvPr>
          <p:cNvCxnSpPr>
            <a:cxnSpLocks/>
          </p:cNvCxnSpPr>
          <p:nvPr/>
        </p:nvCxnSpPr>
        <p:spPr>
          <a:xfrm flipH="1">
            <a:off x="4881386" y="3346179"/>
            <a:ext cx="468282" cy="41530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8D9F8FAE-35EC-4B4B-AB73-0CAB6890B883}"/>
              </a:ext>
            </a:extLst>
          </p:cNvPr>
          <p:cNvCxnSpPr>
            <a:cxnSpLocks/>
            <a:endCxn id="13" idx="0"/>
          </p:cNvCxnSpPr>
          <p:nvPr/>
        </p:nvCxnSpPr>
        <p:spPr>
          <a:xfrm flipH="1">
            <a:off x="556449" y="4539763"/>
            <a:ext cx="243143" cy="42418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B13C80A-9FFA-4BC7-9EF5-4519854D0DF0}"/>
              </a:ext>
            </a:extLst>
          </p:cNvPr>
          <p:cNvCxnSpPr>
            <a:endCxn id="14" idx="0"/>
          </p:cNvCxnSpPr>
          <p:nvPr/>
        </p:nvCxnSpPr>
        <p:spPr>
          <a:xfrm>
            <a:off x="1263549" y="4539763"/>
            <a:ext cx="165437" cy="424183"/>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A3DE89DF-52E4-4DA3-A41D-513D3241D2B7}"/>
              </a:ext>
            </a:extLst>
          </p:cNvPr>
          <p:cNvCxnSpPr>
            <a:cxnSpLocks/>
          </p:cNvCxnSpPr>
          <p:nvPr/>
        </p:nvCxnSpPr>
        <p:spPr>
          <a:xfrm flipH="1">
            <a:off x="2312890" y="4539763"/>
            <a:ext cx="246289" cy="418692"/>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FBD06E5-2C07-4420-B497-CAC280862767}"/>
              </a:ext>
            </a:extLst>
          </p:cNvPr>
          <p:cNvCxnSpPr>
            <a:cxnSpLocks/>
            <a:endCxn id="16" idx="0"/>
          </p:cNvCxnSpPr>
          <p:nvPr/>
        </p:nvCxnSpPr>
        <p:spPr>
          <a:xfrm>
            <a:off x="3021199" y="4560948"/>
            <a:ext cx="163983" cy="402998"/>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003E2BA7-60E1-450E-AC09-976DB5A3D346}"/>
              </a:ext>
            </a:extLst>
          </p:cNvPr>
          <p:cNvCxnSpPr>
            <a:cxnSpLocks/>
          </p:cNvCxnSpPr>
          <p:nvPr/>
        </p:nvCxnSpPr>
        <p:spPr>
          <a:xfrm flipH="1">
            <a:off x="4229603" y="4526498"/>
            <a:ext cx="248371" cy="43195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6980ED41-B3D1-476F-8502-2049864BFC86}"/>
              </a:ext>
            </a:extLst>
          </p:cNvPr>
          <p:cNvCxnSpPr/>
          <p:nvPr/>
        </p:nvCxnSpPr>
        <p:spPr>
          <a:xfrm>
            <a:off x="4902716" y="4526498"/>
            <a:ext cx="184056" cy="43195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53CEAAFE-5385-438B-AAA7-5620ADBB4DFB}"/>
              </a:ext>
            </a:extLst>
          </p:cNvPr>
          <p:cNvCxnSpPr>
            <a:cxnSpLocks/>
          </p:cNvCxnSpPr>
          <p:nvPr/>
        </p:nvCxnSpPr>
        <p:spPr>
          <a:xfrm flipH="1">
            <a:off x="6074481" y="4560948"/>
            <a:ext cx="248742" cy="412133"/>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56F6172F-E750-46A8-8748-043DBBA6F803}"/>
              </a:ext>
            </a:extLst>
          </p:cNvPr>
          <p:cNvCxnSpPr/>
          <p:nvPr/>
        </p:nvCxnSpPr>
        <p:spPr>
          <a:xfrm>
            <a:off x="6806888" y="4539763"/>
            <a:ext cx="124762" cy="433318"/>
          </a:xfrm>
          <a:prstGeom prst="line">
            <a:avLst/>
          </a:prstGeom>
        </p:spPr>
        <p:style>
          <a:lnRef idx="1">
            <a:schemeClr val="dk1"/>
          </a:lnRef>
          <a:fillRef idx="0">
            <a:schemeClr val="dk1"/>
          </a:fillRef>
          <a:effectRef idx="0">
            <a:schemeClr val="dk1"/>
          </a:effectRef>
          <a:fontRef idx="minor">
            <a:schemeClr val="tx1"/>
          </a:fontRef>
        </p:style>
      </p:cxnSp>
      <p:grpSp>
        <p:nvGrpSpPr>
          <p:cNvPr id="64" name="Group 63">
            <a:extLst>
              <a:ext uri="{FF2B5EF4-FFF2-40B4-BE49-F238E27FC236}">
                <a16:creationId xmlns:a16="http://schemas.microsoft.com/office/drawing/2014/main" id="{6D603F08-1B21-4B9A-8AC1-00770600C48F}"/>
              </a:ext>
            </a:extLst>
          </p:cNvPr>
          <p:cNvGrpSpPr/>
          <p:nvPr/>
        </p:nvGrpSpPr>
        <p:grpSpPr>
          <a:xfrm>
            <a:off x="88407" y="5688632"/>
            <a:ext cx="346570" cy="690794"/>
            <a:chOff x="294909" y="5415416"/>
            <a:chExt cx="346570" cy="850645"/>
          </a:xfrm>
        </p:grpSpPr>
        <p:cxnSp>
          <p:nvCxnSpPr>
            <p:cNvPr id="62" name="Straight Connector 61">
              <a:extLst>
                <a:ext uri="{FF2B5EF4-FFF2-40B4-BE49-F238E27FC236}">
                  <a16:creationId xmlns:a16="http://schemas.microsoft.com/office/drawing/2014/main" id="{E70E7D02-8B9D-4095-BAE8-ECCF824A0559}"/>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F6D6D260-8262-4156-858B-37CADD7D7637}"/>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65" name="Group 64">
            <a:extLst>
              <a:ext uri="{FF2B5EF4-FFF2-40B4-BE49-F238E27FC236}">
                <a16:creationId xmlns:a16="http://schemas.microsoft.com/office/drawing/2014/main" id="{6C3DD115-43E1-48D0-9638-37DDB663EEC9}"/>
              </a:ext>
            </a:extLst>
          </p:cNvPr>
          <p:cNvGrpSpPr/>
          <p:nvPr/>
        </p:nvGrpSpPr>
        <p:grpSpPr>
          <a:xfrm>
            <a:off x="971162" y="5688632"/>
            <a:ext cx="346570" cy="690793"/>
            <a:chOff x="294909" y="5415416"/>
            <a:chExt cx="346570" cy="850645"/>
          </a:xfrm>
        </p:grpSpPr>
        <p:cxnSp>
          <p:nvCxnSpPr>
            <p:cNvPr id="66" name="Straight Connector 65">
              <a:extLst>
                <a:ext uri="{FF2B5EF4-FFF2-40B4-BE49-F238E27FC236}">
                  <a16:creationId xmlns:a16="http://schemas.microsoft.com/office/drawing/2014/main" id="{68CCDBCD-BDE7-4C1D-92F2-256C6FDFD547}"/>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EFC3E106-E93A-40A3-9F20-3586C2DC8F35}"/>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68" name="Group 67">
            <a:extLst>
              <a:ext uri="{FF2B5EF4-FFF2-40B4-BE49-F238E27FC236}">
                <a16:creationId xmlns:a16="http://schemas.microsoft.com/office/drawing/2014/main" id="{6665B406-A55F-4484-8D81-2C4CB2AFDDE0}"/>
              </a:ext>
            </a:extLst>
          </p:cNvPr>
          <p:cNvGrpSpPr/>
          <p:nvPr/>
        </p:nvGrpSpPr>
        <p:grpSpPr>
          <a:xfrm>
            <a:off x="1930766" y="5688632"/>
            <a:ext cx="346570" cy="690792"/>
            <a:chOff x="294909" y="5415416"/>
            <a:chExt cx="346570" cy="850645"/>
          </a:xfrm>
        </p:grpSpPr>
        <p:cxnSp>
          <p:nvCxnSpPr>
            <p:cNvPr id="69" name="Straight Connector 68">
              <a:extLst>
                <a:ext uri="{FF2B5EF4-FFF2-40B4-BE49-F238E27FC236}">
                  <a16:creationId xmlns:a16="http://schemas.microsoft.com/office/drawing/2014/main" id="{519DDD8F-DF0C-44B9-8F89-E348695DAD87}"/>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87B7A636-DCB9-4EAF-90FC-9FD2C505AA9D}"/>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71" name="Group 70">
            <a:extLst>
              <a:ext uri="{FF2B5EF4-FFF2-40B4-BE49-F238E27FC236}">
                <a16:creationId xmlns:a16="http://schemas.microsoft.com/office/drawing/2014/main" id="{78336B1B-7282-4D80-BD5D-5B7C55761D3A}"/>
              </a:ext>
            </a:extLst>
          </p:cNvPr>
          <p:cNvGrpSpPr/>
          <p:nvPr/>
        </p:nvGrpSpPr>
        <p:grpSpPr>
          <a:xfrm>
            <a:off x="2811317" y="5688632"/>
            <a:ext cx="346570" cy="679812"/>
            <a:chOff x="294909" y="5415416"/>
            <a:chExt cx="346570" cy="850645"/>
          </a:xfrm>
        </p:grpSpPr>
        <p:cxnSp>
          <p:nvCxnSpPr>
            <p:cNvPr id="72" name="Straight Connector 71">
              <a:extLst>
                <a:ext uri="{FF2B5EF4-FFF2-40B4-BE49-F238E27FC236}">
                  <a16:creationId xmlns:a16="http://schemas.microsoft.com/office/drawing/2014/main" id="{EDC6718E-0E3A-418C-858C-6347DB829519}"/>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D039B4F4-B44B-4E73-8A85-557F6E635CA2}"/>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74" name="Group 73">
            <a:extLst>
              <a:ext uri="{FF2B5EF4-FFF2-40B4-BE49-F238E27FC236}">
                <a16:creationId xmlns:a16="http://schemas.microsoft.com/office/drawing/2014/main" id="{EFDDD86D-2AC8-4189-8C70-5C7FA08316A4}"/>
              </a:ext>
            </a:extLst>
          </p:cNvPr>
          <p:cNvGrpSpPr/>
          <p:nvPr/>
        </p:nvGrpSpPr>
        <p:grpSpPr>
          <a:xfrm>
            <a:off x="3898407" y="5699614"/>
            <a:ext cx="346570" cy="684198"/>
            <a:chOff x="294909" y="5415416"/>
            <a:chExt cx="346570" cy="850645"/>
          </a:xfrm>
        </p:grpSpPr>
        <p:cxnSp>
          <p:nvCxnSpPr>
            <p:cNvPr id="75" name="Straight Connector 74">
              <a:extLst>
                <a:ext uri="{FF2B5EF4-FFF2-40B4-BE49-F238E27FC236}">
                  <a16:creationId xmlns:a16="http://schemas.microsoft.com/office/drawing/2014/main" id="{18BB8709-6907-4B8F-8FB5-D852C9AE1771}"/>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6E338B21-0B72-432C-917A-D287EF6B0511}"/>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77" name="Group 76">
            <a:extLst>
              <a:ext uri="{FF2B5EF4-FFF2-40B4-BE49-F238E27FC236}">
                <a16:creationId xmlns:a16="http://schemas.microsoft.com/office/drawing/2014/main" id="{2B59D9E7-5B58-4CDB-BC46-923971139E69}"/>
              </a:ext>
            </a:extLst>
          </p:cNvPr>
          <p:cNvGrpSpPr/>
          <p:nvPr/>
        </p:nvGrpSpPr>
        <p:grpSpPr>
          <a:xfrm>
            <a:off x="4805081" y="5688632"/>
            <a:ext cx="346570" cy="695180"/>
            <a:chOff x="294909" y="5415416"/>
            <a:chExt cx="346570" cy="850645"/>
          </a:xfrm>
        </p:grpSpPr>
        <p:cxnSp>
          <p:nvCxnSpPr>
            <p:cNvPr id="78" name="Straight Connector 77">
              <a:extLst>
                <a:ext uri="{FF2B5EF4-FFF2-40B4-BE49-F238E27FC236}">
                  <a16:creationId xmlns:a16="http://schemas.microsoft.com/office/drawing/2014/main" id="{31C33659-F1E7-4887-82C2-CB4FCDEDC54B}"/>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79" name="TextBox 78">
              <a:extLst>
                <a:ext uri="{FF2B5EF4-FFF2-40B4-BE49-F238E27FC236}">
                  <a16:creationId xmlns:a16="http://schemas.microsoft.com/office/drawing/2014/main" id="{67091D88-7B38-4B11-8DE4-A776DDEFC619}"/>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80" name="Group 79">
            <a:extLst>
              <a:ext uri="{FF2B5EF4-FFF2-40B4-BE49-F238E27FC236}">
                <a16:creationId xmlns:a16="http://schemas.microsoft.com/office/drawing/2014/main" id="{6ACFE5E9-96E8-48E5-81A7-781F781D64B2}"/>
              </a:ext>
            </a:extLst>
          </p:cNvPr>
          <p:cNvGrpSpPr/>
          <p:nvPr/>
        </p:nvGrpSpPr>
        <p:grpSpPr>
          <a:xfrm>
            <a:off x="5720065" y="5699614"/>
            <a:ext cx="346570" cy="689457"/>
            <a:chOff x="294909" y="5415416"/>
            <a:chExt cx="346570" cy="850645"/>
          </a:xfrm>
        </p:grpSpPr>
        <p:cxnSp>
          <p:nvCxnSpPr>
            <p:cNvPr id="81" name="Straight Connector 80">
              <a:extLst>
                <a:ext uri="{FF2B5EF4-FFF2-40B4-BE49-F238E27FC236}">
                  <a16:creationId xmlns:a16="http://schemas.microsoft.com/office/drawing/2014/main" id="{C8482E15-D6B6-4F76-8633-E2F89D826A0C}"/>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F076D536-0329-4EC1-9C59-6554EF4FDA22}"/>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83" name="Group 82">
            <a:extLst>
              <a:ext uri="{FF2B5EF4-FFF2-40B4-BE49-F238E27FC236}">
                <a16:creationId xmlns:a16="http://schemas.microsoft.com/office/drawing/2014/main" id="{AB69E2FA-806A-4A54-B8A0-E98AA1262CE9}"/>
              </a:ext>
            </a:extLst>
          </p:cNvPr>
          <p:cNvGrpSpPr/>
          <p:nvPr/>
        </p:nvGrpSpPr>
        <p:grpSpPr>
          <a:xfrm>
            <a:off x="6633603" y="5688632"/>
            <a:ext cx="346570" cy="689919"/>
            <a:chOff x="294909" y="5415416"/>
            <a:chExt cx="346570" cy="850645"/>
          </a:xfrm>
        </p:grpSpPr>
        <p:cxnSp>
          <p:nvCxnSpPr>
            <p:cNvPr id="84" name="Straight Connector 83">
              <a:extLst>
                <a:ext uri="{FF2B5EF4-FFF2-40B4-BE49-F238E27FC236}">
                  <a16:creationId xmlns:a16="http://schemas.microsoft.com/office/drawing/2014/main" id="{277A672C-8C21-44BE-81A7-BF221BECA6EB}"/>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3D2C15CF-9A95-4C33-8197-12D6F9936E2A}"/>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95" name="Group 94">
            <a:extLst>
              <a:ext uri="{FF2B5EF4-FFF2-40B4-BE49-F238E27FC236}">
                <a16:creationId xmlns:a16="http://schemas.microsoft.com/office/drawing/2014/main" id="{57D410A7-B8B8-4D4A-AA2D-48BBD4C67E80}"/>
              </a:ext>
            </a:extLst>
          </p:cNvPr>
          <p:cNvGrpSpPr/>
          <p:nvPr/>
        </p:nvGrpSpPr>
        <p:grpSpPr>
          <a:xfrm>
            <a:off x="529785" y="5657458"/>
            <a:ext cx="346570" cy="721092"/>
            <a:chOff x="736287" y="5414540"/>
            <a:chExt cx="346570" cy="850645"/>
          </a:xfrm>
        </p:grpSpPr>
        <p:cxnSp>
          <p:nvCxnSpPr>
            <p:cNvPr id="87" name="Straight Connector 86">
              <a:extLst>
                <a:ext uri="{FF2B5EF4-FFF2-40B4-BE49-F238E27FC236}">
                  <a16:creationId xmlns:a16="http://schemas.microsoft.com/office/drawing/2014/main" id="{95607EB3-5BFC-4FFF-A1B6-06B2C6B46BF6}"/>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9DAD5108-9D0F-4183-8FE2-A633D0260E54}"/>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96" name="Group 95">
            <a:extLst>
              <a:ext uri="{FF2B5EF4-FFF2-40B4-BE49-F238E27FC236}">
                <a16:creationId xmlns:a16="http://schemas.microsoft.com/office/drawing/2014/main" id="{5179F140-F304-46EB-BB6D-F60ACA84D57D}"/>
              </a:ext>
            </a:extLst>
          </p:cNvPr>
          <p:cNvGrpSpPr/>
          <p:nvPr/>
        </p:nvGrpSpPr>
        <p:grpSpPr>
          <a:xfrm>
            <a:off x="1334463" y="5688632"/>
            <a:ext cx="346570" cy="689917"/>
            <a:chOff x="736287" y="5414540"/>
            <a:chExt cx="346570" cy="850645"/>
          </a:xfrm>
        </p:grpSpPr>
        <p:cxnSp>
          <p:nvCxnSpPr>
            <p:cNvPr id="97" name="Straight Connector 96">
              <a:extLst>
                <a:ext uri="{FF2B5EF4-FFF2-40B4-BE49-F238E27FC236}">
                  <a16:creationId xmlns:a16="http://schemas.microsoft.com/office/drawing/2014/main" id="{2E3FF8FE-12E3-430E-8D42-C8CA6EAA5C0B}"/>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21FCF601-CDC6-437B-8180-2E7A93756A57}"/>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99" name="Group 98">
            <a:extLst>
              <a:ext uri="{FF2B5EF4-FFF2-40B4-BE49-F238E27FC236}">
                <a16:creationId xmlns:a16="http://schemas.microsoft.com/office/drawing/2014/main" id="{1B9F1F9F-F57F-4589-BAD4-CA4E404BE4E8}"/>
              </a:ext>
            </a:extLst>
          </p:cNvPr>
          <p:cNvGrpSpPr/>
          <p:nvPr/>
        </p:nvGrpSpPr>
        <p:grpSpPr>
          <a:xfrm>
            <a:off x="3202908" y="5699614"/>
            <a:ext cx="346570" cy="692290"/>
            <a:chOff x="736287" y="5414540"/>
            <a:chExt cx="346570" cy="850645"/>
          </a:xfrm>
        </p:grpSpPr>
        <p:cxnSp>
          <p:nvCxnSpPr>
            <p:cNvPr id="100" name="Straight Connector 99">
              <a:extLst>
                <a:ext uri="{FF2B5EF4-FFF2-40B4-BE49-F238E27FC236}">
                  <a16:creationId xmlns:a16="http://schemas.microsoft.com/office/drawing/2014/main" id="{793BC438-B9F9-4E89-AD7D-9F4D84348ED8}"/>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01" name="TextBox 100">
              <a:extLst>
                <a:ext uri="{FF2B5EF4-FFF2-40B4-BE49-F238E27FC236}">
                  <a16:creationId xmlns:a16="http://schemas.microsoft.com/office/drawing/2014/main" id="{EDE2903C-4F65-4838-A968-59513A89DF3F}"/>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02" name="Group 101">
            <a:extLst>
              <a:ext uri="{FF2B5EF4-FFF2-40B4-BE49-F238E27FC236}">
                <a16:creationId xmlns:a16="http://schemas.microsoft.com/office/drawing/2014/main" id="{440BDC90-9A99-4C1C-934F-C8E9DD5904F1}"/>
              </a:ext>
            </a:extLst>
          </p:cNvPr>
          <p:cNvGrpSpPr/>
          <p:nvPr/>
        </p:nvGrpSpPr>
        <p:grpSpPr>
          <a:xfrm>
            <a:off x="2303582" y="5733347"/>
            <a:ext cx="346570" cy="645201"/>
            <a:chOff x="736287" y="5414540"/>
            <a:chExt cx="346570" cy="850645"/>
          </a:xfrm>
        </p:grpSpPr>
        <p:cxnSp>
          <p:nvCxnSpPr>
            <p:cNvPr id="103" name="Straight Connector 102">
              <a:extLst>
                <a:ext uri="{FF2B5EF4-FFF2-40B4-BE49-F238E27FC236}">
                  <a16:creationId xmlns:a16="http://schemas.microsoft.com/office/drawing/2014/main" id="{0B7B9AD9-6B5C-4BE6-8A42-555B234AC42A}"/>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04" name="TextBox 103">
              <a:extLst>
                <a:ext uri="{FF2B5EF4-FFF2-40B4-BE49-F238E27FC236}">
                  <a16:creationId xmlns:a16="http://schemas.microsoft.com/office/drawing/2014/main" id="{271CDC24-28AA-4435-9FE9-9CE992A37937}"/>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05" name="Group 104">
            <a:extLst>
              <a:ext uri="{FF2B5EF4-FFF2-40B4-BE49-F238E27FC236}">
                <a16:creationId xmlns:a16="http://schemas.microsoft.com/office/drawing/2014/main" id="{23935517-064C-43B2-8A9B-B94EFB5D818D}"/>
              </a:ext>
            </a:extLst>
          </p:cNvPr>
          <p:cNvGrpSpPr/>
          <p:nvPr/>
        </p:nvGrpSpPr>
        <p:grpSpPr>
          <a:xfrm>
            <a:off x="4233020" y="5688632"/>
            <a:ext cx="346570" cy="696285"/>
            <a:chOff x="736287" y="5414540"/>
            <a:chExt cx="346570" cy="850645"/>
          </a:xfrm>
        </p:grpSpPr>
        <p:cxnSp>
          <p:nvCxnSpPr>
            <p:cNvPr id="106" name="Straight Connector 105">
              <a:extLst>
                <a:ext uri="{FF2B5EF4-FFF2-40B4-BE49-F238E27FC236}">
                  <a16:creationId xmlns:a16="http://schemas.microsoft.com/office/drawing/2014/main" id="{FC74D6D2-2E8D-4279-A295-D02584B32F52}"/>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07" name="TextBox 106">
              <a:extLst>
                <a:ext uri="{FF2B5EF4-FFF2-40B4-BE49-F238E27FC236}">
                  <a16:creationId xmlns:a16="http://schemas.microsoft.com/office/drawing/2014/main" id="{1579BF21-981A-4023-B27E-30A6E2AE64BE}"/>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08" name="Group 107">
            <a:extLst>
              <a:ext uri="{FF2B5EF4-FFF2-40B4-BE49-F238E27FC236}">
                <a16:creationId xmlns:a16="http://schemas.microsoft.com/office/drawing/2014/main" id="{438D547F-DDD1-471C-9772-6A88C887E6CB}"/>
              </a:ext>
            </a:extLst>
          </p:cNvPr>
          <p:cNvGrpSpPr/>
          <p:nvPr/>
        </p:nvGrpSpPr>
        <p:grpSpPr>
          <a:xfrm>
            <a:off x="5122362" y="5699614"/>
            <a:ext cx="346570" cy="685303"/>
            <a:chOff x="736287" y="5414540"/>
            <a:chExt cx="346570" cy="850645"/>
          </a:xfrm>
        </p:grpSpPr>
        <p:cxnSp>
          <p:nvCxnSpPr>
            <p:cNvPr id="109" name="Straight Connector 108">
              <a:extLst>
                <a:ext uri="{FF2B5EF4-FFF2-40B4-BE49-F238E27FC236}">
                  <a16:creationId xmlns:a16="http://schemas.microsoft.com/office/drawing/2014/main" id="{0D61E3BD-0FC9-4720-B98D-038CFB6330E4}"/>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10" name="TextBox 109">
              <a:extLst>
                <a:ext uri="{FF2B5EF4-FFF2-40B4-BE49-F238E27FC236}">
                  <a16:creationId xmlns:a16="http://schemas.microsoft.com/office/drawing/2014/main" id="{E4A0B72D-F5FB-46A9-A382-A378EAB6FED8}"/>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11" name="Group 110">
            <a:extLst>
              <a:ext uri="{FF2B5EF4-FFF2-40B4-BE49-F238E27FC236}">
                <a16:creationId xmlns:a16="http://schemas.microsoft.com/office/drawing/2014/main" id="{519B3953-5D9A-4BD7-B70F-886706D49532}"/>
              </a:ext>
            </a:extLst>
          </p:cNvPr>
          <p:cNvGrpSpPr/>
          <p:nvPr/>
        </p:nvGrpSpPr>
        <p:grpSpPr>
          <a:xfrm>
            <a:off x="6091675" y="5699614"/>
            <a:ext cx="346570" cy="685987"/>
            <a:chOff x="736287" y="5414540"/>
            <a:chExt cx="346570" cy="850645"/>
          </a:xfrm>
        </p:grpSpPr>
        <p:cxnSp>
          <p:nvCxnSpPr>
            <p:cNvPr id="112" name="Straight Connector 111">
              <a:extLst>
                <a:ext uri="{FF2B5EF4-FFF2-40B4-BE49-F238E27FC236}">
                  <a16:creationId xmlns:a16="http://schemas.microsoft.com/office/drawing/2014/main" id="{C49978D7-11BC-4A32-9C57-35FD41AD77D7}"/>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E6960072-CE07-4D53-A731-1CF4F8B98024}"/>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14" name="Group 113">
            <a:extLst>
              <a:ext uri="{FF2B5EF4-FFF2-40B4-BE49-F238E27FC236}">
                <a16:creationId xmlns:a16="http://schemas.microsoft.com/office/drawing/2014/main" id="{D266D309-4268-4CD8-9649-B827EED5F2C9}"/>
              </a:ext>
            </a:extLst>
          </p:cNvPr>
          <p:cNvGrpSpPr/>
          <p:nvPr/>
        </p:nvGrpSpPr>
        <p:grpSpPr>
          <a:xfrm>
            <a:off x="6970019" y="5688632"/>
            <a:ext cx="346570" cy="688455"/>
            <a:chOff x="736287" y="5414540"/>
            <a:chExt cx="346570" cy="850645"/>
          </a:xfrm>
        </p:grpSpPr>
        <p:cxnSp>
          <p:nvCxnSpPr>
            <p:cNvPr id="115" name="Straight Connector 114">
              <a:extLst>
                <a:ext uri="{FF2B5EF4-FFF2-40B4-BE49-F238E27FC236}">
                  <a16:creationId xmlns:a16="http://schemas.microsoft.com/office/drawing/2014/main" id="{B0517CEB-8CAA-4CB5-88DB-7B19F03999BC}"/>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6314D6DB-4118-4E1A-A163-E88A7475AC2C}"/>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7C44B374-0A84-DE4F-FA65-8542F31A8302}"/>
                  </a:ext>
                </a:extLst>
              </p:cNvPr>
              <p:cNvSpPr/>
              <p:nvPr/>
            </p:nvSpPr>
            <p:spPr>
              <a:xfrm>
                <a:off x="4129805" y="1506516"/>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chemeClr val="bg1"/>
                          </a:solidFill>
                          <a:latin typeface="Cambria Math" panose="02040503050406030204" pitchFamily="18" charset="0"/>
                        </a:rPr>
                        <m:t>3</m:t>
                      </m:r>
                      <m:r>
                        <a:rPr lang="en-US" sz="2400" i="1" dirty="0" smtClean="0">
                          <a:solidFill>
                            <a:schemeClr val="bg1"/>
                          </a:solidFill>
                          <a:latin typeface="Cambria Math" panose="02040503050406030204" pitchFamily="18" charset="0"/>
                        </a:rPr>
                        <m:t>𝑛</m:t>
                      </m:r>
                    </m:oMath>
                  </m:oMathPara>
                </a14:m>
                <a:endParaRPr lang="en-US" sz="2400" dirty="0">
                  <a:solidFill>
                    <a:schemeClr val="bg1"/>
                  </a:solidFill>
                </a:endParaRPr>
              </a:p>
            </p:txBody>
          </p:sp>
        </mc:Choice>
        <mc:Fallback xmlns="">
          <p:sp>
            <p:nvSpPr>
              <p:cNvPr id="3" name="Oval 2">
                <a:extLst>
                  <a:ext uri="{FF2B5EF4-FFF2-40B4-BE49-F238E27FC236}">
                    <a16:creationId xmlns:a16="http://schemas.microsoft.com/office/drawing/2014/main" id="{7C44B374-0A84-DE4F-FA65-8542F31A8302}"/>
                  </a:ext>
                </a:extLst>
              </p:cNvPr>
              <p:cNvSpPr>
                <a:spLocks noRot="1" noChangeAspect="1" noMove="1" noResize="1" noEditPoints="1" noAdjustHandles="1" noChangeArrowheads="1" noChangeShapeType="1" noTextEdit="1"/>
              </p:cNvSpPr>
              <p:nvPr/>
            </p:nvSpPr>
            <p:spPr>
              <a:xfrm>
                <a:off x="4129805" y="1506516"/>
                <a:ext cx="751581" cy="770858"/>
              </a:xfrm>
              <a:prstGeom prst="ellipse">
                <a:avLst/>
              </a:prstGeom>
              <a:blipFill>
                <a:blip r:embed="rId66"/>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CEB045C2-2822-514C-7E59-A10949DA5C23}"/>
                  </a:ext>
                </a:extLst>
              </p:cNvPr>
              <p:cNvSpPr/>
              <p:nvPr/>
            </p:nvSpPr>
            <p:spPr>
              <a:xfrm>
                <a:off x="2323097" y="2550551"/>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3</m:t>
                          </m:r>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2</m:t>
                          </m:r>
                        </m:den>
                      </m:f>
                    </m:oMath>
                  </m:oMathPara>
                </a14:m>
                <a:endParaRPr lang="en-US" sz="2400" dirty="0">
                  <a:solidFill>
                    <a:schemeClr val="bg1"/>
                  </a:solidFill>
                </a:endParaRPr>
              </a:p>
            </p:txBody>
          </p:sp>
        </mc:Choice>
        <mc:Fallback xmlns="">
          <p:sp>
            <p:nvSpPr>
              <p:cNvPr id="4" name="Oval 3">
                <a:extLst>
                  <a:ext uri="{FF2B5EF4-FFF2-40B4-BE49-F238E27FC236}">
                    <a16:creationId xmlns:a16="http://schemas.microsoft.com/office/drawing/2014/main" id="{CEB045C2-2822-514C-7E59-A10949DA5C23}"/>
                  </a:ext>
                </a:extLst>
              </p:cNvPr>
              <p:cNvSpPr>
                <a:spLocks noRot="1" noChangeAspect="1" noMove="1" noResize="1" noEditPoints="1" noAdjustHandles="1" noChangeArrowheads="1" noChangeShapeType="1" noTextEdit="1"/>
              </p:cNvSpPr>
              <p:nvPr/>
            </p:nvSpPr>
            <p:spPr>
              <a:xfrm>
                <a:off x="2323097" y="2550551"/>
                <a:ext cx="751581" cy="770858"/>
              </a:xfrm>
              <a:prstGeom prst="ellipse">
                <a:avLst/>
              </a:prstGeom>
              <a:blipFill>
                <a:blip r:embed="rId69"/>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A084421F-C97A-BF5D-1D85-5040E1B6E225}"/>
                  </a:ext>
                </a:extLst>
              </p:cNvPr>
              <p:cNvSpPr/>
              <p:nvPr/>
            </p:nvSpPr>
            <p:spPr>
              <a:xfrm>
                <a:off x="5947432" y="2529856"/>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3</m:t>
                          </m:r>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2</m:t>
                          </m:r>
                        </m:den>
                      </m:f>
                    </m:oMath>
                  </m:oMathPara>
                </a14:m>
                <a:endParaRPr lang="en-US" sz="2400" dirty="0">
                  <a:solidFill>
                    <a:schemeClr val="bg1"/>
                  </a:solidFill>
                </a:endParaRPr>
              </a:p>
            </p:txBody>
          </p:sp>
        </mc:Choice>
        <mc:Fallback xmlns="">
          <p:sp>
            <p:nvSpPr>
              <p:cNvPr id="39" name="Oval 38">
                <a:extLst>
                  <a:ext uri="{FF2B5EF4-FFF2-40B4-BE49-F238E27FC236}">
                    <a16:creationId xmlns:a16="http://schemas.microsoft.com/office/drawing/2014/main" id="{A084421F-C97A-BF5D-1D85-5040E1B6E225}"/>
                  </a:ext>
                </a:extLst>
              </p:cNvPr>
              <p:cNvSpPr>
                <a:spLocks noRot="1" noChangeAspect="1" noMove="1" noResize="1" noEditPoints="1" noAdjustHandles="1" noChangeArrowheads="1" noChangeShapeType="1" noTextEdit="1"/>
              </p:cNvSpPr>
              <p:nvPr/>
            </p:nvSpPr>
            <p:spPr>
              <a:xfrm>
                <a:off x="5947432" y="2529856"/>
                <a:ext cx="751581" cy="770858"/>
              </a:xfrm>
              <a:prstGeom prst="ellipse">
                <a:avLst/>
              </a:prstGeom>
              <a:blipFill>
                <a:blip r:embed="rId70"/>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05CAC6BE-10B9-C1BE-F9D2-C1342C648EBD}"/>
                  </a:ext>
                </a:extLst>
              </p:cNvPr>
              <p:cNvSpPr/>
              <p:nvPr/>
            </p:nvSpPr>
            <p:spPr>
              <a:xfrm>
                <a:off x="1331553" y="3763258"/>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3</m:t>
                          </m:r>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4</m:t>
                          </m:r>
                        </m:den>
                      </m:f>
                    </m:oMath>
                  </m:oMathPara>
                </a14:m>
                <a:endParaRPr lang="en-US" sz="2400" dirty="0">
                  <a:solidFill>
                    <a:schemeClr val="bg1"/>
                  </a:solidFill>
                </a:endParaRPr>
              </a:p>
            </p:txBody>
          </p:sp>
        </mc:Choice>
        <mc:Fallback xmlns="">
          <p:sp>
            <p:nvSpPr>
              <p:cNvPr id="41" name="Oval 40">
                <a:extLst>
                  <a:ext uri="{FF2B5EF4-FFF2-40B4-BE49-F238E27FC236}">
                    <a16:creationId xmlns:a16="http://schemas.microsoft.com/office/drawing/2014/main" id="{05CAC6BE-10B9-C1BE-F9D2-C1342C648EBD}"/>
                  </a:ext>
                </a:extLst>
              </p:cNvPr>
              <p:cNvSpPr>
                <a:spLocks noRot="1" noChangeAspect="1" noMove="1" noResize="1" noEditPoints="1" noAdjustHandles="1" noChangeArrowheads="1" noChangeShapeType="1" noTextEdit="1"/>
              </p:cNvSpPr>
              <p:nvPr/>
            </p:nvSpPr>
            <p:spPr>
              <a:xfrm>
                <a:off x="1331553" y="3763258"/>
                <a:ext cx="751581" cy="770858"/>
              </a:xfrm>
              <a:prstGeom prst="ellipse">
                <a:avLst/>
              </a:prstGeom>
              <a:blipFill>
                <a:blip r:embed="rId71"/>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675D6EDC-D6B0-EDA2-D3EC-E8F8EE4EF6F7}"/>
                  </a:ext>
                </a:extLst>
              </p:cNvPr>
              <p:cNvSpPr/>
              <p:nvPr/>
            </p:nvSpPr>
            <p:spPr>
              <a:xfrm>
                <a:off x="3062165" y="3802822"/>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3</m:t>
                          </m:r>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4</m:t>
                          </m:r>
                        </m:den>
                      </m:f>
                    </m:oMath>
                  </m:oMathPara>
                </a14:m>
                <a:endParaRPr lang="en-US" sz="2400" dirty="0">
                  <a:solidFill>
                    <a:schemeClr val="bg1"/>
                  </a:solidFill>
                </a:endParaRPr>
              </a:p>
            </p:txBody>
          </p:sp>
        </mc:Choice>
        <mc:Fallback xmlns="">
          <p:sp>
            <p:nvSpPr>
              <p:cNvPr id="43" name="Oval 42">
                <a:extLst>
                  <a:ext uri="{FF2B5EF4-FFF2-40B4-BE49-F238E27FC236}">
                    <a16:creationId xmlns:a16="http://schemas.microsoft.com/office/drawing/2014/main" id="{675D6EDC-D6B0-EDA2-D3EC-E8F8EE4EF6F7}"/>
                  </a:ext>
                </a:extLst>
              </p:cNvPr>
              <p:cNvSpPr>
                <a:spLocks noRot="1" noChangeAspect="1" noMove="1" noResize="1" noEditPoints="1" noAdjustHandles="1" noChangeArrowheads="1" noChangeShapeType="1" noTextEdit="1"/>
              </p:cNvSpPr>
              <p:nvPr/>
            </p:nvSpPr>
            <p:spPr>
              <a:xfrm>
                <a:off x="3062165" y="3802822"/>
                <a:ext cx="751581" cy="770858"/>
              </a:xfrm>
              <a:prstGeom prst="ellipse">
                <a:avLst/>
              </a:prstGeom>
              <a:blipFill>
                <a:blip r:embed="rId72"/>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E3652F97-420E-DE86-11EE-4867A817DD44}"/>
                  </a:ext>
                </a:extLst>
              </p:cNvPr>
              <p:cNvSpPr/>
              <p:nvPr/>
            </p:nvSpPr>
            <p:spPr>
              <a:xfrm>
                <a:off x="5009322" y="3777659"/>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3</m:t>
                          </m:r>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4</m:t>
                          </m:r>
                        </m:den>
                      </m:f>
                    </m:oMath>
                  </m:oMathPara>
                </a14:m>
                <a:endParaRPr lang="en-US" sz="2400" dirty="0">
                  <a:solidFill>
                    <a:schemeClr val="bg1"/>
                  </a:solidFill>
                </a:endParaRPr>
              </a:p>
            </p:txBody>
          </p:sp>
        </mc:Choice>
        <mc:Fallback xmlns="">
          <p:sp>
            <p:nvSpPr>
              <p:cNvPr id="45" name="Oval 44">
                <a:extLst>
                  <a:ext uri="{FF2B5EF4-FFF2-40B4-BE49-F238E27FC236}">
                    <a16:creationId xmlns:a16="http://schemas.microsoft.com/office/drawing/2014/main" id="{E3652F97-420E-DE86-11EE-4867A817DD44}"/>
                  </a:ext>
                </a:extLst>
              </p:cNvPr>
              <p:cNvSpPr>
                <a:spLocks noRot="1" noChangeAspect="1" noMove="1" noResize="1" noEditPoints="1" noAdjustHandles="1" noChangeArrowheads="1" noChangeShapeType="1" noTextEdit="1"/>
              </p:cNvSpPr>
              <p:nvPr/>
            </p:nvSpPr>
            <p:spPr>
              <a:xfrm>
                <a:off x="5009322" y="3777659"/>
                <a:ext cx="751581" cy="770858"/>
              </a:xfrm>
              <a:prstGeom prst="ellipse">
                <a:avLst/>
              </a:prstGeom>
              <a:blipFill>
                <a:blip r:embed="rId73"/>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EE585EF2-469F-3DD2-1C44-6CC1E4D48E67}"/>
                  </a:ext>
                </a:extLst>
              </p:cNvPr>
              <p:cNvSpPr/>
              <p:nvPr/>
            </p:nvSpPr>
            <p:spPr>
              <a:xfrm>
                <a:off x="6866958" y="3802822"/>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3</m:t>
                          </m:r>
                          <m:r>
                            <a:rPr lang="en-US" sz="2400" b="0" i="1" smtClean="0">
                              <a:solidFill>
                                <a:schemeClr val="bg1"/>
                              </a:solidFill>
                              <a:latin typeface="Cambria Math" panose="02040503050406030204" pitchFamily="18" charset="0"/>
                            </a:rPr>
                            <m:t>𝑛</m:t>
                          </m:r>
                        </m:num>
                        <m:den>
                          <m:r>
                            <a:rPr lang="en-US" sz="2400" b="0" i="1" smtClean="0">
                              <a:solidFill>
                                <a:schemeClr val="bg1"/>
                              </a:solidFill>
                              <a:latin typeface="Cambria Math" panose="02040503050406030204" pitchFamily="18" charset="0"/>
                            </a:rPr>
                            <m:t>4</m:t>
                          </m:r>
                        </m:den>
                      </m:f>
                    </m:oMath>
                  </m:oMathPara>
                </a14:m>
                <a:endParaRPr lang="en-US" sz="2400" dirty="0">
                  <a:solidFill>
                    <a:schemeClr val="bg1"/>
                  </a:solidFill>
                </a:endParaRPr>
              </a:p>
            </p:txBody>
          </p:sp>
        </mc:Choice>
        <mc:Fallback xmlns="">
          <p:sp>
            <p:nvSpPr>
              <p:cNvPr id="47" name="Oval 46">
                <a:extLst>
                  <a:ext uri="{FF2B5EF4-FFF2-40B4-BE49-F238E27FC236}">
                    <a16:creationId xmlns:a16="http://schemas.microsoft.com/office/drawing/2014/main" id="{EE585EF2-469F-3DD2-1C44-6CC1E4D48E67}"/>
                  </a:ext>
                </a:extLst>
              </p:cNvPr>
              <p:cNvSpPr>
                <a:spLocks noRot="1" noChangeAspect="1" noMove="1" noResize="1" noEditPoints="1" noAdjustHandles="1" noChangeArrowheads="1" noChangeShapeType="1" noTextEdit="1"/>
              </p:cNvSpPr>
              <p:nvPr/>
            </p:nvSpPr>
            <p:spPr>
              <a:xfrm>
                <a:off x="6866958" y="3802822"/>
                <a:ext cx="751581" cy="770858"/>
              </a:xfrm>
              <a:prstGeom prst="ellipse">
                <a:avLst/>
              </a:prstGeom>
              <a:blipFill>
                <a:blip r:embed="rId74"/>
                <a:stretch>
                  <a:fillRect/>
                </a:stretch>
              </a:blipFill>
              <a:ln>
                <a:solidFill>
                  <a:srgbClr val="7030A0"/>
                </a:solidFill>
              </a:ln>
            </p:spPr>
            <p:txBody>
              <a:bodyPr/>
              <a:lstStyle/>
              <a:p>
                <a:r>
                  <a:rPr lang="en-US">
                    <a:noFill/>
                  </a:rPr>
                  <a:t> </a:t>
                </a:r>
              </a:p>
            </p:txBody>
          </p:sp>
        </mc:Fallback>
      </mc:AlternateContent>
      <p:sp>
        <p:nvSpPr>
          <p:cNvPr id="49" name="Speech Bubble: Oval 48">
            <a:extLst>
              <a:ext uri="{FF2B5EF4-FFF2-40B4-BE49-F238E27FC236}">
                <a16:creationId xmlns:a16="http://schemas.microsoft.com/office/drawing/2014/main" id="{7A40DCFE-1467-053C-93B5-4CEA7A50AF98}"/>
              </a:ext>
            </a:extLst>
          </p:cNvPr>
          <p:cNvSpPr/>
          <p:nvPr/>
        </p:nvSpPr>
        <p:spPr>
          <a:xfrm>
            <a:off x="3296562" y="2989569"/>
            <a:ext cx="1032674" cy="663680"/>
          </a:xfrm>
          <a:prstGeom prst="wedgeEllipseCallout">
            <a:avLst>
              <a:gd name="adj1" fmla="val -67012"/>
              <a:gd name="adj2" fmla="val -60904"/>
            </a:avLst>
          </a:prstGeom>
          <a:solidFill>
            <a:srgbClr val="CFA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a:t>
            </a:r>
          </a:p>
        </p:txBody>
      </p:sp>
      <mc:AlternateContent xmlns:mc="http://schemas.openxmlformats.org/markup-compatibility/2006" xmlns:a14="http://schemas.microsoft.com/office/drawing/2010/main">
        <mc:Choice Requires="a14">
          <p:sp>
            <p:nvSpPr>
              <p:cNvPr id="50" name="Oval 49">
                <a:extLst>
                  <a:ext uri="{FF2B5EF4-FFF2-40B4-BE49-F238E27FC236}">
                    <a16:creationId xmlns:a16="http://schemas.microsoft.com/office/drawing/2014/main" id="{D87EB927-631E-3C17-03AC-F90473256AD7}"/>
                  </a:ext>
                </a:extLst>
              </p:cNvPr>
              <p:cNvSpPr/>
              <p:nvPr/>
            </p:nvSpPr>
            <p:spPr>
              <a:xfrm>
                <a:off x="785586" y="4749109"/>
                <a:ext cx="470295" cy="48235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3</m:t>
                          </m:r>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8</m:t>
                          </m:r>
                        </m:den>
                      </m:f>
                    </m:oMath>
                  </m:oMathPara>
                </a14:m>
                <a:endParaRPr lang="en-US" sz="1600" dirty="0">
                  <a:solidFill>
                    <a:schemeClr val="bg1"/>
                  </a:solidFill>
                </a:endParaRPr>
              </a:p>
            </p:txBody>
          </p:sp>
        </mc:Choice>
        <mc:Fallback xmlns="">
          <p:sp>
            <p:nvSpPr>
              <p:cNvPr id="50" name="Oval 49">
                <a:extLst>
                  <a:ext uri="{FF2B5EF4-FFF2-40B4-BE49-F238E27FC236}">
                    <a16:creationId xmlns:a16="http://schemas.microsoft.com/office/drawing/2014/main" id="{D87EB927-631E-3C17-03AC-F90473256AD7}"/>
                  </a:ext>
                </a:extLst>
              </p:cNvPr>
              <p:cNvSpPr>
                <a:spLocks noRot="1" noChangeAspect="1" noMove="1" noResize="1" noEditPoints="1" noAdjustHandles="1" noChangeArrowheads="1" noChangeShapeType="1" noTextEdit="1"/>
              </p:cNvSpPr>
              <p:nvPr/>
            </p:nvSpPr>
            <p:spPr>
              <a:xfrm>
                <a:off x="785586" y="4749109"/>
                <a:ext cx="470295" cy="482357"/>
              </a:xfrm>
              <a:prstGeom prst="ellipse">
                <a:avLst/>
              </a:prstGeom>
              <a:blipFill>
                <a:blip r:embed="rId75"/>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5BDB9AEF-804A-E435-1C65-4F514BF14A28}"/>
                  </a:ext>
                </a:extLst>
              </p:cNvPr>
              <p:cNvSpPr/>
              <p:nvPr/>
            </p:nvSpPr>
            <p:spPr>
              <a:xfrm>
                <a:off x="272627" y="5996657"/>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52" name="Oval 51">
                <a:extLst>
                  <a:ext uri="{FF2B5EF4-FFF2-40B4-BE49-F238E27FC236}">
                    <a16:creationId xmlns:a16="http://schemas.microsoft.com/office/drawing/2014/main" id="{5BDB9AEF-804A-E435-1C65-4F514BF14A28}"/>
                  </a:ext>
                </a:extLst>
              </p:cNvPr>
              <p:cNvSpPr>
                <a:spLocks noRot="1" noChangeAspect="1" noMove="1" noResize="1" noEditPoints="1" noAdjustHandles="1" noChangeArrowheads="1" noChangeShapeType="1" noTextEdit="1"/>
              </p:cNvSpPr>
              <p:nvPr/>
            </p:nvSpPr>
            <p:spPr>
              <a:xfrm>
                <a:off x="272627" y="5996657"/>
                <a:ext cx="400764" cy="411043"/>
              </a:xfrm>
              <a:prstGeom prst="ellipse">
                <a:avLst/>
              </a:prstGeom>
              <a:blipFill>
                <a:blip r:embed="rId76"/>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52591F24-DEC7-8429-3E24-CF3477CE3146}"/>
                  </a:ext>
                </a:extLst>
              </p:cNvPr>
              <p:cNvSpPr/>
              <p:nvPr/>
            </p:nvSpPr>
            <p:spPr>
              <a:xfrm>
                <a:off x="1634256" y="4743621"/>
                <a:ext cx="470295" cy="48235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3</m:t>
                          </m:r>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8</m:t>
                          </m:r>
                        </m:den>
                      </m:f>
                    </m:oMath>
                  </m:oMathPara>
                </a14:m>
                <a:endParaRPr lang="en-US" sz="1600" dirty="0">
                  <a:solidFill>
                    <a:schemeClr val="bg1"/>
                  </a:solidFill>
                </a:endParaRPr>
              </a:p>
            </p:txBody>
          </p:sp>
        </mc:Choice>
        <mc:Fallback xmlns="">
          <p:sp>
            <p:nvSpPr>
              <p:cNvPr id="54" name="Oval 53">
                <a:extLst>
                  <a:ext uri="{FF2B5EF4-FFF2-40B4-BE49-F238E27FC236}">
                    <a16:creationId xmlns:a16="http://schemas.microsoft.com/office/drawing/2014/main" id="{52591F24-DEC7-8429-3E24-CF3477CE3146}"/>
                  </a:ext>
                </a:extLst>
              </p:cNvPr>
              <p:cNvSpPr>
                <a:spLocks noRot="1" noChangeAspect="1" noMove="1" noResize="1" noEditPoints="1" noAdjustHandles="1" noChangeArrowheads="1" noChangeShapeType="1" noTextEdit="1"/>
              </p:cNvSpPr>
              <p:nvPr/>
            </p:nvSpPr>
            <p:spPr>
              <a:xfrm>
                <a:off x="1634256" y="4743621"/>
                <a:ext cx="470295" cy="482357"/>
              </a:xfrm>
              <a:prstGeom prst="ellipse">
                <a:avLst/>
              </a:prstGeom>
              <a:blipFill>
                <a:blip r:embed="rId77"/>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Oval 60">
                <a:extLst>
                  <a:ext uri="{FF2B5EF4-FFF2-40B4-BE49-F238E27FC236}">
                    <a16:creationId xmlns:a16="http://schemas.microsoft.com/office/drawing/2014/main" id="{BE62F5B0-0AFC-2A29-B570-CC1115304B40}"/>
                  </a:ext>
                </a:extLst>
              </p:cNvPr>
              <p:cNvSpPr/>
              <p:nvPr/>
            </p:nvSpPr>
            <p:spPr>
              <a:xfrm>
                <a:off x="2477574" y="4715451"/>
                <a:ext cx="470295" cy="48235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3</m:t>
                          </m:r>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8</m:t>
                          </m:r>
                        </m:den>
                      </m:f>
                    </m:oMath>
                  </m:oMathPara>
                </a14:m>
                <a:endParaRPr lang="en-US" sz="1600" dirty="0">
                  <a:solidFill>
                    <a:schemeClr val="bg1"/>
                  </a:solidFill>
                </a:endParaRPr>
              </a:p>
            </p:txBody>
          </p:sp>
        </mc:Choice>
        <mc:Fallback xmlns="">
          <p:sp>
            <p:nvSpPr>
              <p:cNvPr id="61" name="Oval 60">
                <a:extLst>
                  <a:ext uri="{FF2B5EF4-FFF2-40B4-BE49-F238E27FC236}">
                    <a16:creationId xmlns:a16="http://schemas.microsoft.com/office/drawing/2014/main" id="{BE62F5B0-0AFC-2A29-B570-CC1115304B40}"/>
                  </a:ext>
                </a:extLst>
              </p:cNvPr>
              <p:cNvSpPr>
                <a:spLocks noRot="1" noChangeAspect="1" noMove="1" noResize="1" noEditPoints="1" noAdjustHandles="1" noChangeArrowheads="1" noChangeShapeType="1" noTextEdit="1"/>
              </p:cNvSpPr>
              <p:nvPr/>
            </p:nvSpPr>
            <p:spPr>
              <a:xfrm>
                <a:off x="2477574" y="4715451"/>
                <a:ext cx="470295" cy="482357"/>
              </a:xfrm>
              <a:prstGeom prst="ellipse">
                <a:avLst/>
              </a:prstGeom>
              <a:blipFill>
                <a:blip r:embed="rId78"/>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Oval 88">
                <a:extLst>
                  <a:ext uri="{FF2B5EF4-FFF2-40B4-BE49-F238E27FC236}">
                    <a16:creationId xmlns:a16="http://schemas.microsoft.com/office/drawing/2014/main" id="{FF1C0B04-3C9D-74BB-E381-51A2D0F15E17}"/>
                  </a:ext>
                </a:extLst>
              </p:cNvPr>
              <p:cNvSpPr/>
              <p:nvPr/>
            </p:nvSpPr>
            <p:spPr>
              <a:xfrm>
                <a:off x="3398839" y="4677898"/>
                <a:ext cx="470295" cy="48235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3</m:t>
                          </m:r>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8</m:t>
                          </m:r>
                        </m:den>
                      </m:f>
                    </m:oMath>
                  </m:oMathPara>
                </a14:m>
                <a:endParaRPr lang="en-US" sz="1600" dirty="0">
                  <a:solidFill>
                    <a:schemeClr val="bg1"/>
                  </a:solidFill>
                </a:endParaRPr>
              </a:p>
            </p:txBody>
          </p:sp>
        </mc:Choice>
        <mc:Fallback xmlns="">
          <p:sp>
            <p:nvSpPr>
              <p:cNvPr id="89" name="Oval 88">
                <a:extLst>
                  <a:ext uri="{FF2B5EF4-FFF2-40B4-BE49-F238E27FC236}">
                    <a16:creationId xmlns:a16="http://schemas.microsoft.com/office/drawing/2014/main" id="{FF1C0B04-3C9D-74BB-E381-51A2D0F15E17}"/>
                  </a:ext>
                </a:extLst>
              </p:cNvPr>
              <p:cNvSpPr>
                <a:spLocks noRot="1" noChangeAspect="1" noMove="1" noResize="1" noEditPoints="1" noAdjustHandles="1" noChangeArrowheads="1" noChangeShapeType="1" noTextEdit="1"/>
              </p:cNvSpPr>
              <p:nvPr/>
            </p:nvSpPr>
            <p:spPr>
              <a:xfrm>
                <a:off x="3398839" y="4677898"/>
                <a:ext cx="470295" cy="482357"/>
              </a:xfrm>
              <a:prstGeom prst="ellipse">
                <a:avLst/>
              </a:prstGeom>
              <a:blipFill>
                <a:blip r:embed="rId79"/>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Oval 89">
                <a:extLst>
                  <a:ext uri="{FF2B5EF4-FFF2-40B4-BE49-F238E27FC236}">
                    <a16:creationId xmlns:a16="http://schemas.microsoft.com/office/drawing/2014/main" id="{58586633-8748-BA68-FCFA-2B06C456FF6F}"/>
                  </a:ext>
                </a:extLst>
              </p:cNvPr>
              <p:cNvSpPr/>
              <p:nvPr/>
            </p:nvSpPr>
            <p:spPr>
              <a:xfrm>
                <a:off x="4351123" y="4743787"/>
                <a:ext cx="470295" cy="48235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3</m:t>
                          </m:r>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8</m:t>
                          </m:r>
                        </m:den>
                      </m:f>
                    </m:oMath>
                  </m:oMathPara>
                </a14:m>
                <a:endParaRPr lang="en-US" sz="1600" dirty="0">
                  <a:solidFill>
                    <a:schemeClr val="bg1"/>
                  </a:solidFill>
                </a:endParaRPr>
              </a:p>
            </p:txBody>
          </p:sp>
        </mc:Choice>
        <mc:Fallback xmlns="">
          <p:sp>
            <p:nvSpPr>
              <p:cNvPr id="90" name="Oval 89">
                <a:extLst>
                  <a:ext uri="{FF2B5EF4-FFF2-40B4-BE49-F238E27FC236}">
                    <a16:creationId xmlns:a16="http://schemas.microsoft.com/office/drawing/2014/main" id="{58586633-8748-BA68-FCFA-2B06C456FF6F}"/>
                  </a:ext>
                </a:extLst>
              </p:cNvPr>
              <p:cNvSpPr>
                <a:spLocks noRot="1" noChangeAspect="1" noMove="1" noResize="1" noEditPoints="1" noAdjustHandles="1" noChangeArrowheads="1" noChangeShapeType="1" noTextEdit="1"/>
              </p:cNvSpPr>
              <p:nvPr/>
            </p:nvSpPr>
            <p:spPr>
              <a:xfrm>
                <a:off x="4351123" y="4743787"/>
                <a:ext cx="470295" cy="482357"/>
              </a:xfrm>
              <a:prstGeom prst="ellipse">
                <a:avLst/>
              </a:prstGeom>
              <a:blipFill>
                <a:blip r:embed="rId80"/>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Oval 90">
                <a:extLst>
                  <a:ext uri="{FF2B5EF4-FFF2-40B4-BE49-F238E27FC236}">
                    <a16:creationId xmlns:a16="http://schemas.microsoft.com/office/drawing/2014/main" id="{B01C0C40-3DC3-6A25-6879-F7C3A11032ED}"/>
                  </a:ext>
                </a:extLst>
              </p:cNvPr>
              <p:cNvSpPr/>
              <p:nvPr/>
            </p:nvSpPr>
            <p:spPr>
              <a:xfrm>
                <a:off x="5286497" y="4677897"/>
                <a:ext cx="470295" cy="48235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3</m:t>
                          </m:r>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8</m:t>
                          </m:r>
                        </m:den>
                      </m:f>
                    </m:oMath>
                  </m:oMathPara>
                </a14:m>
                <a:endParaRPr lang="en-US" sz="1600" dirty="0">
                  <a:solidFill>
                    <a:schemeClr val="bg1"/>
                  </a:solidFill>
                </a:endParaRPr>
              </a:p>
            </p:txBody>
          </p:sp>
        </mc:Choice>
        <mc:Fallback xmlns="">
          <p:sp>
            <p:nvSpPr>
              <p:cNvPr id="91" name="Oval 90">
                <a:extLst>
                  <a:ext uri="{FF2B5EF4-FFF2-40B4-BE49-F238E27FC236}">
                    <a16:creationId xmlns:a16="http://schemas.microsoft.com/office/drawing/2014/main" id="{B01C0C40-3DC3-6A25-6879-F7C3A11032ED}"/>
                  </a:ext>
                </a:extLst>
              </p:cNvPr>
              <p:cNvSpPr>
                <a:spLocks noRot="1" noChangeAspect="1" noMove="1" noResize="1" noEditPoints="1" noAdjustHandles="1" noChangeArrowheads="1" noChangeShapeType="1" noTextEdit="1"/>
              </p:cNvSpPr>
              <p:nvPr/>
            </p:nvSpPr>
            <p:spPr>
              <a:xfrm>
                <a:off x="5286497" y="4677897"/>
                <a:ext cx="470295" cy="482357"/>
              </a:xfrm>
              <a:prstGeom prst="ellipse">
                <a:avLst/>
              </a:prstGeom>
              <a:blipFill>
                <a:blip r:embed="rId81"/>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635AF669-6141-6C88-AD1B-964780FB3144}"/>
                  </a:ext>
                </a:extLst>
              </p:cNvPr>
              <p:cNvSpPr/>
              <p:nvPr/>
            </p:nvSpPr>
            <p:spPr>
              <a:xfrm>
                <a:off x="6303605" y="4643981"/>
                <a:ext cx="470295" cy="48235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3</m:t>
                          </m:r>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8</m:t>
                          </m:r>
                        </m:den>
                      </m:f>
                    </m:oMath>
                  </m:oMathPara>
                </a14:m>
                <a:endParaRPr lang="en-US" sz="1600" dirty="0">
                  <a:solidFill>
                    <a:schemeClr val="bg1"/>
                  </a:solidFill>
                </a:endParaRPr>
              </a:p>
            </p:txBody>
          </p:sp>
        </mc:Choice>
        <mc:Fallback xmlns="">
          <p:sp>
            <p:nvSpPr>
              <p:cNvPr id="92" name="Oval 91">
                <a:extLst>
                  <a:ext uri="{FF2B5EF4-FFF2-40B4-BE49-F238E27FC236}">
                    <a16:creationId xmlns:a16="http://schemas.microsoft.com/office/drawing/2014/main" id="{635AF669-6141-6C88-AD1B-964780FB3144}"/>
                  </a:ext>
                </a:extLst>
              </p:cNvPr>
              <p:cNvSpPr>
                <a:spLocks noRot="1" noChangeAspect="1" noMove="1" noResize="1" noEditPoints="1" noAdjustHandles="1" noChangeArrowheads="1" noChangeShapeType="1" noTextEdit="1"/>
              </p:cNvSpPr>
              <p:nvPr/>
            </p:nvSpPr>
            <p:spPr>
              <a:xfrm>
                <a:off x="6303605" y="4643981"/>
                <a:ext cx="470295" cy="482357"/>
              </a:xfrm>
              <a:prstGeom prst="ellipse">
                <a:avLst/>
              </a:prstGeom>
              <a:blipFill>
                <a:blip r:embed="rId82"/>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Oval 92">
                <a:extLst>
                  <a:ext uri="{FF2B5EF4-FFF2-40B4-BE49-F238E27FC236}">
                    <a16:creationId xmlns:a16="http://schemas.microsoft.com/office/drawing/2014/main" id="{62AA37AF-F0CF-A861-21DC-F5E57A604873}"/>
                  </a:ext>
                </a:extLst>
              </p:cNvPr>
              <p:cNvSpPr/>
              <p:nvPr/>
            </p:nvSpPr>
            <p:spPr>
              <a:xfrm>
                <a:off x="7228520" y="4696110"/>
                <a:ext cx="470295" cy="48235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3</m:t>
                          </m:r>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8</m:t>
                          </m:r>
                        </m:den>
                      </m:f>
                    </m:oMath>
                  </m:oMathPara>
                </a14:m>
                <a:endParaRPr lang="en-US" sz="1600" dirty="0">
                  <a:solidFill>
                    <a:schemeClr val="bg1"/>
                  </a:solidFill>
                </a:endParaRPr>
              </a:p>
            </p:txBody>
          </p:sp>
        </mc:Choice>
        <mc:Fallback xmlns="">
          <p:sp>
            <p:nvSpPr>
              <p:cNvPr id="93" name="Oval 92">
                <a:extLst>
                  <a:ext uri="{FF2B5EF4-FFF2-40B4-BE49-F238E27FC236}">
                    <a16:creationId xmlns:a16="http://schemas.microsoft.com/office/drawing/2014/main" id="{62AA37AF-F0CF-A861-21DC-F5E57A604873}"/>
                  </a:ext>
                </a:extLst>
              </p:cNvPr>
              <p:cNvSpPr>
                <a:spLocks noRot="1" noChangeAspect="1" noMove="1" noResize="1" noEditPoints="1" noAdjustHandles="1" noChangeArrowheads="1" noChangeShapeType="1" noTextEdit="1"/>
              </p:cNvSpPr>
              <p:nvPr/>
            </p:nvSpPr>
            <p:spPr>
              <a:xfrm>
                <a:off x="7228520" y="4696110"/>
                <a:ext cx="470295" cy="482357"/>
              </a:xfrm>
              <a:prstGeom prst="ellipse">
                <a:avLst/>
              </a:prstGeom>
              <a:blipFill>
                <a:blip r:embed="rId83"/>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Oval 93">
                <a:extLst>
                  <a:ext uri="{FF2B5EF4-FFF2-40B4-BE49-F238E27FC236}">
                    <a16:creationId xmlns:a16="http://schemas.microsoft.com/office/drawing/2014/main" id="{EA7EE0DB-08B3-27F7-F54A-DF1999AE9A84}"/>
                  </a:ext>
                </a:extLst>
              </p:cNvPr>
              <p:cNvSpPr/>
              <p:nvPr/>
            </p:nvSpPr>
            <p:spPr>
              <a:xfrm>
                <a:off x="713817" y="5996656"/>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94" name="Oval 93">
                <a:extLst>
                  <a:ext uri="{FF2B5EF4-FFF2-40B4-BE49-F238E27FC236}">
                    <a16:creationId xmlns:a16="http://schemas.microsoft.com/office/drawing/2014/main" id="{EA7EE0DB-08B3-27F7-F54A-DF1999AE9A84}"/>
                  </a:ext>
                </a:extLst>
              </p:cNvPr>
              <p:cNvSpPr>
                <a:spLocks noRot="1" noChangeAspect="1" noMove="1" noResize="1" noEditPoints="1" noAdjustHandles="1" noChangeArrowheads="1" noChangeShapeType="1" noTextEdit="1"/>
              </p:cNvSpPr>
              <p:nvPr/>
            </p:nvSpPr>
            <p:spPr>
              <a:xfrm>
                <a:off x="713817" y="5996656"/>
                <a:ext cx="400764" cy="411043"/>
              </a:xfrm>
              <a:prstGeom prst="ellipse">
                <a:avLst/>
              </a:prstGeom>
              <a:blipFill>
                <a:blip r:embed="rId84"/>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Oval 116">
                <a:extLst>
                  <a:ext uri="{FF2B5EF4-FFF2-40B4-BE49-F238E27FC236}">
                    <a16:creationId xmlns:a16="http://schemas.microsoft.com/office/drawing/2014/main" id="{5591D3EC-0961-106F-C693-F48CB4ECE43D}"/>
                  </a:ext>
                </a:extLst>
              </p:cNvPr>
              <p:cNvSpPr/>
              <p:nvPr/>
            </p:nvSpPr>
            <p:spPr>
              <a:xfrm>
                <a:off x="1166821" y="5985509"/>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17" name="Oval 116">
                <a:extLst>
                  <a:ext uri="{FF2B5EF4-FFF2-40B4-BE49-F238E27FC236}">
                    <a16:creationId xmlns:a16="http://schemas.microsoft.com/office/drawing/2014/main" id="{5591D3EC-0961-106F-C693-F48CB4ECE43D}"/>
                  </a:ext>
                </a:extLst>
              </p:cNvPr>
              <p:cNvSpPr>
                <a:spLocks noRot="1" noChangeAspect="1" noMove="1" noResize="1" noEditPoints="1" noAdjustHandles="1" noChangeArrowheads="1" noChangeShapeType="1" noTextEdit="1"/>
              </p:cNvSpPr>
              <p:nvPr/>
            </p:nvSpPr>
            <p:spPr>
              <a:xfrm>
                <a:off x="1166821" y="5985509"/>
                <a:ext cx="400764" cy="411043"/>
              </a:xfrm>
              <a:prstGeom prst="ellipse">
                <a:avLst/>
              </a:prstGeom>
              <a:blipFill>
                <a:blip r:embed="rId85"/>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Oval 117">
                <a:extLst>
                  <a:ext uri="{FF2B5EF4-FFF2-40B4-BE49-F238E27FC236}">
                    <a16:creationId xmlns:a16="http://schemas.microsoft.com/office/drawing/2014/main" id="{0F1F36F6-D4B7-87DA-8056-2B4DB6B7AA47}"/>
                  </a:ext>
                </a:extLst>
              </p:cNvPr>
              <p:cNvSpPr/>
              <p:nvPr/>
            </p:nvSpPr>
            <p:spPr>
              <a:xfrm>
                <a:off x="1608011" y="5985508"/>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18" name="Oval 117">
                <a:extLst>
                  <a:ext uri="{FF2B5EF4-FFF2-40B4-BE49-F238E27FC236}">
                    <a16:creationId xmlns:a16="http://schemas.microsoft.com/office/drawing/2014/main" id="{0F1F36F6-D4B7-87DA-8056-2B4DB6B7AA47}"/>
                  </a:ext>
                </a:extLst>
              </p:cNvPr>
              <p:cNvSpPr>
                <a:spLocks noRot="1" noChangeAspect="1" noMove="1" noResize="1" noEditPoints="1" noAdjustHandles="1" noChangeArrowheads="1" noChangeShapeType="1" noTextEdit="1"/>
              </p:cNvSpPr>
              <p:nvPr/>
            </p:nvSpPr>
            <p:spPr>
              <a:xfrm>
                <a:off x="1608011" y="5985508"/>
                <a:ext cx="400764" cy="411043"/>
              </a:xfrm>
              <a:prstGeom prst="ellipse">
                <a:avLst/>
              </a:prstGeom>
              <a:blipFill>
                <a:blip r:embed="rId86"/>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Oval 118">
                <a:extLst>
                  <a:ext uri="{FF2B5EF4-FFF2-40B4-BE49-F238E27FC236}">
                    <a16:creationId xmlns:a16="http://schemas.microsoft.com/office/drawing/2014/main" id="{81E2FB67-2FD8-D993-E4BA-2335B431C2E4}"/>
                  </a:ext>
                </a:extLst>
              </p:cNvPr>
              <p:cNvSpPr/>
              <p:nvPr/>
            </p:nvSpPr>
            <p:spPr>
              <a:xfrm>
                <a:off x="2199352" y="5966549"/>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19" name="Oval 118">
                <a:extLst>
                  <a:ext uri="{FF2B5EF4-FFF2-40B4-BE49-F238E27FC236}">
                    <a16:creationId xmlns:a16="http://schemas.microsoft.com/office/drawing/2014/main" id="{81E2FB67-2FD8-D993-E4BA-2335B431C2E4}"/>
                  </a:ext>
                </a:extLst>
              </p:cNvPr>
              <p:cNvSpPr>
                <a:spLocks noRot="1" noChangeAspect="1" noMove="1" noResize="1" noEditPoints="1" noAdjustHandles="1" noChangeArrowheads="1" noChangeShapeType="1" noTextEdit="1"/>
              </p:cNvSpPr>
              <p:nvPr/>
            </p:nvSpPr>
            <p:spPr>
              <a:xfrm>
                <a:off x="2199352" y="5966549"/>
                <a:ext cx="400764" cy="411043"/>
              </a:xfrm>
              <a:prstGeom prst="ellipse">
                <a:avLst/>
              </a:prstGeom>
              <a:blipFill>
                <a:blip r:embed="rId87"/>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Oval 119">
                <a:extLst>
                  <a:ext uri="{FF2B5EF4-FFF2-40B4-BE49-F238E27FC236}">
                    <a16:creationId xmlns:a16="http://schemas.microsoft.com/office/drawing/2014/main" id="{5EA88021-4A93-F3D2-4F33-7848BF624D73}"/>
                  </a:ext>
                </a:extLst>
              </p:cNvPr>
              <p:cNvSpPr/>
              <p:nvPr/>
            </p:nvSpPr>
            <p:spPr>
              <a:xfrm>
                <a:off x="2640542" y="5966548"/>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0" name="Oval 119">
                <a:extLst>
                  <a:ext uri="{FF2B5EF4-FFF2-40B4-BE49-F238E27FC236}">
                    <a16:creationId xmlns:a16="http://schemas.microsoft.com/office/drawing/2014/main" id="{5EA88021-4A93-F3D2-4F33-7848BF624D73}"/>
                  </a:ext>
                </a:extLst>
              </p:cNvPr>
              <p:cNvSpPr>
                <a:spLocks noRot="1" noChangeAspect="1" noMove="1" noResize="1" noEditPoints="1" noAdjustHandles="1" noChangeArrowheads="1" noChangeShapeType="1" noTextEdit="1"/>
              </p:cNvSpPr>
              <p:nvPr/>
            </p:nvSpPr>
            <p:spPr>
              <a:xfrm>
                <a:off x="2640542" y="5966548"/>
                <a:ext cx="400764" cy="411043"/>
              </a:xfrm>
              <a:prstGeom prst="ellipse">
                <a:avLst/>
              </a:prstGeom>
              <a:blipFill>
                <a:blip r:embed="rId88"/>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Oval 120">
                <a:extLst>
                  <a:ext uri="{FF2B5EF4-FFF2-40B4-BE49-F238E27FC236}">
                    <a16:creationId xmlns:a16="http://schemas.microsoft.com/office/drawing/2014/main" id="{AB3F66AA-F664-78D5-1EDF-7BC50DCCAA6A}"/>
                  </a:ext>
                </a:extLst>
              </p:cNvPr>
              <p:cNvSpPr/>
              <p:nvPr/>
            </p:nvSpPr>
            <p:spPr>
              <a:xfrm>
                <a:off x="3093546" y="5955401"/>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1" name="Oval 120">
                <a:extLst>
                  <a:ext uri="{FF2B5EF4-FFF2-40B4-BE49-F238E27FC236}">
                    <a16:creationId xmlns:a16="http://schemas.microsoft.com/office/drawing/2014/main" id="{AB3F66AA-F664-78D5-1EDF-7BC50DCCAA6A}"/>
                  </a:ext>
                </a:extLst>
              </p:cNvPr>
              <p:cNvSpPr>
                <a:spLocks noRot="1" noChangeAspect="1" noMove="1" noResize="1" noEditPoints="1" noAdjustHandles="1" noChangeArrowheads="1" noChangeShapeType="1" noTextEdit="1"/>
              </p:cNvSpPr>
              <p:nvPr/>
            </p:nvSpPr>
            <p:spPr>
              <a:xfrm>
                <a:off x="3093546" y="5955401"/>
                <a:ext cx="400764" cy="411043"/>
              </a:xfrm>
              <a:prstGeom prst="ellipse">
                <a:avLst/>
              </a:prstGeom>
              <a:blipFill>
                <a:blip r:embed="rId89"/>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Oval 121">
                <a:extLst>
                  <a:ext uri="{FF2B5EF4-FFF2-40B4-BE49-F238E27FC236}">
                    <a16:creationId xmlns:a16="http://schemas.microsoft.com/office/drawing/2014/main" id="{5D3EB7CB-27C9-47FD-DEF1-C35C93517175}"/>
                  </a:ext>
                </a:extLst>
              </p:cNvPr>
              <p:cNvSpPr/>
              <p:nvPr/>
            </p:nvSpPr>
            <p:spPr>
              <a:xfrm>
                <a:off x="3534736" y="5955400"/>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2" name="Oval 121">
                <a:extLst>
                  <a:ext uri="{FF2B5EF4-FFF2-40B4-BE49-F238E27FC236}">
                    <a16:creationId xmlns:a16="http://schemas.microsoft.com/office/drawing/2014/main" id="{5D3EB7CB-27C9-47FD-DEF1-C35C93517175}"/>
                  </a:ext>
                </a:extLst>
              </p:cNvPr>
              <p:cNvSpPr>
                <a:spLocks noRot="1" noChangeAspect="1" noMove="1" noResize="1" noEditPoints="1" noAdjustHandles="1" noChangeArrowheads="1" noChangeShapeType="1" noTextEdit="1"/>
              </p:cNvSpPr>
              <p:nvPr/>
            </p:nvSpPr>
            <p:spPr>
              <a:xfrm>
                <a:off x="3534736" y="5955400"/>
                <a:ext cx="400764" cy="411043"/>
              </a:xfrm>
              <a:prstGeom prst="ellipse">
                <a:avLst/>
              </a:prstGeom>
              <a:blipFill>
                <a:blip r:embed="rId90"/>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Oval 122">
                <a:extLst>
                  <a:ext uri="{FF2B5EF4-FFF2-40B4-BE49-F238E27FC236}">
                    <a16:creationId xmlns:a16="http://schemas.microsoft.com/office/drawing/2014/main" id="{68C808F9-BA13-9E8F-C093-7154F98090B1}"/>
                  </a:ext>
                </a:extLst>
              </p:cNvPr>
              <p:cNvSpPr/>
              <p:nvPr/>
            </p:nvSpPr>
            <p:spPr>
              <a:xfrm>
                <a:off x="4055314" y="5966110"/>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3" name="Oval 122">
                <a:extLst>
                  <a:ext uri="{FF2B5EF4-FFF2-40B4-BE49-F238E27FC236}">
                    <a16:creationId xmlns:a16="http://schemas.microsoft.com/office/drawing/2014/main" id="{68C808F9-BA13-9E8F-C093-7154F98090B1}"/>
                  </a:ext>
                </a:extLst>
              </p:cNvPr>
              <p:cNvSpPr>
                <a:spLocks noRot="1" noChangeAspect="1" noMove="1" noResize="1" noEditPoints="1" noAdjustHandles="1" noChangeArrowheads="1" noChangeShapeType="1" noTextEdit="1"/>
              </p:cNvSpPr>
              <p:nvPr/>
            </p:nvSpPr>
            <p:spPr>
              <a:xfrm>
                <a:off x="4055314" y="5966110"/>
                <a:ext cx="400764" cy="411043"/>
              </a:xfrm>
              <a:prstGeom prst="ellipse">
                <a:avLst/>
              </a:prstGeom>
              <a:blipFill>
                <a:blip r:embed="rId91"/>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Oval 123">
                <a:extLst>
                  <a:ext uri="{FF2B5EF4-FFF2-40B4-BE49-F238E27FC236}">
                    <a16:creationId xmlns:a16="http://schemas.microsoft.com/office/drawing/2014/main" id="{9790E7D2-2E71-5E88-9094-06190A58A635}"/>
                  </a:ext>
                </a:extLst>
              </p:cNvPr>
              <p:cNvSpPr/>
              <p:nvPr/>
            </p:nvSpPr>
            <p:spPr>
              <a:xfrm>
                <a:off x="4496504" y="5966109"/>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4" name="Oval 123">
                <a:extLst>
                  <a:ext uri="{FF2B5EF4-FFF2-40B4-BE49-F238E27FC236}">
                    <a16:creationId xmlns:a16="http://schemas.microsoft.com/office/drawing/2014/main" id="{9790E7D2-2E71-5E88-9094-06190A58A635}"/>
                  </a:ext>
                </a:extLst>
              </p:cNvPr>
              <p:cNvSpPr>
                <a:spLocks noRot="1" noChangeAspect="1" noMove="1" noResize="1" noEditPoints="1" noAdjustHandles="1" noChangeArrowheads="1" noChangeShapeType="1" noTextEdit="1"/>
              </p:cNvSpPr>
              <p:nvPr/>
            </p:nvSpPr>
            <p:spPr>
              <a:xfrm>
                <a:off x="4496504" y="5966109"/>
                <a:ext cx="400764" cy="411043"/>
              </a:xfrm>
              <a:prstGeom prst="ellipse">
                <a:avLst/>
              </a:prstGeom>
              <a:blipFill>
                <a:blip r:embed="rId92"/>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Oval 124">
                <a:extLst>
                  <a:ext uri="{FF2B5EF4-FFF2-40B4-BE49-F238E27FC236}">
                    <a16:creationId xmlns:a16="http://schemas.microsoft.com/office/drawing/2014/main" id="{1740D4D4-28C6-59AD-8884-F613BE60670F}"/>
                  </a:ext>
                </a:extLst>
              </p:cNvPr>
              <p:cNvSpPr/>
              <p:nvPr/>
            </p:nvSpPr>
            <p:spPr>
              <a:xfrm>
                <a:off x="4949508" y="5954962"/>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5" name="Oval 124">
                <a:extLst>
                  <a:ext uri="{FF2B5EF4-FFF2-40B4-BE49-F238E27FC236}">
                    <a16:creationId xmlns:a16="http://schemas.microsoft.com/office/drawing/2014/main" id="{1740D4D4-28C6-59AD-8884-F613BE60670F}"/>
                  </a:ext>
                </a:extLst>
              </p:cNvPr>
              <p:cNvSpPr>
                <a:spLocks noRot="1" noChangeAspect="1" noMove="1" noResize="1" noEditPoints="1" noAdjustHandles="1" noChangeArrowheads="1" noChangeShapeType="1" noTextEdit="1"/>
              </p:cNvSpPr>
              <p:nvPr/>
            </p:nvSpPr>
            <p:spPr>
              <a:xfrm>
                <a:off x="4949508" y="5954962"/>
                <a:ext cx="400764" cy="411043"/>
              </a:xfrm>
              <a:prstGeom prst="ellipse">
                <a:avLst/>
              </a:prstGeom>
              <a:blipFill>
                <a:blip r:embed="rId93"/>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Oval 125">
                <a:extLst>
                  <a:ext uri="{FF2B5EF4-FFF2-40B4-BE49-F238E27FC236}">
                    <a16:creationId xmlns:a16="http://schemas.microsoft.com/office/drawing/2014/main" id="{8BDC7183-5663-F6EE-62A7-C74937F9A931}"/>
                  </a:ext>
                </a:extLst>
              </p:cNvPr>
              <p:cNvSpPr/>
              <p:nvPr/>
            </p:nvSpPr>
            <p:spPr>
              <a:xfrm>
                <a:off x="5390698" y="5954961"/>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6" name="Oval 125">
                <a:extLst>
                  <a:ext uri="{FF2B5EF4-FFF2-40B4-BE49-F238E27FC236}">
                    <a16:creationId xmlns:a16="http://schemas.microsoft.com/office/drawing/2014/main" id="{8BDC7183-5663-F6EE-62A7-C74937F9A931}"/>
                  </a:ext>
                </a:extLst>
              </p:cNvPr>
              <p:cNvSpPr>
                <a:spLocks noRot="1" noChangeAspect="1" noMove="1" noResize="1" noEditPoints="1" noAdjustHandles="1" noChangeArrowheads="1" noChangeShapeType="1" noTextEdit="1"/>
              </p:cNvSpPr>
              <p:nvPr/>
            </p:nvSpPr>
            <p:spPr>
              <a:xfrm>
                <a:off x="5390698" y="5954961"/>
                <a:ext cx="400764" cy="411043"/>
              </a:xfrm>
              <a:prstGeom prst="ellipse">
                <a:avLst/>
              </a:prstGeom>
              <a:blipFill>
                <a:blip r:embed="rId94"/>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Oval 126">
                <a:extLst>
                  <a:ext uri="{FF2B5EF4-FFF2-40B4-BE49-F238E27FC236}">
                    <a16:creationId xmlns:a16="http://schemas.microsoft.com/office/drawing/2014/main" id="{D2975620-B967-1090-8E5D-DA85D619EC7E}"/>
                  </a:ext>
                </a:extLst>
              </p:cNvPr>
              <p:cNvSpPr/>
              <p:nvPr/>
            </p:nvSpPr>
            <p:spPr>
              <a:xfrm>
                <a:off x="5893136" y="5997334"/>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7" name="Oval 126">
                <a:extLst>
                  <a:ext uri="{FF2B5EF4-FFF2-40B4-BE49-F238E27FC236}">
                    <a16:creationId xmlns:a16="http://schemas.microsoft.com/office/drawing/2014/main" id="{D2975620-B967-1090-8E5D-DA85D619EC7E}"/>
                  </a:ext>
                </a:extLst>
              </p:cNvPr>
              <p:cNvSpPr>
                <a:spLocks noRot="1" noChangeAspect="1" noMove="1" noResize="1" noEditPoints="1" noAdjustHandles="1" noChangeArrowheads="1" noChangeShapeType="1" noTextEdit="1"/>
              </p:cNvSpPr>
              <p:nvPr/>
            </p:nvSpPr>
            <p:spPr>
              <a:xfrm>
                <a:off x="5893136" y="5997334"/>
                <a:ext cx="400764" cy="411043"/>
              </a:xfrm>
              <a:prstGeom prst="ellipse">
                <a:avLst/>
              </a:prstGeom>
              <a:blipFill>
                <a:blip r:embed="rId95"/>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Oval 127">
                <a:extLst>
                  <a:ext uri="{FF2B5EF4-FFF2-40B4-BE49-F238E27FC236}">
                    <a16:creationId xmlns:a16="http://schemas.microsoft.com/office/drawing/2014/main" id="{DA68F2DD-E707-F833-8613-12E1E20EDFC0}"/>
                  </a:ext>
                </a:extLst>
              </p:cNvPr>
              <p:cNvSpPr/>
              <p:nvPr/>
            </p:nvSpPr>
            <p:spPr>
              <a:xfrm>
                <a:off x="6334326" y="5997333"/>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8" name="Oval 127">
                <a:extLst>
                  <a:ext uri="{FF2B5EF4-FFF2-40B4-BE49-F238E27FC236}">
                    <a16:creationId xmlns:a16="http://schemas.microsoft.com/office/drawing/2014/main" id="{DA68F2DD-E707-F833-8613-12E1E20EDFC0}"/>
                  </a:ext>
                </a:extLst>
              </p:cNvPr>
              <p:cNvSpPr>
                <a:spLocks noRot="1" noChangeAspect="1" noMove="1" noResize="1" noEditPoints="1" noAdjustHandles="1" noChangeArrowheads="1" noChangeShapeType="1" noTextEdit="1"/>
              </p:cNvSpPr>
              <p:nvPr/>
            </p:nvSpPr>
            <p:spPr>
              <a:xfrm>
                <a:off x="6334326" y="5997333"/>
                <a:ext cx="400764" cy="411043"/>
              </a:xfrm>
              <a:prstGeom prst="ellipse">
                <a:avLst/>
              </a:prstGeom>
              <a:blipFill>
                <a:blip r:embed="rId96"/>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Oval 128">
                <a:extLst>
                  <a:ext uri="{FF2B5EF4-FFF2-40B4-BE49-F238E27FC236}">
                    <a16:creationId xmlns:a16="http://schemas.microsoft.com/office/drawing/2014/main" id="{2AFEB196-6E0E-0227-5091-F3F802317026}"/>
                  </a:ext>
                </a:extLst>
              </p:cNvPr>
              <p:cNvSpPr/>
              <p:nvPr/>
            </p:nvSpPr>
            <p:spPr>
              <a:xfrm>
                <a:off x="6787330" y="5986186"/>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29" name="Oval 128">
                <a:extLst>
                  <a:ext uri="{FF2B5EF4-FFF2-40B4-BE49-F238E27FC236}">
                    <a16:creationId xmlns:a16="http://schemas.microsoft.com/office/drawing/2014/main" id="{2AFEB196-6E0E-0227-5091-F3F802317026}"/>
                  </a:ext>
                </a:extLst>
              </p:cNvPr>
              <p:cNvSpPr>
                <a:spLocks noRot="1" noChangeAspect="1" noMove="1" noResize="1" noEditPoints="1" noAdjustHandles="1" noChangeArrowheads="1" noChangeShapeType="1" noTextEdit="1"/>
              </p:cNvSpPr>
              <p:nvPr/>
            </p:nvSpPr>
            <p:spPr>
              <a:xfrm>
                <a:off x="6787330" y="5986186"/>
                <a:ext cx="400764" cy="411043"/>
              </a:xfrm>
              <a:prstGeom prst="ellipse">
                <a:avLst/>
              </a:prstGeom>
              <a:blipFill>
                <a:blip r:embed="rId97"/>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Oval 129">
                <a:extLst>
                  <a:ext uri="{FF2B5EF4-FFF2-40B4-BE49-F238E27FC236}">
                    <a16:creationId xmlns:a16="http://schemas.microsoft.com/office/drawing/2014/main" id="{BEB9F988-57FE-10AB-E5D6-C43C411A5112}"/>
                  </a:ext>
                </a:extLst>
              </p:cNvPr>
              <p:cNvSpPr/>
              <p:nvPr/>
            </p:nvSpPr>
            <p:spPr>
              <a:xfrm>
                <a:off x="7228520" y="5986185"/>
                <a:ext cx="400764" cy="41104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bg1"/>
                          </a:solidFill>
                          <a:latin typeface="Cambria Math" panose="02040503050406030204" pitchFamily="18" charset="0"/>
                        </a:rPr>
                        <m:t>2</m:t>
                      </m:r>
                    </m:oMath>
                  </m:oMathPara>
                </a14:m>
                <a:endParaRPr lang="en-US" sz="1600" dirty="0">
                  <a:solidFill>
                    <a:schemeClr val="bg1"/>
                  </a:solidFill>
                </a:endParaRPr>
              </a:p>
            </p:txBody>
          </p:sp>
        </mc:Choice>
        <mc:Fallback xmlns="">
          <p:sp>
            <p:nvSpPr>
              <p:cNvPr id="130" name="Oval 129">
                <a:extLst>
                  <a:ext uri="{FF2B5EF4-FFF2-40B4-BE49-F238E27FC236}">
                    <a16:creationId xmlns:a16="http://schemas.microsoft.com/office/drawing/2014/main" id="{BEB9F988-57FE-10AB-E5D6-C43C411A5112}"/>
                  </a:ext>
                </a:extLst>
              </p:cNvPr>
              <p:cNvSpPr>
                <a:spLocks noRot="1" noChangeAspect="1" noMove="1" noResize="1" noEditPoints="1" noAdjustHandles="1" noChangeArrowheads="1" noChangeShapeType="1" noTextEdit="1"/>
              </p:cNvSpPr>
              <p:nvPr/>
            </p:nvSpPr>
            <p:spPr>
              <a:xfrm>
                <a:off x="7228520" y="5986185"/>
                <a:ext cx="400764" cy="411043"/>
              </a:xfrm>
              <a:prstGeom prst="ellipse">
                <a:avLst/>
              </a:prstGeom>
              <a:blipFill>
                <a:blip r:embed="rId98"/>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43421E8D-AE6E-B7F2-1D10-0C847863E8D8}"/>
                  </a:ext>
                </a:extLst>
              </p:cNvPr>
              <p:cNvSpPr txBox="1"/>
              <p:nvPr/>
            </p:nvSpPr>
            <p:spPr>
              <a:xfrm>
                <a:off x="6863072" y="1156986"/>
                <a:ext cx="5050564" cy="12714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2</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r>
                                <a:rPr lang="en-US" sz="2400" b="0" i="1" smtClean="0">
                                  <a:latin typeface="Cambria Math" panose="02040503050406030204" pitchFamily="18" charset="0"/>
                                </a:rPr>
                                <m:t>+3</m:t>
                              </m:r>
                              <m:r>
                                <a:rPr lang="en-US" sz="2400" b="0" i="1" smtClean="0">
                                  <a:latin typeface="Cambria Math" panose="02040503050406030204" pitchFamily="18" charset="0"/>
                                </a:rPr>
                                <m:t>𝑛</m:t>
                              </m:r>
                              <m:r>
                                <a:rPr lang="en-US" sz="2400" b="0" i="1" smtClean="0">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&gt;1</m:t>
                              </m:r>
                            </m:e>
                            <m:e>
                              <m:r>
                                <a:rPr lang="en-US" sz="2400" b="0" i="1" smtClean="0">
                                  <a:latin typeface="Cambria Math" panose="02040503050406030204" pitchFamily="18" charset="0"/>
                                </a:rPr>
                                <m:t>2                    </m:t>
                              </m:r>
                              <m:r>
                                <m:rPr>
                                  <m:sty m:val="p"/>
                                </m:rPr>
                                <a:rPr lang="en-US" sz="2400" b="0" i="0" smtClean="0">
                                  <a:latin typeface="Cambria Math" panose="02040503050406030204" pitchFamily="18" charset="0"/>
                                </a:rPr>
                                <m:t>otherwise</m:t>
                              </m:r>
                            </m:e>
                          </m:eqArr>
                        </m:e>
                      </m:d>
                    </m:oMath>
                  </m:oMathPara>
                </a14:m>
                <a:endParaRPr lang="en-US" sz="2400" dirty="0"/>
              </a:p>
            </p:txBody>
          </p:sp>
        </mc:Choice>
        <mc:Fallback xmlns="">
          <p:sp>
            <p:nvSpPr>
              <p:cNvPr id="131" name="TextBox 130">
                <a:extLst>
                  <a:ext uri="{FF2B5EF4-FFF2-40B4-BE49-F238E27FC236}">
                    <a16:creationId xmlns:a16="http://schemas.microsoft.com/office/drawing/2014/main" id="{43421E8D-AE6E-B7F2-1D10-0C847863E8D8}"/>
                  </a:ext>
                </a:extLst>
              </p:cNvPr>
              <p:cNvSpPr txBox="1">
                <a:spLocks noRot="1" noChangeAspect="1" noMove="1" noResize="1" noEditPoints="1" noAdjustHandles="1" noChangeArrowheads="1" noChangeShapeType="1" noTextEdit="1"/>
              </p:cNvSpPr>
              <p:nvPr/>
            </p:nvSpPr>
            <p:spPr>
              <a:xfrm>
                <a:off x="6863072" y="1156986"/>
                <a:ext cx="5050564" cy="1271438"/>
              </a:xfrm>
              <a:prstGeom prst="rect">
                <a:avLst/>
              </a:prstGeom>
              <a:blipFill>
                <a:blip r:embed="rId99"/>
                <a:stretch>
                  <a:fillRect/>
                </a:stretch>
              </a:blipFill>
            </p:spPr>
            <p:txBody>
              <a:bodyPr/>
              <a:lstStyle/>
              <a:p>
                <a:r>
                  <a:rPr lang="en-US">
                    <a:noFill/>
                  </a:rPr>
                  <a:t> </a:t>
                </a:r>
              </a:p>
            </p:txBody>
          </p:sp>
        </mc:Fallback>
      </mc:AlternateContent>
      <p:sp>
        <p:nvSpPr>
          <p:cNvPr id="132" name="Speech Bubble: Rectangle 131">
            <a:extLst>
              <a:ext uri="{FF2B5EF4-FFF2-40B4-BE49-F238E27FC236}">
                <a16:creationId xmlns:a16="http://schemas.microsoft.com/office/drawing/2014/main" id="{8E16C162-C1BB-337E-1807-B1E7CD097848}"/>
              </a:ext>
            </a:extLst>
          </p:cNvPr>
          <p:cNvSpPr/>
          <p:nvPr/>
        </p:nvSpPr>
        <p:spPr>
          <a:xfrm>
            <a:off x="1664053" y="1847227"/>
            <a:ext cx="838162" cy="515268"/>
          </a:xfrm>
          <a:prstGeom prst="wedgeRectCallout">
            <a:avLst>
              <a:gd name="adj1" fmla="val -22461"/>
              <a:gd name="adj2" fmla="val 7441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Size of input</a:t>
            </a:r>
          </a:p>
        </p:txBody>
      </p:sp>
    </p:spTree>
    <p:extLst>
      <p:ext uri="{BB962C8B-B14F-4D97-AF65-F5344CB8AC3E}">
        <p14:creationId xmlns:p14="http://schemas.microsoft.com/office/powerpoint/2010/main" val="15191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9" grpId="0" animBg="1"/>
      <p:bldP spid="41" grpId="0" animBg="1"/>
      <p:bldP spid="43" grpId="0" animBg="1"/>
      <p:bldP spid="45" grpId="0" animBg="1"/>
      <p:bldP spid="47" grpId="0" animBg="1"/>
      <p:bldP spid="49" grpId="0" animBg="1"/>
      <p:bldP spid="50" grpId="0" animBg="1"/>
      <p:bldP spid="52" grpId="0" animBg="1"/>
      <p:bldP spid="54" grpId="0" animBg="1"/>
      <p:bldP spid="61" grpId="0" animBg="1"/>
      <p:bldP spid="89" grpId="0" animBg="1"/>
      <p:bldP spid="90" grpId="0" animBg="1"/>
      <p:bldP spid="91" grpId="0" animBg="1"/>
      <p:bldP spid="92" grpId="0" animBg="1"/>
      <p:bldP spid="93" grpId="0" animBg="1"/>
      <p:bldP spid="94"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DEDFE4-094E-46DC-9634-B8385097A4DC}"/>
              </a:ext>
            </a:extLst>
          </p:cNvPr>
          <p:cNvSpPr>
            <a:spLocks noGrp="1"/>
          </p:cNvSpPr>
          <p:nvPr>
            <p:ph type="title"/>
          </p:nvPr>
        </p:nvSpPr>
        <p:spPr/>
        <p:txBody>
          <a:bodyPr/>
          <a:lstStyle/>
          <a:p>
            <a:r>
              <a:rPr lang="en-US" dirty="0"/>
              <a:t>Amortization</a:t>
            </a:r>
          </a:p>
        </p:txBody>
      </p:sp>
      <p:sp>
        <p:nvSpPr>
          <p:cNvPr id="7" name="Content Placeholder 6">
            <a:extLst>
              <a:ext uri="{FF2B5EF4-FFF2-40B4-BE49-F238E27FC236}">
                <a16:creationId xmlns:a16="http://schemas.microsoft.com/office/drawing/2014/main" id="{4962A621-7281-4D56-BB39-7BB12ABE0731}"/>
              </a:ext>
            </a:extLst>
          </p:cNvPr>
          <p:cNvSpPr>
            <a:spLocks noGrp="1"/>
          </p:cNvSpPr>
          <p:nvPr>
            <p:ph idx="1"/>
          </p:nvPr>
        </p:nvSpPr>
        <p:spPr/>
        <p:txBody>
          <a:bodyPr>
            <a:normAutofit/>
          </a:bodyPr>
          <a:lstStyle/>
          <a:p>
            <a:r>
              <a:rPr lang="en-US" sz="2800" dirty="0"/>
              <a:t>How much does housing cost per day in Seattle?</a:t>
            </a:r>
          </a:p>
          <a:p>
            <a:r>
              <a:rPr lang="en-US" sz="2800" dirty="0"/>
              <a:t>Well, it depends on the day.</a:t>
            </a:r>
          </a:p>
          <a:p>
            <a:endParaRPr lang="en-US" sz="2800" dirty="0"/>
          </a:p>
          <a:p>
            <a:r>
              <a:rPr lang="en-US" sz="2800" dirty="0"/>
              <a:t>The day rent is due, it’s $1800.</a:t>
            </a:r>
          </a:p>
          <a:p>
            <a:r>
              <a:rPr lang="en-US" sz="2800" dirty="0"/>
              <a:t>The other days of the month it’s free. </a:t>
            </a:r>
          </a:p>
          <a:p>
            <a:endParaRPr lang="en-US" sz="2800" dirty="0"/>
          </a:p>
        </p:txBody>
      </p:sp>
      <p:sp>
        <p:nvSpPr>
          <p:cNvPr id="4" name="Slide Number Placeholder 3">
            <a:extLst>
              <a:ext uri="{FF2B5EF4-FFF2-40B4-BE49-F238E27FC236}">
                <a16:creationId xmlns:a16="http://schemas.microsoft.com/office/drawing/2014/main" id="{3F2186A9-18DC-4EE7-8F84-1F0F8AC55919}"/>
              </a:ext>
            </a:extLst>
          </p:cNvPr>
          <p:cNvSpPr>
            <a:spLocks noGrp="1"/>
          </p:cNvSpPr>
          <p:nvPr>
            <p:ph type="sldNum" sz="quarter" idx="12"/>
          </p:nvPr>
        </p:nvSpPr>
        <p:spPr/>
        <p:txBody>
          <a:bodyPr/>
          <a:lstStyle/>
          <a:p>
            <a:fld id="{17FB8715-06AE-4EBD-9812-2FC97F270897}" type="slidenum">
              <a:rPr lang="en-US" smtClean="0"/>
              <a:t>3</a:t>
            </a:fld>
            <a:endParaRPr lang="en-US"/>
          </a:p>
        </p:txBody>
      </p:sp>
    </p:spTree>
    <p:extLst>
      <p:ext uri="{BB962C8B-B14F-4D97-AF65-F5344CB8AC3E}">
        <p14:creationId xmlns:p14="http://schemas.microsoft.com/office/powerpoint/2010/main" val="897345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2519-66C8-4CCC-8A86-581C712D0F68}"/>
              </a:ext>
            </a:extLst>
          </p:cNvPr>
          <p:cNvSpPr>
            <a:spLocks noGrp="1"/>
          </p:cNvSpPr>
          <p:nvPr>
            <p:ph type="title"/>
          </p:nvPr>
        </p:nvSpPr>
        <p:spPr/>
        <p:txBody>
          <a:bodyPr/>
          <a:lstStyle/>
          <a:p>
            <a:r>
              <a:rPr lang="en-US" dirty="0"/>
              <a:t>Tree Method Formulas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5D4F3B-C9C2-479A-9039-2887696A8334}"/>
                  </a:ext>
                </a:extLst>
              </p:cNvPr>
              <p:cNvSpPr>
                <a:spLocks noGrp="1"/>
              </p:cNvSpPr>
              <p:nvPr>
                <p:ph idx="1"/>
              </p:nvPr>
            </p:nvSpPr>
            <p:spPr>
              <a:xfrm>
                <a:off x="502371" y="1309855"/>
                <a:ext cx="11187258" cy="4845504"/>
              </a:xfrm>
            </p:spPr>
            <p:txBody>
              <a:bodyPr>
                <a:normAutofit/>
              </a:bodyPr>
              <a:lstStyle/>
              <a:p>
                <a:r>
                  <a:rPr lang="en-US" b="1" dirty="0">
                    <a:solidFill>
                      <a:srgbClr val="4C3282"/>
                    </a:solidFill>
                  </a:rPr>
                  <a:t>How much work is done by recursive levels (branch nodes)?</a:t>
                </a:r>
              </a:p>
              <a:p>
                <a:pPr marL="128016" lvl="1" indent="0">
                  <a:buNone/>
                </a:pPr>
                <a:r>
                  <a:rPr lang="en-US" dirty="0"/>
                  <a:t>1. What is the input size at level </a:t>
                </a:r>
                <a14:m>
                  <m:oMath xmlns:m="http://schemas.openxmlformats.org/officeDocument/2006/math">
                    <m:r>
                      <a:rPr lang="en-US" b="0" i="1" smtClean="0">
                        <a:latin typeface="Cambria Math" panose="02040503050406030204" pitchFamily="18" charset="0"/>
                      </a:rPr>
                      <m:t>𝑖</m:t>
                    </m:r>
                  </m:oMath>
                </a14:m>
                <a:r>
                  <a:rPr lang="en-US" dirty="0"/>
                  <a:t>?</a:t>
                </a:r>
              </a:p>
              <a:p>
                <a:pPr lvl="2"/>
                <a14:m>
                  <m:oMath xmlns:m="http://schemas.openxmlformats.org/officeDocument/2006/math">
                    <m:r>
                      <a:rPr lang="en-US" b="0" i="1" smtClean="0">
                        <a:latin typeface="Cambria Math" panose="02040503050406030204" pitchFamily="18" charset="0"/>
                      </a:rPr>
                      <m:t>𝑖</m:t>
                    </m:r>
                  </m:oMath>
                </a14:m>
                <a:r>
                  <a:rPr lang="en-US" dirty="0"/>
                  <a:t>= 0 is overall root level. </a:t>
                </a:r>
              </a:p>
              <a:p>
                <a:pPr marL="128016" lvl="1" indent="0">
                  <a:buNone/>
                </a:pPr>
                <a:r>
                  <a:rPr lang="en-US" dirty="0"/>
                  <a:t>2. At each level </a:t>
                </a:r>
                <a14:m>
                  <m:oMath xmlns:m="http://schemas.openxmlformats.org/officeDocument/2006/math">
                    <m:r>
                      <a:rPr lang="en-US" b="0" i="1" smtClean="0">
                        <a:latin typeface="Cambria Math" panose="02040503050406030204" pitchFamily="18" charset="0"/>
                      </a:rPr>
                      <m:t>𝑖</m:t>
                    </m:r>
                  </m:oMath>
                </a14:m>
                <a:r>
                  <a:rPr lang="en-US" dirty="0"/>
                  <a:t>, how many calls are there?</a:t>
                </a:r>
              </a:p>
              <a:p>
                <a:pPr marL="128016" lvl="1" indent="0">
                  <a:buNone/>
                </a:pPr>
                <a:r>
                  <a:rPr lang="en-US" dirty="0"/>
                  <a:t>3. At each level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how much work is done??</a:t>
                </a:r>
                <a:endParaRPr lang="en-US" b="1" dirty="0">
                  <a:solidFill>
                    <a:srgbClr val="4C3282"/>
                  </a:solidFill>
                </a:endParaRPr>
              </a:p>
              <a:p>
                <a:endParaRPr lang="en-US" b="1" dirty="0">
                  <a:solidFill>
                    <a:srgbClr val="4C3282"/>
                  </a:solidFill>
                </a:endParaRPr>
              </a:p>
              <a:p>
                <a:endParaRPr lang="en-US" b="1" dirty="0">
                  <a:solidFill>
                    <a:srgbClr val="4C3282"/>
                  </a:solidFill>
                </a:endParaRPr>
              </a:p>
              <a:p>
                <a:r>
                  <a:rPr lang="en-US" b="1" dirty="0">
                    <a:solidFill>
                      <a:srgbClr val="4C3282"/>
                    </a:solidFill>
                  </a:rPr>
                  <a:t>How much work is done by the base case level (leaf nodes)?</a:t>
                </a:r>
              </a:p>
              <a:p>
                <a:pPr marL="128016" lvl="1" indent="0">
                  <a:buNone/>
                </a:pPr>
                <a:r>
                  <a:rPr lang="en-US" dirty="0"/>
                  <a:t>4. What is the last level of the tree? </a:t>
                </a:r>
              </a:p>
              <a:p>
                <a:pPr marL="128016" lvl="1" indent="0">
                  <a:buNone/>
                </a:pPr>
                <a:r>
                  <a:rPr lang="en-US" dirty="0"/>
                  <a:t>5. What is the work done at the last level?</a:t>
                </a:r>
              </a:p>
              <a:p>
                <a:pPr marL="128016" lvl="1" indent="0">
                  <a:buNone/>
                </a:pPr>
                <a:r>
                  <a:rPr lang="en-US" dirty="0"/>
                  <a:t> </a:t>
                </a:r>
              </a:p>
              <a:p>
                <a:pPr marL="128016" lvl="1" indent="0">
                  <a:buNone/>
                </a:pPr>
                <a:endParaRPr lang="en-US" dirty="0"/>
              </a:p>
              <a:p>
                <a:pPr marL="128016" lvl="1" indent="0">
                  <a:buNone/>
                </a:pPr>
                <a:r>
                  <a:rPr lang="en-US" dirty="0"/>
                  <a:t>6. Combine and Simplify</a:t>
                </a:r>
              </a:p>
              <a:p>
                <a:endParaRPr lang="en-US" dirty="0"/>
              </a:p>
            </p:txBody>
          </p:sp>
        </mc:Choice>
        <mc:Fallback xmlns="">
          <p:sp>
            <p:nvSpPr>
              <p:cNvPr id="3" name="Content Placeholder 2">
                <a:extLst>
                  <a:ext uri="{FF2B5EF4-FFF2-40B4-BE49-F238E27FC236}">
                    <a16:creationId xmlns:a16="http://schemas.microsoft.com/office/drawing/2014/main" id="{3B5D4F3B-C9C2-479A-9039-2887696A8334}"/>
                  </a:ext>
                </a:extLst>
              </p:cNvPr>
              <p:cNvSpPr>
                <a:spLocks noGrp="1" noRot="1" noChangeAspect="1" noMove="1" noResize="1" noEditPoints="1" noAdjustHandles="1" noChangeArrowheads="1" noChangeShapeType="1" noTextEdit="1"/>
              </p:cNvSpPr>
              <p:nvPr>
                <p:ph idx="1"/>
              </p:nvPr>
            </p:nvSpPr>
            <p:spPr>
              <a:xfrm>
                <a:off x="502371" y="1309855"/>
                <a:ext cx="11187258" cy="4845504"/>
              </a:xfrm>
              <a:blipFill>
                <a:blip r:embed="rId2"/>
                <a:stretch>
                  <a:fillRect l="-272" t="-15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071AF399-898B-4C45-9D5F-DE819445FBA5}"/>
              </a:ext>
            </a:extLst>
          </p:cNvPr>
          <p:cNvSpPr>
            <a:spLocks noGrp="1"/>
          </p:cNvSpPr>
          <p:nvPr>
            <p:ph type="sldNum" sz="quarter" idx="12"/>
          </p:nvPr>
        </p:nvSpPr>
        <p:spPr/>
        <p:txBody>
          <a:bodyPr/>
          <a:lstStyle/>
          <a:p>
            <a:fld id="{659665DE-58FC-41F4-AC58-2C90A5E00527}" type="slidenum">
              <a:rPr lang="en-US" smtClean="0"/>
              <a:t>30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4B470B-B7E8-4AB5-A1E7-F566572773ED}"/>
                  </a:ext>
                </a:extLst>
              </p:cNvPr>
              <p:cNvSpPr txBox="1"/>
              <p:nvPr/>
            </p:nvSpPr>
            <p:spPr>
              <a:xfrm>
                <a:off x="794560" y="2968846"/>
                <a:ext cx="6821932" cy="7887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𝑅𝑒𝑐𝑢𝑟𝑠𝑖𝑣𝑒</m:t>
                      </m:r>
                      <m:r>
                        <a:rPr lang="en-US" b="0" i="1" smtClean="0">
                          <a:latin typeface="Cambria Math" panose="02040503050406030204" pitchFamily="18" charset="0"/>
                        </a:rPr>
                        <m:t> </m:t>
                      </m:r>
                      <m:r>
                        <a:rPr lang="en-US" b="0" i="1" smtClean="0">
                          <a:latin typeface="Cambria Math" panose="02040503050406030204" pitchFamily="18" charset="0"/>
                        </a:rPr>
                        <m:t>𝑤𝑜𝑟𝑘</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𝑙𝑎𝑠𝑡𝑅𝑒𝑐𝑢𝑟𝑠𝑖𝑣𝑒𝐿𝑒𝑣𝑒𝑙</m:t>
                          </m:r>
                        </m:sup>
                        <m:e>
                          <m:r>
                            <a:rPr lang="en-US" b="0" i="1" smtClean="0">
                              <a:latin typeface="Cambria Math" panose="02040503050406030204" pitchFamily="18" charset="0"/>
                            </a:rPr>
                            <m:t>𝑁𝑢𝑚𝑁𝑜𝑑𝑒𝑠</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𝑊𝑜𝑟𝑘𝑃𝑒𝑟𝑁𝑜𝑑𝑒</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oMath>
                  </m:oMathPara>
                </a14:m>
                <a:endParaRPr lang="en-US" dirty="0"/>
              </a:p>
            </p:txBody>
          </p:sp>
        </mc:Choice>
        <mc:Fallback xmlns="">
          <p:sp>
            <p:nvSpPr>
              <p:cNvPr id="6" name="TextBox 5">
                <a:extLst>
                  <a:ext uri="{FF2B5EF4-FFF2-40B4-BE49-F238E27FC236}">
                    <a16:creationId xmlns:a16="http://schemas.microsoft.com/office/drawing/2014/main" id="{434B470B-B7E8-4AB5-A1E7-F566572773ED}"/>
                  </a:ext>
                </a:extLst>
              </p:cNvPr>
              <p:cNvSpPr txBox="1">
                <a:spLocks noRot="1" noChangeAspect="1" noMove="1" noResize="1" noEditPoints="1" noAdjustHandles="1" noChangeArrowheads="1" noChangeShapeType="1" noTextEdit="1"/>
              </p:cNvSpPr>
              <p:nvPr/>
            </p:nvSpPr>
            <p:spPr>
              <a:xfrm>
                <a:off x="794560" y="2968846"/>
                <a:ext cx="6821932" cy="78874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0443F6-578E-4FE1-89A1-9F436521CB05}"/>
                  </a:ext>
                </a:extLst>
              </p:cNvPr>
              <p:cNvSpPr txBox="1"/>
              <p:nvPr/>
            </p:nvSpPr>
            <p:spPr>
              <a:xfrm>
                <a:off x="687300" y="5030954"/>
                <a:ext cx="58469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𝑁𝑜𝑛𝑅𝑒𝑐𝑢𝑟𝑠𝑖𝑣𝑒</m:t>
                      </m:r>
                      <m:r>
                        <a:rPr lang="en-US" b="0" i="1" smtClean="0">
                          <a:latin typeface="Cambria Math" panose="02040503050406030204" pitchFamily="18" charset="0"/>
                        </a:rPr>
                        <m:t> </m:t>
                      </m:r>
                      <m:r>
                        <a:rPr lang="en-US" b="0" i="1" smtClean="0">
                          <a:latin typeface="Cambria Math" panose="02040503050406030204" pitchFamily="18" charset="0"/>
                        </a:rPr>
                        <m:t>𝑤𝑜𝑟𝑘</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𝑊𝑜𝑟𝑘</m:t>
                      </m:r>
                      <m:r>
                        <a:rPr lang="en-US" b="0" i="1" smtClean="0">
                          <a:latin typeface="Cambria Math" panose="02040503050406030204" pitchFamily="18" charset="0"/>
                          <a:ea typeface="Cambria Math" panose="02040503050406030204" pitchFamily="18" charset="0"/>
                        </a:rPr>
                        <m:t>𝑃𝑒𝑟𝐵𝑎𝑠𝑒𝐶𝑎𝑠𝑒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𝑛𝑢𝑚𝑏𝑒𝑟𝐶𝑎𝑙𝑙𝑠</m:t>
                      </m:r>
                    </m:oMath>
                  </m:oMathPara>
                </a14:m>
                <a:endParaRPr lang="en-US" dirty="0"/>
              </a:p>
            </p:txBody>
          </p:sp>
        </mc:Choice>
        <mc:Fallback xmlns="">
          <p:sp>
            <p:nvSpPr>
              <p:cNvPr id="7" name="TextBox 6">
                <a:extLst>
                  <a:ext uri="{FF2B5EF4-FFF2-40B4-BE49-F238E27FC236}">
                    <a16:creationId xmlns:a16="http://schemas.microsoft.com/office/drawing/2014/main" id="{3A0443F6-578E-4FE1-89A1-9F436521CB05}"/>
                  </a:ext>
                </a:extLst>
              </p:cNvPr>
              <p:cNvSpPr txBox="1">
                <a:spLocks noRot="1" noChangeAspect="1" noMove="1" noResize="1" noEditPoints="1" noAdjustHandles="1" noChangeArrowheads="1" noChangeShapeType="1" noTextEdit="1"/>
              </p:cNvSpPr>
              <p:nvPr/>
            </p:nvSpPr>
            <p:spPr>
              <a:xfrm>
                <a:off x="687300" y="5030954"/>
                <a:ext cx="5846922" cy="276999"/>
              </a:xfrm>
              <a:prstGeom prst="rect">
                <a:avLst/>
              </a:prstGeom>
              <a:blipFill>
                <a:blip r:embed="rId4"/>
                <a:stretch>
                  <a:fillRect l="-417" r="-521"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D4272AD-187F-49A3-51F0-8F77FBC7E61A}"/>
                  </a:ext>
                </a:extLst>
              </p:cNvPr>
              <p:cNvSpPr txBox="1"/>
              <p:nvPr/>
            </p:nvSpPr>
            <p:spPr>
              <a:xfrm>
                <a:off x="8349673" y="62653"/>
                <a:ext cx="3657600" cy="976614"/>
              </a:xfrm>
              <a:prstGeom prst="rect">
                <a:avLst/>
              </a:prstGeom>
              <a:noFill/>
              <a:ln>
                <a:solidFill>
                  <a:srgbClr val="00206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r>
                        <a:rPr lang="en-US" sz="1800" b="0" i="1" smtClean="0">
                          <a:latin typeface="Cambria Math" panose="02040503050406030204" pitchFamily="18" charset="0"/>
                        </a:rPr>
                        <m:t>= </m:t>
                      </m:r>
                      <m:d>
                        <m:dPr>
                          <m:begChr m:val="{"/>
                          <m:endChr m:val=""/>
                          <m:ctrlPr>
                            <a:rPr lang="en-US" sz="1800" b="0" i="1" smtClean="0">
                              <a:latin typeface="Cambria Math" panose="02040503050406030204" pitchFamily="18" charset="0"/>
                            </a:rPr>
                          </m:ctrlPr>
                        </m:dPr>
                        <m:e>
                          <m:eqArr>
                            <m:eqArrPr>
                              <m:ctrlPr>
                                <a:rPr lang="en-US" sz="1800" b="0" i="1" smtClean="0">
                                  <a:latin typeface="Cambria Math" panose="02040503050406030204" pitchFamily="18" charset="0"/>
                                </a:rPr>
                              </m:ctrlPr>
                            </m:eqArrPr>
                            <m:e>
                              <m:r>
                                <a:rPr lang="en-US" sz="1800" b="0" i="1" smtClean="0">
                                  <a:latin typeface="Cambria Math" panose="02040503050406030204" pitchFamily="18" charset="0"/>
                                </a:rPr>
                                <m:t>2</m:t>
                              </m:r>
                              <m:r>
                                <a:rPr lang="en-US" sz="1800" b="0" i="1" smtClean="0">
                                  <a:latin typeface="Cambria Math" panose="02040503050406030204" pitchFamily="18" charset="0"/>
                                </a:rPr>
                                <m:t>𝑇</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𝑛</m:t>
                                      </m:r>
                                    </m:num>
                                    <m:den>
                                      <m:r>
                                        <a:rPr lang="en-US" sz="1800" b="0" i="1" smtClean="0">
                                          <a:latin typeface="Cambria Math" panose="02040503050406030204" pitchFamily="18" charset="0"/>
                                        </a:rPr>
                                        <m:t>2</m:t>
                                      </m:r>
                                    </m:den>
                                  </m:f>
                                </m:e>
                              </m:d>
                              <m:r>
                                <a:rPr lang="en-US" sz="1800" b="0" i="1" smtClean="0">
                                  <a:latin typeface="Cambria Math" panose="02040503050406030204" pitchFamily="18" charset="0"/>
                                </a:rPr>
                                <m:t>+3</m:t>
                              </m:r>
                              <m:r>
                                <a:rPr lang="en-US" sz="1800" b="0" i="1" smtClean="0">
                                  <a:latin typeface="Cambria Math" panose="02040503050406030204" pitchFamily="18" charset="0"/>
                                </a:rPr>
                                <m:t>𝑛</m:t>
                              </m:r>
                              <m:r>
                                <a:rPr lang="en-US" sz="1800" b="0" i="1" smtClean="0">
                                  <a:latin typeface="Cambria Math" panose="02040503050406030204" pitchFamily="18" charset="0"/>
                                </a:rPr>
                                <m:t> </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if</m:t>
                              </m:r>
                              <m:r>
                                <a:rPr lang="en-US" sz="1800" b="0" i="1" smtClean="0">
                                  <a:latin typeface="Cambria Math" panose="02040503050406030204" pitchFamily="18" charset="0"/>
                                </a:rPr>
                                <m:t> </m:t>
                              </m:r>
                              <m:r>
                                <a:rPr lang="en-US" sz="1800" b="0" i="1" smtClean="0">
                                  <a:latin typeface="Cambria Math" panose="02040503050406030204" pitchFamily="18" charset="0"/>
                                </a:rPr>
                                <m:t>𝑛</m:t>
                              </m:r>
                              <m:r>
                                <a:rPr lang="en-US" sz="1800" b="0" i="1" smtClean="0">
                                  <a:latin typeface="Cambria Math" panose="02040503050406030204" pitchFamily="18" charset="0"/>
                                </a:rPr>
                                <m:t>&gt;1</m:t>
                              </m:r>
                            </m:e>
                            <m:e>
                              <m:r>
                                <a:rPr lang="en-US" sz="1800" b="0" i="1" smtClean="0">
                                  <a:latin typeface="Cambria Math" panose="02040503050406030204" pitchFamily="18" charset="0"/>
                                </a:rPr>
                                <m:t>2                    </m:t>
                              </m:r>
                              <m:r>
                                <m:rPr>
                                  <m:sty m:val="p"/>
                                </m:rPr>
                                <a:rPr lang="en-US" sz="1800" b="0" i="0" smtClean="0">
                                  <a:latin typeface="Cambria Math" panose="02040503050406030204" pitchFamily="18" charset="0"/>
                                </a:rPr>
                                <m:t>otherwise</m:t>
                              </m:r>
                            </m:e>
                          </m:eqArr>
                        </m:e>
                      </m:d>
                    </m:oMath>
                  </m:oMathPara>
                </a14:m>
                <a:endParaRPr lang="en-US" sz="1800" dirty="0"/>
              </a:p>
            </p:txBody>
          </p:sp>
        </mc:Choice>
        <mc:Fallback xmlns="">
          <p:sp>
            <p:nvSpPr>
              <p:cNvPr id="4" name="TextBox 3">
                <a:extLst>
                  <a:ext uri="{FF2B5EF4-FFF2-40B4-BE49-F238E27FC236}">
                    <a16:creationId xmlns:a16="http://schemas.microsoft.com/office/drawing/2014/main" id="{3D4272AD-187F-49A3-51F0-8F77FBC7E61A}"/>
                  </a:ext>
                </a:extLst>
              </p:cNvPr>
              <p:cNvSpPr txBox="1">
                <a:spLocks noRot="1" noChangeAspect="1" noMove="1" noResize="1" noEditPoints="1" noAdjustHandles="1" noChangeArrowheads="1" noChangeShapeType="1" noTextEdit="1"/>
              </p:cNvSpPr>
              <p:nvPr/>
            </p:nvSpPr>
            <p:spPr>
              <a:xfrm>
                <a:off x="8349673" y="62653"/>
                <a:ext cx="3657600" cy="976614"/>
              </a:xfrm>
              <a:prstGeom prst="rect">
                <a:avLst/>
              </a:prstGeom>
              <a:blipFill>
                <a:blip r:embed="rId5"/>
                <a:stretch>
                  <a:fillRect/>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2851887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8F0FA-4E18-32FF-8449-A20245BD4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7711A-06D7-F68F-89A1-F3327C817152}"/>
              </a:ext>
            </a:extLst>
          </p:cNvPr>
          <p:cNvSpPr>
            <a:spLocks noGrp="1"/>
          </p:cNvSpPr>
          <p:nvPr>
            <p:ph type="title"/>
          </p:nvPr>
        </p:nvSpPr>
        <p:spPr/>
        <p:txBody>
          <a:bodyPr/>
          <a:lstStyle/>
          <a:p>
            <a:r>
              <a:rPr lang="en-US" dirty="0"/>
              <a:t>Tree Method Formulas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F7D49E-459F-6CF4-6638-699A1508A9D4}"/>
                  </a:ext>
                </a:extLst>
              </p:cNvPr>
              <p:cNvSpPr>
                <a:spLocks noGrp="1"/>
              </p:cNvSpPr>
              <p:nvPr>
                <p:ph idx="1"/>
              </p:nvPr>
            </p:nvSpPr>
            <p:spPr>
              <a:xfrm>
                <a:off x="502371" y="1309855"/>
                <a:ext cx="11187258" cy="4845504"/>
              </a:xfrm>
            </p:spPr>
            <p:txBody>
              <a:bodyPr>
                <a:normAutofit/>
              </a:bodyPr>
              <a:lstStyle/>
              <a:p>
                <a:r>
                  <a:rPr lang="en-US" b="1" dirty="0">
                    <a:solidFill>
                      <a:srgbClr val="4C3282"/>
                    </a:solidFill>
                  </a:rPr>
                  <a:t>How much work is done by recursive levels (branch nodes)?</a:t>
                </a:r>
              </a:p>
              <a:p>
                <a:pPr marL="128016" lvl="1" indent="0">
                  <a:buNone/>
                </a:pPr>
                <a:r>
                  <a:rPr lang="en-US" dirty="0"/>
                  <a:t>1. What is the input size at level </a:t>
                </a:r>
                <a14:m>
                  <m:oMath xmlns:m="http://schemas.openxmlformats.org/officeDocument/2006/math">
                    <m:r>
                      <a:rPr lang="en-US" b="0" i="1" smtClean="0">
                        <a:latin typeface="Cambria Math" panose="02040503050406030204" pitchFamily="18" charset="0"/>
                      </a:rPr>
                      <m:t>𝑖</m:t>
                    </m:r>
                  </m:oMath>
                </a14:m>
                <a:r>
                  <a:rPr lang="en-US" dirty="0"/>
                  <a:t>?</a:t>
                </a:r>
              </a:p>
              <a:p>
                <a:pPr lvl="2"/>
                <a14:m>
                  <m:oMath xmlns:m="http://schemas.openxmlformats.org/officeDocument/2006/math">
                    <m:r>
                      <a:rPr lang="en-US" b="0" i="1" smtClean="0">
                        <a:latin typeface="Cambria Math" panose="02040503050406030204" pitchFamily="18" charset="0"/>
                      </a:rPr>
                      <m:t>𝑖</m:t>
                    </m:r>
                  </m:oMath>
                </a14:m>
                <a:r>
                  <a:rPr lang="en-US" dirty="0"/>
                  <a:t>= 0 is overall root level. </a:t>
                </a:r>
              </a:p>
              <a:p>
                <a:pPr marL="128016" lvl="1" indent="0">
                  <a:buNone/>
                </a:pPr>
                <a:r>
                  <a:rPr lang="en-US" dirty="0"/>
                  <a:t>2. At each level </a:t>
                </a:r>
                <a14:m>
                  <m:oMath xmlns:m="http://schemas.openxmlformats.org/officeDocument/2006/math">
                    <m:r>
                      <a:rPr lang="en-US" b="0" i="1" smtClean="0">
                        <a:latin typeface="Cambria Math" panose="02040503050406030204" pitchFamily="18" charset="0"/>
                      </a:rPr>
                      <m:t>𝑖</m:t>
                    </m:r>
                  </m:oMath>
                </a14:m>
                <a:r>
                  <a:rPr lang="en-US" dirty="0"/>
                  <a:t>, how many calls are there?</a:t>
                </a:r>
              </a:p>
              <a:p>
                <a:pPr marL="128016" lvl="1" indent="0">
                  <a:buNone/>
                </a:pPr>
                <a:r>
                  <a:rPr lang="en-US" dirty="0"/>
                  <a:t>3. At each level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how much work is done??</a:t>
                </a:r>
                <a:endParaRPr lang="en-US" b="1" dirty="0">
                  <a:solidFill>
                    <a:srgbClr val="4C3282"/>
                  </a:solidFill>
                </a:endParaRPr>
              </a:p>
              <a:p>
                <a:endParaRPr lang="en-US" b="1" dirty="0">
                  <a:solidFill>
                    <a:srgbClr val="4C3282"/>
                  </a:solidFill>
                </a:endParaRPr>
              </a:p>
              <a:p>
                <a:endParaRPr lang="en-US" b="1" dirty="0">
                  <a:solidFill>
                    <a:srgbClr val="4C3282"/>
                  </a:solidFill>
                </a:endParaRPr>
              </a:p>
              <a:p>
                <a:r>
                  <a:rPr lang="en-US" b="1" dirty="0">
                    <a:solidFill>
                      <a:srgbClr val="4C3282"/>
                    </a:solidFill>
                  </a:rPr>
                  <a:t>How much work is done by the base case level (leaf nodes)?</a:t>
                </a:r>
              </a:p>
              <a:p>
                <a:pPr marL="128016" lvl="1" indent="0">
                  <a:buNone/>
                </a:pPr>
                <a:r>
                  <a:rPr lang="en-US" dirty="0"/>
                  <a:t>4. What is the last level of the tree? </a:t>
                </a:r>
              </a:p>
              <a:p>
                <a:pPr marL="128016" lvl="1" indent="0">
                  <a:buNone/>
                </a:pPr>
                <a:r>
                  <a:rPr lang="en-US" dirty="0"/>
                  <a:t>5. What is the work done at the last level?</a:t>
                </a:r>
              </a:p>
              <a:p>
                <a:pPr marL="128016" lvl="1" indent="0">
                  <a:buNone/>
                </a:pPr>
                <a:r>
                  <a:rPr lang="en-US" dirty="0"/>
                  <a:t> </a:t>
                </a:r>
              </a:p>
              <a:p>
                <a:pPr marL="128016" lvl="1" indent="0">
                  <a:buNone/>
                </a:pPr>
                <a:endParaRPr lang="en-US" dirty="0"/>
              </a:p>
              <a:p>
                <a:pPr marL="128016" lvl="1" indent="0">
                  <a:buNone/>
                </a:pPr>
                <a:r>
                  <a:rPr lang="en-US" dirty="0"/>
                  <a:t>6. Combine and Simplify</a:t>
                </a:r>
              </a:p>
              <a:p>
                <a:endParaRPr lang="en-US" dirty="0"/>
              </a:p>
            </p:txBody>
          </p:sp>
        </mc:Choice>
        <mc:Fallback xmlns="">
          <p:sp>
            <p:nvSpPr>
              <p:cNvPr id="3" name="Content Placeholder 2">
                <a:extLst>
                  <a:ext uri="{FF2B5EF4-FFF2-40B4-BE49-F238E27FC236}">
                    <a16:creationId xmlns:a16="http://schemas.microsoft.com/office/drawing/2014/main" id="{90F7D49E-459F-6CF4-6638-699A1508A9D4}"/>
                  </a:ext>
                </a:extLst>
              </p:cNvPr>
              <p:cNvSpPr>
                <a:spLocks noGrp="1" noRot="1" noChangeAspect="1" noMove="1" noResize="1" noEditPoints="1" noAdjustHandles="1" noChangeArrowheads="1" noChangeShapeType="1" noTextEdit="1"/>
              </p:cNvSpPr>
              <p:nvPr>
                <p:ph idx="1"/>
              </p:nvPr>
            </p:nvSpPr>
            <p:spPr>
              <a:xfrm>
                <a:off x="502371" y="1309855"/>
                <a:ext cx="11187258" cy="4845504"/>
              </a:xfrm>
              <a:blipFill>
                <a:blip r:embed="rId2"/>
                <a:stretch>
                  <a:fillRect l="-272" t="-15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CEC65DA-A0EF-BB08-407C-CFBC8417DC2F}"/>
              </a:ext>
            </a:extLst>
          </p:cNvPr>
          <p:cNvSpPr>
            <a:spLocks noGrp="1"/>
          </p:cNvSpPr>
          <p:nvPr>
            <p:ph type="sldNum" sz="quarter" idx="12"/>
          </p:nvPr>
        </p:nvSpPr>
        <p:spPr/>
        <p:txBody>
          <a:bodyPr/>
          <a:lstStyle/>
          <a:p>
            <a:fld id="{659665DE-58FC-41F4-AC58-2C90A5E00527}" type="slidenum">
              <a:rPr lang="en-US" smtClean="0"/>
              <a:t>31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3A8E66-E26F-B76A-35DC-395A700C5E96}"/>
                  </a:ext>
                </a:extLst>
              </p:cNvPr>
              <p:cNvSpPr txBox="1"/>
              <p:nvPr/>
            </p:nvSpPr>
            <p:spPr>
              <a:xfrm>
                <a:off x="794560" y="2968846"/>
                <a:ext cx="6821932" cy="7887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𝑅𝑒𝑐𝑢𝑟𝑠𝑖𝑣𝑒</m:t>
                      </m:r>
                      <m:r>
                        <a:rPr lang="en-US" b="0" i="1" smtClean="0">
                          <a:latin typeface="Cambria Math" panose="02040503050406030204" pitchFamily="18" charset="0"/>
                        </a:rPr>
                        <m:t> </m:t>
                      </m:r>
                      <m:r>
                        <a:rPr lang="en-US" b="0" i="1" smtClean="0">
                          <a:latin typeface="Cambria Math" panose="02040503050406030204" pitchFamily="18" charset="0"/>
                        </a:rPr>
                        <m:t>𝑤𝑜𝑟𝑘</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𝑙𝑎𝑠𝑡𝑅𝑒𝑐𝑢𝑟𝑠𝑖𝑣𝑒𝐿𝑒𝑣𝑒𝑙</m:t>
                          </m:r>
                        </m:sup>
                        <m:e>
                          <m:r>
                            <a:rPr lang="en-US" b="0" i="1" smtClean="0">
                              <a:latin typeface="Cambria Math" panose="02040503050406030204" pitchFamily="18" charset="0"/>
                            </a:rPr>
                            <m:t>𝑁𝑢𝑚𝑁𝑜𝑑𝑒𝑠</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𝑊𝑜𝑟𝑘𝑃𝑒𝑟𝑁𝑜𝑑𝑒</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oMath>
                  </m:oMathPara>
                </a14:m>
                <a:endParaRPr lang="en-US" dirty="0"/>
              </a:p>
            </p:txBody>
          </p:sp>
        </mc:Choice>
        <mc:Fallback xmlns="">
          <p:sp>
            <p:nvSpPr>
              <p:cNvPr id="6" name="TextBox 5">
                <a:extLst>
                  <a:ext uri="{FF2B5EF4-FFF2-40B4-BE49-F238E27FC236}">
                    <a16:creationId xmlns:a16="http://schemas.microsoft.com/office/drawing/2014/main" id="{6E3A8E66-E26F-B76A-35DC-395A700C5E96}"/>
                  </a:ext>
                </a:extLst>
              </p:cNvPr>
              <p:cNvSpPr txBox="1">
                <a:spLocks noRot="1" noChangeAspect="1" noMove="1" noResize="1" noEditPoints="1" noAdjustHandles="1" noChangeArrowheads="1" noChangeShapeType="1" noTextEdit="1"/>
              </p:cNvSpPr>
              <p:nvPr/>
            </p:nvSpPr>
            <p:spPr>
              <a:xfrm>
                <a:off x="794560" y="2968846"/>
                <a:ext cx="6821932" cy="78874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649EB6-AD09-E9A0-3B09-D5619366C5B4}"/>
                  </a:ext>
                </a:extLst>
              </p:cNvPr>
              <p:cNvSpPr txBox="1"/>
              <p:nvPr/>
            </p:nvSpPr>
            <p:spPr>
              <a:xfrm>
                <a:off x="687300" y="5030954"/>
                <a:ext cx="58469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𝑁𝑜𝑛𝑅𝑒𝑐𝑢𝑟𝑠𝑖𝑣𝑒</m:t>
                      </m:r>
                      <m:r>
                        <a:rPr lang="en-US" b="0" i="1" smtClean="0">
                          <a:latin typeface="Cambria Math" panose="02040503050406030204" pitchFamily="18" charset="0"/>
                        </a:rPr>
                        <m:t> </m:t>
                      </m:r>
                      <m:r>
                        <a:rPr lang="en-US" b="0" i="1" smtClean="0">
                          <a:latin typeface="Cambria Math" panose="02040503050406030204" pitchFamily="18" charset="0"/>
                        </a:rPr>
                        <m:t>𝑤𝑜𝑟𝑘</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𝑊𝑜𝑟𝑘</m:t>
                      </m:r>
                      <m:r>
                        <a:rPr lang="en-US" b="0" i="1" smtClean="0">
                          <a:latin typeface="Cambria Math" panose="02040503050406030204" pitchFamily="18" charset="0"/>
                          <a:ea typeface="Cambria Math" panose="02040503050406030204" pitchFamily="18" charset="0"/>
                        </a:rPr>
                        <m:t>𝑃𝑒𝑟𝐵𝑎𝑠𝑒𝐶𝑎𝑠𝑒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𝑛𝑢𝑚𝑏𝑒𝑟𝐶𝑎𝑙𝑙𝑠</m:t>
                      </m:r>
                    </m:oMath>
                  </m:oMathPara>
                </a14:m>
                <a:endParaRPr lang="en-US" dirty="0"/>
              </a:p>
            </p:txBody>
          </p:sp>
        </mc:Choice>
        <mc:Fallback xmlns="">
          <p:sp>
            <p:nvSpPr>
              <p:cNvPr id="7" name="TextBox 6">
                <a:extLst>
                  <a:ext uri="{FF2B5EF4-FFF2-40B4-BE49-F238E27FC236}">
                    <a16:creationId xmlns:a16="http://schemas.microsoft.com/office/drawing/2014/main" id="{47649EB6-AD09-E9A0-3B09-D5619366C5B4}"/>
                  </a:ext>
                </a:extLst>
              </p:cNvPr>
              <p:cNvSpPr txBox="1">
                <a:spLocks noRot="1" noChangeAspect="1" noMove="1" noResize="1" noEditPoints="1" noAdjustHandles="1" noChangeArrowheads="1" noChangeShapeType="1" noTextEdit="1"/>
              </p:cNvSpPr>
              <p:nvPr/>
            </p:nvSpPr>
            <p:spPr>
              <a:xfrm>
                <a:off x="687300" y="5030954"/>
                <a:ext cx="5846922" cy="276999"/>
              </a:xfrm>
              <a:prstGeom prst="rect">
                <a:avLst/>
              </a:prstGeom>
              <a:blipFill>
                <a:blip r:embed="rId4"/>
                <a:stretch>
                  <a:fillRect l="-417" r="-521"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9FB92C7-A35E-6F6B-1180-8A3C0AD59E42}"/>
                  </a:ext>
                </a:extLst>
              </p:cNvPr>
              <p:cNvSpPr txBox="1"/>
              <p:nvPr/>
            </p:nvSpPr>
            <p:spPr>
              <a:xfrm>
                <a:off x="7822719" y="2189181"/>
                <a:ext cx="429220" cy="378245"/>
              </a:xfrm>
              <a:prstGeom prst="rect">
                <a:avLst/>
              </a:prstGeom>
              <a:noFill/>
              <a:ln>
                <a:solidFill>
                  <a:srgbClr val="B6A479"/>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dirty="0" smtClean="0">
                              <a:solidFill>
                                <a:srgbClr val="4C3282"/>
                              </a:solidFill>
                              <a:latin typeface="Cambria Math" panose="02040503050406030204" pitchFamily="18" charset="0"/>
                            </a:rPr>
                          </m:ctrlPr>
                        </m:sSupPr>
                        <m:e>
                          <m:r>
                            <a:rPr lang="en-US" i="1" dirty="0" smtClean="0">
                              <a:solidFill>
                                <a:srgbClr val="4C3282"/>
                              </a:solidFill>
                              <a:latin typeface="Cambria Math" panose="02040503050406030204" pitchFamily="18" charset="0"/>
                            </a:rPr>
                            <m:t>2</m:t>
                          </m:r>
                        </m:e>
                        <m:sup>
                          <m:r>
                            <a:rPr lang="en-US" i="1" dirty="0" smtClean="0">
                              <a:solidFill>
                                <a:srgbClr val="4C3282"/>
                              </a:solidFill>
                              <a:latin typeface="Cambria Math" panose="02040503050406030204" pitchFamily="18" charset="0"/>
                            </a:rPr>
                            <m:t>𝑖</m:t>
                          </m:r>
                        </m:sup>
                      </m:sSup>
                    </m:oMath>
                  </m:oMathPara>
                </a14:m>
                <a:endParaRPr lang="en-US" baseline="30000" dirty="0">
                  <a:solidFill>
                    <a:srgbClr val="4C3282"/>
                  </a:solidFill>
                </a:endParaRPr>
              </a:p>
            </p:txBody>
          </p:sp>
        </mc:Choice>
        <mc:Fallback xmlns="">
          <p:sp>
            <p:nvSpPr>
              <p:cNvPr id="14" name="TextBox 13">
                <a:extLst>
                  <a:ext uri="{FF2B5EF4-FFF2-40B4-BE49-F238E27FC236}">
                    <a16:creationId xmlns:a16="http://schemas.microsoft.com/office/drawing/2014/main" id="{D9FB92C7-A35E-6F6B-1180-8A3C0AD59E42}"/>
                  </a:ext>
                </a:extLst>
              </p:cNvPr>
              <p:cNvSpPr txBox="1">
                <a:spLocks noRot="1" noChangeAspect="1" noMove="1" noResize="1" noEditPoints="1" noAdjustHandles="1" noChangeArrowheads="1" noChangeShapeType="1" noTextEdit="1"/>
              </p:cNvSpPr>
              <p:nvPr/>
            </p:nvSpPr>
            <p:spPr>
              <a:xfrm>
                <a:off x="7822719" y="2189181"/>
                <a:ext cx="429220" cy="378245"/>
              </a:xfrm>
              <a:prstGeom prst="rect">
                <a:avLst/>
              </a:prstGeom>
              <a:blipFill>
                <a:blip r:embed="rId5"/>
                <a:stretch>
                  <a:fillRect/>
                </a:stretch>
              </a:blipFill>
              <a:ln>
                <a:solidFill>
                  <a:srgbClr val="B6A479"/>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C1C834-C785-BA8B-8DA6-B9934DAC28D4}"/>
                  </a:ext>
                </a:extLst>
              </p:cNvPr>
              <p:cNvSpPr txBox="1"/>
              <p:nvPr/>
            </p:nvSpPr>
            <p:spPr>
              <a:xfrm>
                <a:off x="7817502" y="1722310"/>
                <a:ext cx="864404" cy="378245"/>
              </a:xfrm>
              <a:prstGeom prst="rect">
                <a:avLst/>
              </a:prstGeom>
              <a:noFill/>
              <a:ln>
                <a:solidFill>
                  <a:srgbClr val="B6A479"/>
                </a:solidFill>
              </a:ln>
            </p:spPr>
            <p:txBody>
              <a:bodyPr wrap="none" rtlCol="0">
                <a:spAutoFit/>
              </a:bodyPr>
              <a:lstStyle/>
              <a:p>
                <a:r>
                  <a:rPr lang="en-US" dirty="0">
                    <a:solidFill>
                      <a:srgbClr val="4C3282"/>
                    </a:solidFill>
                  </a:rPr>
                  <a:t> </a:t>
                </a:r>
                <a14:m>
                  <m:oMath xmlns:m="http://schemas.openxmlformats.org/officeDocument/2006/math">
                    <m:r>
                      <a:rPr lang="en-US" i="1">
                        <a:solidFill>
                          <a:srgbClr val="4C3282"/>
                        </a:solidFill>
                        <a:latin typeface="Cambria Math" panose="02040503050406030204" pitchFamily="18" charset="0"/>
                      </a:rPr>
                      <m:t>(</m:t>
                    </m:r>
                    <m:r>
                      <a:rPr lang="en-US" i="1">
                        <a:solidFill>
                          <a:srgbClr val="4C3282"/>
                        </a:solidFill>
                        <a:latin typeface="Cambria Math" panose="02040503050406030204" pitchFamily="18" charset="0"/>
                      </a:rPr>
                      <m:t>𝑛</m:t>
                    </m:r>
                    <m:r>
                      <a:rPr lang="en-US" i="1">
                        <a:solidFill>
                          <a:srgbClr val="4C3282"/>
                        </a:solidFill>
                        <a:latin typeface="Cambria Math" panose="02040503050406030204" pitchFamily="18" charset="0"/>
                      </a:rPr>
                      <m:t>/</m:t>
                    </m:r>
                    <m:sSup>
                      <m:sSupPr>
                        <m:ctrlPr>
                          <a:rPr lang="en-US" i="1">
                            <a:solidFill>
                              <a:srgbClr val="4C3282"/>
                            </a:solidFill>
                            <a:latin typeface="Cambria Math" panose="02040503050406030204" pitchFamily="18" charset="0"/>
                          </a:rPr>
                        </m:ctrlPr>
                      </m:sSupPr>
                      <m:e>
                        <m:r>
                          <a:rPr lang="en-US" i="1">
                            <a:solidFill>
                              <a:srgbClr val="4C3282"/>
                            </a:solidFill>
                            <a:latin typeface="Cambria Math" panose="02040503050406030204" pitchFamily="18" charset="0"/>
                          </a:rPr>
                          <m:t>2</m:t>
                        </m:r>
                      </m:e>
                      <m:sup>
                        <m:r>
                          <a:rPr lang="en-US" i="1">
                            <a:solidFill>
                              <a:srgbClr val="4C3282"/>
                            </a:solidFill>
                            <a:latin typeface="Cambria Math" panose="02040503050406030204" pitchFamily="18" charset="0"/>
                          </a:rPr>
                          <m:t>𝑖</m:t>
                        </m:r>
                      </m:sup>
                    </m:sSup>
                  </m:oMath>
                </a14:m>
                <a:r>
                  <a:rPr lang="en-US" dirty="0">
                    <a:solidFill>
                      <a:srgbClr val="4C3282"/>
                    </a:solidFill>
                  </a:rPr>
                  <a:t>)</a:t>
                </a:r>
              </a:p>
            </p:txBody>
          </p:sp>
        </mc:Choice>
        <mc:Fallback xmlns="">
          <p:sp>
            <p:nvSpPr>
              <p:cNvPr id="15" name="TextBox 14">
                <a:extLst>
                  <a:ext uri="{FF2B5EF4-FFF2-40B4-BE49-F238E27FC236}">
                    <a16:creationId xmlns:a16="http://schemas.microsoft.com/office/drawing/2014/main" id="{99C1C834-C785-BA8B-8DA6-B9934DAC28D4}"/>
                  </a:ext>
                </a:extLst>
              </p:cNvPr>
              <p:cNvSpPr txBox="1">
                <a:spLocks noRot="1" noChangeAspect="1" noMove="1" noResize="1" noEditPoints="1" noAdjustHandles="1" noChangeArrowheads="1" noChangeShapeType="1" noTextEdit="1"/>
              </p:cNvSpPr>
              <p:nvPr/>
            </p:nvSpPr>
            <p:spPr>
              <a:xfrm>
                <a:off x="7817502" y="1722310"/>
                <a:ext cx="864404" cy="378245"/>
              </a:xfrm>
              <a:prstGeom prst="rect">
                <a:avLst/>
              </a:prstGeom>
              <a:blipFill>
                <a:blip r:embed="rId6"/>
                <a:stretch>
                  <a:fillRect t="-4688" r="-4167" b="-23438"/>
                </a:stretch>
              </a:blipFill>
              <a:ln>
                <a:solidFill>
                  <a:srgbClr val="B6A479"/>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7B35A7A-95D6-B925-FE66-09AE7F97094A}"/>
                  </a:ext>
                </a:extLst>
              </p:cNvPr>
              <p:cNvSpPr txBox="1"/>
              <p:nvPr/>
            </p:nvSpPr>
            <p:spPr>
              <a:xfrm>
                <a:off x="7817502" y="3055040"/>
                <a:ext cx="1530034" cy="792140"/>
              </a:xfrm>
              <a:prstGeom prst="rect">
                <a:avLst/>
              </a:prstGeom>
              <a:noFill/>
              <a:ln>
                <a:solidFill>
                  <a:srgbClr val="B6A479"/>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 </m:t>
                      </m:r>
                      <m:nary>
                        <m:naryPr>
                          <m:chr m:val="∑"/>
                          <m:ctrlPr>
                            <a:rPr lang="en-US" b="0" i="1" smtClean="0">
                              <a:solidFill>
                                <a:srgbClr val="4C3282"/>
                              </a:solidFill>
                              <a:latin typeface="Cambria Math" panose="02040503050406030204" pitchFamily="18" charset="0"/>
                            </a:rPr>
                          </m:ctrlPr>
                        </m:naryPr>
                        <m:sub>
                          <m:r>
                            <m:rPr>
                              <m:brk m:alnAt="23"/>
                            </m:rPr>
                            <a:rPr lang="en-US" b="0" i="1" smtClean="0">
                              <a:solidFill>
                                <a:srgbClr val="4C3282"/>
                              </a:solidFill>
                              <a:latin typeface="Cambria Math" panose="02040503050406030204" pitchFamily="18" charset="0"/>
                            </a:rPr>
                            <m:t>𝑖</m:t>
                          </m:r>
                          <m:r>
                            <a:rPr lang="en-US" b="0" i="1" smtClean="0">
                              <a:solidFill>
                                <a:srgbClr val="4C3282"/>
                              </a:solidFill>
                              <a:latin typeface="Cambria Math" panose="02040503050406030204" pitchFamily="18" charset="0"/>
                            </a:rPr>
                            <m:t>=0</m:t>
                          </m:r>
                        </m:sub>
                        <m:sup>
                          <m:func>
                            <m:funcPr>
                              <m:ctrlPr>
                                <a:rPr lang="en-US" b="0" i="1" smtClean="0">
                                  <a:solidFill>
                                    <a:srgbClr val="4C3282"/>
                                  </a:solidFill>
                                  <a:latin typeface="Cambria Math" panose="02040503050406030204" pitchFamily="18" charset="0"/>
                                </a:rPr>
                              </m:ctrlPr>
                            </m:funcPr>
                            <m:fName>
                              <m:sSub>
                                <m:sSubPr>
                                  <m:ctrlPr>
                                    <a:rPr lang="en-US" b="0" i="1" smtClean="0">
                                      <a:solidFill>
                                        <a:srgbClr val="4C3282"/>
                                      </a:solidFill>
                                      <a:latin typeface="Cambria Math" panose="02040503050406030204" pitchFamily="18" charset="0"/>
                                    </a:rPr>
                                  </m:ctrlPr>
                                </m:sSubPr>
                                <m:e>
                                  <m:r>
                                    <m:rPr>
                                      <m:sty m:val="p"/>
                                    </m:rPr>
                                    <a:rPr lang="en-US" b="0" i="0" smtClean="0">
                                      <a:solidFill>
                                        <a:srgbClr val="4C3282"/>
                                      </a:solidFill>
                                      <a:latin typeface="Cambria Math" panose="02040503050406030204" pitchFamily="18" charset="0"/>
                                    </a:rPr>
                                    <m:t>log</m:t>
                                  </m:r>
                                </m:e>
                                <m:sub>
                                  <m:r>
                                    <a:rPr lang="en-US" b="0" i="1" smtClean="0">
                                      <a:solidFill>
                                        <a:srgbClr val="4C3282"/>
                                      </a:solidFill>
                                      <a:latin typeface="Cambria Math" panose="02040503050406030204" pitchFamily="18" charset="0"/>
                                    </a:rPr>
                                    <m:t>2</m:t>
                                  </m:r>
                                </m:sub>
                              </m:sSub>
                            </m:fName>
                            <m:e>
                              <m:r>
                                <a:rPr lang="en-US" b="0" i="1" smtClean="0">
                                  <a:solidFill>
                                    <a:srgbClr val="4C3282"/>
                                  </a:solidFill>
                                  <a:latin typeface="Cambria Math" panose="02040503050406030204" pitchFamily="18" charset="0"/>
                                </a:rPr>
                                <m:t>𝑛</m:t>
                              </m:r>
                            </m:e>
                          </m:func>
                          <m:r>
                            <a:rPr lang="en-US" b="0" i="1" smtClean="0">
                              <a:solidFill>
                                <a:srgbClr val="4C3282"/>
                              </a:solidFill>
                              <a:latin typeface="Cambria Math" panose="02040503050406030204" pitchFamily="18" charset="0"/>
                            </a:rPr>
                            <m:t>−1</m:t>
                          </m:r>
                        </m:sup>
                        <m:e>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2</m:t>
                              </m:r>
                            </m:e>
                            <m:sup>
                              <m:r>
                                <a:rPr lang="en-US" b="0" i="1" smtClean="0">
                                  <a:solidFill>
                                    <a:srgbClr val="4C3282"/>
                                  </a:solidFill>
                                  <a:latin typeface="Cambria Math" panose="02040503050406030204" pitchFamily="18" charset="0"/>
                                </a:rPr>
                                <m:t>𝑖</m:t>
                              </m:r>
                            </m:sup>
                          </m:sSup>
                          <m:d>
                            <m:dPr>
                              <m:ctrlPr>
                                <a:rPr lang="en-US" b="0" i="1" smtClean="0">
                                  <a:solidFill>
                                    <a:srgbClr val="4C3282"/>
                                  </a:solidFill>
                                  <a:latin typeface="Cambria Math" panose="02040503050406030204" pitchFamily="18" charset="0"/>
                                </a:rPr>
                              </m:ctrlPr>
                            </m:dPr>
                            <m:e>
                              <m:f>
                                <m:fPr>
                                  <m:ctrlPr>
                                    <a:rPr lang="en-US" b="0" i="1" smtClean="0">
                                      <a:solidFill>
                                        <a:srgbClr val="4C3282"/>
                                      </a:solidFill>
                                      <a:latin typeface="Cambria Math" panose="02040503050406030204" pitchFamily="18" charset="0"/>
                                    </a:rPr>
                                  </m:ctrlPr>
                                </m:fPr>
                                <m:num>
                                  <m:r>
                                    <a:rPr lang="en-US" b="0" i="1" smtClean="0">
                                      <a:solidFill>
                                        <a:srgbClr val="4C3282"/>
                                      </a:solidFill>
                                      <a:latin typeface="Cambria Math" panose="02040503050406030204" pitchFamily="18" charset="0"/>
                                    </a:rPr>
                                    <m:t>𝑛</m:t>
                                  </m:r>
                                </m:num>
                                <m:den>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2</m:t>
                                      </m:r>
                                    </m:e>
                                    <m:sup>
                                      <m:r>
                                        <a:rPr lang="en-US" b="0" i="1" smtClean="0">
                                          <a:solidFill>
                                            <a:srgbClr val="4C3282"/>
                                          </a:solidFill>
                                          <a:latin typeface="Cambria Math" panose="02040503050406030204" pitchFamily="18" charset="0"/>
                                        </a:rPr>
                                        <m:t>𝑖</m:t>
                                      </m:r>
                                    </m:sup>
                                  </m:sSup>
                                </m:den>
                              </m:f>
                            </m:e>
                          </m:d>
                        </m:e>
                      </m:nary>
                    </m:oMath>
                  </m:oMathPara>
                </a14:m>
                <a:endParaRPr lang="en-US" dirty="0">
                  <a:solidFill>
                    <a:srgbClr val="4C3282"/>
                  </a:solidFill>
                </a:endParaRPr>
              </a:p>
            </p:txBody>
          </p:sp>
        </mc:Choice>
        <mc:Fallback xmlns="">
          <p:sp>
            <p:nvSpPr>
              <p:cNvPr id="17" name="TextBox 16">
                <a:extLst>
                  <a:ext uri="{FF2B5EF4-FFF2-40B4-BE49-F238E27FC236}">
                    <a16:creationId xmlns:a16="http://schemas.microsoft.com/office/drawing/2014/main" id="{07B35A7A-95D6-B925-FE66-09AE7F97094A}"/>
                  </a:ext>
                </a:extLst>
              </p:cNvPr>
              <p:cNvSpPr txBox="1">
                <a:spLocks noRot="1" noChangeAspect="1" noMove="1" noResize="1" noEditPoints="1" noAdjustHandles="1" noChangeArrowheads="1" noChangeShapeType="1" noTextEdit="1"/>
              </p:cNvSpPr>
              <p:nvPr/>
            </p:nvSpPr>
            <p:spPr>
              <a:xfrm>
                <a:off x="7817502" y="3055040"/>
                <a:ext cx="1530034" cy="792140"/>
              </a:xfrm>
              <a:prstGeom prst="rect">
                <a:avLst/>
              </a:prstGeom>
              <a:blipFill>
                <a:blip r:embed="rId7"/>
                <a:stretch>
                  <a:fillRect/>
                </a:stretch>
              </a:blipFill>
              <a:ln>
                <a:solidFill>
                  <a:srgbClr val="B6A479"/>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B030F66-1F51-3A0A-565B-4E1100648933}"/>
                  </a:ext>
                </a:extLst>
              </p:cNvPr>
              <p:cNvSpPr txBox="1"/>
              <p:nvPr/>
            </p:nvSpPr>
            <p:spPr>
              <a:xfrm>
                <a:off x="6818537" y="4993887"/>
                <a:ext cx="1735732" cy="381643"/>
              </a:xfrm>
              <a:prstGeom prst="rect">
                <a:avLst/>
              </a:prstGeom>
              <a:noFill/>
              <a:ln>
                <a:solidFill>
                  <a:srgbClr val="B6A479"/>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4C3282"/>
                          </a:solidFill>
                          <a:latin typeface="Cambria Math" panose="02040503050406030204" pitchFamily="18" charset="0"/>
                        </a:rPr>
                        <m:t>2</m:t>
                      </m:r>
                      <m:r>
                        <a:rPr lang="en-US" b="0" i="1" dirty="0" smtClean="0">
                          <a:solidFill>
                            <a:srgbClr val="4C3282"/>
                          </a:solidFill>
                          <a:latin typeface="Cambria Math" panose="02040503050406030204" pitchFamily="18" charset="0"/>
                        </a:rPr>
                        <m:t>⋅</m:t>
                      </m:r>
                      <m:sSup>
                        <m:sSupPr>
                          <m:ctrlPr>
                            <a:rPr lang="en-US" b="0" i="1" dirty="0" smtClean="0">
                              <a:solidFill>
                                <a:srgbClr val="4C3282"/>
                              </a:solidFill>
                              <a:latin typeface="Cambria Math" panose="02040503050406030204" pitchFamily="18" charset="0"/>
                            </a:rPr>
                          </m:ctrlPr>
                        </m:sSupPr>
                        <m:e>
                          <m:r>
                            <a:rPr lang="en-US" b="0" i="1" dirty="0" smtClean="0">
                              <a:solidFill>
                                <a:srgbClr val="4C3282"/>
                              </a:solidFill>
                              <a:latin typeface="Cambria Math" panose="02040503050406030204" pitchFamily="18" charset="0"/>
                            </a:rPr>
                            <m:t>2</m:t>
                          </m:r>
                        </m:e>
                        <m:sup>
                          <m:func>
                            <m:funcPr>
                              <m:ctrlPr>
                                <a:rPr lang="en-US" b="0" i="1" dirty="0" smtClean="0">
                                  <a:solidFill>
                                    <a:srgbClr val="4C3282"/>
                                  </a:solidFill>
                                  <a:latin typeface="Cambria Math" panose="02040503050406030204" pitchFamily="18" charset="0"/>
                                </a:rPr>
                              </m:ctrlPr>
                            </m:funcPr>
                            <m:fName>
                              <m:sSub>
                                <m:sSubPr>
                                  <m:ctrlPr>
                                    <a:rPr lang="en-US" b="0" i="1" dirty="0" smtClean="0">
                                      <a:solidFill>
                                        <a:srgbClr val="4C3282"/>
                                      </a:solidFill>
                                      <a:latin typeface="Cambria Math" panose="02040503050406030204" pitchFamily="18" charset="0"/>
                                    </a:rPr>
                                  </m:ctrlPr>
                                </m:sSubPr>
                                <m:e>
                                  <m:r>
                                    <m:rPr>
                                      <m:sty m:val="p"/>
                                    </m:rPr>
                                    <a:rPr lang="en-US" b="0" i="0" dirty="0" smtClean="0">
                                      <a:solidFill>
                                        <a:srgbClr val="4C3282"/>
                                      </a:solidFill>
                                      <a:latin typeface="Cambria Math" panose="02040503050406030204" pitchFamily="18" charset="0"/>
                                    </a:rPr>
                                    <m:t>log</m:t>
                                  </m:r>
                                </m:e>
                                <m:sub>
                                  <m:r>
                                    <a:rPr lang="en-US" b="0" i="1" dirty="0" smtClean="0">
                                      <a:solidFill>
                                        <a:srgbClr val="4C3282"/>
                                      </a:solidFill>
                                      <a:latin typeface="Cambria Math" panose="02040503050406030204" pitchFamily="18" charset="0"/>
                                    </a:rPr>
                                    <m:t>2</m:t>
                                  </m:r>
                                </m:sub>
                              </m:sSub>
                            </m:fName>
                            <m:e>
                              <m:r>
                                <a:rPr lang="en-US" b="0" i="1" dirty="0" smtClean="0">
                                  <a:solidFill>
                                    <a:srgbClr val="4C3282"/>
                                  </a:solidFill>
                                  <a:latin typeface="Cambria Math" panose="02040503050406030204" pitchFamily="18" charset="0"/>
                                </a:rPr>
                                <m:t>𝑛</m:t>
                              </m:r>
                            </m:e>
                          </m:func>
                        </m:sup>
                      </m:sSup>
                      <m:r>
                        <a:rPr lang="en-US" b="0" i="1" dirty="0" smtClean="0">
                          <a:solidFill>
                            <a:srgbClr val="4C3282"/>
                          </a:solidFill>
                          <a:latin typeface="Cambria Math" panose="02040503050406030204" pitchFamily="18" charset="0"/>
                        </a:rPr>
                        <m:t>=2</m:t>
                      </m:r>
                      <m:r>
                        <a:rPr lang="en-US" b="0" i="1" dirty="0" smtClean="0">
                          <a:solidFill>
                            <a:srgbClr val="4C3282"/>
                          </a:solidFill>
                          <a:latin typeface="Cambria Math" panose="02040503050406030204" pitchFamily="18" charset="0"/>
                        </a:rPr>
                        <m:t>𝑛</m:t>
                      </m:r>
                    </m:oMath>
                  </m:oMathPara>
                </a14:m>
                <a:endParaRPr lang="en-US" dirty="0">
                  <a:solidFill>
                    <a:srgbClr val="4C3282"/>
                  </a:solidFill>
                </a:endParaRPr>
              </a:p>
            </p:txBody>
          </p:sp>
        </mc:Choice>
        <mc:Fallback xmlns="">
          <p:sp>
            <p:nvSpPr>
              <p:cNvPr id="18" name="TextBox 17">
                <a:extLst>
                  <a:ext uri="{FF2B5EF4-FFF2-40B4-BE49-F238E27FC236}">
                    <a16:creationId xmlns:a16="http://schemas.microsoft.com/office/drawing/2014/main" id="{3B030F66-1F51-3A0A-565B-4E1100648933}"/>
                  </a:ext>
                </a:extLst>
              </p:cNvPr>
              <p:cNvSpPr txBox="1">
                <a:spLocks noRot="1" noChangeAspect="1" noMove="1" noResize="1" noEditPoints="1" noAdjustHandles="1" noChangeArrowheads="1" noChangeShapeType="1" noTextEdit="1"/>
              </p:cNvSpPr>
              <p:nvPr/>
            </p:nvSpPr>
            <p:spPr>
              <a:xfrm>
                <a:off x="6818537" y="4993887"/>
                <a:ext cx="1735732" cy="381643"/>
              </a:xfrm>
              <a:prstGeom prst="rect">
                <a:avLst/>
              </a:prstGeom>
              <a:blipFill>
                <a:blip r:embed="rId8"/>
                <a:stretch>
                  <a:fillRect/>
                </a:stretch>
              </a:blipFill>
              <a:ln>
                <a:solidFill>
                  <a:srgbClr val="B6A479"/>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49392EE-0F8E-6173-1E6B-A0C38A8DEF2E}"/>
                  </a:ext>
                </a:extLst>
              </p:cNvPr>
              <p:cNvSpPr txBox="1"/>
              <p:nvPr/>
            </p:nvSpPr>
            <p:spPr>
              <a:xfrm>
                <a:off x="3229064" y="5454613"/>
                <a:ext cx="4453591" cy="792140"/>
              </a:xfrm>
              <a:prstGeom prst="rect">
                <a:avLst/>
              </a:prstGeom>
              <a:noFill/>
              <a:ln w="28575">
                <a:solidFill>
                  <a:srgbClr val="B6A479"/>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𝑇</m:t>
                      </m:r>
                      <m:d>
                        <m:dPr>
                          <m:ctrlPr>
                            <a:rPr lang="en-US" b="0" i="1" smtClean="0">
                              <a:solidFill>
                                <a:srgbClr val="4C3282"/>
                              </a:solidFill>
                              <a:latin typeface="Cambria Math" panose="02040503050406030204" pitchFamily="18" charset="0"/>
                            </a:rPr>
                          </m:ctrlPr>
                        </m:dPr>
                        <m:e>
                          <m:r>
                            <a:rPr lang="en-US" b="0" i="1" smtClean="0">
                              <a:solidFill>
                                <a:srgbClr val="4C3282"/>
                              </a:solidFill>
                              <a:latin typeface="Cambria Math" panose="02040503050406030204" pitchFamily="18" charset="0"/>
                            </a:rPr>
                            <m:t>𝑛</m:t>
                          </m:r>
                        </m:e>
                      </m:d>
                      <m:r>
                        <a:rPr lang="en-US" b="0" i="1" smtClean="0">
                          <a:solidFill>
                            <a:srgbClr val="4C3282"/>
                          </a:solidFill>
                          <a:latin typeface="Cambria Math" panose="02040503050406030204" pitchFamily="18" charset="0"/>
                        </a:rPr>
                        <m:t>= </m:t>
                      </m:r>
                      <m:nary>
                        <m:naryPr>
                          <m:chr m:val="∑"/>
                          <m:ctrlPr>
                            <a:rPr lang="en-US" b="0" i="1" smtClean="0">
                              <a:solidFill>
                                <a:srgbClr val="4C3282"/>
                              </a:solidFill>
                              <a:latin typeface="Cambria Math" panose="02040503050406030204" pitchFamily="18" charset="0"/>
                            </a:rPr>
                          </m:ctrlPr>
                        </m:naryPr>
                        <m:sub>
                          <m:r>
                            <m:rPr>
                              <m:brk m:alnAt="23"/>
                            </m:rPr>
                            <a:rPr lang="en-US" b="0" i="1" smtClean="0">
                              <a:solidFill>
                                <a:srgbClr val="4C3282"/>
                              </a:solidFill>
                              <a:latin typeface="Cambria Math" panose="02040503050406030204" pitchFamily="18" charset="0"/>
                            </a:rPr>
                            <m:t>𝑖</m:t>
                          </m:r>
                          <m:r>
                            <a:rPr lang="en-US" b="0" i="1" smtClean="0">
                              <a:solidFill>
                                <a:srgbClr val="4C3282"/>
                              </a:solidFill>
                              <a:latin typeface="Cambria Math" panose="02040503050406030204" pitchFamily="18" charset="0"/>
                            </a:rPr>
                            <m:t>=0</m:t>
                          </m:r>
                        </m:sub>
                        <m:sup>
                          <m:func>
                            <m:funcPr>
                              <m:ctrlPr>
                                <a:rPr lang="en-US" b="0" i="1" smtClean="0">
                                  <a:solidFill>
                                    <a:srgbClr val="4C3282"/>
                                  </a:solidFill>
                                  <a:latin typeface="Cambria Math" panose="02040503050406030204" pitchFamily="18" charset="0"/>
                                </a:rPr>
                              </m:ctrlPr>
                            </m:funcPr>
                            <m:fName>
                              <m:sSub>
                                <m:sSubPr>
                                  <m:ctrlPr>
                                    <a:rPr lang="en-US" b="0" i="1" smtClean="0">
                                      <a:solidFill>
                                        <a:srgbClr val="4C3282"/>
                                      </a:solidFill>
                                      <a:latin typeface="Cambria Math" panose="02040503050406030204" pitchFamily="18" charset="0"/>
                                    </a:rPr>
                                  </m:ctrlPr>
                                </m:sSubPr>
                                <m:e>
                                  <m:r>
                                    <m:rPr>
                                      <m:sty m:val="p"/>
                                    </m:rPr>
                                    <a:rPr lang="en-US" b="0" i="0" smtClean="0">
                                      <a:solidFill>
                                        <a:srgbClr val="4C3282"/>
                                      </a:solidFill>
                                      <a:latin typeface="Cambria Math" panose="02040503050406030204" pitchFamily="18" charset="0"/>
                                    </a:rPr>
                                    <m:t>log</m:t>
                                  </m:r>
                                </m:e>
                                <m:sub>
                                  <m:r>
                                    <a:rPr lang="en-US" b="0" i="1" smtClean="0">
                                      <a:solidFill>
                                        <a:srgbClr val="4C3282"/>
                                      </a:solidFill>
                                      <a:latin typeface="Cambria Math" panose="02040503050406030204" pitchFamily="18" charset="0"/>
                                    </a:rPr>
                                    <m:t>2</m:t>
                                  </m:r>
                                </m:sub>
                              </m:sSub>
                            </m:fName>
                            <m:e>
                              <m:r>
                                <a:rPr lang="en-US" b="0" i="1" smtClean="0">
                                  <a:solidFill>
                                    <a:srgbClr val="4C3282"/>
                                  </a:solidFill>
                                  <a:latin typeface="Cambria Math" panose="02040503050406030204" pitchFamily="18" charset="0"/>
                                </a:rPr>
                                <m:t>𝑛</m:t>
                              </m:r>
                            </m:e>
                          </m:func>
                          <m:r>
                            <a:rPr lang="en-US" b="0" i="1" smtClean="0">
                              <a:solidFill>
                                <a:srgbClr val="4C3282"/>
                              </a:solidFill>
                              <a:latin typeface="Cambria Math" panose="02040503050406030204" pitchFamily="18" charset="0"/>
                            </a:rPr>
                            <m:t>−1</m:t>
                          </m:r>
                        </m:sup>
                        <m:e>
                          <m:sSup>
                            <m:sSupPr>
                              <m:ctrlPr>
                                <a:rPr lang="en-US" i="1">
                                  <a:solidFill>
                                    <a:srgbClr val="4C3282"/>
                                  </a:solidFill>
                                  <a:latin typeface="Cambria Math" panose="02040503050406030204" pitchFamily="18" charset="0"/>
                                </a:rPr>
                              </m:ctrlPr>
                            </m:sSupPr>
                            <m:e>
                              <m:r>
                                <a:rPr lang="en-US" i="1">
                                  <a:solidFill>
                                    <a:srgbClr val="4C3282"/>
                                  </a:solidFill>
                                  <a:latin typeface="Cambria Math" panose="02040503050406030204" pitchFamily="18" charset="0"/>
                                </a:rPr>
                                <m:t>2</m:t>
                              </m:r>
                            </m:e>
                            <m:sup>
                              <m:r>
                                <a:rPr lang="en-US" i="1">
                                  <a:solidFill>
                                    <a:srgbClr val="4C3282"/>
                                  </a:solidFill>
                                  <a:latin typeface="Cambria Math" panose="02040503050406030204" pitchFamily="18" charset="0"/>
                                </a:rPr>
                                <m:t>𝑖</m:t>
                              </m:r>
                            </m:sup>
                          </m:sSup>
                          <m:d>
                            <m:dPr>
                              <m:ctrlPr>
                                <a:rPr lang="en-US" i="1">
                                  <a:solidFill>
                                    <a:srgbClr val="4C3282"/>
                                  </a:solidFill>
                                  <a:latin typeface="Cambria Math" panose="02040503050406030204" pitchFamily="18" charset="0"/>
                                </a:rPr>
                              </m:ctrlPr>
                            </m:dPr>
                            <m:e>
                              <m:f>
                                <m:fPr>
                                  <m:ctrlPr>
                                    <a:rPr lang="en-US" i="1">
                                      <a:solidFill>
                                        <a:srgbClr val="4C3282"/>
                                      </a:solidFill>
                                      <a:latin typeface="Cambria Math" panose="02040503050406030204" pitchFamily="18" charset="0"/>
                                    </a:rPr>
                                  </m:ctrlPr>
                                </m:fPr>
                                <m:num>
                                  <m:r>
                                    <a:rPr lang="en-US" i="1">
                                      <a:solidFill>
                                        <a:srgbClr val="4C3282"/>
                                      </a:solidFill>
                                      <a:latin typeface="Cambria Math" panose="02040503050406030204" pitchFamily="18" charset="0"/>
                                    </a:rPr>
                                    <m:t>𝑛</m:t>
                                  </m:r>
                                </m:num>
                                <m:den>
                                  <m:sSup>
                                    <m:sSupPr>
                                      <m:ctrlPr>
                                        <a:rPr lang="en-US" i="1">
                                          <a:solidFill>
                                            <a:srgbClr val="4C3282"/>
                                          </a:solidFill>
                                          <a:latin typeface="Cambria Math" panose="02040503050406030204" pitchFamily="18" charset="0"/>
                                        </a:rPr>
                                      </m:ctrlPr>
                                    </m:sSupPr>
                                    <m:e>
                                      <m:r>
                                        <a:rPr lang="en-US" i="1">
                                          <a:solidFill>
                                            <a:srgbClr val="4C3282"/>
                                          </a:solidFill>
                                          <a:latin typeface="Cambria Math" panose="02040503050406030204" pitchFamily="18" charset="0"/>
                                        </a:rPr>
                                        <m:t>2</m:t>
                                      </m:r>
                                    </m:e>
                                    <m:sup>
                                      <m:r>
                                        <a:rPr lang="en-US" i="1">
                                          <a:solidFill>
                                            <a:srgbClr val="4C3282"/>
                                          </a:solidFill>
                                          <a:latin typeface="Cambria Math" panose="02040503050406030204" pitchFamily="18" charset="0"/>
                                        </a:rPr>
                                        <m:t>𝑖</m:t>
                                      </m:r>
                                    </m:sup>
                                  </m:sSup>
                                </m:den>
                              </m:f>
                            </m:e>
                          </m:d>
                        </m:e>
                      </m:nary>
                      <m:r>
                        <a:rPr lang="en-US" b="0" i="1" smtClean="0">
                          <a:solidFill>
                            <a:srgbClr val="4C3282"/>
                          </a:solidFill>
                          <a:latin typeface="Cambria Math" panose="02040503050406030204" pitchFamily="18" charset="0"/>
                        </a:rPr>
                        <m:t>+2</m:t>
                      </m:r>
                      <m:r>
                        <a:rPr lang="en-US" b="0" i="1" smtClean="0">
                          <a:solidFill>
                            <a:srgbClr val="4C3282"/>
                          </a:solidFill>
                          <a:latin typeface="Cambria Math" panose="02040503050406030204" pitchFamily="18" charset="0"/>
                        </a:rPr>
                        <m:t>𝑛</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𝑛</m:t>
                      </m:r>
                      <m:func>
                        <m:funcPr>
                          <m:ctrlPr>
                            <a:rPr lang="en-US" b="0" i="1" smtClean="0">
                              <a:solidFill>
                                <a:srgbClr val="4C3282"/>
                              </a:solidFill>
                              <a:latin typeface="Cambria Math" panose="02040503050406030204" pitchFamily="18" charset="0"/>
                            </a:rPr>
                          </m:ctrlPr>
                        </m:funcPr>
                        <m:fName>
                          <m:sSub>
                            <m:sSubPr>
                              <m:ctrlPr>
                                <a:rPr lang="en-US" b="0" i="1" smtClean="0">
                                  <a:solidFill>
                                    <a:srgbClr val="4C3282"/>
                                  </a:solidFill>
                                  <a:latin typeface="Cambria Math" panose="02040503050406030204" pitchFamily="18" charset="0"/>
                                </a:rPr>
                              </m:ctrlPr>
                            </m:sSubPr>
                            <m:e>
                              <m:r>
                                <m:rPr>
                                  <m:sty m:val="p"/>
                                </m:rPr>
                                <a:rPr lang="en-US" b="0" i="0" smtClean="0">
                                  <a:solidFill>
                                    <a:srgbClr val="4C3282"/>
                                  </a:solidFill>
                                  <a:latin typeface="Cambria Math" panose="02040503050406030204" pitchFamily="18" charset="0"/>
                                </a:rPr>
                                <m:t>log</m:t>
                              </m:r>
                            </m:e>
                            <m:sub>
                              <m:r>
                                <a:rPr lang="en-US" b="0" i="1" smtClean="0">
                                  <a:solidFill>
                                    <a:srgbClr val="4C3282"/>
                                  </a:solidFill>
                                  <a:latin typeface="Cambria Math" panose="02040503050406030204" pitchFamily="18" charset="0"/>
                                </a:rPr>
                                <m:t>2</m:t>
                              </m:r>
                            </m:sub>
                          </m:sSub>
                        </m:fName>
                        <m:e>
                          <m:r>
                            <a:rPr lang="en-US" b="0" i="1" smtClean="0">
                              <a:solidFill>
                                <a:srgbClr val="4C3282"/>
                              </a:solidFill>
                              <a:latin typeface="Cambria Math" panose="02040503050406030204" pitchFamily="18" charset="0"/>
                            </a:rPr>
                            <m:t>𝑛</m:t>
                          </m:r>
                        </m:e>
                      </m:func>
                      <m:r>
                        <a:rPr lang="en-US" b="0" i="1" smtClean="0">
                          <a:solidFill>
                            <a:srgbClr val="4C3282"/>
                          </a:solidFill>
                          <a:latin typeface="Cambria Math" panose="02040503050406030204" pitchFamily="18" charset="0"/>
                        </a:rPr>
                        <m:t>+2</m:t>
                      </m:r>
                      <m:r>
                        <a:rPr lang="en-US" b="0" i="1" smtClean="0">
                          <a:solidFill>
                            <a:srgbClr val="4C3282"/>
                          </a:solidFill>
                          <a:latin typeface="Cambria Math" panose="02040503050406030204" pitchFamily="18" charset="0"/>
                        </a:rPr>
                        <m:t>𝑛</m:t>
                      </m:r>
                    </m:oMath>
                  </m:oMathPara>
                </a14:m>
                <a:endParaRPr lang="en-US" dirty="0">
                  <a:solidFill>
                    <a:srgbClr val="4C3282"/>
                  </a:solidFill>
                </a:endParaRPr>
              </a:p>
            </p:txBody>
          </p:sp>
        </mc:Choice>
        <mc:Fallback xmlns="">
          <p:sp>
            <p:nvSpPr>
              <p:cNvPr id="21" name="TextBox 20">
                <a:extLst>
                  <a:ext uri="{FF2B5EF4-FFF2-40B4-BE49-F238E27FC236}">
                    <a16:creationId xmlns:a16="http://schemas.microsoft.com/office/drawing/2014/main" id="{C49392EE-0F8E-6173-1E6B-A0C38A8DEF2E}"/>
                  </a:ext>
                </a:extLst>
              </p:cNvPr>
              <p:cNvSpPr txBox="1">
                <a:spLocks noRot="1" noChangeAspect="1" noMove="1" noResize="1" noEditPoints="1" noAdjustHandles="1" noChangeArrowheads="1" noChangeShapeType="1" noTextEdit="1"/>
              </p:cNvSpPr>
              <p:nvPr/>
            </p:nvSpPr>
            <p:spPr>
              <a:xfrm>
                <a:off x="3229064" y="5454613"/>
                <a:ext cx="4453591" cy="792140"/>
              </a:xfrm>
              <a:prstGeom prst="rect">
                <a:avLst/>
              </a:prstGeom>
              <a:blipFill>
                <a:blip r:embed="rId9"/>
                <a:stretch>
                  <a:fillRect/>
                </a:stretch>
              </a:blipFill>
              <a:ln w="28575">
                <a:solidFill>
                  <a:srgbClr val="B6A479"/>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82E3588-8EAC-9594-9072-5203CF060CD8}"/>
                  </a:ext>
                </a:extLst>
              </p:cNvPr>
              <p:cNvSpPr txBox="1"/>
              <p:nvPr/>
            </p:nvSpPr>
            <p:spPr>
              <a:xfrm>
                <a:off x="7817502" y="2612416"/>
                <a:ext cx="1420710" cy="378245"/>
              </a:xfrm>
              <a:prstGeom prst="rect">
                <a:avLst/>
              </a:prstGeom>
              <a:noFill/>
              <a:ln>
                <a:solidFill>
                  <a:srgbClr val="B6A479"/>
                </a:solidFill>
              </a:ln>
            </p:spPr>
            <p:txBody>
              <a:bodyPr wrap="none" rtlCol="0">
                <a:spAutoFit/>
              </a:bodyPr>
              <a:lstStyle/>
              <a:p>
                <a14:m>
                  <m:oMath xmlns:m="http://schemas.openxmlformats.org/officeDocument/2006/math">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2</m:t>
                        </m:r>
                      </m:e>
                      <m:sup>
                        <m:r>
                          <a:rPr lang="en-US" b="0" i="1" smtClean="0">
                            <a:solidFill>
                              <a:srgbClr val="4C3282"/>
                            </a:solidFill>
                            <a:latin typeface="Cambria Math" panose="02040503050406030204" pitchFamily="18" charset="0"/>
                          </a:rPr>
                          <m:t>𝑖</m:t>
                        </m:r>
                      </m:sup>
                    </m:sSup>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𝑛</m:t>
                    </m:r>
                    <m:r>
                      <a:rPr lang="en-US" b="0" i="1" smtClean="0">
                        <a:solidFill>
                          <a:srgbClr val="4C3282"/>
                        </a:solidFill>
                        <a:latin typeface="Cambria Math" panose="02040503050406030204" pitchFamily="18" charset="0"/>
                      </a:rPr>
                      <m:t>/</m:t>
                    </m:r>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2</m:t>
                        </m:r>
                      </m:e>
                      <m:sup>
                        <m:r>
                          <a:rPr lang="en-US" b="0" i="1" smtClean="0">
                            <a:solidFill>
                              <a:srgbClr val="4C3282"/>
                            </a:solidFill>
                            <a:latin typeface="Cambria Math" panose="02040503050406030204" pitchFamily="18" charset="0"/>
                          </a:rPr>
                          <m:t>𝑖</m:t>
                        </m:r>
                      </m:sup>
                    </m:sSup>
                  </m:oMath>
                </a14:m>
                <a:r>
                  <a:rPr lang="en-US" dirty="0">
                    <a:solidFill>
                      <a:srgbClr val="4C3282"/>
                    </a:solidFill>
                  </a:rPr>
                  <a:t>) = </a:t>
                </a:r>
                <a14:m>
                  <m:oMath xmlns:m="http://schemas.openxmlformats.org/officeDocument/2006/math">
                    <m:r>
                      <a:rPr lang="en-US" b="0" i="1" smtClean="0">
                        <a:solidFill>
                          <a:srgbClr val="4C3282"/>
                        </a:solidFill>
                        <a:latin typeface="Cambria Math" panose="02040503050406030204" pitchFamily="18" charset="0"/>
                      </a:rPr>
                      <m:t>𝑛</m:t>
                    </m:r>
                  </m:oMath>
                </a14:m>
                <a:endParaRPr lang="en-US" dirty="0">
                  <a:solidFill>
                    <a:srgbClr val="4C3282"/>
                  </a:solidFill>
                </a:endParaRPr>
              </a:p>
            </p:txBody>
          </p:sp>
        </mc:Choice>
        <mc:Fallback xmlns="">
          <p:sp>
            <p:nvSpPr>
              <p:cNvPr id="22" name="TextBox 21">
                <a:extLst>
                  <a:ext uri="{FF2B5EF4-FFF2-40B4-BE49-F238E27FC236}">
                    <a16:creationId xmlns:a16="http://schemas.microsoft.com/office/drawing/2014/main" id="{182E3588-8EAC-9594-9072-5203CF060CD8}"/>
                  </a:ext>
                </a:extLst>
              </p:cNvPr>
              <p:cNvSpPr txBox="1">
                <a:spLocks noRot="1" noChangeAspect="1" noMove="1" noResize="1" noEditPoints="1" noAdjustHandles="1" noChangeArrowheads="1" noChangeShapeType="1" noTextEdit="1"/>
              </p:cNvSpPr>
              <p:nvPr/>
            </p:nvSpPr>
            <p:spPr>
              <a:xfrm>
                <a:off x="7817502" y="2612416"/>
                <a:ext cx="1420710" cy="378245"/>
              </a:xfrm>
              <a:prstGeom prst="rect">
                <a:avLst/>
              </a:prstGeom>
              <a:blipFill>
                <a:blip r:embed="rId10"/>
                <a:stretch>
                  <a:fillRect t="-4688" b="-23438"/>
                </a:stretch>
              </a:blipFill>
              <a:ln>
                <a:solidFill>
                  <a:srgbClr val="B6A479"/>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9068978-9030-AB55-4270-C25F74A24301}"/>
                  </a:ext>
                </a:extLst>
              </p:cNvPr>
              <p:cNvSpPr txBox="1"/>
              <p:nvPr/>
            </p:nvSpPr>
            <p:spPr>
              <a:xfrm>
                <a:off x="4300240" y="4334793"/>
                <a:ext cx="3650743" cy="378245"/>
              </a:xfrm>
              <a:prstGeom prst="rect">
                <a:avLst/>
              </a:prstGeom>
              <a:noFill/>
              <a:ln>
                <a:solidFill>
                  <a:srgbClr val="B6A479"/>
                </a:solidFill>
              </a:ln>
            </p:spPr>
            <p:txBody>
              <a:bodyPr wrap="none" rtlCol="0">
                <a:spAutoFit/>
              </a:bodyPr>
              <a:lstStyle/>
              <a:p>
                <a14:m>
                  <m:oMath xmlns:m="http://schemas.openxmlformats.org/officeDocument/2006/math">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𝑛</m:t>
                    </m:r>
                    <m:r>
                      <a:rPr lang="en-US" b="0" i="1" smtClean="0">
                        <a:solidFill>
                          <a:srgbClr val="4C3282"/>
                        </a:solidFill>
                        <a:latin typeface="Cambria Math" panose="02040503050406030204" pitchFamily="18" charset="0"/>
                      </a:rPr>
                      <m:t>/</m:t>
                    </m:r>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2</m:t>
                        </m:r>
                      </m:e>
                      <m:sup>
                        <m:r>
                          <a:rPr lang="en-US" b="0" i="1" smtClean="0">
                            <a:solidFill>
                              <a:srgbClr val="4C3282"/>
                            </a:solidFill>
                            <a:latin typeface="Cambria Math" panose="02040503050406030204" pitchFamily="18" charset="0"/>
                          </a:rPr>
                          <m:t>𝑖</m:t>
                        </m:r>
                      </m:sup>
                    </m:sSup>
                  </m:oMath>
                </a14:m>
                <a:r>
                  <a:rPr lang="en-US" dirty="0">
                    <a:solidFill>
                      <a:srgbClr val="4C3282"/>
                    </a:solidFill>
                  </a:rPr>
                  <a:t>) = </a:t>
                </a:r>
                <a14:m>
                  <m:oMath xmlns:m="http://schemas.openxmlformats.org/officeDocument/2006/math">
                    <m:r>
                      <a:rPr lang="en-US" b="0" i="1" smtClean="0">
                        <a:solidFill>
                          <a:srgbClr val="4C3282"/>
                        </a:solidFill>
                        <a:latin typeface="Cambria Math" panose="02040503050406030204" pitchFamily="18" charset="0"/>
                      </a:rPr>
                      <m:t>1</m:t>
                    </m:r>
                  </m:oMath>
                </a14:m>
                <a:r>
                  <a:rPr lang="en-US" dirty="0">
                    <a:solidFill>
                      <a:srgbClr val="4C3282"/>
                    </a:solidFill>
                  </a:rPr>
                  <a:t> </a:t>
                </a:r>
                <a:r>
                  <a:rPr lang="en-US" dirty="0">
                    <a:solidFill>
                      <a:srgbClr val="4C3282"/>
                    </a:solidFill>
                    <a:sym typeface="Wingdings" panose="05000000000000000000" pitchFamily="2" charset="2"/>
                  </a:rPr>
                  <a:t> </a:t>
                </a:r>
                <a14:m>
                  <m:oMath xmlns:m="http://schemas.openxmlformats.org/officeDocument/2006/math">
                    <m:sSup>
                      <m:sSupPr>
                        <m:ctrlPr>
                          <a:rPr lang="en-US" b="0" i="1" smtClean="0">
                            <a:solidFill>
                              <a:srgbClr val="4C3282"/>
                            </a:solidFill>
                            <a:latin typeface="Cambria Math" panose="02040503050406030204" pitchFamily="18" charset="0"/>
                            <a:sym typeface="Wingdings" panose="05000000000000000000" pitchFamily="2" charset="2"/>
                          </a:rPr>
                        </m:ctrlPr>
                      </m:sSupPr>
                      <m:e>
                        <m:r>
                          <a:rPr lang="en-US" b="0" i="1" smtClean="0">
                            <a:solidFill>
                              <a:srgbClr val="4C3282"/>
                            </a:solidFill>
                            <a:latin typeface="Cambria Math" panose="02040503050406030204" pitchFamily="18" charset="0"/>
                            <a:sym typeface="Wingdings" panose="05000000000000000000" pitchFamily="2" charset="2"/>
                          </a:rPr>
                          <m:t>2</m:t>
                        </m:r>
                      </m:e>
                      <m:sup>
                        <m:r>
                          <a:rPr lang="en-US" b="0" i="1" smtClean="0">
                            <a:solidFill>
                              <a:srgbClr val="4C3282"/>
                            </a:solidFill>
                            <a:latin typeface="Cambria Math" panose="02040503050406030204" pitchFamily="18" charset="0"/>
                            <a:sym typeface="Wingdings" panose="05000000000000000000" pitchFamily="2" charset="2"/>
                          </a:rPr>
                          <m:t>𝑖</m:t>
                        </m:r>
                      </m:sup>
                    </m:sSup>
                    <m:r>
                      <a:rPr lang="en-US" b="0" i="1" smtClean="0">
                        <a:solidFill>
                          <a:srgbClr val="4C3282"/>
                        </a:solidFill>
                        <a:latin typeface="Cambria Math" panose="02040503050406030204" pitchFamily="18" charset="0"/>
                        <a:sym typeface="Wingdings" panose="05000000000000000000" pitchFamily="2" charset="2"/>
                      </a:rPr>
                      <m:t>=</m:t>
                    </m:r>
                    <m:r>
                      <a:rPr lang="en-US" b="0" i="1" smtClean="0">
                        <a:solidFill>
                          <a:srgbClr val="4C3282"/>
                        </a:solidFill>
                        <a:latin typeface="Cambria Math" panose="02040503050406030204" pitchFamily="18" charset="0"/>
                        <a:sym typeface="Wingdings" panose="05000000000000000000" pitchFamily="2" charset="2"/>
                      </a:rPr>
                      <m:t>𝑛</m:t>
                    </m:r>
                    <m:r>
                      <a:rPr lang="en-US" b="0" i="1" smtClean="0">
                        <a:solidFill>
                          <a:srgbClr val="4C3282"/>
                        </a:solidFill>
                        <a:latin typeface="Cambria Math" panose="02040503050406030204" pitchFamily="18" charset="0"/>
                        <a:sym typeface="Wingdings" panose="05000000000000000000" pitchFamily="2" charset="2"/>
                      </a:rPr>
                      <m:t> </m:t>
                    </m:r>
                  </m:oMath>
                </a14:m>
                <a:r>
                  <a:rPr lang="en-US" dirty="0">
                    <a:solidFill>
                      <a:srgbClr val="4C3282"/>
                    </a:solidFill>
                  </a:rPr>
                  <a:t> </a:t>
                </a:r>
                <a:r>
                  <a:rPr lang="en-US" dirty="0">
                    <a:solidFill>
                      <a:srgbClr val="4C3282"/>
                    </a:solidFill>
                    <a:sym typeface="Wingdings" panose="05000000000000000000" pitchFamily="2" charset="2"/>
                  </a:rPr>
                  <a:t> </a:t>
                </a:r>
                <a14:m>
                  <m:oMath xmlns:m="http://schemas.openxmlformats.org/officeDocument/2006/math">
                    <m:r>
                      <a:rPr lang="en-US" b="0" i="1" smtClean="0">
                        <a:solidFill>
                          <a:srgbClr val="4C3282"/>
                        </a:solidFill>
                        <a:latin typeface="Cambria Math" panose="02040503050406030204" pitchFamily="18" charset="0"/>
                        <a:sym typeface="Wingdings" panose="05000000000000000000" pitchFamily="2" charset="2"/>
                      </a:rPr>
                      <m:t>𝑖</m:t>
                    </m:r>
                    <m:r>
                      <a:rPr lang="en-US" b="0" i="1" smtClean="0">
                        <a:solidFill>
                          <a:srgbClr val="4C3282"/>
                        </a:solidFill>
                        <a:latin typeface="Cambria Math" panose="02040503050406030204" pitchFamily="18" charset="0"/>
                        <a:sym typeface="Wingdings" panose="05000000000000000000" pitchFamily="2" charset="2"/>
                      </a:rPr>
                      <m:t>=</m:t>
                    </m:r>
                    <m:func>
                      <m:funcPr>
                        <m:ctrlPr>
                          <a:rPr lang="en-US" b="0" i="1" smtClean="0">
                            <a:solidFill>
                              <a:srgbClr val="4C3282"/>
                            </a:solidFill>
                            <a:latin typeface="Cambria Math" panose="02040503050406030204" pitchFamily="18" charset="0"/>
                            <a:sym typeface="Wingdings" panose="05000000000000000000" pitchFamily="2" charset="2"/>
                          </a:rPr>
                        </m:ctrlPr>
                      </m:funcPr>
                      <m:fName>
                        <m:sSub>
                          <m:sSubPr>
                            <m:ctrlPr>
                              <a:rPr lang="en-US" b="0" i="1" smtClean="0">
                                <a:solidFill>
                                  <a:srgbClr val="4C3282"/>
                                </a:solidFill>
                                <a:latin typeface="Cambria Math" panose="02040503050406030204" pitchFamily="18" charset="0"/>
                                <a:sym typeface="Wingdings" panose="05000000000000000000" pitchFamily="2" charset="2"/>
                              </a:rPr>
                            </m:ctrlPr>
                          </m:sSubPr>
                          <m:e>
                            <m:r>
                              <m:rPr>
                                <m:sty m:val="p"/>
                              </m:rPr>
                              <a:rPr lang="en-US" b="0" i="0" smtClean="0">
                                <a:solidFill>
                                  <a:srgbClr val="4C3282"/>
                                </a:solidFill>
                                <a:latin typeface="Cambria Math" panose="02040503050406030204" pitchFamily="18" charset="0"/>
                                <a:sym typeface="Wingdings" panose="05000000000000000000" pitchFamily="2" charset="2"/>
                              </a:rPr>
                              <m:t>log</m:t>
                            </m:r>
                          </m:e>
                          <m:sub>
                            <m:r>
                              <a:rPr lang="en-US" b="0" i="1" smtClean="0">
                                <a:solidFill>
                                  <a:srgbClr val="4C3282"/>
                                </a:solidFill>
                                <a:latin typeface="Cambria Math" panose="02040503050406030204" pitchFamily="18" charset="0"/>
                                <a:sym typeface="Wingdings" panose="05000000000000000000" pitchFamily="2" charset="2"/>
                              </a:rPr>
                              <m:t>2</m:t>
                            </m:r>
                          </m:sub>
                        </m:sSub>
                      </m:fName>
                      <m:e>
                        <m:r>
                          <a:rPr lang="en-US" b="0" i="1" smtClean="0">
                            <a:solidFill>
                              <a:srgbClr val="4C3282"/>
                            </a:solidFill>
                            <a:latin typeface="Cambria Math" panose="02040503050406030204" pitchFamily="18" charset="0"/>
                            <a:sym typeface="Wingdings" panose="05000000000000000000" pitchFamily="2" charset="2"/>
                          </a:rPr>
                          <m:t>𝑛</m:t>
                        </m:r>
                      </m:e>
                    </m:func>
                  </m:oMath>
                </a14:m>
                <a:endParaRPr lang="en-US" dirty="0">
                  <a:solidFill>
                    <a:srgbClr val="4C3282"/>
                  </a:solidFill>
                </a:endParaRPr>
              </a:p>
            </p:txBody>
          </p:sp>
        </mc:Choice>
        <mc:Fallback xmlns="">
          <p:sp>
            <p:nvSpPr>
              <p:cNvPr id="23" name="TextBox 22">
                <a:extLst>
                  <a:ext uri="{FF2B5EF4-FFF2-40B4-BE49-F238E27FC236}">
                    <a16:creationId xmlns:a16="http://schemas.microsoft.com/office/drawing/2014/main" id="{29068978-9030-AB55-4270-C25F74A24301}"/>
                  </a:ext>
                </a:extLst>
              </p:cNvPr>
              <p:cNvSpPr txBox="1">
                <a:spLocks noRot="1" noChangeAspect="1" noMove="1" noResize="1" noEditPoints="1" noAdjustHandles="1" noChangeArrowheads="1" noChangeShapeType="1" noTextEdit="1"/>
              </p:cNvSpPr>
              <p:nvPr/>
            </p:nvSpPr>
            <p:spPr>
              <a:xfrm>
                <a:off x="4300240" y="4334793"/>
                <a:ext cx="3650743" cy="378245"/>
              </a:xfrm>
              <a:prstGeom prst="rect">
                <a:avLst/>
              </a:prstGeom>
              <a:blipFill>
                <a:blip r:embed="rId11"/>
                <a:stretch>
                  <a:fillRect l="-333" t="-3125" b="-23438"/>
                </a:stretch>
              </a:blipFill>
              <a:ln>
                <a:solidFill>
                  <a:srgbClr val="B6A479"/>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D31E4C-68B7-01EE-F469-096D714CFBF1}"/>
                  </a:ext>
                </a:extLst>
              </p:cNvPr>
              <p:cNvSpPr txBox="1"/>
              <p:nvPr/>
            </p:nvSpPr>
            <p:spPr>
              <a:xfrm>
                <a:off x="8349673" y="62653"/>
                <a:ext cx="3657600" cy="976614"/>
              </a:xfrm>
              <a:prstGeom prst="rect">
                <a:avLst/>
              </a:prstGeom>
              <a:noFill/>
              <a:ln>
                <a:solidFill>
                  <a:srgbClr val="00206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r>
                        <a:rPr lang="en-US" sz="1800" b="0" i="1" smtClean="0">
                          <a:latin typeface="Cambria Math" panose="02040503050406030204" pitchFamily="18" charset="0"/>
                        </a:rPr>
                        <m:t>= </m:t>
                      </m:r>
                      <m:d>
                        <m:dPr>
                          <m:begChr m:val="{"/>
                          <m:endChr m:val=""/>
                          <m:ctrlPr>
                            <a:rPr lang="en-US" sz="1800" b="0" i="1" smtClean="0">
                              <a:latin typeface="Cambria Math" panose="02040503050406030204" pitchFamily="18" charset="0"/>
                            </a:rPr>
                          </m:ctrlPr>
                        </m:dPr>
                        <m:e>
                          <m:eqArr>
                            <m:eqArrPr>
                              <m:ctrlPr>
                                <a:rPr lang="en-US" sz="1800" b="0" i="1" smtClean="0">
                                  <a:latin typeface="Cambria Math" panose="02040503050406030204" pitchFamily="18" charset="0"/>
                                </a:rPr>
                              </m:ctrlPr>
                            </m:eqArrPr>
                            <m:e>
                              <m:r>
                                <a:rPr lang="en-US" sz="1800" b="0" i="1" smtClean="0">
                                  <a:latin typeface="Cambria Math" panose="02040503050406030204" pitchFamily="18" charset="0"/>
                                </a:rPr>
                                <m:t>2</m:t>
                              </m:r>
                              <m:r>
                                <a:rPr lang="en-US" sz="1800" b="0" i="1" smtClean="0">
                                  <a:latin typeface="Cambria Math" panose="02040503050406030204" pitchFamily="18" charset="0"/>
                                </a:rPr>
                                <m:t>𝑇</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𝑛</m:t>
                                      </m:r>
                                    </m:num>
                                    <m:den>
                                      <m:r>
                                        <a:rPr lang="en-US" sz="1800" b="0" i="1" smtClean="0">
                                          <a:latin typeface="Cambria Math" panose="02040503050406030204" pitchFamily="18" charset="0"/>
                                        </a:rPr>
                                        <m:t>2</m:t>
                                      </m:r>
                                    </m:den>
                                  </m:f>
                                </m:e>
                              </m:d>
                              <m:r>
                                <a:rPr lang="en-US" sz="1800" b="0" i="1" smtClean="0">
                                  <a:latin typeface="Cambria Math" panose="02040503050406030204" pitchFamily="18" charset="0"/>
                                </a:rPr>
                                <m:t>+3</m:t>
                              </m:r>
                              <m:r>
                                <a:rPr lang="en-US" sz="1800" b="0" i="1" smtClean="0">
                                  <a:latin typeface="Cambria Math" panose="02040503050406030204" pitchFamily="18" charset="0"/>
                                </a:rPr>
                                <m:t>𝑛</m:t>
                              </m:r>
                              <m:r>
                                <a:rPr lang="en-US" sz="1800" b="0" i="1" smtClean="0">
                                  <a:latin typeface="Cambria Math" panose="02040503050406030204" pitchFamily="18" charset="0"/>
                                </a:rPr>
                                <m:t> </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if</m:t>
                              </m:r>
                              <m:r>
                                <a:rPr lang="en-US" sz="1800" b="0" i="1" smtClean="0">
                                  <a:latin typeface="Cambria Math" panose="02040503050406030204" pitchFamily="18" charset="0"/>
                                </a:rPr>
                                <m:t> </m:t>
                              </m:r>
                              <m:r>
                                <a:rPr lang="en-US" sz="1800" b="0" i="1" smtClean="0">
                                  <a:latin typeface="Cambria Math" panose="02040503050406030204" pitchFamily="18" charset="0"/>
                                </a:rPr>
                                <m:t>𝑛</m:t>
                              </m:r>
                              <m:r>
                                <a:rPr lang="en-US" sz="1800" b="0" i="1" smtClean="0">
                                  <a:latin typeface="Cambria Math" panose="02040503050406030204" pitchFamily="18" charset="0"/>
                                </a:rPr>
                                <m:t>&gt;1</m:t>
                              </m:r>
                            </m:e>
                            <m:e>
                              <m:r>
                                <a:rPr lang="en-US" sz="1800" b="0" i="1" smtClean="0">
                                  <a:latin typeface="Cambria Math" panose="02040503050406030204" pitchFamily="18" charset="0"/>
                                </a:rPr>
                                <m:t>2                    </m:t>
                              </m:r>
                              <m:r>
                                <m:rPr>
                                  <m:sty m:val="p"/>
                                </m:rPr>
                                <a:rPr lang="en-US" sz="1800" b="0" i="0" smtClean="0">
                                  <a:latin typeface="Cambria Math" panose="02040503050406030204" pitchFamily="18" charset="0"/>
                                </a:rPr>
                                <m:t>otherwise</m:t>
                              </m:r>
                            </m:e>
                          </m:eqArr>
                        </m:e>
                      </m:d>
                    </m:oMath>
                  </m:oMathPara>
                </a14:m>
                <a:endParaRPr lang="en-US" sz="1800" dirty="0"/>
              </a:p>
            </p:txBody>
          </p:sp>
        </mc:Choice>
        <mc:Fallback xmlns="">
          <p:sp>
            <p:nvSpPr>
              <p:cNvPr id="4" name="TextBox 3">
                <a:extLst>
                  <a:ext uri="{FF2B5EF4-FFF2-40B4-BE49-F238E27FC236}">
                    <a16:creationId xmlns:a16="http://schemas.microsoft.com/office/drawing/2014/main" id="{A5D31E4C-68B7-01EE-F469-096D714CFBF1}"/>
                  </a:ext>
                </a:extLst>
              </p:cNvPr>
              <p:cNvSpPr txBox="1">
                <a:spLocks noRot="1" noChangeAspect="1" noMove="1" noResize="1" noEditPoints="1" noAdjustHandles="1" noChangeArrowheads="1" noChangeShapeType="1" noTextEdit="1"/>
              </p:cNvSpPr>
              <p:nvPr/>
            </p:nvSpPr>
            <p:spPr>
              <a:xfrm>
                <a:off x="8349673" y="62653"/>
                <a:ext cx="3657600" cy="976614"/>
              </a:xfrm>
              <a:prstGeom prst="rect">
                <a:avLst/>
              </a:prstGeom>
              <a:blipFill>
                <a:blip r:embed="rId12"/>
                <a:stretch>
                  <a:fillRect/>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244885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9373-8F8B-2D7E-9E5C-CB3164FE477D}"/>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AF48C2-5848-9F5B-1707-197FBCFA16C3}"/>
                  </a:ext>
                </a:extLst>
              </p:cNvPr>
              <p:cNvSpPr>
                <a:spLocks noGrp="1"/>
              </p:cNvSpPr>
              <p:nvPr>
                <p:ph idx="1"/>
              </p:nvPr>
            </p:nvSpPr>
            <p:spPr/>
            <p:txBody>
              <a:bodyPr/>
              <a:lstStyle/>
              <a:p>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3</m:t>
                            </m:r>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4</m:t>
                                    </m:r>
                                  </m:den>
                                </m:f>
                              </m:e>
                            </m:d>
                            <m:r>
                              <a:rPr lang="en-US" sz="2800" b="0" i="1" smtClean="0">
                                <a:latin typeface="Cambria Math" panose="02040503050406030204" pitchFamily="18" charset="0"/>
                              </a:rPr>
                              <m:t>+</m:t>
                            </m:r>
                            <m:r>
                              <a:rPr lang="en-US" sz="2800" b="0" i="1" smtClean="0">
                                <a:latin typeface="Cambria Math" panose="02040503050406030204" pitchFamily="18" charset="0"/>
                              </a:rPr>
                              <m:t>𝑐</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 </m:t>
                            </m:r>
                            <m:r>
                              <m:rPr>
                                <m:sty m:val="p"/>
                              </m:rPr>
                              <a:rPr lang="en-US" sz="2800" b="0" i="0" smtClean="0">
                                <a:latin typeface="Cambria Math" panose="02040503050406030204" pitchFamily="18" charset="0"/>
                              </a:rPr>
                              <m:t>if</m:t>
                            </m:r>
                            <m:r>
                              <a:rPr lang="en-US" sz="2800" b="0" i="1" smtClean="0">
                                <a:latin typeface="Cambria Math" panose="02040503050406030204" pitchFamily="18" charset="0"/>
                              </a:rPr>
                              <m:t> </m:t>
                            </m:r>
                            <m:r>
                              <a:rPr lang="en-US" sz="2800" b="0" i="1" smtClean="0">
                                <a:latin typeface="Cambria Math" panose="02040503050406030204" pitchFamily="18" charset="0"/>
                              </a:rPr>
                              <m:t>𝑛</m:t>
                            </m:r>
                            <m:r>
                              <a:rPr lang="en-US" sz="2800" b="0" i="1" smtClean="0">
                                <a:latin typeface="Cambria Math" panose="02040503050406030204" pitchFamily="18" charset="0"/>
                              </a:rPr>
                              <m:t>&gt;5</m:t>
                            </m:r>
                          </m:e>
                          <m:e>
                            <m:r>
                              <a:rPr lang="en-US" sz="2800" b="0" i="1" smtClean="0">
                                <a:latin typeface="Cambria Math" panose="02040503050406030204" pitchFamily="18" charset="0"/>
                              </a:rPr>
                              <m:t>5       </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otherwise</m:t>
                            </m:r>
                          </m:e>
                        </m:eqArr>
                      </m:e>
                    </m:d>
                  </m:oMath>
                </a14:m>
                <a:endParaRPr lang="en-US" sz="2800" dirty="0"/>
              </a:p>
              <a:p>
                <a:endParaRPr lang="en-US" sz="2800" dirty="0"/>
              </a:p>
            </p:txBody>
          </p:sp>
        </mc:Choice>
        <mc:Fallback xmlns="">
          <p:sp>
            <p:nvSpPr>
              <p:cNvPr id="3" name="Content Placeholder 2">
                <a:extLst>
                  <a:ext uri="{FF2B5EF4-FFF2-40B4-BE49-F238E27FC236}">
                    <a16:creationId xmlns:a16="http://schemas.microsoft.com/office/drawing/2014/main" id="{E0AF48C2-5848-9F5B-1707-197FBCFA16C3}"/>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1376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EB7B-4DB4-42B8-A5B2-3682AE24E9FB}"/>
              </a:ext>
            </a:extLst>
          </p:cNvPr>
          <p:cNvSpPr>
            <a:spLocks noGrp="1"/>
          </p:cNvSpPr>
          <p:nvPr>
            <p:ph type="title"/>
          </p:nvPr>
        </p:nvSpPr>
        <p:spPr/>
        <p:txBody>
          <a:bodyPr/>
          <a:lstStyle/>
          <a:p>
            <a:r>
              <a:rPr lang="en-US" dirty="0"/>
              <a:t>Solving Recurrences III</a:t>
            </a:r>
          </a:p>
        </p:txBody>
      </p:sp>
      <p:sp>
        <p:nvSpPr>
          <p:cNvPr id="320" name="Footer Placeholder 3">
            <a:extLst>
              <a:ext uri="{FF2B5EF4-FFF2-40B4-BE49-F238E27FC236}">
                <a16:creationId xmlns:a16="http://schemas.microsoft.com/office/drawing/2014/main" id="{0EAFF735-AF89-4EE8-A1D5-F0EBF9098522}"/>
              </a:ext>
            </a:extLst>
          </p:cNvPr>
          <p:cNvSpPr>
            <a:spLocks noGrp="1"/>
          </p:cNvSpPr>
          <p:nvPr>
            <p:ph type="ftr" sz="quarter" idx="11"/>
          </p:nvPr>
        </p:nvSpPr>
        <p:spPr/>
        <p:txBody>
          <a:bodyPr/>
          <a:lstStyle/>
          <a:p>
            <a:r>
              <a:rPr lang="es-ES"/>
              <a:t>CSE 373 SU 18 - Robbie Weber</a:t>
            </a:r>
            <a:endParaRPr lang="en-US" dirty="0"/>
          </a:p>
        </p:txBody>
      </p:sp>
      <p:sp>
        <p:nvSpPr>
          <p:cNvPr id="5" name="Slide Number Placeholder 4">
            <a:extLst>
              <a:ext uri="{FF2B5EF4-FFF2-40B4-BE49-F238E27FC236}">
                <a16:creationId xmlns:a16="http://schemas.microsoft.com/office/drawing/2014/main" id="{8C51ECBD-8825-4AD0-A2D7-6F17E0390B19}"/>
              </a:ext>
            </a:extLst>
          </p:cNvPr>
          <p:cNvSpPr>
            <a:spLocks noGrp="1"/>
          </p:cNvSpPr>
          <p:nvPr>
            <p:ph type="sldNum" sz="quarter" idx="12"/>
          </p:nvPr>
        </p:nvSpPr>
        <p:spPr/>
        <p:txBody>
          <a:bodyPr/>
          <a:lstStyle/>
          <a:p>
            <a:fld id="{659665DE-58FC-41F4-AC58-2C90A5E00527}" type="slidenum">
              <a:rPr lang="en-US" smtClean="0"/>
              <a:t>33</a:t>
            </a:fld>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B4D82A-0186-4883-B556-63AAD81099CB}"/>
                  </a:ext>
                </a:extLst>
              </p:cNvPr>
              <p:cNvSpPr txBox="1"/>
              <p:nvPr/>
            </p:nvSpPr>
            <p:spPr>
              <a:xfrm>
                <a:off x="4391506" y="1322851"/>
                <a:ext cx="595868"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m:rPr>
                              <m:sty m:val="p"/>
                            </m:rPr>
                            <a:rPr lang="en-US" i="1" smtClean="0">
                              <a:latin typeface="Cambria Math" panose="02040503050406030204" pitchFamily="18" charset="0"/>
                            </a:rPr>
                            <m:t>n</m:t>
                          </m:r>
                        </m:e>
                        <m:sup>
                          <m:r>
                            <a:rPr lang="en-US" b="0" i="1" smtClean="0">
                              <a:latin typeface="Cambria Math" panose="02040503050406030204" pitchFamily="18" charset="0"/>
                            </a:rPr>
                            <m:t>2</m:t>
                          </m:r>
                        </m:sup>
                      </m:sSup>
                    </m:oMath>
                  </m:oMathPara>
                </a14:m>
                <a:endParaRPr lang="en-US" dirty="0"/>
              </a:p>
            </p:txBody>
          </p:sp>
        </mc:Choice>
        <mc:Fallback xmlns="">
          <p:sp>
            <p:nvSpPr>
              <p:cNvPr id="13" name="TextBox 12">
                <a:extLst>
                  <a:ext uri="{FF2B5EF4-FFF2-40B4-BE49-F238E27FC236}">
                    <a16:creationId xmlns:a16="http://schemas.microsoft.com/office/drawing/2014/main" id="{9FB4D82A-0186-4883-B556-63AAD81099CB}"/>
                  </a:ext>
                </a:extLst>
              </p:cNvPr>
              <p:cNvSpPr txBox="1">
                <a:spLocks noRot="1" noChangeAspect="1" noMove="1" noResize="1" noEditPoints="1" noAdjustHandles="1" noChangeArrowheads="1" noChangeShapeType="1" noTextEdit="1"/>
              </p:cNvSpPr>
              <p:nvPr/>
            </p:nvSpPr>
            <p:spPr>
              <a:xfrm>
                <a:off x="4391506" y="1322851"/>
                <a:ext cx="595868" cy="369332"/>
              </a:xfrm>
              <a:prstGeom prst="rect">
                <a:avLst/>
              </a:prstGeom>
              <a:blipFill>
                <a:blip r:embed="rId5"/>
                <a:stretch>
                  <a:fillRect/>
                </a:stretch>
              </a:blipFill>
              <a:ln>
                <a:solidFill>
                  <a:schemeClr val="tx1"/>
                </a:solidFill>
              </a:ln>
            </p:spPr>
            <p:txBody>
              <a:bodyPr/>
              <a:lstStyle/>
              <a:p>
                <a:r>
                  <a:rPr lang="en-US">
                    <a:noFill/>
                  </a:rPr>
                  <a:t> </a:t>
                </a:r>
              </a:p>
            </p:txBody>
          </p:sp>
        </mc:Fallback>
      </mc:AlternateContent>
      <p:grpSp>
        <p:nvGrpSpPr>
          <p:cNvPr id="15" name="Group 14"/>
          <p:cNvGrpSpPr/>
          <p:nvPr/>
        </p:nvGrpSpPr>
        <p:grpSpPr>
          <a:xfrm>
            <a:off x="252810" y="3015042"/>
            <a:ext cx="8801027" cy="1343691"/>
            <a:chOff x="252810" y="3015042"/>
            <a:chExt cx="8801027" cy="1343691"/>
          </a:xfrm>
        </p:grpSpPr>
        <p:cxnSp>
          <p:nvCxnSpPr>
            <p:cNvPr id="45" name="Straight Connector 44">
              <a:extLst>
                <a:ext uri="{FF2B5EF4-FFF2-40B4-BE49-F238E27FC236}">
                  <a16:creationId xmlns:a16="http://schemas.microsoft.com/office/drawing/2014/main" id="{3AEE1886-EFC5-42C8-B6FF-CDD6ED262E47}"/>
                </a:ext>
              </a:extLst>
            </p:cNvPr>
            <p:cNvCxnSpPr>
              <a:cxnSpLocks/>
              <a:endCxn id="108" idx="0"/>
            </p:cNvCxnSpPr>
            <p:nvPr/>
          </p:nvCxnSpPr>
          <p:spPr>
            <a:xfrm flipH="1">
              <a:off x="684050" y="3015042"/>
              <a:ext cx="963262" cy="77339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D131DB6-C2B8-44F9-B56F-DFBE316A09FA}"/>
                </a:ext>
              </a:extLst>
            </p:cNvPr>
            <p:cNvCxnSpPr>
              <a:cxnSpLocks/>
              <a:endCxn id="113" idx="0"/>
            </p:cNvCxnSpPr>
            <p:nvPr/>
          </p:nvCxnSpPr>
          <p:spPr>
            <a:xfrm>
              <a:off x="2500460" y="3018135"/>
              <a:ext cx="159052" cy="76068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F6EB30F6-C6F7-4AF4-B01E-653073D8875A}"/>
                </a:ext>
              </a:extLst>
            </p:cNvPr>
            <p:cNvCxnSpPr>
              <a:cxnSpLocks/>
              <a:stCxn id="14" idx="2"/>
              <a:endCxn id="112" idx="0"/>
            </p:cNvCxnSpPr>
            <p:nvPr/>
          </p:nvCxnSpPr>
          <p:spPr>
            <a:xfrm flipH="1">
              <a:off x="1676867" y="3015042"/>
              <a:ext cx="401685" cy="77339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D1C6C327-AB17-4A39-9475-4D275479F19F}"/>
                    </a:ext>
                  </a:extLst>
                </p:cNvPr>
                <p:cNvSpPr txBox="1"/>
                <p:nvPr/>
              </p:nvSpPr>
              <p:spPr>
                <a:xfrm>
                  <a:off x="252810" y="3788436"/>
                  <a:ext cx="862479" cy="566694"/>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16</m:t>
                            </m:r>
                          </m:den>
                        </m:f>
                      </m:oMath>
                    </m:oMathPara>
                  </a14:m>
                  <a:endParaRPr lang="en-US" dirty="0"/>
                </a:p>
              </p:txBody>
            </p:sp>
          </mc:Choice>
          <mc:Fallback xmlns="">
            <p:sp>
              <p:nvSpPr>
                <p:cNvPr id="108" name="TextBox 107">
                  <a:extLst>
                    <a:ext uri="{FF2B5EF4-FFF2-40B4-BE49-F238E27FC236}">
                      <a16:creationId xmlns:a16="http://schemas.microsoft.com/office/drawing/2014/main" id="{D1C6C327-AB17-4A39-9475-4D275479F19F}"/>
                    </a:ext>
                  </a:extLst>
                </p:cNvPr>
                <p:cNvSpPr txBox="1">
                  <a:spLocks noRot="1" noChangeAspect="1" noMove="1" noResize="1" noEditPoints="1" noAdjustHandles="1" noChangeArrowheads="1" noChangeShapeType="1" noTextEdit="1"/>
                </p:cNvSpPr>
                <p:nvPr/>
              </p:nvSpPr>
              <p:spPr>
                <a:xfrm>
                  <a:off x="252810" y="3788436"/>
                  <a:ext cx="862479" cy="566694"/>
                </a:xfrm>
                <a:prstGeom prst="rect">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38B2EF6C-665F-407A-AAE4-2745CC399F06}"/>
                    </a:ext>
                  </a:extLst>
                </p:cNvPr>
                <p:cNvSpPr txBox="1"/>
                <p:nvPr/>
              </p:nvSpPr>
              <p:spPr>
                <a:xfrm>
                  <a:off x="1245627" y="3788436"/>
                  <a:ext cx="862479" cy="566694"/>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16</m:t>
                            </m:r>
                          </m:den>
                        </m:f>
                      </m:oMath>
                    </m:oMathPara>
                  </a14:m>
                  <a:endParaRPr lang="en-US" dirty="0"/>
                </a:p>
              </p:txBody>
            </p:sp>
          </mc:Choice>
          <mc:Fallback xmlns="">
            <p:sp>
              <p:nvSpPr>
                <p:cNvPr id="112" name="TextBox 111">
                  <a:extLst>
                    <a:ext uri="{FF2B5EF4-FFF2-40B4-BE49-F238E27FC236}">
                      <a16:creationId xmlns:a16="http://schemas.microsoft.com/office/drawing/2014/main" id="{38B2EF6C-665F-407A-AAE4-2745CC399F06}"/>
                    </a:ext>
                  </a:extLst>
                </p:cNvPr>
                <p:cNvSpPr txBox="1">
                  <a:spLocks noRot="1" noChangeAspect="1" noMove="1" noResize="1" noEditPoints="1" noAdjustHandles="1" noChangeArrowheads="1" noChangeShapeType="1" noTextEdit="1"/>
                </p:cNvSpPr>
                <p:nvPr/>
              </p:nvSpPr>
              <p:spPr>
                <a:xfrm>
                  <a:off x="1245627" y="3788436"/>
                  <a:ext cx="862479" cy="566694"/>
                </a:xfrm>
                <a:prstGeom prst="rect">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8A396D62-D728-4CB8-AC79-A615D8F37B96}"/>
                    </a:ext>
                  </a:extLst>
                </p:cNvPr>
                <p:cNvSpPr txBox="1"/>
                <p:nvPr/>
              </p:nvSpPr>
              <p:spPr>
                <a:xfrm>
                  <a:off x="2228272" y="3778815"/>
                  <a:ext cx="862479" cy="566694"/>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16</m:t>
                            </m:r>
                          </m:den>
                        </m:f>
                      </m:oMath>
                    </m:oMathPara>
                  </a14:m>
                  <a:endParaRPr lang="en-US" dirty="0"/>
                </a:p>
              </p:txBody>
            </p:sp>
          </mc:Choice>
          <mc:Fallback xmlns="">
            <p:sp>
              <p:nvSpPr>
                <p:cNvPr id="113" name="TextBox 112">
                  <a:extLst>
                    <a:ext uri="{FF2B5EF4-FFF2-40B4-BE49-F238E27FC236}">
                      <a16:creationId xmlns:a16="http://schemas.microsoft.com/office/drawing/2014/main" id="{8A396D62-D728-4CB8-AC79-A615D8F37B96}"/>
                    </a:ext>
                  </a:extLst>
                </p:cNvPr>
                <p:cNvSpPr txBox="1">
                  <a:spLocks noRot="1" noChangeAspect="1" noMove="1" noResize="1" noEditPoints="1" noAdjustHandles="1" noChangeArrowheads="1" noChangeShapeType="1" noTextEdit="1"/>
                </p:cNvSpPr>
                <p:nvPr/>
              </p:nvSpPr>
              <p:spPr>
                <a:xfrm>
                  <a:off x="2228272" y="3778815"/>
                  <a:ext cx="862479" cy="566694"/>
                </a:xfrm>
                <a:prstGeom prst="rect">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FCEF9C01-D822-4195-A247-A1F8DD955417}"/>
                    </a:ext>
                  </a:extLst>
                </p:cNvPr>
                <p:cNvSpPr txBox="1"/>
                <p:nvPr/>
              </p:nvSpPr>
              <p:spPr>
                <a:xfrm>
                  <a:off x="3217972" y="3782418"/>
                  <a:ext cx="862479" cy="566694"/>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16</m:t>
                            </m:r>
                          </m:den>
                        </m:f>
                      </m:oMath>
                    </m:oMathPara>
                  </a14:m>
                  <a:endParaRPr lang="en-US" dirty="0"/>
                </a:p>
              </p:txBody>
            </p:sp>
          </mc:Choice>
          <mc:Fallback xmlns="">
            <p:sp>
              <p:nvSpPr>
                <p:cNvPr id="114" name="TextBox 113">
                  <a:extLst>
                    <a:ext uri="{FF2B5EF4-FFF2-40B4-BE49-F238E27FC236}">
                      <a16:creationId xmlns:a16="http://schemas.microsoft.com/office/drawing/2014/main" id="{FCEF9C01-D822-4195-A247-A1F8DD955417}"/>
                    </a:ext>
                  </a:extLst>
                </p:cNvPr>
                <p:cNvSpPr txBox="1">
                  <a:spLocks noRot="1" noChangeAspect="1" noMove="1" noResize="1" noEditPoints="1" noAdjustHandles="1" noChangeArrowheads="1" noChangeShapeType="1" noTextEdit="1"/>
                </p:cNvSpPr>
                <p:nvPr/>
              </p:nvSpPr>
              <p:spPr>
                <a:xfrm>
                  <a:off x="3217972" y="3782418"/>
                  <a:ext cx="862479" cy="566694"/>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43D4320-EED5-496D-9C09-8B6A0908564E}"/>
                    </a:ext>
                  </a:extLst>
                </p:cNvPr>
                <p:cNvSpPr txBox="1"/>
                <p:nvPr/>
              </p:nvSpPr>
              <p:spPr>
                <a:xfrm>
                  <a:off x="4210789" y="3782418"/>
                  <a:ext cx="862479" cy="566694"/>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16</m:t>
                            </m:r>
                          </m:den>
                        </m:f>
                      </m:oMath>
                    </m:oMathPara>
                  </a14:m>
                  <a:endParaRPr lang="en-US" dirty="0"/>
                </a:p>
              </p:txBody>
            </p:sp>
          </mc:Choice>
          <mc:Fallback xmlns="">
            <p:sp>
              <p:nvSpPr>
                <p:cNvPr id="115" name="TextBox 114">
                  <a:extLst>
                    <a:ext uri="{FF2B5EF4-FFF2-40B4-BE49-F238E27FC236}">
                      <a16:creationId xmlns:a16="http://schemas.microsoft.com/office/drawing/2014/main" id="{E43D4320-EED5-496D-9C09-8B6A0908564E}"/>
                    </a:ext>
                  </a:extLst>
                </p:cNvPr>
                <p:cNvSpPr txBox="1">
                  <a:spLocks noRot="1" noChangeAspect="1" noMove="1" noResize="1" noEditPoints="1" noAdjustHandles="1" noChangeArrowheads="1" noChangeShapeType="1" noTextEdit="1"/>
                </p:cNvSpPr>
                <p:nvPr/>
              </p:nvSpPr>
              <p:spPr>
                <a:xfrm>
                  <a:off x="4210789" y="3782418"/>
                  <a:ext cx="862479" cy="566694"/>
                </a:xfrm>
                <a:prstGeom prst="rec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D1FC3F1B-12F5-4997-BB57-D61CB055B557}"/>
                    </a:ext>
                  </a:extLst>
                </p:cNvPr>
                <p:cNvSpPr txBox="1"/>
                <p:nvPr/>
              </p:nvSpPr>
              <p:spPr>
                <a:xfrm>
                  <a:off x="5193434" y="3772797"/>
                  <a:ext cx="862479" cy="566694"/>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16</m:t>
                            </m:r>
                          </m:den>
                        </m:f>
                      </m:oMath>
                    </m:oMathPara>
                  </a14:m>
                  <a:endParaRPr lang="en-US" dirty="0"/>
                </a:p>
              </p:txBody>
            </p:sp>
          </mc:Choice>
          <mc:Fallback xmlns="">
            <p:sp>
              <p:nvSpPr>
                <p:cNvPr id="116" name="TextBox 115">
                  <a:extLst>
                    <a:ext uri="{FF2B5EF4-FFF2-40B4-BE49-F238E27FC236}">
                      <a16:creationId xmlns:a16="http://schemas.microsoft.com/office/drawing/2014/main" id="{D1FC3F1B-12F5-4997-BB57-D61CB055B557}"/>
                    </a:ext>
                  </a:extLst>
                </p:cNvPr>
                <p:cNvSpPr txBox="1">
                  <a:spLocks noRot="1" noChangeAspect="1" noMove="1" noResize="1" noEditPoints="1" noAdjustHandles="1" noChangeArrowheads="1" noChangeShapeType="1" noTextEdit="1"/>
                </p:cNvSpPr>
                <p:nvPr/>
              </p:nvSpPr>
              <p:spPr>
                <a:xfrm>
                  <a:off x="5193434" y="3772797"/>
                  <a:ext cx="862479" cy="566694"/>
                </a:xfrm>
                <a:prstGeom prst="rect">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79F8AB2D-D44E-408C-9553-4E4F574E4BFE}"/>
                    </a:ext>
                  </a:extLst>
                </p:cNvPr>
                <p:cNvSpPr txBox="1"/>
                <p:nvPr/>
              </p:nvSpPr>
              <p:spPr>
                <a:xfrm>
                  <a:off x="6215896" y="3792039"/>
                  <a:ext cx="862479" cy="566694"/>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16</m:t>
                            </m:r>
                          </m:den>
                        </m:f>
                      </m:oMath>
                    </m:oMathPara>
                  </a14:m>
                  <a:endParaRPr lang="en-US" dirty="0"/>
                </a:p>
              </p:txBody>
            </p:sp>
          </mc:Choice>
          <mc:Fallback xmlns="">
            <p:sp>
              <p:nvSpPr>
                <p:cNvPr id="117" name="TextBox 116">
                  <a:extLst>
                    <a:ext uri="{FF2B5EF4-FFF2-40B4-BE49-F238E27FC236}">
                      <a16:creationId xmlns:a16="http://schemas.microsoft.com/office/drawing/2014/main" id="{79F8AB2D-D44E-408C-9553-4E4F574E4BFE}"/>
                    </a:ext>
                  </a:extLst>
                </p:cNvPr>
                <p:cNvSpPr txBox="1">
                  <a:spLocks noRot="1" noChangeAspect="1" noMove="1" noResize="1" noEditPoints="1" noAdjustHandles="1" noChangeArrowheads="1" noChangeShapeType="1" noTextEdit="1"/>
                </p:cNvSpPr>
                <p:nvPr/>
              </p:nvSpPr>
              <p:spPr>
                <a:xfrm>
                  <a:off x="6215896" y="3792039"/>
                  <a:ext cx="862479" cy="566694"/>
                </a:xfrm>
                <a:prstGeom prst="rect">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D40CC847-EA43-4B27-90F5-9BC5E8AF48B0}"/>
                    </a:ext>
                  </a:extLst>
                </p:cNvPr>
                <p:cNvSpPr txBox="1"/>
                <p:nvPr/>
              </p:nvSpPr>
              <p:spPr>
                <a:xfrm>
                  <a:off x="7208713" y="3792039"/>
                  <a:ext cx="862479" cy="566694"/>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16</m:t>
                            </m:r>
                          </m:den>
                        </m:f>
                      </m:oMath>
                    </m:oMathPara>
                  </a14:m>
                  <a:endParaRPr lang="en-US" dirty="0"/>
                </a:p>
              </p:txBody>
            </p:sp>
          </mc:Choice>
          <mc:Fallback xmlns="">
            <p:sp>
              <p:nvSpPr>
                <p:cNvPr id="118" name="TextBox 117">
                  <a:extLst>
                    <a:ext uri="{FF2B5EF4-FFF2-40B4-BE49-F238E27FC236}">
                      <a16:creationId xmlns:a16="http://schemas.microsoft.com/office/drawing/2014/main" id="{D40CC847-EA43-4B27-90F5-9BC5E8AF48B0}"/>
                    </a:ext>
                  </a:extLst>
                </p:cNvPr>
                <p:cNvSpPr txBox="1">
                  <a:spLocks noRot="1" noChangeAspect="1" noMove="1" noResize="1" noEditPoints="1" noAdjustHandles="1" noChangeArrowheads="1" noChangeShapeType="1" noTextEdit="1"/>
                </p:cNvSpPr>
                <p:nvPr/>
              </p:nvSpPr>
              <p:spPr>
                <a:xfrm>
                  <a:off x="7208713" y="3792039"/>
                  <a:ext cx="862479" cy="566694"/>
                </a:xfrm>
                <a:prstGeom prst="rect">
                  <a:avLst/>
                </a:prstGeom>
                <a:blipFill>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CC5DF436-A849-4AB3-9916-49FC570FEC4F}"/>
                    </a:ext>
                  </a:extLst>
                </p:cNvPr>
                <p:cNvSpPr txBox="1"/>
                <p:nvPr/>
              </p:nvSpPr>
              <p:spPr>
                <a:xfrm>
                  <a:off x="8191358" y="3782418"/>
                  <a:ext cx="862479" cy="566694"/>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16</m:t>
                            </m:r>
                          </m:den>
                        </m:f>
                      </m:oMath>
                    </m:oMathPara>
                  </a14:m>
                  <a:endParaRPr lang="en-US" dirty="0"/>
                </a:p>
              </p:txBody>
            </p:sp>
          </mc:Choice>
          <mc:Fallback xmlns="">
            <p:sp>
              <p:nvSpPr>
                <p:cNvPr id="119" name="TextBox 118">
                  <a:extLst>
                    <a:ext uri="{FF2B5EF4-FFF2-40B4-BE49-F238E27FC236}">
                      <a16:creationId xmlns:a16="http://schemas.microsoft.com/office/drawing/2014/main" id="{CC5DF436-A849-4AB3-9916-49FC570FEC4F}"/>
                    </a:ext>
                  </a:extLst>
                </p:cNvPr>
                <p:cNvSpPr txBox="1">
                  <a:spLocks noRot="1" noChangeAspect="1" noMove="1" noResize="1" noEditPoints="1" noAdjustHandles="1" noChangeArrowheads="1" noChangeShapeType="1" noTextEdit="1"/>
                </p:cNvSpPr>
                <p:nvPr/>
              </p:nvSpPr>
              <p:spPr>
                <a:xfrm>
                  <a:off x="8191358" y="3782418"/>
                  <a:ext cx="862479" cy="566694"/>
                </a:xfrm>
                <a:prstGeom prst="rect">
                  <a:avLst/>
                </a:prstGeom>
                <a:blipFill>
                  <a:blip r:embed="rId14"/>
                  <a:stretch>
                    <a:fillRect/>
                  </a:stretch>
                </a:blipFill>
                <a:ln>
                  <a:solidFill>
                    <a:schemeClr val="tx1"/>
                  </a:solidFill>
                </a:ln>
              </p:spPr>
              <p:txBody>
                <a:bodyPr/>
                <a:lstStyle/>
                <a:p>
                  <a:r>
                    <a:rPr lang="en-US">
                      <a:noFill/>
                    </a:rPr>
                    <a:t> </a:t>
                  </a:r>
                </a:p>
              </p:txBody>
            </p:sp>
          </mc:Fallback>
        </mc:AlternateContent>
        <p:cxnSp>
          <p:nvCxnSpPr>
            <p:cNvPr id="131" name="Straight Connector 130">
              <a:extLst>
                <a:ext uri="{FF2B5EF4-FFF2-40B4-BE49-F238E27FC236}">
                  <a16:creationId xmlns:a16="http://schemas.microsoft.com/office/drawing/2014/main" id="{710A8150-17EF-48B3-A837-B578C31401C6}"/>
                </a:ext>
              </a:extLst>
            </p:cNvPr>
            <p:cNvCxnSpPr>
              <a:cxnSpLocks/>
              <a:endCxn id="114" idx="0"/>
            </p:cNvCxnSpPr>
            <p:nvPr/>
          </p:nvCxnSpPr>
          <p:spPr>
            <a:xfrm flipH="1">
              <a:off x="3649212" y="3102825"/>
              <a:ext cx="597238" cy="679593"/>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E77814A0-DD56-44F0-9DEA-FE0E331C85C8}"/>
                </a:ext>
              </a:extLst>
            </p:cNvPr>
            <p:cNvCxnSpPr>
              <a:cxnSpLocks/>
              <a:endCxn id="116" idx="0"/>
            </p:cNvCxnSpPr>
            <p:nvPr/>
          </p:nvCxnSpPr>
          <p:spPr>
            <a:xfrm>
              <a:off x="5087968" y="3109665"/>
              <a:ext cx="536706" cy="663132"/>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C9A8FDB-7283-4962-9A7E-07732A27502E}"/>
                </a:ext>
              </a:extLst>
            </p:cNvPr>
            <p:cNvCxnSpPr>
              <a:cxnSpLocks/>
              <a:endCxn id="115" idx="0"/>
            </p:cNvCxnSpPr>
            <p:nvPr/>
          </p:nvCxnSpPr>
          <p:spPr>
            <a:xfrm flipH="1">
              <a:off x="4642029" y="3106572"/>
              <a:ext cx="24032" cy="675846"/>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836D4235-E4B5-4849-B1F2-C6D089A4B9BC}"/>
                </a:ext>
              </a:extLst>
            </p:cNvPr>
            <p:cNvCxnSpPr>
              <a:cxnSpLocks/>
              <a:endCxn id="117" idx="0"/>
            </p:cNvCxnSpPr>
            <p:nvPr/>
          </p:nvCxnSpPr>
          <p:spPr>
            <a:xfrm flipH="1">
              <a:off x="6647136" y="3099732"/>
              <a:ext cx="530298" cy="692307"/>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97BB600F-C832-4B98-B14C-529B0D084016}"/>
                </a:ext>
              </a:extLst>
            </p:cNvPr>
            <p:cNvCxnSpPr>
              <a:cxnSpLocks/>
              <a:endCxn id="119" idx="0"/>
            </p:cNvCxnSpPr>
            <p:nvPr/>
          </p:nvCxnSpPr>
          <p:spPr>
            <a:xfrm>
              <a:off x="8030582" y="3102825"/>
              <a:ext cx="592016" cy="679593"/>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A5DE7295-6A71-47EB-98E5-32EC6982CA04}"/>
                </a:ext>
              </a:extLst>
            </p:cNvPr>
            <p:cNvCxnSpPr>
              <a:cxnSpLocks/>
              <a:endCxn id="118" idx="0"/>
            </p:cNvCxnSpPr>
            <p:nvPr/>
          </p:nvCxnSpPr>
          <p:spPr>
            <a:xfrm>
              <a:off x="7608675" y="3099732"/>
              <a:ext cx="31278" cy="692307"/>
            </a:xfrm>
            <a:prstGeom prst="line">
              <a:avLst/>
            </a:prstGeom>
          </p:spPr>
          <p:style>
            <a:lnRef idx="1">
              <a:schemeClr val="dk1"/>
            </a:lnRef>
            <a:fillRef idx="0">
              <a:schemeClr val="dk1"/>
            </a:fillRef>
            <a:effectRef idx="0">
              <a:schemeClr val="dk1"/>
            </a:effectRef>
            <a:fontRef idx="minor">
              <a:schemeClr val="tx1"/>
            </a:fontRef>
          </p:style>
        </p:cxnSp>
      </p:grpSp>
      <p:grpSp>
        <p:nvGrpSpPr>
          <p:cNvPr id="16" name="Group 15"/>
          <p:cNvGrpSpPr/>
          <p:nvPr/>
        </p:nvGrpSpPr>
        <p:grpSpPr>
          <a:xfrm>
            <a:off x="115714" y="4432062"/>
            <a:ext cx="9124752" cy="1334824"/>
            <a:chOff x="115714" y="4432062"/>
            <a:chExt cx="9124752" cy="1334824"/>
          </a:xfrm>
        </p:grpSpPr>
        <p:grpSp>
          <p:nvGrpSpPr>
            <p:cNvPr id="58" name="Group 57">
              <a:extLst>
                <a:ext uri="{FF2B5EF4-FFF2-40B4-BE49-F238E27FC236}">
                  <a16:creationId xmlns:a16="http://schemas.microsoft.com/office/drawing/2014/main" id="{4F2FE4A8-95AE-4681-BFC1-64AA0538D04F}"/>
                </a:ext>
              </a:extLst>
            </p:cNvPr>
            <p:cNvGrpSpPr/>
            <p:nvPr/>
          </p:nvGrpSpPr>
          <p:grpSpPr>
            <a:xfrm>
              <a:off x="129283" y="4439775"/>
              <a:ext cx="346570" cy="850645"/>
              <a:chOff x="294909" y="5415416"/>
              <a:chExt cx="346570" cy="850645"/>
            </a:xfrm>
          </p:grpSpPr>
          <p:cxnSp>
            <p:nvCxnSpPr>
              <p:cNvPr id="104" name="Straight Connector 103">
                <a:extLst>
                  <a:ext uri="{FF2B5EF4-FFF2-40B4-BE49-F238E27FC236}">
                    <a16:creationId xmlns:a16="http://schemas.microsoft.com/office/drawing/2014/main" id="{9240963F-E14E-427F-9EA7-D982E661B7AB}"/>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B581B674-5413-4439-B201-F0919853E828}"/>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66" name="Group 65">
              <a:extLst>
                <a:ext uri="{FF2B5EF4-FFF2-40B4-BE49-F238E27FC236}">
                  <a16:creationId xmlns:a16="http://schemas.microsoft.com/office/drawing/2014/main" id="{60ADF614-F40B-4CE3-8AE7-91B799D5263D}"/>
                </a:ext>
              </a:extLst>
            </p:cNvPr>
            <p:cNvGrpSpPr/>
            <p:nvPr/>
          </p:nvGrpSpPr>
          <p:grpSpPr>
            <a:xfrm>
              <a:off x="810578" y="4446951"/>
              <a:ext cx="346570" cy="850645"/>
              <a:chOff x="736287" y="5414540"/>
              <a:chExt cx="346570" cy="850645"/>
            </a:xfrm>
          </p:grpSpPr>
          <p:cxnSp>
            <p:nvCxnSpPr>
              <p:cNvPr id="88" name="Straight Connector 87">
                <a:extLst>
                  <a:ext uri="{FF2B5EF4-FFF2-40B4-BE49-F238E27FC236}">
                    <a16:creationId xmlns:a16="http://schemas.microsoft.com/office/drawing/2014/main" id="{19D44CD2-E97E-4390-B299-A351B32843EE}"/>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E2171566-0FE4-43A2-8775-FFBC76412020}"/>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44" name="Group 143">
              <a:extLst>
                <a:ext uri="{FF2B5EF4-FFF2-40B4-BE49-F238E27FC236}">
                  <a16:creationId xmlns:a16="http://schemas.microsoft.com/office/drawing/2014/main" id="{BC3B36A8-08BD-41E5-867B-227E2FD66A85}"/>
                </a:ext>
              </a:extLst>
            </p:cNvPr>
            <p:cNvGrpSpPr/>
            <p:nvPr/>
          </p:nvGrpSpPr>
          <p:grpSpPr>
            <a:xfrm>
              <a:off x="477041" y="4446951"/>
              <a:ext cx="346570" cy="913298"/>
              <a:chOff x="661303" y="5414540"/>
              <a:chExt cx="346570" cy="913298"/>
            </a:xfrm>
          </p:grpSpPr>
          <p:cxnSp>
            <p:nvCxnSpPr>
              <p:cNvPr id="145" name="Straight Connector 144">
                <a:extLst>
                  <a:ext uri="{FF2B5EF4-FFF2-40B4-BE49-F238E27FC236}">
                    <a16:creationId xmlns:a16="http://schemas.microsoft.com/office/drawing/2014/main" id="{48708345-CF0F-4BA0-B336-8AD73258ABEA}"/>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46" name="TextBox 145">
                <a:extLst>
                  <a:ext uri="{FF2B5EF4-FFF2-40B4-BE49-F238E27FC236}">
                    <a16:creationId xmlns:a16="http://schemas.microsoft.com/office/drawing/2014/main" id="{74D85F9C-A29D-48D7-A391-4878EFA03888}"/>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48" name="Group 147">
              <a:extLst>
                <a:ext uri="{FF2B5EF4-FFF2-40B4-BE49-F238E27FC236}">
                  <a16:creationId xmlns:a16="http://schemas.microsoft.com/office/drawing/2014/main" id="{D24D8277-72C0-4D16-93B6-3CC792BA5AD9}"/>
                </a:ext>
              </a:extLst>
            </p:cNvPr>
            <p:cNvGrpSpPr/>
            <p:nvPr/>
          </p:nvGrpSpPr>
          <p:grpSpPr>
            <a:xfrm>
              <a:off x="1115289" y="4439775"/>
              <a:ext cx="346570" cy="850645"/>
              <a:chOff x="294909" y="5415416"/>
              <a:chExt cx="346570" cy="850645"/>
            </a:xfrm>
          </p:grpSpPr>
          <p:cxnSp>
            <p:nvCxnSpPr>
              <p:cNvPr id="149" name="Straight Connector 148">
                <a:extLst>
                  <a:ext uri="{FF2B5EF4-FFF2-40B4-BE49-F238E27FC236}">
                    <a16:creationId xmlns:a16="http://schemas.microsoft.com/office/drawing/2014/main" id="{2AECBB21-132E-4575-9837-4DD95C8FD637}"/>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50" name="TextBox 149">
                <a:extLst>
                  <a:ext uri="{FF2B5EF4-FFF2-40B4-BE49-F238E27FC236}">
                    <a16:creationId xmlns:a16="http://schemas.microsoft.com/office/drawing/2014/main" id="{1FBFF792-AAD4-4C53-A038-A4AFF216165B}"/>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51" name="Group 150">
              <a:extLst>
                <a:ext uri="{FF2B5EF4-FFF2-40B4-BE49-F238E27FC236}">
                  <a16:creationId xmlns:a16="http://schemas.microsoft.com/office/drawing/2014/main" id="{9BB4A9D1-804B-4023-8FA8-D0C95C86F3AE}"/>
                </a:ext>
              </a:extLst>
            </p:cNvPr>
            <p:cNvGrpSpPr/>
            <p:nvPr/>
          </p:nvGrpSpPr>
          <p:grpSpPr>
            <a:xfrm>
              <a:off x="1796584" y="4446951"/>
              <a:ext cx="346570" cy="850645"/>
              <a:chOff x="736287" y="5414540"/>
              <a:chExt cx="346570" cy="850645"/>
            </a:xfrm>
          </p:grpSpPr>
          <p:cxnSp>
            <p:nvCxnSpPr>
              <p:cNvPr id="152" name="Straight Connector 151">
                <a:extLst>
                  <a:ext uri="{FF2B5EF4-FFF2-40B4-BE49-F238E27FC236}">
                    <a16:creationId xmlns:a16="http://schemas.microsoft.com/office/drawing/2014/main" id="{296DD801-D3FB-4C05-8A2C-470EAA4FC4C2}"/>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53" name="TextBox 152">
                <a:extLst>
                  <a:ext uri="{FF2B5EF4-FFF2-40B4-BE49-F238E27FC236}">
                    <a16:creationId xmlns:a16="http://schemas.microsoft.com/office/drawing/2014/main" id="{89F9D48A-1C62-4555-87BC-C31506A1EFC3}"/>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54" name="Group 153">
              <a:extLst>
                <a:ext uri="{FF2B5EF4-FFF2-40B4-BE49-F238E27FC236}">
                  <a16:creationId xmlns:a16="http://schemas.microsoft.com/office/drawing/2014/main" id="{AB895CCA-918E-411D-AEFA-0377A300A49E}"/>
                </a:ext>
              </a:extLst>
            </p:cNvPr>
            <p:cNvGrpSpPr/>
            <p:nvPr/>
          </p:nvGrpSpPr>
          <p:grpSpPr>
            <a:xfrm>
              <a:off x="1463047" y="4446951"/>
              <a:ext cx="346570" cy="913298"/>
              <a:chOff x="661303" y="5414540"/>
              <a:chExt cx="346570" cy="913298"/>
            </a:xfrm>
          </p:grpSpPr>
          <p:cxnSp>
            <p:nvCxnSpPr>
              <p:cNvPr id="155" name="Straight Connector 154">
                <a:extLst>
                  <a:ext uri="{FF2B5EF4-FFF2-40B4-BE49-F238E27FC236}">
                    <a16:creationId xmlns:a16="http://schemas.microsoft.com/office/drawing/2014/main" id="{AD0EF47A-31A0-41CC-9202-758D31CA8847}"/>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56" name="TextBox 155">
                <a:extLst>
                  <a:ext uri="{FF2B5EF4-FFF2-40B4-BE49-F238E27FC236}">
                    <a16:creationId xmlns:a16="http://schemas.microsoft.com/office/drawing/2014/main" id="{D3BBB377-4DF8-47A0-9231-A1CA750C3F68}"/>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57" name="Group 156">
              <a:extLst>
                <a:ext uri="{FF2B5EF4-FFF2-40B4-BE49-F238E27FC236}">
                  <a16:creationId xmlns:a16="http://schemas.microsoft.com/office/drawing/2014/main" id="{3067B048-7DA8-4B8B-AD15-E476BADE1E0F}"/>
                </a:ext>
              </a:extLst>
            </p:cNvPr>
            <p:cNvGrpSpPr/>
            <p:nvPr/>
          </p:nvGrpSpPr>
          <p:grpSpPr>
            <a:xfrm>
              <a:off x="2117644" y="4439775"/>
              <a:ext cx="346570" cy="850645"/>
              <a:chOff x="294909" y="5415416"/>
              <a:chExt cx="346570" cy="850645"/>
            </a:xfrm>
          </p:grpSpPr>
          <p:cxnSp>
            <p:nvCxnSpPr>
              <p:cNvPr id="158" name="Straight Connector 157">
                <a:extLst>
                  <a:ext uri="{FF2B5EF4-FFF2-40B4-BE49-F238E27FC236}">
                    <a16:creationId xmlns:a16="http://schemas.microsoft.com/office/drawing/2014/main" id="{2EC9C63E-FD6F-498E-8F19-EBED4C89A5DC}"/>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59" name="TextBox 158">
                <a:extLst>
                  <a:ext uri="{FF2B5EF4-FFF2-40B4-BE49-F238E27FC236}">
                    <a16:creationId xmlns:a16="http://schemas.microsoft.com/office/drawing/2014/main" id="{5C15F465-7BF8-46BC-BDE9-5299E25457F7}"/>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60" name="Group 159">
              <a:extLst>
                <a:ext uri="{FF2B5EF4-FFF2-40B4-BE49-F238E27FC236}">
                  <a16:creationId xmlns:a16="http://schemas.microsoft.com/office/drawing/2014/main" id="{22FDE5EB-3879-4A81-AC3F-157C1C5F79B2}"/>
                </a:ext>
              </a:extLst>
            </p:cNvPr>
            <p:cNvGrpSpPr/>
            <p:nvPr/>
          </p:nvGrpSpPr>
          <p:grpSpPr>
            <a:xfrm>
              <a:off x="2798939" y="4446951"/>
              <a:ext cx="346570" cy="850645"/>
              <a:chOff x="736287" y="5414540"/>
              <a:chExt cx="346570" cy="850645"/>
            </a:xfrm>
          </p:grpSpPr>
          <p:cxnSp>
            <p:nvCxnSpPr>
              <p:cNvPr id="161" name="Straight Connector 160">
                <a:extLst>
                  <a:ext uri="{FF2B5EF4-FFF2-40B4-BE49-F238E27FC236}">
                    <a16:creationId xmlns:a16="http://schemas.microsoft.com/office/drawing/2014/main" id="{E69514C3-F0F6-49CA-B147-E4B023E58E0B}"/>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62" name="TextBox 161">
                <a:extLst>
                  <a:ext uri="{FF2B5EF4-FFF2-40B4-BE49-F238E27FC236}">
                    <a16:creationId xmlns:a16="http://schemas.microsoft.com/office/drawing/2014/main" id="{6CCAF53E-5CA1-4126-A6C9-2EF137BECC33}"/>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63" name="Group 162">
              <a:extLst>
                <a:ext uri="{FF2B5EF4-FFF2-40B4-BE49-F238E27FC236}">
                  <a16:creationId xmlns:a16="http://schemas.microsoft.com/office/drawing/2014/main" id="{909F5DDF-6CAE-4305-82EB-C33F5C9C139D}"/>
                </a:ext>
              </a:extLst>
            </p:cNvPr>
            <p:cNvGrpSpPr/>
            <p:nvPr/>
          </p:nvGrpSpPr>
          <p:grpSpPr>
            <a:xfrm>
              <a:off x="2465402" y="4446951"/>
              <a:ext cx="346570" cy="913298"/>
              <a:chOff x="661303" y="5414540"/>
              <a:chExt cx="346570" cy="913298"/>
            </a:xfrm>
          </p:grpSpPr>
          <p:cxnSp>
            <p:nvCxnSpPr>
              <p:cNvPr id="164" name="Straight Connector 163">
                <a:extLst>
                  <a:ext uri="{FF2B5EF4-FFF2-40B4-BE49-F238E27FC236}">
                    <a16:creationId xmlns:a16="http://schemas.microsoft.com/office/drawing/2014/main" id="{0BA8ECC4-778C-4213-B36F-15E5789585C5}"/>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65" name="TextBox 164">
                <a:extLst>
                  <a:ext uri="{FF2B5EF4-FFF2-40B4-BE49-F238E27FC236}">
                    <a16:creationId xmlns:a16="http://schemas.microsoft.com/office/drawing/2014/main" id="{92DB87C3-59AF-46B2-86F5-79F527C790F2}"/>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66" name="Group 165">
              <a:extLst>
                <a:ext uri="{FF2B5EF4-FFF2-40B4-BE49-F238E27FC236}">
                  <a16:creationId xmlns:a16="http://schemas.microsoft.com/office/drawing/2014/main" id="{5027AD27-3D73-4674-80EC-8A0B986E3EBD}"/>
                </a:ext>
              </a:extLst>
            </p:cNvPr>
            <p:cNvGrpSpPr/>
            <p:nvPr/>
          </p:nvGrpSpPr>
          <p:grpSpPr>
            <a:xfrm>
              <a:off x="3127683" y="4439775"/>
              <a:ext cx="346570" cy="850645"/>
              <a:chOff x="294909" y="5415416"/>
              <a:chExt cx="346570" cy="850645"/>
            </a:xfrm>
          </p:grpSpPr>
          <p:cxnSp>
            <p:nvCxnSpPr>
              <p:cNvPr id="167" name="Straight Connector 166">
                <a:extLst>
                  <a:ext uri="{FF2B5EF4-FFF2-40B4-BE49-F238E27FC236}">
                    <a16:creationId xmlns:a16="http://schemas.microsoft.com/office/drawing/2014/main" id="{F78ADADF-0525-4572-9D09-55C8D17DFE7F}"/>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68" name="TextBox 167">
                <a:extLst>
                  <a:ext uri="{FF2B5EF4-FFF2-40B4-BE49-F238E27FC236}">
                    <a16:creationId xmlns:a16="http://schemas.microsoft.com/office/drawing/2014/main" id="{7CC8111B-B7E7-4045-BC0B-15486DA7A869}"/>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69" name="Group 168">
              <a:extLst>
                <a:ext uri="{FF2B5EF4-FFF2-40B4-BE49-F238E27FC236}">
                  <a16:creationId xmlns:a16="http://schemas.microsoft.com/office/drawing/2014/main" id="{8FBCB411-9996-43E9-8665-6A97DA2C8A0E}"/>
                </a:ext>
              </a:extLst>
            </p:cNvPr>
            <p:cNvGrpSpPr/>
            <p:nvPr/>
          </p:nvGrpSpPr>
          <p:grpSpPr>
            <a:xfrm>
              <a:off x="3808978" y="4446951"/>
              <a:ext cx="346570" cy="850645"/>
              <a:chOff x="736287" y="5414540"/>
              <a:chExt cx="346570" cy="850645"/>
            </a:xfrm>
          </p:grpSpPr>
          <p:cxnSp>
            <p:nvCxnSpPr>
              <p:cNvPr id="170" name="Straight Connector 169">
                <a:extLst>
                  <a:ext uri="{FF2B5EF4-FFF2-40B4-BE49-F238E27FC236}">
                    <a16:creationId xmlns:a16="http://schemas.microsoft.com/office/drawing/2014/main" id="{D43A0D0D-3B88-43FA-9EBB-B973040DAD9C}"/>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71" name="TextBox 170">
                <a:extLst>
                  <a:ext uri="{FF2B5EF4-FFF2-40B4-BE49-F238E27FC236}">
                    <a16:creationId xmlns:a16="http://schemas.microsoft.com/office/drawing/2014/main" id="{CE44BC91-1AFB-4228-909E-3A7E8505AEDB}"/>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72" name="Group 171">
              <a:extLst>
                <a:ext uri="{FF2B5EF4-FFF2-40B4-BE49-F238E27FC236}">
                  <a16:creationId xmlns:a16="http://schemas.microsoft.com/office/drawing/2014/main" id="{BE18FF43-0DEF-4A01-8044-C78533E13CD5}"/>
                </a:ext>
              </a:extLst>
            </p:cNvPr>
            <p:cNvGrpSpPr/>
            <p:nvPr/>
          </p:nvGrpSpPr>
          <p:grpSpPr>
            <a:xfrm>
              <a:off x="3475441" y="4446951"/>
              <a:ext cx="346570" cy="913298"/>
              <a:chOff x="661303" y="5414540"/>
              <a:chExt cx="346570" cy="913298"/>
            </a:xfrm>
          </p:grpSpPr>
          <p:cxnSp>
            <p:nvCxnSpPr>
              <p:cNvPr id="173" name="Straight Connector 172">
                <a:extLst>
                  <a:ext uri="{FF2B5EF4-FFF2-40B4-BE49-F238E27FC236}">
                    <a16:creationId xmlns:a16="http://schemas.microsoft.com/office/drawing/2014/main" id="{A1E3C5B3-C9B4-49A0-A9E7-FF20A2AB95F6}"/>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74" name="TextBox 173">
                <a:extLst>
                  <a:ext uri="{FF2B5EF4-FFF2-40B4-BE49-F238E27FC236}">
                    <a16:creationId xmlns:a16="http://schemas.microsoft.com/office/drawing/2014/main" id="{91B36664-FEA6-472D-B701-50510AC6C516}"/>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75" name="Group 174">
              <a:extLst>
                <a:ext uri="{FF2B5EF4-FFF2-40B4-BE49-F238E27FC236}">
                  <a16:creationId xmlns:a16="http://schemas.microsoft.com/office/drawing/2014/main" id="{8CE9E2E7-3274-4AC0-A39F-60F61AF389D1}"/>
                </a:ext>
              </a:extLst>
            </p:cNvPr>
            <p:cNvGrpSpPr/>
            <p:nvPr/>
          </p:nvGrpSpPr>
          <p:grpSpPr>
            <a:xfrm>
              <a:off x="4135238" y="4432599"/>
              <a:ext cx="346570" cy="850645"/>
              <a:chOff x="294909" y="5415416"/>
              <a:chExt cx="346570" cy="850645"/>
            </a:xfrm>
          </p:grpSpPr>
          <p:cxnSp>
            <p:nvCxnSpPr>
              <p:cNvPr id="176" name="Straight Connector 175">
                <a:extLst>
                  <a:ext uri="{FF2B5EF4-FFF2-40B4-BE49-F238E27FC236}">
                    <a16:creationId xmlns:a16="http://schemas.microsoft.com/office/drawing/2014/main" id="{4DF6158C-C6A3-49D5-91DA-19B83D165FF3}"/>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77" name="TextBox 176">
                <a:extLst>
                  <a:ext uri="{FF2B5EF4-FFF2-40B4-BE49-F238E27FC236}">
                    <a16:creationId xmlns:a16="http://schemas.microsoft.com/office/drawing/2014/main" id="{FF08A337-9A94-4E17-AAE0-003B994CDF9A}"/>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78" name="Group 177">
              <a:extLst>
                <a:ext uri="{FF2B5EF4-FFF2-40B4-BE49-F238E27FC236}">
                  <a16:creationId xmlns:a16="http://schemas.microsoft.com/office/drawing/2014/main" id="{A2AF705B-DCF8-453F-87F0-7EEA978040BA}"/>
                </a:ext>
              </a:extLst>
            </p:cNvPr>
            <p:cNvGrpSpPr/>
            <p:nvPr/>
          </p:nvGrpSpPr>
          <p:grpSpPr>
            <a:xfrm>
              <a:off x="4816533" y="4439775"/>
              <a:ext cx="346570" cy="850645"/>
              <a:chOff x="736287" y="5414540"/>
              <a:chExt cx="346570" cy="850645"/>
            </a:xfrm>
          </p:grpSpPr>
          <p:cxnSp>
            <p:nvCxnSpPr>
              <p:cNvPr id="179" name="Straight Connector 178">
                <a:extLst>
                  <a:ext uri="{FF2B5EF4-FFF2-40B4-BE49-F238E27FC236}">
                    <a16:creationId xmlns:a16="http://schemas.microsoft.com/office/drawing/2014/main" id="{A0457507-43B2-4D0F-B942-C75734493725}"/>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80" name="TextBox 179">
                <a:extLst>
                  <a:ext uri="{FF2B5EF4-FFF2-40B4-BE49-F238E27FC236}">
                    <a16:creationId xmlns:a16="http://schemas.microsoft.com/office/drawing/2014/main" id="{53D60EAA-34E0-4FF0-9F2B-6CF0BBD0EA5D}"/>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81" name="Group 180">
              <a:extLst>
                <a:ext uri="{FF2B5EF4-FFF2-40B4-BE49-F238E27FC236}">
                  <a16:creationId xmlns:a16="http://schemas.microsoft.com/office/drawing/2014/main" id="{B8AC99EE-0837-46B8-9EE9-7D8DA20E9C88}"/>
                </a:ext>
              </a:extLst>
            </p:cNvPr>
            <p:cNvGrpSpPr/>
            <p:nvPr/>
          </p:nvGrpSpPr>
          <p:grpSpPr>
            <a:xfrm>
              <a:off x="4482996" y="4439775"/>
              <a:ext cx="346570" cy="913298"/>
              <a:chOff x="661303" y="5414540"/>
              <a:chExt cx="346570" cy="913298"/>
            </a:xfrm>
          </p:grpSpPr>
          <p:cxnSp>
            <p:nvCxnSpPr>
              <p:cNvPr id="182" name="Straight Connector 181">
                <a:extLst>
                  <a:ext uri="{FF2B5EF4-FFF2-40B4-BE49-F238E27FC236}">
                    <a16:creationId xmlns:a16="http://schemas.microsoft.com/office/drawing/2014/main" id="{7D524543-65C6-4B2F-82E9-B510305EE82D}"/>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83" name="TextBox 182">
                <a:extLst>
                  <a:ext uri="{FF2B5EF4-FFF2-40B4-BE49-F238E27FC236}">
                    <a16:creationId xmlns:a16="http://schemas.microsoft.com/office/drawing/2014/main" id="{8EBB6813-5CE1-4A15-BBC7-25F5AC7086C7}"/>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84" name="Group 183">
              <a:extLst>
                <a:ext uri="{FF2B5EF4-FFF2-40B4-BE49-F238E27FC236}">
                  <a16:creationId xmlns:a16="http://schemas.microsoft.com/office/drawing/2014/main" id="{8F1B657D-1154-464B-9AE7-EDF549BAB811}"/>
                </a:ext>
              </a:extLst>
            </p:cNvPr>
            <p:cNvGrpSpPr/>
            <p:nvPr/>
          </p:nvGrpSpPr>
          <p:grpSpPr>
            <a:xfrm>
              <a:off x="5149446" y="4444761"/>
              <a:ext cx="346570" cy="850645"/>
              <a:chOff x="294909" y="5415416"/>
              <a:chExt cx="346570" cy="850645"/>
            </a:xfrm>
          </p:grpSpPr>
          <p:cxnSp>
            <p:nvCxnSpPr>
              <p:cNvPr id="185" name="Straight Connector 184">
                <a:extLst>
                  <a:ext uri="{FF2B5EF4-FFF2-40B4-BE49-F238E27FC236}">
                    <a16:creationId xmlns:a16="http://schemas.microsoft.com/office/drawing/2014/main" id="{5F04480A-84FD-4E67-BF88-736E3192C1B7}"/>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86" name="TextBox 185">
                <a:extLst>
                  <a:ext uri="{FF2B5EF4-FFF2-40B4-BE49-F238E27FC236}">
                    <a16:creationId xmlns:a16="http://schemas.microsoft.com/office/drawing/2014/main" id="{F8CBA324-AAB9-4D67-B57F-CC2C225BAD5F}"/>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87" name="Group 186">
              <a:extLst>
                <a:ext uri="{FF2B5EF4-FFF2-40B4-BE49-F238E27FC236}">
                  <a16:creationId xmlns:a16="http://schemas.microsoft.com/office/drawing/2014/main" id="{34562C0C-D86C-4119-80B4-DF1E8CBEC2E8}"/>
                </a:ext>
              </a:extLst>
            </p:cNvPr>
            <p:cNvGrpSpPr/>
            <p:nvPr/>
          </p:nvGrpSpPr>
          <p:grpSpPr>
            <a:xfrm>
              <a:off x="5830741" y="4451937"/>
              <a:ext cx="346570" cy="850645"/>
              <a:chOff x="736287" y="5414540"/>
              <a:chExt cx="346570" cy="850645"/>
            </a:xfrm>
          </p:grpSpPr>
          <p:cxnSp>
            <p:nvCxnSpPr>
              <p:cNvPr id="188" name="Straight Connector 187">
                <a:extLst>
                  <a:ext uri="{FF2B5EF4-FFF2-40B4-BE49-F238E27FC236}">
                    <a16:creationId xmlns:a16="http://schemas.microsoft.com/office/drawing/2014/main" id="{05B4B6B9-04DF-4DCF-B9F0-7AE7885336D8}"/>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89" name="TextBox 188">
                <a:extLst>
                  <a:ext uri="{FF2B5EF4-FFF2-40B4-BE49-F238E27FC236}">
                    <a16:creationId xmlns:a16="http://schemas.microsoft.com/office/drawing/2014/main" id="{7C21440B-CF55-43DB-A24C-AECB08741D77}"/>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90" name="Group 189">
              <a:extLst>
                <a:ext uri="{FF2B5EF4-FFF2-40B4-BE49-F238E27FC236}">
                  <a16:creationId xmlns:a16="http://schemas.microsoft.com/office/drawing/2014/main" id="{B9CB6CB0-2827-4E06-9BE6-0820FC081F00}"/>
                </a:ext>
              </a:extLst>
            </p:cNvPr>
            <p:cNvGrpSpPr/>
            <p:nvPr/>
          </p:nvGrpSpPr>
          <p:grpSpPr>
            <a:xfrm>
              <a:off x="5497204" y="4451937"/>
              <a:ext cx="346570" cy="913298"/>
              <a:chOff x="661303" y="5414540"/>
              <a:chExt cx="346570" cy="913298"/>
            </a:xfrm>
          </p:grpSpPr>
          <p:cxnSp>
            <p:nvCxnSpPr>
              <p:cNvPr id="191" name="Straight Connector 190">
                <a:extLst>
                  <a:ext uri="{FF2B5EF4-FFF2-40B4-BE49-F238E27FC236}">
                    <a16:creationId xmlns:a16="http://schemas.microsoft.com/office/drawing/2014/main" id="{8CFF6AA1-FF46-41B5-B207-70386076D67F}"/>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92" name="TextBox 191">
                <a:extLst>
                  <a:ext uri="{FF2B5EF4-FFF2-40B4-BE49-F238E27FC236}">
                    <a16:creationId xmlns:a16="http://schemas.microsoft.com/office/drawing/2014/main" id="{F8EE00F3-7893-4433-A3BF-DF53CA6E80BE}"/>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93" name="Group 192">
              <a:extLst>
                <a:ext uri="{FF2B5EF4-FFF2-40B4-BE49-F238E27FC236}">
                  <a16:creationId xmlns:a16="http://schemas.microsoft.com/office/drawing/2014/main" id="{C3290611-4DEA-4CEB-8D45-25322327CB6C}"/>
                </a:ext>
              </a:extLst>
            </p:cNvPr>
            <p:cNvGrpSpPr/>
            <p:nvPr/>
          </p:nvGrpSpPr>
          <p:grpSpPr>
            <a:xfrm>
              <a:off x="6144484" y="4439775"/>
              <a:ext cx="346570" cy="850645"/>
              <a:chOff x="294909" y="5415416"/>
              <a:chExt cx="346570" cy="850645"/>
            </a:xfrm>
          </p:grpSpPr>
          <p:cxnSp>
            <p:nvCxnSpPr>
              <p:cNvPr id="194" name="Straight Connector 193">
                <a:extLst>
                  <a:ext uri="{FF2B5EF4-FFF2-40B4-BE49-F238E27FC236}">
                    <a16:creationId xmlns:a16="http://schemas.microsoft.com/office/drawing/2014/main" id="{2687AFDF-574A-4020-ACDA-ADC134589736}"/>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95" name="TextBox 194">
                <a:extLst>
                  <a:ext uri="{FF2B5EF4-FFF2-40B4-BE49-F238E27FC236}">
                    <a16:creationId xmlns:a16="http://schemas.microsoft.com/office/drawing/2014/main" id="{58433E11-0E98-4B93-AA98-5C60CED8B246}"/>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96" name="Group 195">
              <a:extLst>
                <a:ext uri="{FF2B5EF4-FFF2-40B4-BE49-F238E27FC236}">
                  <a16:creationId xmlns:a16="http://schemas.microsoft.com/office/drawing/2014/main" id="{98479209-D988-4647-A0FC-FA8788AFAD53}"/>
                </a:ext>
              </a:extLst>
            </p:cNvPr>
            <p:cNvGrpSpPr/>
            <p:nvPr/>
          </p:nvGrpSpPr>
          <p:grpSpPr>
            <a:xfrm>
              <a:off x="6825779" y="4446951"/>
              <a:ext cx="346570" cy="850645"/>
              <a:chOff x="736287" y="5414540"/>
              <a:chExt cx="346570" cy="850645"/>
            </a:xfrm>
          </p:grpSpPr>
          <p:cxnSp>
            <p:nvCxnSpPr>
              <p:cNvPr id="197" name="Straight Connector 196">
                <a:extLst>
                  <a:ext uri="{FF2B5EF4-FFF2-40B4-BE49-F238E27FC236}">
                    <a16:creationId xmlns:a16="http://schemas.microsoft.com/office/drawing/2014/main" id="{48A147E8-E403-478E-9988-F0E3B77EC67D}"/>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98" name="TextBox 197">
                <a:extLst>
                  <a:ext uri="{FF2B5EF4-FFF2-40B4-BE49-F238E27FC236}">
                    <a16:creationId xmlns:a16="http://schemas.microsoft.com/office/drawing/2014/main" id="{F9BB4544-5FDD-48FC-9213-EBC89C28AB08}"/>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99" name="Group 198">
              <a:extLst>
                <a:ext uri="{FF2B5EF4-FFF2-40B4-BE49-F238E27FC236}">
                  <a16:creationId xmlns:a16="http://schemas.microsoft.com/office/drawing/2014/main" id="{FE0B5383-C29A-4BA0-8C01-704F7659A853}"/>
                </a:ext>
              </a:extLst>
            </p:cNvPr>
            <p:cNvGrpSpPr/>
            <p:nvPr/>
          </p:nvGrpSpPr>
          <p:grpSpPr>
            <a:xfrm>
              <a:off x="6492242" y="4446951"/>
              <a:ext cx="346570" cy="913298"/>
              <a:chOff x="661303" y="5414540"/>
              <a:chExt cx="346570" cy="913298"/>
            </a:xfrm>
          </p:grpSpPr>
          <p:cxnSp>
            <p:nvCxnSpPr>
              <p:cNvPr id="200" name="Straight Connector 199">
                <a:extLst>
                  <a:ext uri="{FF2B5EF4-FFF2-40B4-BE49-F238E27FC236}">
                    <a16:creationId xmlns:a16="http://schemas.microsoft.com/office/drawing/2014/main" id="{A8E7B947-2486-4BA3-B407-926894F00F1E}"/>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201" name="TextBox 200">
                <a:extLst>
                  <a:ext uri="{FF2B5EF4-FFF2-40B4-BE49-F238E27FC236}">
                    <a16:creationId xmlns:a16="http://schemas.microsoft.com/office/drawing/2014/main" id="{D16F6046-131B-47B9-A7E0-1445DC55CF1D}"/>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202" name="Group 201">
              <a:extLst>
                <a:ext uri="{FF2B5EF4-FFF2-40B4-BE49-F238E27FC236}">
                  <a16:creationId xmlns:a16="http://schemas.microsoft.com/office/drawing/2014/main" id="{FA42F93B-6F16-4BF5-A3E5-03715DC7928B}"/>
                </a:ext>
              </a:extLst>
            </p:cNvPr>
            <p:cNvGrpSpPr/>
            <p:nvPr/>
          </p:nvGrpSpPr>
          <p:grpSpPr>
            <a:xfrm>
              <a:off x="7165747" y="4439238"/>
              <a:ext cx="346570" cy="850645"/>
              <a:chOff x="294909" y="5415416"/>
              <a:chExt cx="346570" cy="850645"/>
            </a:xfrm>
          </p:grpSpPr>
          <p:cxnSp>
            <p:nvCxnSpPr>
              <p:cNvPr id="203" name="Straight Connector 202">
                <a:extLst>
                  <a:ext uri="{FF2B5EF4-FFF2-40B4-BE49-F238E27FC236}">
                    <a16:creationId xmlns:a16="http://schemas.microsoft.com/office/drawing/2014/main" id="{AAD16AF6-D0CB-4B1B-B67D-AF219A52D3B5}"/>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204" name="TextBox 203">
                <a:extLst>
                  <a:ext uri="{FF2B5EF4-FFF2-40B4-BE49-F238E27FC236}">
                    <a16:creationId xmlns:a16="http://schemas.microsoft.com/office/drawing/2014/main" id="{65D9BA1C-06D9-4053-BBB1-6380E820D987}"/>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205" name="Group 204">
              <a:extLst>
                <a:ext uri="{FF2B5EF4-FFF2-40B4-BE49-F238E27FC236}">
                  <a16:creationId xmlns:a16="http://schemas.microsoft.com/office/drawing/2014/main" id="{40B71BAB-4A0C-44DF-B6E3-4CEF9985C42D}"/>
                </a:ext>
              </a:extLst>
            </p:cNvPr>
            <p:cNvGrpSpPr/>
            <p:nvPr/>
          </p:nvGrpSpPr>
          <p:grpSpPr>
            <a:xfrm>
              <a:off x="7847042" y="4446414"/>
              <a:ext cx="346570" cy="850645"/>
              <a:chOff x="736287" y="5414540"/>
              <a:chExt cx="346570" cy="850645"/>
            </a:xfrm>
          </p:grpSpPr>
          <p:cxnSp>
            <p:nvCxnSpPr>
              <p:cNvPr id="206" name="Straight Connector 205">
                <a:extLst>
                  <a:ext uri="{FF2B5EF4-FFF2-40B4-BE49-F238E27FC236}">
                    <a16:creationId xmlns:a16="http://schemas.microsoft.com/office/drawing/2014/main" id="{596FE2A3-97AE-4629-9662-2EB09D98595F}"/>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207" name="TextBox 206">
                <a:extLst>
                  <a:ext uri="{FF2B5EF4-FFF2-40B4-BE49-F238E27FC236}">
                    <a16:creationId xmlns:a16="http://schemas.microsoft.com/office/drawing/2014/main" id="{DF0DFB51-DF56-4DD9-8EEA-3101DE347A85}"/>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208" name="Group 207">
              <a:extLst>
                <a:ext uri="{FF2B5EF4-FFF2-40B4-BE49-F238E27FC236}">
                  <a16:creationId xmlns:a16="http://schemas.microsoft.com/office/drawing/2014/main" id="{38B26A78-17D2-4459-B5C6-18FF2FE84792}"/>
                </a:ext>
              </a:extLst>
            </p:cNvPr>
            <p:cNvGrpSpPr/>
            <p:nvPr/>
          </p:nvGrpSpPr>
          <p:grpSpPr>
            <a:xfrm>
              <a:off x="7513505" y="4446414"/>
              <a:ext cx="346570" cy="913298"/>
              <a:chOff x="661303" y="5414540"/>
              <a:chExt cx="346570" cy="913298"/>
            </a:xfrm>
          </p:grpSpPr>
          <p:cxnSp>
            <p:nvCxnSpPr>
              <p:cNvPr id="209" name="Straight Connector 208">
                <a:extLst>
                  <a:ext uri="{FF2B5EF4-FFF2-40B4-BE49-F238E27FC236}">
                    <a16:creationId xmlns:a16="http://schemas.microsoft.com/office/drawing/2014/main" id="{6483D88C-C91F-4B5E-BA21-E33A98DADF7B}"/>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210" name="TextBox 209">
                <a:extLst>
                  <a:ext uri="{FF2B5EF4-FFF2-40B4-BE49-F238E27FC236}">
                    <a16:creationId xmlns:a16="http://schemas.microsoft.com/office/drawing/2014/main" id="{8B2F0DC1-3EB3-4D8C-8908-7E0A12735F2E}"/>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211" name="Group 210">
              <a:extLst>
                <a:ext uri="{FF2B5EF4-FFF2-40B4-BE49-F238E27FC236}">
                  <a16:creationId xmlns:a16="http://schemas.microsoft.com/office/drawing/2014/main" id="{A539E6FF-E93F-45E8-8AB3-DACE1FA24BEE}"/>
                </a:ext>
              </a:extLst>
            </p:cNvPr>
            <p:cNvGrpSpPr/>
            <p:nvPr/>
          </p:nvGrpSpPr>
          <p:grpSpPr>
            <a:xfrm>
              <a:off x="8124780" y="4432062"/>
              <a:ext cx="346570" cy="850645"/>
              <a:chOff x="294909" y="5415416"/>
              <a:chExt cx="346570" cy="850645"/>
            </a:xfrm>
          </p:grpSpPr>
          <p:cxnSp>
            <p:nvCxnSpPr>
              <p:cNvPr id="212" name="Straight Connector 211">
                <a:extLst>
                  <a:ext uri="{FF2B5EF4-FFF2-40B4-BE49-F238E27FC236}">
                    <a16:creationId xmlns:a16="http://schemas.microsoft.com/office/drawing/2014/main" id="{B7B96A91-FDE3-4DCB-9284-BBE87F4CCC1B}"/>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213" name="TextBox 212">
                <a:extLst>
                  <a:ext uri="{FF2B5EF4-FFF2-40B4-BE49-F238E27FC236}">
                    <a16:creationId xmlns:a16="http://schemas.microsoft.com/office/drawing/2014/main" id="{26C9BB41-EFCB-4918-B193-CA0F13331539}"/>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214" name="Group 213">
              <a:extLst>
                <a:ext uri="{FF2B5EF4-FFF2-40B4-BE49-F238E27FC236}">
                  <a16:creationId xmlns:a16="http://schemas.microsoft.com/office/drawing/2014/main" id="{5334704B-533E-4153-94F7-C17019D53B4B}"/>
                </a:ext>
              </a:extLst>
            </p:cNvPr>
            <p:cNvGrpSpPr/>
            <p:nvPr/>
          </p:nvGrpSpPr>
          <p:grpSpPr>
            <a:xfrm>
              <a:off x="8806075" y="4439238"/>
              <a:ext cx="346570" cy="850645"/>
              <a:chOff x="736287" y="5414540"/>
              <a:chExt cx="346570" cy="850645"/>
            </a:xfrm>
          </p:grpSpPr>
          <p:cxnSp>
            <p:nvCxnSpPr>
              <p:cNvPr id="215" name="Straight Connector 214">
                <a:extLst>
                  <a:ext uri="{FF2B5EF4-FFF2-40B4-BE49-F238E27FC236}">
                    <a16:creationId xmlns:a16="http://schemas.microsoft.com/office/drawing/2014/main" id="{9233D240-E847-41A1-AF65-98FE62FDEE80}"/>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216" name="TextBox 215">
                <a:extLst>
                  <a:ext uri="{FF2B5EF4-FFF2-40B4-BE49-F238E27FC236}">
                    <a16:creationId xmlns:a16="http://schemas.microsoft.com/office/drawing/2014/main" id="{77E1F025-E166-45AA-9F51-261A12FC2AF8}"/>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217" name="Group 216">
              <a:extLst>
                <a:ext uri="{FF2B5EF4-FFF2-40B4-BE49-F238E27FC236}">
                  <a16:creationId xmlns:a16="http://schemas.microsoft.com/office/drawing/2014/main" id="{65B0FC67-D213-46CD-923C-A52F53908282}"/>
                </a:ext>
              </a:extLst>
            </p:cNvPr>
            <p:cNvGrpSpPr/>
            <p:nvPr/>
          </p:nvGrpSpPr>
          <p:grpSpPr>
            <a:xfrm>
              <a:off x="8472538" y="4439238"/>
              <a:ext cx="346570" cy="913298"/>
              <a:chOff x="661303" y="5414540"/>
              <a:chExt cx="346570" cy="913298"/>
            </a:xfrm>
          </p:grpSpPr>
          <p:cxnSp>
            <p:nvCxnSpPr>
              <p:cNvPr id="218" name="Straight Connector 217">
                <a:extLst>
                  <a:ext uri="{FF2B5EF4-FFF2-40B4-BE49-F238E27FC236}">
                    <a16:creationId xmlns:a16="http://schemas.microsoft.com/office/drawing/2014/main" id="{F3998349-FD69-4DB7-A378-2DDA986073C4}"/>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219" name="TextBox 218">
                <a:extLst>
                  <a:ext uri="{FF2B5EF4-FFF2-40B4-BE49-F238E27FC236}">
                    <a16:creationId xmlns:a16="http://schemas.microsoft.com/office/drawing/2014/main" id="{917BAC06-072E-482C-BE61-2DCAF3022525}"/>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249" name="Group 248">
              <a:extLst>
                <a:ext uri="{FF2B5EF4-FFF2-40B4-BE49-F238E27FC236}">
                  <a16:creationId xmlns:a16="http://schemas.microsoft.com/office/drawing/2014/main" id="{894D0130-516A-48C6-BAF5-789EA6A6B046}"/>
                </a:ext>
              </a:extLst>
            </p:cNvPr>
            <p:cNvGrpSpPr/>
            <p:nvPr/>
          </p:nvGrpSpPr>
          <p:grpSpPr>
            <a:xfrm>
              <a:off x="115714" y="5397554"/>
              <a:ext cx="977760" cy="369332"/>
              <a:chOff x="122254" y="5363769"/>
              <a:chExt cx="977760" cy="369332"/>
            </a:xfrm>
          </p:grpSpPr>
          <p:sp>
            <p:nvSpPr>
              <p:cNvPr id="241" name="TextBox 240">
                <a:extLst>
                  <a:ext uri="{FF2B5EF4-FFF2-40B4-BE49-F238E27FC236}">
                    <a16:creationId xmlns:a16="http://schemas.microsoft.com/office/drawing/2014/main" id="{B2D73612-F7EC-49FD-93E3-3B9F06B73113}"/>
                  </a:ext>
                </a:extLst>
              </p:cNvPr>
              <p:cNvSpPr txBox="1"/>
              <p:nvPr/>
            </p:nvSpPr>
            <p:spPr>
              <a:xfrm>
                <a:off x="122254" y="5363769"/>
                <a:ext cx="311304" cy="369332"/>
              </a:xfrm>
              <a:prstGeom prst="rect">
                <a:avLst/>
              </a:prstGeom>
              <a:noFill/>
              <a:ln>
                <a:solidFill>
                  <a:schemeClr val="tx1"/>
                </a:solidFill>
              </a:ln>
            </p:spPr>
            <p:txBody>
              <a:bodyPr wrap="none" rtlCol="0">
                <a:spAutoFit/>
              </a:bodyPr>
              <a:lstStyle/>
              <a:p>
                <a:r>
                  <a:rPr lang="en-US" dirty="0"/>
                  <a:t>4</a:t>
                </a:r>
              </a:p>
            </p:txBody>
          </p:sp>
          <p:sp>
            <p:nvSpPr>
              <p:cNvPr id="242" name="TextBox 241">
                <a:extLst>
                  <a:ext uri="{FF2B5EF4-FFF2-40B4-BE49-F238E27FC236}">
                    <a16:creationId xmlns:a16="http://schemas.microsoft.com/office/drawing/2014/main" id="{CE62510B-425C-488D-A527-683DB23027A2}"/>
                  </a:ext>
                </a:extLst>
              </p:cNvPr>
              <p:cNvSpPr txBox="1"/>
              <p:nvPr/>
            </p:nvSpPr>
            <p:spPr>
              <a:xfrm>
                <a:off x="455482" y="5363769"/>
                <a:ext cx="311304" cy="369332"/>
              </a:xfrm>
              <a:prstGeom prst="rect">
                <a:avLst/>
              </a:prstGeom>
              <a:noFill/>
              <a:ln>
                <a:solidFill>
                  <a:schemeClr val="tx1"/>
                </a:solidFill>
              </a:ln>
            </p:spPr>
            <p:txBody>
              <a:bodyPr wrap="none" rtlCol="0">
                <a:spAutoFit/>
              </a:bodyPr>
              <a:lstStyle/>
              <a:p>
                <a:r>
                  <a:rPr lang="en-US" dirty="0"/>
                  <a:t>4</a:t>
                </a:r>
              </a:p>
            </p:txBody>
          </p:sp>
          <p:sp>
            <p:nvSpPr>
              <p:cNvPr id="243" name="TextBox 242">
                <a:extLst>
                  <a:ext uri="{FF2B5EF4-FFF2-40B4-BE49-F238E27FC236}">
                    <a16:creationId xmlns:a16="http://schemas.microsoft.com/office/drawing/2014/main" id="{50B4DB10-DC81-4037-92E3-BCAFD1E99C9E}"/>
                  </a:ext>
                </a:extLst>
              </p:cNvPr>
              <p:cNvSpPr txBox="1"/>
              <p:nvPr/>
            </p:nvSpPr>
            <p:spPr>
              <a:xfrm>
                <a:off x="788710" y="5363769"/>
                <a:ext cx="311304" cy="369332"/>
              </a:xfrm>
              <a:prstGeom prst="rect">
                <a:avLst/>
              </a:prstGeom>
              <a:noFill/>
              <a:ln>
                <a:solidFill>
                  <a:schemeClr val="tx1"/>
                </a:solidFill>
              </a:ln>
            </p:spPr>
            <p:txBody>
              <a:bodyPr wrap="none" rtlCol="0">
                <a:spAutoFit/>
              </a:bodyPr>
              <a:lstStyle/>
              <a:p>
                <a:r>
                  <a:rPr lang="en-US" dirty="0"/>
                  <a:t>4</a:t>
                </a:r>
              </a:p>
            </p:txBody>
          </p:sp>
        </p:grpSp>
        <p:grpSp>
          <p:nvGrpSpPr>
            <p:cNvPr id="286" name="Group 285">
              <a:extLst>
                <a:ext uri="{FF2B5EF4-FFF2-40B4-BE49-F238E27FC236}">
                  <a16:creationId xmlns:a16="http://schemas.microsoft.com/office/drawing/2014/main" id="{73764217-8D23-462D-8910-9FCC4D0DEFCC}"/>
                </a:ext>
              </a:extLst>
            </p:cNvPr>
            <p:cNvGrpSpPr/>
            <p:nvPr/>
          </p:nvGrpSpPr>
          <p:grpSpPr>
            <a:xfrm>
              <a:off x="1151023" y="5397554"/>
              <a:ext cx="977760" cy="369332"/>
              <a:chOff x="122254" y="5363769"/>
              <a:chExt cx="977760" cy="369332"/>
            </a:xfrm>
          </p:grpSpPr>
          <p:sp>
            <p:nvSpPr>
              <p:cNvPr id="287" name="TextBox 286">
                <a:extLst>
                  <a:ext uri="{FF2B5EF4-FFF2-40B4-BE49-F238E27FC236}">
                    <a16:creationId xmlns:a16="http://schemas.microsoft.com/office/drawing/2014/main" id="{3BE1BEBA-E3FD-49D1-B3AE-303F59EB04AA}"/>
                  </a:ext>
                </a:extLst>
              </p:cNvPr>
              <p:cNvSpPr txBox="1"/>
              <p:nvPr/>
            </p:nvSpPr>
            <p:spPr>
              <a:xfrm>
                <a:off x="122254" y="5363769"/>
                <a:ext cx="311304" cy="369332"/>
              </a:xfrm>
              <a:prstGeom prst="rect">
                <a:avLst/>
              </a:prstGeom>
              <a:noFill/>
              <a:ln>
                <a:solidFill>
                  <a:schemeClr val="tx1"/>
                </a:solidFill>
              </a:ln>
            </p:spPr>
            <p:txBody>
              <a:bodyPr wrap="none" rtlCol="0">
                <a:spAutoFit/>
              </a:bodyPr>
              <a:lstStyle/>
              <a:p>
                <a:r>
                  <a:rPr lang="en-US" dirty="0"/>
                  <a:t>4</a:t>
                </a:r>
              </a:p>
            </p:txBody>
          </p:sp>
          <p:sp>
            <p:nvSpPr>
              <p:cNvPr id="288" name="TextBox 287">
                <a:extLst>
                  <a:ext uri="{FF2B5EF4-FFF2-40B4-BE49-F238E27FC236}">
                    <a16:creationId xmlns:a16="http://schemas.microsoft.com/office/drawing/2014/main" id="{EEFD9665-5889-444D-851D-9FC002894C94}"/>
                  </a:ext>
                </a:extLst>
              </p:cNvPr>
              <p:cNvSpPr txBox="1"/>
              <p:nvPr/>
            </p:nvSpPr>
            <p:spPr>
              <a:xfrm>
                <a:off x="455482" y="5363769"/>
                <a:ext cx="311304" cy="369332"/>
              </a:xfrm>
              <a:prstGeom prst="rect">
                <a:avLst/>
              </a:prstGeom>
              <a:noFill/>
              <a:ln>
                <a:solidFill>
                  <a:schemeClr val="tx1"/>
                </a:solidFill>
              </a:ln>
            </p:spPr>
            <p:txBody>
              <a:bodyPr wrap="none" rtlCol="0">
                <a:spAutoFit/>
              </a:bodyPr>
              <a:lstStyle/>
              <a:p>
                <a:r>
                  <a:rPr lang="en-US" dirty="0"/>
                  <a:t>4</a:t>
                </a:r>
              </a:p>
            </p:txBody>
          </p:sp>
          <p:sp>
            <p:nvSpPr>
              <p:cNvPr id="289" name="TextBox 288">
                <a:extLst>
                  <a:ext uri="{FF2B5EF4-FFF2-40B4-BE49-F238E27FC236}">
                    <a16:creationId xmlns:a16="http://schemas.microsoft.com/office/drawing/2014/main" id="{D061D890-6E8D-47FD-9E0A-2CB5ED440928}"/>
                  </a:ext>
                </a:extLst>
              </p:cNvPr>
              <p:cNvSpPr txBox="1"/>
              <p:nvPr/>
            </p:nvSpPr>
            <p:spPr>
              <a:xfrm>
                <a:off x="788710" y="5363769"/>
                <a:ext cx="311304" cy="369332"/>
              </a:xfrm>
              <a:prstGeom prst="rect">
                <a:avLst/>
              </a:prstGeom>
              <a:noFill/>
              <a:ln>
                <a:solidFill>
                  <a:schemeClr val="tx1"/>
                </a:solidFill>
              </a:ln>
            </p:spPr>
            <p:txBody>
              <a:bodyPr wrap="none" rtlCol="0">
                <a:spAutoFit/>
              </a:bodyPr>
              <a:lstStyle/>
              <a:p>
                <a:r>
                  <a:rPr lang="en-US" dirty="0"/>
                  <a:t>4</a:t>
                </a:r>
              </a:p>
            </p:txBody>
          </p:sp>
        </p:grpSp>
        <p:grpSp>
          <p:nvGrpSpPr>
            <p:cNvPr id="290" name="Group 289">
              <a:extLst>
                <a:ext uri="{FF2B5EF4-FFF2-40B4-BE49-F238E27FC236}">
                  <a16:creationId xmlns:a16="http://schemas.microsoft.com/office/drawing/2014/main" id="{9540C958-1D3E-4FD4-9F0D-2FB12B713D7E}"/>
                </a:ext>
              </a:extLst>
            </p:cNvPr>
            <p:cNvGrpSpPr/>
            <p:nvPr/>
          </p:nvGrpSpPr>
          <p:grpSpPr>
            <a:xfrm>
              <a:off x="2192131" y="5397554"/>
              <a:ext cx="977760" cy="369332"/>
              <a:chOff x="122254" y="5363769"/>
              <a:chExt cx="977760" cy="369332"/>
            </a:xfrm>
          </p:grpSpPr>
          <p:sp>
            <p:nvSpPr>
              <p:cNvPr id="291" name="TextBox 290">
                <a:extLst>
                  <a:ext uri="{FF2B5EF4-FFF2-40B4-BE49-F238E27FC236}">
                    <a16:creationId xmlns:a16="http://schemas.microsoft.com/office/drawing/2014/main" id="{5542E9E1-732C-409E-A170-56FFDC512B82}"/>
                  </a:ext>
                </a:extLst>
              </p:cNvPr>
              <p:cNvSpPr txBox="1"/>
              <p:nvPr/>
            </p:nvSpPr>
            <p:spPr>
              <a:xfrm>
                <a:off x="122254" y="5363769"/>
                <a:ext cx="311304" cy="369332"/>
              </a:xfrm>
              <a:prstGeom prst="rect">
                <a:avLst/>
              </a:prstGeom>
              <a:noFill/>
              <a:ln>
                <a:solidFill>
                  <a:schemeClr val="tx1"/>
                </a:solidFill>
              </a:ln>
            </p:spPr>
            <p:txBody>
              <a:bodyPr wrap="none" rtlCol="0">
                <a:spAutoFit/>
              </a:bodyPr>
              <a:lstStyle/>
              <a:p>
                <a:r>
                  <a:rPr lang="en-US" dirty="0"/>
                  <a:t>4</a:t>
                </a:r>
              </a:p>
            </p:txBody>
          </p:sp>
          <p:sp>
            <p:nvSpPr>
              <p:cNvPr id="292" name="TextBox 291">
                <a:extLst>
                  <a:ext uri="{FF2B5EF4-FFF2-40B4-BE49-F238E27FC236}">
                    <a16:creationId xmlns:a16="http://schemas.microsoft.com/office/drawing/2014/main" id="{FD1CD2CA-7DA4-464D-BD61-4FD627C0696C}"/>
                  </a:ext>
                </a:extLst>
              </p:cNvPr>
              <p:cNvSpPr txBox="1"/>
              <p:nvPr/>
            </p:nvSpPr>
            <p:spPr>
              <a:xfrm>
                <a:off x="455482" y="5363769"/>
                <a:ext cx="311304" cy="369332"/>
              </a:xfrm>
              <a:prstGeom prst="rect">
                <a:avLst/>
              </a:prstGeom>
              <a:noFill/>
              <a:ln>
                <a:solidFill>
                  <a:schemeClr val="tx1"/>
                </a:solidFill>
              </a:ln>
            </p:spPr>
            <p:txBody>
              <a:bodyPr wrap="none" rtlCol="0">
                <a:spAutoFit/>
              </a:bodyPr>
              <a:lstStyle/>
              <a:p>
                <a:r>
                  <a:rPr lang="en-US" dirty="0"/>
                  <a:t>4</a:t>
                </a:r>
              </a:p>
            </p:txBody>
          </p:sp>
          <p:sp>
            <p:nvSpPr>
              <p:cNvPr id="293" name="TextBox 292">
                <a:extLst>
                  <a:ext uri="{FF2B5EF4-FFF2-40B4-BE49-F238E27FC236}">
                    <a16:creationId xmlns:a16="http://schemas.microsoft.com/office/drawing/2014/main" id="{F1E9A07E-F26B-4A52-9E0D-F3EBAFF82712}"/>
                  </a:ext>
                </a:extLst>
              </p:cNvPr>
              <p:cNvSpPr txBox="1"/>
              <p:nvPr/>
            </p:nvSpPr>
            <p:spPr>
              <a:xfrm>
                <a:off x="788710" y="5363769"/>
                <a:ext cx="311304" cy="369332"/>
              </a:xfrm>
              <a:prstGeom prst="rect">
                <a:avLst/>
              </a:prstGeom>
              <a:noFill/>
              <a:ln>
                <a:solidFill>
                  <a:schemeClr val="tx1"/>
                </a:solidFill>
              </a:ln>
            </p:spPr>
            <p:txBody>
              <a:bodyPr wrap="none" rtlCol="0">
                <a:spAutoFit/>
              </a:bodyPr>
              <a:lstStyle/>
              <a:p>
                <a:r>
                  <a:rPr lang="en-US" dirty="0"/>
                  <a:t>4</a:t>
                </a:r>
              </a:p>
            </p:txBody>
          </p:sp>
        </p:grpSp>
        <p:grpSp>
          <p:nvGrpSpPr>
            <p:cNvPr id="294" name="Group 293">
              <a:extLst>
                <a:ext uri="{FF2B5EF4-FFF2-40B4-BE49-F238E27FC236}">
                  <a16:creationId xmlns:a16="http://schemas.microsoft.com/office/drawing/2014/main" id="{35086DFC-C7D6-4B9D-B9EA-B7C31F7E1395}"/>
                </a:ext>
              </a:extLst>
            </p:cNvPr>
            <p:cNvGrpSpPr/>
            <p:nvPr/>
          </p:nvGrpSpPr>
          <p:grpSpPr>
            <a:xfrm>
              <a:off x="3191106" y="5397554"/>
              <a:ext cx="977760" cy="369332"/>
              <a:chOff x="122254" y="5363769"/>
              <a:chExt cx="977760" cy="369332"/>
            </a:xfrm>
          </p:grpSpPr>
          <p:sp>
            <p:nvSpPr>
              <p:cNvPr id="295" name="TextBox 294">
                <a:extLst>
                  <a:ext uri="{FF2B5EF4-FFF2-40B4-BE49-F238E27FC236}">
                    <a16:creationId xmlns:a16="http://schemas.microsoft.com/office/drawing/2014/main" id="{D46E78FD-63F7-42FF-A9D6-632FF5F11D64}"/>
                  </a:ext>
                </a:extLst>
              </p:cNvPr>
              <p:cNvSpPr txBox="1"/>
              <p:nvPr/>
            </p:nvSpPr>
            <p:spPr>
              <a:xfrm>
                <a:off x="122254" y="5363769"/>
                <a:ext cx="311304" cy="369332"/>
              </a:xfrm>
              <a:prstGeom prst="rect">
                <a:avLst/>
              </a:prstGeom>
              <a:noFill/>
              <a:ln>
                <a:solidFill>
                  <a:schemeClr val="tx1"/>
                </a:solidFill>
              </a:ln>
            </p:spPr>
            <p:txBody>
              <a:bodyPr wrap="none" rtlCol="0">
                <a:spAutoFit/>
              </a:bodyPr>
              <a:lstStyle/>
              <a:p>
                <a:r>
                  <a:rPr lang="en-US" dirty="0"/>
                  <a:t>4</a:t>
                </a:r>
              </a:p>
            </p:txBody>
          </p:sp>
          <p:sp>
            <p:nvSpPr>
              <p:cNvPr id="296" name="TextBox 295">
                <a:extLst>
                  <a:ext uri="{FF2B5EF4-FFF2-40B4-BE49-F238E27FC236}">
                    <a16:creationId xmlns:a16="http://schemas.microsoft.com/office/drawing/2014/main" id="{63D99AFD-88EE-4067-B3BC-B54750E03E12}"/>
                  </a:ext>
                </a:extLst>
              </p:cNvPr>
              <p:cNvSpPr txBox="1"/>
              <p:nvPr/>
            </p:nvSpPr>
            <p:spPr>
              <a:xfrm>
                <a:off x="455482" y="5363769"/>
                <a:ext cx="311304" cy="369332"/>
              </a:xfrm>
              <a:prstGeom prst="rect">
                <a:avLst/>
              </a:prstGeom>
              <a:noFill/>
              <a:ln>
                <a:solidFill>
                  <a:schemeClr val="tx1"/>
                </a:solidFill>
              </a:ln>
            </p:spPr>
            <p:txBody>
              <a:bodyPr wrap="none" rtlCol="0">
                <a:spAutoFit/>
              </a:bodyPr>
              <a:lstStyle/>
              <a:p>
                <a:r>
                  <a:rPr lang="en-US" dirty="0"/>
                  <a:t>4</a:t>
                </a:r>
              </a:p>
            </p:txBody>
          </p:sp>
          <p:sp>
            <p:nvSpPr>
              <p:cNvPr id="297" name="TextBox 296">
                <a:extLst>
                  <a:ext uri="{FF2B5EF4-FFF2-40B4-BE49-F238E27FC236}">
                    <a16:creationId xmlns:a16="http://schemas.microsoft.com/office/drawing/2014/main" id="{08147E52-3EF6-49DE-83D2-A713BAAAD6C2}"/>
                  </a:ext>
                </a:extLst>
              </p:cNvPr>
              <p:cNvSpPr txBox="1"/>
              <p:nvPr/>
            </p:nvSpPr>
            <p:spPr>
              <a:xfrm>
                <a:off x="788710" y="5363769"/>
                <a:ext cx="311304" cy="369332"/>
              </a:xfrm>
              <a:prstGeom prst="rect">
                <a:avLst/>
              </a:prstGeom>
              <a:noFill/>
              <a:ln>
                <a:solidFill>
                  <a:schemeClr val="tx1"/>
                </a:solidFill>
              </a:ln>
            </p:spPr>
            <p:txBody>
              <a:bodyPr wrap="none" rtlCol="0">
                <a:spAutoFit/>
              </a:bodyPr>
              <a:lstStyle/>
              <a:p>
                <a:r>
                  <a:rPr lang="en-US" dirty="0"/>
                  <a:t>4</a:t>
                </a:r>
              </a:p>
            </p:txBody>
          </p:sp>
        </p:grpSp>
        <p:grpSp>
          <p:nvGrpSpPr>
            <p:cNvPr id="298" name="Group 297">
              <a:extLst>
                <a:ext uri="{FF2B5EF4-FFF2-40B4-BE49-F238E27FC236}">
                  <a16:creationId xmlns:a16="http://schemas.microsoft.com/office/drawing/2014/main" id="{20F14DCC-1D1C-4A95-85DF-4302D71FB7D8}"/>
                </a:ext>
              </a:extLst>
            </p:cNvPr>
            <p:cNvGrpSpPr/>
            <p:nvPr/>
          </p:nvGrpSpPr>
          <p:grpSpPr>
            <a:xfrm>
              <a:off x="4208196" y="5397554"/>
              <a:ext cx="977760" cy="369332"/>
              <a:chOff x="122254" y="5363769"/>
              <a:chExt cx="977760" cy="369332"/>
            </a:xfrm>
          </p:grpSpPr>
          <p:sp>
            <p:nvSpPr>
              <p:cNvPr id="299" name="TextBox 298">
                <a:extLst>
                  <a:ext uri="{FF2B5EF4-FFF2-40B4-BE49-F238E27FC236}">
                    <a16:creationId xmlns:a16="http://schemas.microsoft.com/office/drawing/2014/main" id="{9B111153-9558-4CDA-A929-AAB7DDEAC0EC}"/>
                  </a:ext>
                </a:extLst>
              </p:cNvPr>
              <p:cNvSpPr txBox="1"/>
              <p:nvPr/>
            </p:nvSpPr>
            <p:spPr>
              <a:xfrm>
                <a:off x="122254" y="5363769"/>
                <a:ext cx="311304" cy="369332"/>
              </a:xfrm>
              <a:prstGeom prst="rect">
                <a:avLst/>
              </a:prstGeom>
              <a:noFill/>
              <a:ln>
                <a:solidFill>
                  <a:schemeClr val="tx1"/>
                </a:solidFill>
              </a:ln>
            </p:spPr>
            <p:txBody>
              <a:bodyPr wrap="none" rtlCol="0">
                <a:spAutoFit/>
              </a:bodyPr>
              <a:lstStyle/>
              <a:p>
                <a:r>
                  <a:rPr lang="en-US" dirty="0"/>
                  <a:t>4</a:t>
                </a:r>
              </a:p>
            </p:txBody>
          </p:sp>
          <p:sp>
            <p:nvSpPr>
              <p:cNvPr id="300" name="TextBox 299">
                <a:extLst>
                  <a:ext uri="{FF2B5EF4-FFF2-40B4-BE49-F238E27FC236}">
                    <a16:creationId xmlns:a16="http://schemas.microsoft.com/office/drawing/2014/main" id="{E4A082B3-DE6E-45DB-9E8A-C544DCCEAF5B}"/>
                  </a:ext>
                </a:extLst>
              </p:cNvPr>
              <p:cNvSpPr txBox="1"/>
              <p:nvPr/>
            </p:nvSpPr>
            <p:spPr>
              <a:xfrm>
                <a:off x="455482" y="5363769"/>
                <a:ext cx="311304" cy="369332"/>
              </a:xfrm>
              <a:prstGeom prst="rect">
                <a:avLst/>
              </a:prstGeom>
              <a:noFill/>
              <a:ln>
                <a:solidFill>
                  <a:schemeClr val="tx1"/>
                </a:solidFill>
              </a:ln>
            </p:spPr>
            <p:txBody>
              <a:bodyPr wrap="none" rtlCol="0">
                <a:spAutoFit/>
              </a:bodyPr>
              <a:lstStyle/>
              <a:p>
                <a:r>
                  <a:rPr lang="en-US" dirty="0"/>
                  <a:t>4</a:t>
                </a:r>
              </a:p>
            </p:txBody>
          </p:sp>
          <p:sp>
            <p:nvSpPr>
              <p:cNvPr id="301" name="TextBox 300">
                <a:extLst>
                  <a:ext uri="{FF2B5EF4-FFF2-40B4-BE49-F238E27FC236}">
                    <a16:creationId xmlns:a16="http://schemas.microsoft.com/office/drawing/2014/main" id="{425B4D2E-CC11-47DA-9F4B-5E8A9D3157A3}"/>
                  </a:ext>
                </a:extLst>
              </p:cNvPr>
              <p:cNvSpPr txBox="1"/>
              <p:nvPr/>
            </p:nvSpPr>
            <p:spPr>
              <a:xfrm>
                <a:off x="788710" y="5363769"/>
                <a:ext cx="311304" cy="369332"/>
              </a:xfrm>
              <a:prstGeom prst="rect">
                <a:avLst/>
              </a:prstGeom>
              <a:noFill/>
              <a:ln>
                <a:solidFill>
                  <a:schemeClr val="tx1"/>
                </a:solidFill>
              </a:ln>
            </p:spPr>
            <p:txBody>
              <a:bodyPr wrap="none" rtlCol="0">
                <a:spAutoFit/>
              </a:bodyPr>
              <a:lstStyle/>
              <a:p>
                <a:r>
                  <a:rPr lang="en-US" dirty="0"/>
                  <a:t>4</a:t>
                </a:r>
              </a:p>
            </p:txBody>
          </p:sp>
        </p:grpSp>
        <p:grpSp>
          <p:nvGrpSpPr>
            <p:cNvPr id="302" name="Group 301">
              <a:extLst>
                <a:ext uri="{FF2B5EF4-FFF2-40B4-BE49-F238E27FC236}">
                  <a16:creationId xmlns:a16="http://schemas.microsoft.com/office/drawing/2014/main" id="{1CB7A2F7-F546-49CC-AA47-C19FB514792A}"/>
                </a:ext>
              </a:extLst>
            </p:cNvPr>
            <p:cNvGrpSpPr/>
            <p:nvPr/>
          </p:nvGrpSpPr>
          <p:grpSpPr>
            <a:xfrm>
              <a:off x="5225286" y="5397554"/>
              <a:ext cx="977760" cy="369332"/>
              <a:chOff x="122254" y="5363769"/>
              <a:chExt cx="977760" cy="369332"/>
            </a:xfrm>
          </p:grpSpPr>
          <p:sp>
            <p:nvSpPr>
              <p:cNvPr id="303" name="TextBox 302">
                <a:extLst>
                  <a:ext uri="{FF2B5EF4-FFF2-40B4-BE49-F238E27FC236}">
                    <a16:creationId xmlns:a16="http://schemas.microsoft.com/office/drawing/2014/main" id="{A61A7657-0E41-47B4-A34C-1CFBA5C41197}"/>
                  </a:ext>
                </a:extLst>
              </p:cNvPr>
              <p:cNvSpPr txBox="1"/>
              <p:nvPr/>
            </p:nvSpPr>
            <p:spPr>
              <a:xfrm>
                <a:off x="122254" y="5363769"/>
                <a:ext cx="311304" cy="369332"/>
              </a:xfrm>
              <a:prstGeom prst="rect">
                <a:avLst/>
              </a:prstGeom>
              <a:noFill/>
              <a:ln>
                <a:solidFill>
                  <a:schemeClr val="tx1"/>
                </a:solidFill>
              </a:ln>
            </p:spPr>
            <p:txBody>
              <a:bodyPr wrap="none" rtlCol="0">
                <a:spAutoFit/>
              </a:bodyPr>
              <a:lstStyle/>
              <a:p>
                <a:r>
                  <a:rPr lang="en-US" dirty="0"/>
                  <a:t>4</a:t>
                </a:r>
              </a:p>
            </p:txBody>
          </p:sp>
          <p:sp>
            <p:nvSpPr>
              <p:cNvPr id="304" name="TextBox 303">
                <a:extLst>
                  <a:ext uri="{FF2B5EF4-FFF2-40B4-BE49-F238E27FC236}">
                    <a16:creationId xmlns:a16="http://schemas.microsoft.com/office/drawing/2014/main" id="{A892B2FD-CDC0-458A-9D41-494BC1BF7159}"/>
                  </a:ext>
                </a:extLst>
              </p:cNvPr>
              <p:cNvSpPr txBox="1"/>
              <p:nvPr/>
            </p:nvSpPr>
            <p:spPr>
              <a:xfrm>
                <a:off x="455482" y="5363769"/>
                <a:ext cx="311304" cy="369332"/>
              </a:xfrm>
              <a:prstGeom prst="rect">
                <a:avLst/>
              </a:prstGeom>
              <a:noFill/>
              <a:ln>
                <a:solidFill>
                  <a:schemeClr val="tx1"/>
                </a:solidFill>
              </a:ln>
            </p:spPr>
            <p:txBody>
              <a:bodyPr wrap="none" rtlCol="0">
                <a:spAutoFit/>
              </a:bodyPr>
              <a:lstStyle/>
              <a:p>
                <a:r>
                  <a:rPr lang="en-US" dirty="0"/>
                  <a:t>4</a:t>
                </a:r>
              </a:p>
            </p:txBody>
          </p:sp>
          <p:sp>
            <p:nvSpPr>
              <p:cNvPr id="305" name="TextBox 304">
                <a:extLst>
                  <a:ext uri="{FF2B5EF4-FFF2-40B4-BE49-F238E27FC236}">
                    <a16:creationId xmlns:a16="http://schemas.microsoft.com/office/drawing/2014/main" id="{78DF953E-0FF4-4780-961A-6B1EE884A2F9}"/>
                  </a:ext>
                </a:extLst>
              </p:cNvPr>
              <p:cNvSpPr txBox="1"/>
              <p:nvPr/>
            </p:nvSpPr>
            <p:spPr>
              <a:xfrm>
                <a:off x="788710" y="5363769"/>
                <a:ext cx="311304" cy="369332"/>
              </a:xfrm>
              <a:prstGeom prst="rect">
                <a:avLst/>
              </a:prstGeom>
              <a:noFill/>
              <a:ln>
                <a:solidFill>
                  <a:schemeClr val="tx1"/>
                </a:solidFill>
              </a:ln>
            </p:spPr>
            <p:txBody>
              <a:bodyPr wrap="none" rtlCol="0">
                <a:spAutoFit/>
              </a:bodyPr>
              <a:lstStyle/>
              <a:p>
                <a:r>
                  <a:rPr lang="en-US" dirty="0"/>
                  <a:t>4</a:t>
                </a:r>
              </a:p>
            </p:txBody>
          </p:sp>
        </p:grpSp>
        <p:grpSp>
          <p:nvGrpSpPr>
            <p:cNvPr id="306" name="Group 305">
              <a:extLst>
                <a:ext uri="{FF2B5EF4-FFF2-40B4-BE49-F238E27FC236}">
                  <a16:creationId xmlns:a16="http://schemas.microsoft.com/office/drawing/2014/main" id="{3C46F083-FCFD-4E27-B3A3-0E2D078ED51C}"/>
                </a:ext>
              </a:extLst>
            </p:cNvPr>
            <p:cNvGrpSpPr/>
            <p:nvPr/>
          </p:nvGrpSpPr>
          <p:grpSpPr>
            <a:xfrm>
              <a:off x="6228526" y="5397554"/>
              <a:ext cx="977760" cy="369332"/>
              <a:chOff x="122254" y="5363769"/>
              <a:chExt cx="977760" cy="369332"/>
            </a:xfrm>
          </p:grpSpPr>
          <p:sp>
            <p:nvSpPr>
              <p:cNvPr id="307" name="TextBox 306">
                <a:extLst>
                  <a:ext uri="{FF2B5EF4-FFF2-40B4-BE49-F238E27FC236}">
                    <a16:creationId xmlns:a16="http://schemas.microsoft.com/office/drawing/2014/main" id="{215270D3-C542-4A22-ABBE-0EF72C0BBD2A}"/>
                  </a:ext>
                </a:extLst>
              </p:cNvPr>
              <p:cNvSpPr txBox="1"/>
              <p:nvPr/>
            </p:nvSpPr>
            <p:spPr>
              <a:xfrm>
                <a:off x="122254" y="5363769"/>
                <a:ext cx="311304" cy="369332"/>
              </a:xfrm>
              <a:prstGeom prst="rect">
                <a:avLst/>
              </a:prstGeom>
              <a:noFill/>
              <a:ln>
                <a:solidFill>
                  <a:schemeClr val="tx1"/>
                </a:solidFill>
              </a:ln>
            </p:spPr>
            <p:txBody>
              <a:bodyPr wrap="none" rtlCol="0">
                <a:spAutoFit/>
              </a:bodyPr>
              <a:lstStyle/>
              <a:p>
                <a:r>
                  <a:rPr lang="en-US" dirty="0"/>
                  <a:t>4</a:t>
                </a:r>
              </a:p>
            </p:txBody>
          </p:sp>
          <p:sp>
            <p:nvSpPr>
              <p:cNvPr id="308" name="TextBox 307">
                <a:extLst>
                  <a:ext uri="{FF2B5EF4-FFF2-40B4-BE49-F238E27FC236}">
                    <a16:creationId xmlns:a16="http://schemas.microsoft.com/office/drawing/2014/main" id="{768C35E8-78BC-477C-B9A1-9B4C92B776AB}"/>
                  </a:ext>
                </a:extLst>
              </p:cNvPr>
              <p:cNvSpPr txBox="1"/>
              <p:nvPr/>
            </p:nvSpPr>
            <p:spPr>
              <a:xfrm>
                <a:off x="455482" y="5363769"/>
                <a:ext cx="311304" cy="369332"/>
              </a:xfrm>
              <a:prstGeom prst="rect">
                <a:avLst/>
              </a:prstGeom>
              <a:noFill/>
              <a:ln>
                <a:solidFill>
                  <a:schemeClr val="tx1"/>
                </a:solidFill>
              </a:ln>
            </p:spPr>
            <p:txBody>
              <a:bodyPr wrap="none" rtlCol="0">
                <a:spAutoFit/>
              </a:bodyPr>
              <a:lstStyle/>
              <a:p>
                <a:r>
                  <a:rPr lang="en-US" dirty="0"/>
                  <a:t>4</a:t>
                </a:r>
              </a:p>
            </p:txBody>
          </p:sp>
          <p:sp>
            <p:nvSpPr>
              <p:cNvPr id="309" name="TextBox 308">
                <a:extLst>
                  <a:ext uri="{FF2B5EF4-FFF2-40B4-BE49-F238E27FC236}">
                    <a16:creationId xmlns:a16="http://schemas.microsoft.com/office/drawing/2014/main" id="{7D963497-27C3-48A4-9144-BECD66F71408}"/>
                  </a:ext>
                </a:extLst>
              </p:cNvPr>
              <p:cNvSpPr txBox="1"/>
              <p:nvPr/>
            </p:nvSpPr>
            <p:spPr>
              <a:xfrm>
                <a:off x="788710" y="5363769"/>
                <a:ext cx="311304" cy="369332"/>
              </a:xfrm>
              <a:prstGeom prst="rect">
                <a:avLst/>
              </a:prstGeom>
              <a:noFill/>
              <a:ln>
                <a:solidFill>
                  <a:schemeClr val="tx1"/>
                </a:solidFill>
              </a:ln>
            </p:spPr>
            <p:txBody>
              <a:bodyPr wrap="none" rtlCol="0">
                <a:spAutoFit/>
              </a:bodyPr>
              <a:lstStyle/>
              <a:p>
                <a:r>
                  <a:rPr lang="en-US" dirty="0"/>
                  <a:t>4</a:t>
                </a:r>
              </a:p>
            </p:txBody>
          </p:sp>
        </p:grpSp>
        <p:grpSp>
          <p:nvGrpSpPr>
            <p:cNvPr id="310" name="Group 309">
              <a:extLst>
                <a:ext uri="{FF2B5EF4-FFF2-40B4-BE49-F238E27FC236}">
                  <a16:creationId xmlns:a16="http://schemas.microsoft.com/office/drawing/2014/main" id="{3BE82E27-D92E-4EA3-9C8E-5716B5559305}"/>
                </a:ext>
              </a:extLst>
            </p:cNvPr>
            <p:cNvGrpSpPr/>
            <p:nvPr/>
          </p:nvGrpSpPr>
          <p:grpSpPr>
            <a:xfrm>
              <a:off x="7242200" y="5397554"/>
              <a:ext cx="977760" cy="369332"/>
              <a:chOff x="122254" y="5363769"/>
              <a:chExt cx="977760" cy="369332"/>
            </a:xfrm>
          </p:grpSpPr>
          <p:sp>
            <p:nvSpPr>
              <p:cNvPr id="311" name="TextBox 310">
                <a:extLst>
                  <a:ext uri="{FF2B5EF4-FFF2-40B4-BE49-F238E27FC236}">
                    <a16:creationId xmlns:a16="http://schemas.microsoft.com/office/drawing/2014/main" id="{7ACB731A-489E-4AE7-98AE-571EC5C54EFB}"/>
                  </a:ext>
                </a:extLst>
              </p:cNvPr>
              <p:cNvSpPr txBox="1"/>
              <p:nvPr/>
            </p:nvSpPr>
            <p:spPr>
              <a:xfrm>
                <a:off x="122254" y="5363769"/>
                <a:ext cx="311304" cy="369332"/>
              </a:xfrm>
              <a:prstGeom prst="rect">
                <a:avLst/>
              </a:prstGeom>
              <a:noFill/>
              <a:ln>
                <a:solidFill>
                  <a:schemeClr val="tx1"/>
                </a:solidFill>
              </a:ln>
            </p:spPr>
            <p:txBody>
              <a:bodyPr wrap="none" rtlCol="0">
                <a:spAutoFit/>
              </a:bodyPr>
              <a:lstStyle/>
              <a:p>
                <a:r>
                  <a:rPr lang="en-US" dirty="0"/>
                  <a:t>4</a:t>
                </a:r>
              </a:p>
            </p:txBody>
          </p:sp>
          <p:sp>
            <p:nvSpPr>
              <p:cNvPr id="312" name="TextBox 311">
                <a:extLst>
                  <a:ext uri="{FF2B5EF4-FFF2-40B4-BE49-F238E27FC236}">
                    <a16:creationId xmlns:a16="http://schemas.microsoft.com/office/drawing/2014/main" id="{303BDDBB-EEA8-445A-9783-E81FD3500E13}"/>
                  </a:ext>
                </a:extLst>
              </p:cNvPr>
              <p:cNvSpPr txBox="1"/>
              <p:nvPr/>
            </p:nvSpPr>
            <p:spPr>
              <a:xfrm>
                <a:off x="455482" y="5363769"/>
                <a:ext cx="311304" cy="369332"/>
              </a:xfrm>
              <a:prstGeom prst="rect">
                <a:avLst/>
              </a:prstGeom>
              <a:noFill/>
              <a:ln>
                <a:solidFill>
                  <a:schemeClr val="tx1"/>
                </a:solidFill>
              </a:ln>
            </p:spPr>
            <p:txBody>
              <a:bodyPr wrap="none" rtlCol="0">
                <a:spAutoFit/>
              </a:bodyPr>
              <a:lstStyle/>
              <a:p>
                <a:r>
                  <a:rPr lang="en-US" dirty="0"/>
                  <a:t>4</a:t>
                </a:r>
              </a:p>
            </p:txBody>
          </p:sp>
          <p:sp>
            <p:nvSpPr>
              <p:cNvPr id="313" name="TextBox 312">
                <a:extLst>
                  <a:ext uri="{FF2B5EF4-FFF2-40B4-BE49-F238E27FC236}">
                    <a16:creationId xmlns:a16="http://schemas.microsoft.com/office/drawing/2014/main" id="{D1384A6F-C7EC-4301-82D6-270593A6124B}"/>
                  </a:ext>
                </a:extLst>
              </p:cNvPr>
              <p:cNvSpPr txBox="1"/>
              <p:nvPr/>
            </p:nvSpPr>
            <p:spPr>
              <a:xfrm>
                <a:off x="788710" y="5363769"/>
                <a:ext cx="311304" cy="369332"/>
              </a:xfrm>
              <a:prstGeom prst="rect">
                <a:avLst/>
              </a:prstGeom>
              <a:noFill/>
              <a:ln>
                <a:solidFill>
                  <a:schemeClr val="tx1"/>
                </a:solidFill>
              </a:ln>
            </p:spPr>
            <p:txBody>
              <a:bodyPr wrap="none" rtlCol="0">
                <a:spAutoFit/>
              </a:bodyPr>
              <a:lstStyle/>
              <a:p>
                <a:r>
                  <a:rPr lang="en-US" dirty="0"/>
                  <a:t>4</a:t>
                </a:r>
              </a:p>
            </p:txBody>
          </p:sp>
        </p:grpSp>
        <p:grpSp>
          <p:nvGrpSpPr>
            <p:cNvPr id="314" name="Group 313">
              <a:extLst>
                <a:ext uri="{FF2B5EF4-FFF2-40B4-BE49-F238E27FC236}">
                  <a16:creationId xmlns:a16="http://schemas.microsoft.com/office/drawing/2014/main" id="{9EFDC0D8-66F5-44FD-B924-CC9F975F1489}"/>
                </a:ext>
              </a:extLst>
            </p:cNvPr>
            <p:cNvGrpSpPr/>
            <p:nvPr/>
          </p:nvGrpSpPr>
          <p:grpSpPr>
            <a:xfrm>
              <a:off x="8262706" y="5397554"/>
              <a:ext cx="977760" cy="369332"/>
              <a:chOff x="122254" y="5363769"/>
              <a:chExt cx="977760" cy="369332"/>
            </a:xfrm>
          </p:grpSpPr>
          <p:sp>
            <p:nvSpPr>
              <p:cNvPr id="315" name="TextBox 314">
                <a:extLst>
                  <a:ext uri="{FF2B5EF4-FFF2-40B4-BE49-F238E27FC236}">
                    <a16:creationId xmlns:a16="http://schemas.microsoft.com/office/drawing/2014/main" id="{426F7980-29F6-4654-8121-FBDC2E349BAB}"/>
                  </a:ext>
                </a:extLst>
              </p:cNvPr>
              <p:cNvSpPr txBox="1"/>
              <p:nvPr/>
            </p:nvSpPr>
            <p:spPr>
              <a:xfrm>
                <a:off x="122254" y="5363769"/>
                <a:ext cx="311304" cy="369332"/>
              </a:xfrm>
              <a:prstGeom prst="rect">
                <a:avLst/>
              </a:prstGeom>
              <a:noFill/>
              <a:ln>
                <a:solidFill>
                  <a:schemeClr val="tx1"/>
                </a:solidFill>
              </a:ln>
            </p:spPr>
            <p:txBody>
              <a:bodyPr wrap="none" rtlCol="0">
                <a:spAutoFit/>
              </a:bodyPr>
              <a:lstStyle/>
              <a:p>
                <a:r>
                  <a:rPr lang="en-US" dirty="0"/>
                  <a:t>4</a:t>
                </a:r>
              </a:p>
            </p:txBody>
          </p:sp>
          <p:sp>
            <p:nvSpPr>
              <p:cNvPr id="316" name="TextBox 315">
                <a:extLst>
                  <a:ext uri="{FF2B5EF4-FFF2-40B4-BE49-F238E27FC236}">
                    <a16:creationId xmlns:a16="http://schemas.microsoft.com/office/drawing/2014/main" id="{8FDF9942-292F-455F-BA9B-0C172238E16D}"/>
                  </a:ext>
                </a:extLst>
              </p:cNvPr>
              <p:cNvSpPr txBox="1"/>
              <p:nvPr/>
            </p:nvSpPr>
            <p:spPr>
              <a:xfrm>
                <a:off x="455482" y="5363769"/>
                <a:ext cx="311304" cy="369332"/>
              </a:xfrm>
              <a:prstGeom prst="rect">
                <a:avLst/>
              </a:prstGeom>
              <a:noFill/>
              <a:ln>
                <a:solidFill>
                  <a:schemeClr val="tx1"/>
                </a:solidFill>
              </a:ln>
            </p:spPr>
            <p:txBody>
              <a:bodyPr wrap="none" rtlCol="0">
                <a:spAutoFit/>
              </a:bodyPr>
              <a:lstStyle/>
              <a:p>
                <a:r>
                  <a:rPr lang="en-US" dirty="0"/>
                  <a:t>4</a:t>
                </a:r>
              </a:p>
            </p:txBody>
          </p:sp>
          <p:sp>
            <p:nvSpPr>
              <p:cNvPr id="317" name="TextBox 316">
                <a:extLst>
                  <a:ext uri="{FF2B5EF4-FFF2-40B4-BE49-F238E27FC236}">
                    <a16:creationId xmlns:a16="http://schemas.microsoft.com/office/drawing/2014/main" id="{BCAC5AFA-C951-4BAA-A9C0-BCB64807DA2F}"/>
                  </a:ext>
                </a:extLst>
              </p:cNvPr>
              <p:cNvSpPr txBox="1"/>
              <p:nvPr/>
            </p:nvSpPr>
            <p:spPr>
              <a:xfrm>
                <a:off x="788710" y="5363769"/>
                <a:ext cx="311304" cy="369332"/>
              </a:xfrm>
              <a:prstGeom prst="rect">
                <a:avLst/>
              </a:prstGeom>
              <a:noFill/>
              <a:ln>
                <a:solidFill>
                  <a:schemeClr val="tx1"/>
                </a:solidFill>
              </a:ln>
            </p:spPr>
            <p:txBody>
              <a:bodyPr wrap="none" rtlCol="0">
                <a:spAutoFit/>
              </a:bodyPr>
              <a:lstStyle/>
              <a:p>
                <a:r>
                  <a:rPr lang="en-US" dirty="0"/>
                  <a:t>4</a:t>
                </a:r>
              </a:p>
            </p:txBody>
          </p:sp>
        </p:grpSp>
      </p:grpSp>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B7AFED2C-F7EB-4B64-885C-087D62CCE5EA}"/>
                  </a:ext>
                </a:extLst>
              </p:cNvPr>
              <p:cNvSpPr txBox="1"/>
              <p:nvPr/>
            </p:nvSpPr>
            <p:spPr>
              <a:xfrm>
                <a:off x="9307030" y="1880739"/>
                <a:ext cx="2766455" cy="3693319"/>
              </a:xfrm>
              <a:prstGeom prst="rect">
                <a:avLst/>
              </a:prstGeom>
              <a:noFill/>
              <a:ln w="19050">
                <a:solidFill>
                  <a:srgbClr val="4C3282"/>
                </a:solidFill>
              </a:ln>
            </p:spPr>
            <p:txBody>
              <a:bodyPr wrap="square" rtlCol="0">
                <a:spAutoFit/>
              </a:bodyPr>
              <a:lstStyle/>
              <a:p>
                <a:r>
                  <a:rPr lang="en-US" dirty="0"/>
                  <a:t>Answer the following questions:</a:t>
                </a:r>
              </a:p>
              <a:p>
                <a:pPr marL="342900" indent="-342900">
                  <a:buFont typeface="+mj-lt"/>
                  <a:buAutoNum type="arabicPeriod"/>
                </a:pPr>
                <a:r>
                  <a:rPr lang="en-US" dirty="0"/>
                  <a:t>What is input size on level </a:t>
                </a:r>
                <a14:m>
                  <m:oMath xmlns:m="http://schemas.openxmlformats.org/officeDocument/2006/math">
                    <m:r>
                      <a:rPr lang="en-US" b="0" i="1" smtClean="0">
                        <a:latin typeface="Cambria Math" panose="02040503050406030204" pitchFamily="18" charset="0"/>
                      </a:rPr>
                      <m:t>𝑖</m:t>
                    </m:r>
                  </m:oMath>
                </a14:m>
                <a:r>
                  <a:rPr lang="en-US" dirty="0"/>
                  <a:t>?</a:t>
                </a:r>
              </a:p>
              <a:p>
                <a:pPr marL="342900" indent="-342900">
                  <a:buFont typeface="+mj-lt"/>
                  <a:buAutoNum type="arabicPeriod"/>
                </a:pPr>
                <a:r>
                  <a:rPr lang="en-US" dirty="0"/>
                  <a:t>Number of nodes at level </a:t>
                </a:r>
                <a14:m>
                  <m:oMath xmlns:m="http://schemas.openxmlformats.org/officeDocument/2006/math">
                    <m:r>
                      <a:rPr lang="en-US" b="0" i="1" smtClean="0">
                        <a:latin typeface="Cambria Math" panose="02040503050406030204" pitchFamily="18" charset="0"/>
                      </a:rPr>
                      <m:t>𝑖</m:t>
                    </m:r>
                  </m:oMath>
                </a14:m>
                <a:r>
                  <a:rPr lang="en-US" dirty="0"/>
                  <a:t>?</a:t>
                </a:r>
              </a:p>
              <a:p>
                <a:pPr marL="342900" indent="-342900">
                  <a:buFont typeface="+mj-lt"/>
                  <a:buAutoNum type="arabicPeriod"/>
                </a:pPr>
                <a:r>
                  <a:rPr lang="en-US" dirty="0"/>
                  <a:t>Work done at recursive level </a:t>
                </a:r>
                <a14:m>
                  <m:oMath xmlns:m="http://schemas.openxmlformats.org/officeDocument/2006/math">
                    <m:r>
                      <a:rPr lang="en-US" b="0" i="1" smtClean="0">
                        <a:latin typeface="Cambria Math" panose="02040503050406030204" pitchFamily="18" charset="0"/>
                      </a:rPr>
                      <m:t>𝑖</m:t>
                    </m:r>
                  </m:oMath>
                </a14:m>
                <a:r>
                  <a:rPr lang="en-US" dirty="0"/>
                  <a:t>?</a:t>
                </a:r>
              </a:p>
              <a:p>
                <a:pPr marL="342900" indent="-342900">
                  <a:buFont typeface="+mj-lt"/>
                  <a:buAutoNum type="arabicPeriod"/>
                </a:pPr>
                <a:r>
                  <a:rPr lang="en-US" dirty="0"/>
                  <a:t>Last level of tree?</a:t>
                </a:r>
              </a:p>
              <a:p>
                <a:pPr marL="342900" indent="-342900">
                  <a:buFont typeface="+mj-lt"/>
                  <a:buAutoNum type="arabicPeriod"/>
                </a:pPr>
                <a:r>
                  <a:rPr lang="en-US" dirty="0"/>
                  <a:t>Work done at base case?</a:t>
                </a:r>
              </a:p>
              <a:p>
                <a:pPr marL="342900" indent="-342900">
                  <a:buFont typeface="+mj-lt"/>
                  <a:buAutoNum type="arabicPeriod"/>
                </a:pPr>
                <a:r>
                  <a:rPr lang="en-US" dirty="0"/>
                  <a:t>What is sum over all levels?</a:t>
                </a:r>
              </a:p>
            </p:txBody>
          </p:sp>
        </mc:Choice>
        <mc:Fallback xmlns="">
          <p:sp>
            <p:nvSpPr>
              <p:cNvPr id="318" name="TextBox 317">
                <a:extLst>
                  <a:ext uri="{FF2B5EF4-FFF2-40B4-BE49-F238E27FC236}">
                    <a16:creationId xmlns="" xmlns:a16="http://schemas.microsoft.com/office/drawing/2014/main" id="{B7AFED2C-F7EB-4B64-885C-087D62CCE5EA}"/>
                  </a:ext>
                </a:extLst>
              </p:cNvPr>
              <p:cNvSpPr txBox="1">
                <a:spLocks noRot="1" noChangeAspect="1" noMove="1" noResize="1" noEditPoints="1" noAdjustHandles="1" noChangeArrowheads="1" noChangeShapeType="1" noTextEdit="1"/>
              </p:cNvSpPr>
              <p:nvPr/>
            </p:nvSpPr>
            <p:spPr>
              <a:xfrm>
                <a:off x="9307030" y="1880739"/>
                <a:ext cx="2766455" cy="3693319"/>
              </a:xfrm>
              <a:prstGeom prst="rect">
                <a:avLst/>
              </a:prstGeom>
              <a:blipFill rotWithShape="0">
                <a:blip r:embed="rId29"/>
                <a:stretch>
                  <a:fillRect l="-2188" t="-658" b="-1645"/>
                </a:stretch>
              </a:blipFill>
              <a:ln w="19050">
                <a:solidFill>
                  <a:srgbClr val="4C3282"/>
                </a:solidFill>
              </a:ln>
            </p:spPr>
            <p:txBody>
              <a:bodyPr/>
              <a:lstStyle/>
              <a:p>
                <a:r>
                  <a:rPr lang="en-US">
                    <a:noFill/>
                  </a:rPr>
                  <a:t> </a:t>
                </a:r>
              </a:p>
            </p:txBody>
          </p:sp>
        </mc:Fallback>
      </mc:AlternateContent>
      <p:grpSp>
        <p:nvGrpSpPr>
          <p:cNvPr id="11" name="Group 10"/>
          <p:cNvGrpSpPr/>
          <p:nvPr/>
        </p:nvGrpSpPr>
        <p:grpSpPr>
          <a:xfrm>
            <a:off x="7240027" y="156635"/>
            <a:ext cx="4028081" cy="1257874"/>
            <a:chOff x="7240027" y="156635"/>
            <a:chExt cx="4028081" cy="1257874"/>
          </a:xfrm>
        </p:grpSpPr>
        <p:grpSp>
          <p:nvGrpSpPr>
            <p:cNvPr id="6" name="Group 5">
              <a:extLst>
                <a:ext uri="{FF2B5EF4-FFF2-40B4-BE49-F238E27FC236}">
                  <a16:creationId xmlns:a16="http://schemas.microsoft.com/office/drawing/2014/main" id="{0AC2AFB2-2410-4B0C-8835-E92670C3E711}"/>
                </a:ext>
              </a:extLst>
            </p:cNvPr>
            <p:cNvGrpSpPr/>
            <p:nvPr/>
          </p:nvGrpSpPr>
          <p:grpSpPr>
            <a:xfrm>
              <a:off x="7240027" y="253194"/>
              <a:ext cx="4028081" cy="1049609"/>
              <a:chOff x="1607606" y="4199021"/>
              <a:chExt cx="4028081" cy="1049609"/>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846235-B0A1-4062-AAC1-390F1608B368}"/>
                      </a:ext>
                    </a:extLst>
                  </p:cNvPr>
                  <p:cNvSpPr txBox="1"/>
                  <p:nvPr/>
                </p:nvSpPr>
                <p:spPr>
                  <a:xfrm>
                    <a:off x="1607606" y="4539159"/>
                    <a:ext cx="10072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E2846235-B0A1-4062-AAC1-390F1608B368}"/>
                      </a:ext>
                    </a:extLst>
                  </p:cNvPr>
                  <p:cNvSpPr txBox="1">
                    <a:spLocks noRot="1" noChangeAspect="1" noMove="1" noResize="1" noEditPoints="1" noAdjustHandles="1" noChangeArrowheads="1" noChangeShapeType="1" noTextEdit="1"/>
                  </p:cNvSpPr>
                  <p:nvPr/>
                </p:nvSpPr>
                <p:spPr>
                  <a:xfrm>
                    <a:off x="1607606" y="4539159"/>
                    <a:ext cx="1007263"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23C33F-CB2E-40C2-97E7-4725DE60D6EE}"/>
                      </a:ext>
                    </a:extLst>
                  </p:cNvPr>
                  <p:cNvSpPr txBox="1"/>
                  <p:nvPr/>
                </p:nvSpPr>
                <p:spPr>
                  <a:xfrm>
                    <a:off x="2993425" y="4297245"/>
                    <a:ext cx="15936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≤4</m:t>
                          </m:r>
                        </m:oMath>
                      </m:oMathPara>
                    </a14:m>
                    <a:endParaRPr lang="en-US" dirty="0"/>
                  </a:p>
                </p:txBody>
              </p:sp>
            </mc:Choice>
            <mc:Fallback xmlns="">
              <p:sp>
                <p:nvSpPr>
                  <p:cNvPr id="8" name="TextBox 7">
                    <a:extLst>
                      <a:ext uri="{FF2B5EF4-FFF2-40B4-BE49-F238E27FC236}">
                        <a16:creationId xmlns="" xmlns:a16="http://schemas.microsoft.com/office/drawing/2014/main" xmlns:a14="http://schemas.microsoft.com/office/drawing/2010/main" id="{D223C33F-CB2E-40C2-97E7-4725DE60D6EE}"/>
                      </a:ext>
                    </a:extLst>
                  </p:cNvPr>
                  <p:cNvSpPr txBox="1">
                    <a:spLocks noRot="1" noChangeAspect="1" noMove="1" noResize="1" noEditPoints="1" noAdjustHandles="1" noChangeArrowheads="1" noChangeShapeType="1" noTextEdit="1"/>
                  </p:cNvSpPr>
                  <p:nvPr/>
                </p:nvSpPr>
                <p:spPr>
                  <a:xfrm>
                    <a:off x="2993425" y="4297245"/>
                    <a:ext cx="1593641" cy="369332"/>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6164E96-5FCD-4BD4-B25E-843EF2811F95}"/>
                      </a:ext>
                    </a:extLst>
                  </p:cNvPr>
                  <p:cNvSpPr txBox="1"/>
                  <p:nvPr/>
                </p:nvSpPr>
                <p:spPr>
                  <a:xfrm>
                    <a:off x="2993425" y="4666483"/>
                    <a:ext cx="2642262" cy="5821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 </m:t>
                          </m:r>
                          <m:r>
                            <a:rPr lang="en-US" b="0" i="1" smtClean="0">
                              <a:latin typeface="Cambria Math" panose="02040503050406030204" pitchFamily="18" charset="0"/>
                            </a:rPr>
                            <m:t>𝑜𝑡h𝑒𝑟𝑤𝑖𝑠𝑒</m:t>
                          </m:r>
                        </m:oMath>
                      </m:oMathPara>
                    </a14:m>
                    <a:endParaRPr lang="en-US" dirty="0"/>
                  </a:p>
                </p:txBody>
              </p:sp>
            </mc:Choice>
            <mc:Fallback xmlns="">
              <p:sp>
                <p:nvSpPr>
                  <p:cNvPr id="9" name="TextBox 8">
                    <a:extLst>
                      <a:ext uri="{FF2B5EF4-FFF2-40B4-BE49-F238E27FC236}">
                        <a16:creationId xmlns:a16="http://schemas.microsoft.com/office/drawing/2014/main" id="{A6164E96-5FCD-4BD4-B25E-843EF2811F95}"/>
                      </a:ext>
                    </a:extLst>
                  </p:cNvPr>
                  <p:cNvSpPr txBox="1">
                    <a:spLocks noRot="1" noChangeAspect="1" noMove="1" noResize="1" noEditPoints="1" noAdjustHandles="1" noChangeArrowheads="1" noChangeShapeType="1" noTextEdit="1"/>
                  </p:cNvSpPr>
                  <p:nvPr/>
                </p:nvSpPr>
                <p:spPr>
                  <a:xfrm>
                    <a:off x="2993425" y="4666483"/>
                    <a:ext cx="2642262" cy="582147"/>
                  </a:xfrm>
                  <a:prstGeom prst="rect">
                    <a:avLst/>
                  </a:prstGeom>
                  <a:blipFill>
                    <a:blip r:embed="rId4"/>
                    <a:stretch>
                      <a:fillRect/>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97C5A9C4-997D-4551-8192-75CB53711951}"/>
                  </a:ext>
                </a:extLst>
              </p:cNvPr>
              <p:cNvSpPr/>
              <p:nvPr/>
            </p:nvSpPr>
            <p:spPr>
              <a:xfrm>
                <a:off x="2585024" y="4199021"/>
                <a:ext cx="609600" cy="104960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9" name="Rectangle 318">
              <a:extLst>
                <a:ext uri="{FF2B5EF4-FFF2-40B4-BE49-F238E27FC236}">
                  <a16:creationId xmlns:a16="http://schemas.microsoft.com/office/drawing/2014/main" id="{9983DB3F-C0C4-43E3-ADB6-AB588F2E6EA7}"/>
                </a:ext>
              </a:extLst>
            </p:cNvPr>
            <p:cNvSpPr/>
            <p:nvPr/>
          </p:nvSpPr>
          <p:spPr>
            <a:xfrm>
              <a:off x="7284130" y="156635"/>
              <a:ext cx="3983978" cy="125787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636332" y="1692183"/>
            <a:ext cx="6422314" cy="1444945"/>
            <a:chOff x="1636332" y="1692183"/>
            <a:chExt cx="6422314" cy="1444945"/>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F33507D-C15A-4141-A617-82761644920F}"/>
                    </a:ext>
                  </a:extLst>
                </p:cNvPr>
                <p:cNvSpPr txBox="1"/>
                <p:nvPr/>
              </p:nvSpPr>
              <p:spPr>
                <a:xfrm>
                  <a:off x="1647312" y="2378201"/>
                  <a:ext cx="862479" cy="636841"/>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4</m:t>
                                    </m:r>
                                  </m:den>
                                </m:f>
                              </m:e>
                            </m:d>
                          </m:e>
                          <m:sup>
                            <m:r>
                              <a:rPr lang="en-US" b="0" i="1" smtClean="0">
                                <a:latin typeface="Cambria Math" panose="02040503050406030204" pitchFamily="18" charset="0"/>
                              </a:rPr>
                              <m:t>2</m:t>
                            </m:r>
                          </m:sup>
                        </m:sSup>
                      </m:oMath>
                    </m:oMathPara>
                  </a14:m>
                  <a:endParaRPr lang="en-US" dirty="0"/>
                </a:p>
              </p:txBody>
            </p:sp>
          </mc:Choice>
          <mc:Fallback xmlns="">
            <p:sp>
              <p:nvSpPr>
                <p:cNvPr id="14" name="TextBox 13">
                  <a:extLst>
                    <a:ext uri="{FF2B5EF4-FFF2-40B4-BE49-F238E27FC236}">
                      <a16:creationId xmlns:a16="http://schemas.microsoft.com/office/drawing/2014/main" id="{3F33507D-C15A-4141-A617-82761644920F}"/>
                    </a:ext>
                  </a:extLst>
                </p:cNvPr>
                <p:cNvSpPr txBox="1">
                  <a:spLocks noRot="1" noChangeAspect="1" noMove="1" noResize="1" noEditPoints="1" noAdjustHandles="1" noChangeArrowheads="1" noChangeShapeType="1" noTextEdit="1"/>
                </p:cNvSpPr>
                <p:nvPr/>
              </p:nvSpPr>
              <p:spPr>
                <a:xfrm>
                  <a:off x="1647312" y="2378201"/>
                  <a:ext cx="862479" cy="636841"/>
                </a:xfrm>
                <a:prstGeom prst="rect">
                  <a:avLst/>
                </a:prstGeom>
                <a:blipFill>
                  <a:blip r:embed="rId30"/>
                  <a:stretch>
                    <a:fillRect/>
                  </a:stretch>
                </a:blipFill>
                <a:ln>
                  <a:solidFill>
                    <a:schemeClr val="tx1"/>
                  </a:solidFill>
                </a:ln>
              </p:spPr>
              <p:txBody>
                <a:bodyPr/>
                <a:lstStyle/>
                <a:p>
                  <a:r>
                    <a:rPr lang="en-US">
                      <a:noFill/>
                    </a:rPr>
                    <a:t> </a:t>
                  </a:r>
                </a:p>
              </p:txBody>
            </p:sp>
          </mc:Fallback>
        </mc:AlternateContent>
        <p:cxnSp>
          <p:nvCxnSpPr>
            <p:cNvPr id="44" name="Straight Connector 43">
              <a:extLst>
                <a:ext uri="{FF2B5EF4-FFF2-40B4-BE49-F238E27FC236}">
                  <a16:creationId xmlns:a16="http://schemas.microsoft.com/office/drawing/2014/main" id="{1B66F43F-CD96-4325-A4FE-7D3900683A10}"/>
                </a:ext>
              </a:extLst>
            </p:cNvPr>
            <p:cNvCxnSpPr>
              <a:cxnSpLocks/>
              <a:endCxn id="14" idx="0"/>
            </p:cNvCxnSpPr>
            <p:nvPr/>
          </p:nvCxnSpPr>
          <p:spPr>
            <a:xfrm flipH="1">
              <a:off x="2078552" y="1781029"/>
              <a:ext cx="2337016" cy="597172"/>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616A5E1D-D4F6-4EAF-A624-CF65F6ECBE8D}"/>
                </a:ext>
              </a:extLst>
            </p:cNvPr>
            <p:cNvCxnSpPr>
              <a:cxnSpLocks/>
              <a:endCxn id="107" idx="0"/>
            </p:cNvCxnSpPr>
            <p:nvPr/>
          </p:nvCxnSpPr>
          <p:spPr>
            <a:xfrm>
              <a:off x="5005747" y="1765615"/>
              <a:ext cx="2593596" cy="69379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5D9B4F5-16AC-4059-9395-7818F00F371F}"/>
                </a:ext>
              </a:extLst>
            </p:cNvPr>
            <p:cNvCxnSpPr>
              <a:cxnSpLocks/>
              <a:stCxn id="13" idx="2"/>
              <a:endCxn id="106" idx="0"/>
            </p:cNvCxnSpPr>
            <p:nvPr/>
          </p:nvCxnSpPr>
          <p:spPr>
            <a:xfrm flipH="1">
              <a:off x="4685505" y="1692183"/>
              <a:ext cx="3935" cy="76722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4108BCC0-A48F-467A-ABA6-10D2422219B5}"/>
                    </a:ext>
                  </a:extLst>
                </p:cNvPr>
                <p:cNvSpPr txBox="1"/>
                <p:nvPr/>
              </p:nvSpPr>
              <p:spPr>
                <a:xfrm>
                  <a:off x="4254265" y="2459409"/>
                  <a:ext cx="862479" cy="636841"/>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4</m:t>
                                    </m:r>
                                  </m:den>
                                </m:f>
                              </m:e>
                            </m:d>
                          </m:e>
                          <m:sup>
                            <m:r>
                              <a:rPr lang="en-US" b="0" i="1" smtClean="0">
                                <a:latin typeface="Cambria Math" panose="02040503050406030204" pitchFamily="18" charset="0"/>
                              </a:rPr>
                              <m:t>2</m:t>
                            </m:r>
                          </m:sup>
                        </m:sSup>
                      </m:oMath>
                    </m:oMathPara>
                  </a14:m>
                  <a:endParaRPr lang="en-US" dirty="0"/>
                </a:p>
              </p:txBody>
            </p:sp>
          </mc:Choice>
          <mc:Fallback xmlns="">
            <p:sp>
              <p:nvSpPr>
                <p:cNvPr id="106" name="TextBox 105">
                  <a:extLst>
                    <a:ext uri="{FF2B5EF4-FFF2-40B4-BE49-F238E27FC236}">
                      <a16:creationId xmlns:a16="http://schemas.microsoft.com/office/drawing/2014/main" id="{4108BCC0-A48F-467A-ABA6-10D2422219B5}"/>
                    </a:ext>
                  </a:extLst>
                </p:cNvPr>
                <p:cNvSpPr txBox="1">
                  <a:spLocks noRot="1" noChangeAspect="1" noMove="1" noResize="1" noEditPoints="1" noAdjustHandles="1" noChangeArrowheads="1" noChangeShapeType="1" noTextEdit="1"/>
                </p:cNvSpPr>
                <p:nvPr/>
              </p:nvSpPr>
              <p:spPr>
                <a:xfrm>
                  <a:off x="4254265" y="2459409"/>
                  <a:ext cx="862479" cy="636841"/>
                </a:xfrm>
                <a:prstGeom prst="rect">
                  <a:avLst/>
                </a:prstGeom>
                <a:blipFill>
                  <a:blip r:embed="rId3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377B4988-D26D-42CB-A0D3-94B7B8EDF6CC}"/>
                    </a:ext>
                  </a:extLst>
                </p:cNvPr>
                <p:cNvSpPr txBox="1"/>
                <p:nvPr/>
              </p:nvSpPr>
              <p:spPr>
                <a:xfrm>
                  <a:off x="7168103" y="2459409"/>
                  <a:ext cx="862479" cy="636841"/>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4</m:t>
                                    </m:r>
                                  </m:den>
                                </m:f>
                              </m:e>
                            </m:d>
                          </m:e>
                          <m:sup>
                            <m:r>
                              <a:rPr lang="en-US" b="0" i="1" smtClean="0">
                                <a:latin typeface="Cambria Math" panose="02040503050406030204" pitchFamily="18" charset="0"/>
                              </a:rPr>
                              <m:t>2</m:t>
                            </m:r>
                          </m:sup>
                        </m:sSup>
                      </m:oMath>
                    </m:oMathPara>
                  </a14:m>
                  <a:endParaRPr lang="en-US" dirty="0"/>
                </a:p>
              </p:txBody>
            </p:sp>
          </mc:Choice>
          <mc:Fallback xmlns="">
            <p:sp>
              <p:nvSpPr>
                <p:cNvPr id="107" name="TextBox 106">
                  <a:extLst>
                    <a:ext uri="{FF2B5EF4-FFF2-40B4-BE49-F238E27FC236}">
                      <a16:creationId xmlns:a16="http://schemas.microsoft.com/office/drawing/2014/main" id="{377B4988-D26D-42CB-A0D3-94B7B8EDF6CC}"/>
                    </a:ext>
                  </a:extLst>
                </p:cNvPr>
                <p:cNvSpPr txBox="1">
                  <a:spLocks noRot="1" noChangeAspect="1" noMove="1" noResize="1" noEditPoints="1" noAdjustHandles="1" noChangeArrowheads="1" noChangeShapeType="1" noTextEdit="1"/>
                </p:cNvSpPr>
                <p:nvPr/>
              </p:nvSpPr>
              <p:spPr>
                <a:xfrm>
                  <a:off x="7168103" y="2459409"/>
                  <a:ext cx="862479" cy="636841"/>
                </a:xfrm>
                <a:prstGeom prst="rect">
                  <a:avLst/>
                </a:prstGeom>
                <a:blipFill>
                  <a:blip r:embed="rId32"/>
                  <a:stretch>
                    <a:fillRect/>
                  </a:stretch>
                </a:blipFill>
                <a:ln>
                  <a:solidFill>
                    <a:schemeClr val="tx1"/>
                  </a:solidFill>
                </a:ln>
              </p:spPr>
              <p:txBody>
                <a:bodyPr/>
                <a:lstStyle/>
                <a:p>
                  <a:r>
                    <a:rPr lang="en-US">
                      <a:noFill/>
                    </a:rPr>
                    <a:t> </a:t>
                  </a:r>
                </a:p>
              </p:txBody>
            </p:sp>
          </mc:Fallback>
        </mc:AlternateContent>
        <p:sp>
          <p:nvSpPr>
            <p:cNvPr id="332" name="Rectangle 331">
              <a:extLst>
                <a:ext uri="{FF2B5EF4-FFF2-40B4-BE49-F238E27FC236}">
                  <a16:creationId xmlns:a16="http://schemas.microsoft.com/office/drawing/2014/main" id="{C24B7F4A-1B78-4DA0-9FB6-53EE80820957}"/>
                </a:ext>
              </a:extLst>
            </p:cNvPr>
            <p:cNvSpPr/>
            <p:nvPr/>
          </p:nvSpPr>
          <p:spPr>
            <a:xfrm>
              <a:off x="7164394" y="2451020"/>
              <a:ext cx="894252" cy="68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72C984CA-FA05-4251-892F-4F4B1F24E873}"/>
                </a:ext>
              </a:extLst>
            </p:cNvPr>
            <p:cNvSpPr/>
            <p:nvPr/>
          </p:nvSpPr>
          <p:spPr>
            <a:xfrm>
              <a:off x="4237053" y="2443792"/>
              <a:ext cx="894252" cy="68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BFB2261C-04F4-4023-82B9-52A4BFAE8100}"/>
                </a:ext>
              </a:extLst>
            </p:cNvPr>
            <p:cNvSpPr/>
            <p:nvPr/>
          </p:nvSpPr>
          <p:spPr>
            <a:xfrm>
              <a:off x="1636332" y="2357707"/>
              <a:ext cx="894252" cy="68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5" name="TextBox 324">
                  <a:extLst>
                    <a:ext uri="{FF2B5EF4-FFF2-40B4-BE49-F238E27FC236}">
                      <a16:creationId xmlns:a16="http://schemas.microsoft.com/office/drawing/2014/main" id="{1A0E66AA-C6C1-4CBF-A3AD-1D5C387746AA}"/>
                    </a:ext>
                  </a:extLst>
                </p:cNvPr>
                <p:cNvSpPr txBox="1"/>
                <p:nvPr/>
              </p:nvSpPr>
              <p:spPr>
                <a:xfrm>
                  <a:off x="1853129" y="2382829"/>
                  <a:ext cx="384208" cy="564898"/>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oMath>
                    </m:oMathPara>
                  </a14:m>
                  <a:endParaRPr lang="en-US" dirty="0"/>
                </a:p>
              </p:txBody>
            </p:sp>
          </mc:Choice>
          <mc:Fallback xmlns="">
            <p:sp>
              <p:nvSpPr>
                <p:cNvPr id="325" name="TextBox 324">
                  <a:extLst>
                    <a:ext uri="{FF2B5EF4-FFF2-40B4-BE49-F238E27FC236}">
                      <a16:creationId xmlns:a16="http://schemas.microsoft.com/office/drawing/2014/main" id="{1A0E66AA-C6C1-4CBF-A3AD-1D5C387746AA}"/>
                    </a:ext>
                  </a:extLst>
                </p:cNvPr>
                <p:cNvSpPr txBox="1">
                  <a:spLocks noRot="1" noChangeAspect="1" noMove="1" noResize="1" noEditPoints="1" noAdjustHandles="1" noChangeArrowheads="1" noChangeShapeType="1" noTextEdit="1"/>
                </p:cNvSpPr>
                <p:nvPr/>
              </p:nvSpPr>
              <p:spPr>
                <a:xfrm>
                  <a:off x="1853129" y="2382829"/>
                  <a:ext cx="384208" cy="564898"/>
                </a:xfrm>
                <a:prstGeom prst="rect">
                  <a:avLst/>
                </a:prstGeom>
                <a:blipFill>
                  <a:blip r:embed="rId3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0" name="TextBox 329">
                  <a:extLst>
                    <a:ext uri="{FF2B5EF4-FFF2-40B4-BE49-F238E27FC236}">
                      <a16:creationId xmlns:a16="http://schemas.microsoft.com/office/drawing/2014/main" id="{9F1EB2C7-B596-496D-8A02-5D5F6C92A20B}"/>
                    </a:ext>
                  </a:extLst>
                </p:cNvPr>
                <p:cNvSpPr txBox="1"/>
                <p:nvPr/>
              </p:nvSpPr>
              <p:spPr>
                <a:xfrm>
                  <a:off x="4468085" y="2454054"/>
                  <a:ext cx="384208" cy="564898"/>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oMath>
                    </m:oMathPara>
                  </a14:m>
                  <a:endParaRPr lang="en-US" dirty="0"/>
                </a:p>
              </p:txBody>
            </p:sp>
          </mc:Choice>
          <mc:Fallback xmlns="">
            <p:sp>
              <p:nvSpPr>
                <p:cNvPr id="330" name="TextBox 329">
                  <a:extLst>
                    <a:ext uri="{FF2B5EF4-FFF2-40B4-BE49-F238E27FC236}">
                      <a16:creationId xmlns:a16="http://schemas.microsoft.com/office/drawing/2014/main" id="{9F1EB2C7-B596-496D-8A02-5D5F6C92A20B}"/>
                    </a:ext>
                  </a:extLst>
                </p:cNvPr>
                <p:cNvSpPr txBox="1">
                  <a:spLocks noRot="1" noChangeAspect="1" noMove="1" noResize="1" noEditPoints="1" noAdjustHandles="1" noChangeArrowheads="1" noChangeShapeType="1" noTextEdit="1"/>
                </p:cNvSpPr>
                <p:nvPr/>
              </p:nvSpPr>
              <p:spPr>
                <a:xfrm>
                  <a:off x="4468085" y="2454054"/>
                  <a:ext cx="384208" cy="564898"/>
                </a:xfrm>
                <a:prstGeom prst="rect">
                  <a:avLst/>
                </a:prstGeom>
                <a:blipFill>
                  <a:blip r:embed="rId3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 name="TextBox 332">
                  <a:extLst>
                    <a:ext uri="{FF2B5EF4-FFF2-40B4-BE49-F238E27FC236}">
                      <a16:creationId xmlns:a16="http://schemas.microsoft.com/office/drawing/2014/main" id="{AC756E53-2B5D-4642-B805-49EC16997F2F}"/>
                    </a:ext>
                  </a:extLst>
                </p:cNvPr>
                <p:cNvSpPr txBox="1"/>
                <p:nvPr/>
              </p:nvSpPr>
              <p:spPr>
                <a:xfrm>
                  <a:off x="7387724" y="2491251"/>
                  <a:ext cx="384208" cy="564898"/>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oMath>
                    </m:oMathPara>
                  </a14:m>
                  <a:endParaRPr lang="en-US" dirty="0"/>
                </a:p>
              </p:txBody>
            </p:sp>
          </mc:Choice>
          <mc:Fallback xmlns="">
            <p:sp>
              <p:nvSpPr>
                <p:cNvPr id="333" name="TextBox 332">
                  <a:extLst>
                    <a:ext uri="{FF2B5EF4-FFF2-40B4-BE49-F238E27FC236}">
                      <a16:creationId xmlns:a16="http://schemas.microsoft.com/office/drawing/2014/main" id="{AC756E53-2B5D-4642-B805-49EC16997F2F}"/>
                    </a:ext>
                  </a:extLst>
                </p:cNvPr>
                <p:cNvSpPr txBox="1">
                  <a:spLocks noRot="1" noChangeAspect="1" noMove="1" noResize="1" noEditPoints="1" noAdjustHandles="1" noChangeArrowheads="1" noChangeShapeType="1" noTextEdit="1"/>
                </p:cNvSpPr>
                <p:nvPr/>
              </p:nvSpPr>
              <p:spPr>
                <a:xfrm>
                  <a:off x="7387724" y="2491251"/>
                  <a:ext cx="384208" cy="564898"/>
                </a:xfrm>
                <a:prstGeom prst="rect">
                  <a:avLst/>
                </a:prstGeom>
                <a:blipFill>
                  <a:blip r:embed="rId35"/>
                  <a:stretch>
                    <a:fillRect/>
                  </a:stretch>
                </a:blipFill>
                <a:ln>
                  <a:solidFill>
                    <a:schemeClr val="tx1"/>
                  </a:solidFill>
                </a:ln>
              </p:spPr>
              <p:txBody>
                <a:bodyPr/>
                <a:lstStyle/>
                <a:p>
                  <a:r>
                    <a:rPr lang="en-US">
                      <a:noFill/>
                    </a:rPr>
                    <a:t> </a:t>
                  </a:r>
                </a:p>
              </p:txBody>
            </p:sp>
          </mc:Fallback>
        </mc:AlternateContent>
      </p:grpSp>
      <p:sp>
        <p:nvSpPr>
          <p:cNvPr id="336" name="Rectangle 335">
            <a:extLst>
              <a:ext uri="{FF2B5EF4-FFF2-40B4-BE49-F238E27FC236}">
                <a16:creationId xmlns:a16="http://schemas.microsoft.com/office/drawing/2014/main" id="{A1A6B458-EDD5-45F4-B742-0830D49C595B}"/>
              </a:ext>
            </a:extLst>
          </p:cNvPr>
          <p:cNvSpPr/>
          <p:nvPr/>
        </p:nvSpPr>
        <p:spPr>
          <a:xfrm>
            <a:off x="4369198" y="1317865"/>
            <a:ext cx="703230" cy="40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942225E7-9C33-4E1B-B64E-957AC8ACED97}"/>
                  </a:ext>
                </a:extLst>
              </p:cNvPr>
              <p:cNvSpPr txBox="1"/>
              <p:nvPr/>
            </p:nvSpPr>
            <p:spPr>
              <a:xfrm>
                <a:off x="4473956" y="1481086"/>
                <a:ext cx="384208"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321" name="TextBox 320">
                <a:extLst>
                  <a:ext uri="{FF2B5EF4-FFF2-40B4-BE49-F238E27FC236}">
                    <a16:creationId xmlns:a16="http://schemas.microsoft.com/office/drawing/2014/main" id="{942225E7-9C33-4E1B-B64E-957AC8ACED97}"/>
                  </a:ext>
                </a:extLst>
              </p:cNvPr>
              <p:cNvSpPr txBox="1">
                <a:spLocks noRot="1" noChangeAspect="1" noMove="1" noResize="1" noEditPoints="1" noAdjustHandles="1" noChangeArrowheads="1" noChangeShapeType="1" noTextEdit="1"/>
              </p:cNvSpPr>
              <p:nvPr/>
            </p:nvSpPr>
            <p:spPr>
              <a:xfrm>
                <a:off x="4473956" y="1481086"/>
                <a:ext cx="384208" cy="369332"/>
              </a:xfrm>
              <a:prstGeom prst="rect">
                <a:avLst/>
              </a:prstGeom>
              <a:blipFill>
                <a:blip r:embed="rId3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317DA263-C688-0B7C-ADDE-6199D74AF435}"/>
                  </a:ext>
                </a:extLst>
              </p:cNvPr>
              <p:cNvSpPr/>
              <p:nvPr/>
            </p:nvSpPr>
            <p:spPr>
              <a:xfrm>
                <a:off x="5167493" y="1059528"/>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𝑐</m:t>
                      </m:r>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𝑛</m:t>
                          </m:r>
                        </m:e>
                        <m:sup>
                          <m:r>
                            <a:rPr lang="en-US" sz="2400" b="0" i="1" smtClean="0">
                              <a:solidFill>
                                <a:schemeClr val="bg1"/>
                              </a:solidFill>
                              <a:latin typeface="Cambria Math" panose="02040503050406030204" pitchFamily="18" charset="0"/>
                            </a:rPr>
                            <m:t>2</m:t>
                          </m:r>
                        </m:sup>
                      </m:sSup>
                    </m:oMath>
                  </m:oMathPara>
                </a14:m>
                <a:endParaRPr lang="en-US" sz="2400" dirty="0">
                  <a:solidFill>
                    <a:schemeClr val="bg1"/>
                  </a:solidFill>
                </a:endParaRPr>
              </a:p>
            </p:txBody>
          </p:sp>
        </mc:Choice>
        <mc:Fallback xmlns="">
          <p:sp>
            <p:nvSpPr>
              <p:cNvPr id="3" name="Oval 2">
                <a:extLst>
                  <a:ext uri="{FF2B5EF4-FFF2-40B4-BE49-F238E27FC236}">
                    <a16:creationId xmlns:a16="http://schemas.microsoft.com/office/drawing/2014/main" id="{317DA263-C688-0B7C-ADDE-6199D74AF435}"/>
                  </a:ext>
                </a:extLst>
              </p:cNvPr>
              <p:cNvSpPr>
                <a:spLocks noRot="1" noChangeAspect="1" noMove="1" noResize="1" noEditPoints="1" noAdjustHandles="1" noChangeArrowheads="1" noChangeShapeType="1" noTextEdit="1"/>
              </p:cNvSpPr>
              <p:nvPr/>
            </p:nvSpPr>
            <p:spPr>
              <a:xfrm>
                <a:off x="5167493" y="1059528"/>
                <a:ext cx="751581" cy="770858"/>
              </a:xfrm>
              <a:prstGeom prst="ellipse">
                <a:avLst/>
              </a:prstGeom>
              <a:blipFill>
                <a:blip r:embed="rId37"/>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CAFE4781-B43B-4FD3-487E-E7F19165A422}"/>
                  </a:ext>
                </a:extLst>
              </p:cNvPr>
              <p:cNvSpPr/>
              <p:nvPr/>
            </p:nvSpPr>
            <p:spPr>
              <a:xfrm>
                <a:off x="2283720" y="2147760"/>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4</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4" name="Oval 3">
                <a:extLst>
                  <a:ext uri="{FF2B5EF4-FFF2-40B4-BE49-F238E27FC236}">
                    <a16:creationId xmlns:a16="http://schemas.microsoft.com/office/drawing/2014/main" id="{CAFE4781-B43B-4FD3-487E-E7F19165A422}"/>
                  </a:ext>
                </a:extLst>
              </p:cNvPr>
              <p:cNvSpPr>
                <a:spLocks noRot="1" noChangeAspect="1" noMove="1" noResize="1" noEditPoints="1" noAdjustHandles="1" noChangeArrowheads="1" noChangeShapeType="1" noTextEdit="1"/>
              </p:cNvSpPr>
              <p:nvPr/>
            </p:nvSpPr>
            <p:spPr>
              <a:xfrm>
                <a:off x="2283720" y="2147760"/>
                <a:ext cx="751581" cy="770858"/>
              </a:xfrm>
              <a:prstGeom prst="ellipse">
                <a:avLst/>
              </a:prstGeom>
              <a:blipFill>
                <a:blip r:embed="rId38"/>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4CD80FD0-2073-4FE3-0E59-CB24A827B2F3}"/>
                  </a:ext>
                </a:extLst>
              </p:cNvPr>
              <p:cNvSpPr/>
              <p:nvPr/>
            </p:nvSpPr>
            <p:spPr>
              <a:xfrm>
                <a:off x="5161524" y="2241209"/>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4</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17" name="Oval 16">
                <a:extLst>
                  <a:ext uri="{FF2B5EF4-FFF2-40B4-BE49-F238E27FC236}">
                    <a16:creationId xmlns:a16="http://schemas.microsoft.com/office/drawing/2014/main" id="{4CD80FD0-2073-4FE3-0E59-CB24A827B2F3}"/>
                  </a:ext>
                </a:extLst>
              </p:cNvPr>
              <p:cNvSpPr>
                <a:spLocks noRot="1" noChangeAspect="1" noMove="1" noResize="1" noEditPoints="1" noAdjustHandles="1" noChangeArrowheads="1" noChangeShapeType="1" noTextEdit="1"/>
              </p:cNvSpPr>
              <p:nvPr/>
            </p:nvSpPr>
            <p:spPr>
              <a:xfrm>
                <a:off x="5161524" y="2241209"/>
                <a:ext cx="751581" cy="770858"/>
              </a:xfrm>
              <a:prstGeom prst="ellipse">
                <a:avLst/>
              </a:prstGeom>
              <a:blipFill>
                <a:blip r:embed="rId39"/>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1AC6E804-2AD0-FC86-3263-4734C6E06426}"/>
                  </a:ext>
                </a:extLst>
              </p:cNvPr>
              <p:cNvSpPr/>
              <p:nvPr/>
            </p:nvSpPr>
            <p:spPr>
              <a:xfrm>
                <a:off x="8094289" y="2272131"/>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4</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18" name="Oval 17">
                <a:extLst>
                  <a:ext uri="{FF2B5EF4-FFF2-40B4-BE49-F238E27FC236}">
                    <a16:creationId xmlns:a16="http://schemas.microsoft.com/office/drawing/2014/main" id="{1AC6E804-2AD0-FC86-3263-4734C6E06426}"/>
                  </a:ext>
                </a:extLst>
              </p:cNvPr>
              <p:cNvSpPr>
                <a:spLocks noRot="1" noChangeAspect="1" noMove="1" noResize="1" noEditPoints="1" noAdjustHandles="1" noChangeArrowheads="1" noChangeShapeType="1" noTextEdit="1"/>
              </p:cNvSpPr>
              <p:nvPr/>
            </p:nvSpPr>
            <p:spPr>
              <a:xfrm>
                <a:off x="8094289" y="2272131"/>
                <a:ext cx="751581" cy="770858"/>
              </a:xfrm>
              <a:prstGeom prst="ellipse">
                <a:avLst/>
              </a:prstGeom>
              <a:blipFill>
                <a:blip r:embed="rId40"/>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A22681EE-C010-7AFD-04CB-9E396BA0EBB0}"/>
                  </a:ext>
                </a:extLst>
              </p:cNvPr>
              <p:cNvSpPr/>
              <p:nvPr/>
            </p:nvSpPr>
            <p:spPr>
              <a:xfrm>
                <a:off x="792259" y="3030697"/>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16</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19" name="Oval 18">
                <a:extLst>
                  <a:ext uri="{FF2B5EF4-FFF2-40B4-BE49-F238E27FC236}">
                    <a16:creationId xmlns:a16="http://schemas.microsoft.com/office/drawing/2014/main" id="{A22681EE-C010-7AFD-04CB-9E396BA0EBB0}"/>
                  </a:ext>
                </a:extLst>
              </p:cNvPr>
              <p:cNvSpPr>
                <a:spLocks noRot="1" noChangeAspect="1" noMove="1" noResize="1" noEditPoints="1" noAdjustHandles="1" noChangeArrowheads="1" noChangeShapeType="1" noTextEdit="1"/>
              </p:cNvSpPr>
              <p:nvPr/>
            </p:nvSpPr>
            <p:spPr>
              <a:xfrm>
                <a:off x="792259" y="3030697"/>
                <a:ext cx="751581" cy="770858"/>
              </a:xfrm>
              <a:prstGeom prst="ellipse">
                <a:avLst/>
              </a:prstGeom>
              <a:blipFill>
                <a:blip r:embed="rId41"/>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DAA3D7E9-14E4-0E0A-E7AD-55B4AB6D5E58}"/>
                  </a:ext>
                </a:extLst>
              </p:cNvPr>
              <p:cNvSpPr/>
              <p:nvPr/>
            </p:nvSpPr>
            <p:spPr>
              <a:xfrm>
                <a:off x="1667997" y="3038726"/>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16</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21" name="Oval 20">
                <a:extLst>
                  <a:ext uri="{FF2B5EF4-FFF2-40B4-BE49-F238E27FC236}">
                    <a16:creationId xmlns:a16="http://schemas.microsoft.com/office/drawing/2014/main" id="{DAA3D7E9-14E4-0E0A-E7AD-55B4AB6D5E58}"/>
                  </a:ext>
                </a:extLst>
              </p:cNvPr>
              <p:cNvSpPr>
                <a:spLocks noRot="1" noChangeAspect="1" noMove="1" noResize="1" noEditPoints="1" noAdjustHandles="1" noChangeArrowheads="1" noChangeShapeType="1" noTextEdit="1"/>
              </p:cNvSpPr>
              <p:nvPr/>
            </p:nvSpPr>
            <p:spPr>
              <a:xfrm>
                <a:off x="1667997" y="3038726"/>
                <a:ext cx="751581" cy="770858"/>
              </a:xfrm>
              <a:prstGeom prst="ellipse">
                <a:avLst/>
              </a:prstGeom>
              <a:blipFill>
                <a:blip r:embed="rId42"/>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CA663D75-4FB4-B3EF-3BB0-C2332EB63B2B}"/>
                  </a:ext>
                </a:extLst>
              </p:cNvPr>
              <p:cNvSpPr/>
              <p:nvPr/>
            </p:nvSpPr>
            <p:spPr>
              <a:xfrm>
                <a:off x="2665052" y="3001939"/>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16</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22" name="Oval 21">
                <a:extLst>
                  <a:ext uri="{FF2B5EF4-FFF2-40B4-BE49-F238E27FC236}">
                    <a16:creationId xmlns:a16="http://schemas.microsoft.com/office/drawing/2014/main" id="{CA663D75-4FB4-B3EF-3BB0-C2332EB63B2B}"/>
                  </a:ext>
                </a:extLst>
              </p:cNvPr>
              <p:cNvSpPr>
                <a:spLocks noRot="1" noChangeAspect="1" noMove="1" noResize="1" noEditPoints="1" noAdjustHandles="1" noChangeArrowheads="1" noChangeShapeType="1" noTextEdit="1"/>
              </p:cNvSpPr>
              <p:nvPr/>
            </p:nvSpPr>
            <p:spPr>
              <a:xfrm>
                <a:off x="2665052" y="3001939"/>
                <a:ext cx="751581" cy="770858"/>
              </a:xfrm>
              <a:prstGeom prst="ellipse">
                <a:avLst/>
              </a:prstGeom>
              <a:blipFill>
                <a:blip r:embed="rId43"/>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E3E31455-F760-9E65-5520-13D48FEF6A73}"/>
                  </a:ext>
                </a:extLst>
              </p:cNvPr>
              <p:cNvSpPr/>
              <p:nvPr/>
            </p:nvSpPr>
            <p:spPr>
              <a:xfrm>
                <a:off x="3782936" y="3046336"/>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16</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23" name="Oval 22">
                <a:extLst>
                  <a:ext uri="{FF2B5EF4-FFF2-40B4-BE49-F238E27FC236}">
                    <a16:creationId xmlns:a16="http://schemas.microsoft.com/office/drawing/2014/main" id="{E3E31455-F760-9E65-5520-13D48FEF6A73}"/>
                  </a:ext>
                </a:extLst>
              </p:cNvPr>
              <p:cNvSpPr>
                <a:spLocks noRot="1" noChangeAspect="1" noMove="1" noResize="1" noEditPoints="1" noAdjustHandles="1" noChangeArrowheads="1" noChangeShapeType="1" noTextEdit="1"/>
              </p:cNvSpPr>
              <p:nvPr/>
            </p:nvSpPr>
            <p:spPr>
              <a:xfrm>
                <a:off x="3782936" y="3046336"/>
                <a:ext cx="751581" cy="770858"/>
              </a:xfrm>
              <a:prstGeom prst="ellipse">
                <a:avLst/>
              </a:prstGeom>
              <a:blipFill>
                <a:blip r:embed="rId44"/>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0C76DF4C-12AE-4F88-C203-A3B13EB8C1EC}"/>
                  </a:ext>
                </a:extLst>
              </p:cNvPr>
              <p:cNvSpPr/>
              <p:nvPr/>
            </p:nvSpPr>
            <p:spPr>
              <a:xfrm>
                <a:off x="4658674" y="3054365"/>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16</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24" name="Oval 23">
                <a:extLst>
                  <a:ext uri="{FF2B5EF4-FFF2-40B4-BE49-F238E27FC236}">
                    <a16:creationId xmlns:a16="http://schemas.microsoft.com/office/drawing/2014/main" id="{0C76DF4C-12AE-4F88-C203-A3B13EB8C1EC}"/>
                  </a:ext>
                </a:extLst>
              </p:cNvPr>
              <p:cNvSpPr>
                <a:spLocks noRot="1" noChangeAspect="1" noMove="1" noResize="1" noEditPoints="1" noAdjustHandles="1" noChangeArrowheads="1" noChangeShapeType="1" noTextEdit="1"/>
              </p:cNvSpPr>
              <p:nvPr/>
            </p:nvSpPr>
            <p:spPr>
              <a:xfrm>
                <a:off x="4658674" y="3054365"/>
                <a:ext cx="751581" cy="770858"/>
              </a:xfrm>
              <a:prstGeom prst="ellipse">
                <a:avLst/>
              </a:prstGeom>
              <a:blipFill>
                <a:blip r:embed="rId45"/>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D4F41DA9-D565-CBAA-9688-A8265C5DAF6C}"/>
                  </a:ext>
                </a:extLst>
              </p:cNvPr>
              <p:cNvSpPr/>
              <p:nvPr/>
            </p:nvSpPr>
            <p:spPr>
              <a:xfrm>
                <a:off x="5655729" y="3017578"/>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16</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25" name="Oval 24">
                <a:extLst>
                  <a:ext uri="{FF2B5EF4-FFF2-40B4-BE49-F238E27FC236}">
                    <a16:creationId xmlns:a16="http://schemas.microsoft.com/office/drawing/2014/main" id="{D4F41DA9-D565-CBAA-9688-A8265C5DAF6C}"/>
                  </a:ext>
                </a:extLst>
              </p:cNvPr>
              <p:cNvSpPr>
                <a:spLocks noRot="1" noChangeAspect="1" noMove="1" noResize="1" noEditPoints="1" noAdjustHandles="1" noChangeArrowheads="1" noChangeShapeType="1" noTextEdit="1"/>
              </p:cNvSpPr>
              <p:nvPr/>
            </p:nvSpPr>
            <p:spPr>
              <a:xfrm>
                <a:off x="5655729" y="3017578"/>
                <a:ext cx="751581" cy="770858"/>
              </a:xfrm>
              <a:prstGeom prst="ellipse">
                <a:avLst/>
              </a:prstGeom>
              <a:blipFill>
                <a:blip r:embed="rId46"/>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D690197B-B678-F598-F0F2-DD7F5AE348F2}"/>
                  </a:ext>
                </a:extLst>
              </p:cNvPr>
              <p:cNvSpPr/>
              <p:nvPr/>
            </p:nvSpPr>
            <p:spPr>
              <a:xfrm>
                <a:off x="6669962" y="3067484"/>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16</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26" name="Oval 25">
                <a:extLst>
                  <a:ext uri="{FF2B5EF4-FFF2-40B4-BE49-F238E27FC236}">
                    <a16:creationId xmlns:a16="http://schemas.microsoft.com/office/drawing/2014/main" id="{D690197B-B678-F598-F0F2-DD7F5AE348F2}"/>
                  </a:ext>
                </a:extLst>
              </p:cNvPr>
              <p:cNvSpPr>
                <a:spLocks noRot="1" noChangeAspect="1" noMove="1" noResize="1" noEditPoints="1" noAdjustHandles="1" noChangeArrowheads="1" noChangeShapeType="1" noTextEdit="1"/>
              </p:cNvSpPr>
              <p:nvPr/>
            </p:nvSpPr>
            <p:spPr>
              <a:xfrm>
                <a:off x="6669962" y="3067484"/>
                <a:ext cx="751581" cy="770858"/>
              </a:xfrm>
              <a:prstGeom prst="ellipse">
                <a:avLst/>
              </a:prstGeom>
              <a:blipFill>
                <a:blip r:embed="rId47"/>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4BBC6210-F73E-BC84-AF64-82D7A24E8EE0}"/>
                  </a:ext>
                </a:extLst>
              </p:cNvPr>
              <p:cNvSpPr/>
              <p:nvPr/>
            </p:nvSpPr>
            <p:spPr>
              <a:xfrm>
                <a:off x="7545700" y="3075513"/>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16</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27" name="Oval 26">
                <a:extLst>
                  <a:ext uri="{FF2B5EF4-FFF2-40B4-BE49-F238E27FC236}">
                    <a16:creationId xmlns:a16="http://schemas.microsoft.com/office/drawing/2014/main" id="{4BBC6210-F73E-BC84-AF64-82D7A24E8EE0}"/>
                  </a:ext>
                </a:extLst>
              </p:cNvPr>
              <p:cNvSpPr>
                <a:spLocks noRot="1" noChangeAspect="1" noMove="1" noResize="1" noEditPoints="1" noAdjustHandles="1" noChangeArrowheads="1" noChangeShapeType="1" noTextEdit="1"/>
              </p:cNvSpPr>
              <p:nvPr/>
            </p:nvSpPr>
            <p:spPr>
              <a:xfrm>
                <a:off x="7545700" y="3075513"/>
                <a:ext cx="751581" cy="770858"/>
              </a:xfrm>
              <a:prstGeom prst="ellipse">
                <a:avLst/>
              </a:prstGeom>
              <a:blipFill>
                <a:blip r:embed="rId48"/>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007CDB73-744B-0B4C-0ECC-0FEE1FA06CA9}"/>
                  </a:ext>
                </a:extLst>
              </p:cNvPr>
              <p:cNvSpPr/>
              <p:nvPr/>
            </p:nvSpPr>
            <p:spPr>
              <a:xfrm>
                <a:off x="8542755" y="3038726"/>
                <a:ext cx="751581" cy="770858"/>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𝑐</m:t>
                      </m:r>
                      <m:sSup>
                        <m:sSupPr>
                          <m:ctrlPr>
                            <a:rPr lang="en-US" sz="1600" b="0" i="1" smtClean="0">
                              <a:solidFill>
                                <a:schemeClr val="bg1"/>
                              </a:solidFill>
                              <a:latin typeface="Cambria Math" panose="02040503050406030204" pitchFamily="18" charset="0"/>
                            </a:rPr>
                          </m:ctrlPr>
                        </m:sSupPr>
                        <m:e>
                          <m:d>
                            <m:dPr>
                              <m:ctrlPr>
                                <a:rPr lang="en-US" sz="1600" b="0" i="1" smtClean="0">
                                  <a:solidFill>
                                    <a:schemeClr val="bg1"/>
                                  </a:solidFill>
                                  <a:latin typeface="Cambria Math" panose="02040503050406030204" pitchFamily="18" charset="0"/>
                                </a:rPr>
                              </m:ctrlPr>
                            </m:dPr>
                            <m:e>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𝑛</m:t>
                                  </m:r>
                                </m:num>
                                <m:den>
                                  <m:r>
                                    <a:rPr lang="en-US" sz="1600" b="0" i="1" smtClean="0">
                                      <a:solidFill>
                                        <a:schemeClr val="bg1"/>
                                      </a:solidFill>
                                      <a:latin typeface="Cambria Math" panose="02040503050406030204" pitchFamily="18" charset="0"/>
                                    </a:rPr>
                                    <m:t>16</m:t>
                                  </m:r>
                                </m:den>
                              </m:f>
                            </m:e>
                          </m:d>
                        </m:e>
                        <m:sup>
                          <m:r>
                            <a:rPr lang="en-US" sz="1600" b="0" i="1" smtClean="0">
                              <a:solidFill>
                                <a:schemeClr val="bg1"/>
                              </a:solidFill>
                              <a:latin typeface="Cambria Math" panose="02040503050406030204" pitchFamily="18" charset="0"/>
                            </a:rPr>
                            <m:t>2</m:t>
                          </m:r>
                        </m:sup>
                      </m:sSup>
                    </m:oMath>
                  </m:oMathPara>
                </a14:m>
                <a:endParaRPr lang="en-US" sz="1600" dirty="0">
                  <a:solidFill>
                    <a:schemeClr val="bg1"/>
                  </a:solidFill>
                </a:endParaRPr>
              </a:p>
            </p:txBody>
          </p:sp>
        </mc:Choice>
        <mc:Fallback xmlns="">
          <p:sp>
            <p:nvSpPr>
              <p:cNvPr id="28" name="Oval 27">
                <a:extLst>
                  <a:ext uri="{FF2B5EF4-FFF2-40B4-BE49-F238E27FC236}">
                    <a16:creationId xmlns:a16="http://schemas.microsoft.com/office/drawing/2014/main" id="{007CDB73-744B-0B4C-0ECC-0FEE1FA06CA9}"/>
                  </a:ext>
                </a:extLst>
              </p:cNvPr>
              <p:cNvSpPr>
                <a:spLocks noRot="1" noChangeAspect="1" noMove="1" noResize="1" noEditPoints="1" noAdjustHandles="1" noChangeArrowheads="1" noChangeShapeType="1" noTextEdit="1"/>
              </p:cNvSpPr>
              <p:nvPr/>
            </p:nvSpPr>
            <p:spPr>
              <a:xfrm>
                <a:off x="8542755" y="3038726"/>
                <a:ext cx="751581" cy="770858"/>
              </a:xfrm>
              <a:prstGeom prst="ellipse">
                <a:avLst/>
              </a:prstGeom>
              <a:blipFill>
                <a:blip r:embed="rId49"/>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D207FDD0-04F2-745D-EB0E-5AA00556CDA5}"/>
                  </a:ext>
                </a:extLst>
              </p:cNvPr>
              <p:cNvSpPr/>
              <p:nvPr/>
            </p:nvSpPr>
            <p:spPr>
              <a:xfrm>
                <a:off x="201846" y="5112869"/>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29" name="Oval 28">
                <a:extLst>
                  <a:ext uri="{FF2B5EF4-FFF2-40B4-BE49-F238E27FC236}">
                    <a16:creationId xmlns:a16="http://schemas.microsoft.com/office/drawing/2014/main" id="{D207FDD0-04F2-745D-EB0E-5AA00556CDA5}"/>
                  </a:ext>
                </a:extLst>
              </p:cNvPr>
              <p:cNvSpPr>
                <a:spLocks noRot="1" noChangeAspect="1" noMove="1" noResize="1" noEditPoints="1" noAdjustHandles="1" noChangeArrowheads="1" noChangeShapeType="1" noTextEdit="1"/>
              </p:cNvSpPr>
              <p:nvPr/>
            </p:nvSpPr>
            <p:spPr>
              <a:xfrm>
                <a:off x="201846" y="5112869"/>
                <a:ext cx="373393" cy="382970"/>
              </a:xfrm>
              <a:prstGeom prst="ellipse">
                <a:avLst/>
              </a:prstGeom>
              <a:blipFill>
                <a:blip r:embed="rId50"/>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696642CE-B743-9A33-645D-05128CC0A139}"/>
                  </a:ext>
                </a:extLst>
              </p:cNvPr>
              <p:cNvSpPr/>
              <p:nvPr/>
            </p:nvSpPr>
            <p:spPr>
              <a:xfrm>
                <a:off x="497352" y="5112869"/>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0" name="Oval 29">
                <a:extLst>
                  <a:ext uri="{FF2B5EF4-FFF2-40B4-BE49-F238E27FC236}">
                    <a16:creationId xmlns:a16="http://schemas.microsoft.com/office/drawing/2014/main" id="{696642CE-B743-9A33-645D-05128CC0A139}"/>
                  </a:ext>
                </a:extLst>
              </p:cNvPr>
              <p:cNvSpPr>
                <a:spLocks noRot="1" noChangeAspect="1" noMove="1" noResize="1" noEditPoints="1" noAdjustHandles="1" noChangeArrowheads="1" noChangeShapeType="1" noTextEdit="1"/>
              </p:cNvSpPr>
              <p:nvPr/>
            </p:nvSpPr>
            <p:spPr>
              <a:xfrm>
                <a:off x="497352" y="5112869"/>
                <a:ext cx="373393" cy="382970"/>
              </a:xfrm>
              <a:prstGeom prst="ellipse">
                <a:avLst/>
              </a:prstGeom>
              <a:blipFill>
                <a:blip r:embed="rId51"/>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C87363E8-35DC-25A3-A8A0-490A3E1B0659}"/>
                  </a:ext>
                </a:extLst>
              </p:cNvPr>
              <p:cNvSpPr/>
              <p:nvPr/>
            </p:nvSpPr>
            <p:spPr>
              <a:xfrm>
                <a:off x="828432" y="5112869"/>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1" name="Oval 30">
                <a:extLst>
                  <a:ext uri="{FF2B5EF4-FFF2-40B4-BE49-F238E27FC236}">
                    <a16:creationId xmlns:a16="http://schemas.microsoft.com/office/drawing/2014/main" id="{C87363E8-35DC-25A3-A8A0-490A3E1B0659}"/>
                  </a:ext>
                </a:extLst>
              </p:cNvPr>
              <p:cNvSpPr>
                <a:spLocks noRot="1" noChangeAspect="1" noMove="1" noResize="1" noEditPoints="1" noAdjustHandles="1" noChangeArrowheads="1" noChangeShapeType="1" noTextEdit="1"/>
              </p:cNvSpPr>
              <p:nvPr/>
            </p:nvSpPr>
            <p:spPr>
              <a:xfrm>
                <a:off x="828432" y="5112869"/>
                <a:ext cx="373393" cy="382970"/>
              </a:xfrm>
              <a:prstGeom prst="ellipse">
                <a:avLst/>
              </a:prstGeom>
              <a:blipFill>
                <a:blip r:embed="rId52"/>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9C441343-0959-9DB2-5329-B5EEC1B56AAC}"/>
                  </a:ext>
                </a:extLst>
              </p:cNvPr>
              <p:cNvSpPr/>
              <p:nvPr/>
            </p:nvSpPr>
            <p:spPr>
              <a:xfrm>
                <a:off x="1226247" y="5073847"/>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2" name="Oval 31">
                <a:extLst>
                  <a:ext uri="{FF2B5EF4-FFF2-40B4-BE49-F238E27FC236}">
                    <a16:creationId xmlns:a16="http://schemas.microsoft.com/office/drawing/2014/main" id="{9C441343-0959-9DB2-5329-B5EEC1B56AAC}"/>
                  </a:ext>
                </a:extLst>
              </p:cNvPr>
              <p:cNvSpPr>
                <a:spLocks noRot="1" noChangeAspect="1" noMove="1" noResize="1" noEditPoints="1" noAdjustHandles="1" noChangeArrowheads="1" noChangeShapeType="1" noTextEdit="1"/>
              </p:cNvSpPr>
              <p:nvPr/>
            </p:nvSpPr>
            <p:spPr>
              <a:xfrm>
                <a:off x="1226247" y="5073847"/>
                <a:ext cx="373393" cy="382970"/>
              </a:xfrm>
              <a:prstGeom prst="ellipse">
                <a:avLst/>
              </a:prstGeom>
              <a:blipFill>
                <a:blip r:embed="rId53"/>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CED5BD98-1F70-9D20-9BCE-577C94B537CA}"/>
                  </a:ext>
                </a:extLst>
              </p:cNvPr>
              <p:cNvSpPr/>
              <p:nvPr/>
            </p:nvSpPr>
            <p:spPr>
              <a:xfrm>
                <a:off x="1521753" y="5073847"/>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3" name="Oval 32">
                <a:extLst>
                  <a:ext uri="{FF2B5EF4-FFF2-40B4-BE49-F238E27FC236}">
                    <a16:creationId xmlns:a16="http://schemas.microsoft.com/office/drawing/2014/main" id="{CED5BD98-1F70-9D20-9BCE-577C94B537CA}"/>
                  </a:ext>
                </a:extLst>
              </p:cNvPr>
              <p:cNvSpPr>
                <a:spLocks noRot="1" noChangeAspect="1" noMove="1" noResize="1" noEditPoints="1" noAdjustHandles="1" noChangeArrowheads="1" noChangeShapeType="1" noTextEdit="1"/>
              </p:cNvSpPr>
              <p:nvPr/>
            </p:nvSpPr>
            <p:spPr>
              <a:xfrm>
                <a:off x="1521753" y="5073847"/>
                <a:ext cx="373393" cy="382970"/>
              </a:xfrm>
              <a:prstGeom prst="ellipse">
                <a:avLst/>
              </a:prstGeom>
              <a:blipFill>
                <a:blip r:embed="rId54"/>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AFD46732-75E2-C16E-26C2-2B83321F63E2}"/>
                  </a:ext>
                </a:extLst>
              </p:cNvPr>
              <p:cNvSpPr/>
              <p:nvPr/>
            </p:nvSpPr>
            <p:spPr>
              <a:xfrm>
                <a:off x="1852833" y="5073847"/>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4" name="Oval 33">
                <a:extLst>
                  <a:ext uri="{FF2B5EF4-FFF2-40B4-BE49-F238E27FC236}">
                    <a16:creationId xmlns:a16="http://schemas.microsoft.com/office/drawing/2014/main" id="{AFD46732-75E2-C16E-26C2-2B83321F63E2}"/>
                  </a:ext>
                </a:extLst>
              </p:cNvPr>
              <p:cNvSpPr>
                <a:spLocks noRot="1" noChangeAspect="1" noMove="1" noResize="1" noEditPoints="1" noAdjustHandles="1" noChangeArrowheads="1" noChangeShapeType="1" noTextEdit="1"/>
              </p:cNvSpPr>
              <p:nvPr/>
            </p:nvSpPr>
            <p:spPr>
              <a:xfrm>
                <a:off x="1852833" y="5073847"/>
                <a:ext cx="373393" cy="382970"/>
              </a:xfrm>
              <a:prstGeom prst="ellipse">
                <a:avLst/>
              </a:prstGeom>
              <a:blipFill>
                <a:blip r:embed="rId55"/>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25153670-A33E-1EBA-D28E-C813D3229976}"/>
                  </a:ext>
                </a:extLst>
              </p:cNvPr>
              <p:cNvSpPr/>
              <p:nvPr/>
            </p:nvSpPr>
            <p:spPr>
              <a:xfrm>
                <a:off x="2281709" y="5064960"/>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5" name="Oval 34">
                <a:extLst>
                  <a:ext uri="{FF2B5EF4-FFF2-40B4-BE49-F238E27FC236}">
                    <a16:creationId xmlns:a16="http://schemas.microsoft.com/office/drawing/2014/main" id="{25153670-A33E-1EBA-D28E-C813D3229976}"/>
                  </a:ext>
                </a:extLst>
              </p:cNvPr>
              <p:cNvSpPr>
                <a:spLocks noRot="1" noChangeAspect="1" noMove="1" noResize="1" noEditPoints="1" noAdjustHandles="1" noChangeArrowheads="1" noChangeShapeType="1" noTextEdit="1"/>
              </p:cNvSpPr>
              <p:nvPr/>
            </p:nvSpPr>
            <p:spPr>
              <a:xfrm>
                <a:off x="2281709" y="5064960"/>
                <a:ext cx="373393" cy="382970"/>
              </a:xfrm>
              <a:prstGeom prst="ellipse">
                <a:avLst/>
              </a:prstGeom>
              <a:blipFill>
                <a:blip r:embed="rId56"/>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5162F459-BEFD-C4D5-E46C-DFC4989D202C}"/>
                  </a:ext>
                </a:extLst>
              </p:cNvPr>
              <p:cNvSpPr/>
              <p:nvPr/>
            </p:nvSpPr>
            <p:spPr>
              <a:xfrm>
                <a:off x="2577215" y="5064960"/>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6" name="Oval 35">
                <a:extLst>
                  <a:ext uri="{FF2B5EF4-FFF2-40B4-BE49-F238E27FC236}">
                    <a16:creationId xmlns:a16="http://schemas.microsoft.com/office/drawing/2014/main" id="{5162F459-BEFD-C4D5-E46C-DFC4989D202C}"/>
                  </a:ext>
                </a:extLst>
              </p:cNvPr>
              <p:cNvSpPr>
                <a:spLocks noRot="1" noChangeAspect="1" noMove="1" noResize="1" noEditPoints="1" noAdjustHandles="1" noChangeArrowheads="1" noChangeShapeType="1" noTextEdit="1"/>
              </p:cNvSpPr>
              <p:nvPr/>
            </p:nvSpPr>
            <p:spPr>
              <a:xfrm>
                <a:off x="2577215" y="5064960"/>
                <a:ext cx="373393" cy="382970"/>
              </a:xfrm>
              <a:prstGeom prst="ellipse">
                <a:avLst/>
              </a:prstGeom>
              <a:blipFill>
                <a:blip r:embed="rId57"/>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4392C9E4-CDB2-75C7-AD33-DD8C280076D9}"/>
                  </a:ext>
                </a:extLst>
              </p:cNvPr>
              <p:cNvSpPr/>
              <p:nvPr/>
            </p:nvSpPr>
            <p:spPr>
              <a:xfrm>
                <a:off x="2908295" y="5064960"/>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7" name="Oval 36">
                <a:extLst>
                  <a:ext uri="{FF2B5EF4-FFF2-40B4-BE49-F238E27FC236}">
                    <a16:creationId xmlns:a16="http://schemas.microsoft.com/office/drawing/2014/main" id="{4392C9E4-CDB2-75C7-AD33-DD8C280076D9}"/>
                  </a:ext>
                </a:extLst>
              </p:cNvPr>
              <p:cNvSpPr>
                <a:spLocks noRot="1" noChangeAspect="1" noMove="1" noResize="1" noEditPoints="1" noAdjustHandles="1" noChangeArrowheads="1" noChangeShapeType="1" noTextEdit="1"/>
              </p:cNvSpPr>
              <p:nvPr/>
            </p:nvSpPr>
            <p:spPr>
              <a:xfrm>
                <a:off x="2908295" y="5064960"/>
                <a:ext cx="373393" cy="382970"/>
              </a:xfrm>
              <a:prstGeom prst="ellipse">
                <a:avLst/>
              </a:prstGeom>
              <a:blipFill>
                <a:blip r:embed="rId58"/>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57E9F563-D52C-5F15-A68B-121BC93C62CC}"/>
                  </a:ext>
                </a:extLst>
              </p:cNvPr>
              <p:cNvSpPr/>
              <p:nvPr/>
            </p:nvSpPr>
            <p:spPr>
              <a:xfrm>
                <a:off x="3306110" y="5025938"/>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8" name="Oval 37">
                <a:extLst>
                  <a:ext uri="{FF2B5EF4-FFF2-40B4-BE49-F238E27FC236}">
                    <a16:creationId xmlns:a16="http://schemas.microsoft.com/office/drawing/2014/main" id="{57E9F563-D52C-5F15-A68B-121BC93C62CC}"/>
                  </a:ext>
                </a:extLst>
              </p:cNvPr>
              <p:cNvSpPr>
                <a:spLocks noRot="1" noChangeAspect="1" noMove="1" noResize="1" noEditPoints="1" noAdjustHandles="1" noChangeArrowheads="1" noChangeShapeType="1" noTextEdit="1"/>
              </p:cNvSpPr>
              <p:nvPr/>
            </p:nvSpPr>
            <p:spPr>
              <a:xfrm>
                <a:off x="3306110" y="5025938"/>
                <a:ext cx="373393" cy="382970"/>
              </a:xfrm>
              <a:prstGeom prst="ellipse">
                <a:avLst/>
              </a:prstGeom>
              <a:blipFill>
                <a:blip r:embed="rId59"/>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0968964-0EFE-73A0-7BCE-7B084DAAE614}"/>
                  </a:ext>
                </a:extLst>
              </p:cNvPr>
              <p:cNvSpPr/>
              <p:nvPr/>
            </p:nvSpPr>
            <p:spPr>
              <a:xfrm>
                <a:off x="3601616" y="5025938"/>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39" name="Oval 38">
                <a:extLst>
                  <a:ext uri="{FF2B5EF4-FFF2-40B4-BE49-F238E27FC236}">
                    <a16:creationId xmlns:a16="http://schemas.microsoft.com/office/drawing/2014/main" id="{60968964-0EFE-73A0-7BCE-7B084DAAE614}"/>
                  </a:ext>
                </a:extLst>
              </p:cNvPr>
              <p:cNvSpPr>
                <a:spLocks noRot="1" noChangeAspect="1" noMove="1" noResize="1" noEditPoints="1" noAdjustHandles="1" noChangeArrowheads="1" noChangeShapeType="1" noTextEdit="1"/>
              </p:cNvSpPr>
              <p:nvPr/>
            </p:nvSpPr>
            <p:spPr>
              <a:xfrm>
                <a:off x="3601616" y="5025938"/>
                <a:ext cx="373393" cy="382970"/>
              </a:xfrm>
              <a:prstGeom prst="ellipse">
                <a:avLst/>
              </a:prstGeom>
              <a:blipFill>
                <a:blip r:embed="rId60"/>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D28431FA-9030-63D2-D01A-C181EB24F10A}"/>
                  </a:ext>
                </a:extLst>
              </p:cNvPr>
              <p:cNvSpPr/>
              <p:nvPr/>
            </p:nvSpPr>
            <p:spPr>
              <a:xfrm>
                <a:off x="3932696" y="5025938"/>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40" name="Oval 39">
                <a:extLst>
                  <a:ext uri="{FF2B5EF4-FFF2-40B4-BE49-F238E27FC236}">
                    <a16:creationId xmlns:a16="http://schemas.microsoft.com/office/drawing/2014/main" id="{D28431FA-9030-63D2-D01A-C181EB24F10A}"/>
                  </a:ext>
                </a:extLst>
              </p:cNvPr>
              <p:cNvSpPr>
                <a:spLocks noRot="1" noChangeAspect="1" noMove="1" noResize="1" noEditPoints="1" noAdjustHandles="1" noChangeArrowheads="1" noChangeShapeType="1" noTextEdit="1"/>
              </p:cNvSpPr>
              <p:nvPr/>
            </p:nvSpPr>
            <p:spPr>
              <a:xfrm>
                <a:off x="3932696" y="5025938"/>
                <a:ext cx="373393" cy="382970"/>
              </a:xfrm>
              <a:prstGeom prst="ellipse">
                <a:avLst/>
              </a:prstGeom>
              <a:blipFill>
                <a:blip r:embed="rId61"/>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9C09971C-225D-792C-4311-4455E6677997}"/>
                  </a:ext>
                </a:extLst>
              </p:cNvPr>
              <p:cNvSpPr/>
              <p:nvPr/>
            </p:nvSpPr>
            <p:spPr>
              <a:xfrm>
                <a:off x="4254851" y="5110350"/>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41" name="Oval 40">
                <a:extLst>
                  <a:ext uri="{FF2B5EF4-FFF2-40B4-BE49-F238E27FC236}">
                    <a16:creationId xmlns:a16="http://schemas.microsoft.com/office/drawing/2014/main" id="{9C09971C-225D-792C-4311-4455E6677997}"/>
                  </a:ext>
                </a:extLst>
              </p:cNvPr>
              <p:cNvSpPr>
                <a:spLocks noRot="1" noChangeAspect="1" noMove="1" noResize="1" noEditPoints="1" noAdjustHandles="1" noChangeArrowheads="1" noChangeShapeType="1" noTextEdit="1"/>
              </p:cNvSpPr>
              <p:nvPr/>
            </p:nvSpPr>
            <p:spPr>
              <a:xfrm>
                <a:off x="4254851" y="5110350"/>
                <a:ext cx="373393" cy="382970"/>
              </a:xfrm>
              <a:prstGeom prst="ellipse">
                <a:avLst/>
              </a:prstGeom>
              <a:blipFill>
                <a:blip r:embed="rId62"/>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0B22695F-D0A1-4333-BB34-87DE29F68B35}"/>
                  </a:ext>
                </a:extLst>
              </p:cNvPr>
              <p:cNvSpPr/>
              <p:nvPr/>
            </p:nvSpPr>
            <p:spPr>
              <a:xfrm>
                <a:off x="4550357" y="5110350"/>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42" name="Oval 41">
                <a:extLst>
                  <a:ext uri="{FF2B5EF4-FFF2-40B4-BE49-F238E27FC236}">
                    <a16:creationId xmlns:a16="http://schemas.microsoft.com/office/drawing/2014/main" id="{0B22695F-D0A1-4333-BB34-87DE29F68B35}"/>
                  </a:ext>
                </a:extLst>
              </p:cNvPr>
              <p:cNvSpPr>
                <a:spLocks noRot="1" noChangeAspect="1" noMove="1" noResize="1" noEditPoints="1" noAdjustHandles="1" noChangeArrowheads="1" noChangeShapeType="1" noTextEdit="1"/>
              </p:cNvSpPr>
              <p:nvPr/>
            </p:nvSpPr>
            <p:spPr>
              <a:xfrm>
                <a:off x="4550357" y="5110350"/>
                <a:ext cx="373393" cy="382970"/>
              </a:xfrm>
              <a:prstGeom prst="ellipse">
                <a:avLst/>
              </a:prstGeom>
              <a:blipFill>
                <a:blip r:embed="rId63"/>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D13604AC-35A8-D06F-6C21-7A3CF08977CF}"/>
                  </a:ext>
                </a:extLst>
              </p:cNvPr>
              <p:cNvSpPr/>
              <p:nvPr/>
            </p:nvSpPr>
            <p:spPr>
              <a:xfrm>
                <a:off x="4881437" y="5110350"/>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43" name="Oval 42">
                <a:extLst>
                  <a:ext uri="{FF2B5EF4-FFF2-40B4-BE49-F238E27FC236}">
                    <a16:creationId xmlns:a16="http://schemas.microsoft.com/office/drawing/2014/main" id="{D13604AC-35A8-D06F-6C21-7A3CF08977CF}"/>
                  </a:ext>
                </a:extLst>
              </p:cNvPr>
              <p:cNvSpPr>
                <a:spLocks noRot="1" noChangeAspect="1" noMove="1" noResize="1" noEditPoints="1" noAdjustHandles="1" noChangeArrowheads="1" noChangeShapeType="1" noTextEdit="1"/>
              </p:cNvSpPr>
              <p:nvPr/>
            </p:nvSpPr>
            <p:spPr>
              <a:xfrm>
                <a:off x="4881437" y="5110350"/>
                <a:ext cx="373393" cy="382970"/>
              </a:xfrm>
              <a:prstGeom prst="ellipse">
                <a:avLst/>
              </a:prstGeom>
              <a:blipFill>
                <a:blip r:embed="rId64"/>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Oval 49">
                <a:extLst>
                  <a:ext uri="{FF2B5EF4-FFF2-40B4-BE49-F238E27FC236}">
                    <a16:creationId xmlns:a16="http://schemas.microsoft.com/office/drawing/2014/main" id="{091E246C-A049-00BC-3893-19B4F78EF8AD}"/>
                  </a:ext>
                </a:extLst>
              </p:cNvPr>
              <p:cNvSpPr/>
              <p:nvPr/>
            </p:nvSpPr>
            <p:spPr>
              <a:xfrm>
                <a:off x="5279252" y="5071328"/>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50" name="Oval 49">
                <a:extLst>
                  <a:ext uri="{FF2B5EF4-FFF2-40B4-BE49-F238E27FC236}">
                    <a16:creationId xmlns:a16="http://schemas.microsoft.com/office/drawing/2014/main" id="{091E246C-A049-00BC-3893-19B4F78EF8AD}"/>
                  </a:ext>
                </a:extLst>
              </p:cNvPr>
              <p:cNvSpPr>
                <a:spLocks noRot="1" noChangeAspect="1" noMove="1" noResize="1" noEditPoints="1" noAdjustHandles="1" noChangeArrowheads="1" noChangeShapeType="1" noTextEdit="1"/>
              </p:cNvSpPr>
              <p:nvPr/>
            </p:nvSpPr>
            <p:spPr>
              <a:xfrm>
                <a:off x="5279252" y="5071328"/>
                <a:ext cx="373393" cy="382970"/>
              </a:xfrm>
              <a:prstGeom prst="ellipse">
                <a:avLst/>
              </a:prstGeom>
              <a:blipFill>
                <a:blip r:embed="rId65"/>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C22D228C-48C7-E888-CA94-5F849B66978E}"/>
                  </a:ext>
                </a:extLst>
              </p:cNvPr>
              <p:cNvSpPr/>
              <p:nvPr/>
            </p:nvSpPr>
            <p:spPr>
              <a:xfrm>
                <a:off x="5574758" y="5071328"/>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51" name="Oval 50">
                <a:extLst>
                  <a:ext uri="{FF2B5EF4-FFF2-40B4-BE49-F238E27FC236}">
                    <a16:creationId xmlns:a16="http://schemas.microsoft.com/office/drawing/2014/main" id="{C22D228C-48C7-E888-CA94-5F849B66978E}"/>
                  </a:ext>
                </a:extLst>
              </p:cNvPr>
              <p:cNvSpPr>
                <a:spLocks noRot="1" noChangeAspect="1" noMove="1" noResize="1" noEditPoints="1" noAdjustHandles="1" noChangeArrowheads="1" noChangeShapeType="1" noTextEdit="1"/>
              </p:cNvSpPr>
              <p:nvPr/>
            </p:nvSpPr>
            <p:spPr>
              <a:xfrm>
                <a:off x="5574758" y="5071328"/>
                <a:ext cx="373393" cy="382970"/>
              </a:xfrm>
              <a:prstGeom prst="ellipse">
                <a:avLst/>
              </a:prstGeom>
              <a:blipFill>
                <a:blip r:embed="rId66"/>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67158857-C395-9762-9F88-92ADCE4192FF}"/>
                  </a:ext>
                </a:extLst>
              </p:cNvPr>
              <p:cNvSpPr/>
              <p:nvPr/>
            </p:nvSpPr>
            <p:spPr>
              <a:xfrm>
                <a:off x="5905838" y="5071328"/>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52" name="Oval 51">
                <a:extLst>
                  <a:ext uri="{FF2B5EF4-FFF2-40B4-BE49-F238E27FC236}">
                    <a16:creationId xmlns:a16="http://schemas.microsoft.com/office/drawing/2014/main" id="{67158857-C395-9762-9F88-92ADCE4192FF}"/>
                  </a:ext>
                </a:extLst>
              </p:cNvPr>
              <p:cNvSpPr>
                <a:spLocks noRot="1" noChangeAspect="1" noMove="1" noResize="1" noEditPoints="1" noAdjustHandles="1" noChangeArrowheads="1" noChangeShapeType="1" noTextEdit="1"/>
              </p:cNvSpPr>
              <p:nvPr/>
            </p:nvSpPr>
            <p:spPr>
              <a:xfrm>
                <a:off x="5905838" y="5071328"/>
                <a:ext cx="373393" cy="382970"/>
              </a:xfrm>
              <a:prstGeom prst="ellipse">
                <a:avLst/>
              </a:prstGeom>
              <a:blipFill>
                <a:blip r:embed="rId67"/>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6EB5A74A-4FE4-DDC0-58AB-412D05B49BC7}"/>
                  </a:ext>
                </a:extLst>
              </p:cNvPr>
              <p:cNvSpPr/>
              <p:nvPr/>
            </p:nvSpPr>
            <p:spPr>
              <a:xfrm>
                <a:off x="6334714" y="5062441"/>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53" name="Oval 52">
                <a:extLst>
                  <a:ext uri="{FF2B5EF4-FFF2-40B4-BE49-F238E27FC236}">
                    <a16:creationId xmlns:a16="http://schemas.microsoft.com/office/drawing/2014/main" id="{6EB5A74A-4FE4-DDC0-58AB-412D05B49BC7}"/>
                  </a:ext>
                </a:extLst>
              </p:cNvPr>
              <p:cNvSpPr>
                <a:spLocks noRot="1" noChangeAspect="1" noMove="1" noResize="1" noEditPoints="1" noAdjustHandles="1" noChangeArrowheads="1" noChangeShapeType="1" noTextEdit="1"/>
              </p:cNvSpPr>
              <p:nvPr/>
            </p:nvSpPr>
            <p:spPr>
              <a:xfrm>
                <a:off x="6334714" y="5062441"/>
                <a:ext cx="373393" cy="382970"/>
              </a:xfrm>
              <a:prstGeom prst="ellipse">
                <a:avLst/>
              </a:prstGeom>
              <a:blipFill>
                <a:blip r:embed="rId68"/>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A17769EC-2DA5-D20A-6F8A-9058A7962A88}"/>
                  </a:ext>
                </a:extLst>
              </p:cNvPr>
              <p:cNvSpPr/>
              <p:nvPr/>
            </p:nvSpPr>
            <p:spPr>
              <a:xfrm>
                <a:off x="6630220" y="5062441"/>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54" name="Oval 53">
                <a:extLst>
                  <a:ext uri="{FF2B5EF4-FFF2-40B4-BE49-F238E27FC236}">
                    <a16:creationId xmlns:a16="http://schemas.microsoft.com/office/drawing/2014/main" id="{A17769EC-2DA5-D20A-6F8A-9058A7962A88}"/>
                  </a:ext>
                </a:extLst>
              </p:cNvPr>
              <p:cNvSpPr>
                <a:spLocks noRot="1" noChangeAspect="1" noMove="1" noResize="1" noEditPoints="1" noAdjustHandles="1" noChangeArrowheads="1" noChangeShapeType="1" noTextEdit="1"/>
              </p:cNvSpPr>
              <p:nvPr/>
            </p:nvSpPr>
            <p:spPr>
              <a:xfrm>
                <a:off x="6630220" y="5062441"/>
                <a:ext cx="373393" cy="382970"/>
              </a:xfrm>
              <a:prstGeom prst="ellipse">
                <a:avLst/>
              </a:prstGeom>
              <a:blipFill>
                <a:blip r:embed="rId69"/>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3B456FAB-E589-9FF6-8AD7-2BBB280A545B}"/>
                  </a:ext>
                </a:extLst>
              </p:cNvPr>
              <p:cNvSpPr/>
              <p:nvPr/>
            </p:nvSpPr>
            <p:spPr>
              <a:xfrm>
                <a:off x="6961300" y="5062441"/>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55" name="Oval 54">
                <a:extLst>
                  <a:ext uri="{FF2B5EF4-FFF2-40B4-BE49-F238E27FC236}">
                    <a16:creationId xmlns:a16="http://schemas.microsoft.com/office/drawing/2014/main" id="{3B456FAB-E589-9FF6-8AD7-2BBB280A545B}"/>
                  </a:ext>
                </a:extLst>
              </p:cNvPr>
              <p:cNvSpPr>
                <a:spLocks noRot="1" noChangeAspect="1" noMove="1" noResize="1" noEditPoints="1" noAdjustHandles="1" noChangeArrowheads="1" noChangeShapeType="1" noTextEdit="1"/>
              </p:cNvSpPr>
              <p:nvPr/>
            </p:nvSpPr>
            <p:spPr>
              <a:xfrm>
                <a:off x="6961300" y="5062441"/>
                <a:ext cx="373393" cy="382970"/>
              </a:xfrm>
              <a:prstGeom prst="ellipse">
                <a:avLst/>
              </a:prstGeom>
              <a:blipFill>
                <a:blip r:embed="rId70"/>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BED8017A-374C-C0FF-1D38-2467E4EF84A9}"/>
                  </a:ext>
                </a:extLst>
              </p:cNvPr>
              <p:cNvSpPr/>
              <p:nvPr/>
            </p:nvSpPr>
            <p:spPr>
              <a:xfrm>
                <a:off x="7359115" y="5023419"/>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56" name="Oval 55">
                <a:extLst>
                  <a:ext uri="{FF2B5EF4-FFF2-40B4-BE49-F238E27FC236}">
                    <a16:creationId xmlns:a16="http://schemas.microsoft.com/office/drawing/2014/main" id="{BED8017A-374C-C0FF-1D38-2467E4EF84A9}"/>
                  </a:ext>
                </a:extLst>
              </p:cNvPr>
              <p:cNvSpPr>
                <a:spLocks noRot="1" noChangeAspect="1" noMove="1" noResize="1" noEditPoints="1" noAdjustHandles="1" noChangeArrowheads="1" noChangeShapeType="1" noTextEdit="1"/>
              </p:cNvSpPr>
              <p:nvPr/>
            </p:nvSpPr>
            <p:spPr>
              <a:xfrm>
                <a:off x="7359115" y="5023419"/>
                <a:ext cx="373393" cy="382970"/>
              </a:xfrm>
              <a:prstGeom prst="ellipse">
                <a:avLst/>
              </a:prstGeom>
              <a:blipFill>
                <a:blip r:embed="rId71"/>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591A5CF2-7665-942C-F6B7-05D1473A792C}"/>
                  </a:ext>
                </a:extLst>
              </p:cNvPr>
              <p:cNvSpPr/>
              <p:nvPr/>
            </p:nvSpPr>
            <p:spPr>
              <a:xfrm>
                <a:off x="7654621" y="5023419"/>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57" name="Oval 56">
                <a:extLst>
                  <a:ext uri="{FF2B5EF4-FFF2-40B4-BE49-F238E27FC236}">
                    <a16:creationId xmlns:a16="http://schemas.microsoft.com/office/drawing/2014/main" id="{591A5CF2-7665-942C-F6B7-05D1473A792C}"/>
                  </a:ext>
                </a:extLst>
              </p:cNvPr>
              <p:cNvSpPr>
                <a:spLocks noRot="1" noChangeAspect="1" noMove="1" noResize="1" noEditPoints="1" noAdjustHandles="1" noChangeArrowheads="1" noChangeShapeType="1" noTextEdit="1"/>
              </p:cNvSpPr>
              <p:nvPr/>
            </p:nvSpPr>
            <p:spPr>
              <a:xfrm>
                <a:off x="7654621" y="5023419"/>
                <a:ext cx="373393" cy="382970"/>
              </a:xfrm>
              <a:prstGeom prst="ellipse">
                <a:avLst/>
              </a:prstGeom>
              <a:blipFill>
                <a:blip r:embed="rId72"/>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Oval 58">
                <a:extLst>
                  <a:ext uri="{FF2B5EF4-FFF2-40B4-BE49-F238E27FC236}">
                    <a16:creationId xmlns:a16="http://schemas.microsoft.com/office/drawing/2014/main" id="{44CB2470-E81A-8292-BB8B-C289112960C1}"/>
                  </a:ext>
                </a:extLst>
              </p:cNvPr>
              <p:cNvSpPr/>
              <p:nvPr/>
            </p:nvSpPr>
            <p:spPr>
              <a:xfrm>
                <a:off x="7985701" y="5023419"/>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59" name="Oval 58">
                <a:extLst>
                  <a:ext uri="{FF2B5EF4-FFF2-40B4-BE49-F238E27FC236}">
                    <a16:creationId xmlns:a16="http://schemas.microsoft.com/office/drawing/2014/main" id="{44CB2470-E81A-8292-BB8B-C289112960C1}"/>
                  </a:ext>
                </a:extLst>
              </p:cNvPr>
              <p:cNvSpPr>
                <a:spLocks noRot="1" noChangeAspect="1" noMove="1" noResize="1" noEditPoints="1" noAdjustHandles="1" noChangeArrowheads="1" noChangeShapeType="1" noTextEdit="1"/>
              </p:cNvSpPr>
              <p:nvPr/>
            </p:nvSpPr>
            <p:spPr>
              <a:xfrm>
                <a:off x="7985701" y="5023419"/>
                <a:ext cx="373393" cy="382970"/>
              </a:xfrm>
              <a:prstGeom prst="ellipse">
                <a:avLst/>
              </a:prstGeom>
              <a:blipFill>
                <a:blip r:embed="rId73"/>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Oval 59">
                <a:extLst>
                  <a:ext uri="{FF2B5EF4-FFF2-40B4-BE49-F238E27FC236}">
                    <a16:creationId xmlns:a16="http://schemas.microsoft.com/office/drawing/2014/main" id="{CBA20027-259C-564D-3747-C891CF256995}"/>
                  </a:ext>
                </a:extLst>
              </p:cNvPr>
              <p:cNvSpPr/>
              <p:nvPr/>
            </p:nvSpPr>
            <p:spPr>
              <a:xfrm>
                <a:off x="8372315" y="5016372"/>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60" name="Oval 59">
                <a:extLst>
                  <a:ext uri="{FF2B5EF4-FFF2-40B4-BE49-F238E27FC236}">
                    <a16:creationId xmlns:a16="http://schemas.microsoft.com/office/drawing/2014/main" id="{CBA20027-259C-564D-3747-C891CF256995}"/>
                  </a:ext>
                </a:extLst>
              </p:cNvPr>
              <p:cNvSpPr>
                <a:spLocks noRot="1" noChangeAspect="1" noMove="1" noResize="1" noEditPoints="1" noAdjustHandles="1" noChangeArrowheads="1" noChangeShapeType="1" noTextEdit="1"/>
              </p:cNvSpPr>
              <p:nvPr/>
            </p:nvSpPr>
            <p:spPr>
              <a:xfrm>
                <a:off x="8372315" y="5016372"/>
                <a:ext cx="373393" cy="382970"/>
              </a:xfrm>
              <a:prstGeom prst="ellipse">
                <a:avLst/>
              </a:prstGeom>
              <a:blipFill>
                <a:blip r:embed="rId74"/>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Oval 60">
                <a:extLst>
                  <a:ext uri="{FF2B5EF4-FFF2-40B4-BE49-F238E27FC236}">
                    <a16:creationId xmlns:a16="http://schemas.microsoft.com/office/drawing/2014/main" id="{EB94B75E-F4AC-9563-0A8A-212ED29590E3}"/>
                  </a:ext>
                </a:extLst>
              </p:cNvPr>
              <p:cNvSpPr/>
              <p:nvPr/>
            </p:nvSpPr>
            <p:spPr>
              <a:xfrm>
                <a:off x="8667821" y="5016372"/>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61" name="Oval 60">
                <a:extLst>
                  <a:ext uri="{FF2B5EF4-FFF2-40B4-BE49-F238E27FC236}">
                    <a16:creationId xmlns:a16="http://schemas.microsoft.com/office/drawing/2014/main" id="{EB94B75E-F4AC-9563-0A8A-212ED29590E3}"/>
                  </a:ext>
                </a:extLst>
              </p:cNvPr>
              <p:cNvSpPr>
                <a:spLocks noRot="1" noChangeAspect="1" noMove="1" noResize="1" noEditPoints="1" noAdjustHandles="1" noChangeArrowheads="1" noChangeShapeType="1" noTextEdit="1"/>
              </p:cNvSpPr>
              <p:nvPr/>
            </p:nvSpPr>
            <p:spPr>
              <a:xfrm>
                <a:off x="8667821" y="5016372"/>
                <a:ext cx="373393" cy="382970"/>
              </a:xfrm>
              <a:prstGeom prst="ellipse">
                <a:avLst/>
              </a:prstGeom>
              <a:blipFill>
                <a:blip r:embed="rId75"/>
                <a:stretch>
                  <a:fillRect/>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C0E2F01E-56A4-501E-0A37-AF49E51A2353}"/>
                  </a:ext>
                </a:extLst>
              </p:cNvPr>
              <p:cNvSpPr/>
              <p:nvPr/>
            </p:nvSpPr>
            <p:spPr>
              <a:xfrm>
                <a:off x="8998901" y="5016372"/>
                <a:ext cx="373393" cy="38297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62" name="Oval 61">
                <a:extLst>
                  <a:ext uri="{FF2B5EF4-FFF2-40B4-BE49-F238E27FC236}">
                    <a16:creationId xmlns:a16="http://schemas.microsoft.com/office/drawing/2014/main" id="{C0E2F01E-56A4-501E-0A37-AF49E51A2353}"/>
                  </a:ext>
                </a:extLst>
              </p:cNvPr>
              <p:cNvSpPr>
                <a:spLocks noRot="1" noChangeAspect="1" noMove="1" noResize="1" noEditPoints="1" noAdjustHandles="1" noChangeArrowheads="1" noChangeShapeType="1" noTextEdit="1"/>
              </p:cNvSpPr>
              <p:nvPr/>
            </p:nvSpPr>
            <p:spPr>
              <a:xfrm>
                <a:off x="8998901" y="5016372"/>
                <a:ext cx="373393" cy="382970"/>
              </a:xfrm>
              <a:prstGeom prst="ellipse">
                <a:avLst/>
              </a:prstGeom>
              <a:blipFill>
                <a:blip r:embed="rId76"/>
                <a:stretch>
                  <a:fillRect/>
                </a:stretch>
              </a:blipFill>
              <a:ln>
                <a:solidFill>
                  <a:srgbClr val="7030A0"/>
                </a:solidFill>
              </a:ln>
            </p:spPr>
            <p:txBody>
              <a:bodyPr/>
              <a:lstStyle/>
              <a:p>
                <a:r>
                  <a:rPr lang="en-US">
                    <a:noFill/>
                  </a:rPr>
                  <a:t> </a:t>
                </a:r>
              </a:p>
            </p:txBody>
          </p:sp>
        </mc:Fallback>
      </mc:AlternateContent>
    </p:spTree>
    <p:extLst>
      <p:ext uri="{BB962C8B-B14F-4D97-AF65-F5344CB8AC3E}">
        <p14:creationId xmlns:p14="http://schemas.microsoft.com/office/powerpoint/2010/main" val="20795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50"/>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51"/>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52"/>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53"/>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55"/>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56"/>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57"/>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59"/>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60"/>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61"/>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nimBg="1"/>
      <p:bldP spid="3" grpId="0" animBg="1"/>
      <p:bldP spid="4"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50" grpId="0" animBg="1"/>
      <p:bldP spid="51" grpId="0" animBg="1"/>
      <p:bldP spid="52" grpId="0" animBg="1"/>
      <p:bldP spid="53" grpId="0" animBg="1"/>
      <p:bldP spid="54" grpId="0" animBg="1"/>
      <p:bldP spid="55" grpId="0" animBg="1"/>
      <p:bldP spid="56" grpId="0" animBg="1"/>
      <p:bldP spid="57" grpId="0" animBg="1"/>
      <p:bldP spid="59" grpId="0" animBg="1"/>
      <p:bldP spid="60" grpId="0" animBg="1"/>
      <p:bldP spid="61" grpId="0" animBg="1"/>
      <p:bldP spid="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8276-F138-4D88-B1E6-589933C52344}"/>
              </a:ext>
            </a:extLst>
          </p:cNvPr>
          <p:cNvSpPr>
            <a:spLocks noGrp="1"/>
          </p:cNvSpPr>
          <p:nvPr>
            <p:ph type="title"/>
          </p:nvPr>
        </p:nvSpPr>
        <p:spPr/>
        <p:txBody>
          <a:bodyPr/>
          <a:lstStyle/>
          <a:p>
            <a:r>
              <a:rPr lang="en-US" dirty="0"/>
              <a:t>Solving Recurrences III</a:t>
            </a:r>
          </a:p>
        </p:txBody>
      </p:sp>
      <p:sp>
        <p:nvSpPr>
          <p:cNvPr id="4" name="Footer Placeholder 3">
            <a:extLst>
              <a:ext uri="{FF2B5EF4-FFF2-40B4-BE49-F238E27FC236}">
                <a16:creationId xmlns:a16="http://schemas.microsoft.com/office/drawing/2014/main" id="{7AE06E2A-80A3-42F5-B443-9F6C38C1BB3E}"/>
              </a:ext>
            </a:extLst>
          </p:cNvPr>
          <p:cNvSpPr>
            <a:spLocks noGrp="1"/>
          </p:cNvSpPr>
          <p:nvPr>
            <p:ph type="ftr" sz="quarter" idx="11"/>
          </p:nvPr>
        </p:nvSpPr>
        <p:spPr/>
        <p:txBody>
          <a:bodyPr/>
          <a:lstStyle/>
          <a:p>
            <a:r>
              <a:rPr lang="es-ES" dirty="0"/>
              <a:t>CSE 373 SU 18 - </a:t>
            </a:r>
            <a:r>
              <a:rPr lang="es-ES" dirty="0" err="1"/>
              <a:t>Robbie</a:t>
            </a:r>
            <a:r>
              <a:rPr lang="es-ES" dirty="0"/>
              <a:t> Weber</a:t>
            </a:r>
            <a:endParaRPr lang="en-US" dirty="0"/>
          </a:p>
        </p:txBody>
      </p:sp>
      <p:sp>
        <p:nvSpPr>
          <p:cNvPr id="5" name="Slide Number Placeholder 4">
            <a:extLst>
              <a:ext uri="{FF2B5EF4-FFF2-40B4-BE49-F238E27FC236}">
                <a16:creationId xmlns:a16="http://schemas.microsoft.com/office/drawing/2014/main" id="{A30E1E9F-48CA-477F-9567-06D9D966E378}"/>
              </a:ext>
            </a:extLst>
          </p:cNvPr>
          <p:cNvSpPr>
            <a:spLocks noGrp="1"/>
          </p:cNvSpPr>
          <p:nvPr>
            <p:ph type="sldNum" sz="quarter" idx="12"/>
          </p:nvPr>
        </p:nvSpPr>
        <p:spPr/>
        <p:txBody>
          <a:bodyPr/>
          <a:lstStyle/>
          <a:p>
            <a:fld id="{659665DE-58FC-41F4-AC58-2C90A5E00527}" type="slidenum">
              <a:rPr lang="en-US" smtClean="0"/>
              <a:t>34</a:t>
            </a:fld>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5E1F910-CC57-480A-A8D5-6EB192E0F0D7}"/>
                  </a:ext>
                </a:extLst>
              </p:cNvPr>
              <p:cNvGraphicFramePr>
                <a:graphicFrameLocks noGrp="1"/>
              </p:cNvGraphicFramePr>
              <p:nvPr/>
            </p:nvGraphicFramePr>
            <p:xfrm>
              <a:off x="6815738" y="1430282"/>
              <a:ext cx="4994216" cy="3151802"/>
            </p:xfrm>
            <a:graphic>
              <a:graphicData uri="http://schemas.openxmlformats.org/drawingml/2006/table">
                <a:tbl>
                  <a:tblPr firstRow="1" bandRow="1">
                    <a:tableStyleId>{5C22544A-7EE6-4342-B048-85BDC9FD1C3A}</a:tableStyleId>
                  </a:tblPr>
                  <a:tblGrid>
                    <a:gridCol w="1248554">
                      <a:extLst>
                        <a:ext uri="{9D8B030D-6E8A-4147-A177-3AD203B41FA5}">
                          <a16:colId xmlns:a16="http://schemas.microsoft.com/office/drawing/2014/main" val="3339560639"/>
                        </a:ext>
                      </a:extLst>
                    </a:gridCol>
                    <a:gridCol w="1248554">
                      <a:extLst>
                        <a:ext uri="{9D8B030D-6E8A-4147-A177-3AD203B41FA5}">
                          <a16:colId xmlns:a16="http://schemas.microsoft.com/office/drawing/2014/main" val="908006400"/>
                        </a:ext>
                      </a:extLst>
                    </a:gridCol>
                    <a:gridCol w="1248554">
                      <a:extLst>
                        <a:ext uri="{9D8B030D-6E8A-4147-A177-3AD203B41FA5}">
                          <a16:colId xmlns:a16="http://schemas.microsoft.com/office/drawing/2014/main" val="244720956"/>
                        </a:ext>
                      </a:extLst>
                    </a:gridCol>
                    <a:gridCol w="1248554">
                      <a:extLst>
                        <a:ext uri="{9D8B030D-6E8A-4147-A177-3AD203B41FA5}">
                          <a16:colId xmlns:a16="http://schemas.microsoft.com/office/drawing/2014/main" val="325415090"/>
                        </a:ext>
                      </a:extLst>
                    </a:gridCol>
                  </a:tblGrid>
                  <a:tr h="494530">
                    <a:tc>
                      <a:txBody>
                        <a:bodyPr/>
                        <a:lstStyle/>
                        <a:p>
                          <a:pPr algn="ctr"/>
                          <a:r>
                            <a:rPr lang="en-US" sz="1400" dirty="0"/>
                            <a:t>Level (</a:t>
                          </a:r>
                          <a:r>
                            <a:rPr lang="en-US" sz="1400" dirty="0" err="1"/>
                            <a:t>i</a:t>
                          </a:r>
                          <a:r>
                            <a:rPr lang="en-US" sz="1400" dirty="0"/>
                            <a:t>)</a:t>
                          </a:r>
                        </a:p>
                      </a:txBody>
                      <a:tcPr anchor="ctr">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a:t>Number of Nodes</a:t>
                          </a:r>
                        </a:p>
                      </a:txBody>
                      <a:tcPr anchor="ctr">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a:t>Work per Node</a:t>
                          </a:r>
                        </a:p>
                      </a:txBody>
                      <a:tcPr anchor="ctr">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a:t>Work per Level</a:t>
                          </a:r>
                        </a:p>
                      </a:txBody>
                      <a:tcPr anchor="ctr">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1014705001"/>
                      </a:ext>
                    </a:extLst>
                  </a:tr>
                  <a:tr h="318621">
                    <a:tc>
                      <a:txBody>
                        <a:bodyPr/>
                        <a:lstStyle/>
                        <a:p>
                          <a:pPr algn="ctr"/>
                          <a:r>
                            <a:rPr lang="en-US" sz="14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𝑐𝑛</m:t>
                                </m:r>
                                <m:r>
                                  <a:rPr lang="en-US" sz="1400" i="1" baseline="30000" dirty="0" smtClean="0">
                                    <a:latin typeface="Cambria Math" panose="02040503050406030204" pitchFamily="18" charset="0"/>
                                  </a:rPr>
                                  <m:t>2</m:t>
                                </m:r>
                              </m:oMath>
                            </m:oMathPara>
                          </a14:m>
                          <a:endParaRPr lang="en-US" sz="14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𝑐𝑛</m:t>
                                </m:r>
                                <m:r>
                                  <a:rPr lang="en-US" sz="1400" i="1" baseline="30000" dirty="0" smtClean="0">
                                    <a:latin typeface="Cambria Math" panose="02040503050406030204" pitchFamily="18" charset="0"/>
                                  </a:rPr>
                                  <m:t>2</m:t>
                                </m:r>
                              </m:oMath>
                            </m:oMathPara>
                          </a14:m>
                          <a:endParaRPr lang="en-US" sz="14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7877009"/>
                      </a:ext>
                    </a:extLst>
                  </a:tr>
                  <a:tr h="487561">
                    <a:tc>
                      <a:txBody>
                        <a:bodyPr/>
                        <a:lstStyle/>
                        <a:p>
                          <a:pPr algn="ctr"/>
                          <a:r>
                            <a:rPr lang="en-US" sz="14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1400" b="0" i="1" baseline="0" smtClean="0">
                                    <a:latin typeface="Cambria Math" panose="02040503050406030204" pitchFamily="18" charset="0"/>
                                  </a:rPr>
                                  <m:t>𝑐</m:t>
                                </m:r>
                                <m:sSup>
                                  <m:sSupPr>
                                    <m:ctrlPr>
                                      <a:rPr lang="en-US" sz="1400" b="0" i="1" baseline="0" smtClean="0">
                                        <a:latin typeface="Cambria Math" panose="02040503050406030204" pitchFamily="18" charset="0"/>
                                      </a:rPr>
                                    </m:ctrlPr>
                                  </m:sSupPr>
                                  <m:e>
                                    <m:d>
                                      <m:dPr>
                                        <m:ctrlPr>
                                          <a:rPr lang="en-US" sz="1400" b="0" i="1" baseline="0" smtClean="0">
                                            <a:latin typeface="Cambria Math" panose="02040503050406030204" pitchFamily="18" charset="0"/>
                                          </a:rPr>
                                        </m:ctrlPr>
                                      </m:dPr>
                                      <m:e>
                                        <m:f>
                                          <m:fPr>
                                            <m:ctrlPr>
                                              <a:rPr lang="en-US" sz="1400" b="0" i="1" baseline="0" smtClean="0">
                                                <a:latin typeface="Cambria Math" panose="02040503050406030204" pitchFamily="18" charset="0"/>
                                              </a:rPr>
                                            </m:ctrlPr>
                                          </m:fPr>
                                          <m:num>
                                            <m:r>
                                              <a:rPr lang="en-US" sz="1400" b="0" i="1" baseline="0" smtClean="0">
                                                <a:latin typeface="Cambria Math" panose="02040503050406030204" pitchFamily="18" charset="0"/>
                                              </a:rPr>
                                              <m:t>𝑛</m:t>
                                            </m:r>
                                          </m:num>
                                          <m:den>
                                            <m:r>
                                              <a:rPr lang="en-US" sz="1400" b="0" i="1" baseline="0" smtClean="0">
                                                <a:latin typeface="Cambria Math" panose="02040503050406030204" pitchFamily="18" charset="0"/>
                                              </a:rPr>
                                              <m:t>4</m:t>
                                            </m:r>
                                          </m:den>
                                        </m:f>
                                      </m:e>
                                    </m:d>
                                  </m:e>
                                  <m:sup>
                                    <m:r>
                                      <a:rPr lang="en-US" sz="1400" b="0" i="1" baseline="0" smtClean="0">
                                        <a:latin typeface="Cambria Math" panose="02040503050406030204" pitchFamily="18" charset="0"/>
                                      </a:rPr>
                                      <m:t>2</m:t>
                                    </m:r>
                                  </m:sup>
                                </m:sSup>
                              </m:oMath>
                            </m:oMathPara>
                          </a14:m>
                          <a:endParaRPr 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400" b="0" i="1" baseline="0" smtClean="0">
                                        <a:latin typeface="Cambria Math" panose="02040503050406030204" pitchFamily="18" charset="0"/>
                                      </a:rPr>
                                    </m:ctrlPr>
                                  </m:fPr>
                                  <m:num>
                                    <m:r>
                                      <a:rPr lang="en-US" sz="1400" b="0" i="1" baseline="0" smtClean="0">
                                        <a:latin typeface="Cambria Math" panose="02040503050406030204" pitchFamily="18" charset="0"/>
                                      </a:rPr>
                                      <m:t>3</m:t>
                                    </m:r>
                                  </m:num>
                                  <m:den>
                                    <m:r>
                                      <a:rPr lang="en-US" sz="1400" b="0" i="1" baseline="0" smtClean="0">
                                        <a:latin typeface="Cambria Math" panose="02040503050406030204" pitchFamily="18" charset="0"/>
                                      </a:rPr>
                                      <m:t>16</m:t>
                                    </m:r>
                                  </m:den>
                                </m:f>
                                <m:r>
                                  <a:rPr lang="en-US" sz="1400" b="0" i="1" baseline="0" smtClean="0">
                                    <a:latin typeface="Cambria Math" panose="02040503050406030204" pitchFamily="18" charset="0"/>
                                  </a:rPr>
                                  <m:t>𝑐</m:t>
                                </m:r>
                                <m:sSup>
                                  <m:sSupPr>
                                    <m:ctrlPr>
                                      <a:rPr lang="en-US" sz="1400" b="0" i="1" baseline="0" smtClean="0">
                                        <a:latin typeface="Cambria Math" panose="02040503050406030204" pitchFamily="18" charset="0"/>
                                      </a:rPr>
                                    </m:ctrlPr>
                                  </m:sSupPr>
                                  <m:e>
                                    <m:r>
                                      <a:rPr lang="en-US" sz="1400" b="0" i="1" baseline="0" smtClean="0">
                                        <a:latin typeface="Cambria Math" panose="02040503050406030204" pitchFamily="18" charset="0"/>
                                      </a:rPr>
                                      <m:t>𝑛</m:t>
                                    </m:r>
                                  </m:e>
                                  <m:sup>
                                    <m:r>
                                      <a:rPr lang="en-US" sz="1400" b="0" i="1" baseline="0" smtClean="0">
                                        <a:latin typeface="Cambria Math" panose="02040503050406030204" pitchFamily="18" charset="0"/>
                                      </a:rPr>
                                      <m:t>2</m:t>
                                    </m:r>
                                  </m:sup>
                                </m:sSup>
                              </m:oMath>
                            </m:oMathPara>
                          </a14:m>
                          <a:endParaRPr 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742703"/>
                      </a:ext>
                    </a:extLst>
                  </a:tr>
                  <a:tr h="529036">
                    <a:tc>
                      <a:txBody>
                        <a:bodyPr/>
                        <a:lstStyle/>
                        <a:p>
                          <a:pPr algn="ctr"/>
                          <a:r>
                            <a:rPr lang="en-US" sz="14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sSup>
                                <m:sSupPr>
                                  <m:ctrlPr>
                                    <a:rPr lang="en-US" sz="1400" i="1" dirty="0" smtClean="0">
                                      <a:latin typeface="Cambria Math" panose="02040503050406030204" pitchFamily="18" charset="0"/>
                                    </a:rPr>
                                  </m:ctrlPr>
                                </m:sSupPr>
                                <m:e>
                                  <m:r>
                                    <a:rPr lang="en-US" sz="1400" i="1" dirty="0" smtClean="0">
                                      <a:latin typeface="Cambria Math" panose="02040503050406030204" pitchFamily="18" charset="0"/>
                                    </a:rPr>
                                    <m:t>3</m:t>
                                  </m:r>
                                </m:e>
                                <m:sup>
                                  <m:r>
                                    <a:rPr lang="en-US" sz="1400" i="1" dirty="0" smtClean="0">
                                      <a:latin typeface="Cambria Math" panose="02040503050406030204" pitchFamily="18" charset="0"/>
                                    </a:rPr>
                                    <m:t>2</m:t>
                                  </m:r>
                                </m:sup>
                              </m:sSup>
                            </m:oMath>
                          </a14:m>
                          <a:r>
                            <a:rPr lang="en-US" sz="1400" baseline="0" dirty="0"/>
                            <a:t>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baseline="0" smtClean="0">
                                    <a:latin typeface="Cambria Math" panose="02040503050406030204" pitchFamily="18" charset="0"/>
                                  </a:rPr>
                                  <m:t>𝑐</m:t>
                                </m:r>
                                <m:sSup>
                                  <m:sSupPr>
                                    <m:ctrlPr>
                                      <a:rPr lang="en-US" sz="1400" b="0" i="1" baseline="0" smtClean="0">
                                        <a:latin typeface="Cambria Math" panose="02040503050406030204" pitchFamily="18" charset="0"/>
                                      </a:rPr>
                                    </m:ctrlPr>
                                  </m:sSupPr>
                                  <m:e>
                                    <m:d>
                                      <m:dPr>
                                        <m:ctrlPr>
                                          <a:rPr lang="en-US" sz="1400" b="0" i="1" baseline="0" smtClean="0">
                                            <a:latin typeface="Cambria Math" panose="02040503050406030204" pitchFamily="18" charset="0"/>
                                          </a:rPr>
                                        </m:ctrlPr>
                                      </m:dPr>
                                      <m:e>
                                        <m:f>
                                          <m:fPr>
                                            <m:ctrlPr>
                                              <a:rPr lang="en-US" sz="1400" b="0" i="1" baseline="0" smtClean="0">
                                                <a:latin typeface="Cambria Math" panose="02040503050406030204" pitchFamily="18" charset="0"/>
                                              </a:rPr>
                                            </m:ctrlPr>
                                          </m:fPr>
                                          <m:num>
                                            <m:r>
                                              <a:rPr lang="en-US" sz="1400" b="0" i="1" baseline="0" smtClean="0">
                                                <a:latin typeface="Cambria Math" panose="02040503050406030204" pitchFamily="18" charset="0"/>
                                              </a:rPr>
                                              <m:t>𝑛</m:t>
                                            </m:r>
                                          </m:num>
                                          <m:den>
                                            <m:sSup>
                                              <m:sSupPr>
                                                <m:ctrlPr>
                                                  <a:rPr lang="en-US" sz="1400" b="0" i="1" baseline="0" smtClean="0">
                                                    <a:latin typeface="Cambria Math" panose="02040503050406030204" pitchFamily="18" charset="0"/>
                                                  </a:rPr>
                                                </m:ctrlPr>
                                              </m:sSupPr>
                                              <m:e>
                                                <m:r>
                                                  <a:rPr lang="en-US" sz="1400" b="0" i="1" baseline="0" smtClean="0">
                                                    <a:latin typeface="Cambria Math" panose="02040503050406030204" pitchFamily="18" charset="0"/>
                                                  </a:rPr>
                                                  <m:t>4</m:t>
                                                </m:r>
                                              </m:e>
                                              <m:sup>
                                                <m:r>
                                                  <a:rPr lang="en-US" sz="1400" b="0" i="1" baseline="0" smtClean="0">
                                                    <a:latin typeface="Cambria Math" panose="02040503050406030204" pitchFamily="18" charset="0"/>
                                                  </a:rPr>
                                                  <m:t>2</m:t>
                                                </m:r>
                                              </m:sup>
                                            </m:sSup>
                                          </m:den>
                                        </m:f>
                                      </m:e>
                                    </m:d>
                                  </m:e>
                                  <m:sup>
                                    <m:r>
                                      <a:rPr lang="en-US" sz="1400" b="0" i="1" baseline="0" smtClean="0">
                                        <a:latin typeface="Cambria Math" panose="02040503050406030204" pitchFamily="18" charset="0"/>
                                      </a:rPr>
                                      <m:t>2</m:t>
                                    </m:r>
                                  </m:sup>
                                </m:sSup>
                              </m:oMath>
                            </m:oMathPara>
                          </a14:m>
                          <a:endParaRPr 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400" b="0" i="1" baseline="0" smtClean="0">
                                        <a:latin typeface="Cambria Math" panose="02040503050406030204" pitchFamily="18" charset="0"/>
                                      </a:rPr>
                                    </m:ctrlPr>
                                  </m:sSupPr>
                                  <m:e>
                                    <m:d>
                                      <m:dPr>
                                        <m:ctrlPr>
                                          <a:rPr lang="en-US" sz="1400" b="0" i="1" baseline="0" smtClean="0">
                                            <a:latin typeface="Cambria Math" panose="02040503050406030204" pitchFamily="18" charset="0"/>
                                          </a:rPr>
                                        </m:ctrlPr>
                                      </m:dPr>
                                      <m:e>
                                        <m:f>
                                          <m:fPr>
                                            <m:ctrlPr>
                                              <a:rPr lang="en-US" sz="1400" b="0" i="1" baseline="0" smtClean="0">
                                                <a:latin typeface="Cambria Math" panose="02040503050406030204" pitchFamily="18" charset="0"/>
                                              </a:rPr>
                                            </m:ctrlPr>
                                          </m:fPr>
                                          <m:num>
                                            <m:r>
                                              <a:rPr lang="en-US" sz="1400" b="0" i="1" baseline="0" smtClean="0">
                                                <a:latin typeface="Cambria Math" panose="02040503050406030204" pitchFamily="18" charset="0"/>
                                              </a:rPr>
                                              <m:t>3</m:t>
                                            </m:r>
                                          </m:num>
                                          <m:den>
                                            <m:r>
                                              <a:rPr lang="en-US" sz="1400" b="0" i="1" baseline="0" smtClean="0">
                                                <a:latin typeface="Cambria Math" panose="02040503050406030204" pitchFamily="18" charset="0"/>
                                              </a:rPr>
                                              <m:t>16</m:t>
                                            </m:r>
                                          </m:den>
                                        </m:f>
                                      </m:e>
                                    </m:d>
                                  </m:e>
                                  <m:sup>
                                    <m:r>
                                      <a:rPr lang="en-US" sz="1400" b="0" i="1" baseline="0" smtClean="0">
                                        <a:latin typeface="Cambria Math" panose="02040503050406030204" pitchFamily="18" charset="0"/>
                                      </a:rPr>
                                      <m:t>2</m:t>
                                    </m:r>
                                  </m:sup>
                                </m:sSup>
                                <m:r>
                                  <a:rPr lang="en-US" sz="1400" b="0" i="1" baseline="0" smtClean="0">
                                    <a:latin typeface="Cambria Math" panose="02040503050406030204" pitchFamily="18" charset="0"/>
                                  </a:rPr>
                                  <m:t>𝑐</m:t>
                                </m:r>
                                <m:sSup>
                                  <m:sSupPr>
                                    <m:ctrlPr>
                                      <a:rPr lang="en-US" sz="1400" b="0" i="1" baseline="0" smtClean="0">
                                        <a:latin typeface="Cambria Math" panose="02040503050406030204" pitchFamily="18" charset="0"/>
                                      </a:rPr>
                                    </m:ctrlPr>
                                  </m:sSupPr>
                                  <m:e>
                                    <m:r>
                                      <a:rPr lang="en-US" sz="1400" b="0" i="1" baseline="0" smtClean="0">
                                        <a:latin typeface="Cambria Math" panose="02040503050406030204" pitchFamily="18" charset="0"/>
                                      </a:rPr>
                                      <m:t>𝑛</m:t>
                                    </m:r>
                                  </m:e>
                                  <m:sup>
                                    <m:r>
                                      <a:rPr lang="en-US" sz="1400" b="0" i="1" baseline="0" smtClean="0">
                                        <a:latin typeface="Cambria Math" panose="02040503050406030204" pitchFamily="18" charset="0"/>
                                      </a:rPr>
                                      <m:t>2</m:t>
                                    </m:r>
                                  </m:sup>
                                </m:sSup>
                              </m:oMath>
                            </m:oMathPara>
                          </a14:m>
                          <a:endParaRPr 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229571"/>
                      </a:ext>
                    </a:extLst>
                  </a:tr>
                  <a:tr h="159311">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𝑖</m:t>
                                </m:r>
                              </m:oMath>
                            </m:oMathPara>
                          </a14:m>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3</m:t>
                                    </m:r>
                                  </m:e>
                                  <m:sup>
                                    <m:r>
                                      <a:rPr lang="en-US" sz="1400" b="0" i="1" dirty="0" smtClean="0">
                                        <a:latin typeface="Cambria Math" panose="02040503050406030204" pitchFamily="18" charset="0"/>
                                      </a:rPr>
                                      <m:t>𝑖</m:t>
                                    </m:r>
                                  </m:sup>
                                </m:sSup>
                              </m:oMath>
                            </m:oMathPara>
                          </a14:m>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𝑛</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m:t>
                                                </m:r>
                                              </m:e>
                                              <m:sup>
                                                <m:r>
                                                  <a:rPr lang="en-US" sz="1400" b="0" i="1" smtClean="0">
                                                    <a:latin typeface="Cambria Math" panose="02040503050406030204" pitchFamily="18" charset="0"/>
                                                  </a:rPr>
                                                  <m:t>𝑖</m:t>
                                                </m:r>
                                              </m:sup>
                                            </m:sSup>
                                          </m:den>
                                        </m:f>
                                      </m:e>
                                    </m:d>
                                  </m:e>
                                  <m:sup>
                                    <m:r>
                                      <a:rPr lang="en-US" sz="1400" b="0" i="1" smtClean="0">
                                        <a:latin typeface="Cambria Math" panose="02040503050406030204" pitchFamily="18" charset="0"/>
                                      </a:rPr>
                                      <m:t>2</m:t>
                                    </m:r>
                                  </m:sup>
                                </m:sSup>
                              </m:oMath>
                            </m:oMathPara>
                          </a14:m>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16</m:t>
                                            </m:r>
                                          </m:den>
                                        </m:f>
                                      </m:e>
                                    </m:d>
                                  </m:e>
                                  <m:sup>
                                    <m:r>
                                      <a:rPr lang="en-US" sz="1400" b="0" i="1" smtClean="0">
                                        <a:latin typeface="Cambria Math" panose="02040503050406030204" pitchFamily="18" charset="0"/>
                                      </a:rPr>
                                      <m:t>𝑖</m:t>
                                    </m:r>
                                  </m:sup>
                                </m:sSup>
                                <m:r>
                                  <a:rPr lang="en-US" sz="1400" b="0" i="1" smtClean="0">
                                    <a:latin typeface="Cambria Math" panose="02040503050406030204" pitchFamily="18" charset="0"/>
                                  </a:rPr>
                                  <m:t>𝑐</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𝑛</m:t>
                                    </m:r>
                                  </m:e>
                                  <m:sup>
                                    <m:r>
                                      <a:rPr lang="en-US" sz="1400" b="0" i="1" smtClean="0">
                                        <a:latin typeface="Cambria Math" panose="02040503050406030204" pitchFamily="18" charset="0"/>
                                      </a:rPr>
                                      <m:t>2</m:t>
                                    </m:r>
                                  </m:sup>
                                </m:sSup>
                              </m:oMath>
                            </m:oMathPara>
                          </a14:m>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39276"/>
                      </a:ext>
                    </a:extLst>
                  </a:tr>
                  <a:tr h="1593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Base</a:t>
                          </a:r>
                          <a:r>
                            <a:rPr lang="en-US" sz="1400" baseline="0" dirty="0"/>
                            <a:t> = </a:t>
                          </a:r>
                          <a14:m>
                            <m:oMath xmlns:m="http://schemas.openxmlformats.org/officeDocument/2006/math">
                              <m:sSub>
                                <m:sSubPr>
                                  <m:ctrlPr>
                                    <a:rPr lang="en-US" sz="1400" b="0" i="1" baseline="0" smtClean="0">
                                      <a:latin typeface="Cambria Math" panose="02040503050406030204" pitchFamily="18" charset="0"/>
                                    </a:rPr>
                                  </m:ctrlPr>
                                </m:sSubPr>
                                <m:e>
                                  <m:r>
                                    <m:rPr>
                                      <m:sty m:val="p"/>
                                    </m:rPr>
                                    <a:rPr lang="en-US" sz="1400" b="0" i="0" baseline="0" smtClean="0">
                                      <a:latin typeface="Cambria Math" panose="02040503050406030204" pitchFamily="18" charset="0"/>
                                    </a:rPr>
                                    <m:t>log</m:t>
                                  </m:r>
                                </m:e>
                                <m:sub>
                                  <m:r>
                                    <a:rPr lang="en-US" sz="1400" b="0" i="1" baseline="0" smtClean="0">
                                      <a:latin typeface="Cambria Math" panose="02040503050406030204" pitchFamily="18" charset="0"/>
                                    </a:rPr>
                                    <m:t>4</m:t>
                                  </m:r>
                                </m:sub>
                              </m:sSub>
                              <m:r>
                                <a:rPr lang="en-US" sz="1400" b="0" i="1" baseline="0" smtClean="0">
                                  <a:latin typeface="Cambria Math" panose="02040503050406030204" pitchFamily="18" charset="0"/>
                                </a:rPr>
                                <m:t>𝑛</m:t>
                              </m:r>
                              <m:r>
                                <a:rPr lang="en-US" sz="1400" b="0" i="0" baseline="0" smtClean="0">
                                  <a:latin typeface="Cambria Math" panose="02040503050406030204" pitchFamily="18" charset="0"/>
                                </a:rPr>
                                <m:t> −1</m:t>
                              </m:r>
                            </m:oMath>
                          </a14:m>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3</m:t>
                                    </m:r>
                                  </m:e>
                                  <m:sup>
                                    <m:func>
                                      <m:funcPr>
                                        <m:ctrlPr>
                                          <a:rPr lang="en-US" sz="1400" b="0" i="1" smtClean="0">
                                            <a:latin typeface="Cambria Math" panose="02040503050406030204" pitchFamily="18" charset="0"/>
                                          </a:rPr>
                                        </m:ctrlPr>
                                      </m:funcPr>
                                      <m:fName>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log</m:t>
                                            </m:r>
                                          </m:e>
                                          <m:sub>
                                            <m:r>
                                              <a:rPr lang="en-US" sz="1400" b="0" i="1" smtClean="0">
                                                <a:latin typeface="Cambria Math" panose="02040503050406030204" pitchFamily="18" charset="0"/>
                                              </a:rPr>
                                              <m:t>4</m:t>
                                            </m:r>
                                          </m:sub>
                                        </m:sSub>
                                      </m:fName>
                                      <m:e>
                                        <m:r>
                                          <a:rPr lang="en-US" sz="1400" b="0" i="1" smtClean="0">
                                            <a:latin typeface="Cambria Math" panose="02040503050406030204" pitchFamily="18" charset="0"/>
                                          </a:rPr>
                                          <m:t>𝑛</m:t>
                                        </m:r>
                                      </m:e>
                                    </m:func>
                                    <m:r>
                                      <a:rPr lang="en-US" sz="1400" b="0" i="1" smtClean="0">
                                        <a:latin typeface="Cambria Math" panose="02040503050406030204" pitchFamily="18" charset="0"/>
                                      </a:rPr>
                                      <m:t>−1</m:t>
                                    </m:r>
                                  </m:sup>
                                </m:sSup>
                              </m:oMath>
                            </m:oMathPara>
                          </a14:m>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5</m:t>
                                </m:r>
                              </m:oMath>
                            </m:oMathPara>
                          </a14:m>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3</m:t>
                                        </m:r>
                                      </m:den>
                                    </m:f>
                                  </m:e>
                                </m:d>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𝑛</m:t>
                                    </m:r>
                                  </m:e>
                                  <m:sup>
                                    <m:func>
                                      <m:funcPr>
                                        <m:ctrlPr>
                                          <a:rPr lang="en-US" sz="1400" b="0" i="1" smtClean="0">
                                            <a:latin typeface="Cambria Math" panose="02040503050406030204" pitchFamily="18" charset="0"/>
                                          </a:rPr>
                                        </m:ctrlPr>
                                      </m:funcPr>
                                      <m:fName>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log</m:t>
                                            </m:r>
                                          </m:e>
                                          <m:sub>
                                            <m:r>
                                              <a:rPr lang="en-US" sz="1400" b="0" i="1" smtClean="0">
                                                <a:latin typeface="Cambria Math" panose="02040503050406030204" pitchFamily="18" charset="0"/>
                                              </a:rPr>
                                              <m:t>4</m:t>
                                            </m:r>
                                          </m:sub>
                                        </m:sSub>
                                      </m:fName>
                                      <m:e>
                                        <m:r>
                                          <a:rPr lang="en-US" sz="1400" b="0" i="1" smtClean="0">
                                            <a:latin typeface="Cambria Math" panose="02040503050406030204" pitchFamily="18" charset="0"/>
                                          </a:rPr>
                                          <m:t>3</m:t>
                                        </m:r>
                                      </m:e>
                                    </m:func>
                                  </m:sup>
                                </m:sSup>
                              </m:oMath>
                            </m:oMathPara>
                          </a14:m>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mc:Choice>
        <mc:Fallback xmlns="">
          <p:graphicFrame>
            <p:nvGraphicFramePr>
              <p:cNvPr id="6" name="Table 5">
                <a:extLst>
                  <a:ext uri="{FF2B5EF4-FFF2-40B4-BE49-F238E27FC236}">
                    <a16:creationId xmlns="" xmlns:a16="http://schemas.microsoft.com/office/drawing/2014/main" xmlns:a14="http://schemas.microsoft.com/office/drawing/2010/main" id="{05E1F910-CC57-480A-A8D5-6EB192E0F0D7}"/>
                  </a:ext>
                </a:extLst>
              </p:cNvPr>
              <p:cNvGraphicFramePr>
                <a:graphicFrameLocks noGrp="1"/>
              </p:cNvGraphicFramePr>
              <p:nvPr>
                <p:extLst>
                  <p:ext uri="{D42A27DB-BD31-4B8C-83A1-F6EECF244321}">
                    <p14:modId xmlns:p14="http://schemas.microsoft.com/office/powerpoint/2010/main" val="4076200596"/>
                  </p:ext>
                </p:extLst>
              </p:nvPr>
            </p:nvGraphicFramePr>
            <p:xfrm>
              <a:off x="6815738" y="1430282"/>
              <a:ext cx="4994216" cy="3138467"/>
            </p:xfrm>
            <a:graphic>
              <a:graphicData uri="http://schemas.openxmlformats.org/drawingml/2006/table">
                <a:tbl>
                  <a:tblPr firstRow="1" bandRow="1">
                    <a:tableStyleId>{5C22544A-7EE6-4342-B048-85BDC9FD1C3A}</a:tableStyleId>
                  </a:tblPr>
                  <a:tblGrid>
                    <a:gridCol w="1248554">
                      <a:extLst>
                        <a:ext uri="{9D8B030D-6E8A-4147-A177-3AD203B41FA5}">
                          <a16:colId xmlns="" xmlns:a16="http://schemas.microsoft.com/office/drawing/2014/main" xmlns:a14="http://schemas.microsoft.com/office/drawing/2010/main" val="3339560639"/>
                        </a:ext>
                      </a:extLst>
                    </a:gridCol>
                    <a:gridCol w="1248554">
                      <a:extLst>
                        <a:ext uri="{9D8B030D-6E8A-4147-A177-3AD203B41FA5}">
                          <a16:colId xmlns="" xmlns:a16="http://schemas.microsoft.com/office/drawing/2014/main" xmlns:a14="http://schemas.microsoft.com/office/drawing/2010/main" val="908006400"/>
                        </a:ext>
                      </a:extLst>
                    </a:gridCol>
                    <a:gridCol w="1248554">
                      <a:extLst>
                        <a:ext uri="{9D8B030D-6E8A-4147-A177-3AD203B41FA5}">
                          <a16:colId xmlns="" xmlns:a16="http://schemas.microsoft.com/office/drawing/2014/main" xmlns:a14="http://schemas.microsoft.com/office/drawing/2010/main" val="244720956"/>
                        </a:ext>
                      </a:extLst>
                    </a:gridCol>
                    <a:gridCol w="1248554">
                      <a:extLst>
                        <a:ext uri="{9D8B030D-6E8A-4147-A177-3AD203B41FA5}">
                          <a16:colId xmlns="" xmlns:a16="http://schemas.microsoft.com/office/drawing/2014/main" xmlns:a14="http://schemas.microsoft.com/office/drawing/2010/main" val="325415090"/>
                        </a:ext>
                      </a:extLst>
                    </a:gridCol>
                  </a:tblGrid>
                  <a:tr h="518160">
                    <a:tc>
                      <a:txBody>
                        <a:bodyPr/>
                        <a:lstStyle/>
                        <a:p>
                          <a:pPr algn="ctr"/>
                          <a:r>
                            <a:rPr lang="en-US" sz="1400" dirty="0"/>
                            <a:t>Level (</a:t>
                          </a:r>
                          <a:r>
                            <a:rPr lang="en-US" sz="1400" dirty="0" err="1"/>
                            <a:t>i</a:t>
                          </a:r>
                          <a:r>
                            <a:rPr lang="en-US" sz="1400" dirty="0"/>
                            <a:t>)</a:t>
                          </a:r>
                        </a:p>
                      </a:txBody>
                      <a:tcPr anchor="ctr">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a:t>Number of Nodes</a:t>
                          </a:r>
                        </a:p>
                      </a:txBody>
                      <a:tcPr anchor="ctr">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a:t>Work per Node</a:t>
                          </a:r>
                        </a:p>
                      </a:txBody>
                      <a:tcPr anchor="ctr">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a:t>Work per Level</a:t>
                          </a:r>
                        </a:p>
                      </a:txBody>
                      <a:tcPr anchor="ctr">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 xmlns:a16="http://schemas.microsoft.com/office/drawing/2014/main" xmlns:a14="http://schemas.microsoft.com/office/drawing/2010/main" val="1014705001"/>
                      </a:ext>
                    </a:extLst>
                  </a:tr>
                  <a:tr h="318621">
                    <a:tc>
                      <a:txBody>
                        <a:bodyPr/>
                        <a:lstStyle/>
                        <a:p>
                          <a:pPr algn="ctr"/>
                          <a:r>
                            <a:rPr lang="en-US" sz="14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200488" t="-164151" r="-100976" b="-71698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300488" t="-164151" r="-976" b="-716981"/>
                          </a:stretch>
                        </a:blipFill>
                      </a:tcPr>
                    </a:tc>
                    <a:extLst>
                      <a:ext uri="{0D108BD9-81ED-4DB2-BD59-A6C34878D82A}">
                        <a16:rowId xmlns="" xmlns:a16="http://schemas.microsoft.com/office/drawing/2014/main" xmlns:a14="http://schemas.microsoft.com/office/drawing/2010/main" val="3557877009"/>
                      </a:ext>
                    </a:extLst>
                  </a:tr>
                  <a:tr h="497523">
                    <a:tc>
                      <a:txBody>
                        <a:bodyPr/>
                        <a:lstStyle/>
                        <a:p>
                          <a:pPr algn="ctr"/>
                          <a:r>
                            <a:rPr lang="en-US" sz="14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200488" t="-172840" r="-100976" b="-36913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300488" t="-172840" r="-976" b="-369136"/>
                          </a:stretch>
                        </a:blipFill>
                      </a:tcPr>
                    </a:tc>
                    <a:extLst>
                      <a:ext uri="{0D108BD9-81ED-4DB2-BD59-A6C34878D82A}">
                        <a16:rowId xmlns="" xmlns:a16="http://schemas.microsoft.com/office/drawing/2014/main" xmlns:a14="http://schemas.microsoft.com/office/drawing/2010/main" val="3574742703"/>
                      </a:ext>
                    </a:extLst>
                  </a:tr>
                  <a:tr h="612902">
                    <a:tc>
                      <a:txBody>
                        <a:bodyPr/>
                        <a:lstStyle/>
                        <a:p>
                          <a:pPr algn="ctr"/>
                          <a:r>
                            <a:rPr lang="en-US" sz="14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100488" t="-218812" r="-200976" b="-19604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200488" t="-218812" r="-100976" b="-19604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300488" t="-218812" r="-976" b="-196040"/>
                          </a:stretch>
                        </a:blipFill>
                      </a:tcPr>
                    </a:tc>
                    <a:extLst>
                      <a:ext uri="{0D108BD9-81ED-4DB2-BD59-A6C34878D82A}">
                        <a16:rowId xmlns="" xmlns:a16="http://schemas.microsoft.com/office/drawing/2014/main" xmlns:a14="http://schemas.microsoft.com/office/drawing/2010/main" val="1452229571"/>
                      </a:ext>
                    </a:extLst>
                  </a:tr>
                  <a:tr h="62045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488" t="-315686" r="-300976" b="-941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100488" t="-315686" r="-200976" b="-941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200488" t="-315686" r="-100976" b="-9411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300488" t="-315686" r="-976" b="-94118"/>
                          </a:stretch>
                        </a:blipFill>
                      </a:tcPr>
                    </a:tc>
                    <a:extLst>
                      <a:ext uri="{0D108BD9-81ED-4DB2-BD59-A6C34878D82A}">
                        <a16:rowId xmlns="" xmlns:a16="http://schemas.microsoft.com/office/drawing/2014/main" xmlns:a14="http://schemas.microsoft.com/office/drawing/2010/main" val="2110839276"/>
                      </a:ext>
                    </a:extLst>
                  </a:tr>
                  <a:tr h="570802">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488" t="-451064" r="-300976" b="-212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100488" t="-451064" r="-200976" b="-212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200488" t="-451064" r="-100976" b="-212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1"/>
                          <a:stretch>
                            <a:fillRect l="-300488" t="-451064" r="-976" b="-2128"/>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E9A878-8360-44D1-BFFA-D4E93D21EF55}"/>
                  </a:ext>
                </a:extLst>
              </p:cNvPr>
              <p:cNvSpPr txBox="1"/>
              <p:nvPr/>
            </p:nvSpPr>
            <p:spPr>
              <a:xfrm>
                <a:off x="153335" y="1576571"/>
                <a:ext cx="6793749" cy="4524315"/>
              </a:xfrm>
              <a:prstGeom prst="rect">
                <a:avLst/>
              </a:prstGeom>
              <a:noFill/>
              <a:ln w="19050">
                <a:noFill/>
              </a:ln>
            </p:spPr>
            <p:txBody>
              <a:bodyPr wrap="square" rtlCol="0">
                <a:spAutoFit/>
              </a:bodyPr>
              <a:lstStyle/>
              <a:p>
                <a:pPr marL="342900" indent="-342900">
                  <a:buFont typeface="+mj-lt"/>
                  <a:buAutoNum type="arabicPeriod"/>
                </a:pPr>
                <a:r>
                  <a:rPr lang="en-US" dirty="0"/>
                  <a:t>Input size on level </a:t>
                </a:r>
                <a14:m>
                  <m:oMath xmlns:m="http://schemas.openxmlformats.org/officeDocument/2006/math">
                    <m:r>
                      <a:rPr lang="en-US" b="0" i="1" smtClean="0">
                        <a:latin typeface="Cambria Math" panose="02040503050406030204" pitchFamily="18" charset="0"/>
                      </a:rPr>
                      <m:t>𝑖</m:t>
                    </m:r>
                  </m:oMath>
                </a14:m>
                <a:r>
                  <a:rPr lang="en-US" dirty="0"/>
                  <a:t>?</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How many calls on level </a:t>
                </a:r>
                <a14:m>
                  <m:oMath xmlns:m="http://schemas.openxmlformats.org/officeDocument/2006/math">
                    <m:r>
                      <a:rPr lang="en-US" b="0" i="1" smtClean="0">
                        <a:latin typeface="Cambria Math" panose="02040503050406030204" pitchFamily="18" charset="0"/>
                      </a:rPr>
                      <m:t>𝑖</m:t>
                    </m:r>
                  </m:oMath>
                </a14:m>
                <a:r>
                  <a:rPr lang="en-US" dirty="0"/>
                  <a:t>?</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How much work on level </a:t>
                </a:r>
                <a14:m>
                  <m:oMath xmlns:m="http://schemas.openxmlformats.org/officeDocument/2006/math">
                    <m:r>
                      <a:rPr lang="en-US" b="0" i="1" smtClean="0">
                        <a:latin typeface="Cambria Math" panose="02040503050406030204" pitchFamily="18" charset="0"/>
                      </a:rPr>
                      <m:t>𝑖</m:t>
                    </m:r>
                  </m:oMath>
                </a14:m>
                <a:r>
                  <a:rPr lang="en-US" dirty="0"/>
                  <a:t>?</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What is the last level? </a:t>
                </a:r>
              </a:p>
              <a:p>
                <a:pPr marL="342900" indent="-342900">
                  <a:buFont typeface="+mj-lt"/>
                  <a:buAutoNum type="arabicPeriod"/>
                </a:pPr>
                <a:endParaRPr lang="en-US" dirty="0"/>
              </a:p>
              <a:p>
                <a:pPr marL="342900" indent="-342900">
                  <a:buFont typeface="+mj-lt"/>
                  <a:buAutoNum type="arabicPeriod"/>
                </a:pPr>
                <a:endParaRPr lang="en-US" dirty="0"/>
              </a:p>
              <a:p>
                <a:r>
                  <a:rPr lang="en-US" dirty="0"/>
                  <a:t>5. A. How much work for each leaf node?</a:t>
                </a:r>
              </a:p>
              <a:p>
                <a:pPr marL="342900" indent="-342900">
                  <a:buFont typeface="+mj-lt"/>
                  <a:buAutoNum type="arabicPeriod"/>
                </a:pPr>
                <a:endParaRPr lang="en-US" dirty="0"/>
              </a:p>
              <a:p>
                <a:pPr marL="342900" indent="-342900">
                  <a:buFont typeface="+mj-lt"/>
                  <a:buAutoNum type="arabicPeriod"/>
                </a:pPr>
                <a:endParaRPr lang="en-US" dirty="0"/>
              </a:p>
              <a:p>
                <a:r>
                  <a:rPr lang="en-US" dirty="0"/>
                  <a:t>   B. How many base case calls?</a:t>
                </a:r>
              </a:p>
            </p:txBody>
          </p:sp>
        </mc:Choice>
        <mc:Fallback xmlns="">
          <p:sp>
            <p:nvSpPr>
              <p:cNvPr id="7" name="TextBox 6">
                <a:extLst>
                  <a:ext uri="{FF2B5EF4-FFF2-40B4-BE49-F238E27FC236}">
                    <a16:creationId xmlns="" xmlns:a16="http://schemas.microsoft.com/office/drawing/2014/main" id="{3FE9A878-8360-44D1-BFFA-D4E93D21EF55}"/>
                  </a:ext>
                </a:extLst>
              </p:cNvPr>
              <p:cNvSpPr txBox="1">
                <a:spLocks noRot="1" noChangeAspect="1" noMove="1" noResize="1" noEditPoints="1" noAdjustHandles="1" noChangeArrowheads="1" noChangeShapeType="1" noTextEdit="1"/>
              </p:cNvSpPr>
              <p:nvPr/>
            </p:nvSpPr>
            <p:spPr>
              <a:xfrm>
                <a:off x="153335" y="1576571"/>
                <a:ext cx="6793749" cy="4524315"/>
              </a:xfrm>
              <a:prstGeom prst="rect">
                <a:avLst/>
              </a:prstGeom>
              <a:blipFill rotWithShape="0">
                <a:blip r:embed="rId34"/>
                <a:stretch>
                  <a:fillRect l="-987" t="-1348" b="-1348"/>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1D5CC0-984A-49EA-A501-09B4C1C43D0C}"/>
                  </a:ext>
                </a:extLst>
              </p:cNvPr>
              <p:cNvSpPr txBox="1"/>
              <p:nvPr/>
            </p:nvSpPr>
            <p:spPr>
              <a:xfrm>
                <a:off x="2809448" y="1508799"/>
                <a:ext cx="450059" cy="5670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4C3282"/>
                              </a:solidFill>
                              <a:latin typeface="Cambria Math" panose="02040503050406030204" pitchFamily="18" charset="0"/>
                            </a:rPr>
                          </m:ctrlPr>
                        </m:fPr>
                        <m:num>
                          <m:r>
                            <a:rPr lang="en-US" b="0" i="1" smtClean="0">
                              <a:solidFill>
                                <a:srgbClr val="4C3282"/>
                              </a:solidFill>
                              <a:latin typeface="Cambria Math" panose="02040503050406030204" pitchFamily="18" charset="0"/>
                            </a:rPr>
                            <m:t>𝑛</m:t>
                          </m:r>
                        </m:num>
                        <m:den>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4</m:t>
                              </m:r>
                            </m:e>
                            <m:sup>
                              <m:r>
                                <a:rPr lang="en-US" b="0" i="1" smtClean="0">
                                  <a:solidFill>
                                    <a:srgbClr val="4C3282"/>
                                  </a:solidFill>
                                  <a:latin typeface="Cambria Math" panose="02040503050406030204" pitchFamily="18" charset="0"/>
                                </a:rPr>
                                <m:t>𝑖</m:t>
                              </m:r>
                            </m:sup>
                          </m:sSup>
                        </m:den>
                      </m:f>
                    </m:oMath>
                  </m:oMathPara>
                </a14:m>
                <a:endParaRPr lang="en-US" dirty="0">
                  <a:solidFill>
                    <a:srgbClr val="4C3282"/>
                  </a:solidFill>
                </a:endParaRPr>
              </a:p>
            </p:txBody>
          </p:sp>
        </mc:Choice>
        <mc:Fallback xmlns="">
          <p:sp>
            <p:nvSpPr>
              <p:cNvPr id="9" name="TextBox 8">
                <a:extLst>
                  <a:ext uri="{FF2B5EF4-FFF2-40B4-BE49-F238E27FC236}">
                    <a16:creationId xmlns="" xmlns:a16="http://schemas.microsoft.com/office/drawing/2014/main" xmlns:a14="http://schemas.microsoft.com/office/drawing/2010/main" id="{361D5CC0-984A-49EA-A501-09B4C1C43D0C}"/>
                  </a:ext>
                </a:extLst>
              </p:cNvPr>
              <p:cNvSpPr txBox="1">
                <a:spLocks noRot="1" noChangeAspect="1" noMove="1" noResize="1" noEditPoints="1" noAdjustHandles="1" noChangeArrowheads="1" noChangeShapeType="1" noTextEdit="1"/>
              </p:cNvSpPr>
              <p:nvPr/>
            </p:nvSpPr>
            <p:spPr>
              <a:xfrm>
                <a:off x="2809448" y="1508799"/>
                <a:ext cx="450059" cy="567015"/>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09529F6-71CD-4F2E-94E0-6C535CA8B958}"/>
                  </a:ext>
                </a:extLst>
              </p:cNvPr>
              <p:cNvSpPr txBox="1"/>
              <p:nvPr/>
            </p:nvSpPr>
            <p:spPr>
              <a:xfrm>
                <a:off x="5231753" y="1770632"/>
                <a:ext cx="937115" cy="6368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𝑐</m:t>
                      </m:r>
                      <m:sSup>
                        <m:sSupPr>
                          <m:ctrlPr>
                            <a:rPr lang="en-US" b="0" i="1" smtClean="0">
                              <a:solidFill>
                                <a:srgbClr val="4C3282"/>
                              </a:solidFill>
                              <a:latin typeface="Cambria Math" panose="02040503050406030204" pitchFamily="18" charset="0"/>
                            </a:rPr>
                          </m:ctrlPr>
                        </m:sSupPr>
                        <m:e>
                          <m:d>
                            <m:dPr>
                              <m:ctrlPr>
                                <a:rPr lang="en-US" b="0" i="1" smtClean="0">
                                  <a:solidFill>
                                    <a:srgbClr val="4C3282"/>
                                  </a:solidFill>
                                  <a:latin typeface="Cambria Math" panose="02040503050406030204" pitchFamily="18" charset="0"/>
                                </a:rPr>
                              </m:ctrlPr>
                            </m:dPr>
                            <m:e>
                              <m:f>
                                <m:fPr>
                                  <m:ctrlPr>
                                    <a:rPr lang="en-US" b="0" i="1" smtClean="0">
                                      <a:solidFill>
                                        <a:srgbClr val="4C3282"/>
                                      </a:solidFill>
                                      <a:latin typeface="Cambria Math" panose="02040503050406030204" pitchFamily="18" charset="0"/>
                                    </a:rPr>
                                  </m:ctrlPr>
                                </m:fPr>
                                <m:num>
                                  <m:r>
                                    <a:rPr lang="en-US" b="0" i="1" smtClean="0">
                                      <a:solidFill>
                                        <a:srgbClr val="4C3282"/>
                                      </a:solidFill>
                                      <a:latin typeface="Cambria Math" panose="02040503050406030204" pitchFamily="18" charset="0"/>
                                    </a:rPr>
                                    <m:t>𝑛</m:t>
                                  </m:r>
                                </m:num>
                                <m:den>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4</m:t>
                                      </m:r>
                                    </m:e>
                                    <m:sup>
                                      <m:r>
                                        <a:rPr lang="en-US" b="0" i="1" smtClean="0">
                                          <a:solidFill>
                                            <a:srgbClr val="4C3282"/>
                                          </a:solidFill>
                                          <a:latin typeface="Cambria Math" panose="02040503050406030204" pitchFamily="18" charset="0"/>
                                        </a:rPr>
                                        <m:t>𝑖</m:t>
                                      </m:r>
                                    </m:sup>
                                  </m:sSup>
                                </m:den>
                              </m:f>
                            </m:e>
                          </m:d>
                        </m:e>
                        <m:sup>
                          <m:r>
                            <a:rPr lang="en-US" b="0" i="1" smtClean="0">
                              <a:solidFill>
                                <a:srgbClr val="4C3282"/>
                              </a:solidFill>
                              <a:latin typeface="Cambria Math" panose="02040503050406030204" pitchFamily="18" charset="0"/>
                            </a:rPr>
                            <m:t>2</m:t>
                          </m:r>
                        </m:sup>
                      </m:sSup>
                    </m:oMath>
                  </m:oMathPara>
                </a14:m>
                <a:endParaRPr lang="en-US" dirty="0">
                  <a:solidFill>
                    <a:srgbClr val="4C3282"/>
                  </a:solidFill>
                </a:endParaRPr>
              </a:p>
            </p:txBody>
          </p:sp>
        </mc:Choice>
        <mc:Fallback xmlns="">
          <p:sp>
            <p:nvSpPr>
              <p:cNvPr id="10" name="TextBox 9">
                <a:extLst>
                  <a:ext uri="{FF2B5EF4-FFF2-40B4-BE49-F238E27FC236}">
                    <a16:creationId xmlns="" xmlns:a16="http://schemas.microsoft.com/office/drawing/2014/main" xmlns:a14="http://schemas.microsoft.com/office/drawing/2010/main" id="{509529F6-71CD-4F2E-94E0-6C535CA8B958}"/>
                  </a:ext>
                </a:extLst>
              </p:cNvPr>
              <p:cNvSpPr txBox="1">
                <a:spLocks noRot="1" noChangeAspect="1" noMove="1" noResize="1" noEditPoints="1" noAdjustHandles="1" noChangeArrowheads="1" noChangeShapeType="1" noTextEdit="1"/>
              </p:cNvSpPr>
              <p:nvPr/>
            </p:nvSpPr>
            <p:spPr>
              <a:xfrm>
                <a:off x="5231753" y="1770632"/>
                <a:ext cx="937115" cy="636841"/>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A9B51F0-372F-4FC7-92E0-EDA7C4D71CCD}"/>
                  </a:ext>
                </a:extLst>
              </p:cNvPr>
              <p:cNvSpPr txBox="1"/>
              <p:nvPr/>
            </p:nvSpPr>
            <p:spPr>
              <a:xfrm>
                <a:off x="3115189" y="4049375"/>
                <a:ext cx="2817951" cy="461473"/>
              </a:xfrm>
              <a:prstGeom prst="rect">
                <a:avLst/>
              </a:prstGeom>
              <a:noFill/>
            </p:spPr>
            <p:txBody>
              <a:bodyPr wrap="none" rtlCol="0">
                <a:spAutoFit/>
              </a:bodyPr>
              <a:lstStyle/>
              <a:p>
                <a:r>
                  <a:rPr lang="en-US" b="0" dirty="0">
                    <a:solidFill>
                      <a:srgbClr val="4C3282"/>
                    </a:solidFill>
                  </a:rPr>
                  <a:t>When </a:t>
                </a:r>
                <a14:m>
                  <m:oMath xmlns:m="http://schemas.openxmlformats.org/officeDocument/2006/math">
                    <m:f>
                      <m:fPr>
                        <m:ctrlPr>
                          <a:rPr lang="en-US" b="0" i="1" smtClean="0">
                            <a:solidFill>
                              <a:srgbClr val="4C3282"/>
                            </a:solidFill>
                            <a:latin typeface="Cambria Math" panose="02040503050406030204" pitchFamily="18" charset="0"/>
                          </a:rPr>
                        </m:ctrlPr>
                      </m:fPr>
                      <m:num>
                        <m:r>
                          <a:rPr lang="en-US" b="0" i="1" smtClean="0">
                            <a:solidFill>
                              <a:srgbClr val="4C3282"/>
                            </a:solidFill>
                            <a:latin typeface="Cambria Math" panose="02040503050406030204" pitchFamily="18" charset="0"/>
                          </a:rPr>
                          <m:t>𝑛</m:t>
                        </m:r>
                      </m:num>
                      <m:den>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4</m:t>
                            </m:r>
                          </m:e>
                          <m:sup>
                            <m:r>
                              <a:rPr lang="en-US" b="0" i="1" smtClean="0">
                                <a:solidFill>
                                  <a:srgbClr val="4C3282"/>
                                </a:solidFill>
                                <a:latin typeface="Cambria Math" panose="02040503050406030204" pitchFamily="18" charset="0"/>
                              </a:rPr>
                              <m:t>𝑖</m:t>
                            </m:r>
                          </m:sup>
                        </m:sSup>
                      </m:den>
                    </m:f>
                    <m:r>
                      <a:rPr lang="en-US" b="0" i="1" smtClean="0">
                        <a:solidFill>
                          <a:srgbClr val="4C3282"/>
                        </a:solidFill>
                        <a:latin typeface="Cambria Math" panose="02040503050406030204" pitchFamily="18" charset="0"/>
                      </a:rPr>
                      <m:t>=4</m:t>
                    </m:r>
                  </m:oMath>
                </a14:m>
                <a:r>
                  <a:rPr lang="en-US" b="0" dirty="0">
                    <a:solidFill>
                      <a:srgbClr val="4C3282"/>
                    </a:solidFill>
                  </a:rPr>
                  <a:t> </a:t>
                </a:r>
                <a:r>
                  <a:rPr lang="en-US" b="0" dirty="0">
                    <a:solidFill>
                      <a:srgbClr val="4C3282"/>
                    </a:solidFill>
                    <a:sym typeface="Wingdings" panose="05000000000000000000" pitchFamily="2" charset="2"/>
                  </a:rPr>
                  <a:t></a:t>
                </a:r>
                <a:r>
                  <a:rPr lang="en-US" b="0" dirty="0">
                    <a:solidFill>
                      <a:srgbClr val="4C3282"/>
                    </a:solidFill>
                  </a:rPr>
                  <a:t> </a:t>
                </a:r>
                <a14:m>
                  <m:oMath xmlns:m="http://schemas.openxmlformats.org/officeDocument/2006/math">
                    <m:func>
                      <m:funcPr>
                        <m:ctrlPr>
                          <a:rPr lang="en-US" b="0" i="1" smtClean="0">
                            <a:solidFill>
                              <a:srgbClr val="4C3282"/>
                            </a:solidFill>
                            <a:latin typeface="Cambria Math" panose="02040503050406030204" pitchFamily="18" charset="0"/>
                          </a:rPr>
                        </m:ctrlPr>
                      </m:funcPr>
                      <m:fName>
                        <m:sSub>
                          <m:sSubPr>
                            <m:ctrlPr>
                              <a:rPr lang="en-US" b="0" i="1" smtClean="0">
                                <a:solidFill>
                                  <a:srgbClr val="4C3282"/>
                                </a:solidFill>
                                <a:latin typeface="Cambria Math" panose="02040503050406030204" pitchFamily="18" charset="0"/>
                              </a:rPr>
                            </m:ctrlPr>
                          </m:sSubPr>
                          <m:e>
                            <m:r>
                              <m:rPr>
                                <m:sty m:val="p"/>
                              </m:rPr>
                              <a:rPr lang="en-US" b="0" i="0" smtClean="0">
                                <a:solidFill>
                                  <a:srgbClr val="4C3282"/>
                                </a:solidFill>
                                <a:latin typeface="Cambria Math" panose="02040503050406030204" pitchFamily="18" charset="0"/>
                              </a:rPr>
                              <m:t>log</m:t>
                            </m:r>
                          </m:e>
                          <m:sub>
                            <m:r>
                              <a:rPr lang="en-US" b="0" i="1" smtClean="0">
                                <a:solidFill>
                                  <a:srgbClr val="4C3282"/>
                                </a:solidFill>
                                <a:latin typeface="Cambria Math" panose="02040503050406030204" pitchFamily="18" charset="0"/>
                              </a:rPr>
                              <m:t>4</m:t>
                            </m:r>
                          </m:sub>
                        </m:sSub>
                      </m:fName>
                      <m:e>
                        <m:r>
                          <a:rPr lang="en-US" b="0" i="1" smtClean="0">
                            <a:solidFill>
                              <a:srgbClr val="4C3282"/>
                            </a:solidFill>
                            <a:latin typeface="Cambria Math" panose="02040503050406030204" pitchFamily="18" charset="0"/>
                          </a:rPr>
                          <m:t>𝑛</m:t>
                        </m:r>
                        <m:r>
                          <a:rPr lang="en-US" b="0" i="1" smtClean="0">
                            <a:solidFill>
                              <a:srgbClr val="4C3282"/>
                            </a:solidFill>
                            <a:latin typeface="Cambria Math" panose="02040503050406030204" pitchFamily="18" charset="0"/>
                          </a:rPr>
                          <m:t> −1</m:t>
                        </m:r>
                      </m:e>
                    </m:func>
                  </m:oMath>
                </a14:m>
                <a:endParaRPr lang="en-US" dirty="0">
                  <a:solidFill>
                    <a:srgbClr val="4C3282"/>
                  </a:solidFill>
                </a:endParaRPr>
              </a:p>
            </p:txBody>
          </p:sp>
        </mc:Choice>
        <mc:Fallback xmlns="">
          <p:sp>
            <p:nvSpPr>
              <p:cNvPr id="12" name="TextBox 11">
                <a:extLst>
                  <a:ext uri="{FF2B5EF4-FFF2-40B4-BE49-F238E27FC236}">
                    <a16:creationId xmlns="" xmlns:a16="http://schemas.microsoft.com/office/drawing/2014/main" xmlns:a14="http://schemas.microsoft.com/office/drawing/2010/main" id="{7A9B51F0-372F-4FC7-92E0-EDA7C4D71CCD}"/>
                  </a:ext>
                </a:extLst>
              </p:cNvPr>
              <p:cNvSpPr txBox="1">
                <a:spLocks noRot="1" noChangeAspect="1" noMove="1" noResize="1" noEditPoints="1" noAdjustHandles="1" noChangeArrowheads="1" noChangeShapeType="1" noTextEdit="1"/>
              </p:cNvSpPr>
              <p:nvPr/>
            </p:nvSpPr>
            <p:spPr>
              <a:xfrm>
                <a:off x="3115189" y="4049375"/>
                <a:ext cx="2817951" cy="461473"/>
              </a:xfrm>
              <a:prstGeom prst="rect">
                <a:avLst/>
              </a:prstGeom>
              <a:blipFill rotWithShape="0">
                <a:blip r:embed="rId25"/>
                <a:stretch>
                  <a:fillRect l="-1732"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DFD0301-367F-4433-B719-7EE918EBB016}"/>
                  </a:ext>
                </a:extLst>
              </p:cNvPr>
              <p:cNvSpPr txBox="1"/>
              <p:nvPr/>
            </p:nvSpPr>
            <p:spPr>
              <a:xfrm>
                <a:off x="4336452" y="4840353"/>
                <a:ext cx="3754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5</m:t>
                      </m:r>
                    </m:oMath>
                  </m:oMathPara>
                </a14:m>
                <a:endParaRPr lang="en-US" dirty="0">
                  <a:solidFill>
                    <a:srgbClr val="4C3282"/>
                  </a:solidFill>
                </a:endParaRPr>
              </a:p>
            </p:txBody>
          </p:sp>
        </mc:Choice>
        <mc:Fallback xmlns="">
          <p:sp>
            <p:nvSpPr>
              <p:cNvPr id="13" name="TextBox 12">
                <a:extLst>
                  <a:ext uri="{FF2B5EF4-FFF2-40B4-BE49-F238E27FC236}">
                    <a16:creationId xmlns="" xmlns:a16="http://schemas.microsoft.com/office/drawing/2014/main" xmlns:a14="http://schemas.microsoft.com/office/drawing/2010/main" id="{FDFD0301-367F-4433-B719-7EE918EBB016}"/>
                  </a:ext>
                </a:extLst>
              </p:cNvPr>
              <p:cNvSpPr txBox="1">
                <a:spLocks noRot="1" noChangeAspect="1" noMove="1" noResize="1" noEditPoints="1" noAdjustHandles="1" noChangeArrowheads="1" noChangeShapeType="1" noTextEdit="1"/>
              </p:cNvSpPr>
              <p:nvPr/>
            </p:nvSpPr>
            <p:spPr>
              <a:xfrm>
                <a:off x="4336452" y="4840353"/>
                <a:ext cx="375424" cy="369332"/>
              </a:xfrm>
              <a:prstGeom prst="rect">
                <a:avLst/>
              </a:prstGeom>
              <a:blipFill rotWithShape="0">
                <a:blip r:embed="rId35"/>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C97DE091-AC05-410E-8EB1-68E71F84C8C4}"/>
              </a:ext>
            </a:extLst>
          </p:cNvPr>
          <p:cNvGrpSpPr/>
          <p:nvPr/>
        </p:nvGrpSpPr>
        <p:grpSpPr>
          <a:xfrm>
            <a:off x="7626894" y="235895"/>
            <a:ext cx="3978561" cy="920193"/>
            <a:chOff x="1611176" y="4199021"/>
            <a:chExt cx="3978561" cy="920193"/>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D8B1A0-F206-4B7F-BCE8-841F3271E891}"/>
                    </a:ext>
                  </a:extLst>
                </p:cNvPr>
                <p:cNvSpPr txBox="1"/>
                <p:nvPr/>
              </p:nvSpPr>
              <p:spPr>
                <a:xfrm>
                  <a:off x="1611176" y="4474451"/>
                  <a:ext cx="10072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oMath>
                    </m:oMathPara>
                  </a14:m>
                  <a:endParaRPr lang="en-US" dirty="0"/>
                </a:p>
              </p:txBody>
            </p:sp>
          </mc:Choice>
          <mc:Fallback xmlns="">
            <p:sp>
              <p:nvSpPr>
                <p:cNvPr id="16" name="TextBox 15">
                  <a:extLst>
                    <a:ext uri="{FF2B5EF4-FFF2-40B4-BE49-F238E27FC236}">
                      <a16:creationId xmlns:a16="http://schemas.microsoft.com/office/drawing/2014/main" id="{5DD8B1A0-F206-4B7F-BCE8-841F3271E891}"/>
                    </a:ext>
                  </a:extLst>
                </p:cNvPr>
                <p:cNvSpPr txBox="1">
                  <a:spLocks noRot="1" noChangeAspect="1" noMove="1" noResize="1" noEditPoints="1" noAdjustHandles="1" noChangeArrowheads="1" noChangeShapeType="1" noTextEdit="1"/>
                </p:cNvSpPr>
                <p:nvPr/>
              </p:nvSpPr>
              <p:spPr>
                <a:xfrm>
                  <a:off x="1611176" y="4474451"/>
                  <a:ext cx="1007263"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B7E1E79-BE92-46B3-87CA-2BB0CAF14A93}"/>
                    </a:ext>
                  </a:extLst>
                </p:cNvPr>
                <p:cNvSpPr txBox="1"/>
                <p:nvPr/>
              </p:nvSpPr>
              <p:spPr>
                <a:xfrm>
                  <a:off x="2993425" y="4212428"/>
                  <a:ext cx="15936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≤4</m:t>
                        </m:r>
                      </m:oMath>
                    </m:oMathPara>
                  </a14:m>
                  <a:endParaRPr lang="en-US" dirty="0"/>
                </a:p>
              </p:txBody>
            </p:sp>
          </mc:Choice>
          <mc:Fallback xmlns="">
            <p:sp>
              <p:nvSpPr>
                <p:cNvPr id="17" name="TextBox 16">
                  <a:extLst>
                    <a:ext uri="{FF2B5EF4-FFF2-40B4-BE49-F238E27FC236}">
                      <a16:creationId xmlns="" xmlns:a16="http://schemas.microsoft.com/office/drawing/2014/main" xmlns:a14="http://schemas.microsoft.com/office/drawing/2010/main" id="{0B7E1E79-BE92-46B3-87CA-2BB0CAF14A93}"/>
                    </a:ext>
                  </a:extLst>
                </p:cNvPr>
                <p:cNvSpPr txBox="1">
                  <a:spLocks noRot="1" noChangeAspect="1" noMove="1" noResize="1" noEditPoints="1" noAdjustHandles="1" noChangeArrowheads="1" noChangeShapeType="1" noTextEdit="1"/>
                </p:cNvSpPr>
                <p:nvPr/>
              </p:nvSpPr>
              <p:spPr>
                <a:xfrm>
                  <a:off x="2993425" y="4212428"/>
                  <a:ext cx="1593641" cy="369332"/>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9A03CE-6897-49E5-8DC0-49256D40D969}"/>
                    </a:ext>
                  </a:extLst>
                </p:cNvPr>
                <p:cNvSpPr txBox="1"/>
                <p:nvPr/>
              </p:nvSpPr>
              <p:spPr>
                <a:xfrm>
                  <a:off x="2947475" y="4527492"/>
                  <a:ext cx="2642262" cy="5821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 </m:t>
                        </m:r>
                        <m:r>
                          <a:rPr lang="en-US" b="0" i="1" smtClean="0">
                            <a:latin typeface="Cambria Math" panose="02040503050406030204" pitchFamily="18" charset="0"/>
                          </a:rPr>
                          <m:t>𝑜𝑡h𝑒𝑟𝑤𝑖𝑠𝑒</m:t>
                        </m:r>
                      </m:oMath>
                    </m:oMathPara>
                  </a14:m>
                  <a:endParaRPr lang="en-US" dirty="0"/>
                </a:p>
              </p:txBody>
            </p:sp>
          </mc:Choice>
          <mc:Fallback xmlns="">
            <p:sp>
              <p:nvSpPr>
                <p:cNvPr id="18" name="TextBox 17">
                  <a:extLst>
                    <a:ext uri="{FF2B5EF4-FFF2-40B4-BE49-F238E27FC236}">
                      <a16:creationId xmlns:a16="http://schemas.microsoft.com/office/drawing/2014/main" id="{0D9A03CE-6897-49E5-8DC0-49256D40D969}"/>
                    </a:ext>
                  </a:extLst>
                </p:cNvPr>
                <p:cNvSpPr txBox="1">
                  <a:spLocks noRot="1" noChangeAspect="1" noMove="1" noResize="1" noEditPoints="1" noAdjustHandles="1" noChangeArrowheads="1" noChangeShapeType="1" noTextEdit="1"/>
                </p:cNvSpPr>
                <p:nvPr/>
              </p:nvSpPr>
              <p:spPr>
                <a:xfrm>
                  <a:off x="2947475" y="4527492"/>
                  <a:ext cx="2642262" cy="582147"/>
                </a:xfrm>
                <a:prstGeom prst="rect">
                  <a:avLst/>
                </a:prstGeom>
                <a:blipFill>
                  <a:blip r:embed="rId9"/>
                  <a:stretch>
                    <a:fillRect/>
                  </a:stretch>
                </a:blipFill>
              </p:spPr>
              <p:txBody>
                <a:bodyPr/>
                <a:lstStyle/>
                <a:p>
                  <a:r>
                    <a:rPr lang="en-US">
                      <a:noFill/>
                    </a:rPr>
                    <a:t> </a:t>
                  </a:r>
                </a:p>
              </p:txBody>
            </p:sp>
          </mc:Fallback>
        </mc:AlternateContent>
        <p:sp>
          <p:nvSpPr>
            <p:cNvPr id="19" name="Left Brace 18">
              <a:extLst>
                <a:ext uri="{FF2B5EF4-FFF2-40B4-BE49-F238E27FC236}">
                  <a16:creationId xmlns:a16="http://schemas.microsoft.com/office/drawing/2014/main" id="{561C8A07-A2FB-4C90-B625-9E8912819555}"/>
                </a:ext>
              </a:extLst>
            </p:cNvPr>
            <p:cNvSpPr/>
            <p:nvPr/>
          </p:nvSpPr>
          <p:spPr>
            <a:xfrm>
              <a:off x="2585024" y="4199021"/>
              <a:ext cx="609600" cy="92019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TextBox 19">
            <a:extLst>
              <a:ext uri="{FF2B5EF4-FFF2-40B4-BE49-F238E27FC236}">
                <a16:creationId xmlns:a16="http://schemas.microsoft.com/office/drawing/2014/main" id="{82303F29-9D4C-4C19-BD3A-3DEA5757FA1C}"/>
              </a:ext>
            </a:extLst>
          </p:cNvPr>
          <p:cNvSpPr txBox="1"/>
          <p:nvPr/>
        </p:nvSpPr>
        <p:spPr>
          <a:xfrm>
            <a:off x="7236242" y="4702397"/>
            <a:ext cx="3039486" cy="369332"/>
          </a:xfrm>
          <a:prstGeom prst="rect">
            <a:avLst/>
          </a:prstGeom>
          <a:noFill/>
        </p:spPr>
        <p:txBody>
          <a:bodyPr wrap="none" rtlCol="0">
            <a:spAutoFit/>
          </a:bodyPr>
          <a:lstStyle/>
          <a:p>
            <a:r>
              <a:rPr lang="en-US" dirty="0"/>
              <a:t>6. Combining it all together…</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1739B85-7E2F-45A3-8C92-E3AE452D2E9D}"/>
                  </a:ext>
                </a:extLst>
              </p:cNvPr>
              <p:cNvSpPr txBox="1"/>
              <p:nvPr/>
            </p:nvSpPr>
            <p:spPr>
              <a:xfrm>
                <a:off x="3326432" y="3096668"/>
                <a:ext cx="1139991" cy="6368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3</m:t>
                          </m:r>
                        </m:e>
                        <m:sup>
                          <m:r>
                            <a:rPr lang="en-US" b="0" i="1" smtClean="0">
                              <a:solidFill>
                                <a:srgbClr val="4C3282"/>
                              </a:solidFill>
                              <a:latin typeface="Cambria Math" panose="02040503050406030204" pitchFamily="18" charset="0"/>
                            </a:rPr>
                            <m:t>𝑖</m:t>
                          </m:r>
                        </m:sup>
                      </m:sSup>
                      <m:r>
                        <a:rPr lang="en-US" b="0" i="1" smtClean="0">
                          <a:solidFill>
                            <a:srgbClr val="4C3282"/>
                          </a:solidFill>
                          <a:latin typeface="Cambria Math" panose="02040503050406030204" pitchFamily="18" charset="0"/>
                        </a:rPr>
                        <m:t>𝑐</m:t>
                      </m:r>
                      <m:sSup>
                        <m:sSupPr>
                          <m:ctrlPr>
                            <a:rPr lang="en-US" b="0" i="1" smtClean="0">
                              <a:solidFill>
                                <a:srgbClr val="4C3282"/>
                              </a:solidFill>
                              <a:latin typeface="Cambria Math" panose="02040503050406030204" pitchFamily="18" charset="0"/>
                            </a:rPr>
                          </m:ctrlPr>
                        </m:sSupPr>
                        <m:e>
                          <m:d>
                            <m:dPr>
                              <m:ctrlPr>
                                <a:rPr lang="en-US" b="0" i="1" smtClean="0">
                                  <a:solidFill>
                                    <a:srgbClr val="4C3282"/>
                                  </a:solidFill>
                                  <a:latin typeface="Cambria Math" panose="02040503050406030204" pitchFamily="18" charset="0"/>
                                </a:rPr>
                              </m:ctrlPr>
                            </m:dPr>
                            <m:e>
                              <m:f>
                                <m:fPr>
                                  <m:ctrlPr>
                                    <a:rPr lang="en-US" b="0" i="1" smtClean="0">
                                      <a:solidFill>
                                        <a:srgbClr val="4C3282"/>
                                      </a:solidFill>
                                      <a:latin typeface="Cambria Math" panose="02040503050406030204" pitchFamily="18" charset="0"/>
                                    </a:rPr>
                                  </m:ctrlPr>
                                </m:fPr>
                                <m:num>
                                  <m:r>
                                    <a:rPr lang="en-US" b="0" i="1" smtClean="0">
                                      <a:solidFill>
                                        <a:srgbClr val="4C3282"/>
                                      </a:solidFill>
                                      <a:latin typeface="Cambria Math" panose="02040503050406030204" pitchFamily="18" charset="0"/>
                                    </a:rPr>
                                    <m:t>𝑛</m:t>
                                  </m:r>
                                </m:num>
                                <m:den>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4</m:t>
                                      </m:r>
                                    </m:e>
                                    <m:sup>
                                      <m:r>
                                        <a:rPr lang="en-US" b="0" i="1" smtClean="0">
                                          <a:solidFill>
                                            <a:srgbClr val="4C3282"/>
                                          </a:solidFill>
                                          <a:latin typeface="Cambria Math" panose="02040503050406030204" pitchFamily="18" charset="0"/>
                                        </a:rPr>
                                        <m:t>𝑖</m:t>
                                      </m:r>
                                    </m:sup>
                                  </m:sSup>
                                </m:den>
                              </m:f>
                            </m:e>
                          </m:d>
                        </m:e>
                        <m:sup>
                          <m:r>
                            <a:rPr lang="en-US" b="0" i="1" smtClean="0">
                              <a:solidFill>
                                <a:srgbClr val="4C3282"/>
                              </a:solidFill>
                              <a:latin typeface="Cambria Math" panose="02040503050406030204" pitchFamily="18" charset="0"/>
                            </a:rPr>
                            <m:t>2</m:t>
                          </m:r>
                        </m:sup>
                      </m:sSup>
                    </m:oMath>
                  </m:oMathPara>
                </a14:m>
                <a:endParaRPr lang="en-US" dirty="0">
                  <a:solidFill>
                    <a:srgbClr val="4C3282"/>
                  </a:solidFill>
                </a:endParaRPr>
              </a:p>
            </p:txBody>
          </p:sp>
        </mc:Choice>
        <mc:Fallback xmlns="">
          <p:sp>
            <p:nvSpPr>
              <p:cNvPr id="22" name="TextBox 21">
                <a:extLst>
                  <a:ext uri="{FF2B5EF4-FFF2-40B4-BE49-F238E27FC236}">
                    <a16:creationId xmlns="" xmlns:a16="http://schemas.microsoft.com/office/drawing/2014/main" xmlns:a14="http://schemas.microsoft.com/office/drawing/2010/main" id="{E1739B85-7E2F-45A3-8C92-E3AE452D2E9D}"/>
                  </a:ext>
                </a:extLst>
              </p:cNvPr>
              <p:cNvSpPr txBox="1">
                <a:spLocks noRot="1" noChangeAspect="1" noMove="1" noResize="1" noEditPoints="1" noAdjustHandles="1" noChangeArrowheads="1" noChangeShapeType="1" noTextEdit="1"/>
              </p:cNvSpPr>
              <p:nvPr/>
            </p:nvSpPr>
            <p:spPr>
              <a:xfrm>
                <a:off x="3326432" y="3096668"/>
                <a:ext cx="1139991" cy="636841"/>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F129EE-96FB-4E38-8CD5-5C5B2C16A9FE}"/>
                  </a:ext>
                </a:extLst>
              </p:cNvPr>
              <p:cNvSpPr txBox="1"/>
              <p:nvPr/>
            </p:nvSpPr>
            <p:spPr>
              <a:xfrm>
                <a:off x="4250343" y="3025526"/>
                <a:ext cx="1494640" cy="779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m:t>
                          </m:r>
                          <m:d>
                            <m:dPr>
                              <m:ctrlPr>
                                <a:rPr lang="en-US" b="0" i="1" smtClean="0">
                                  <a:solidFill>
                                    <a:srgbClr val="4C3282"/>
                                  </a:solidFill>
                                  <a:latin typeface="Cambria Math" panose="02040503050406030204" pitchFamily="18" charset="0"/>
                                </a:rPr>
                              </m:ctrlPr>
                            </m:dPr>
                            <m:e>
                              <m:f>
                                <m:fPr>
                                  <m:ctrlPr>
                                    <a:rPr lang="en-US" b="0" i="1" smtClean="0">
                                      <a:solidFill>
                                        <a:srgbClr val="4C3282"/>
                                      </a:solidFill>
                                      <a:latin typeface="Cambria Math" panose="02040503050406030204" pitchFamily="18" charset="0"/>
                                    </a:rPr>
                                  </m:ctrlPr>
                                </m:fPr>
                                <m:num>
                                  <m:r>
                                    <a:rPr lang="en-US" b="0" i="1" smtClean="0">
                                      <a:solidFill>
                                        <a:srgbClr val="4C3282"/>
                                      </a:solidFill>
                                      <a:latin typeface="Cambria Math" panose="02040503050406030204" pitchFamily="18" charset="0"/>
                                    </a:rPr>
                                    <m:t>3</m:t>
                                  </m:r>
                                </m:num>
                                <m:den>
                                  <m:r>
                                    <a:rPr lang="en-US" b="0" i="1" smtClean="0">
                                      <a:solidFill>
                                        <a:srgbClr val="4C3282"/>
                                      </a:solidFill>
                                      <a:latin typeface="Cambria Math" panose="02040503050406030204" pitchFamily="18" charset="0"/>
                                    </a:rPr>
                                    <m:t>16</m:t>
                                  </m:r>
                                </m:den>
                              </m:f>
                            </m:e>
                          </m:d>
                        </m:e>
                        <m:sup>
                          <m:r>
                            <a:rPr lang="en-US" b="0" i="1" smtClean="0">
                              <a:solidFill>
                                <a:srgbClr val="4C3282"/>
                              </a:solidFill>
                              <a:latin typeface="Cambria Math" panose="02040503050406030204" pitchFamily="18" charset="0"/>
                            </a:rPr>
                            <m:t>𝑖</m:t>
                          </m:r>
                        </m:sup>
                      </m:sSup>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𝑐𝑛</m:t>
                          </m:r>
                        </m:e>
                        <m:sup>
                          <m:r>
                            <a:rPr lang="en-US" b="0" i="1" smtClean="0">
                              <a:solidFill>
                                <a:srgbClr val="4C3282"/>
                              </a:solidFill>
                              <a:latin typeface="Cambria Math" panose="02040503050406030204" pitchFamily="18" charset="0"/>
                            </a:rPr>
                            <m:t>2</m:t>
                          </m:r>
                        </m:sup>
                      </m:sSup>
                    </m:oMath>
                  </m:oMathPara>
                </a14:m>
                <a:endParaRPr lang="en-US" dirty="0">
                  <a:solidFill>
                    <a:srgbClr val="4C3282"/>
                  </a:solidFill>
                </a:endParaRPr>
              </a:p>
            </p:txBody>
          </p:sp>
        </mc:Choice>
        <mc:Fallback xmlns="">
          <p:sp>
            <p:nvSpPr>
              <p:cNvPr id="24" name="TextBox 23">
                <a:extLst>
                  <a:ext uri="{FF2B5EF4-FFF2-40B4-BE49-F238E27FC236}">
                    <a16:creationId xmlns="" xmlns:a16="http://schemas.microsoft.com/office/drawing/2014/main" xmlns:a14="http://schemas.microsoft.com/office/drawing/2010/main" id="{47F129EE-96FB-4E38-8CD5-5C5B2C16A9FE}"/>
                  </a:ext>
                </a:extLst>
              </p:cNvPr>
              <p:cNvSpPr txBox="1">
                <a:spLocks noRot="1" noChangeAspect="1" noMove="1" noResize="1" noEditPoints="1" noAdjustHandles="1" noChangeArrowheads="1" noChangeShapeType="1" noTextEdit="1"/>
              </p:cNvSpPr>
              <p:nvPr/>
            </p:nvSpPr>
            <p:spPr>
              <a:xfrm>
                <a:off x="4250343" y="3025526"/>
                <a:ext cx="1494640" cy="779124"/>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EE47587-1DE3-4E7D-9901-1A84DF32AE3B}"/>
                  </a:ext>
                </a:extLst>
              </p:cNvPr>
              <p:cNvSpPr txBox="1"/>
              <p:nvPr/>
            </p:nvSpPr>
            <p:spPr>
              <a:xfrm>
                <a:off x="7955712" y="5216413"/>
                <a:ext cx="4236288" cy="8844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4</m:t>
                                  </m:r>
                                </m:sub>
                              </m:sSub>
                            </m:fName>
                            <m:e>
                              <m:r>
                                <a:rPr lang="en-US" b="0" i="1" smtClean="0">
                                  <a:latin typeface="Cambria Math" panose="02040503050406030204" pitchFamily="18" charset="0"/>
                                </a:rPr>
                                <m:t>𝑛</m:t>
                              </m:r>
                              <m:r>
                                <a:rPr lang="en-US" b="0" i="1" smtClean="0">
                                  <a:latin typeface="Cambria Math" panose="02040503050406030204" pitchFamily="18" charset="0"/>
                                </a:rPr>
                                <m:t> −2</m:t>
                              </m:r>
                            </m:e>
                          </m:func>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𝑖</m:t>
                              </m:r>
                            </m:sup>
                          </m:sSup>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 </m:t>
                          </m:r>
                        </m:e>
                      </m:nary>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m:rPr>
                              <m:sty m:val="p"/>
                            </m:rPr>
                            <a:rPr lang="en-US" i="1" dirty="0">
                              <a:latin typeface="Cambria Math" panose="02040503050406030204" pitchFamily="18" charset="0"/>
                            </a:rPr>
                            <m:t>log</m:t>
                          </m:r>
                          <m:r>
                            <a:rPr lang="en-US" i="1" baseline="-25000" dirty="0">
                              <a:latin typeface="Cambria Math" panose="02040503050406030204" pitchFamily="18" charset="0"/>
                            </a:rPr>
                            <m:t>4</m:t>
                          </m:r>
                          <m:r>
                            <a:rPr lang="en-US" b="0" i="1" dirty="0" smtClean="0">
                              <a:latin typeface="Cambria Math" panose="02040503050406030204" pitchFamily="18" charset="0"/>
                            </a:rPr>
                            <m:t>3</m:t>
                          </m:r>
                        </m:sup>
                      </m:sSup>
                    </m:oMath>
                  </m:oMathPara>
                </a14:m>
                <a:endParaRPr lang="en-US" dirty="0"/>
              </a:p>
            </p:txBody>
          </p:sp>
        </mc:Choice>
        <mc:Fallback xmlns="">
          <p:sp>
            <p:nvSpPr>
              <p:cNvPr id="25" name="TextBox 24">
                <a:extLst>
                  <a:ext uri="{FF2B5EF4-FFF2-40B4-BE49-F238E27FC236}">
                    <a16:creationId xmlns="" xmlns:a16="http://schemas.microsoft.com/office/drawing/2014/main" xmlns:a14="http://schemas.microsoft.com/office/drawing/2010/main" id="{6EE47587-1DE3-4E7D-9901-1A84DF32AE3B}"/>
                  </a:ext>
                </a:extLst>
              </p:cNvPr>
              <p:cNvSpPr txBox="1">
                <a:spLocks noRot="1" noChangeAspect="1" noMove="1" noResize="1" noEditPoints="1" noAdjustHandles="1" noChangeArrowheads="1" noChangeShapeType="1" noTextEdit="1"/>
              </p:cNvSpPr>
              <p:nvPr/>
            </p:nvSpPr>
            <p:spPr>
              <a:xfrm>
                <a:off x="7955712" y="5216413"/>
                <a:ext cx="4236288" cy="884473"/>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BC9FC1A-1A85-44DD-8789-6C1E458C8A69}"/>
                  </a:ext>
                </a:extLst>
              </p:cNvPr>
              <p:cNvSpPr txBox="1"/>
              <p:nvPr/>
            </p:nvSpPr>
            <p:spPr>
              <a:xfrm>
                <a:off x="3164479" y="5645045"/>
                <a:ext cx="2018886" cy="6612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3</m:t>
                          </m:r>
                        </m:e>
                        <m:sup>
                          <m:func>
                            <m:funcPr>
                              <m:ctrlPr>
                                <a:rPr lang="en-US" b="0" i="1" smtClean="0">
                                  <a:solidFill>
                                    <a:srgbClr val="4C3282"/>
                                  </a:solidFill>
                                  <a:latin typeface="Cambria Math" panose="02040503050406030204" pitchFamily="18" charset="0"/>
                                </a:rPr>
                              </m:ctrlPr>
                            </m:funcPr>
                            <m:fName>
                              <m:sSub>
                                <m:sSubPr>
                                  <m:ctrlPr>
                                    <a:rPr lang="en-US" b="0" i="1" smtClean="0">
                                      <a:solidFill>
                                        <a:srgbClr val="4C3282"/>
                                      </a:solidFill>
                                      <a:latin typeface="Cambria Math" panose="02040503050406030204" pitchFamily="18" charset="0"/>
                                    </a:rPr>
                                  </m:ctrlPr>
                                </m:sSubPr>
                                <m:e>
                                  <m:r>
                                    <m:rPr>
                                      <m:sty m:val="p"/>
                                    </m:rPr>
                                    <a:rPr lang="en-US" b="0" i="0" smtClean="0">
                                      <a:solidFill>
                                        <a:srgbClr val="4C3282"/>
                                      </a:solidFill>
                                      <a:latin typeface="Cambria Math" panose="02040503050406030204" pitchFamily="18" charset="0"/>
                                    </a:rPr>
                                    <m:t>log</m:t>
                                  </m:r>
                                </m:e>
                                <m:sub>
                                  <m:r>
                                    <a:rPr lang="en-US" b="0" i="1" smtClean="0">
                                      <a:solidFill>
                                        <a:srgbClr val="4C3282"/>
                                      </a:solidFill>
                                      <a:latin typeface="Cambria Math" panose="02040503050406030204" pitchFamily="18" charset="0"/>
                                    </a:rPr>
                                    <m:t>4</m:t>
                                  </m:r>
                                </m:sub>
                              </m:sSub>
                            </m:fName>
                            <m:e>
                              <m:r>
                                <a:rPr lang="en-US" b="0" i="1" smtClean="0">
                                  <a:solidFill>
                                    <a:srgbClr val="4C3282"/>
                                  </a:solidFill>
                                  <a:latin typeface="Cambria Math" panose="02040503050406030204" pitchFamily="18" charset="0"/>
                                </a:rPr>
                                <m:t>𝑛</m:t>
                              </m:r>
                              <m:r>
                                <a:rPr lang="en-US" b="0" i="1" smtClean="0">
                                  <a:solidFill>
                                    <a:srgbClr val="4C3282"/>
                                  </a:solidFill>
                                  <a:latin typeface="Cambria Math" panose="02040503050406030204" pitchFamily="18" charset="0"/>
                                </a:rPr>
                                <m:t>−1</m:t>
                              </m:r>
                            </m:e>
                          </m:func>
                        </m:sup>
                      </m:sSup>
                      <m:r>
                        <a:rPr lang="en-US" b="0" i="1" smtClean="0">
                          <a:solidFill>
                            <a:srgbClr val="4C3282"/>
                          </a:solidFill>
                          <a:latin typeface="Cambria Math" panose="02040503050406030204" pitchFamily="18" charset="0"/>
                        </a:rPr>
                        <m:t>=</m:t>
                      </m:r>
                      <m:f>
                        <m:fPr>
                          <m:ctrlPr>
                            <a:rPr lang="en-US" b="0" i="1" smtClean="0">
                              <a:solidFill>
                                <a:srgbClr val="4C3282"/>
                              </a:solidFill>
                              <a:latin typeface="Cambria Math" panose="02040503050406030204" pitchFamily="18" charset="0"/>
                            </a:rPr>
                          </m:ctrlPr>
                        </m:fPr>
                        <m:num>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3</m:t>
                              </m:r>
                            </m:e>
                            <m:sup>
                              <m:func>
                                <m:funcPr>
                                  <m:ctrlPr>
                                    <a:rPr lang="en-US" b="0" i="1" smtClean="0">
                                      <a:solidFill>
                                        <a:srgbClr val="4C3282"/>
                                      </a:solidFill>
                                      <a:latin typeface="Cambria Math" panose="02040503050406030204" pitchFamily="18" charset="0"/>
                                    </a:rPr>
                                  </m:ctrlPr>
                                </m:funcPr>
                                <m:fName>
                                  <m:sSub>
                                    <m:sSubPr>
                                      <m:ctrlPr>
                                        <a:rPr lang="en-US" b="0" i="1" smtClean="0">
                                          <a:solidFill>
                                            <a:srgbClr val="4C3282"/>
                                          </a:solidFill>
                                          <a:latin typeface="Cambria Math" panose="02040503050406030204" pitchFamily="18" charset="0"/>
                                        </a:rPr>
                                      </m:ctrlPr>
                                    </m:sSubPr>
                                    <m:e>
                                      <m:r>
                                        <m:rPr>
                                          <m:sty m:val="p"/>
                                        </m:rPr>
                                        <a:rPr lang="en-US" b="0" i="0" smtClean="0">
                                          <a:solidFill>
                                            <a:srgbClr val="4C3282"/>
                                          </a:solidFill>
                                          <a:latin typeface="Cambria Math" panose="02040503050406030204" pitchFamily="18" charset="0"/>
                                        </a:rPr>
                                        <m:t>log</m:t>
                                      </m:r>
                                    </m:e>
                                    <m:sub>
                                      <m:r>
                                        <a:rPr lang="en-US" b="0" i="1" smtClean="0">
                                          <a:solidFill>
                                            <a:srgbClr val="4C3282"/>
                                          </a:solidFill>
                                          <a:latin typeface="Cambria Math" panose="02040503050406030204" pitchFamily="18" charset="0"/>
                                        </a:rPr>
                                        <m:t>4</m:t>
                                      </m:r>
                                    </m:sub>
                                  </m:sSub>
                                </m:fName>
                                <m:e>
                                  <m:r>
                                    <a:rPr lang="en-US" b="0" i="1" smtClean="0">
                                      <a:solidFill>
                                        <a:srgbClr val="4C3282"/>
                                      </a:solidFill>
                                      <a:latin typeface="Cambria Math" panose="02040503050406030204" pitchFamily="18" charset="0"/>
                                    </a:rPr>
                                    <m:t>𝑛</m:t>
                                  </m:r>
                                </m:e>
                              </m:func>
                            </m:sup>
                          </m:sSup>
                        </m:num>
                        <m:den>
                          <m:r>
                            <a:rPr lang="en-US" b="0" i="1" smtClean="0">
                              <a:solidFill>
                                <a:srgbClr val="4C3282"/>
                              </a:solidFill>
                              <a:latin typeface="Cambria Math" panose="02040503050406030204" pitchFamily="18" charset="0"/>
                            </a:rPr>
                            <m:t>3</m:t>
                          </m:r>
                        </m:den>
                      </m:f>
                    </m:oMath>
                  </m:oMathPara>
                </a14:m>
                <a:endParaRPr lang="en-US" dirty="0">
                  <a:solidFill>
                    <a:srgbClr val="4C3282"/>
                  </a:solidFill>
                </a:endParaRPr>
              </a:p>
            </p:txBody>
          </p:sp>
        </mc:Choice>
        <mc:Fallback xmlns="">
          <p:sp>
            <p:nvSpPr>
              <p:cNvPr id="26" name="TextBox 25">
                <a:extLst>
                  <a:ext uri="{FF2B5EF4-FFF2-40B4-BE49-F238E27FC236}">
                    <a16:creationId xmlns="" xmlns:a16="http://schemas.microsoft.com/office/drawing/2014/main" xmlns:a14="http://schemas.microsoft.com/office/drawing/2010/main" id="{9BC9FC1A-1A85-44DD-8789-6C1E458C8A69}"/>
                  </a:ext>
                </a:extLst>
              </p:cNvPr>
              <p:cNvSpPr txBox="1">
                <a:spLocks noRot="1" noChangeAspect="1" noMove="1" noResize="1" noEditPoints="1" noAdjustHandles="1" noChangeArrowheads="1" noChangeShapeType="1" noTextEdit="1"/>
              </p:cNvSpPr>
              <p:nvPr/>
            </p:nvSpPr>
            <p:spPr>
              <a:xfrm>
                <a:off x="3164479" y="5645045"/>
                <a:ext cx="2018886" cy="661271"/>
              </a:xfrm>
              <a:prstGeom prst="rect">
                <a:avLst/>
              </a:prstGeom>
              <a:blipFill rotWithShape="0">
                <a:blip r:embed="rId30"/>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EBE8BD5-8C12-4106-87FA-44F74DAB0CE3}"/>
              </a:ext>
            </a:extLst>
          </p:cNvPr>
          <p:cNvSpPr txBox="1"/>
          <p:nvPr/>
        </p:nvSpPr>
        <p:spPr>
          <a:xfrm>
            <a:off x="5170559" y="5908522"/>
            <a:ext cx="1739228" cy="369332"/>
          </a:xfrm>
          <a:prstGeom prst="rect">
            <a:avLst/>
          </a:prstGeom>
          <a:noFill/>
        </p:spPr>
        <p:txBody>
          <a:bodyPr wrap="square" rtlCol="0">
            <a:spAutoFit/>
          </a:bodyPr>
          <a:lstStyle/>
          <a:p>
            <a:pPr algn="ctr"/>
            <a:r>
              <a:rPr lang="en-US" dirty="0">
                <a:solidFill>
                  <a:srgbClr val="B6A479"/>
                </a:solidFill>
              </a:rPr>
              <a:t>power of a log</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A32C01E-2195-430E-BEC6-A04F3385FC59}"/>
                  </a:ext>
                </a:extLst>
              </p:cNvPr>
              <p:cNvSpPr txBox="1"/>
              <p:nvPr/>
            </p:nvSpPr>
            <p:spPr>
              <a:xfrm>
                <a:off x="5085761" y="6261338"/>
                <a:ext cx="1827615" cy="3816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B6A479"/>
                              </a:solidFill>
                              <a:latin typeface="Cambria Math" panose="02040503050406030204" pitchFamily="18" charset="0"/>
                            </a:rPr>
                          </m:ctrlPr>
                        </m:sSupPr>
                        <m:e>
                          <m:r>
                            <a:rPr lang="en-US" b="0" i="1" smtClean="0">
                              <a:solidFill>
                                <a:srgbClr val="B6A479"/>
                              </a:solidFill>
                              <a:latin typeface="Cambria Math" panose="02040503050406030204" pitchFamily="18" charset="0"/>
                            </a:rPr>
                            <m:t>𝑥</m:t>
                          </m:r>
                        </m:e>
                        <m:sup>
                          <m:func>
                            <m:funcPr>
                              <m:ctrlPr>
                                <a:rPr lang="en-US" b="0" i="1" smtClean="0">
                                  <a:solidFill>
                                    <a:srgbClr val="B6A479"/>
                                  </a:solidFill>
                                  <a:latin typeface="Cambria Math" panose="02040503050406030204" pitchFamily="18" charset="0"/>
                                </a:rPr>
                              </m:ctrlPr>
                            </m:funcPr>
                            <m:fName>
                              <m:sSub>
                                <m:sSubPr>
                                  <m:ctrlPr>
                                    <a:rPr lang="en-US" b="0" i="1" smtClean="0">
                                      <a:solidFill>
                                        <a:srgbClr val="B6A479"/>
                                      </a:solidFill>
                                      <a:latin typeface="Cambria Math" panose="02040503050406030204" pitchFamily="18" charset="0"/>
                                    </a:rPr>
                                  </m:ctrlPr>
                                </m:sSubPr>
                                <m:e>
                                  <m:r>
                                    <m:rPr>
                                      <m:sty m:val="p"/>
                                    </m:rPr>
                                    <a:rPr lang="en-US" b="0" i="0" smtClean="0">
                                      <a:solidFill>
                                        <a:srgbClr val="B6A479"/>
                                      </a:solidFill>
                                      <a:latin typeface="Cambria Math" panose="02040503050406030204" pitchFamily="18" charset="0"/>
                                    </a:rPr>
                                    <m:t>log</m:t>
                                  </m:r>
                                </m:e>
                                <m:sub>
                                  <m:r>
                                    <a:rPr lang="en-US" b="0" i="1" smtClean="0">
                                      <a:solidFill>
                                        <a:srgbClr val="B6A479"/>
                                      </a:solidFill>
                                      <a:latin typeface="Cambria Math" panose="02040503050406030204" pitchFamily="18" charset="0"/>
                                    </a:rPr>
                                    <m:t>𝑏</m:t>
                                  </m:r>
                                </m:sub>
                              </m:sSub>
                            </m:fName>
                            <m:e>
                              <m:r>
                                <a:rPr lang="en-US" b="0" i="1" smtClean="0">
                                  <a:solidFill>
                                    <a:srgbClr val="B6A479"/>
                                  </a:solidFill>
                                  <a:latin typeface="Cambria Math" panose="02040503050406030204" pitchFamily="18" charset="0"/>
                                </a:rPr>
                                <m:t>𝑦</m:t>
                              </m:r>
                            </m:e>
                          </m:func>
                        </m:sup>
                      </m:sSup>
                      <m:r>
                        <a:rPr lang="en-US" b="0" i="1" smtClean="0">
                          <a:solidFill>
                            <a:srgbClr val="B6A479"/>
                          </a:solidFill>
                          <a:latin typeface="Cambria Math" panose="02040503050406030204" pitchFamily="18" charset="0"/>
                        </a:rPr>
                        <m:t>=</m:t>
                      </m:r>
                      <m:sSup>
                        <m:sSupPr>
                          <m:ctrlPr>
                            <a:rPr lang="en-US" b="0" i="1" smtClean="0">
                              <a:solidFill>
                                <a:srgbClr val="B6A479"/>
                              </a:solidFill>
                              <a:latin typeface="Cambria Math" panose="02040503050406030204" pitchFamily="18" charset="0"/>
                            </a:rPr>
                          </m:ctrlPr>
                        </m:sSupPr>
                        <m:e>
                          <m:r>
                            <a:rPr lang="en-US" b="0" i="1" smtClean="0">
                              <a:solidFill>
                                <a:srgbClr val="B6A479"/>
                              </a:solidFill>
                              <a:latin typeface="Cambria Math" panose="02040503050406030204" pitchFamily="18" charset="0"/>
                            </a:rPr>
                            <m:t>𝑦</m:t>
                          </m:r>
                        </m:e>
                        <m:sup>
                          <m:func>
                            <m:funcPr>
                              <m:ctrlPr>
                                <a:rPr lang="en-US" b="0" i="1" smtClean="0">
                                  <a:solidFill>
                                    <a:srgbClr val="B6A479"/>
                                  </a:solidFill>
                                  <a:latin typeface="Cambria Math" panose="02040503050406030204" pitchFamily="18" charset="0"/>
                                </a:rPr>
                              </m:ctrlPr>
                            </m:funcPr>
                            <m:fName>
                              <m:sSub>
                                <m:sSubPr>
                                  <m:ctrlPr>
                                    <a:rPr lang="en-US" b="0" i="1" smtClean="0">
                                      <a:solidFill>
                                        <a:srgbClr val="B6A479"/>
                                      </a:solidFill>
                                      <a:latin typeface="Cambria Math" panose="02040503050406030204" pitchFamily="18" charset="0"/>
                                    </a:rPr>
                                  </m:ctrlPr>
                                </m:sSubPr>
                                <m:e>
                                  <m:r>
                                    <m:rPr>
                                      <m:sty m:val="p"/>
                                    </m:rPr>
                                    <a:rPr lang="en-US" b="0" i="0" smtClean="0">
                                      <a:solidFill>
                                        <a:srgbClr val="B6A479"/>
                                      </a:solidFill>
                                      <a:latin typeface="Cambria Math" panose="02040503050406030204" pitchFamily="18" charset="0"/>
                                    </a:rPr>
                                    <m:t>log</m:t>
                                  </m:r>
                                </m:e>
                                <m:sub>
                                  <m:r>
                                    <a:rPr lang="en-US" b="0" i="1" smtClean="0">
                                      <a:solidFill>
                                        <a:srgbClr val="B6A479"/>
                                      </a:solidFill>
                                      <a:latin typeface="Cambria Math" panose="02040503050406030204" pitchFamily="18" charset="0"/>
                                    </a:rPr>
                                    <m:t>𝑏</m:t>
                                  </m:r>
                                </m:sub>
                              </m:sSub>
                            </m:fName>
                            <m:e>
                              <m:r>
                                <a:rPr lang="en-US" b="0" i="1" smtClean="0">
                                  <a:solidFill>
                                    <a:srgbClr val="B6A479"/>
                                  </a:solidFill>
                                  <a:latin typeface="Cambria Math" panose="02040503050406030204" pitchFamily="18" charset="0"/>
                                </a:rPr>
                                <m:t>𝑥</m:t>
                              </m:r>
                            </m:e>
                          </m:func>
                        </m:sup>
                      </m:sSup>
                    </m:oMath>
                  </m:oMathPara>
                </a14:m>
                <a:endParaRPr lang="en-US" dirty="0">
                  <a:solidFill>
                    <a:srgbClr val="B6A479"/>
                  </a:solidFill>
                </a:endParaRPr>
              </a:p>
            </p:txBody>
          </p:sp>
        </mc:Choice>
        <mc:Fallback xmlns="">
          <p:sp>
            <p:nvSpPr>
              <p:cNvPr id="28" name="TextBox 27">
                <a:extLst>
                  <a:ext uri="{FF2B5EF4-FFF2-40B4-BE49-F238E27FC236}">
                    <a16:creationId xmlns="" xmlns:a16="http://schemas.microsoft.com/office/drawing/2014/main" xmlns:a14="http://schemas.microsoft.com/office/drawing/2010/main" id="{AA32C01E-2195-430E-BEC6-A04F3385FC59}"/>
                  </a:ext>
                </a:extLst>
              </p:cNvPr>
              <p:cNvSpPr txBox="1">
                <a:spLocks noRot="1" noChangeAspect="1" noMove="1" noResize="1" noEditPoints="1" noAdjustHandles="1" noChangeArrowheads="1" noChangeShapeType="1" noTextEdit="1"/>
              </p:cNvSpPr>
              <p:nvPr/>
            </p:nvSpPr>
            <p:spPr>
              <a:xfrm>
                <a:off x="5085761" y="6261338"/>
                <a:ext cx="1827615" cy="381643"/>
              </a:xfrm>
              <a:prstGeom prst="rect">
                <a:avLst/>
              </a:prstGeom>
              <a:blipFill rotWithShape="0">
                <a:blip r:embed="rId31"/>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CF8C69C-1E62-47FF-B6DF-57D02050EA22}"/>
                  </a:ext>
                </a:extLst>
              </p:cNvPr>
              <p:cNvSpPr txBox="1"/>
              <p:nvPr/>
            </p:nvSpPr>
            <p:spPr>
              <a:xfrm>
                <a:off x="6797041" y="5648637"/>
                <a:ext cx="1104470" cy="6612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f>
                        <m:fPr>
                          <m:ctrlPr>
                            <a:rPr lang="en-US" b="0" i="1" smtClean="0">
                              <a:solidFill>
                                <a:srgbClr val="4C3282"/>
                              </a:solidFill>
                              <a:latin typeface="Cambria Math" panose="02040503050406030204" pitchFamily="18" charset="0"/>
                            </a:rPr>
                          </m:ctrlPr>
                        </m:fPr>
                        <m:num>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𝑛</m:t>
                              </m:r>
                            </m:e>
                            <m:sup>
                              <m:func>
                                <m:funcPr>
                                  <m:ctrlPr>
                                    <a:rPr lang="en-US" b="0" i="1" smtClean="0">
                                      <a:solidFill>
                                        <a:srgbClr val="4C3282"/>
                                      </a:solidFill>
                                      <a:latin typeface="Cambria Math" panose="02040503050406030204" pitchFamily="18" charset="0"/>
                                    </a:rPr>
                                  </m:ctrlPr>
                                </m:funcPr>
                                <m:fName>
                                  <m:sSub>
                                    <m:sSubPr>
                                      <m:ctrlPr>
                                        <a:rPr lang="en-US" b="0" i="1" smtClean="0">
                                          <a:solidFill>
                                            <a:srgbClr val="4C3282"/>
                                          </a:solidFill>
                                          <a:latin typeface="Cambria Math" panose="02040503050406030204" pitchFamily="18" charset="0"/>
                                        </a:rPr>
                                      </m:ctrlPr>
                                    </m:sSubPr>
                                    <m:e>
                                      <m:r>
                                        <m:rPr>
                                          <m:sty m:val="p"/>
                                        </m:rPr>
                                        <a:rPr lang="en-US" b="0" i="0" smtClean="0">
                                          <a:solidFill>
                                            <a:srgbClr val="4C3282"/>
                                          </a:solidFill>
                                          <a:latin typeface="Cambria Math" panose="02040503050406030204" pitchFamily="18" charset="0"/>
                                        </a:rPr>
                                        <m:t>log</m:t>
                                      </m:r>
                                    </m:e>
                                    <m:sub>
                                      <m:r>
                                        <a:rPr lang="en-US" b="0" i="1" smtClean="0">
                                          <a:solidFill>
                                            <a:srgbClr val="4C3282"/>
                                          </a:solidFill>
                                          <a:latin typeface="Cambria Math" panose="02040503050406030204" pitchFamily="18" charset="0"/>
                                        </a:rPr>
                                        <m:t>4</m:t>
                                      </m:r>
                                    </m:sub>
                                  </m:sSub>
                                </m:fName>
                                <m:e>
                                  <m:r>
                                    <a:rPr lang="en-US" b="0" i="1" smtClean="0">
                                      <a:solidFill>
                                        <a:srgbClr val="4C3282"/>
                                      </a:solidFill>
                                      <a:latin typeface="Cambria Math" panose="02040503050406030204" pitchFamily="18" charset="0"/>
                                    </a:rPr>
                                    <m:t>3</m:t>
                                  </m:r>
                                </m:e>
                              </m:func>
                            </m:sup>
                          </m:sSup>
                        </m:num>
                        <m:den>
                          <m:r>
                            <a:rPr lang="en-US" b="0" i="1" smtClean="0">
                              <a:solidFill>
                                <a:srgbClr val="4C3282"/>
                              </a:solidFill>
                              <a:latin typeface="Cambria Math" panose="02040503050406030204" pitchFamily="18" charset="0"/>
                            </a:rPr>
                            <m:t>3</m:t>
                          </m:r>
                        </m:den>
                      </m:f>
                    </m:oMath>
                  </m:oMathPara>
                </a14:m>
                <a:endParaRPr lang="en-US" dirty="0">
                  <a:solidFill>
                    <a:srgbClr val="4C3282"/>
                  </a:solidFill>
                </a:endParaRPr>
              </a:p>
            </p:txBody>
          </p:sp>
        </mc:Choice>
        <mc:Fallback xmlns="">
          <p:sp>
            <p:nvSpPr>
              <p:cNvPr id="29" name="TextBox 28">
                <a:extLst>
                  <a:ext uri="{FF2B5EF4-FFF2-40B4-BE49-F238E27FC236}">
                    <a16:creationId xmlns="" xmlns:a16="http://schemas.microsoft.com/office/drawing/2014/main" xmlns:a14="http://schemas.microsoft.com/office/drawing/2010/main" id="{ACF8C69C-1E62-47FF-B6DF-57D02050EA22}"/>
                  </a:ext>
                </a:extLst>
              </p:cNvPr>
              <p:cNvSpPr txBox="1">
                <a:spLocks noRot="1" noChangeAspect="1" noMove="1" noResize="1" noEditPoints="1" noAdjustHandles="1" noChangeArrowheads="1" noChangeShapeType="1" noTextEdit="1"/>
              </p:cNvSpPr>
              <p:nvPr/>
            </p:nvSpPr>
            <p:spPr>
              <a:xfrm>
                <a:off x="6797041" y="5648637"/>
                <a:ext cx="1104470" cy="661271"/>
              </a:xfrm>
              <a:prstGeom prst="rect">
                <a:avLst/>
              </a:prstGeom>
              <a:blipFill rotWithShape="0">
                <a:blip r:embed="rId32"/>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C402E6F9-263C-4517-AEC7-01DC10014F1F}"/>
              </a:ext>
            </a:extLst>
          </p:cNvPr>
          <p:cNvSpPr/>
          <p:nvPr/>
        </p:nvSpPr>
        <p:spPr>
          <a:xfrm>
            <a:off x="7626894" y="103890"/>
            <a:ext cx="3983978" cy="120143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47D723C-F32E-4703-B435-D9E0FAFFE479}"/>
              </a:ext>
            </a:extLst>
          </p:cNvPr>
          <p:cNvSpPr/>
          <p:nvPr/>
        </p:nvSpPr>
        <p:spPr>
          <a:xfrm>
            <a:off x="8007830" y="5106643"/>
            <a:ext cx="4101325" cy="1135805"/>
          </a:xfrm>
          <a:prstGeom prst="rect">
            <a:avLst/>
          </a:prstGeom>
          <a:noFill/>
          <a:ln w="38100">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CA89EE3-C5DC-4094-AD01-AD716D7C5F04}"/>
              </a:ext>
            </a:extLst>
          </p:cNvPr>
          <p:cNvSpPr/>
          <p:nvPr/>
        </p:nvSpPr>
        <p:spPr>
          <a:xfrm>
            <a:off x="5155650" y="5908522"/>
            <a:ext cx="1739228" cy="77912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61D5CC0-984A-49EA-A501-09B4C1C43D0C}"/>
                  </a:ext>
                </a:extLst>
              </p:cNvPr>
              <p:cNvSpPr txBox="1"/>
              <p:nvPr/>
            </p:nvSpPr>
            <p:spPr>
              <a:xfrm>
                <a:off x="3259507" y="2434728"/>
                <a:ext cx="450060" cy="378245"/>
              </a:xfrm>
              <a:prstGeom prst="rect">
                <a:avLst/>
              </a:prstGeom>
              <a:noFill/>
            </p:spPr>
            <p:txBody>
              <a:bodyPr wrap="none" rtlCol="0">
                <a:spAutoFit/>
              </a:bodyPr>
              <a:lstStyle/>
              <a:p>
                <a14:m>
                  <m:oMath xmlns:m="http://schemas.openxmlformats.org/officeDocument/2006/math">
                    <m:sSup>
                      <m:sSupPr>
                        <m:ctrlPr>
                          <a:rPr lang="en-US" b="0" i="1" smtClean="0">
                            <a:solidFill>
                              <a:srgbClr val="4C3282"/>
                            </a:solidFill>
                            <a:latin typeface="Cambria Math" panose="02040503050406030204" pitchFamily="18" charset="0"/>
                          </a:rPr>
                        </m:ctrlPr>
                      </m:sSupPr>
                      <m:e>
                        <m:r>
                          <a:rPr lang="en-US" b="0" i="1" smtClean="0">
                            <a:solidFill>
                              <a:srgbClr val="4C3282"/>
                            </a:solidFill>
                            <a:latin typeface="Cambria Math" panose="02040503050406030204" pitchFamily="18" charset="0"/>
                          </a:rPr>
                          <m:t>3</m:t>
                        </m:r>
                      </m:e>
                      <m:sup>
                        <m:r>
                          <a:rPr lang="en-US" b="0" i="1" smtClean="0">
                            <a:solidFill>
                              <a:srgbClr val="4C3282"/>
                            </a:solidFill>
                            <a:latin typeface="Cambria Math" panose="02040503050406030204" pitchFamily="18" charset="0"/>
                          </a:rPr>
                          <m:t>𝑖</m:t>
                        </m:r>
                      </m:sup>
                    </m:sSup>
                  </m:oMath>
                </a14:m>
                <a:r>
                  <a:rPr lang="en-US" dirty="0">
                    <a:solidFill>
                      <a:srgbClr val="4C3282"/>
                    </a:solidFill>
                  </a:rPr>
                  <a:t> </a:t>
                </a:r>
              </a:p>
            </p:txBody>
          </p:sp>
        </mc:Choice>
        <mc:Fallback xmlns="">
          <p:sp>
            <p:nvSpPr>
              <p:cNvPr id="30" name="TextBox 29">
                <a:extLst>
                  <a:ext uri="{FF2B5EF4-FFF2-40B4-BE49-F238E27FC236}">
                    <a16:creationId xmlns="" xmlns:a16="http://schemas.microsoft.com/office/drawing/2014/main" xmlns:a14="http://schemas.microsoft.com/office/drawing/2010/main" id="{361D5CC0-984A-49EA-A501-09B4C1C43D0C}"/>
                  </a:ext>
                </a:extLst>
              </p:cNvPr>
              <p:cNvSpPr txBox="1">
                <a:spLocks noRot="1" noChangeAspect="1" noMove="1" noResize="1" noEditPoints="1" noAdjustHandles="1" noChangeArrowheads="1" noChangeShapeType="1" noTextEdit="1"/>
              </p:cNvSpPr>
              <p:nvPr/>
            </p:nvSpPr>
            <p:spPr>
              <a:xfrm>
                <a:off x="3259507" y="2434728"/>
                <a:ext cx="450060" cy="378245"/>
              </a:xfrm>
              <a:prstGeom prst="rect">
                <a:avLst/>
              </a:prstGeom>
              <a:blipFill rotWithShape="0">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480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20" grpId="0"/>
      <p:bldP spid="22" grpId="0"/>
      <p:bldP spid="24" grpId="0"/>
      <p:bldP spid="25" grpId="0"/>
      <p:bldP spid="26" grpId="0"/>
      <p:bldP spid="27" grpId="0"/>
      <p:bldP spid="28" grpId="0"/>
      <p:bldP spid="29" grpId="0"/>
      <p:bldP spid="34" grpId="0" animBg="1"/>
      <p:bldP spid="35" grpId="0" animBg="1"/>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2D05-BA82-4271-8516-E5A9C7B1C965}"/>
              </a:ext>
            </a:extLst>
          </p:cNvPr>
          <p:cNvSpPr>
            <a:spLocks noGrp="1"/>
          </p:cNvSpPr>
          <p:nvPr>
            <p:ph type="title"/>
          </p:nvPr>
        </p:nvSpPr>
        <p:spPr/>
        <p:txBody>
          <a:bodyPr/>
          <a:lstStyle/>
          <a:p>
            <a:r>
              <a:rPr lang="en-US" dirty="0"/>
              <a:t>Solving Recurrences III</a:t>
            </a:r>
          </a:p>
        </p:txBody>
      </p:sp>
      <p:sp>
        <p:nvSpPr>
          <p:cNvPr id="4" name="Footer Placeholder 3">
            <a:extLst>
              <a:ext uri="{FF2B5EF4-FFF2-40B4-BE49-F238E27FC236}">
                <a16:creationId xmlns:a16="http://schemas.microsoft.com/office/drawing/2014/main" id="{06BA916A-4D78-45D4-984C-73AC4B2CA33C}"/>
              </a:ext>
            </a:extLst>
          </p:cNvPr>
          <p:cNvSpPr>
            <a:spLocks noGrp="1"/>
          </p:cNvSpPr>
          <p:nvPr>
            <p:ph type="ftr" sz="quarter" idx="11"/>
          </p:nvPr>
        </p:nvSpPr>
        <p:spPr/>
        <p:txBody>
          <a:bodyPr/>
          <a:lstStyle/>
          <a:p>
            <a:r>
              <a:rPr lang="es-ES"/>
              <a:t>CSE 373 SU 18 - Robbie Weber</a:t>
            </a:r>
            <a:endParaRPr lang="en-US"/>
          </a:p>
        </p:txBody>
      </p:sp>
      <p:sp>
        <p:nvSpPr>
          <p:cNvPr id="5" name="Slide Number Placeholder 4">
            <a:extLst>
              <a:ext uri="{FF2B5EF4-FFF2-40B4-BE49-F238E27FC236}">
                <a16:creationId xmlns:a16="http://schemas.microsoft.com/office/drawing/2014/main" id="{8B47F502-0400-48E6-A00E-691D0DF96BDE}"/>
              </a:ext>
            </a:extLst>
          </p:cNvPr>
          <p:cNvSpPr>
            <a:spLocks noGrp="1"/>
          </p:cNvSpPr>
          <p:nvPr>
            <p:ph type="sldNum" sz="quarter" idx="12"/>
          </p:nvPr>
        </p:nvSpPr>
        <p:spPr/>
        <p:txBody>
          <a:bodyPr/>
          <a:lstStyle/>
          <a:p>
            <a:fld id="{659665DE-58FC-41F4-AC58-2C90A5E00527}" type="slidenum">
              <a:rPr lang="en-US" smtClean="0"/>
              <a:t>35</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DFC31E6-0A1E-4E4B-AD94-FE4C02F28B1D}"/>
                  </a:ext>
                </a:extLst>
              </p:cNvPr>
              <p:cNvSpPr txBox="1"/>
              <p:nvPr/>
            </p:nvSpPr>
            <p:spPr>
              <a:xfrm>
                <a:off x="384449" y="1573071"/>
                <a:ext cx="4236288" cy="8844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4</m:t>
                                  </m:r>
                                </m:sub>
                              </m:sSub>
                            </m:fName>
                            <m:e>
                              <m:r>
                                <a:rPr lang="en-US" b="0" i="1" smtClean="0">
                                  <a:latin typeface="Cambria Math" panose="02040503050406030204" pitchFamily="18" charset="0"/>
                                </a:rPr>
                                <m:t>𝑛</m:t>
                              </m:r>
                              <m:r>
                                <a:rPr lang="en-US" b="0" i="1" smtClean="0">
                                  <a:latin typeface="Cambria Math" panose="02040503050406030204" pitchFamily="18" charset="0"/>
                                </a:rPr>
                                <m:t> −2</m:t>
                              </m:r>
                            </m:e>
                          </m:func>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𝑖</m:t>
                              </m:r>
                            </m:sup>
                          </m:sSup>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 </m:t>
                          </m:r>
                        </m:e>
                      </m:nary>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m:rPr>
                              <m:sty m:val="p"/>
                            </m:rPr>
                            <a:rPr lang="en-US" i="1" dirty="0">
                              <a:latin typeface="Cambria Math" panose="02040503050406030204" pitchFamily="18" charset="0"/>
                            </a:rPr>
                            <m:t>log</m:t>
                          </m:r>
                          <m:r>
                            <a:rPr lang="en-US" i="1" baseline="-25000" dirty="0">
                              <a:latin typeface="Cambria Math" panose="02040503050406030204" pitchFamily="18" charset="0"/>
                            </a:rPr>
                            <m:t>4</m:t>
                          </m:r>
                          <m:r>
                            <a:rPr lang="en-US" b="0" i="1" dirty="0" smtClean="0">
                              <a:latin typeface="Cambria Math" panose="02040503050406030204" pitchFamily="18" charset="0"/>
                            </a:rPr>
                            <m:t>3</m:t>
                          </m:r>
                        </m:sup>
                      </m:sSup>
                    </m:oMath>
                  </m:oMathPara>
                </a14:m>
                <a:endParaRPr lang="en-US" dirty="0"/>
              </a:p>
            </p:txBody>
          </p:sp>
        </mc:Choice>
        <mc:Fallback xmlns="">
          <p:sp>
            <p:nvSpPr>
              <p:cNvPr id="11" name="TextBox 10">
                <a:extLst>
                  <a:ext uri="{FF2B5EF4-FFF2-40B4-BE49-F238E27FC236}">
                    <a16:creationId xmlns="" xmlns:a16="http://schemas.microsoft.com/office/drawing/2014/main" xmlns:a14="http://schemas.microsoft.com/office/drawing/2010/main" id="{6DFC31E6-0A1E-4E4B-AD94-FE4C02F28B1D}"/>
                  </a:ext>
                </a:extLst>
              </p:cNvPr>
              <p:cNvSpPr txBox="1">
                <a:spLocks noRot="1" noChangeAspect="1" noMove="1" noResize="1" noEditPoints="1" noAdjustHandles="1" noChangeArrowheads="1" noChangeShapeType="1" noTextEdit="1"/>
              </p:cNvSpPr>
              <p:nvPr/>
            </p:nvSpPr>
            <p:spPr>
              <a:xfrm>
                <a:off x="384449" y="1573071"/>
                <a:ext cx="4236288" cy="884473"/>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47CFDCA-A4FD-4002-83E3-221EB0F70FBB}"/>
                  </a:ext>
                </a:extLst>
              </p:cNvPr>
              <p:cNvSpPr txBox="1"/>
              <p:nvPr/>
            </p:nvSpPr>
            <p:spPr>
              <a:xfrm>
                <a:off x="7527148" y="4991395"/>
                <a:ext cx="3674917" cy="866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m:rPr>
                              <m:sty m:val="p"/>
                            </m:rPr>
                            <a:rPr lang="en-US" i="1" dirty="0">
                              <a:latin typeface="Cambria Math" panose="02040503050406030204" pitchFamily="18" charset="0"/>
                            </a:rPr>
                            <m:t>log</m:t>
                          </m:r>
                          <m:r>
                            <a:rPr lang="en-US" i="1" baseline="-25000" dirty="0">
                              <a:latin typeface="Cambria Math" panose="02040503050406030204" pitchFamily="18" charset="0"/>
                            </a:rPr>
                            <m:t>4</m:t>
                          </m:r>
                          <m:r>
                            <a:rPr lang="en-US" i="1" dirty="0">
                              <a:latin typeface="Cambria Math" panose="02040503050406030204" pitchFamily="18" charset="0"/>
                            </a:rPr>
                            <m:t>3</m:t>
                          </m:r>
                        </m:sup>
                      </m:sSup>
                    </m:oMath>
                  </m:oMathPara>
                </a14:m>
                <a:endParaRPr lang="en-US" dirty="0"/>
              </a:p>
            </p:txBody>
          </p:sp>
        </mc:Choice>
        <mc:Fallback xmlns="">
          <p:sp>
            <p:nvSpPr>
              <p:cNvPr id="13" name="TextBox 12">
                <a:extLst>
                  <a:ext uri="{FF2B5EF4-FFF2-40B4-BE49-F238E27FC236}">
                    <a16:creationId xmlns="" xmlns:a16="http://schemas.microsoft.com/office/drawing/2014/main" xmlns:a14="http://schemas.microsoft.com/office/drawing/2010/main" id="{047CFDCA-A4FD-4002-83E3-221EB0F70FBB}"/>
                  </a:ext>
                </a:extLst>
              </p:cNvPr>
              <p:cNvSpPr txBox="1">
                <a:spLocks noRot="1" noChangeAspect="1" noMove="1" noResize="1" noEditPoints="1" noAdjustHandles="1" noChangeArrowheads="1" noChangeShapeType="1" noTextEdit="1"/>
              </p:cNvSpPr>
              <p:nvPr/>
            </p:nvSpPr>
            <p:spPr>
              <a:xfrm>
                <a:off x="7527148" y="4991395"/>
                <a:ext cx="3674917" cy="866006"/>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80F9032-EE85-4733-80FB-8EF6E0699388}"/>
                  </a:ext>
                </a:extLst>
              </p:cNvPr>
              <p:cNvSpPr txBox="1"/>
              <p:nvPr/>
            </p:nvSpPr>
            <p:spPr>
              <a:xfrm>
                <a:off x="7527148" y="3299974"/>
                <a:ext cx="4432495" cy="11400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e>
                                <m:sup>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4</m:t>
                                          </m:r>
                                        </m:sub>
                                      </m:sSub>
                                    </m:fName>
                                    <m:e>
                                      <m:r>
                                        <a:rPr lang="en-US" i="1">
                                          <a:latin typeface="Cambria Math" panose="02040503050406030204" pitchFamily="18" charset="0"/>
                                        </a:rPr>
                                        <m:t>𝑛</m:t>
                                      </m:r>
                                      <m:r>
                                        <a:rPr lang="en-US" b="0" i="1" smtClean="0">
                                          <a:latin typeface="Cambria Math" panose="02040503050406030204" pitchFamily="18" charset="0"/>
                                        </a:rPr>
                                        <m:t>−1</m:t>
                                      </m:r>
                                    </m:e>
                                  </m:func>
                                </m:sup>
                              </m:sSup>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r>
                                <a:rPr lang="en-US" b="0" i="1" smtClean="0">
                                  <a:latin typeface="Cambria Math" panose="02040503050406030204" pitchFamily="18" charset="0"/>
                                </a:rPr>
                                <m:t> −1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m:rPr>
                              <m:sty m:val="p"/>
                            </m:rPr>
                            <a:rPr lang="en-US" i="1" dirty="0">
                              <a:latin typeface="Cambria Math" panose="02040503050406030204" pitchFamily="18" charset="0"/>
                            </a:rPr>
                            <m:t>log</m:t>
                          </m:r>
                          <m:r>
                            <a:rPr lang="en-US" i="1" baseline="-25000" dirty="0">
                              <a:latin typeface="Cambria Math" panose="02040503050406030204" pitchFamily="18" charset="0"/>
                            </a:rPr>
                            <m:t>4</m:t>
                          </m:r>
                          <m:r>
                            <a:rPr lang="en-US" i="1" dirty="0">
                              <a:latin typeface="Cambria Math" panose="02040503050406030204" pitchFamily="18" charset="0"/>
                            </a:rPr>
                            <m:t>3</m:t>
                          </m:r>
                        </m:sup>
                      </m:sSup>
                    </m:oMath>
                  </m:oMathPara>
                </a14:m>
                <a:endParaRPr lang="en-US" dirty="0"/>
              </a:p>
            </p:txBody>
          </p:sp>
        </mc:Choice>
        <mc:Fallback xmlns="">
          <p:sp>
            <p:nvSpPr>
              <p:cNvPr id="14" name="TextBox 13">
                <a:extLst>
                  <a:ext uri="{FF2B5EF4-FFF2-40B4-BE49-F238E27FC236}">
                    <a16:creationId xmlns="" xmlns:a16="http://schemas.microsoft.com/office/drawing/2014/main" xmlns:a14="http://schemas.microsoft.com/office/drawing/2010/main" id="{380F9032-EE85-4733-80FB-8EF6E0699388}"/>
                  </a:ext>
                </a:extLst>
              </p:cNvPr>
              <p:cNvSpPr txBox="1">
                <a:spLocks noRot="1" noChangeAspect="1" noMove="1" noResize="1" noEditPoints="1" noAdjustHandles="1" noChangeArrowheads="1" noChangeShapeType="1" noTextEdit="1"/>
              </p:cNvSpPr>
              <p:nvPr/>
            </p:nvSpPr>
            <p:spPr>
              <a:xfrm>
                <a:off x="7527148" y="3299974"/>
                <a:ext cx="4432495" cy="1140056"/>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6A5DA03-9D5C-4378-8C34-28F481DF9809}"/>
                  </a:ext>
                </a:extLst>
              </p:cNvPr>
              <p:cNvSpPr txBox="1"/>
              <p:nvPr/>
            </p:nvSpPr>
            <p:spPr>
              <a:xfrm>
                <a:off x="7627040" y="6035839"/>
                <a:ext cx="14573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96A5DA03-9D5C-4378-8C34-28F481DF9809}"/>
                  </a:ext>
                </a:extLst>
              </p:cNvPr>
              <p:cNvSpPr txBox="1">
                <a:spLocks noRot="1" noChangeAspect="1" noMove="1" noResize="1" noEditPoints="1" noAdjustHandles="1" noChangeArrowheads="1" noChangeShapeType="1" noTextEdit="1"/>
              </p:cNvSpPr>
              <p:nvPr/>
            </p:nvSpPr>
            <p:spPr>
              <a:xfrm>
                <a:off x="7627040" y="6035839"/>
                <a:ext cx="1457387" cy="276999"/>
              </a:xfrm>
              <a:prstGeom prst="rect">
                <a:avLst/>
              </a:prstGeom>
              <a:blipFill>
                <a:blip r:embed="rId5"/>
                <a:stretch>
                  <a:fillRect l="-837" r="-3766" b="-36957"/>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A93E4BDC-296F-4C7D-833D-C882D5F3354E}"/>
              </a:ext>
            </a:extLst>
          </p:cNvPr>
          <p:cNvGrpSpPr/>
          <p:nvPr/>
        </p:nvGrpSpPr>
        <p:grpSpPr>
          <a:xfrm>
            <a:off x="4748272" y="1366599"/>
            <a:ext cx="2382493" cy="1476358"/>
            <a:chOff x="4823860" y="1475970"/>
            <a:chExt cx="2382493" cy="1476358"/>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CACF5A-BAA2-4FC2-AAAA-092AA8B1436D}"/>
                    </a:ext>
                  </a:extLst>
                </p:cNvPr>
                <p:cNvSpPr txBox="1"/>
                <p:nvPr/>
              </p:nvSpPr>
              <p:spPr>
                <a:xfrm>
                  <a:off x="4823860" y="2075421"/>
                  <a:ext cx="2382493" cy="8769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n-US" b="0" i="1" dirty="0" smtClean="0">
                                <a:solidFill>
                                  <a:srgbClr val="B6A479"/>
                                </a:solidFill>
                                <a:latin typeface="Cambria Math" panose="02040503050406030204" pitchFamily="18" charset="0"/>
                              </a:rPr>
                            </m:ctrlPr>
                          </m:naryPr>
                          <m:sub>
                            <m:r>
                              <m:rPr>
                                <m:brk m:alnAt="23"/>
                              </m:rPr>
                              <a:rPr lang="en-US" b="0" i="1" dirty="0" smtClean="0">
                                <a:solidFill>
                                  <a:srgbClr val="B6A479"/>
                                </a:solidFill>
                                <a:latin typeface="Cambria Math" panose="02040503050406030204" pitchFamily="18" charset="0"/>
                              </a:rPr>
                              <m:t>𝑖</m:t>
                            </m:r>
                            <m:r>
                              <a:rPr lang="en-US" b="0" i="1" dirty="0" smtClean="0">
                                <a:solidFill>
                                  <a:srgbClr val="B6A479"/>
                                </a:solidFill>
                                <a:latin typeface="Cambria Math" panose="02040503050406030204" pitchFamily="18" charset="0"/>
                              </a:rPr>
                              <m:t>=</m:t>
                            </m:r>
                            <m:r>
                              <a:rPr lang="en-US" b="0" i="1" dirty="0" smtClean="0">
                                <a:solidFill>
                                  <a:srgbClr val="B6A479"/>
                                </a:solidFill>
                                <a:latin typeface="Cambria Math" panose="02040503050406030204" pitchFamily="18" charset="0"/>
                              </a:rPr>
                              <m:t>𝑎</m:t>
                            </m:r>
                          </m:sub>
                          <m:sup>
                            <m:r>
                              <a:rPr lang="en-US" b="0" i="1" smtClean="0">
                                <a:solidFill>
                                  <a:srgbClr val="B6A479"/>
                                </a:solidFill>
                                <a:latin typeface="Cambria Math" panose="02040503050406030204" pitchFamily="18" charset="0"/>
                              </a:rPr>
                              <m:t>𝑏</m:t>
                            </m:r>
                          </m:sup>
                          <m:e>
                            <m:r>
                              <a:rPr lang="en-US" b="0" i="1" smtClean="0">
                                <a:solidFill>
                                  <a:srgbClr val="B6A479"/>
                                </a:solidFill>
                                <a:latin typeface="Cambria Math" panose="02040503050406030204" pitchFamily="18" charset="0"/>
                              </a:rPr>
                              <m:t>𝑐𝑓</m:t>
                            </m:r>
                            <m:r>
                              <a:rPr lang="en-US" b="0" i="1" smtClean="0">
                                <a:solidFill>
                                  <a:srgbClr val="B6A479"/>
                                </a:solidFill>
                                <a:latin typeface="Cambria Math" panose="02040503050406030204" pitchFamily="18" charset="0"/>
                              </a:rPr>
                              <m:t>(</m:t>
                            </m:r>
                            <m:r>
                              <a:rPr lang="en-US" b="0" i="1" smtClean="0">
                                <a:solidFill>
                                  <a:srgbClr val="B6A479"/>
                                </a:solidFill>
                                <a:latin typeface="Cambria Math" panose="02040503050406030204" pitchFamily="18" charset="0"/>
                              </a:rPr>
                              <m:t>𝑖</m:t>
                            </m:r>
                            <m:r>
                              <a:rPr lang="en-US" b="0" i="1" smtClean="0">
                                <a:solidFill>
                                  <a:srgbClr val="B6A479"/>
                                </a:solidFill>
                                <a:latin typeface="Cambria Math" panose="02040503050406030204" pitchFamily="18" charset="0"/>
                              </a:rPr>
                              <m:t>)=</m:t>
                            </m:r>
                          </m:e>
                        </m:nary>
                        <m:r>
                          <a:rPr lang="en-US" b="0" i="1" smtClean="0">
                            <a:solidFill>
                              <a:srgbClr val="B6A479"/>
                            </a:solidFill>
                            <a:latin typeface="Cambria Math" panose="02040503050406030204" pitchFamily="18" charset="0"/>
                          </a:rPr>
                          <m:t>𝑐</m:t>
                        </m:r>
                        <m:nary>
                          <m:naryPr>
                            <m:chr m:val="∑"/>
                            <m:ctrlPr>
                              <a:rPr lang="en-US" i="1" dirty="0">
                                <a:solidFill>
                                  <a:srgbClr val="B6A479"/>
                                </a:solidFill>
                                <a:latin typeface="Cambria Math" panose="02040503050406030204" pitchFamily="18" charset="0"/>
                              </a:rPr>
                            </m:ctrlPr>
                          </m:naryPr>
                          <m:sub>
                            <m:r>
                              <m:rPr>
                                <m:brk m:alnAt="23"/>
                              </m:rPr>
                              <a:rPr lang="en-US" i="1" dirty="0">
                                <a:solidFill>
                                  <a:srgbClr val="B6A479"/>
                                </a:solidFill>
                                <a:latin typeface="Cambria Math" panose="02040503050406030204" pitchFamily="18" charset="0"/>
                              </a:rPr>
                              <m:t>𝑖</m:t>
                            </m:r>
                            <m:r>
                              <a:rPr lang="en-US" i="1" dirty="0">
                                <a:solidFill>
                                  <a:srgbClr val="B6A479"/>
                                </a:solidFill>
                                <a:latin typeface="Cambria Math" panose="02040503050406030204" pitchFamily="18" charset="0"/>
                              </a:rPr>
                              <m:t>=</m:t>
                            </m:r>
                            <m:r>
                              <a:rPr lang="en-US" i="1" dirty="0">
                                <a:solidFill>
                                  <a:srgbClr val="B6A479"/>
                                </a:solidFill>
                                <a:latin typeface="Cambria Math" panose="02040503050406030204" pitchFamily="18" charset="0"/>
                              </a:rPr>
                              <m:t>𝑎</m:t>
                            </m:r>
                          </m:sub>
                          <m:sup>
                            <m:r>
                              <a:rPr lang="en-US" i="1">
                                <a:solidFill>
                                  <a:srgbClr val="B6A479"/>
                                </a:solidFill>
                                <a:latin typeface="Cambria Math" panose="02040503050406030204" pitchFamily="18" charset="0"/>
                              </a:rPr>
                              <m:t>𝑏</m:t>
                            </m:r>
                          </m:sup>
                          <m:e>
                            <m:r>
                              <a:rPr lang="en-US" i="1">
                                <a:solidFill>
                                  <a:srgbClr val="B6A479"/>
                                </a:solidFill>
                                <a:latin typeface="Cambria Math" panose="02040503050406030204" pitchFamily="18" charset="0"/>
                              </a:rPr>
                              <m:t>𝑓</m:t>
                            </m:r>
                            <m:r>
                              <a:rPr lang="en-US" i="1">
                                <a:solidFill>
                                  <a:srgbClr val="B6A479"/>
                                </a:solidFill>
                                <a:latin typeface="Cambria Math" panose="02040503050406030204" pitchFamily="18" charset="0"/>
                              </a:rPr>
                              <m:t>(</m:t>
                            </m:r>
                            <m:r>
                              <a:rPr lang="en-US" i="1">
                                <a:solidFill>
                                  <a:srgbClr val="B6A479"/>
                                </a:solidFill>
                                <a:latin typeface="Cambria Math" panose="02040503050406030204" pitchFamily="18" charset="0"/>
                              </a:rPr>
                              <m:t>𝑖</m:t>
                            </m:r>
                            <m:r>
                              <a:rPr lang="en-US" i="1">
                                <a:solidFill>
                                  <a:srgbClr val="B6A479"/>
                                </a:solidFill>
                                <a:latin typeface="Cambria Math" panose="02040503050406030204" pitchFamily="18" charset="0"/>
                              </a:rPr>
                              <m:t>)</m:t>
                            </m:r>
                          </m:e>
                        </m:nary>
                      </m:oMath>
                    </m:oMathPara>
                  </a14:m>
                  <a:endParaRPr lang="en-US" dirty="0">
                    <a:solidFill>
                      <a:srgbClr val="B6A479"/>
                    </a:solidFill>
                  </a:endParaRPr>
                </a:p>
              </p:txBody>
            </p:sp>
          </mc:Choice>
          <mc:Fallback xmlns="">
            <p:sp>
              <p:nvSpPr>
                <p:cNvPr id="9" name="TextBox 8">
                  <a:extLst>
                    <a:ext uri="{FF2B5EF4-FFF2-40B4-BE49-F238E27FC236}">
                      <a16:creationId xmlns:a16="http://schemas.microsoft.com/office/drawing/2014/main" id="{6DCACF5A-BAA2-4FC2-AAAA-092AA8B1436D}"/>
                    </a:ext>
                  </a:extLst>
                </p:cNvPr>
                <p:cNvSpPr txBox="1">
                  <a:spLocks noRot="1" noChangeAspect="1" noMove="1" noResize="1" noEditPoints="1" noAdjustHandles="1" noChangeArrowheads="1" noChangeShapeType="1" noTextEdit="1"/>
                </p:cNvSpPr>
                <p:nvPr/>
              </p:nvSpPr>
              <p:spPr>
                <a:xfrm>
                  <a:off x="4823860" y="2075421"/>
                  <a:ext cx="2382493" cy="876907"/>
                </a:xfrm>
                <a:prstGeom prst="rect">
                  <a:avLst/>
                </a:prstGeom>
                <a:blipFill>
                  <a:blip r:embed="rId6"/>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9421AEC6-4D7C-4AE8-820B-0CAA780CF354}"/>
                </a:ext>
              </a:extLst>
            </p:cNvPr>
            <p:cNvSpPr txBox="1"/>
            <p:nvPr/>
          </p:nvSpPr>
          <p:spPr>
            <a:xfrm>
              <a:off x="4823860" y="1477669"/>
              <a:ext cx="2382493" cy="646331"/>
            </a:xfrm>
            <a:prstGeom prst="rect">
              <a:avLst/>
            </a:prstGeom>
            <a:noFill/>
          </p:spPr>
          <p:txBody>
            <a:bodyPr wrap="square" rtlCol="0">
              <a:spAutoFit/>
            </a:bodyPr>
            <a:lstStyle/>
            <a:p>
              <a:pPr algn="ctr"/>
              <a:r>
                <a:rPr lang="en-US" dirty="0">
                  <a:solidFill>
                    <a:srgbClr val="B6A479"/>
                  </a:solidFill>
                </a:rPr>
                <a:t>factoring out a constant</a:t>
              </a:r>
            </a:p>
          </p:txBody>
        </p:sp>
        <p:sp>
          <p:nvSpPr>
            <p:cNvPr id="18" name="Rectangle 17">
              <a:extLst>
                <a:ext uri="{FF2B5EF4-FFF2-40B4-BE49-F238E27FC236}">
                  <a16:creationId xmlns:a16="http://schemas.microsoft.com/office/drawing/2014/main" id="{659DABED-4D0E-4FDD-969F-53DCE4ABD3F9}"/>
                </a:ext>
              </a:extLst>
            </p:cNvPr>
            <p:cNvSpPr/>
            <p:nvPr/>
          </p:nvSpPr>
          <p:spPr>
            <a:xfrm>
              <a:off x="4823860" y="1475970"/>
              <a:ext cx="2382493" cy="147635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1D0C50-BE6C-4E5E-BCEE-7A27558353B0}"/>
                  </a:ext>
                </a:extLst>
              </p:cNvPr>
              <p:cNvSpPr txBox="1"/>
              <p:nvPr/>
            </p:nvSpPr>
            <p:spPr>
              <a:xfrm>
                <a:off x="7465303" y="1572392"/>
                <a:ext cx="4184992" cy="8844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4</m:t>
                                  </m:r>
                                </m:sub>
                              </m:sSub>
                            </m:fName>
                            <m:e>
                              <m:r>
                                <a:rPr lang="en-US" b="0" i="1" smtClean="0">
                                  <a:latin typeface="Cambria Math" panose="02040503050406030204" pitchFamily="18" charset="0"/>
                                </a:rPr>
                                <m:t>𝑛</m:t>
                              </m:r>
                              <m:r>
                                <a:rPr lang="en-US" b="0" i="1" smtClean="0">
                                  <a:latin typeface="Cambria Math" panose="02040503050406030204" pitchFamily="18" charset="0"/>
                                </a:rPr>
                                <m:t> −2</m:t>
                              </m:r>
                            </m:e>
                          </m:func>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𝑖</m:t>
                              </m:r>
                            </m:sup>
                          </m:sSup>
                          <m:r>
                            <a:rPr lang="en-US" b="0" i="1" smtClean="0">
                              <a:latin typeface="Cambria Math" panose="02040503050406030204" pitchFamily="18" charset="0"/>
                            </a:rPr>
                            <m:t>+ </m:t>
                          </m:r>
                        </m:e>
                      </m:nary>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m:rPr>
                              <m:sty m:val="p"/>
                            </m:rPr>
                            <a:rPr lang="en-US" i="1" dirty="0">
                              <a:latin typeface="Cambria Math" panose="02040503050406030204" pitchFamily="18" charset="0"/>
                            </a:rPr>
                            <m:t>log</m:t>
                          </m:r>
                          <m:r>
                            <a:rPr lang="en-US" i="1" baseline="-25000" dirty="0">
                              <a:latin typeface="Cambria Math" panose="02040503050406030204" pitchFamily="18" charset="0"/>
                            </a:rPr>
                            <m:t>4</m:t>
                          </m:r>
                          <m:r>
                            <a:rPr lang="en-US" b="0" i="1" dirty="0" smtClean="0">
                              <a:latin typeface="Cambria Math" panose="02040503050406030204" pitchFamily="18" charset="0"/>
                            </a:rPr>
                            <m:t>3</m:t>
                          </m:r>
                        </m:sup>
                      </m:sSup>
                    </m:oMath>
                  </m:oMathPara>
                </a14:m>
                <a:endParaRPr lang="en-US" dirty="0"/>
              </a:p>
            </p:txBody>
          </p:sp>
        </mc:Choice>
        <mc:Fallback xmlns="">
          <p:sp>
            <p:nvSpPr>
              <p:cNvPr id="19" name="TextBox 18">
                <a:extLst>
                  <a:ext uri="{FF2B5EF4-FFF2-40B4-BE49-F238E27FC236}">
                    <a16:creationId xmlns="" xmlns:a16="http://schemas.microsoft.com/office/drawing/2014/main" xmlns:a14="http://schemas.microsoft.com/office/drawing/2010/main" id="{4B1D0C50-BE6C-4E5E-BCEE-7A27558353B0}"/>
                  </a:ext>
                </a:extLst>
              </p:cNvPr>
              <p:cNvSpPr txBox="1">
                <a:spLocks noRot="1" noChangeAspect="1" noMove="1" noResize="1" noEditPoints="1" noAdjustHandles="1" noChangeArrowheads="1" noChangeShapeType="1" noTextEdit="1"/>
              </p:cNvSpPr>
              <p:nvPr/>
            </p:nvSpPr>
            <p:spPr>
              <a:xfrm>
                <a:off x="7465303" y="1572392"/>
                <a:ext cx="4184992" cy="884473"/>
              </a:xfrm>
              <a:prstGeom prst="rect">
                <a:avLst/>
              </a:prstGeom>
              <a:blipFill rotWithShape="0">
                <a:blip r:embed="rId13"/>
                <a:stretch>
                  <a:fillRect/>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D9BE4288-4409-46B1-A912-D38763528088}"/>
              </a:ext>
            </a:extLst>
          </p:cNvPr>
          <p:cNvGrpSpPr/>
          <p:nvPr/>
        </p:nvGrpSpPr>
        <p:grpSpPr>
          <a:xfrm>
            <a:off x="4748271" y="3122782"/>
            <a:ext cx="2382493" cy="1476358"/>
            <a:chOff x="997183" y="5295471"/>
            <a:chExt cx="2382493" cy="1476358"/>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09E2A0-64F1-4499-8C72-0083E956CB1B}"/>
                    </a:ext>
                  </a:extLst>
                </p:cNvPr>
                <p:cNvSpPr txBox="1"/>
                <p:nvPr/>
              </p:nvSpPr>
              <p:spPr>
                <a:xfrm>
                  <a:off x="1293088" y="5723973"/>
                  <a:ext cx="1790682" cy="870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b="0" i="1" dirty="0" smtClean="0">
                                <a:solidFill>
                                  <a:srgbClr val="B6A479"/>
                                </a:solidFill>
                                <a:latin typeface="Cambria Math" panose="02040503050406030204" pitchFamily="18" charset="0"/>
                              </a:rPr>
                            </m:ctrlPr>
                          </m:naryPr>
                          <m:sub>
                            <m:r>
                              <m:rPr>
                                <m:brk m:alnAt="23"/>
                              </m:rPr>
                              <a:rPr lang="en-US" b="0" i="1" dirty="0" smtClean="0">
                                <a:solidFill>
                                  <a:srgbClr val="B6A479"/>
                                </a:solidFill>
                                <a:latin typeface="Cambria Math" panose="02040503050406030204" pitchFamily="18" charset="0"/>
                              </a:rPr>
                              <m:t>𝑖</m:t>
                            </m:r>
                            <m:r>
                              <a:rPr lang="en-US" b="0" i="1" dirty="0" smtClean="0">
                                <a:solidFill>
                                  <a:srgbClr val="B6A479"/>
                                </a:solidFill>
                                <a:latin typeface="Cambria Math" panose="02040503050406030204" pitchFamily="18" charset="0"/>
                              </a:rPr>
                              <m:t>=0</m:t>
                            </m:r>
                          </m:sub>
                          <m:sup>
                            <m:r>
                              <a:rPr lang="en-US" b="0" i="1" smtClean="0">
                                <a:solidFill>
                                  <a:srgbClr val="B6A479"/>
                                </a:solidFill>
                                <a:latin typeface="Cambria Math" panose="02040503050406030204" pitchFamily="18" charset="0"/>
                              </a:rPr>
                              <m:t>𝑛</m:t>
                            </m:r>
                            <m:r>
                              <a:rPr lang="en-US" b="0" i="1" smtClean="0">
                                <a:solidFill>
                                  <a:srgbClr val="B6A479"/>
                                </a:solidFill>
                                <a:latin typeface="Cambria Math" panose="02040503050406030204" pitchFamily="18" charset="0"/>
                              </a:rPr>
                              <m:t>−1</m:t>
                            </m:r>
                          </m:sup>
                          <m:e>
                            <m:sSup>
                              <m:sSupPr>
                                <m:ctrlPr>
                                  <a:rPr lang="en-US" b="0" i="1" smtClean="0">
                                    <a:solidFill>
                                      <a:srgbClr val="B6A479"/>
                                    </a:solidFill>
                                    <a:latin typeface="Cambria Math" panose="02040503050406030204" pitchFamily="18" charset="0"/>
                                  </a:rPr>
                                </m:ctrlPr>
                              </m:sSupPr>
                              <m:e>
                                <m:r>
                                  <a:rPr lang="en-US" b="0" i="1" smtClean="0">
                                    <a:solidFill>
                                      <a:srgbClr val="B6A479"/>
                                    </a:solidFill>
                                    <a:latin typeface="Cambria Math" panose="02040503050406030204" pitchFamily="18" charset="0"/>
                                  </a:rPr>
                                  <m:t>𝑥</m:t>
                                </m:r>
                              </m:e>
                              <m:sup>
                                <m:r>
                                  <a:rPr lang="en-US" b="0" i="1" smtClean="0">
                                    <a:solidFill>
                                      <a:srgbClr val="B6A479"/>
                                    </a:solidFill>
                                    <a:latin typeface="Cambria Math" panose="02040503050406030204" pitchFamily="18" charset="0"/>
                                  </a:rPr>
                                  <m:t>𝑖</m:t>
                                </m:r>
                              </m:sup>
                            </m:sSup>
                            <m:r>
                              <a:rPr lang="en-US" b="0" i="1" smtClean="0">
                                <a:solidFill>
                                  <a:srgbClr val="B6A479"/>
                                </a:solidFill>
                                <a:latin typeface="Cambria Math" panose="02040503050406030204" pitchFamily="18" charset="0"/>
                              </a:rPr>
                              <m:t>=</m:t>
                            </m:r>
                            <m:f>
                              <m:fPr>
                                <m:ctrlPr>
                                  <a:rPr lang="en-US" b="0" i="1" smtClean="0">
                                    <a:solidFill>
                                      <a:srgbClr val="B6A479"/>
                                    </a:solidFill>
                                    <a:latin typeface="Cambria Math" panose="02040503050406030204" pitchFamily="18" charset="0"/>
                                  </a:rPr>
                                </m:ctrlPr>
                              </m:fPr>
                              <m:num>
                                <m:sSup>
                                  <m:sSupPr>
                                    <m:ctrlPr>
                                      <a:rPr lang="en-US" b="0" i="1" smtClean="0">
                                        <a:solidFill>
                                          <a:srgbClr val="B6A479"/>
                                        </a:solidFill>
                                        <a:latin typeface="Cambria Math" panose="02040503050406030204" pitchFamily="18" charset="0"/>
                                      </a:rPr>
                                    </m:ctrlPr>
                                  </m:sSupPr>
                                  <m:e>
                                    <m:r>
                                      <a:rPr lang="en-US" b="0" i="1" smtClean="0">
                                        <a:solidFill>
                                          <a:srgbClr val="B6A479"/>
                                        </a:solidFill>
                                        <a:latin typeface="Cambria Math" panose="02040503050406030204" pitchFamily="18" charset="0"/>
                                      </a:rPr>
                                      <m:t>𝑥</m:t>
                                    </m:r>
                                  </m:e>
                                  <m:sup>
                                    <m:r>
                                      <a:rPr lang="en-US" b="0" i="1" smtClean="0">
                                        <a:solidFill>
                                          <a:srgbClr val="B6A479"/>
                                        </a:solidFill>
                                        <a:latin typeface="Cambria Math" panose="02040503050406030204" pitchFamily="18" charset="0"/>
                                      </a:rPr>
                                      <m:t>𝑛</m:t>
                                    </m:r>
                                  </m:sup>
                                </m:sSup>
                                <m:r>
                                  <a:rPr lang="en-US" b="0" i="1" smtClean="0">
                                    <a:solidFill>
                                      <a:srgbClr val="B6A479"/>
                                    </a:solidFill>
                                    <a:latin typeface="Cambria Math" panose="02040503050406030204" pitchFamily="18" charset="0"/>
                                  </a:rPr>
                                  <m:t>−1</m:t>
                                </m:r>
                              </m:num>
                              <m:den>
                                <m:r>
                                  <a:rPr lang="en-US" b="0" i="1" smtClean="0">
                                    <a:solidFill>
                                      <a:srgbClr val="B6A479"/>
                                    </a:solidFill>
                                    <a:latin typeface="Cambria Math" panose="02040503050406030204" pitchFamily="18" charset="0"/>
                                  </a:rPr>
                                  <m:t>𝑥</m:t>
                                </m:r>
                                <m:r>
                                  <a:rPr lang="en-US" b="0" i="1" smtClean="0">
                                    <a:solidFill>
                                      <a:srgbClr val="B6A479"/>
                                    </a:solidFill>
                                    <a:latin typeface="Cambria Math" panose="02040503050406030204" pitchFamily="18" charset="0"/>
                                  </a:rPr>
                                  <m:t>−1</m:t>
                                </m:r>
                              </m:den>
                            </m:f>
                          </m:e>
                        </m:nary>
                      </m:oMath>
                    </m:oMathPara>
                  </a14:m>
                  <a:endParaRPr lang="en-US" dirty="0">
                    <a:solidFill>
                      <a:srgbClr val="B6A479"/>
                    </a:solidFill>
                  </a:endParaRPr>
                </a:p>
              </p:txBody>
            </p:sp>
          </mc:Choice>
          <mc:Fallback xmlns="">
            <p:sp>
              <p:nvSpPr>
                <p:cNvPr id="10" name="TextBox 9">
                  <a:extLst>
                    <a:ext uri="{FF2B5EF4-FFF2-40B4-BE49-F238E27FC236}">
                      <a16:creationId xmlns:a16="http://schemas.microsoft.com/office/drawing/2014/main" id="{2F09E2A0-64F1-4499-8C72-0083E956CB1B}"/>
                    </a:ext>
                  </a:extLst>
                </p:cNvPr>
                <p:cNvSpPr txBox="1">
                  <a:spLocks noRot="1" noChangeAspect="1" noMove="1" noResize="1" noEditPoints="1" noAdjustHandles="1" noChangeArrowheads="1" noChangeShapeType="1" noTextEdit="1"/>
                </p:cNvSpPr>
                <p:nvPr/>
              </p:nvSpPr>
              <p:spPr>
                <a:xfrm>
                  <a:off x="1293088" y="5723973"/>
                  <a:ext cx="1790682" cy="870751"/>
                </a:xfrm>
                <a:prstGeom prst="rect">
                  <a:avLst/>
                </a:prstGeom>
                <a:blipFill>
                  <a:blip r:embed="rId8"/>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48A3F56D-7FCA-4D50-BB35-30A43437B7DA}"/>
                </a:ext>
              </a:extLst>
            </p:cNvPr>
            <p:cNvSpPr txBox="1"/>
            <p:nvPr/>
          </p:nvSpPr>
          <p:spPr>
            <a:xfrm>
              <a:off x="997183" y="5297170"/>
              <a:ext cx="2382493" cy="369332"/>
            </a:xfrm>
            <a:prstGeom prst="rect">
              <a:avLst/>
            </a:prstGeom>
            <a:noFill/>
          </p:spPr>
          <p:txBody>
            <a:bodyPr wrap="square" rtlCol="0">
              <a:spAutoFit/>
            </a:bodyPr>
            <a:lstStyle/>
            <a:p>
              <a:pPr algn="ctr"/>
              <a:r>
                <a:rPr lang="en-US" dirty="0">
                  <a:solidFill>
                    <a:srgbClr val="B6A479"/>
                  </a:solidFill>
                </a:rPr>
                <a:t>finite geometric series</a:t>
              </a:r>
            </a:p>
          </p:txBody>
        </p:sp>
        <p:sp>
          <p:nvSpPr>
            <p:cNvPr id="24" name="Rectangle 23">
              <a:extLst>
                <a:ext uri="{FF2B5EF4-FFF2-40B4-BE49-F238E27FC236}">
                  <a16:creationId xmlns:a16="http://schemas.microsoft.com/office/drawing/2014/main" id="{0406FADF-6713-4A42-9DFB-80B059742C7E}"/>
                </a:ext>
              </a:extLst>
            </p:cNvPr>
            <p:cNvSpPr/>
            <p:nvPr/>
          </p:nvSpPr>
          <p:spPr>
            <a:xfrm>
              <a:off x="997183" y="5295471"/>
              <a:ext cx="2382493" cy="147635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0C799C7-0691-41DE-A32E-F01E1AC4F34F}"/>
              </a:ext>
            </a:extLst>
          </p:cNvPr>
          <p:cNvGrpSpPr/>
          <p:nvPr/>
        </p:nvGrpSpPr>
        <p:grpSpPr>
          <a:xfrm>
            <a:off x="4748272" y="4854992"/>
            <a:ext cx="2382495" cy="1858697"/>
            <a:chOff x="789712" y="5856544"/>
            <a:chExt cx="2382495" cy="1858697"/>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D66BAE-8A9D-40BA-BCD0-401123C893BE}"/>
                    </a:ext>
                  </a:extLst>
                </p:cNvPr>
                <p:cNvSpPr txBox="1"/>
                <p:nvPr/>
              </p:nvSpPr>
              <p:spPr>
                <a:xfrm>
                  <a:off x="1136273" y="6383261"/>
                  <a:ext cx="1689373" cy="847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b="0" i="1" dirty="0" smtClean="0">
                                <a:solidFill>
                                  <a:srgbClr val="B6A479"/>
                                </a:solidFill>
                                <a:latin typeface="Cambria Math" panose="02040503050406030204" pitchFamily="18" charset="0"/>
                              </a:rPr>
                            </m:ctrlPr>
                          </m:naryPr>
                          <m:sub>
                            <m:r>
                              <m:rPr>
                                <m:brk m:alnAt="23"/>
                              </m:rPr>
                              <a:rPr lang="en-US" b="0" i="1" dirty="0" smtClean="0">
                                <a:solidFill>
                                  <a:srgbClr val="B6A479"/>
                                </a:solidFill>
                                <a:latin typeface="Cambria Math" panose="02040503050406030204" pitchFamily="18" charset="0"/>
                              </a:rPr>
                              <m:t>𝑖</m:t>
                            </m:r>
                            <m:r>
                              <a:rPr lang="en-US" b="0" i="1" dirty="0" smtClean="0">
                                <a:solidFill>
                                  <a:srgbClr val="B6A479"/>
                                </a:solidFill>
                                <a:latin typeface="Cambria Math" panose="02040503050406030204" pitchFamily="18" charset="0"/>
                              </a:rPr>
                              <m:t>=0</m:t>
                            </m:r>
                          </m:sub>
                          <m:sup>
                            <m:r>
                              <a:rPr lang="en-US" b="0" i="1" smtClean="0">
                                <a:solidFill>
                                  <a:srgbClr val="B6A479"/>
                                </a:solidFill>
                                <a:latin typeface="Cambria Math" panose="02040503050406030204" pitchFamily="18" charset="0"/>
                              </a:rPr>
                              <m:t>∞</m:t>
                            </m:r>
                          </m:sup>
                          <m:e>
                            <m:sSup>
                              <m:sSupPr>
                                <m:ctrlPr>
                                  <a:rPr lang="en-US" b="0" i="1" smtClean="0">
                                    <a:solidFill>
                                      <a:srgbClr val="B6A479"/>
                                    </a:solidFill>
                                    <a:latin typeface="Cambria Math" panose="02040503050406030204" pitchFamily="18" charset="0"/>
                                  </a:rPr>
                                </m:ctrlPr>
                              </m:sSupPr>
                              <m:e>
                                <m:r>
                                  <a:rPr lang="en-US" b="0" i="1" smtClean="0">
                                    <a:solidFill>
                                      <a:srgbClr val="B6A479"/>
                                    </a:solidFill>
                                    <a:latin typeface="Cambria Math" panose="02040503050406030204" pitchFamily="18" charset="0"/>
                                  </a:rPr>
                                  <m:t>𝑥</m:t>
                                </m:r>
                              </m:e>
                              <m:sup>
                                <m:r>
                                  <a:rPr lang="en-US" b="0" i="1" smtClean="0">
                                    <a:solidFill>
                                      <a:srgbClr val="B6A479"/>
                                    </a:solidFill>
                                    <a:latin typeface="Cambria Math" panose="02040503050406030204" pitchFamily="18" charset="0"/>
                                  </a:rPr>
                                  <m:t>𝑖</m:t>
                                </m:r>
                              </m:sup>
                            </m:sSup>
                            <m:r>
                              <a:rPr lang="en-US" b="0" i="1" smtClean="0">
                                <a:solidFill>
                                  <a:srgbClr val="B6A479"/>
                                </a:solidFill>
                                <a:latin typeface="Cambria Math" panose="02040503050406030204" pitchFamily="18" charset="0"/>
                              </a:rPr>
                              <m:t>=</m:t>
                            </m:r>
                            <m:f>
                              <m:fPr>
                                <m:ctrlPr>
                                  <a:rPr lang="en-US" b="0" i="1" smtClean="0">
                                    <a:solidFill>
                                      <a:srgbClr val="B6A479"/>
                                    </a:solidFill>
                                    <a:latin typeface="Cambria Math" panose="02040503050406030204" pitchFamily="18" charset="0"/>
                                  </a:rPr>
                                </m:ctrlPr>
                              </m:fPr>
                              <m:num>
                                <m:r>
                                  <a:rPr lang="en-US" b="0" i="1" smtClean="0">
                                    <a:solidFill>
                                      <a:srgbClr val="B6A479"/>
                                    </a:solidFill>
                                    <a:latin typeface="Cambria Math" panose="02040503050406030204" pitchFamily="18" charset="0"/>
                                  </a:rPr>
                                  <m:t>1</m:t>
                                </m:r>
                              </m:num>
                              <m:den>
                                <m:r>
                                  <a:rPr lang="en-US" b="0" i="1" smtClean="0">
                                    <a:solidFill>
                                      <a:srgbClr val="B6A479"/>
                                    </a:solidFill>
                                    <a:latin typeface="Cambria Math" panose="02040503050406030204" pitchFamily="18" charset="0"/>
                                  </a:rPr>
                                  <m:t>1−</m:t>
                                </m:r>
                                <m:r>
                                  <a:rPr lang="en-US" b="0" i="1" smtClean="0">
                                    <a:solidFill>
                                      <a:srgbClr val="B6A479"/>
                                    </a:solidFill>
                                    <a:latin typeface="Cambria Math" panose="02040503050406030204" pitchFamily="18" charset="0"/>
                                  </a:rPr>
                                  <m:t>𝑥</m:t>
                                </m:r>
                              </m:den>
                            </m:f>
                            <m:r>
                              <a:rPr lang="en-US" b="0" i="1" smtClean="0">
                                <a:solidFill>
                                  <a:srgbClr val="B6A479"/>
                                </a:solidFill>
                                <a:latin typeface="Cambria Math" panose="02040503050406030204" pitchFamily="18" charset="0"/>
                              </a:rPr>
                              <m:t> </m:t>
                            </m:r>
                          </m:e>
                        </m:nary>
                      </m:oMath>
                    </m:oMathPara>
                  </a14:m>
                  <a:endParaRPr lang="en-US" dirty="0">
                    <a:solidFill>
                      <a:srgbClr val="B6A479"/>
                    </a:solidFill>
                  </a:endParaRPr>
                </a:p>
              </p:txBody>
            </p:sp>
          </mc:Choice>
          <mc:Fallback xmlns="">
            <p:sp>
              <p:nvSpPr>
                <p:cNvPr id="8" name="TextBox 7">
                  <a:extLst>
                    <a:ext uri="{FF2B5EF4-FFF2-40B4-BE49-F238E27FC236}">
                      <a16:creationId xmlns:a16="http://schemas.microsoft.com/office/drawing/2014/main" id="{C6D66BAE-8A9D-40BA-BCD0-401123C893BE}"/>
                    </a:ext>
                  </a:extLst>
                </p:cNvPr>
                <p:cNvSpPr txBox="1">
                  <a:spLocks noRot="1" noChangeAspect="1" noMove="1" noResize="1" noEditPoints="1" noAdjustHandles="1" noChangeArrowheads="1" noChangeShapeType="1" noTextEdit="1"/>
                </p:cNvSpPr>
                <p:nvPr/>
              </p:nvSpPr>
              <p:spPr>
                <a:xfrm>
                  <a:off x="1136273" y="6383261"/>
                  <a:ext cx="1689373" cy="847861"/>
                </a:xfrm>
                <a:prstGeom prst="rect">
                  <a:avLst/>
                </a:prstGeom>
                <a:blipFill>
                  <a:blip r:embed="rId9"/>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68CB2D07-448A-4DD9-8023-E4BA7D345B53}"/>
                </a:ext>
              </a:extLst>
            </p:cNvPr>
            <p:cNvSpPr txBox="1"/>
            <p:nvPr/>
          </p:nvSpPr>
          <p:spPr>
            <a:xfrm>
              <a:off x="789714" y="5858244"/>
              <a:ext cx="2382493" cy="646331"/>
            </a:xfrm>
            <a:prstGeom prst="rect">
              <a:avLst/>
            </a:prstGeom>
            <a:noFill/>
          </p:spPr>
          <p:txBody>
            <a:bodyPr wrap="square" rtlCol="0">
              <a:spAutoFit/>
            </a:bodyPr>
            <a:lstStyle/>
            <a:p>
              <a:pPr algn="ctr"/>
              <a:r>
                <a:rPr lang="en-US" dirty="0">
                  <a:solidFill>
                    <a:srgbClr val="B6A479"/>
                  </a:solidFill>
                </a:rPr>
                <a:t>infinite geometric series</a:t>
              </a:r>
            </a:p>
          </p:txBody>
        </p:sp>
        <p:sp>
          <p:nvSpPr>
            <p:cNvPr id="29" name="Rectangle 28">
              <a:extLst>
                <a:ext uri="{FF2B5EF4-FFF2-40B4-BE49-F238E27FC236}">
                  <a16:creationId xmlns:a16="http://schemas.microsoft.com/office/drawing/2014/main" id="{7968CE40-D95A-43F4-A3BD-D854BA1E86E5}"/>
                </a:ext>
              </a:extLst>
            </p:cNvPr>
            <p:cNvSpPr/>
            <p:nvPr/>
          </p:nvSpPr>
          <p:spPr>
            <a:xfrm>
              <a:off x="789714" y="5856544"/>
              <a:ext cx="2382493" cy="1858697"/>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7598B48-FD20-4FE2-ABDA-1F61B0524F20}"/>
                </a:ext>
              </a:extLst>
            </p:cNvPr>
            <p:cNvSpPr txBox="1"/>
            <p:nvPr/>
          </p:nvSpPr>
          <p:spPr>
            <a:xfrm>
              <a:off x="789712" y="7288515"/>
              <a:ext cx="2382493" cy="369332"/>
            </a:xfrm>
            <a:prstGeom prst="rect">
              <a:avLst/>
            </a:prstGeom>
            <a:noFill/>
          </p:spPr>
          <p:txBody>
            <a:bodyPr wrap="square" rtlCol="0">
              <a:spAutoFit/>
            </a:bodyPr>
            <a:lstStyle/>
            <a:p>
              <a:pPr algn="ctr"/>
              <a:r>
                <a:rPr lang="en-US" dirty="0">
                  <a:solidFill>
                    <a:srgbClr val="B6A479"/>
                  </a:solidFill>
                </a:rPr>
                <a:t>when -1 &lt; x &lt; 1</a:t>
              </a:r>
            </a:p>
          </p:txBody>
        </p:sp>
      </p:grpSp>
      <p:sp>
        <p:nvSpPr>
          <p:cNvPr id="32" name="TextBox 31">
            <a:extLst>
              <a:ext uri="{FF2B5EF4-FFF2-40B4-BE49-F238E27FC236}">
                <a16:creationId xmlns:a16="http://schemas.microsoft.com/office/drawing/2014/main" id="{7697621E-BDB0-4A17-BA26-BE0EEF2A739B}"/>
              </a:ext>
            </a:extLst>
          </p:cNvPr>
          <p:cNvSpPr txBox="1"/>
          <p:nvPr/>
        </p:nvSpPr>
        <p:spPr>
          <a:xfrm>
            <a:off x="197371" y="4810525"/>
            <a:ext cx="4426004" cy="369332"/>
          </a:xfrm>
          <a:prstGeom prst="rect">
            <a:avLst/>
          </a:prstGeom>
          <a:noFill/>
        </p:spPr>
        <p:txBody>
          <a:bodyPr wrap="square" rtlCol="0">
            <a:spAutoFit/>
          </a:bodyPr>
          <a:lstStyle/>
          <a:p>
            <a:r>
              <a:rPr lang="en-US" dirty="0"/>
              <a:t>If we’re trying to prove upper bound…</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12FCB21-57F6-4908-B38B-C772A9E05D3C}"/>
                  </a:ext>
                </a:extLst>
              </p:cNvPr>
              <p:cNvSpPr txBox="1"/>
              <p:nvPr/>
            </p:nvSpPr>
            <p:spPr>
              <a:xfrm>
                <a:off x="499709" y="5284929"/>
                <a:ext cx="3522503" cy="847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𝑖</m:t>
                              </m:r>
                            </m:sup>
                          </m:sSup>
                          <m:r>
                            <a:rPr lang="en-US" b="0" i="1" smtClean="0">
                              <a:latin typeface="Cambria Math" panose="02040503050406030204" pitchFamily="18" charset="0"/>
                            </a:rPr>
                            <m:t>+ </m:t>
                          </m:r>
                        </m:e>
                      </m:nary>
                      <m:r>
                        <a:rPr lang="en-US" b="0" i="1" smtClean="0">
                          <a:latin typeface="Cambria Math" panose="02040503050406030204" pitchFamily="18" charset="0"/>
                        </a:rPr>
                        <m:t> 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m:rPr>
                              <m:sty m:val="p"/>
                            </m:rPr>
                            <a:rPr lang="en-US" i="1" dirty="0">
                              <a:latin typeface="Cambria Math" panose="02040503050406030204" pitchFamily="18" charset="0"/>
                            </a:rPr>
                            <m:t>log</m:t>
                          </m:r>
                          <m:r>
                            <a:rPr lang="en-US" i="1" baseline="-25000" dirty="0">
                              <a:latin typeface="Cambria Math" panose="02040503050406030204" pitchFamily="18" charset="0"/>
                            </a:rPr>
                            <m:t>4</m:t>
                          </m:r>
                          <m:r>
                            <a:rPr lang="en-US" b="0" i="1" dirty="0" smtClean="0">
                              <a:latin typeface="Cambria Math" panose="02040503050406030204" pitchFamily="18" charset="0"/>
                            </a:rPr>
                            <m:t>3</m:t>
                          </m:r>
                        </m:sup>
                      </m:sSup>
                    </m:oMath>
                  </m:oMathPara>
                </a14:m>
                <a:endParaRPr lang="en-US" dirty="0"/>
              </a:p>
            </p:txBody>
          </p:sp>
        </mc:Choice>
        <mc:Fallback xmlns="">
          <p:sp>
            <p:nvSpPr>
              <p:cNvPr id="33" name="TextBox 32">
                <a:extLst>
                  <a:ext uri="{FF2B5EF4-FFF2-40B4-BE49-F238E27FC236}">
                    <a16:creationId xmlns="" xmlns:a16="http://schemas.microsoft.com/office/drawing/2014/main" xmlns:a14="http://schemas.microsoft.com/office/drawing/2010/main" id="{412FCB21-57F6-4908-B38B-C772A9E05D3C}"/>
                  </a:ext>
                </a:extLst>
              </p:cNvPr>
              <p:cNvSpPr txBox="1">
                <a:spLocks noRot="1" noChangeAspect="1" noMove="1" noResize="1" noEditPoints="1" noAdjustHandles="1" noChangeArrowheads="1" noChangeShapeType="1" noTextEdit="1"/>
              </p:cNvSpPr>
              <p:nvPr/>
            </p:nvSpPr>
            <p:spPr>
              <a:xfrm>
                <a:off x="499709" y="5284929"/>
                <a:ext cx="3522503" cy="847861"/>
              </a:xfrm>
              <a:prstGeom prst="rect">
                <a:avLst/>
              </a:prstGeom>
              <a:blipFill rotWithShape="0">
                <a:blip r:embed="rId15"/>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03213DFA-F89A-4B53-84A7-9909704510FC}"/>
              </a:ext>
            </a:extLst>
          </p:cNvPr>
          <p:cNvSpPr txBox="1"/>
          <p:nvPr/>
        </p:nvSpPr>
        <p:spPr>
          <a:xfrm>
            <a:off x="7336494" y="2956028"/>
            <a:ext cx="4426004" cy="369332"/>
          </a:xfrm>
          <a:prstGeom prst="rect">
            <a:avLst/>
          </a:prstGeom>
          <a:noFill/>
        </p:spPr>
        <p:txBody>
          <a:bodyPr wrap="square" rtlCol="0">
            <a:spAutoFit/>
          </a:bodyPr>
          <a:lstStyle/>
          <a:p>
            <a:r>
              <a:rPr lang="en-US" dirty="0"/>
              <a:t>Closed form:</a:t>
            </a:r>
          </a:p>
        </p:txBody>
      </p:sp>
      <p:sp>
        <p:nvSpPr>
          <p:cNvPr id="26" name="TextBox 25">
            <a:extLst>
              <a:ext uri="{FF2B5EF4-FFF2-40B4-BE49-F238E27FC236}">
                <a16:creationId xmlns:a16="http://schemas.microsoft.com/office/drawing/2014/main" id="{82303F29-9D4C-4C19-BD3A-3DEA5757FA1C}"/>
              </a:ext>
            </a:extLst>
          </p:cNvPr>
          <p:cNvSpPr txBox="1"/>
          <p:nvPr/>
        </p:nvSpPr>
        <p:spPr>
          <a:xfrm>
            <a:off x="384449" y="1283333"/>
            <a:ext cx="1341073" cy="369332"/>
          </a:xfrm>
          <a:prstGeom prst="rect">
            <a:avLst/>
          </a:prstGeom>
          <a:noFill/>
        </p:spPr>
        <p:txBody>
          <a:bodyPr wrap="none" rtlCol="0">
            <a:spAutoFit/>
          </a:bodyPr>
          <a:lstStyle/>
          <a:p>
            <a:r>
              <a:rPr lang="en-US" dirty="0"/>
              <a:t>7. Simplify…</a:t>
            </a:r>
          </a:p>
        </p:txBody>
      </p:sp>
    </p:spTree>
    <p:extLst>
      <p:ext uri="{BB962C8B-B14F-4D97-AF65-F5344CB8AC3E}">
        <p14:creationId xmlns:p14="http://schemas.microsoft.com/office/powerpoint/2010/main" val="12279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9" grpId="0"/>
      <p:bldP spid="32" grpId="0"/>
      <p:bldP spid="33" grpId="0"/>
      <p:bldP spid="34"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49DB-73FB-C88D-2793-A2813858F91E}"/>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7362E1-D713-D963-A4DC-96BADAA5BB1A}"/>
                  </a:ext>
                </a:extLst>
              </p:cNvPr>
              <p:cNvSpPr>
                <a:spLocks noGrp="1"/>
              </p:cNvSpPr>
              <p:nvPr>
                <p:ph idx="1"/>
              </p:nvPr>
            </p:nvSpPr>
            <p:spPr/>
            <p:txBody>
              <a:bodyPr>
                <a:normAutofit/>
              </a:bodyPr>
              <a:lstStyle/>
              <a:p>
                <a:r>
                  <a:rPr lang="en-US" sz="2800" dirty="0"/>
                  <a:t>What about an upper bound on:</a:t>
                </a:r>
                <a:br>
                  <a:rPr lang="en-US" sz="2800" dirty="0"/>
                </a:br>
                <a14:m>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𝑐</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16</m:t>
                                    </m:r>
                                  </m:den>
                                </m:f>
                              </m:e>
                              <m:sup>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log</m:t>
                                        </m:r>
                                      </m:e>
                                      <m:sub>
                                        <m:r>
                                          <a:rPr lang="en-US" sz="2000" i="1">
                                            <a:latin typeface="Cambria Math" panose="02040503050406030204" pitchFamily="18" charset="0"/>
                                          </a:rPr>
                                          <m:t>4</m:t>
                                        </m:r>
                                      </m:sub>
                                    </m:sSub>
                                  </m:fName>
                                  <m:e>
                                    <m:r>
                                      <a:rPr lang="en-US" sz="2000" i="1">
                                        <a:latin typeface="Cambria Math" panose="02040503050406030204" pitchFamily="18" charset="0"/>
                                      </a:rPr>
                                      <m:t>𝑛</m:t>
                                    </m:r>
                                    <m:r>
                                      <a:rPr lang="en-US" sz="2000" b="0" i="1" smtClean="0">
                                        <a:latin typeface="Cambria Math" panose="02040503050406030204" pitchFamily="18" charset="0"/>
                                      </a:rPr>
                                      <m:t>−1</m:t>
                                    </m:r>
                                  </m:e>
                                </m:func>
                              </m:sup>
                            </m:sSup>
                            <m:r>
                              <a:rPr lang="en-US" sz="2000" b="0" i="1" smtClean="0">
                                <a:latin typeface="Cambria Math" panose="02040503050406030204" pitchFamily="18" charset="0"/>
                              </a:rPr>
                              <m:t>−1</m:t>
                            </m:r>
                          </m:num>
                          <m:den>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16</m:t>
                                </m:r>
                              </m:den>
                            </m:f>
                            <m:r>
                              <a:rPr lang="en-US" sz="2000" b="0" i="1" smtClean="0">
                                <a:latin typeface="Cambria Math" panose="02040503050406030204" pitchFamily="18" charset="0"/>
                              </a:rPr>
                              <m:t> −1</m:t>
                            </m:r>
                          </m:den>
                        </m:f>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3</m:t>
                            </m:r>
                          </m:den>
                        </m:f>
                      </m:e>
                    </m:d>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m:rPr>
                            <m:sty m:val="p"/>
                          </m:rPr>
                          <a:rPr lang="en-US" sz="2000" i="1" dirty="0">
                            <a:latin typeface="Cambria Math" panose="02040503050406030204" pitchFamily="18" charset="0"/>
                          </a:rPr>
                          <m:t>log</m:t>
                        </m:r>
                        <m:r>
                          <a:rPr lang="en-US" sz="2000" i="1" baseline="-25000" dirty="0">
                            <a:latin typeface="Cambria Math" panose="02040503050406030204" pitchFamily="18" charset="0"/>
                          </a:rPr>
                          <m:t>4</m:t>
                        </m:r>
                        <m:r>
                          <a:rPr lang="en-US" sz="2000" i="1" dirty="0">
                            <a:latin typeface="Cambria Math" panose="02040503050406030204" pitchFamily="18" charset="0"/>
                          </a:rPr>
                          <m:t>3</m:t>
                        </m:r>
                      </m:sup>
                    </m:sSup>
                  </m:oMath>
                </a14:m>
                <a:endParaRPr lang="en-US" sz="2000" dirty="0"/>
              </a:p>
              <a:p>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r>
                      <a:rPr lang="en-US" sz="2800" i="1">
                        <a:latin typeface="Cambria Math" panose="02040503050406030204" pitchFamily="18" charset="0"/>
                      </a:rPr>
                      <m:t>𝑐</m:t>
                    </m:r>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b="0" i="1" smtClean="0">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16</m:t>
                                    </m:r>
                                  </m:den>
                                </m:f>
                              </m:e>
                              <m:sup>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4</m:t>
                                        </m:r>
                                      </m:sub>
                                    </m:sSub>
                                  </m:fName>
                                  <m:e>
                                    <m:r>
                                      <a:rPr lang="en-US" sz="2800" i="1">
                                        <a:latin typeface="Cambria Math" panose="02040503050406030204" pitchFamily="18" charset="0"/>
                                      </a:rPr>
                                      <m:t>𝑛</m:t>
                                    </m:r>
                                    <m:r>
                                      <a:rPr lang="en-US" sz="2800" i="1">
                                        <a:latin typeface="Cambria Math" panose="02040503050406030204" pitchFamily="18" charset="0"/>
                                      </a:rPr>
                                      <m:t>−1</m:t>
                                    </m:r>
                                  </m:e>
                                </m:func>
                              </m:sup>
                            </m:sSup>
                          </m:num>
                          <m:den>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16</m:t>
                                </m:r>
                              </m:den>
                            </m:f>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3</m:t>
                            </m:r>
                          </m:den>
                        </m:f>
                      </m:e>
                    </m:d>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m:rPr>
                            <m:sty m:val="p"/>
                          </m:rPr>
                          <a:rPr lang="en-US" sz="2800" i="1" dirty="0">
                            <a:latin typeface="Cambria Math" panose="02040503050406030204" pitchFamily="18" charset="0"/>
                          </a:rPr>
                          <m:t>log</m:t>
                        </m:r>
                        <m:r>
                          <a:rPr lang="en-US" sz="2800" i="1" baseline="-25000" dirty="0">
                            <a:latin typeface="Cambria Math" panose="02040503050406030204" pitchFamily="18" charset="0"/>
                          </a:rPr>
                          <m:t>4</m:t>
                        </m:r>
                        <m:r>
                          <a:rPr lang="en-US" sz="2800" i="1" dirty="0">
                            <a:latin typeface="Cambria Math" panose="02040503050406030204" pitchFamily="18" charset="0"/>
                          </a:rPr>
                          <m:t>3</m:t>
                        </m:r>
                      </m:sup>
                    </m:sSup>
                    <m:r>
                      <a:rPr lang="en-US" sz="2800" b="0" i="1" dirty="0" smtClean="0">
                        <a:latin typeface="Cambria Math" panose="02040503050406030204" pitchFamily="18" charset="0"/>
                      </a:rPr>
                      <m:t>≥</m:t>
                    </m:r>
                    <m:r>
                      <a:rPr lang="en-US" sz="2800" i="1">
                        <a:latin typeface="Cambria Math" panose="02040503050406030204" pitchFamily="18" charset="0"/>
                      </a:rPr>
                      <m:t>𝑐</m:t>
                    </m:r>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16</m:t>
                                </m:r>
                              </m:den>
                            </m:f>
                          </m:num>
                          <m:den>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16</m:t>
                                </m:r>
                              </m:den>
                            </m:f>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5</m:t>
                            </m:r>
                          </m:num>
                          <m:den>
                            <m:r>
                              <a:rPr lang="en-US" sz="2800" i="1">
                                <a:latin typeface="Cambria Math" panose="02040503050406030204" pitchFamily="18" charset="0"/>
                              </a:rPr>
                              <m:t>3</m:t>
                            </m:r>
                          </m:den>
                        </m:f>
                      </m:e>
                    </m:d>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m:rPr>
                            <m:sty m:val="p"/>
                          </m:rPr>
                          <a:rPr lang="en-US" sz="2800" i="1" dirty="0">
                            <a:latin typeface="Cambria Math" panose="02040503050406030204" pitchFamily="18" charset="0"/>
                          </a:rPr>
                          <m:t>log</m:t>
                        </m:r>
                        <m:r>
                          <a:rPr lang="en-US" sz="2800" i="1" baseline="-25000" dirty="0">
                            <a:latin typeface="Cambria Math" panose="02040503050406030204" pitchFamily="18" charset="0"/>
                          </a:rPr>
                          <m:t>4</m:t>
                        </m:r>
                        <m:r>
                          <a:rPr lang="en-US" sz="2800" i="1" dirty="0">
                            <a:latin typeface="Cambria Math" panose="02040503050406030204" pitchFamily="18" charset="0"/>
                          </a:rPr>
                          <m:t>3</m:t>
                        </m:r>
                      </m:sup>
                    </m:sSup>
                  </m:oMath>
                </a14:m>
                <a:endParaRPr lang="en-US" sz="2800" dirty="0"/>
              </a:p>
              <a:p>
                <a:r>
                  <a:rPr lang="en-US" sz="2800" dirty="0"/>
                  <a:t>Which is </a:t>
                </a:r>
                <a14:m>
                  <m:oMath xmlns:m="http://schemas.openxmlformats.org/officeDocument/2006/math">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D47362E1-D713-D963-A4DC-96BADAA5BB1A}"/>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595303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89DC-C997-222D-9619-434E264FBA70}"/>
              </a:ext>
            </a:extLst>
          </p:cNvPr>
          <p:cNvSpPr>
            <a:spLocks noGrp="1"/>
          </p:cNvSpPr>
          <p:nvPr>
            <p:ph type="title"/>
          </p:nvPr>
        </p:nvSpPr>
        <p:spPr/>
        <p:txBody>
          <a:bodyPr/>
          <a:lstStyle/>
          <a:p>
            <a:r>
              <a:rPr lang="en-US" dirty="0"/>
              <a:t>A Note About Base Cases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28CE88B-ED78-3D8B-F4FA-7D649B0FE54D}"/>
                  </a:ext>
                </a:extLst>
              </p:cNvPr>
              <p:cNvSpPr>
                <a:spLocks noGrp="1"/>
              </p:cNvSpPr>
              <p:nvPr>
                <p:ph idx="1"/>
              </p:nvPr>
            </p:nvSpPr>
            <p:spPr/>
            <p:txBody>
              <a:bodyPr>
                <a:normAutofit/>
              </a:bodyPr>
              <a:lstStyle/>
              <a:p>
                <a:r>
                  <a:rPr lang="en-US" sz="2800" dirty="0"/>
                  <a:t>Except in very rare circumstances, your code looks like</a:t>
                </a:r>
              </a:p>
              <a:p>
                <a:pPr marL="0" indent="0">
                  <a:buNone/>
                </a:pPr>
                <a:r>
                  <a:rPr lang="en-US" sz="2400" dirty="0">
                    <a:latin typeface="Courier New" panose="02070309020205020404" pitchFamily="49" charset="0"/>
                    <a:cs typeface="Courier New" panose="02070309020205020404" pitchFamily="49" charset="0"/>
                  </a:rPr>
                  <a:t>if(n &lt; constant)</a:t>
                </a:r>
              </a:p>
              <a:p>
                <a:pPr marL="128016" lvl="1" indent="0">
                  <a:buNone/>
                </a:pPr>
                <a:r>
                  <a:rPr lang="en-US" sz="2400" dirty="0">
                    <a:latin typeface="Courier New" panose="02070309020205020404" pitchFamily="49" charset="0"/>
                    <a:cs typeface="Courier New" panose="02070309020205020404" pitchFamily="49" charset="0"/>
                  </a:rPr>
                  <a:t>	Do something</a:t>
                </a:r>
              </a:p>
              <a:p>
                <a:pPr marL="128016" lvl="1" indent="0">
                  <a:buNone/>
                </a:pPr>
                <a:r>
                  <a:rPr lang="en-US" sz="2400" dirty="0">
                    <a:latin typeface="Courier New" panose="02070309020205020404" pitchFamily="49" charset="0"/>
                    <a:cs typeface="Courier New" panose="02070309020205020404" pitchFamily="49" charset="0"/>
                  </a:rPr>
                  <a:t>else</a:t>
                </a:r>
              </a:p>
              <a:p>
                <a:pPr marL="128016" lvl="1" indent="0">
                  <a:buNone/>
                </a:pPr>
                <a:r>
                  <a:rPr lang="en-US" sz="2400" dirty="0">
                    <a:latin typeface="Courier New" panose="02070309020205020404" pitchFamily="49" charset="0"/>
                    <a:cs typeface="Courier New" panose="02070309020205020404" pitchFamily="49" charset="0"/>
                  </a:rPr>
                  <a:t>	Make recursive call(s) and do something.</a:t>
                </a:r>
              </a:p>
              <a:p>
                <a:pPr marL="128016" lvl="1" indent="0">
                  <a:buNone/>
                </a:pPr>
                <a:r>
                  <a:rPr lang="en-US" sz="2800" dirty="0">
                    <a:latin typeface="+mn-lt"/>
                    <a:cs typeface="Courier New" panose="02070309020205020404" pitchFamily="49" charset="0"/>
                  </a:rPr>
                  <a:t>(might have more base cases or edge cases, but core idea is this)</a:t>
                </a:r>
              </a:p>
              <a:p>
                <a:pPr marL="128016" lvl="1" indent="0">
                  <a:buNone/>
                </a:pPr>
                <a:r>
                  <a:rPr lang="en-US" sz="2800" dirty="0">
                    <a:latin typeface="Courier New" panose="02070309020205020404" pitchFamily="49" charset="0"/>
                    <a:cs typeface="Courier New" panose="02070309020205020404" pitchFamily="49" charset="0"/>
                  </a:rPr>
                  <a:t>Do Something</a:t>
                </a:r>
                <a:r>
                  <a:rPr lang="en-US" sz="2800" dirty="0">
                    <a:latin typeface="+mn-lt"/>
                    <a:cs typeface="Courier New" panose="02070309020205020404" pitchFamily="49" charset="0"/>
                  </a:rPr>
                  <a:t> for n&lt;constant is </a:t>
                </a:r>
                <a14:m>
                  <m:oMath xmlns:m="http://schemas.openxmlformats.org/officeDocument/2006/math">
                    <m:r>
                      <m:rPr>
                        <m:sty m:val="p"/>
                      </m:rPr>
                      <a:rPr lang="en-US" sz="2800" b="0" i="0" smtClean="0">
                        <a:latin typeface="Cambria Math" panose="02040503050406030204" pitchFamily="18" charset="0"/>
                        <a:cs typeface="Courier New" panose="02070309020205020404" pitchFamily="49" charset="0"/>
                      </a:rPr>
                      <m:t>Θ</m:t>
                    </m:r>
                    <m:d>
                      <m:dPr>
                        <m:ctrlPr>
                          <a:rPr lang="en-US" sz="2800" b="0" i="1" smtClean="0">
                            <a:latin typeface="Cambria Math" panose="02040503050406030204" pitchFamily="18" charset="0"/>
                            <a:cs typeface="Courier New" panose="02070309020205020404" pitchFamily="49" charset="0"/>
                          </a:rPr>
                        </m:ctrlPr>
                      </m:dPr>
                      <m:e>
                        <m:r>
                          <a:rPr lang="en-US" sz="2800" b="0" i="1" smtClean="0">
                            <a:latin typeface="Cambria Math" panose="02040503050406030204" pitchFamily="18" charset="0"/>
                            <a:cs typeface="Courier New" panose="02070309020205020404" pitchFamily="49" charset="0"/>
                          </a:rPr>
                          <m:t>1</m:t>
                        </m:r>
                      </m:e>
                    </m:d>
                    <m:r>
                      <a:rPr lang="en-US" sz="2800" b="0" i="0"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a:t>
                </a:r>
                <a:r>
                  <a:rPr lang="en-US" sz="2800" b="1" dirty="0">
                    <a:latin typeface="+mn-lt"/>
                    <a:cs typeface="Courier New" panose="02070309020205020404" pitchFamily="49" charset="0"/>
                  </a:rPr>
                  <a:t>even if</a:t>
                </a:r>
                <a:r>
                  <a:rPr lang="en-US" sz="2800" dirty="0">
                    <a:latin typeface="+mn-lt"/>
                    <a:cs typeface="Courier New" panose="02070309020205020404" pitchFamily="49" charset="0"/>
                  </a:rPr>
                  <a:t> </a:t>
                </a:r>
                <a:r>
                  <a:rPr lang="en-US" sz="2800" dirty="0">
                    <a:latin typeface="Courier New" panose="02070309020205020404" pitchFamily="49" charset="0"/>
                    <a:cs typeface="Courier New" panose="02070309020205020404" pitchFamily="49" charset="0"/>
                  </a:rPr>
                  <a:t>do something</a:t>
                </a:r>
                <a:r>
                  <a:rPr lang="en-US" sz="2800" dirty="0">
                    <a:latin typeface="+mn-lt"/>
                    <a:cs typeface="Courier New" panose="02070309020205020404" pitchFamily="49" charset="0"/>
                  </a:rPr>
                  <a:t> doesn’t look constant </a:t>
                </a:r>
              </a:p>
              <a:p>
                <a:pPr marL="128016" lvl="1" indent="0">
                  <a:buNone/>
                </a:pPr>
                <a:r>
                  <a:rPr lang="en-US" sz="2400" dirty="0">
                    <a:latin typeface="+mn-lt"/>
                    <a:cs typeface="Courier New" panose="02070309020205020404" pitchFamily="49" charset="0"/>
                  </a:rPr>
                  <a:t>(</a:t>
                </a:r>
                <a14:m>
                  <m:oMath xmlns:m="http://schemas.openxmlformats.org/officeDocument/2006/math">
                    <m:sSup>
                      <m:sSupPr>
                        <m:ctrlPr>
                          <a:rPr lang="en-US" sz="2400" b="0" i="1" smtClean="0">
                            <a:latin typeface="Cambria Math" panose="02040503050406030204" pitchFamily="18" charset="0"/>
                            <a:cs typeface="Courier New" panose="02070309020205020404" pitchFamily="49" charset="0"/>
                          </a:rPr>
                        </m:ctrlPr>
                      </m:sSupPr>
                      <m:e>
                        <m:r>
                          <a:rPr lang="en-US" sz="2400" b="0" i="1" smtClean="0">
                            <a:latin typeface="Cambria Math" panose="02040503050406030204" pitchFamily="18" charset="0"/>
                            <a:cs typeface="Courier New" panose="02070309020205020404" pitchFamily="49" charset="0"/>
                          </a:rPr>
                          <m:t>5</m:t>
                        </m:r>
                      </m:e>
                      <m:sup>
                        <m:r>
                          <a:rPr lang="en-US" sz="2400" b="0" i="1" smtClean="0">
                            <a:latin typeface="Cambria Math" panose="02040503050406030204" pitchFamily="18" charset="0"/>
                            <a:cs typeface="Courier New" panose="02070309020205020404" pitchFamily="49" charset="0"/>
                          </a:rPr>
                          <m:t>2</m:t>
                        </m:r>
                      </m:sup>
                    </m:sSup>
                  </m:oMath>
                </a14:m>
                <a:r>
                  <a:rPr lang="en-US" sz="2400" dirty="0">
                    <a:latin typeface="+mn-lt"/>
                    <a:cs typeface="Courier New" panose="02070309020205020404" pitchFamily="49" charset="0"/>
                  </a:rPr>
                  <a:t> or </a:t>
                </a:r>
                <a14:m>
                  <m:oMath xmlns:m="http://schemas.openxmlformats.org/officeDocument/2006/math">
                    <m:sSup>
                      <m:sSupPr>
                        <m:ctrlPr>
                          <a:rPr lang="en-US" sz="2400" b="0" i="1" smtClean="0">
                            <a:latin typeface="Cambria Math" panose="02040503050406030204" pitchFamily="18" charset="0"/>
                            <a:cs typeface="Courier New" panose="02070309020205020404" pitchFamily="49" charset="0"/>
                          </a:rPr>
                        </m:ctrlPr>
                      </m:sSupPr>
                      <m:e>
                        <m:r>
                          <a:rPr lang="en-US" sz="2400" b="0" i="1" smtClean="0">
                            <a:latin typeface="Cambria Math" panose="02040503050406030204" pitchFamily="18" charset="0"/>
                            <a:cs typeface="Courier New" panose="02070309020205020404" pitchFamily="49" charset="0"/>
                          </a:rPr>
                          <m:t>2</m:t>
                        </m:r>
                      </m:e>
                      <m:sup>
                        <m:r>
                          <a:rPr lang="en-US" sz="2400" b="0" i="1" smtClean="0">
                            <a:latin typeface="Cambria Math" panose="02040503050406030204" pitchFamily="18" charset="0"/>
                            <a:cs typeface="Courier New" panose="02070309020205020404" pitchFamily="49" charset="0"/>
                          </a:rPr>
                          <m:t>100</m:t>
                        </m:r>
                      </m:sup>
                    </m:sSup>
                  </m:oMath>
                </a14:m>
                <a:r>
                  <a:rPr lang="en-US" sz="2400" dirty="0">
                    <a:latin typeface="+mn-lt"/>
                    <a:cs typeface="Courier New" panose="02070309020205020404" pitchFamily="49" charset="0"/>
                  </a:rPr>
                  <a:t> are both constants, so </a:t>
                </a:r>
                <a14:m>
                  <m:oMath xmlns:m="http://schemas.openxmlformats.org/officeDocument/2006/math">
                    <m:sSup>
                      <m:sSupPr>
                        <m:ctrlPr>
                          <a:rPr lang="en-US" sz="2400" b="0" i="1" smtClean="0">
                            <a:latin typeface="Cambria Math" panose="02040503050406030204" pitchFamily="18" charset="0"/>
                            <a:cs typeface="Courier New" panose="02070309020205020404" pitchFamily="49" charset="0"/>
                          </a:rPr>
                        </m:ctrlPr>
                      </m:sSupPr>
                      <m:e>
                        <m:r>
                          <a:rPr lang="en-US" sz="2400" b="0" i="1" smtClean="0">
                            <a:latin typeface="Cambria Math" panose="02040503050406030204" pitchFamily="18" charset="0"/>
                            <a:cs typeface="Courier New" panose="02070309020205020404" pitchFamily="49" charset="0"/>
                          </a:rPr>
                          <m:t>𝑛</m:t>
                        </m:r>
                      </m:e>
                      <m:sup>
                        <m:r>
                          <a:rPr lang="en-US" sz="2400" b="0" i="1" smtClean="0">
                            <a:latin typeface="Cambria Math" panose="02040503050406030204" pitchFamily="18" charset="0"/>
                            <a:cs typeface="Courier New" panose="02070309020205020404" pitchFamily="49" charset="0"/>
                          </a:rPr>
                          <m:t>2</m:t>
                        </m:r>
                      </m:sup>
                    </m:sSup>
                  </m:oMath>
                </a14:m>
                <a:r>
                  <a:rPr lang="en-US" sz="2400" dirty="0">
                    <a:latin typeface="+mn-lt"/>
                    <a:cs typeface="Courier New" panose="02070309020205020404" pitchFamily="49" charset="0"/>
                  </a:rPr>
                  <a:t> for </a:t>
                </a:r>
                <a14:m>
                  <m:oMath xmlns:m="http://schemas.openxmlformats.org/officeDocument/2006/math">
                    <m:r>
                      <a:rPr lang="en-US" sz="2400" b="0" i="1" smtClean="0">
                        <a:latin typeface="Cambria Math" panose="02040503050406030204" pitchFamily="18" charset="0"/>
                        <a:cs typeface="Courier New" panose="02070309020205020404" pitchFamily="49" charset="0"/>
                      </a:rPr>
                      <m:t>𝑛</m:t>
                    </m:r>
                    <m:r>
                      <a:rPr lang="en-US" sz="2400" b="0" i="1" smtClean="0">
                        <a:latin typeface="Cambria Math" panose="02040503050406030204" pitchFamily="18" charset="0"/>
                        <a:cs typeface="Courier New" panose="02070309020205020404" pitchFamily="49" charset="0"/>
                      </a:rPr>
                      <m:t>=5</m:t>
                    </m:r>
                  </m:oMath>
                </a14:m>
                <a:r>
                  <a:rPr lang="en-US" sz="2400" dirty="0">
                    <a:latin typeface="+mn-lt"/>
                    <a:cs typeface="Courier New" panose="02070309020205020404" pitchFamily="49" charset="0"/>
                  </a:rPr>
                  <a:t> is still </a:t>
                </a:r>
                <a14:m>
                  <m:oMath xmlns:m="http://schemas.openxmlformats.org/officeDocument/2006/math">
                    <m:r>
                      <m:rPr>
                        <m:sty m:val="p"/>
                      </m:rPr>
                      <a:rPr lang="en-US" sz="2400" b="0" i="0" smtClean="0">
                        <a:latin typeface="Cambria Math" panose="02040503050406030204" pitchFamily="18" charset="0"/>
                        <a:cs typeface="Courier New" panose="02070309020205020404" pitchFamily="49" charset="0"/>
                      </a:rPr>
                      <m:t>Θ</m:t>
                    </m:r>
                    <m:r>
                      <a:rPr lang="en-US" sz="2400" b="0" i="1" smtClean="0">
                        <a:latin typeface="Cambria Math" panose="02040503050406030204" pitchFamily="18" charset="0"/>
                        <a:cs typeface="Courier New" panose="02070309020205020404" pitchFamily="49" charset="0"/>
                      </a:rPr>
                      <m:t>(1)</m:t>
                    </m:r>
                  </m:oMath>
                </a14:m>
                <a:r>
                  <a:rPr lang="en-US" sz="2400" dirty="0">
                    <a:latin typeface="+mn-lt"/>
                    <a:cs typeface="Courier New" panose="02070309020205020404" pitchFamily="49" charset="0"/>
                  </a:rPr>
                  <a:t>)</a:t>
                </a:r>
              </a:p>
              <a:p>
                <a:pPr marL="128016" lvl="1" indent="0">
                  <a:buNone/>
                </a:pPr>
                <a:r>
                  <a:rPr lang="en-US" sz="2400" dirty="0">
                    <a:latin typeface="+mn-lt"/>
                    <a:cs typeface="Courier New" panose="02070309020205020404" pitchFamily="49" charset="0"/>
                  </a:rPr>
                  <a:t>So changing constant </a:t>
                </a:r>
              </a:p>
            </p:txBody>
          </p:sp>
        </mc:Choice>
        <mc:Fallback>
          <p:sp>
            <p:nvSpPr>
              <p:cNvPr id="3" name="Content Placeholder 2">
                <a:extLst>
                  <a:ext uri="{FF2B5EF4-FFF2-40B4-BE49-F238E27FC236}">
                    <a16:creationId xmlns:a16="http://schemas.microsoft.com/office/drawing/2014/main" id="{D28CE88B-ED78-3D8B-F4FA-7D649B0FE54D}"/>
                  </a:ext>
                </a:extLst>
              </p:cNvPr>
              <p:cNvSpPr>
                <a:spLocks noGrp="1" noRot="1" noChangeAspect="1" noMove="1" noResize="1" noEditPoints="1" noAdjustHandles="1" noChangeArrowheads="1" noChangeShapeType="1" noTextEdit="1"/>
              </p:cNvSpPr>
              <p:nvPr>
                <p:ph idx="1"/>
              </p:nvPr>
            </p:nvSpPr>
            <p:spPr>
              <a:blipFill>
                <a:blip r:embed="rId2"/>
                <a:stretch>
                  <a:fillRect l="-1253" t="-2138"/>
                </a:stretch>
              </a:blipFill>
            </p:spPr>
            <p:txBody>
              <a:bodyPr/>
              <a:lstStyle/>
              <a:p>
                <a:r>
                  <a:rPr lang="en-US">
                    <a:noFill/>
                  </a:rPr>
                  <a:t> </a:t>
                </a:r>
              </a:p>
            </p:txBody>
          </p:sp>
        </mc:Fallback>
      </mc:AlternateContent>
    </p:spTree>
    <p:extLst>
      <p:ext uri="{BB962C8B-B14F-4D97-AF65-F5344CB8AC3E}">
        <p14:creationId xmlns:p14="http://schemas.microsoft.com/office/powerpoint/2010/main" val="1113696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CAD0-AF07-DA16-0D73-2A37A08B6824}"/>
              </a:ext>
            </a:extLst>
          </p:cNvPr>
          <p:cNvSpPr>
            <a:spLocks noGrp="1"/>
          </p:cNvSpPr>
          <p:nvPr>
            <p:ph type="title"/>
          </p:nvPr>
        </p:nvSpPr>
        <p:spPr/>
        <p:txBody>
          <a:bodyPr/>
          <a:lstStyle/>
          <a:p>
            <a:r>
              <a:rPr lang="en-US" dirty="0"/>
              <a:t>But Don’t skip the base case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72BFDC2-22A6-914D-6BDC-307D0ED09D4D}"/>
                  </a:ext>
                </a:extLst>
              </p:cNvPr>
              <p:cNvSpPr>
                <a:spLocks noGrp="1"/>
              </p:cNvSpPr>
              <p:nvPr>
                <p:ph idx="1"/>
              </p:nvPr>
            </p:nvSpPr>
            <p:spPr/>
            <p:txBody>
              <a:bodyPr>
                <a:normAutofit/>
              </a:bodyPr>
              <a:lstStyle/>
              <a:p>
                <a:r>
                  <a:rPr lang="en-US" sz="2800" dirty="0"/>
                  <a:t>Sometimes there’s so many recursive calls (and so little non-recursive work) that most of the work happens at the base case</a:t>
                </a:r>
              </a:p>
              <a:p>
                <a:r>
                  <a:rPr lang="en-US" sz="2800" dirty="0"/>
                  <a:t>Try making the tree for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3</m:t>
                            </m:r>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e>
                            </m:d>
                            <m:r>
                              <a:rPr lang="en-US" sz="2800" b="0" i="1" smtClean="0">
                                <a:latin typeface="Cambria Math" panose="02040503050406030204" pitchFamily="18" charset="0"/>
                              </a:rPr>
                              <m:t>+1 </m:t>
                            </m:r>
                            <m:r>
                              <m:rPr>
                                <m:sty m:val="p"/>
                              </m:rPr>
                              <a:rPr lang="en-US" sz="2800" b="0" i="0" smtClean="0">
                                <a:latin typeface="Cambria Math" panose="02040503050406030204" pitchFamily="18" charset="0"/>
                              </a:rPr>
                              <m:t>if</m:t>
                            </m:r>
                            <m:r>
                              <a:rPr lang="en-US" sz="2800" b="0" i="1" smtClean="0">
                                <a:latin typeface="Cambria Math" panose="02040503050406030204" pitchFamily="18" charset="0"/>
                              </a:rPr>
                              <m:t> </m:t>
                            </m:r>
                            <m:r>
                              <a:rPr lang="en-US" sz="2800" b="0" i="1" smtClean="0">
                                <a:latin typeface="Cambria Math" panose="02040503050406030204" pitchFamily="18" charset="0"/>
                              </a:rPr>
                              <m:t>𝑛</m:t>
                            </m:r>
                            <m:r>
                              <a:rPr lang="en-US" sz="2800" b="0" i="1" smtClean="0">
                                <a:latin typeface="Cambria Math" panose="02040503050406030204" pitchFamily="18" charset="0"/>
                              </a:rPr>
                              <m:t>≥2</m:t>
                            </m:r>
                          </m:e>
                          <m:e>
                            <m:r>
                              <a:rPr lang="en-US" sz="2800" b="0" i="1" smtClean="0">
                                <a:latin typeface="Cambria Math" panose="02040503050406030204" pitchFamily="18" charset="0"/>
                              </a:rPr>
                              <m:t>1               </m:t>
                            </m:r>
                            <m:r>
                              <m:rPr>
                                <m:sty m:val="p"/>
                              </m:rPr>
                              <a:rPr lang="en-US" sz="2800" b="0" i="0" smtClean="0">
                                <a:latin typeface="Cambria Math" panose="02040503050406030204" pitchFamily="18" charset="0"/>
                              </a:rPr>
                              <m:t>otherwise</m:t>
                            </m:r>
                          </m:e>
                        </m:eqArr>
                      </m:e>
                    </m:d>
                  </m:oMath>
                </a14:m>
                <a:endParaRPr lang="en-US" sz="2800" dirty="0"/>
              </a:p>
              <a:p>
                <a:r>
                  <a:rPr lang="en-US" sz="2800" dirty="0"/>
                  <a:t>There’s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⁡_2(3)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oMath>
                </a14:m>
                <a:r>
                  <a:rPr lang="en-US" sz="2800" dirty="0"/>
                  <a:t> base case nodes, you need to account for that!</a:t>
                </a:r>
              </a:p>
              <a:p>
                <a:endParaRPr lang="en-US" sz="2800" dirty="0"/>
              </a:p>
              <a:p>
                <a:r>
                  <a:rPr lang="en-US" sz="2800" dirty="0"/>
                  <a:t>For Ex3, we let you choose your base case. Choose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≥2</m:t>
                    </m:r>
                  </m:oMath>
                </a14:m>
                <a:r>
                  <a:rPr lang="en-US" sz="2800" dirty="0"/>
                  <a:t> or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&gt;2</m:t>
                    </m:r>
                  </m:oMath>
                </a14:m>
                <a:r>
                  <a:rPr lang="en-US" sz="2800" dirty="0"/>
                  <a:t> or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≥1024</m:t>
                    </m:r>
                  </m:oMath>
                </a14:m>
                <a:r>
                  <a:rPr lang="en-US" sz="2800" dirty="0"/>
                  <a:t> etc. whatever makes the math easier for you. But don’t just skip it or you might get the wrong result!</a:t>
                </a:r>
              </a:p>
            </p:txBody>
          </p:sp>
        </mc:Choice>
        <mc:Fallback>
          <p:sp>
            <p:nvSpPr>
              <p:cNvPr id="3" name="Content Placeholder 2">
                <a:extLst>
                  <a:ext uri="{FF2B5EF4-FFF2-40B4-BE49-F238E27FC236}">
                    <a16:creationId xmlns:a16="http://schemas.microsoft.com/office/drawing/2014/main" id="{172BFDC2-22A6-914D-6BDC-307D0ED09D4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550405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A8B841-BECD-4F60-907F-9884A883A625}"/>
              </a:ext>
            </a:extLst>
          </p:cNvPr>
          <p:cNvSpPr>
            <a:spLocks noGrp="1"/>
          </p:cNvSpPr>
          <p:nvPr>
            <p:ph type="title"/>
          </p:nvPr>
        </p:nvSpPr>
        <p:spPr/>
        <p:txBody>
          <a:bodyPr/>
          <a:lstStyle/>
          <a:p>
            <a:r>
              <a:rPr lang="en-US" dirty="0"/>
              <a:t>More Practice</a:t>
            </a:r>
          </a:p>
        </p:txBody>
      </p:sp>
      <p:sp>
        <p:nvSpPr>
          <p:cNvPr id="5" name="Text Placeholder 4">
            <a:extLst>
              <a:ext uri="{FF2B5EF4-FFF2-40B4-BE49-F238E27FC236}">
                <a16:creationId xmlns:a16="http://schemas.microsoft.com/office/drawing/2014/main" id="{129D7A46-CD58-4901-ABDA-5E6F8C1EFD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2071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4011-DD3C-4B4B-9D26-364269019FA0}"/>
              </a:ext>
            </a:extLst>
          </p:cNvPr>
          <p:cNvSpPr>
            <a:spLocks noGrp="1"/>
          </p:cNvSpPr>
          <p:nvPr>
            <p:ph type="title"/>
          </p:nvPr>
        </p:nvSpPr>
        <p:spPr/>
        <p:txBody>
          <a:bodyPr/>
          <a:lstStyle/>
          <a:p>
            <a:r>
              <a:rPr lang="en-US" dirty="0"/>
              <a:t>Amortization</a:t>
            </a:r>
          </a:p>
        </p:txBody>
      </p:sp>
      <p:sp>
        <p:nvSpPr>
          <p:cNvPr id="3" name="Content Placeholder 2">
            <a:extLst>
              <a:ext uri="{FF2B5EF4-FFF2-40B4-BE49-F238E27FC236}">
                <a16:creationId xmlns:a16="http://schemas.microsoft.com/office/drawing/2014/main" id="{66310720-35DA-467F-8E07-45346EFD5F51}"/>
              </a:ext>
            </a:extLst>
          </p:cNvPr>
          <p:cNvSpPr>
            <a:spLocks noGrp="1"/>
          </p:cNvSpPr>
          <p:nvPr>
            <p:ph idx="1"/>
          </p:nvPr>
        </p:nvSpPr>
        <p:spPr/>
        <p:txBody>
          <a:bodyPr>
            <a:normAutofit/>
          </a:bodyPr>
          <a:lstStyle/>
          <a:p>
            <a:r>
              <a:rPr lang="en-US" sz="2800" dirty="0"/>
              <a:t>Amortization is an </a:t>
            </a:r>
            <a:r>
              <a:rPr lang="en-US" sz="2800" b="1" dirty="0"/>
              <a:t>accounting analysis</a:t>
            </a:r>
            <a:r>
              <a:rPr lang="en-US" sz="2800" dirty="0"/>
              <a:t>. It’s a way to reflect the fact that even though the “first of the month” is very expensive, the reason that it’s very expensive is that it’s taking on responsibility for all the other days.</a:t>
            </a:r>
          </a:p>
          <a:p>
            <a:r>
              <a:rPr lang="en-US" sz="2800" dirty="0"/>
              <a:t>If we distributed the cost equally across the days, (because all days </a:t>
            </a:r>
            <a:r>
              <a:rPr lang="en-US" sz="2800" i="1" dirty="0"/>
              <a:t>should</a:t>
            </a:r>
            <a:r>
              <a:rPr lang="en-US" sz="2800" dirty="0"/>
              <a:t> be equally responsible), we “amortize” the cost.</a:t>
            </a:r>
            <a:endParaRPr lang="en-US" sz="2800" i="1" dirty="0"/>
          </a:p>
        </p:txBody>
      </p:sp>
      <p:sp>
        <p:nvSpPr>
          <p:cNvPr id="5" name="Slide Number Placeholder 4">
            <a:extLst>
              <a:ext uri="{FF2B5EF4-FFF2-40B4-BE49-F238E27FC236}">
                <a16:creationId xmlns:a16="http://schemas.microsoft.com/office/drawing/2014/main" id="{F8725B88-A57F-48B6-ADB1-52E45E8A25D4}"/>
              </a:ext>
            </a:extLst>
          </p:cNvPr>
          <p:cNvSpPr>
            <a:spLocks noGrp="1"/>
          </p:cNvSpPr>
          <p:nvPr>
            <p:ph type="sldNum" sz="quarter" idx="12"/>
          </p:nvPr>
        </p:nvSpPr>
        <p:spPr/>
        <p:txBody>
          <a:bodyPr/>
          <a:lstStyle/>
          <a:p>
            <a:fld id="{2A684D91-6951-4247-8A71-3C3C7BB0A60F}" type="slidenum">
              <a:rPr lang="en-US" smtClean="0"/>
              <a:t>4</a:t>
            </a:fld>
            <a:endParaRPr lang="en-US"/>
          </a:p>
        </p:txBody>
      </p:sp>
    </p:spTree>
    <p:extLst>
      <p:ext uri="{BB962C8B-B14F-4D97-AF65-F5344CB8AC3E}">
        <p14:creationId xmlns:p14="http://schemas.microsoft.com/office/powerpoint/2010/main" val="76905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4185" y="1463857"/>
                <a:ext cx="11889408" cy="5200554"/>
              </a:xfrm>
            </p:spPr>
            <p:txBody>
              <a:bodyPr>
                <a:normAutofit fontScale="92500" lnSpcReduction="20000"/>
              </a:bodyPr>
              <a:lstStyle/>
              <a:p>
                <a:r>
                  <a:rPr lang="en-US" sz="2800" dirty="0"/>
                  <a:t>Write a recurrence to describe the running time of Mystery. </a:t>
                </a:r>
              </a:p>
              <a:p>
                <a:r>
                  <a:rPr lang="en-US" sz="2800" dirty="0"/>
                  <a:t>If you have extra time, find the big-</a:t>
                </a:r>
                <a14:m>
                  <m:oMath xmlns:m="http://schemas.openxmlformats.org/officeDocument/2006/math">
                    <m:r>
                      <m:rPr>
                        <m:sty m:val="p"/>
                      </m:rPr>
                      <a:rPr lang="en-US" sz="2800" b="0" i="0" smtClean="0">
                        <a:latin typeface="Cambria Math" panose="02040503050406030204" pitchFamily="18" charset="0"/>
                      </a:rPr>
                      <m:t>Θ</m:t>
                    </m:r>
                  </m:oMath>
                </a14:m>
                <a:r>
                  <a:rPr lang="en-US" sz="2800" dirty="0"/>
                  <a:t> running time.</a:t>
                </a:r>
              </a:p>
              <a:p>
                <a:pPr marL="0" indent="0">
                  <a:buNone/>
                </a:pPr>
                <a:r>
                  <a:rPr lang="en-US" sz="2800" dirty="0">
                    <a:latin typeface="Courier New" panose="02070309020205020404" pitchFamily="49" charset="0"/>
                    <a:cs typeface="Courier New" panose="02070309020205020404" pitchFamily="49" charset="0"/>
                  </a:rPr>
                  <a:t>Mystery(</a:t>
                </a:r>
                <a:r>
                  <a:rPr lang="en-US" sz="2800" dirty="0" err="1">
                    <a:latin typeface="Courier New" panose="02070309020205020404" pitchFamily="49" charset="0"/>
                    <a:cs typeface="Courier New" panose="02070309020205020404" pitchFamily="49" charset="0"/>
                  </a:rPr>
                  <a:t>int</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arr</a:t>
                </a:r>
                <a:r>
                  <a:rPr lang="en-US" sz="2800" dirty="0">
                    <a:latin typeface="Courier New" panose="02070309020205020404" pitchFamily="49" charset="0"/>
                    <a:cs typeface="Courier New" panose="02070309020205020404" pitchFamily="49" charset="0"/>
                  </a:rPr>
                  <a:t>){</a:t>
                </a:r>
              </a:p>
              <a:p>
                <a:pPr marL="0" indent="0">
                  <a:buNone/>
                </a:pPr>
                <a:r>
                  <a:rPr lang="en-US" sz="2800" dirty="0">
                    <a:latin typeface="Courier New" panose="02070309020205020404" pitchFamily="49" charset="0"/>
                    <a:cs typeface="Courier New" panose="02070309020205020404" pitchFamily="49" charset="0"/>
                  </a:rPr>
                  <a:t>	if(</a:t>
                </a:r>
                <a:r>
                  <a:rPr lang="en-US" sz="2800" dirty="0" err="1">
                    <a:latin typeface="Courier New" panose="02070309020205020404" pitchFamily="49" charset="0"/>
                    <a:cs typeface="Courier New" panose="02070309020205020404" pitchFamily="49" charset="0"/>
                  </a:rPr>
                  <a:t>arr.length</a:t>
                </a:r>
                <a:r>
                  <a:rPr lang="en-US" sz="2800" dirty="0">
                    <a:latin typeface="Courier New" panose="02070309020205020404" pitchFamily="49" charset="0"/>
                    <a:cs typeface="Courier New" panose="02070309020205020404" pitchFamily="49" charset="0"/>
                  </a:rPr>
                  <a:t> == 1)</a:t>
                </a:r>
              </a:p>
              <a:p>
                <a:pPr marL="0" indent="0">
                  <a:buNone/>
                </a:pPr>
                <a:r>
                  <a:rPr lang="en-US" sz="2800" dirty="0">
                    <a:latin typeface="Courier New" panose="02070309020205020404" pitchFamily="49" charset="0"/>
                    <a:cs typeface="Courier New" panose="02070309020205020404" pitchFamily="49" charset="0"/>
                  </a:rPr>
                  <a:t>		return </a:t>
                </a:r>
                <a:r>
                  <a:rPr lang="en-US" sz="2800" dirty="0" err="1">
                    <a:latin typeface="Courier New" panose="02070309020205020404" pitchFamily="49" charset="0"/>
                    <a:cs typeface="Courier New" panose="02070309020205020404" pitchFamily="49" charset="0"/>
                  </a:rPr>
                  <a:t>arr</a:t>
                </a:r>
                <a:r>
                  <a:rPr lang="en-US" sz="2800" dirty="0">
                    <a:latin typeface="Courier New" panose="02070309020205020404" pitchFamily="49" charset="0"/>
                    <a:cs typeface="Courier New" panose="02070309020205020404" pitchFamily="49" charset="0"/>
                  </a:rPr>
                  <a:t>[0];</a:t>
                </a:r>
              </a:p>
              <a:p>
                <a:pPr marL="0" indent="0">
                  <a:buNone/>
                </a:pPr>
                <a:r>
                  <a:rPr lang="en-US" sz="2800" dirty="0">
                    <a:latin typeface="Courier New" panose="02070309020205020404" pitchFamily="49" charset="0"/>
                    <a:cs typeface="Courier New" panose="02070309020205020404" pitchFamily="49" charset="0"/>
                  </a:rPr>
                  <a:t>	else if(</a:t>
                </a:r>
                <a:r>
                  <a:rPr lang="en-US" sz="2800" dirty="0" err="1">
                    <a:latin typeface="Courier New" panose="02070309020205020404" pitchFamily="49" charset="0"/>
                    <a:cs typeface="Courier New" panose="02070309020205020404" pitchFamily="49" charset="0"/>
                  </a:rPr>
                  <a:t>arr.length</a:t>
                </a:r>
                <a:r>
                  <a:rPr lang="en-US" sz="2800" dirty="0">
                    <a:latin typeface="Courier New" panose="02070309020205020404" pitchFamily="49" charset="0"/>
                    <a:cs typeface="Courier New" panose="02070309020205020404" pitchFamily="49" charset="0"/>
                  </a:rPr>
                  <a:t> == 2)</a:t>
                </a:r>
              </a:p>
              <a:p>
                <a:pPr marL="0" indent="0">
                  <a:buNone/>
                </a:pPr>
                <a:r>
                  <a:rPr lang="en-US" sz="2800" dirty="0">
                    <a:latin typeface="Courier New" panose="02070309020205020404" pitchFamily="49" charset="0"/>
                    <a:cs typeface="Courier New" panose="02070309020205020404" pitchFamily="49" charset="0"/>
                  </a:rPr>
                  <a:t>		return </a:t>
                </a:r>
                <a:r>
                  <a:rPr lang="en-US" sz="2800" dirty="0" err="1">
                    <a:latin typeface="Courier New" panose="02070309020205020404" pitchFamily="49" charset="0"/>
                    <a:cs typeface="Courier New" panose="02070309020205020404" pitchFamily="49" charset="0"/>
                  </a:rPr>
                  <a:t>arr</a:t>
                </a:r>
                <a:r>
                  <a:rPr lang="en-US" sz="2800" dirty="0">
                    <a:latin typeface="Courier New" panose="02070309020205020404" pitchFamily="49" charset="0"/>
                    <a:cs typeface="Courier New" panose="02070309020205020404" pitchFamily="49" charset="0"/>
                  </a:rPr>
                  <a:t>[0] + </a:t>
                </a:r>
                <a:r>
                  <a:rPr lang="en-US" sz="2800" dirty="0" err="1">
                    <a:latin typeface="Courier New" panose="02070309020205020404" pitchFamily="49" charset="0"/>
                    <a:cs typeface="Courier New" panose="02070309020205020404" pitchFamily="49" charset="0"/>
                  </a:rPr>
                  <a:t>arr</a:t>
                </a:r>
                <a:r>
                  <a:rPr lang="en-US" sz="2800" dirty="0">
                    <a:latin typeface="Courier New" panose="02070309020205020404" pitchFamily="49" charset="0"/>
                    <a:cs typeface="Courier New" panose="02070309020205020404" pitchFamily="49" charset="0"/>
                  </a:rPr>
                  <a:t>[1];</a:t>
                </a:r>
              </a:p>
              <a:p>
                <a:pPr marL="0" indent="0">
                  <a:buNone/>
                </a:pPr>
                <a:r>
                  <a:rPr lang="en-US" sz="2800" dirty="0">
                    <a:latin typeface="Courier New" panose="02070309020205020404" pitchFamily="49" charset="0"/>
                    <a:cs typeface="Courier New" panose="02070309020205020404" pitchFamily="49" charset="0"/>
                  </a:rPr>
                  <a:t>	//copies all but first two elements of arr.</a:t>
                </a:r>
              </a:p>
              <a:p>
                <a:pPr marL="0" indent="0">
                  <a:buNone/>
                </a:pPr>
                <a:r>
                  <a:rPr lang="en-US" sz="28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int</a:t>
                </a:r>
                <a:r>
                  <a:rPr lang="en-US" sz="2600" dirty="0">
                    <a:latin typeface="Courier New" panose="02070309020205020404" pitchFamily="49" charset="0"/>
                    <a:cs typeface="Courier New" panose="02070309020205020404" pitchFamily="49" charset="0"/>
                  </a:rPr>
                  <a:t>[] smaller = </a:t>
                </a:r>
                <a:r>
                  <a:rPr lang="en-US" sz="2600" dirty="0" err="1">
                    <a:latin typeface="Courier New" panose="02070309020205020404" pitchFamily="49" charset="0"/>
                    <a:cs typeface="Courier New" panose="02070309020205020404" pitchFamily="49" charset="0"/>
                  </a:rPr>
                  <a:t>Arrays.copyOfRange</a:t>
                </a:r>
                <a:r>
                  <a:rPr lang="en-US" sz="2600" dirty="0">
                    <a:latin typeface="Courier New" panose="02070309020205020404" pitchFamily="49" charset="0"/>
                    <a:cs typeface="Courier New" panose="02070309020205020404" pitchFamily="49" charset="0"/>
                  </a:rPr>
                  <a:t>(</a:t>
                </a:r>
                <a:r>
                  <a:rPr lang="en-US" sz="2600" dirty="0" err="1">
                    <a:latin typeface="Courier New" panose="02070309020205020404" pitchFamily="49" charset="0"/>
                    <a:cs typeface="Courier New" panose="02070309020205020404" pitchFamily="49" charset="0"/>
                  </a:rPr>
                  <a:t>arr</a:t>
                </a:r>
                <a:r>
                  <a:rPr lang="en-US" sz="2600" dirty="0">
                    <a:latin typeface="Courier New" panose="02070309020205020404" pitchFamily="49" charset="0"/>
                    <a:cs typeface="Courier New" panose="02070309020205020404" pitchFamily="49" charset="0"/>
                  </a:rPr>
                  <a:t>, 2, </a:t>
                </a:r>
                <a:r>
                  <a:rPr lang="en-US" sz="2600" dirty="0" err="1">
                    <a:latin typeface="Courier New" panose="02070309020205020404" pitchFamily="49" charset="0"/>
                    <a:cs typeface="Courier New" panose="02070309020205020404" pitchFamily="49" charset="0"/>
                  </a:rPr>
                  <a:t>arr.length</a:t>
                </a:r>
                <a:r>
                  <a:rPr lang="en-US" sz="2600" dirty="0">
                    <a:latin typeface="Courier New" panose="02070309020205020404" pitchFamily="49" charset="0"/>
                    <a:cs typeface="Courier New" panose="02070309020205020404" pitchFamily="49" charset="0"/>
                  </a:rPr>
                  <a:t>); </a:t>
                </a:r>
              </a:p>
              <a:p>
                <a:pPr marL="0" indent="0">
                  <a:buNone/>
                </a:pPr>
                <a:r>
                  <a:rPr lang="en-US" sz="2800" dirty="0">
                    <a:latin typeface="Courier New" panose="02070309020205020404" pitchFamily="49" charset="0"/>
                    <a:cs typeface="Courier New" panose="02070309020205020404" pitchFamily="49" charset="0"/>
                  </a:rPr>
                  <a:t>	return a[0] + a[1] + Mystery(smaller);</a:t>
                </a:r>
              </a:p>
              <a:p>
                <a:pPr marL="0" indent="0">
                  <a:buNone/>
                </a:pPr>
                <a:r>
                  <a:rPr lang="en-US" sz="2800" dirty="0">
                    <a:latin typeface="Courier New" panose="02070309020205020404" pitchFamily="49" charset="0"/>
                    <a:cs typeface="Courier New" panose="02070309020205020404" pitchFamily="49" charset="0"/>
                  </a:rPr>
                  <a: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4185" y="1463857"/>
                <a:ext cx="11889408" cy="5200554"/>
              </a:xfrm>
              <a:blipFill rotWithShape="0">
                <a:blip r:embed="rId2"/>
                <a:stretch>
                  <a:fillRect l="-1282" t="-316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40</a:t>
            </a:fld>
            <a:endParaRPr lang="en-US"/>
          </a:p>
        </p:txBody>
      </p:sp>
    </p:spTree>
    <p:extLst>
      <p:ext uri="{BB962C8B-B14F-4D97-AF65-F5344CB8AC3E}">
        <p14:creationId xmlns:p14="http://schemas.microsoft.com/office/powerpoint/2010/main" val="2847881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 </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1 </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if</m:t>
                            </m:r>
                            <m:r>
                              <a:rPr lang="en-US" sz="2800" b="0" i="0" smtClean="0">
                                <a:latin typeface="Cambria Math" panose="02040503050406030204" pitchFamily="18" charset="0"/>
                              </a:rPr>
                              <m:t> </m:t>
                            </m:r>
                            <m:r>
                              <a:rPr lang="en-US" sz="2800" b="0" i="1" smtClean="0">
                                <a:latin typeface="Cambria Math" panose="02040503050406030204" pitchFamily="18" charset="0"/>
                              </a:rPr>
                              <m:t>𝑛</m:t>
                            </m:r>
                            <m:r>
                              <a:rPr lang="en-US" sz="2800" b="0" i="1" smtClean="0">
                                <a:latin typeface="Cambria Math" panose="02040503050406030204" pitchFamily="18" charset="0"/>
                              </a:rPr>
                              <m:t>=1</m:t>
                            </m:r>
                          </m:e>
                          <m:e>
                            <m:r>
                              <a:rPr lang="en-US" sz="2800" b="0" i="1" smtClean="0">
                                <a:latin typeface="Cambria Math" panose="02040503050406030204" pitchFamily="18" charset="0"/>
                              </a:rPr>
                              <m:t>2 </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if</m:t>
                            </m:r>
                            <m:r>
                              <a:rPr lang="en-US" sz="2800" b="0" i="1" smtClean="0">
                                <a:latin typeface="Cambria Math" panose="02040503050406030204" pitchFamily="18" charset="0"/>
                              </a:rPr>
                              <m:t> </m:t>
                            </m:r>
                            <m:r>
                              <a:rPr lang="en-US" sz="2800" b="0" i="1" smtClean="0">
                                <a:latin typeface="Cambria Math" panose="02040503050406030204" pitchFamily="18" charset="0"/>
                              </a:rPr>
                              <m:t>𝑛</m:t>
                            </m:r>
                            <m:r>
                              <a:rPr lang="en-US" sz="2800" b="0" i="1" smtClean="0">
                                <a:latin typeface="Cambria Math" panose="02040503050406030204" pitchFamily="18" charset="0"/>
                              </a:rPr>
                              <m:t>=2</m:t>
                            </m:r>
                          </m:e>
                          <m:e>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−2</m:t>
                                </m:r>
                              </m:e>
                            </m:d>
                            <m:r>
                              <a:rPr lang="en-US" sz="2800" b="0" i="1" smtClean="0">
                                <a:latin typeface="Cambria Math" panose="02040503050406030204" pitchFamily="18" charset="0"/>
                              </a:rPr>
                              <m:t>+4 </m:t>
                            </m:r>
                            <m:r>
                              <m:rPr>
                                <m:sty m:val="p"/>
                              </m:rPr>
                              <a:rPr lang="en-US" sz="2800" b="0" i="0" smtClean="0">
                                <a:latin typeface="Cambria Math" panose="02040503050406030204" pitchFamily="18" charset="0"/>
                              </a:rPr>
                              <m:t>otherwise</m:t>
                            </m:r>
                            <m:r>
                              <a:rPr lang="en-US" sz="2800" b="0" i="1" smtClean="0">
                                <a:latin typeface="Cambria Math" panose="02040503050406030204" pitchFamily="18" charset="0"/>
                              </a:rPr>
                              <m:t> </m:t>
                            </m:r>
                          </m:e>
                        </m:eqArr>
                      </m:e>
                    </m:d>
                  </m:oMath>
                </a14:m>
                <a:endParaRPr lang="en-US" sz="2800" dirty="0"/>
              </a:p>
              <a:p>
                <a:endParaRPr lang="en-US" sz="2800" dirty="0"/>
              </a:p>
              <a:p>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SU 18 -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41</a:t>
            </a:fld>
            <a:endParaRPr lang="en-US"/>
          </a:p>
        </p:txBody>
      </p:sp>
    </p:spTree>
    <p:extLst>
      <p:ext uri="{BB962C8B-B14F-4D97-AF65-F5344CB8AC3E}">
        <p14:creationId xmlns:p14="http://schemas.microsoft.com/office/powerpoint/2010/main" val="2247670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AE12-CBDD-4B48-9B1A-E81BC738FC25}"/>
              </a:ext>
            </a:extLst>
          </p:cNvPr>
          <p:cNvSpPr>
            <a:spLocks noGrp="1"/>
          </p:cNvSpPr>
          <p:nvPr>
            <p:ph type="title"/>
          </p:nvPr>
        </p:nvSpPr>
        <p:spPr/>
        <p:txBody>
          <a:bodyPr/>
          <a:lstStyle/>
          <a:p>
            <a:r>
              <a:rPr lang="en-US" dirty="0"/>
              <a:t>Solving Recurrences I: Binary Search</a:t>
            </a:r>
          </a:p>
        </p:txBody>
      </p:sp>
      <p:sp>
        <p:nvSpPr>
          <p:cNvPr id="5" name="Slide Number Placeholder 4">
            <a:extLst>
              <a:ext uri="{FF2B5EF4-FFF2-40B4-BE49-F238E27FC236}">
                <a16:creationId xmlns:a16="http://schemas.microsoft.com/office/drawing/2014/main" id="{42F66280-EC79-4E71-AEEE-6CEE09D7DF16}"/>
              </a:ext>
            </a:extLst>
          </p:cNvPr>
          <p:cNvSpPr>
            <a:spLocks noGrp="1"/>
          </p:cNvSpPr>
          <p:nvPr>
            <p:ph type="sldNum" sz="quarter" idx="12"/>
          </p:nvPr>
        </p:nvSpPr>
        <p:spPr/>
        <p:txBody>
          <a:bodyPr/>
          <a:lstStyle/>
          <a:p>
            <a:fld id="{659665DE-58FC-41F4-AC58-2C90A5E00527}" type="slidenum">
              <a:rPr lang="en-US" smtClean="0"/>
              <a:t>42</a:t>
            </a:fld>
            <a:endParaRPr lang="en-US"/>
          </a:p>
        </p:txBody>
      </p:sp>
      <p:grpSp>
        <p:nvGrpSpPr>
          <p:cNvPr id="12" name="Group 11">
            <a:extLst>
              <a:ext uri="{FF2B5EF4-FFF2-40B4-BE49-F238E27FC236}">
                <a16:creationId xmlns:a16="http://schemas.microsoft.com/office/drawing/2014/main" id="{FA3993D2-6A16-49B7-A53F-A74B4F8E2ABB}"/>
              </a:ext>
            </a:extLst>
          </p:cNvPr>
          <p:cNvGrpSpPr/>
          <p:nvPr/>
        </p:nvGrpSpPr>
        <p:grpSpPr>
          <a:xfrm>
            <a:off x="429501" y="1179719"/>
            <a:ext cx="3796510" cy="1517072"/>
            <a:chOff x="1682176" y="4199021"/>
            <a:chExt cx="3128518" cy="1517072"/>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6C88007-3E96-4624-90C6-80761B9C2E68}"/>
                    </a:ext>
                  </a:extLst>
                </p:cNvPr>
                <p:cNvSpPr txBox="1"/>
                <p:nvPr/>
              </p:nvSpPr>
              <p:spPr>
                <a:xfrm>
                  <a:off x="1682176" y="4772891"/>
                  <a:ext cx="137011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𝑇</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𝑛</m:t>
                            </m:r>
                          </m:e>
                        </m:d>
                        <m:r>
                          <a:rPr lang="en-US" sz="2600" b="0" i="1" smtClean="0">
                            <a:latin typeface="Cambria Math" panose="02040503050406030204" pitchFamily="18" charset="0"/>
                          </a:rPr>
                          <m:t>= </m:t>
                        </m:r>
                      </m:oMath>
                    </m:oMathPara>
                  </a14:m>
                  <a:endParaRPr lang="en-US" sz="2600" dirty="0"/>
                </a:p>
              </p:txBody>
            </p:sp>
          </mc:Choice>
          <mc:Fallback xmlns="">
            <p:sp>
              <p:nvSpPr>
                <p:cNvPr id="13" name="TextBox 12">
                  <a:extLst>
                    <a:ext uri="{FF2B5EF4-FFF2-40B4-BE49-F238E27FC236}">
                      <a16:creationId xmlns="" xmlns:a16="http://schemas.microsoft.com/office/drawing/2014/main" xmlns:a14="http://schemas.microsoft.com/office/drawing/2010/main" id="{66C88007-3E96-4624-90C6-80761B9C2E68}"/>
                    </a:ext>
                  </a:extLst>
                </p:cNvPr>
                <p:cNvSpPr txBox="1">
                  <a:spLocks noRot="1" noChangeAspect="1" noMove="1" noResize="1" noEditPoints="1" noAdjustHandles="1" noChangeArrowheads="1" noChangeShapeType="1" noTextEdit="1"/>
                </p:cNvSpPr>
                <p:nvPr/>
              </p:nvSpPr>
              <p:spPr>
                <a:xfrm>
                  <a:off x="1682176" y="4772891"/>
                  <a:ext cx="1370119" cy="49244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D91AE22-06BF-4EE0-B00D-13CFC8CFD400}"/>
                    </a:ext>
                  </a:extLst>
                </p:cNvPr>
                <p:cNvSpPr txBox="1"/>
                <p:nvPr/>
              </p:nvSpPr>
              <p:spPr>
                <a:xfrm>
                  <a:off x="3034145" y="4403559"/>
                  <a:ext cx="169795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1 </m:t>
                        </m:r>
                        <m:r>
                          <a:rPr lang="en-US" sz="2400" b="0" i="1" smtClean="0">
                            <a:latin typeface="Cambria Math" panose="02040503050406030204" pitchFamily="18" charset="0"/>
                          </a:rPr>
                          <m:t>𝑤h𝑒𝑛</m:t>
                        </m:r>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≤1</m:t>
                        </m:r>
                      </m:oMath>
                    </m:oMathPara>
                  </a14:m>
                  <a:endParaRPr lang="en-US" sz="2400" dirty="0"/>
                </a:p>
              </p:txBody>
            </p:sp>
          </mc:Choice>
          <mc:Fallback xmlns="">
            <p:sp>
              <p:nvSpPr>
                <p:cNvPr id="14" name="TextBox 13">
                  <a:extLst>
                    <a:ext uri="{FF2B5EF4-FFF2-40B4-BE49-F238E27FC236}">
                      <a16:creationId xmlns="" xmlns:a16="http://schemas.microsoft.com/office/drawing/2014/main" xmlns:a14="http://schemas.microsoft.com/office/drawing/2010/main" id="{DD91AE22-06BF-4EE0-B00D-13CFC8CFD400}"/>
                    </a:ext>
                  </a:extLst>
                </p:cNvPr>
                <p:cNvSpPr txBox="1">
                  <a:spLocks noRot="1" noChangeAspect="1" noMove="1" noResize="1" noEditPoints="1" noAdjustHandles="1" noChangeArrowheads="1" noChangeShapeType="1" noTextEdit="1"/>
                </p:cNvSpPr>
                <p:nvPr/>
              </p:nvSpPr>
              <p:spPr>
                <a:xfrm>
                  <a:off x="3034145" y="4403559"/>
                  <a:ext cx="1697957" cy="461665"/>
                </a:xfrm>
                <a:prstGeom prst="rect">
                  <a:avLst/>
                </a:prstGeom>
                <a:blipFill rotWithShape="0">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A8EBA0-CAED-45CE-9CEC-4BD98B8F34A5}"/>
                    </a:ext>
                  </a:extLst>
                </p:cNvPr>
                <p:cNvSpPr txBox="1"/>
                <p:nvPr/>
              </p:nvSpPr>
              <p:spPr>
                <a:xfrm>
                  <a:off x="2993425" y="4953418"/>
                  <a:ext cx="1817269"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𝑜𝑡h𝑒𝑟𝑤</m:t>
                        </m:r>
                      </m:oMath>
                    </m:oMathPara>
                  </a14:m>
                  <a:endParaRPr lang="en-US" dirty="0"/>
                </a:p>
              </p:txBody>
            </p:sp>
          </mc:Choice>
          <mc:Fallback xmlns="">
            <p:sp>
              <p:nvSpPr>
                <p:cNvPr id="15" name="TextBox 14">
                  <a:extLst>
                    <a:ext uri="{FF2B5EF4-FFF2-40B4-BE49-F238E27FC236}">
                      <a16:creationId xmlns="" xmlns:a16="http://schemas.microsoft.com/office/drawing/2014/main" xmlns:a14="http://schemas.microsoft.com/office/drawing/2010/main" id="{7AA8EBA0-CAED-45CE-9CEC-4BD98B8F34A5}"/>
                    </a:ext>
                  </a:extLst>
                </p:cNvPr>
                <p:cNvSpPr txBox="1">
                  <a:spLocks noRot="1" noChangeAspect="1" noMove="1" noResize="1" noEditPoints="1" noAdjustHandles="1" noChangeArrowheads="1" noChangeShapeType="1" noTextEdit="1"/>
                </p:cNvSpPr>
                <p:nvPr/>
              </p:nvSpPr>
              <p:spPr>
                <a:xfrm>
                  <a:off x="2993425" y="4953418"/>
                  <a:ext cx="1817269" cy="564898"/>
                </a:xfrm>
                <a:prstGeom prst="rect">
                  <a:avLst/>
                </a:prstGeom>
                <a:blipFill rotWithShape="0">
                  <a:blip r:embed="rId4"/>
                  <a:stretch>
                    <a:fillRect/>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66C9CF0F-4FA1-4F98-9C07-99D4A532FF9E}"/>
                </a:ext>
              </a:extLst>
            </p:cNvPr>
            <p:cNvSpPr/>
            <p:nvPr/>
          </p:nvSpPr>
          <p:spPr>
            <a:xfrm>
              <a:off x="2585024" y="4199021"/>
              <a:ext cx="609600" cy="151707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08E3771-D4A9-4DDB-8C35-4BBC0B95CCAA}"/>
                  </a:ext>
                </a:extLst>
              </p:cNvPr>
              <p:cNvSpPr txBox="1"/>
              <p:nvPr/>
            </p:nvSpPr>
            <p:spPr>
              <a:xfrm>
                <a:off x="2004650" y="1917463"/>
                <a:ext cx="2979149" cy="72244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r>
                        <a:rPr lang="en-US" sz="2400" b="0" i="1" smtClean="0">
                          <a:latin typeface="Cambria Math" panose="02040503050406030204" pitchFamily="18" charset="0"/>
                        </a:rPr>
                        <m:t>+1 </m:t>
                      </m:r>
                      <m:r>
                        <a:rPr lang="en-US" sz="2400" b="0" i="1" smtClean="0">
                          <a:latin typeface="Cambria Math" panose="02040503050406030204" pitchFamily="18" charset="0"/>
                        </a:rPr>
                        <m:t>𝑜𝑡h𝑒𝑟𝑤𝑖𝑠𝑒</m:t>
                      </m:r>
                    </m:oMath>
                  </m:oMathPara>
                </a14:m>
                <a:endParaRPr lang="en-US" sz="2400" dirty="0"/>
              </a:p>
            </p:txBody>
          </p:sp>
        </mc:Choice>
        <mc:Fallback xmlns="">
          <p:sp>
            <p:nvSpPr>
              <p:cNvPr id="17" name="TextBox 16">
                <a:extLst>
                  <a:ext uri="{FF2B5EF4-FFF2-40B4-BE49-F238E27FC236}">
                    <a16:creationId xmlns="" xmlns:a16="http://schemas.microsoft.com/office/drawing/2014/main" xmlns:a14="http://schemas.microsoft.com/office/drawing/2010/main" id="{E08E3771-D4A9-4DDB-8C35-4BBC0B95CCAA}"/>
                  </a:ext>
                </a:extLst>
              </p:cNvPr>
              <p:cNvSpPr txBox="1">
                <a:spLocks noRot="1" noChangeAspect="1" noMove="1" noResize="1" noEditPoints="1" noAdjustHandles="1" noChangeArrowheads="1" noChangeShapeType="1" noTextEdit="1"/>
              </p:cNvSpPr>
              <p:nvPr/>
            </p:nvSpPr>
            <p:spPr>
              <a:xfrm>
                <a:off x="2004650" y="1917463"/>
                <a:ext cx="2979149" cy="72244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194D04E-327D-4E5C-BD44-EBFB76DD6386}"/>
                  </a:ext>
                </a:extLst>
              </p:cNvPr>
              <p:cNvSpPr txBox="1"/>
              <p:nvPr/>
            </p:nvSpPr>
            <p:spPr>
              <a:xfrm>
                <a:off x="5237085" y="1361870"/>
                <a:ext cx="7022115" cy="3539430"/>
              </a:xfrm>
              <a:prstGeom prst="rect">
                <a:avLst/>
              </a:prstGeom>
              <a:noFill/>
            </p:spPr>
            <p:txBody>
              <a:bodyPr wrap="none" rtlCol="0">
                <a:spAutoFit/>
              </a:bodyPr>
              <a:lstStyle/>
              <a:p>
                <a:r>
                  <a:rPr lang="en-US" sz="2800" dirty="0"/>
                  <a:t>0.   Draw the tree.</a:t>
                </a:r>
              </a:p>
              <a:p>
                <a:pPr marL="342900" indent="-342900">
                  <a:buFont typeface="+mj-lt"/>
                  <a:buAutoNum type="arabicPeriod"/>
                </a:pPr>
                <a:r>
                  <a:rPr lang="en-US" sz="2800" dirty="0"/>
                  <a:t>What is the input size at level </a:t>
                </a:r>
                <a14:m>
                  <m:oMath xmlns:m="http://schemas.openxmlformats.org/officeDocument/2006/math">
                    <m:r>
                      <a:rPr lang="en-US" sz="2800" b="0" i="1" smtClean="0">
                        <a:latin typeface="Cambria Math" panose="02040503050406030204" pitchFamily="18" charset="0"/>
                      </a:rPr>
                      <m:t>𝑖</m:t>
                    </m:r>
                  </m:oMath>
                </a14:m>
                <a:r>
                  <a:rPr lang="en-US" sz="2800" dirty="0"/>
                  <a:t>?</a:t>
                </a:r>
              </a:p>
              <a:p>
                <a:pPr marL="342900" indent="-342900">
                  <a:buFont typeface="+mj-lt"/>
                  <a:buAutoNum type="arabicPeriod"/>
                </a:pPr>
                <a:r>
                  <a:rPr lang="en-US" sz="2800" dirty="0"/>
                  <a:t>What is the number of nodes at level </a:t>
                </a:r>
                <a14:m>
                  <m:oMath xmlns:m="http://schemas.openxmlformats.org/officeDocument/2006/math">
                    <m:r>
                      <a:rPr lang="en-US" sz="2800" b="0" i="1" smtClean="0">
                        <a:latin typeface="Cambria Math" panose="02040503050406030204" pitchFamily="18" charset="0"/>
                      </a:rPr>
                      <m:t>𝑖</m:t>
                    </m:r>
                  </m:oMath>
                </a14:m>
                <a:r>
                  <a:rPr lang="en-US" sz="2800" dirty="0"/>
                  <a:t>?</a:t>
                </a:r>
              </a:p>
              <a:p>
                <a:pPr marL="342900" indent="-342900">
                  <a:buFont typeface="+mj-lt"/>
                  <a:buAutoNum type="arabicPeriod"/>
                </a:pPr>
                <a:r>
                  <a:rPr lang="en-US" sz="2800" dirty="0"/>
                  <a:t>What is the work done at recursive level </a:t>
                </a:r>
                <a14:m>
                  <m:oMath xmlns:m="http://schemas.openxmlformats.org/officeDocument/2006/math">
                    <m:r>
                      <a:rPr lang="en-US" sz="2800" b="0" i="1" smtClean="0">
                        <a:latin typeface="Cambria Math" panose="02040503050406030204" pitchFamily="18" charset="0"/>
                      </a:rPr>
                      <m:t>𝑖</m:t>
                    </m:r>
                  </m:oMath>
                </a14:m>
                <a:r>
                  <a:rPr lang="en-US" sz="2800" dirty="0"/>
                  <a:t>?</a:t>
                </a:r>
              </a:p>
              <a:p>
                <a:pPr marL="342900" indent="-342900">
                  <a:buFont typeface="+mj-lt"/>
                  <a:buAutoNum type="arabicPeriod"/>
                </a:pPr>
                <a:r>
                  <a:rPr lang="en-US" sz="2800" dirty="0"/>
                  <a:t>What is the last level of the tree?</a:t>
                </a:r>
              </a:p>
              <a:p>
                <a:pPr marL="342900" indent="-342900">
                  <a:buFont typeface="+mj-lt"/>
                  <a:buAutoNum type="arabicPeriod"/>
                </a:pPr>
                <a:r>
                  <a:rPr lang="en-US" sz="2800" dirty="0"/>
                  <a:t>What is the work done at the base case?</a:t>
                </a:r>
              </a:p>
              <a:p>
                <a:pPr marL="342900" indent="-342900">
                  <a:buFont typeface="+mj-lt"/>
                  <a:buAutoNum type="arabicPeriod"/>
                </a:pPr>
                <a:r>
                  <a:rPr lang="en-US" sz="2800" dirty="0"/>
                  <a:t>Sum over all levels (using 3,5).</a:t>
                </a:r>
              </a:p>
              <a:p>
                <a:pPr marL="342900" indent="-342900">
                  <a:buFont typeface="+mj-lt"/>
                  <a:buAutoNum type="arabicPeriod"/>
                </a:pPr>
                <a:r>
                  <a:rPr lang="en-US" sz="2800" dirty="0"/>
                  <a:t>Simplify </a:t>
                </a:r>
              </a:p>
            </p:txBody>
          </p:sp>
        </mc:Choice>
        <mc:Fallback xmlns="">
          <p:sp>
            <p:nvSpPr>
              <p:cNvPr id="18" name="TextBox 17">
                <a:extLst>
                  <a:ext uri="{FF2B5EF4-FFF2-40B4-BE49-F238E27FC236}">
                    <a16:creationId xmlns="" xmlns:a16="http://schemas.microsoft.com/office/drawing/2014/main" xmlns:a14="http://schemas.microsoft.com/office/drawing/2010/main" id="{7194D04E-327D-4E5C-BD44-EBFB76DD6386}"/>
                  </a:ext>
                </a:extLst>
              </p:cNvPr>
              <p:cNvSpPr txBox="1">
                <a:spLocks noRot="1" noChangeAspect="1" noMove="1" noResize="1" noEditPoints="1" noAdjustHandles="1" noChangeArrowheads="1" noChangeShapeType="1" noTextEdit="1"/>
              </p:cNvSpPr>
              <p:nvPr/>
            </p:nvSpPr>
            <p:spPr>
              <a:xfrm>
                <a:off x="5237085" y="1361870"/>
                <a:ext cx="7022115" cy="3539430"/>
              </a:xfrm>
              <a:prstGeom prst="rect">
                <a:avLst/>
              </a:prstGeom>
              <a:blipFill rotWithShape="0">
                <a:blip r:embed="rId6"/>
                <a:stretch>
                  <a:fillRect l="-2083" t="-1721" r="-781" b="-4819"/>
                </a:stretch>
              </a:blipFill>
            </p:spPr>
            <p:txBody>
              <a:bodyPr/>
              <a:lstStyle/>
              <a:p>
                <a:r>
                  <a:rPr lang="en-US">
                    <a:noFill/>
                  </a:rPr>
                  <a:t> </a:t>
                </a:r>
              </a:p>
            </p:txBody>
          </p:sp>
        </mc:Fallback>
      </mc:AlternateContent>
    </p:spTree>
    <p:extLst>
      <p:ext uri="{BB962C8B-B14F-4D97-AF65-F5344CB8AC3E}">
        <p14:creationId xmlns:p14="http://schemas.microsoft.com/office/powerpoint/2010/main" val="136429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xEl>
                                              <p:pRg st="2" end="2"/>
                                            </p:txEl>
                                          </p:spTgt>
                                        </p:tgtEl>
                                        <p:attrNameLst>
                                          <p:attrName>style.visibility</p:attrName>
                                        </p:attrNameLst>
                                      </p:cBhvr>
                                      <p:to>
                                        <p:strVal val="visible"/>
                                      </p:to>
                                    </p:set>
                                    <p:animEffect transition="in" filter="fade">
                                      <p:cBhvr>
                                        <p:cTn id="16" dur="500"/>
                                        <p:tgtEl>
                                          <p:spTgt spid="18">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animEffect transition="in" filter="fade">
                                      <p:cBhvr>
                                        <p:cTn id="19" dur="500"/>
                                        <p:tgtEl>
                                          <p:spTgt spid="18">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fade">
                                      <p:cBhvr>
                                        <p:cTn id="22" dur="500"/>
                                        <p:tgtEl>
                                          <p:spTgt spid="1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xEl>
                                              <p:pRg st="5" end="5"/>
                                            </p:txEl>
                                          </p:spTgt>
                                        </p:tgtEl>
                                        <p:attrNameLst>
                                          <p:attrName>style.visibility</p:attrName>
                                        </p:attrNameLst>
                                      </p:cBhvr>
                                      <p:to>
                                        <p:strVal val="visible"/>
                                      </p:to>
                                    </p:set>
                                    <p:animEffect transition="in" filter="fade">
                                      <p:cBhvr>
                                        <p:cTn id="25" dur="500"/>
                                        <p:tgtEl>
                                          <p:spTgt spid="1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xEl>
                                              <p:pRg st="6" end="6"/>
                                            </p:txEl>
                                          </p:spTgt>
                                        </p:tgtEl>
                                        <p:attrNameLst>
                                          <p:attrName>style.visibility</p:attrName>
                                        </p:attrNameLst>
                                      </p:cBhvr>
                                      <p:to>
                                        <p:strVal val="visible"/>
                                      </p:to>
                                    </p:set>
                                    <p:animEffect transition="in" filter="fade">
                                      <p:cBhvr>
                                        <p:cTn id="28" dur="500"/>
                                        <p:tgtEl>
                                          <p:spTgt spid="1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animEffect transition="in" filter="fade">
                                      <p:cBhvr>
                                        <p:cTn id="31"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AE12-CBDD-4B48-9B1A-E81BC738FC25}"/>
              </a:ext>
            </a:extLst>
          </p:cNvPr>
          <p:cNvSpPr>
            <a:spLocks noGrp="1"/>
          </p:cNvSpPr>
          <p:nvPr>
            <p:ph type="title"/>
          </p:nvPr>
        </p:nvSpPr>
        <p:spPr/>
        <p:txBody>
          <a:bodyPr/>
          <a:lstStyle/>
          <a:p>
            <a:r>
              <a:rPr lang="en-US" dirty="0"/>
              <a:t>Solving Recurrences I: Binary Search</a:t>
            </a:r>
          </a:p>
        </p:txBody>
      </p:sp>
      <p:sp>
        <p:nvSpPr>
          <p:cNvPr id="5" name="Slide Number Placeholder 4">
            <a:extLst>
              <a:ext uri="{FF2B5EF4-FFF2-40B4-BE49-F238E27FC236}">
                <a16:creationId xmlns:a16="http://schemas.microsoft.com/office/drawing/2014/main" id="{42F66280-EC79-4E71-AEEE-6CEE09D7DF16}"/>
              </a:ext>
            </a:extLst>
          </p:cNvPr>
          <p:cNvSpPr>
            <a:spLocks noGrp="1"/>
          </p:cNvSpPr>
          <p:nvPr>
            <p:ph type="sldNum" sz="quarter" idx="12"/>
          </p:nvPr>
        </p:nvSpPr>
        <p:spPr/>
        <p:txBody>
          <a:bodyPr/>
          <a:lstStyle/>
          <a:p>
            <a:fld id="{659665DE-58FC-41F4-AC58-2C90A5E00527}" type="slidenum">
              <a:rPr lang="en-US" smtClean="0"/>
              <a:t>43</a:t>
            </a:fld>
            <a:endParaRPr lang="en-US"/>
          </a:p>
        </p:txBody>
      </p:sp>
      <p:grpSp>
        <p:nvGrpSpPr>
          <p:cNvPr id="7" name="Group 6">
            <a:extLst>
              <a:ext uri="{FF2B5EF4-FFF2-40B4-BE49-F238E27FC236}">
                <a16:creationId xmlns:a16="http://schemas.microsoft.com/office/drawing/2014/main" id="{FA3993D2-6A16-49B7-A53F-A74B4F8E2ABB}"/>
              </a:ext>
            </a:extLst>
          </p:cNvPr>
          <p:cNvGrpSpPr/>
          <p:nvPr/>
        </p:nvGrpSpPr>
        <p:grpSpPr>
          <a:xfrm>
            <a:off x="429501" y="1179719"/>
            <a:ext cx="3796510" cy="1517072"/>
            <a:chOff x="1682176" y="4199021"/>
            <a:chExt cx="3128518" cy="1517072"/>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C88007-3E96-4624-90C6-80761B9C2E68}"/>
                    </a:ext>
                  </a:extLst>
                </p:cNvPr>
                <p:cNvSpPr txBox="1"/>
                <p:nvPr/>
              </p:nvSpPr>
              <p:spPr>
                <a:xfrm>
                  <a:off x="1682176" y="4772891"/>
                  <a:ext cx="137011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𝑇</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𝑛</m:t>
                            </m:r>
                          </m:e>
                        </m:d>
                        <m:r>
                          <a:rPr lang="en-US" sz="2600" b="0" i="1" smtClean="0">
                            <a:latin typeface="Cambria Math" panose="02040503050406030204" pitchFamily="18" charset="0"/>
                          </a:rPr>
                          <m:t>= </m:t>
                        </m:r>
                      </m:oMath>
                    </m:oMathPara>
                  </a14:m>
                  <a:endParaRPr lang="en-US" sz="2600" dirty="0"/>
                </a:p>
              </p:txBody>
            </p:sp>
          </mc:Choice>
          <mc:Fallback xmlns="">
            <p:sp>
              <p:nvSpPr>
                <p:cNvPr id="8" name="TextBox 7">
                  <a:extLst>
                    <a:ext uri="{FF2B5EF4-FFF2-40B4-BE49-F238E27FC236}">
                      <a16:creationId xmlns="" xmlns:a16="http://schemas.microsoft.com/office/drawing/2014/main" xmlns:a14="http://schemas.microsoft.com/office/drawing/2010/main" id="{66C88007-3E96-4624-90C6-80761B9C2E68}"/>
                    </a:ext>
                  </a:extLst>
                </p:cNvPr>
                <p:cNvSpPr txBox="1">
                  <a:spLocks noRot="1" noChangeAspect="1" noMove="1" noResize="1" noEditPoints="1" noAdjustHandles="1" noChangeArrowheads="1" noChangeShapeType="1" noTextEdit="1"/>
                </p:cNvSpPr>
                <p:nvPr/>
              </p:nvSpPr>
              <p:spPr>
                <a:xfrm>
                  <a:off x="1682176" y="4772891"/>
                  <a:ext cx="1370119" cy="49244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91AE22-06BF-4EE0-B00D-13CFC8CFD400}"/>
                    </a:ext>
                  </a:extLst>
                </p:cNvPr>
                <p:cNvSpPr txBox="1"/>
                <p:nvPr/>
              </p:nvSpPr>
              <p:spPr>
                <a:xfrm>
                  <a:off x="3034145" y="4403559"/>
                  <a:ext cx="169795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1 </m:t>
                        </m:r>
                        <m:r>
                          <a:rPr lang="en-US" sz="2400" b="0" i="1" smtClean="0">
                            <a:latin typeface="Cambria Math" panose="02040503050406030204" pitchFamily="18" charset="0"/>
                          </a:rPr>
                          <m:t>𝑤h𝑒𝑛</m:t>
                        </m:r>
                        <m:r>
                          <a:rPr lang="en-US" sz="2400" b="0" i="1" smtClean="0">
                            <a:latin typeface="Cambria Math" panose="02040503050406030204" pitchFamily="18" charset="0"/>
                          </a:rPr>
                          <m:t> </m:t>
                        </m:r>
                        <m:r>
                          <a:rPr lang="en-US" sz="2400" b="0" i="1" smtClean="0">
                            <a:latin typeface="Cambria Math" panose="02040503050406030204" pitchFamily="18" charset="0"/>
                          </a:rPr>
                          <m:t>𝑛</m:t>
                        </m:r>
                        <m:r>
                          <a:rPr lang="en-US" sz="2400" b="0" i="1" smtClean="0">
                            <a:latin typeface="Cambria Math" panose="02040503050406030204" pitchFamily="18" charset="0"/>
                          </a:rPr>
                          <m:t>≤1</m:t>
                        </m:r>
                      </m:oMath>
                    </m:oMathPara>
                  </a14:m>
                  <a:endParaRPr lang="en-US" sz="2400" dirty="0"/>
                </a:p>
              </p:txBody>
            </p:sp>
          </mc:Choice>
          <mc:Fallback xmlns="">
            <p:sp>
              <p:nvSpPr>
                <p:cNvPr id="9" name="TextBox 8">
                  <a:extLst>
                    <a:ext uri="{FF2B5EF4-FFF2-40B4-BE49-F238E27FC236}">
                      <a16:creationId xmlns="" xmlns:a16="http://schemas.microsoft.com/office/drawing/2014/main" xmlns:a14="http://schemas.microsoft.com/office/drawing/2010/main" id="{DD91AE22-06BF-4EE0-B00D-13CFC8CFD400}"/>
                    </a:ext>
                  </a:extLst>
                </p:cNvPr>
                <p:cNvSpPr txBox="1">
                  <a:spLocks noRot="1" noChangeAspect="1" noMove="1" noResize="1" noEditPoints="1" noAdjustHandles="1" noChangeArrowheads="1" noChangeShapeType="1" noTextEdit="1"/>
                </p:cNvSpPr>
                <p:nvPr/>
              </p:nvSpPr>
              <p:spPr>
                <a:xfrm>
                  <a:off x="3034145" y="4403559"/>
                  <a:ext cx="1697957" cy="461665"/>
                </a:xfrm>
                <a:prstGeom prst="rect">
                  <a:avLst/>
                </a:prstGeom>
                <a:blipFill rotWithShape="0">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AA8EBA0-CAED-45CE-9CEC-4BD98B8F34A5}"/>
                    </a:ext>
                  </a:extLst>
                </p:cNvPr>
                <p:cNvSpPr txBox="1"/>
                <p:nvPr/>
              </p:nvSpPr>
              <p:spPr>
                <a:xfrm>
                  <a:off x="2993425" y="4953418"/>
                  <a:ext cx="1817269"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𝑜𝑡h𝑒𝑟𝑤</m:t>
                        </m:r>
                      </m:oMath>
                    </m:oMathPara>
                  </a14:m>
                  <a:endParaRPr lang="en-US" dirty="0"/>
                </a:p>
              </p:txBody>
            </p:sp>
          </mc:Choice>
          <mc:Fallback xmlns="">
            <p:sp>
              <p:nvSpPr>
                <p:cNvPr id="10" name="TextBox 9">
                  <a:extLst>
                    <a:ext uri="{FF2B5EF4-FFF2-40B4-BE49-F238E27FC236}">
                      <a16:creationId xmlns="" xmlns:a16="http://schemas.microsoft.com/office/drawing/2014/main" xmlns:a14="http://schemas.microsoft.com/office/drawing/2010/main" id="{7AA8EBA0-CAED-45CE-9CEC-4BD98B8F34A5}"/>
                    </a:ext>
                  </a:extLst>
                </p:cNvPr>
                <p:cNvSpPr txBox="1">
                  <a:spLocks noRot="1" noChangeAspect="1" noMove="1" noResize="1" noEditPoints="1" noAdjustHandles="1" noChangeArrowheads="1" noChangeShapeType="1" noTextEdit="1"/>
                </p:cNvSpPr>
                <p:nvPr/>
              </p:nvSpPr>
              <p:spPr>
                <a:xfrm>
                  <a:off x="2993425" y="4953418"/>
                  <a:ext cx="1817269" cy="564898"/>
                </a:xfrm>
                <a:prstGeom prst="rect">
                  <a:avLst/>
                </a:prstGeom>
                <a:blipFill rotWithShape="0">
                  <a:blip r:embed="rId4"/>
                  <a:stretch>
                    <a:fillRect/>
                  </a:stretch>
                </a:blipFill>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66C9CF0F-4FA1-4F98-9C07-99D4A532FF9E}"/>
                </a:ext>
              </a:extLst>
            </p:cNvPr>
            <p:cNvSpPr/>
            <p:nvPr/>
          </p:nvSpPr>
          <p:spPr>
            <a:xfrm>
              <a:off x="2585024" y="4199021"/>
              <a:ext cx="609600" cy="151707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08E3771-D4A9-4DDB-8C35-4BBC0B95CCAA}"/>
                  </a:ext>
                </a:extLst>
              </p:cNvPr>
              <p:cNvSpPr txBox="1"/>
              <p:nvPr/>
            </p:nvSpPr>
            <p:spPr>
              <a:xfrm>
                <a:off x="2004650" y="1917463"/>
                <a:ext cx="2979149" cy="72244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r>
                        <a:rPr lang="en-US" sz="2400" b="0" i="1" smtClean="0">
                          <a:latin typeface="Cambria Math" panose="02040503050406030204" pitchFamily="18" charset="0"/>
                        </a:rPr>
                        <m:t>+1 </m:t>
                      </m:r>
                      <m:r>
                        <a:rPr lang="en-US" sz="2400" b="0" i="1" smtClean="0">
                          <a:latin typeface="Cambria Math" panose="02040503050406030204" pitchFamily="18" charset="0"/>
                        </a:rPr>
                        <m:t>𝑜𝑡h𝑒𝑟𝑤𝑖𝑠𝑒</m:t>
                      </m:r>
                    </m:oMath>
                  </m:oMathPara>
                </a14:m>
                <a:endParaRPr lang="en-US" sz="2400" dirty="0"/>
              </a:p>
            </p:txBody>
          </p:sp>
        </mc:Choice>
        <mc:Fallback xmlns="">
          <p:sp>
            <p:nvSpPr>
              <p:cNvPr id="49" name="TextBox 48">
                <a:extLst>
                  <a:ext uri="{FF2B5EF4-FFF2-40B4-BE49-F238E27FC236}">
                    <a16:creationId xmlns="" xmlns:a16="http://schemas.microsoft.com/office/drawing/2014/main" xmlns:a14="http://schemas.microsoft.com/office/drawing/2010/main" id="{E08E3771-D4A9-4DDB-8C35-4BBC0B95CCAA}"/>
                  </a:ext>
                </a:extLst>
              </p:cNvPr>
              <p:cNvSpPr txBox="1">
                <a:spLocks noRot="1" noChangeAspect="1" noMove="1" noResize="1" noEditPoints="1" noAdjustHandles="1" noChangeArrowheads="1" noChangeShapeType="1" noTextEdit="1"/>
              </p:cNvSpPr>
              <p:nvPr/>
            </p:nvSpPr>
            <p:spPr>
              <a:xfrm>
                <a:off x="2004650" y="1917463"/>
                <a:ext cx="2979149" cy="72244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194D04E-327D-4E5C-BD44-EBFB76DD6386}"/>
                  </a:ext>
                </a:extLst>
              </p:cNvPr>
              <p:cNvSpPr txBox="1"/>
              <p:nvPr/>
            </p:nvSpPr>
            <p:spPr>
              <a:xfrm>
                <a:off x="5237085" y="1361870"/>
                <a:ext cx="7022115" cy="3539430"/>
              </a:xfrm>
              <a:prstGeom prst="rect">
                <a:avLst/>
              </a:prstGeom>
              <a:noFill/>
            </p:spPr>
            <p:txBody>
              <a:bodyPr wrap="none" rtlCol="0">
                <a:spAutoFit/>
              </a:bodyPr>
              <a:lstStyle/>
              <a:p>
                <a:r>
                  <a:rPr lang="en-US" sz="2800" dirty="0"/>
                  <a:t>0.   Draw the tree.</a:t>
                </a:r>
              </a:p>
              <a:p>
                <a:pPr marL="342900" indent="-342900">
                  <a:buFont typeface="+mj-lt"/>
                  <a:buAutoNum type="arabicPeriod"/>
                </a:pPr>
                <a:r>
                  <a:rPr lang="en-US" sz="2800" dirty="0"/>
                  <a:t>What is the input size at level </a:t>
                </a:r>
                <a14:m>
                  <m:oMath xmlns:m="http://schemas.openxmlformats.org/officeDocument/2006/math">
                    <m:r>
                      <a:rPr lang="en-US" sz="2800" b="0" i="1" smtClean="0">
                        <a:latin typeface="Cambria Math" panose="02040503050406030204" pitchFamily="18" charset="0"/>
                      </a:rPr>
                      <m:t>𝑖</m:t>
                    </m:r>
                  </m:oMath>
                </a14:m>
                <a:r>
                  <a:rPr lang="en-US" sz="2800" dirty="0"/>
                  <a:t>?</a:t>
                </a:r>
              </a:p>
              <a:p>
                <a:pPr marL="342900" indent="-342900">
                  <a:buFont typeface="+mj-lt"/>
                  <a:buAutoNum type="arabicPeriod"/>
                </a:pPr>
                <a:r>
                  <a:rPr lang="en-US" sz="2800" dirty="0"/>
                  <a:t>What is the number of nodes at level </a:t>
                </a:r>
                <a14:m>
                  <m:oMath xmlns:m="http://schemas.openxmlformats.org/officeDocument/2006/math">
                    <m:r>
                      <a:rPr lang="en-US" sz="2800" b="0" i="1" smtClean="0">
                        <a:latin typeface="Cambria Math" panose="02040503050406030204" pitchFamily="18" charset="0"/>
                      </a:rPr>
                      <m:t>𝑖</m:t>
                    </m:r>
                  </m:oMath>
                </a14:m>
                <a:r>
                  <a:rPr lang="en-US" sz="2800" dirty="0"/>
                  <a:t>?</a:t>
                </a:r>
              </a:p>
              <a:p>
                <a:pPr marL="342900" indent="-342900">
                  <a:buFont typeface="+mj-lt"/>
                  <a:buAutoNum type="arabicPeriod"/>
                </a:pPr>
                <a:r>
                  <a:rPr lang="en-US" sz="2800" dirty="0"/>
                  <a:t>What is the work done at recursive level </a:t>
                </a:r>
                <a14:m>
                  <m:oMath xmlns:m="http://schemas.openxmlformats.org/officeDocument/2006/math">
                    <m:r>
                      <a:rPr lang="en-US" sz="2800" b="0" i="1" smtClean="0">
                        <a:latin typeface="Cambria Math" panose="02040503050406030204" pitchFamily="18" charset="0"/>
                      </a:rPr>
                      <m:t>𝑖</m:t>
                    </m:r>
                  </m:oMath>
                </a14:m>
                <a:r>
                  <a:rPr lang="en-US" sz="2800" dirty="0"/>
                  <a:t>?</a:t>
                </a:r>
              </a:p>
              <a:p>
                <a:pPr marL="342900" indent="-342900">
                  <a:buFont typeface="+mj-lt"/>
                  <a:buAutoNum type="arabicPeriod"/>
                </a:pPr>
                <a:r>
                  <a:rPr lang="en-US" sz="2800" dirty="0"/>
                  <a:t>What is the last level of the tree?</a:t>
                </a:r>
              </a:p>
              <a:p>
                <a:pPr marL="342900" indent="-342900">
                  <a:buFont typeface="+mj-lt"/>
                  <a:buAutoNum type="arabicPeriod"/>
                </a:pPr>
                <a:r>
                  <a:rPr lang="en-US" sz="2800" dirty="0"/>
                  <a:t>What is the work done at the base case?</a:t>
                </a:r>
              </a:p>
              <a:p>
                <a:pPr marL="342900" indent="-342900">
                  <a:buFont typeface="+mj-lt"/>
                  <a:buAutoNum type="arabicPeriod"/>
                </a:pPr>
                <a:r>
                  <a:rPr lang="en-US" sz="2800" dirty="0"/>
                  <a:t>Sum over all levels (using 3,5).</a:t>
                </a:r>
              </a:p>
              <a:p>
                <a:pPr marL="342900" indent="-342900">
                  <a:buFont typeface="+mj-lt"/>
                  <a:buAutoNum type="arabicPeriod"/>
                </a:pPr>
                <a:r>
                  <a:rPr lang="en-US" sz="2800" dirty="0"/>
                  <a:t>Simplify </a:t>
                </a:r>
              </a:p>
            </p:txBody>
          </p:sp>
        </mc:Choice>
        <mc:Fallback xmlns="">
          <p:sp>
            <p:nvSpPr>
              <p:cNvPr id="22" name="TextBox 21">
                <a:extLst>
                  <a:ext uri="{FF2B5EF4-FFF2-40B4-BE49-F238E27FC236}">
                    <a16:creationId xmlns="" xmlns:a16="http://schemas.microsoft.com/office/drawing/2014/main" xmlns:a14="http://schemas.microsoft.com/office/drawing/2010/main" id="{7194D04E-327D-4E5C-BD44-EBFB76DD6386}"/>
                  </a:ext>
                </a:extLst>
              </p:cNvPr>
              <p:cNvSpPr txBox="1">
                <a:spLocks noRot="1" noChangeAspect="1" noMove="1" noResize="1" noEditPoints="1" noAdjustHandles="1" noChangeArrowheads="1" noChangeShapeType="1" noTextEdit="1"/>
              </p:cNvSpPr>
              <p:nvPr/>
            </p:nvSpPr>
            <p:spPr>
              <a:xfrm>
                <a:off x="5237085" y="1361870"/>
                <a:ext cx="7022115" cy="3539430"/>
              </a:xfrm>
              <a:prstGeom prst="rect">
                <a:avLst/>
              </a:prstGeom>
              <a:blipFill rotWithShape="0">
                <a:blip r:embed="rId6"/>
                <a:stretch>
                  <a:fillRect l="-2083" t="-1721" r="-781" b="-4819"/>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F6D6D260-8262-4156-858B-37CADD7D7637}"/>
              </a:ext>
            </a:extLst>
          </p:cNvPr>
          <p:cNvSpPr txBox="1"/>
          <p:nvPr/>
        </p:nvSpPr>
        <p:spPr>
          <a:xfrm>
            <a:off x="2148800" y="5182095"/>
            <a:ext cx="346570" cy="369332"/>
          </a:xfrm>
          <a:prstGeom prst="rect">
            <a:avLst/>
          </a:prstGeom>
          <a:solidFill>
            <a:schemeClr val="bg1"/>
          </a:solid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45EBC29-911A-4006-B8B2-0016B997EA8A}"/>
                  </a:ext>
                </a:extLst>
              </p:cNvPr>
              <p:cNvSpPr txBox="1"/>
              <p:nvPr/>
            </p:nvSpPr>
            <p:spPr>
              <a:xfrm>
                <a:off x="2166422" y="3226999"/>
                <a:ext cx="384208"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29" name="TextBox 28">
                <a:extLst>
                  <a:ext uri="{FF2B5EF4-FFF2-40B4-BE49-F238E27FC236}">
                    <a16:creationId xmlns:a16="http://schemas.microsoft.com/office/drawing/2014/main" id="{845EBC29-911A-4006-B8B2-0016B997EA8A}"/>
                  </a:ext>
                </a:extLst>
              </p:cNvPr>
              <p:cNvSpPr txBox="1">
                <a:spLocks noRot="1" noChangeAspect="1" noMove="1" noResize="1" noEditPoints="1" noAdjustHandles="1" noChangeArrowheads="1" noChangeShapeType="1" noTextEdit="1"/>
              </p:cNvSpPr>
              <p:nvPr/>
            </p:nvSpPr>
            <p:spPr>
              <a:xfrm>
                <a:off x="2166422" y="3226999"/>
                <a:ext cx="384208" cy="369332"/>
              </a:xfrm>
              <a:prstGeom prst="rect">
                <a:avLst/>
              </a:prstGeom>
              <a:blipFill>
                <a:blip r:embed="rId7"/>
                <a:stretch>
                  <a:fillRect/>
                </a:stretch>
              </a:blipFill>
              <a:ln>
                <a:solidFill>
                  <a:schemeClr val="tx1"/>
                </a:solidFill>
              </a:ln>
            </p:spPr>
            <p:txBody>
              <a:bodyPr/>
              <a:lstStyle/>
              <a:p>
                <a:r>
                  <a:rPr lang="en-US">
                    <a:noFill/>
                  </a:rPr>
                  <a:t> </a:t>
                </a:r>
              </a:p>
            </p:txBody>
          </p:sp>
        </mc:Fallback>
      </mc:AlternateContent>
      <p:cxnSp>
        <p:nvCxnSpPr>
          <p:cNvPr id="30" name="Straight Connector 29"/>
          <p:cNvCxnSpPr>
            <a:stCxn id="29" idx="2"/>
          </p:cNvCxnSpPr>
          <p:nvPr/>
        </p:nvCxnSpPr>
        <p:spPr>
          <a:xfrm>
            <a:off x="2358526" y="3596331"/>
            <a:ext cx="0" cy="382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45EBC29-911A-4006-B8B2-0016B997EA8A}"/>
                  </a:ext>
                </a:extLst>
              </p:cNvPr>
              <p:cNvSpPr txBox="1"/>
              <p:nvPr/>
            </p:nvSpPr>
            <p:spPr>
              <a:xfrm>
                <a:off x="2023383" y="3987282"/>
                <a:ext cx="626262"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m:oMathPara>
                </a14:m>
                <a:endParaRPr lang="en-US" dirty="0"/>
              </a:p>
            </p:txBody>
          </p:sp>
        </mc:Choice>
        <mc:Fallback xmlns="">
          <p:sp>
            <p:nvSpPr>
              <p:cNvPr id="32" name="TextBox 31">
                <a:extLst>
                  <a:ext uri="{FF2B5EF4-FFF2-40B4-BE49-F238E27FC236}">
                    <a16:creationId xmlns:a16="http://schemas.microsoft.com/office/drawing/2014/main" id="{845EBC29-911A-4006-B8B2-0016B997EA8A}"/>
                  </a:ext>
                </a:extLst>
              </p:cNvPr>
              <p:cNvSpPr txBox="1">
                <a:spLocks noRot="1" noChangeAspect="1" noMove="1" noResize="1" noEditPoints="1" noAdjustHandles="1" noChangeArrowheads="1" noChangeShapeType="1" noTextEdit="1"/>
              </p:cNvSpPr>
              <p:nvPr/>
            </p:nvSpPr>
            <p:spPr>
              <a:xfrm>
                <a:off x="2023383" y="3987282"/>
                <a:ext cx="626262" cy="369332"/>
              </a:xfrm>
              <a:prstGeom prst="rect">
                <a:avLst/>
              </a:prstGeom>
              <a:blipFill>
                <a:blip r:embed="rId8"/>
                <a:stretch>
                  <a:fillRect b="-14286"/>
                </a:stretch>
              </a:blipFill>
              <a:ln>
                <a:solidFill>
                  <a:schemeClr val="tx1"/>
                </a:solidFill>
              </a:ln>
            </p:spPr>
            <p:txBody>
              <a:bodyPr/>
              <a:lstStyle/>
              <a:p>
                <a:r>
                  <a:rPr lang="en-US">
                    <a:noFill/>
                  </a:rPr>
                  <a:t> </a:t>
                </a:r>
              </a:p>
            </p:txBody>
          </p:sp>
        </mc:Fallback>
      </mc:AlternateContent>
      <p:cxnSp>
        <p:nvCxnSpPr>
          <p:cNvPr id="33" name="Straight Connector 32"/>
          <p:cNvCxnSpPr/>
          <p:nvPr/>
        </p:nvCxnSpPr>
        <p:spPr>
          <a:xfrm>
            <a:off x="2336512" y="4356614"/>
            <a:ext cx="0" cy="382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45EBC29-911A-4006-B8B2-0016B997EA8A}"/>
                  </a:ext>
                </a:extLst>
              </p:cNvPr>
              <p:cNvSpPr txBox="1"/>
              <p:nvPr/>
            </p:nvSpPr>
            <p:spPr>
              <a:xfrm>
                <a:off x="1969714" y="4739262"/>
                <a:ext cx="733598"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oMath>
                  </m:oMathPara>
                </a14:m>
                <a:endParaRPr lang="en-US" dirty="0"/>
              </a:p>
            </p:txBody>
          </p:sp>
        </mc:Choice>
        <mc:Fallback xmlns="">
          <p:sp>
            <p:nvSpPr>
              <p:cNvPr id="34" name="TextBox 33">
                <a:extLst>
                  <a:ext uri="{FF2B5EF4-FFF2-40B4-BE49-F238E27FC236}">
                    <a16:creationId xmlns:a16="http://schemas.microsoft.com/office/drawing/2014/main" id="{845EBC29-911A-4006-B8B2-0016B997EA8A}"/>
                  </a:ext>
                </a:extLst>
              </p:cNvPr>
              <p:cNvSpPr txBox="1">
                <a:spLocks noRot="1" noChangeAspect="1" noMove="1" noResize="1" noEditPoints="1" noAdjustHandles="1" noChangeArrowheads="1" noChangeShapeType="1" noTextEdit="1"/>
              </p:cNvSpPr>
              <p:nvPr/>
            </p:nvSpPr>
            <p:spPr>
              <a:xfrm>
                <a:off x="1969714" y="4739262"/>
                <a:ext cx="733598" cy="369332"/>
              </a:xfrm>
              <a:prstGeom prst="rect">
                <a:avLst/>
              </a:prstGeom>
              <a:blipFill>
                <a:blip r:embed="rId9"/>
                <a:stretch>
                  <a:fillRect b="-14286"/>
                </a:stretch>
              </a:blipFill>
              <a:ln>
                <a:solidFill>
                  <a:schemeClr val="tx1"/>
                </a:solidFill>
              </a:ln>
            </p:spPr>
            <p:txBody>
              <a:bodyPr/>
              <a:lstStyle/>
              <a:p>
                <a:r>
                  <a:rPr lang="en-US">
                    <a:noFill/>
                  </a:rPr>
                  <a:t> </a:t>
                </a:r>
              </a:p>
            </p:txBody>
          </p:sp>
        </mc:Fallback>
      </mc:AlternateContent>
      <p:cxnSp>
        <p:nvCxnSpPr>
          <p:cNvPr id="35" name="Straight Connector 34"/>
          <p:cNvCxnSpPr/>
          <p:nvPr/>
        </p:nvCxnSpPr>
        <p:spPr>
          <a:xfrm>
            <a:off x="2336512" y="5613667"/>
            <a:ext cx="0" cy="1224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45EBC29-911A-4006-B8B2-0016B997EA8A}"/>
                  </a:ext>
                </a:extLst>
              </p:cNvPr>
              <p:cNvSpPr txBox="1"/>
              <p:nvPr/>
            </p:nvSpPr>
            <p:spPr>
              <a:xfrm>
                <a:off x="2148800" y="5736093"/>
                <a:ext cx="375424" cy="369332"/>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36" name="TextBox 35">
                <a:extLst>
                  <a:ext uri="{FF2B5EF4-FFF2-40B4-BE49-F238E27FC236}">
                    <a16:creationId xmlns:a16="http://schemas.microsoft.com/office/drawing/2014/main" id="{845EBC29-911A-4006-B8B2-0016B997EA8A}"/>
                  </a:ext>
                </a:extLst>
              </p:cNvPr>
              <p:cNvSpPr txBox="1">
                <a:spLocks noRot="1" noChangeAspect="1" noMove="1" noResize="1" noEditPoints="1" noAdjustHandles="1" noChangeArrowheads="1" noChangeShapeType="1" noTextEdit="1"/>
              </p:cNvSpPr>
              <p:nvPr/>
            </p:nvSpPr>
            <p:spPr>
              <a:xfrm>
                <a:off x="2148800" y="5736093"/>
                <a:ext cx="375424" cy="369332"/>
              </a:xfrm>
              <a:prstGeom prst="rect">
                <a:avLst/>
              </a:prstGeom>
              <a:blipFill>
                <a:blip r:embed="rId10"/>
                <a:stretch>
                  <a:fillRect/>
                </a:stretch>
              </a:blipFill>
              <a:ln>
                <a:solidFill>
                  <a:schemeClr val="tx1"/>
                </a:solidFill>
              </a:ln>
            </p:spPr>
            <p:txBody>
              <a:bodyPr/>
              <a:lstStyle/>
              <a:p>
                <a:r>
                  <a:rPr lang="en-US">
                    <a:noFill/>
                  </a:rPr>
                  <a:t> </a:t>
                </a:r>
              </a:p>
            </p:txBody>
          </p:sp>
        </mc:Fallback>
      </mc:AlternateContent>
      <p:cxnSp>
        <p:nvCxnSpPr>
          <p:cNvPr id="37" name="Straight Connector 36"/>
          <p:cNvCxnSpPr/>
          <p:nvPr/>
        </p:nvCxnSpPr>
        <p:spPr>
          <a:xfrm>
            <a:off x="2325820" y="5108594"/>
            <a:ext cx="0" cy="1224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D487EAD-C3D7-48EA-6BC3-FAE8DCE056FA}"/>
              </a:ext>
            </a:extLst>
          </p:cNvPr>
          <p:cNvSpPr/>
          <p:nvPr/>
        </p:nvSpPr>
        <p:spPr>
          <a:xfrm>
            <a:off x="2649645" y="3187820"/>
            <a:ext cx="457197" cy="447689"/>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2" name="Oval 11">
            <a:extLst>
              <a:ext uri="{FF2B5EF4-FFF2-40B4-BE49-F238E27FC236}">
                <a16:creationId xmlns:a16="http://schemas.microsoft.com/office/drawing/2014/main" id="{07F691BD-DD8E-0C75-6613-7F7F05071B5A}"/>
              </a:ext>
            </a:extLst>
          </p:cNvPr>
          <p:cNvSpPr/>
          <p:nvPr/>
        </p:nvSpPr>
        <p:spPr>
          <a:xfrm>
            <a:off x="2734175" y="3959579"/>
            <a:ext cx="457197" cy="447689"/>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3" name="Oval 12">
            <a:extLst>
              <a:ext uri="{FF2B5EF4-FFF2-40B4-BE49-F238E27FC236}">
                <a16:creationId xmlns:a16="http://schemas.microsoft.com/office/drawing/2014/main" id="{B9D4AE9E-5BCE-81A0-CEF0-E07308730A36}"/>
              </a:ext>
            </a:extLst>
          </p:cNvPr>
          <p:cNvSpPr/>
          <p:nvPr/>
        </p:nvSpPr>
        <p:spPr>
          <a:xfrm>
            <a:off x="2756881" y="4734406"/>
            <a:ext cx="457197" cy="447689"/>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4" name="Oval 13">
            <a:extLst>
              <a:ext uri="{FF2B5EF4-FFF2-40B4-BE49-F238E27FC236}">
                <a16:creationId xmlns:a16="http://schemas.microsoft.com/office/drawing/2014/main" id="{A92E452E-32F9-E7CB-01D1-E95EA4C2F828}"/>
              </a:ext>
            </a:extLst>
          </p:cNvPr>
          <p:cNvSpPr/>
          <p:nvPr/>
        </p:nvSpPr>
        <p:spPr>
          <a:xfrm>
            <a:off x="2702910" y="5696914"/>
            <a:ext cx="457197" cy="447689"/>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Tree>
    <p:extLst>
      <p:ext uri="{BB962C8B-B14F-4D97-AF65-F5344CB8AC3E}">
        <p14:creationId xmlns:p14="http://schemas.microsoft.com/office/powerpoint/2010/main" val="59489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500"/>
                                        <p:tgtEl>
                                          <p:spTgt spid="2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fade">
                                      <p:cBhvr>
                                        <p:cTn id="16" dur="500"/>
                                        <p:tgtEl>
                                          <p:spTgt spid="2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Effect transition="in" filter="fade">
                                      <p:cBhvr>
                                        <p:cTn id="19" dur="500"/>
                                        <p:tgtEl>
                                          <p:spTgt spid="2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xEl>
                                              <p:pRg st="5" end="5"/>
                                            </p:txEl>
                                          </p:spTgt>
                                        </p:tgtEl>
                                        <p:attrNameLst>
                                          <p:attrName>style.visibility</p:attrName>
                                        </p:attrNameLst>
                                      </p:cBhvr>
                                      <p:to>
                                        <p:strVal val="visible"/>
                                      </p:to>
                                    </p:set>
                                    <p:animEffect transition="in" filter="fade">
                                      <p:cBhvr>
                                        <p:cTn id="25" dur="500"/>
                                        <p:tgtEl>
                                          <p:spTgt spid="2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xEl>
                                              <p:pRg st="6" end="6"/>
                                            </p:txEl>
                                          </p:spTgt>
                                        </p:tgtEl>
                                        <p:attrNameLst>
                                          <p:attrName>style.visibility</p:attrName>
                                        </p:attrNameLst>
                                      </p:cBhvr>
                                      <p:to>
                                        <p:strVal val="visible"/>
                                      </p:to>
                                    </p:set>
                                    <p:animEffect transition="in" filter="fade">
                                      <p:cBhvr>
                                        <p:cTn id="28" dur="500"/>
                                        <p:tgtEl>
                                          <p:spTgt spid="2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xEl>
                                              <p:pRg st="7" end="7"/>
                                            </p:txEl>
                                          </p:spTgt>
                                        </p:tgtEl>
                                        <p:attrNameLst>
                                          <p:attrName>style.visibility</p:attrName>
                                        </p:attrNameLst>
                                      </p:cBhvr>
                                      <p:to>
                                        <p:strVal val="visible"/>
                                      </p:to>
                                    </p:set>
                                    <p:animEffect transition="in" filter="fade">
                                      <p:cBhvr>
                                        <p:cTn id="31"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AE12-CBDD-4B48-9B1A-E81BC738FC25}"/>
              </a:ext>
            </a:extLst>
          </p:cNvPr>
          <p:cNvSpPr>
            <a:spLocks noGrp="1"/>
          </p:cNvSpPr>
          <p:nvPr>
            <p:ph type="title"/>
          </p:nvPr>
        </p:nvSpPr>
        <p:spPr/>
        <p:txBody>
          <a:bodyPr/>
          <a:lstStyle/>
          <a:p>
            <a:r>
              <a:rPr lang="en-US" dirty="0"/>
              <a:t>Solving Recurrences I: Binary Search</a:t>
            </a:r>
          </a:p>
        </p:txBody>
      </p:sp>
      <p:sp>
        <p:nvSpPr>
          <p:cNvPr id="5" name="Slide Number Placeholder 4">
            <a:extLst>
              <a:ext uri="{FF2B5EF4-FFF2-40B4-BE49-F238E27FC236}">
                <a16:creationId xmlns:a16="http://schemas.microsoft.com/office/drawing/2014/main" id="{42F66280-EC79-4E71-AEEE-6CEE09D7DF16}"/>
              </a:ext>
            </a:extLst>
          </p:cNvPr>
          <p:cNvSpPr>
            <a:spLocks noGrp="1"/>
          </p:cNvSpPr>
          <p:nvPr>
            <p:ph type="sldNum" sz="quarter" idx="12"/>
          </p:nvPr>
        </p:nvSpPr>
        <p:spPr/>
        <p:txBody>
          <a:bodyPr/>
          <a:lstStyle/>
          <a:p>
            <a:fld id="{659665DE-58FC-41F4-AC58-2C90A5E00527}" type="slidenum">
              <a:rPr lang="en-US" smtClean="0"/>
              <a:t>44</a:t>
            </a:fld>
            <a:endParaRPr lang="en-US"/>
          </a:p>
        </p:txBody>
      </p:sp>
      <p:grpSp>
        <p:nvGrpSpPr>
          <p:cNvPr id="7" name="Group 6">
            <a:extLst>
              <a:ext uri="{FF2B5EF4-FFF2-40B4-BE49-F238E27FC236}">
                <a16:creationId xmlns:a16="http://schemas.microsoft.com/office/drawing/2014/main" id="{FA3993D2-6A16-49B7-A53F-A74B4F8E2ABB}"/>
              </a:ext>
            </a:extLst>
          </p:cNvPr>
          <p:cNvGrpSpPr/>
          <p:nvPr/>
        </p:nvGrpSpPr>
        <p:grpSpPr>
          <a:xfrm>
            <a:off x="429502" y="1179719"/>
            <a:ext cx="3733066" cy="1517072"/>
            <a:chOff x="1682176" y="4199021"/>
            <a:chExt cx="3733066" cy="1517072"/>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C88007-3E96-4624-90C6-80761B9C2E68}"/>
                    </a:ext>
                  </a:extLst>
                </p:cNvPr>
                <p:cNvSpPr txBox="1"/>
                <p:nvPr/>
              </p:nvSpPr>
              <p:spPr>
                <a:xfrm>
                  <a:off x="1682176" y="4772891"/>
                  <a:ext cx="10072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oMath>
                    </m:oMathPara>
                  </a14:m>
                  <a:endParaRPr lang="en-US" dirty="0"/>
                </a:p>
              </p:txBody>
            </p:sp>
          </mc:Choice>
          <mc:Fallback xmlns="">
            <p:sp>
              <p:nvSpPr>
                <p:cNvPr id="8" name="TextBox 7">
                  <a:extLst>
                    <a:ext uri="{FF2B5EF4-FFF2-40B4-BE49-F238E27FC236}">
                      <a16:creationId xmlns:a16="http://schemas.microsoft.com/office/drawing/2014/main" id="{66C88007-3E96-4624-90C6-80761B9C2E68}"/>
                    </a:ext>
                  </a:extLst>
                </p:cNvPr>
                <p:cNvSpPr txBox="1">
                  <a:spLocks noRot="1" noChangeAspect="1" noMove="1" noResize="1" noEditPoints="1" noAdjustHandles="1" noChangeArrowheads="1" noChangeShapeType="1" noTextEdit="1"/>
                </p:cNvSpPr>
                <p:nvPr/>
              </p:nvSpPr>
              <p:spPr>
                <a:xfrm>
                  <a:off x="1682176" y="4772891"/>
                  <a:ext cx="100726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91AE22-06BF-4EE0-B00D-13CFC8CFD400}"/>
                    </a:ext>
                  </a:extLst>
                </p:cNvPr>
                <p:cNvSpPr txBox="1"/>
                <p:nvPr/>
              </p:nvSpPr>
              <p:spPr>
                <a:xfrm>
                  <a:off x="3034145" y="4403559"/>
                  <a:ext cx="15936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xmlns="">
            <p:sp>
              <p:nvSpPr>
                <p:cNvPr id="9" name="TextBox 8">
                  <a:extLst>
                    <a:ext uri="{FF2B5EF4-FFF2-40B4-BE49-F238E27FC236}">
                      <a16:creationId xmlns:a16="http://schemas.microsoft.com/office/drawing/2014/main" id="{DD91AE22-06BF-4EE0-B00D-13CFC8CFD400}"/>
                    </a:ext>
                  </a:extLst>
                </p:cNvPr>
                <p:cNvSpPr txBox="1">
                  <a:spLocks noRot="1" noChangeAspect="1" noMove="1" noResize="1" noEditPoints="1" noAdjustHandles="1" noChangeArrowheads="1" noChangeShapeType="1" noTextEdit="1"/>
                </p:cNvSpPr>
                <p:nvPr/>
              </p:nvSpPr>
              <p:spPr>
                <a:xfrm>
                  <a:off x="3034145" y="4403559"/>
                  <a:ext cx="159364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AA8EBA0-CAED-45CE-9CEC-4BD98B8F34A5}"/>
                    </a:ext>
                  </a:extLst>
                </p:cNvPr>
                <p:cNvSpPr txBox="1"/>
                <p:nvPr/>
              </p:nvSpPr>
              <p:spPr>
                <a:xfrm>
                  <a:off x="2993425" y="4953418"/>
                  <a:ext cx="2421817" cy="5821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𝑜𝑡h𝑒𝑟𝑤𝑖𝑠𝑒</m:t>
                        </m:r>
                      </m:oMath>
                    </m:oMathPara>
                  </a14:m>
                  <a:endParaRPr lang="en-US" dirty="0"/>
                </a:p>
              </p:txBody>
            </p:sp>
          </mc:Choice>
          <mc:Fallback xmlns="">
            <p:sp>
              <p:nvSpPr>
                <p:cNvPr id="10" name="TextBox 9">
                  <a:extLst>
                    <a:ext uri="{FF2B5EF4-FFF2-40B4-BE49-F238E27FC236}">
                      <a16:creationId xmlns:a16="http://schemas.microsoft.com/office/drawing/2014/main" id="{7AA8EBA0-CAED-45CE-9CEC-4BD98B8F34A5}"/>
                    </a:ext>
                  </a:extLst>
                </p:cNvPr>
                <p:cNvSpPr txBox="1">
                  <a:spLocks noRot="1" noChangeAspect="1" noMove="1" noResize="1" noEditPoints="1" noAdjustHandles="1" noChangeArrowheads="1" noChangeShapeType="1" noTextEdit="1"/>
                </p:cNvSpPr>
                <p:nvPr/>
              </p:nvSpPr>
              <p:spPr>
                <a:xfrm>
                  <a:off x="2993425" y="4953418"/>
                  <a:ext cx="2421817" cy="582147"/>
                </a:xfrm>
                <a:prstGeom prst="rect">
                  <a:avLst/>
                </a:prstGeom>
                <a:blipFill>
                  <a:blip r:embed="rId5"/>
                  <a:stretch>
                    <a:fillRect/>
                  </a:stretch>
                </a:blipFill>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66C9CF0F-4FA1-4F98-9C07-99D4A532FF9E}"/>
                </a:ext>
              </a:extLst>
            </p:cNvPr>
            <p:cNvSpPr/>
            <p:nvPr/>
          </p:nvSpPr>
          <p:spPr>
            <a:xfrm>
              <a:off x="2585024" y="4199021"/>
              <a:ext cx="609600" cy="151707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08E3771-D4A9-4DDB-8C35-4BBC0B95CCAA}"/>
                  </a:ext>
                </a:extLst>
              </p:cNvPr>
              <p:cNvSpPr txBox="1"/>
              <p:nvPr/>
            </p:nvSpPr>
            <p:spPr>
              <a:xfrm>
                <a:off x="1846928" y="1933276"/>
                <a:ext cx="2282997" cy="564898"/>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+1 </m:t>
                      </m:r>
                      <m:r>
                        <a:rPr lang="en-US" b="0" i="1" smtClean="0">
                          <a:latin typeface="Cambria Math" panose="02040503050406030204" pitchFamily="18" charset="0"/>
                        </a:rPr>
                        <m:t>𝑜𝑡h𝑒𝑟𝑤𝑖𝑠𝑒</m:t>
                      </m:r>
                    </m:oMath>
                  </m:oMathPara>
                </a14:m>
                <a:endParaRPr lang="en-US" dirty="0"/>
              </a:p>
            </p:txBody>
          </p:sp>
        </mc:Choice>
        <mc:Fallback xmlns="">
          <p:sp>
            <p:nvSpPr>
              <p:cNvPr id="49" name="TextBox 48">
                <a:extLst>
                  <a:ext uri="{FF2B5EF4-FFF2-40B4-BE49-F238E27FC236}">
                    <a16:creationId xmlns="" xmlns:a16="http://schemas.microsoft.com/office/drawing/2014/main" xmlns:a14="http://schemas.microsoft.com/office/drawing/2010/main" id="{E08E3771-D4A9-4DDB-8C35-4BBC0B95CCAA}"/>
                  </a:ext>
                </a:extLst>
              </p:cNvPr>
              <p:cNvSpPr txBox="1">
                <a:spLocks noRot="1" noChangeAspect="1" noMove="1" noResize="1" noEditPoints="1" noAdjustHandles="1" noChangeArrowheads="1" noChangeShapeType="1" noTextEdit="1"/>
              </p:cNvSpPr>
              <p:nvPr/>
            </p:nvSpPr>
            <p:spPr>
              <a:xfrm>
                <a:off x="1846928" y="1933276"/>
                <a:ext cx="2282997" cy="56489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0" y="3246147"/>
              <a:ext cx="5321644" cy="2228787"/>
            </p:xfrm>
            <a:graphic>
              <a:graphicData uri="http://schemas.openxmlformats.org/drawingml/2006/table">
                <a:tbl>
                  <a:tblPr firstRow="1" bandRow="1">
                    <a:tableStyleId>{5C22544A-7EE6-4342-B048-85BDC9FD1C3A}</a:tableStyleId>
                  </a:tblPr>
                  <a:tblGrid>
                    <a:gridCol w="1330411">
                      <a:extLst>
                        <a:ext uri="{9D8B030D-6E8A-4147-A177-3AD203B41FA5}">
                          <a16:colId xmlns:a16="http://schemas.microsoft.com/office/drawing/2014/main" val="20000"/>
                        </a:ext>
                      </a:extLst>
                    </a:gridCol>
                    <a:gridCol w="1330411">
                      <a:extLst>
                        <a:ext uri="{9D8B030D-6E8A-4147-A177-3AD203B41FA5}">
                          <a16:colId xmlns:a16="http://schemas.microsoft.com/office/drawing/2014/main" val="20001"/>
                        </a:ext>
                      </a:extLst>
                    </a:gridCol>
                    <a:gridCol w="1330411">
                      <a:extLst>
                        <a:ext uri="{9D8B030D-6E8A-4147-A177-3AD203B41FA5}">
                          <a16:colId xmlns:a16="http://schemas.microsoft.com/office/drawing/2014/main" val="20002"/>
                        </a:ext>
                      </a:extLst>
                    </a:gridCol>
                    <a:gridCol w="1330411">
                      <a:extLst>
                        <a:ext uri="{9D8B030D-6E8A-4147-A177-3AD203B41FA5}">
                          <a16:colId xmlns:a16="http://schemas.microsoft.com/office/drawing/2014/main" val="20003"/>
                        </a:ext>
                      </a:extLst>
                    </a:gridCol>
                  </a:tblGrid>
                  <a:tr h="370840">
                    <a:tc>
                      <a:txBody>
                        <a:bodyPr/>
                        <a:lstStyle/>
                        <a:p>
                          <a:r>
                            <a:rPr lang="en-US" dirty="0"/>
                            <a:t>Level</a:t>
                          </a:r>
                        </a:p>
                      </a:txBody>
                      <a:tcPr>
                        <a:lnB w="12700" cap="flat" cmpd="sng" algn="ctr">
                          <a:solidFill>
                            <a:schemeClr val="tx1"/>
                          </a:solidFill>
                          <a:prstDash val="solid"/>
                          <a:round/>
                          <a:headEnd type="none" w="med" len="med"/>
                          <a:tailEnd type="none" w="med" len="med"/>
                        </a:lnB>
                        <a:solidFill>
                          <a:srgbClr val="4C3282"/>
                        </a:solidFill>
                      </a:tcPr>
                    </a:tc>
                    <a:tc>
                      <a:txBody>
                        <a:bodyPr/>
                        <a:lstStyle/>
                        <a:p>
                          <a:r>
                            <a:rPr lang="en-US" dirty="0"/>
                            <a:t>Input Size</a:t>
                          </a:r>
                        </a:p>
                      </a:txBody>
                      <a:tcPr>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Work/call</a:t>
                          </a:r>
                        </a:p>
                      </a:txBody>
                      <a:tcPr>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Work/level</a:t>
                          </a:r>
                        </a:p>
                      </a:txBody>
                      <a:tcPr>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2</m:t>
                                    </m:r>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oMath>
                            </m:oMathPara>
                          </a14:m>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r>
                                  <a:rPr lang="en-US" b="0" i="1" smtClean="0">
                                    <a:latin typeface="Cambria Math" panose="02040503050406030204" pitchFamily="18" charset="0"/>
                                  </a:rPr>
                                  <m:t>𝑛</m:t>
                                </m:r>
                              </m:oMath>
                            </m:oMathPara>
                          </a14:m>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        </a:t>
                          </a:r>
                          <a14:m>
                            <m:oMath xmlns:m="http://schemas.openxmlformats.org/officeDocument/2006/math">
                              <m:r>
                                <a:rPr lang="en-US" b="0" i="1" smtClean="0">
                                  <a:latin typeface="Cambria Math" panose="02040503050406030204" pitchFamily="18" charset="0"/>
                                </a:rPr>
                                <m:t>1</m:t>
                              </m:r>
                            </m:oMath>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3420143"/>
                  </p:ext>
                </p:extLst>
              </p:nvPr>
            </p:nvGraphicFramePr>
            <p:xfrm>
              <a:off x="0" y="3246147"/>
              <a:ext cx="5321644" cy="2228787"/>
            </p:xfrm>
            <a:graphic>
              <a:graphicData uri="http://schemas.openxmlformats.org/drawingml/2006/table">
                <a:tbl>
                  <a:tblPr firstRow="1" bandRow="1">
                    <a:tableStyleId>{5C22544A-7EE6-4342-B048-85BDC9FD1C3A}</a:tableStyleId>
                  </a:tblPr>
                  <a:tblGrid>
                    <a:gridCol w="1330411"/>
                    <a:gridCol w="1330411"/>
                    <a:gridCol w="1330411"/>
                    <a:gridCol w="1330411"/>
                  </a:tblGrid>
                  <a:tr h="370840">
                    <a:tc>
                      <a:txBody>
                        <a:bodyPr/>
                        <a:lstStyle/>
                        <a:p>
                          <a:r>
                            <a:rPr lang="en-US" dirty="0" smtClean="0"/>
                            <a:t>Level</a:t>
                          </a:r>
                          <a:endParaRPr lang="en-US" dirty="0"/>
                        </a:p>
                      </a:txBody>
                      <a:tcPr>
                        <a:lnB w="12700" cap="flat" cmpd="sng" algn="ctr">
                          <a:solidFill>
                            <a:schemeClr val="tx1"/>
                          </a:solidFill>
                          <a:prstDash val="solid"/>
                          <a:round/>
                          <a:headEnd type="none" w="med" len="med"/>
                          <a:tailEnd type="none" w="med" len="med"/>
                        </a:lnB>
                        <a:solidFill>
                          <a:srgbClr val="4C3282"/>
                        </a:solidFill>
                      </a:tcPr>
                    </a:tc>
                    <a:tc>
                      <a:txBody>
                        <a:bodyPr/>
                        <a:lstStyle/>
                        <a:p>
                          <a:r>
                            <a:rPr lang="en-US" dirty="0" smtClean="0"/>
                            <a:t>Input Size</a:t>
                          </a:r>
                          <a:endParaRPr lang="en-US" dirty="0"/>
                        </a:p>
                      </a:txBody>
                      <a:tcPr>
                        <a:lnB w="12700" cap="flat" cmpd="sng" algn="ctr">
                          <a:solidFill>
                            <a:schemeClr val="tx1"/>
                          </a:solidFill>
                          <a:prstDash val="solid"/>
                          <a:round/>
                          <a:headEnd type="none" w="med" len="med"/>
                          <a:tailEnd type="none" w="med" len="med"/>
                        </a:lnB>
                        <a:solidFill>
                          <a:srgbClr val="4C3282"/>
                        </a:solidFill>
                      </a:tcPr>
                    </a:tc>
                    <a:tc>
                      <a:txBody>
                        <a:bodyPr/>
                        <a:lstStyle/>
                        <a:p>
                          <a:r>
                            <a:rPr lang="en-US" dirty="0" smtClean="0"/>
                            <a:t>Work/call</a:t>
                          </a:r>
                          <a:endParaRPr lang="en-US" dirty="0"/>
                        </a:p>
                      </a:txBody>
                      <a:tcPr>
                        <a:lnB w="12700" cap="flat" cmpd="sng" algn="ctr">
                          <a:solidFill>
                            <a:schemeClr val="tx1"/>
                          </a:solidFill>
                          <a:prstDash val="solid"/>
                          <a:round/>
                          <a:headEnd type="none" w="med" len="med"/>
                          <a:tailEnd type="none" w="med" len="med"/>
                        </a:lnB>
                        <a:solidFill>
                          <a:srgbClr val="4C3282"/>
                        </a:solidFill>
                      </a:tcPr>
                    </a:tc>
                    <a:tc>
                      <a:txBody>
                        <a:bodyPr/>
                        <a:lstStyle/>
                        <a:p>
                          <a:r>
                            <a:rPr lang="en-US" dirty="0" smtClean="0"/>
                            <a:t>Work/level</a:t>
                          </a:r>
                          <a:endParaRPr lang="en-US" dirty="0"/>
                        </a:p>
                      </a:txBody>
                      <a:tcPr>
                        <a:lnB w="12700" cap="flat" cmpd="sng" algn="ctr">
                          <a:solidFill>
                            <a:schemeClr val="tx1"/>
                          </a:solidFill>
                          <a:prstDash val="solid"/>
                          <a:round/>
                          <a:headEnd type="none" w="med" len="med"/>
                          <a:tailEnd type="none" w="med" len="med"/>
                        </a:lnB>
                        <a:solidFill>
                          <a:srgbClr val="4C3282"/>
                        </a:solid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17" t="-106557" r="-301835" b="-4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457" t="-106557" r="-200457" b="-4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1376" t="-106557" r="-101376" b="-4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1376" t="-106557" r="-1376" b="-416393"/>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17" t="-206557" r="-301835" b="-3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457" t="-206557" r="-200457" b="-3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1376" t="-206557" r="-101376" b="-3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1376" t="-206557" r="-1376" b="-316393"/>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17" t="-306557" r="-301835" b="-2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457" t="-306557" r="-200457" b="-2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1376" t="-306557" r="-101376" b="-2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1376" t="-306557" r="-1376" b="-216393"/>
                          </a:stretch>
                        </a:blipFill>
                      </a:tcPr>
                    </a:tc>
                  </a:tr>
                  <a:tr h="3745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17" t="-400000" r="-301835" b="-1129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457" t="-400000" r="-200457" b="-1129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1376" t="-400000" r="-101376" b="-1129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1376" t="-400000" r="-1376" b="-112903"/>
                          </a:stretch>
                        </a:blip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917" t="-508197" r="-301835" b="-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100457" t="-508197" r="-200457" b="-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201376" t="-508197" r="-101376" b="-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4"/>
                          <a:stretch>
                            <a:fillRect l="-301376" t="-508197" r="-1376" b="-14754"/>
                          </a:stretch>
                        </a:blipFill>
                      </a:tcPr>
                    </a:tc>
                  </a:tr>
                </a:tbl>
              </a:graphicData>
            </a:graphic>
          </p:graphicFrame>
        </mc:Fallback>
      </mc:AlternateContent>
      <mc:AlternateContent xmlns:mc="http://schemas.openxmlformats.org/markup-compatibility/2006" xmlns:a14="http://schemas.microsoft.com/office/drawing/2010/main">
        <mc:Choice Requires="a14">
          <p:sp>
            <p:nvSpPr>
              <p:cNvPr id="12" name="TextBox 11"/>
              <p:cNvSpPr txBox="1"/>
              <p:nvPr/>
            </p:nvSpPr>
            <p:spPr>
              <a:xfrm>
                <a:off x="6168867" y="5252341"/>
                <a:ext cx="4647413" cy="641201"/>
              </a:xfrm>
              <a:prstGeom prst="rect">
                <a:avLst/>
              </a:prstGeom>
              <a:noFill/>
            </p:spPr>
            <p:txBody>
              <a:bodyPr wrap="square" rtlCol="0">
                <a:spAutoFit/>
              </a:bodyPr>
              <a:lstStyle/>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2</m:t>
                                </m:r>
                              </m:sub>
                            </m:sSub>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−1</m:t>
                        </m:r>
                      </m:sup>
                      <m:e>
                        <m:r>
                          <a:rPr lang="en-US" sz="2800" b="0" i="1" smtClean="0">
                            <a:latin typeface="Cambria Math" panose="02040503050406030204" pitchFamily="18" charset="0"/>
                          </a:rPr>
                          <m:t>1</m:t>
                        </m:r>
                      </m:e>
                    </m:nary>
                    <m:r>
                      <a:rPr lang="en-US" sz="2800" b="0" i="1" smtClean="0">
                        <a:latin typeface="Cambria Math" panose="02040503050406030204" pitchFamily="18" charset="0"/>
                      </a:rPr>
                      <m:t>+1=</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0" smtClean="0">
                                <a:latin typeface="Cambria Math" panose="02040503050406030204" pitchFamily="18" charset="0"/>
                              </a:rPr>
                              <m:t>2</m:t>
                            </m:r>
                          </m:sub>
                        </m:sSub>
                      </m:fName>
                      <m:e>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+1</m:t>
                    </m:r>
                  </m:oMath>
                </a14:m>
                <a:r>
                  <a:rPr lang="en-US" sz="28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6168867" y="5252341"/>
                <a:ext cx="4647413" cy="64120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194D04E-327D-4E5C-BD44-EBFB76DD6386}"/>
                  </a:ext>
                </a:extLst>
              </p:cNvPr>
              <p:cNvSpPr txBox="1"/>
              <p:nvPr/>
            </p:nvSpPr>
            <p:spPr>
              <a:xfrm>
                <a:off x="5237085" y="1361870"/>
                <a:ext cx="7022115" cy="3539430"/>
              </a:xfrm>
              <a:prstGeom prst="rect">
                <a:avLst/>
              </a:prstGeom>
              <a:noFill/>
            </p:spPr>
            <p:txBody>
              <a:bodyPr wrap="none" rtlCol="0">
                <a:spAutoFit/>
              </a:bodyPr>
              <a:lstStyle/>
              <a:p>
                <a:r>
                  <a:rPr lang="en-US" sz="2800" dirty="0"/>
                  <a:t>0.   Draw the tree.</a:t>
                </a:r>
              </a:p>
              <a:p>
                <a:pPr marL="342900" indent="-342900">
                  <a:buFont typeface="+mj-lt"/>
                  <a:buAutoNum type="arabicPeriod"/>
                </a:pPr>
                <a:r>
                  <a:rPr lang="en-US" sz="2800" dirty="0"/>
                  <a:t>What is the input size at level </a:t>
                </a:r>
                <a14:m>
                  <m:oMath xmlns:m="http://schemas.openxmlformats.org/officeDocument/2006/math">
                    <m:r>
                      <a:rPr lang="en-US" sz="2800" b="0" i="1" smtClean="0">
                        <a:latin typeface="Cambria Math" panose="02040503050406030204" pitchFamily="18" charset="0"/>
                      </a:rPr>
                      <m:t>𝑖</m:t>
                    </m:r>
                  </m:oMath>
                </a14:m>
                <a:r>
                  <a:rPr lang="en-US" sz="2800" dirty="0"/>
                  <a:t>?</a:t>
                </a:r>
              </a:p>
              <a:p>
                <a:pPr marL="342900" indent="-342900">
                  <a:buFont typeface="+mj-lt"/>
                  <a:buAutoNum type="arabicPeriod"/>
                </a:pPr>
                <a:r>
                  <a:rPr lang="en-US" sz="2800" dirty="0"/>
                  <a:t>What is the number of nodes at level </a:t>
                </a:r>
                <a14:m>
                  <m:oMath xmlns:m="http://schemas.openxmlformats.org/officeDocument/2006/math">
                    <m:r>
                      <a:rPr lang="en-US" sz="2800" b="0" i="1" smtClean="0">
                        <a:latin typeface="Cambria Math" panose="02040503050406030204" pitchFamily="18" charset="0"/>
                      </a:rPr>
                      <m:t>𝑖</m:t>
                    </m:r>
                  </m:oMath>
                </a14:m>
                <a:r>
                  <a:rPr lang="en-US" sz="2800" dirty="0"/>
                  <a:t>?</a:t>
                </a:r>
              </a:p>
              <a:p>
                <a:pPr marL="342900" indent="-342900">
                  <a:buFont typeface="+mj-lt"/>
                  <a:buAutoNum type="arabicPeriod"/>
                </a:pPr>
                <a:r>
                  <a:rPr lang="en-US" sz="2800" dirty="0"/>
                  <a:t>What is the work done at recursive level </a:t>
                </a:r>
                <a14:m>
                  <m:oMath xmlns:m="http://schemas.openxmlformats.org/officeDocument/2006/math">
                    <m:r>
                      <a:rPr lang="en-US" sz="2800" b="0" i="1" smtClean="0">
                        <a:latin typeface="Cambria Math" panose="02040503050406030204" pitchFamily="18" charset="0"/>
                      </a:rPr>
                      <m:t>𝑖</m:t>
                    </m:r>
                  </m:oMath>
                </a14:m>
                <a:r>
                  <a:rPr lang="en-US" sz="2800" dirty="0"/>
                  <a:t>?</a:t>
                </a:r>
              </a:p>
              <a:p>
                <a:pPr marL="342900" indent="-342900">
                  <a:buFont typeface="+mj-lt"/>
                  <a:buAutoNum type="arabicPeriod"/>
                </a:pPr>
                <a:r>
                  <a:rPr lang="en-US" sz="2800" dirty="0"/>
                  <a:t>What is the last level of the tree?</a:t>
                </a:r>
              </a:p>
              <a:p>
                <a:pPr marL="342900" indent="-342900">
                  <a:buFont typeface="+mj-lt"/>
                  <a:buAutoNum type="arabicPeriod"/>
                </a:pPr>
                <a:r>
                  <a:rPr lang="en-US" sz="2800" dirty="0"/>
                  <a:t>What is the work done at the base case?</a:t>
                </a:r>
              </a:p>
              <a:p>
                <a:pPr marL="342900" indent="-342900">
                  <a:buFont typeface="+mj-lt"/>
                  <a:buAutoNum type="arabicPeriod"/>
                </a:pPr>
                <a:r>
                  <a:rPr lang="en-US" sz="2800" dirty="0"/>
                  <a:t>Sum over all levels (using 3,5).</a:t>
                </a:r>
              </a:p>
              <a:p>
                <a:pPr marL="342900" indent="-342900">
                  <a:buFont typeface="+mj-lt"/>
                  <a:buAutoNum type="arabicPeriod"/>
                </a:pPr>
                <a:r>
                  <a:rPr lang="en-US" sz="2800" dirty="0"/>
                  <a:t>Simplify </a:t>
                </a:r>
              </a:p>
            </p:txBody>
          </p:sp>
        </mc:Choice>
        <mc:Fallback xmlns="">
          <p:sp>
            <p:nvSpPr>
              <p:cNvPr id="22" name="TextBox 21">
                <a:extLst>
                  <a:ext uri="{FF2B5EF4-FFF2-40B4-BE49-F238E27FC236}">
                    <a16:creationId xmlns="" xmlns:a16="http://schemas.microsoft.com/office/drawing/2014/main" xmlns:a14="http://schemas.microsoft.com/office/drawing/2010/main" id="{7194D04E-327D-4E5C-BD44-EBFB76DD6386}"/>
                  </a:ext>
                </a:extLst>
              </p:cNvPr>
              <p:cNvSpPr txBox="1">
                <a:spLocks noRot="1" noChangeAspect="1" noMove="1" noResize="1" noEditPoints="1" noAdjustHandles="1" noChangeArrowheads="1" noChangeShapeType="1" noTextEdit="1"/>
              </p:cNvSpPr>
              <p:nvPr/>
            </p:nvSpPr>
            <p:spPr>
              <a:xfrm>
                <a:off x="5237085" y="1361870"/>
                <a:ext cx="7022115" cy="3539430"/>
              </a:xfrm>
              <a:prstGeom prst="rect">
                <a:avLst/>
              </a:prstGeom>
              <a:blipFill rotWithShape="0">
                <a:blip r:embed="rId16"/>
                <a:stretch>
                  <a:fillRect l="-2083" t="-1721" r="-781" b="-4819"/>
                </a:stretch>
              </a:blipFill>
            </p:spPr>
            <p:txBody>
              <a:bodyPr/>
              <a:lstStyle/>
              <a:p>
                <a:r>
                  <a:rPr lang="en-US">
                    <a:noFill/>
                  </a:rPr>
                  <a:t> </a:t>
                </a:r>
              </a:p>
            </p:txBody>
          </p:sp>
        </mc:Fallback>
      </mc:AlternateContent>
    </p:spTree>
    <p:extLst>
      <p:ext uri="{BB962C8B-B14F-4D97-AF65-F5344CB8AC3E}">
        <p14:creationId xmlns:p14="http://schemas.microsoft.com/office/powerpoint/2010/main" val="333576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500"/>
                                        <p:tgtEl>
                                          <p:spTgt spid="2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fade">
                                      <p:cBhvr>
                                        <p:cTn id="16" dur="500"/>
                                        <p:tgtEl>
                                          <p:spTgt spid="2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Effect transition="in" filter="fade">
                                      <p:cBhvr>
                                        <p:cTn id="19" dur="500"/>
                                        <p:tgtEl>
                                          <p:spTgt spid="2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xEl>
                                              <p:pRg st="5" end="5"/>
                                            </p:txEl>
                                          </p:spTgt>
                                        </p:tgtEl>
                                        <p:attrNameLst>
                                          <p:attrName>style.visibility</p:attrName>
                                        </p:attrNameLst>
                                      </p:cBhvr>
                                      <p:to>
                                        <p:strVal val="visible"/>
                                      </p:to>
                                    </p:set>
                                    <p:animEffect transition="in" filter="fade">
                                      <p:cBhvr>
                                        <p:cTn id="25" dur="500"/>
                                        <p:tgtEl>
                                          <p:spTgt spid="2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xEl>
                                              <p:pRg st="6" end="6"/>
                                            </p:txEl>
                                          </p:spTgt>
                                        </p:tgtEl>
                                        <p:attrNameLst>
                                          <p:attrName>style.visibility</p:attrName>
                                        </p:attrNameLst>
                                      </p:cBhvr>
                                      <p:to>
                                        <p:strVal val="visible"/>
                                      </p:to>
                                    </p:set>
                                    <p:animEffect transition="in" filter="fade">
                                      <p:cBhvr>
                                        <p:cTn id="28" dur="500"/>
                                        <p:tgtEl>
                                          <p:spTgt spid="2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xEl>
                                              <p:pRg st="7" end="7"/>
                                            </p:txEl>
                                          </p:spTgt>
                                        </p:tgtEl>
                                        <p:attrNameLst>
                                          <p:attrName>style.visibility</p:attrName>
                                        </p:attrNameLst>
                                      </p:cBhvr>
                                      <p:to>
                                        <p:strVal val="visible"/>
                                      </p:to>
                                    </p:set>
                                    <p:animEffect transition="in" filter="fade">
                                      <p:cBhvr>
                                        <p:cTn id="31"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6255D-D120-8000-836D-CD7E3CC30D4F}"/>
              </a:ext>
            </a:extLst>
          </p:cNvPr>
          <p:cNvSpPr>
            <a:spLocks noGrp="1"/>
          </p:cNvSpPr>
          <p:nvPr>
            <p:ph type="title"/>
          </p:nvPr>
        </p:nvSpPr>
        <p:spPr/>
        <p:txBody>
          <a:bodyPr/>
          <a:lstStyle/>
          <a:p>
            <a:r>
              <a:rPr lang="en-US" dirty="0"/>
              <a:t>Extra Amortization Example</a:t>
            </a:r>
          </a:p>
        </p:txBody>
      </p:sp>
      <p:sp>
        <p:nvSpPr>
          <p:cNvPr id="4" name="Slide Number Placeholder 3">
            <a:extLst>
              <a:ext uri="{FF2B5EF4-FFF2-40B4-BE49-F238E27FC236}">
                <a16:creationId xmlns:a16="http://schemas.microsoft.com/office/drawing/2014/main" id="{63D081C5-AA3E-BAA9-5B54-D3C4F638F260}"/>
              </a:ext>
            </a:extLst>
          </p:cNvPr>
          <p:cNvSpPr>
            <a:spLocks noGrp="1"/>
          </p:cNvSpPr>
          <p:nvPr>
            <p:ph type="sldNum" sz="quarter" idx="12"/>
          </p:nvPr>
        </p:nvSpPr>
        <p:spPr/>
        <p:txBody>
          <a:bodyPr/>
          <a:lstStyle/>
          <a:p>
            <a:fld id="{2A684D91-6951-4247-8A71-3C3C7BB0A60F}" type="slidenum">
              <a:rPr lang="en-US" smtClean="0"/>
              <a:t>45</a:t>
            </a:fld>
            <a:endParaRPr lang="en-US"/>
          </a:p>
        </p:txBody>
      </p:sp>
      <p:sp>
        <p:nvSpPr>
          <p:cNvPr id="6" name="Text Placeholder 5">
            <a:extLst>
              <a:ext uri="{FF2B5EF4-FFF2-40B4-BE49-F238E27FC236}">
                <a16:creationId xmlns:a16="http://schemas.microsoft.com/office/drawing/2014/main" id="{FB858334-6007-3B70-B517-5C341631EA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5762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D55E-29D2-4231-A1C5-DD712556118B}"/>
              </a:ext>
            </a:extLst>
          </p:cNvPr>
          <p:cNvSpPr>
            <a:spLocks noGrp="1"/>
          </p:cNvSpPr>
          <p:nvPr>
            <p:ph type="title"/>
          </p:nvPr>
        </p:nvSpPr>
        <p:spPr/>
        <p:txBody>
          <a:bodyPr/>
          <a:lstStyle/>
          <a:p>
            <a:r>
              <a:rPr lang="en-US" dirty="0"/>
              <a:t>A Contrived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83EE2C-35E9-48C7-B190-C1DFC10AD2D6}"/>
                  </a:ext>
                </a:extLst>
              </p:cNvPr>
              <p:cNvSpPr>
                <a:spLocks noGrp="1"/>
              </p:cNvSpPr>
              <p:nvPr>
                <p:ph idx="1"/>
              </p:nvPr>
            </p:nvSpPr>
            <p:spPr>
              <a:xfrm>
                <a:off x="565910" y="1463857"/>
                <a:ext cx="11187258" cy="4845504"/>
              </a:xfrm>
            </p:spPr>
            <p:txBody>
              <a:bodyPr>
                <a:normAutofit/>
              </a:bodyPr>
              <a:lstStyle/>
              <a:p>
                <a:r>
                  <a:rPr lang="en-US" sz="2800" dirty="0"/>
                  <a:t>A </a:t>
                </a:r>
                <a:r>
                  <a:rPr lang="en-US" sz="2800" dirty="0" err="1">
                    <a:latin typeface="Courier New" panose="02070309020205020404" pitchFamily="49" charset="0"/>
                    <a:cs typeface="Courier New" panose="02070309020205020404" pitchFamily="49" charset="0"/>
                  </a:rPr>
                  <a:t>MakesYouWaitList</a:t>
                </a:r>
                <a:r>
                  <a:rPr lang="en-US" sz="2800" dirty="0">
                    <a:latin typeface="+mn-lt"/>
                    <a:cs typeface="Courier New" panose="02070309020205020404" pitchFamily="49" charset="0"/>
                  </a:rPr>
                  <a:t> operates as follows:</a:t>
                </a:r>
              </a:p>
              <a:p>
                <a:r>
                  <a:rPr lang="en-US" sz="2800" dirty="0">
                    <a:latin typeface="+mn-lt"/>
                    <a:cs typeface="Courier New" panose="02070309020205020404" pitchFamily="49" charset="0"/>
                  </a:rPr>
                  <a:t>When you call </a:t>
                </a:r>
                <a:r>
                  <a:rPr lang="en-US" sz="2800" dirty="0">
                    <a:latin typeface="Courier New" panose="02070309020205020404" pitchFamily="49" charset="0"/>
                    <a:cs typeface="Courier New" panose="02070309020205020404" pitchFamily="49" charset="0"/>
                  </a:rPr>
                  <a:t>find()</a:t>
                </a:r>
                <a:r>
                  <a:rPr lang="en-US" sz="2800" dirty="0">
                    <a:latin typeface="+mn-lt"/>
                    <a:cs typeface="Courier New" panose="02070309020205020404" pitchFamily="49" charset="0"/>
                  </a:rPr>
                  <a:t>, it does a linear search through an array of </a:t>
                </a:r>
                <a14:m>
                  <m:oMath xmlns:m="http://schemas.openxmlformats.org/officeDocument/2006/math">
                    <m:r>
                      <a:rPr lang="en-US" sz="2800" b="0" i="1" smtClean="0">
                        <a:latin typeface="Cambria Math" panose="02040503050406030204" pitchFamily="18" charset="0"/>
                        <a:cs typeface="Courier New" panose="02070309020205020404" pitchFamily="49" charset="0"/>
                      </a:rPr>
                      <m:t>𝑛</m:t>
                    </m:r>
                  </m:oMath>
                </a14:m>
                <a:r>
                  <a:rPr lang="en-US" sz="2800" dirty="0">
                    <a:latin typeface="+mn-lt"/>
                    <a:cs typeface="Courier New" panose="02070309020205020404" pitchFamily="49" charset="0"/>
                  </a:rPr>
                  <a:t> elements to find </a:t>
                </a:r>
                <a14:m>
                  <m:oMath xmlns:m="http://schemas.openxmlformats.org/officeDocument/2006/math">
                    <m:r>
                      <a:rPr lang="en-US" sz="2800" b="0" i="1" smtClean="0">
                        <a:latin typeface="Cambria Math" panose="02040503050406030204" pitchFamily="18" charset="0"/>
                        <a:cs typeface="Courier New" panose="02070309020205020404" pitchFamily="49" charset="0"/>
                      </a:rPr>
                      <m:t>𝑖</m:t>
                    </m:r>
                  </m:oMath>
                </a14:m>
                <a:r>
                  <a:rPr lang="en-US" sz="2800" dirty="0">
                    <a:latin typeface="Courier New" panose="02070309020205020404" pitchFamily="49" charset="0"/>
                    <a:cs typeface="Courier New" panose="02070309020205020404" pitchFamily="49" charset="0"/>
                  </a:rPr>
                  <a:t>.</a:t>
                </a:r>
                <a:r>
                  <a:rPr lang="en-US" sz="2800" dirty="0">
                    <a:latin typeface="+mn-lt"/>
                    <a:cs typeface="Courier New" panose="02070309020205020404" pitchFamily="49" charset="0"/>
                  </a:rPr>
                  <a:t>If the index is odd, it spins for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m:t>
                    </m:r>
                    <m:r>
                      <a:rPr lang="en-US" sz="2800" b="0" i="1" smtClean="0">
                        <a:latin typeface="Cambria Math" panose="02040503050406030204" pitchFamily="18" charset="0"/>
                        <a:cs typeface="Courier New" panose="02070309020205020404" pitchFamily="49" charset="0"/>
                      </a:rPr>
                      <m:t>𝑛</m:t>
                    </m:r>
                    <m:r>
                      <a:rPr lang="en-US" sz="2800" b="0" i="1"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time, if the index is even it spins for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m:t>
                    </m:r>
                    <m:sSup>
                      <m:sSupPr>
                        <m:ctrlPr>
                          <a:rPr lang="en-US" sz="2800" b="0" i="1" smtClean="0">
                            <a:latin typeface="Cambria Math" panose="02040503050406030204" pitchFamily="18" charset="0"/>
                            <a:cs typeface="Courier New" panose="02070309020205020404" pitchFamily="49" charset="0"/>
                          </a:rPr>
                        </m:ctrlPr>
                      </m:sSupPr>
                      <m:e>
                        <m:r>
                          <a:rPr lang="en-US" sz="2800" b="0" i="1" smtClean="0">
                            <a:latin typeface="Cambria Math" panose="02040503050406030204" pitchFamily="18" charset="0"/>
                            <a:cs typeface="Courier New" panose="02070309020205020404" pitchFamily="49" charset="0"/>
                          </a:rPr>
                          <m:t>𝑛</m:t>
                        </m:r>
                      </m:e>
                      <m:sup>
                        <m:r>
                          <a:rPr lang="en-US" sz="2800" b="0" i="1" smtClean="0">
                            <a:latin typeface="Cambria Math" panose="02040503050406030204" pitchFamily="18" charset="0"/>
                            <a:cs typeface="Courier New" panose="02070309020205020404" pitchFamily="49" charset="0"/>
                          </a:rPr>
                          <m:t>2</m:t>
                        </m:r>
                      </m:sup>
                    </m:sSup>
                    <m:r>
                      <a:rPr lang="en-US" sz="2800" b="0" i="1"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time. Additionally, every </a:t>
                </a:r>
                <a14:m>
                  <m:oMath xmlns:m="http://schemas.openxmlformats.org/officeDocument/2006/math">
                    <m:sSup>
                      <m:sSupPr>
                        <m:ctrlPr>
                          <a:rPr lang="en-US" sz="2800" b="0" i="1" smtClean="0">
                            <a:latin typeface="Cambria Math" panose="02040503050406030204" pitchFamily="18" charset="0"/>
                            <a:cs typeface="Courier New" panose="02070309020205020404" pitchFamily="49" charset="0"/>
                          </a:rPr>
                        </m:ctrlPr>
                      </m:sSupPr>
                      <m:e>
                        <m:r>
                          <a:rPr lang="en-US" sz="2800" b="0" i="1" smtClean="0">
                            <a:latin typeface="Cambria Math" panose="02040503050406030204" pitchFamily="18" charset="0"/>
                            <a:cs typeface="Courier New" panose="02070309020205020404" pitchFamily="49" charset="0"/>
                          </a:rPr>
                          <m:t>𝑛</m:t>
                        </m:r>
                      </m:e>
                      <m:sup>
                        <m:r>
                          <m:rPr>
                            <m:sty m:val="p"/>
                          </m:rPr>
                          <a:rPr lang="en-US" sz="2800" b="0" i="0" smtClean="0">
                            <a:latin typeface="Cambria Math" panose="02040503050406030204" pitchFamily="18" charset="0"/>
                            <a:cs typeface="Courier New" panose="02070309020205020404" pitchFamily="49" charset="0"/>
                          </a:rPr>
                          <m:t>th</m:t>
                        </m:r>
                      </m:sup>
                    </m:sSup>
                  </m:oMath>
                </a14:m>
                <a:r>
                  <a:rPr lang="en-US" sz="2800" dirty="0">
                    <a:latin typeface="+mn-lt"/>
                    <a:cs typeface="Courier New" panose="02070309020205020404" pitchFamily="49" charset="0"/>
                  </a:rPr>
                  <a:t> call to find it spins for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m:t>
                    </m:r>
                    <m:sSup>
                      <m:sSupPr>
                        <m:ctrlPr>
                          <a:rPr lang="en-US" sz="2800" b="0" i="1" smtClean="0">
                            <a:latin typeface="Cambria Math" panose="02040503050406030204" pitchFamily="18" charset="0"/>
                            <a:cs typeface="Courier New" panose="02070309020205020404" pitchFamily="49" charset="0"/>
                          </a:rPr>
                        </m:ctrlPr>
                      </m:sSupPr>
                      <m:e>
                        <m:r>
                          <a:rPr lang="en-US" sz="2800" b="0" i="1" smtClean="0">
                            <a:latin typeface="Cambria Math" panose="02040503050406030204" pitchFamily="18" charset="0"/>
                            <a:cs typeface="Courier New" panose="02070309020205020404" pitchFamily="49" charset="0"/>
                          </a:rPr>
                          <m:t>𝑛</m:t>
                        </m:r>
                      </m:e>
                      <m:sup>
                        <m:r>
                          <a:rPr lang="en-US" sz="2800" b="0" i="1" smtClean="0">
                            <a:latin typeface="Cambria Math" panose="02040503050406030204" pitchFamily="18" charset="0"/>
                            <a:cs typeface="Courier New" panose="02070309020205020404" pitchFamily="49" charset="0"/>
                          </a:rPr>
                          <m:t>2.5</m:t>
                        </m:r>
                      </m:sup>
                    </m:sSup>
                    <m:r>
                      <a:rPr lang="en-US" sz="2800" b="0" i="1"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time. It looks like this:</a:t>
                </a:r>
              </a:p>
              <a:p>
                <a:endParaRPr lang="en-US" sz="2800" dirty="0">
                  <a:latin typeface="+mn-lt"/>
                  <a:cs typeface="Courier New" panose="02070309020205020404" pitchFamily="49" charset="0"/>
                </a:endParaRPr>
              </a:p>
              <a:p>
                <a:endParaRPr lang="en-US" sz="2800" dirty="0">
                  <a:latin typeface="+mn-lt"/>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4783EE2C-35E9-48C7-B190-C1DFC10AD2D6}"/>
                  </a:ext>
                </a:extLst>
              </p:cNvPr>
              <p:cNvSpPr>
                <a:spLocks noGrp="1" noRot="1" noChangeAspect="1" noMove="1" noResize="1" noEditPoints="1" noAdjustHandles="1" noChangeArrowheads="1" noChangeShapeType="1" noTextEdit="1"/>
              </p:cNvSpPr>
              <p:nvPr>
                <p:ph idx="1"/>
              </p:nvPr>
            </p:nvSpPr>
            <p:spPr>
              <a:xfrm>
                <a:off x="565910" y="1463857"/>
                <a:ext cx="11187258" cy="4845504"/>
              </a:xfrm>
              <a:blipFill>
                <a:blip r:embed="rId2"/>
                <a:stretch>
                  <a:fillRect l="-708" t="-2516" r="-152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6C119D-FC54-469C-9E88-E49F4B54740D}"/>
              </a:ext>
            </a:extLst>
          </p:cNvPr>
          <p:cNvSpPr>
            <a:spLocks noGrp="1"/>
          </p:cNvSpPr>
          <p:nvPr>
            <p:ph type="sldNum" sz="quarter" idx="12"/>
          </p:nvPr>
        </p:nvSpPr>
        <p:spPr/>
        <p:txBody>
          <a:bodyPr/>
          <a:lstStyle/>
          <a:p>
            <a:fld id="{2A684D91-6951-4247-8A71-3C3C7BB0A60F}" type="slidenum">
              <a:rPr lang="en-US" smtClean="0"/>
              <a:t>46</a:t>
            </a:fld>
            <a:endParaRPr lang="en-US"/>
          </a:p>
        </p:txBody>
      </p:sp>
    </p:spTree>
    <p:extLst>
      <p:ext uri="{BB962C8B-B14F-4D97-AF65-F5344CB8AC3E}">
        <p14:creationId xmlns:p14="http://schemas.microsoft.com/office/powerpoint/2010/main" val="1771403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D12E9-A350-4F49-A7E0-A161F56845ED}"/>
              </a:ext>
            </a:extLst>
          </p:cNvPr>
          <p:cNvSpPr>
            <a:spLocks noGrp="1"/>
          </p:cNvSpPr>
          <p:nvPr>
            <p:ph idx="1"/>
          </p:nvPr>
        </p:nvSpPr>
        <p:spPr>
          <a:xfrm>
            <a:off x="502371" y="194893"/>
            <a:ext cx="11187258" cy="6499821"/>
          </a:xfrm>
        </p:spPr>
        <p:txBody>
          <a:bodyPr>
            <a:normAutofit lnSpcReduction="10000"/>
          </a:bodyPr>
          <a:lstStyle/>
          <a:p>
            <a:pPr marL="0" indent="0">
              <a:lnSpc>
                <a:spcPct val="120000"/>
              </a:lnSpc>
              <a:spcBef>
                <a:spcPts val="0"/>
              </a:spcBef>
              <a:buNone/>
            </a:pPr>
            <a:r>
              <a:rPr lang="en-US" dirty="0">
                <a:latin typeface="Courier New" panose="02070309020205020404" pitchFamily="49" charset="0"/>
                <a:cs typeface="Courier New" panose="02070309020205020404" pitchFamily="49" charset="0"/>
              </a:rPr>
              <a:t>class </a:t>
            </a:r>
            <a:r>
              <a:rPr lang="en-US" sz="2400" dirty="0" err="1">
                <a:latin typeface="Courier New" panose="02070309020205020404" pitchFamily="49" charset="0"/>
                <a:cs typeface="Courier New" panose="02070309020205020404" pitchFamily="49" charset="0"/>
              </a:rPr>
              <a:t>MakesYouWaitList</a:t>
            </a:r>
            <a:r>
              <a:rPr lang="en-US" sz="24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2400" dirty="0">
                <a:latin typeface="Courier New" panose="02070309020205020404" pitchFamily="49" charset="0"/>
                <a:cs typeface="Courier New" panose="02070309020205020404" pitchFamily="49" charset="0"/>
              </a:rPr>
              <a:t>	int </a:t>
            </a:r>
            <a:r>
              <a:rPr lang="en-US" sz="2400" dirty="0" err="1">
                <a:latin typeface="Courier New" panose="02070309020205020404" pitchFamily="49" charset="0"/>
                <a:cs typeface="Courier New" panose="02070309020205020404" pitchFamily="49" charset="0"/>
              </a:rPr>
              <a:t>callsToFind</a:t>
            </a:r>
            <a:r>
              <a:rPr lang="en-US" sz="2400" dirty="0">
                <a:latin typeface="Courier New" panose="02070309020205020404" pitchFamily="49" charset="0"/>
                <a:cs typeface="Courier New" panose="02070309020205020404" pitchFamily="49" charset="0"/>
              </a:rPr>
              <a:t>=0; Object </a:t>
            </a:r>
            <a:r>
              <a:rPr lang="en-US" sz="2400" dirty="0" err="1">
                <a:latin typeface="Courier New" panose="02070309020205020404" pitchFamily="49" charset="0"/>
                <a:cs typeface="Courier New" panose="02070309020205020404" pitchFamily="49" charset="0"/>
              </a:rPr>
              <a:t>arr</a:t>
            </a:r>
            <a:r>
              <a:rPr lang="en-US" sz="2400" dirty="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0" indent="0">
              <a:lnSpc>
                <a:spcPct val="12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find(Object o){</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n=</a:t>
            </a:r>
            <a:r>
              <a:rPr lang="en-US" dirty="0" err="1">
                <a:latin typeface="Courier New" panose="02070309020205020404" pitchFamily="49" charset="0"/>
                <a:cs typeface="Courier New" panose="02070309020205020404" pitchFamily="49" charset="0"/>
              </a:rPr>
              <a:t>arr.length</a:t>
            </a:r>
            <a:endParaRPr lang="en-US"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indexOfI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LinearSearch</a:t>
            </a:r>
            <a:r>
              <a:rPr lang="en-US" dirty="0">
                <a:latin typeface="Courier New" panose="02070309020205020404" pitchFamily="49" charset="0"/>
                <a:cs typeface="Courier New" panose="02070309020205020404" pitchFamily="49" charset="0"/>
              </a:rPr>
              <a:t>(o);</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indexOfI</a:t>
            </a:r>
            <a:r>
              <a:rPr lang="en-US" dirty="0">
                <a:latin typeface="Courier New" panose="02070309020205020404" pitchFamily="49" charset="0"/>
                <a:cs typeface="Courier New" panose="02070309020205020404" pitchFamily="49" charset="0"/>
              </a:rPr>
              <a:t> % 2 == 1)</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for(int k=0; k&lt;n; k++) {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else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for(int k=0; k&lt;n*n; k++) {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callsToFind</a:t>
            </a:r>
            <a:r>
              <a:rPr lang="en-US"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callsToFind</a:t>
            </a:r>
            <a:r>
              <a:rPr lang="en-US" dirty="0">
                <a:latin typeface="Courier New" panose="02070309020205020404" pitchFamily="49" charset="0"/>
                <a:cs typeface="Courier New" panose="02070309020205020404" pitchFamily="49" charset="0"/>
              </a:rPr>
              <a:t> == n)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callsToFind</a:t>
            </a:r>
            <a:r>
              <a:rPr lang="en-US" dirty="0">
                <a:latin typeface="Courier New" panose="02070309020205020404" pitchFamily="49" charset="0"/>
                <a:cs typeface="Courier New" panose="02070309020205020404" pitchFamily="49" charset="0"/>
              </a:rPr>
              <a:t> = 0;</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for(int k=0; k&lt;</a:t>
            </a:r>
            <a:r>
              <a:rPr lang="en-US" dirty="0" err="1">
                <a:latin typeface="Courier New" panose="02070309020205020404" pitchFamily="49" charset="0"/>
                <a:cs typeface="Courier New" panose="02070309020205020404" pitchFamily="49" charset="0"/>
              </a:rPr>
              <a:t>Math.pow</a:t>
            </a:r>
            <a:r>
              <a:rPr lang="en-US" dirty="0">
                <a:latin typeface="Courier New" panose="02070309020205020404" pitchFamily="49" charset="0"/>
                <a:cs typeface="Courier New" panose="02070309020205020404" pitchFamily="49" charset="0"/>
              </a:rPr>
              <a:t>(n,2.5); k++) {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a:t>
            </a:r>
          </a:p>
        </p:txBody>
      </p:sp>
      <p:sp>
        <p:nvSpPr>
          <p:cNvPr id="5" name="Slide Number Placeholder 4">
            <a:extLst>
              <a:ext uri="{FF2B5EF4-FFF2-40B4-BE49-F238E27FC236}">
                <a16:creationId xmlns:a16="http://schemas.microsoft.com/office/drawing/2014/main" id="{F3114602-FD49-433F-9942-809AEDAFCB1F}"/>
              </a:ext>
            </a:extLst>
          </p:cNvPr>
          <p:cNvSpPr>
            <a:spLocks noGrp="1"/>
          </p:cNvSpPr>
          <p:nvPr>
            <p:ph type="sldNum" sz="quarter" idx="12"/>
          </p:nvPr>
        </p:nvSpPr>
        <p:spPr/>
        <p:txBody>
          <a:bodyPr/>
          <a:lstStyle/>
          <a:p>
            <a:fld id="{2A684D91-6951-4247-8A71-3C3C7BB0A60F}" type="slidenum">
              <a:rPr lang="en-US" smtClean="0"/>
              <a:t>47</a:t>
            </a:fld>
            <a:endParaRPr lang="en-US"/>
          </a:p>
        </p:txBody>
      </p:sp>
    </p:spTree>
    <p:extLst>
      <p:ext uri="{BB962C8B-B14F-4D97-AF65-F5344CB8AC3E}">
        <p14:creationId xmlns:p14="http://schemas.microsoft.com/office/powerpoint/2010/main" val="665780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156C-2A65-4F4E-A1D2-CB056E4B739B}"/>
              </a:ext>
            </a:extLst>
          </p:cNvPr>
          <p:cNvSpPr>
            <a:spLocks noGrp="1"/>
          </p:cNvSpPr>
          <p:nvPr>
            <p:ph type="title"/>
          </p:nvPr>
        </p:nvSpPr>
        <p:spPr/>
        <p:txBody>
          <a:bodyPr/>
          <a:lstStyle/>
          <a:p>
            <a:r>
              <a:rPr lang="en-US" dirty="0"/>
              <a:t>All the running times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F3C59CCC-7A55-4BA1-8CFA-8522C2BAE0D5}"/>
                  </a:ext>
                </a:extLst>
              </p:cNvPr>
              <p:cNvGraphicFramePr>
                <a:graphicFrameLocks noGrp="1"/>
              </p:cNvGraphicFramePr>
              <p:nvPr>
                <p:ph idx="1"/>
              </p:nvPr>
            </p:nvGraphicFramePr>
            <p:xfrm>
              <a:off x="574675" y="1463675"/>
              <a:ext cx="11187112" cy="4677664"/>
            </p:xfrm>
            <a:graphic>
              <a:graphicData uri="http://schemas.openxmlformats.org/drawingml/2006/table">
                <a:tbl>
                  <a:tblPr firstRow="1" firstCol="1" bandRow="1">
                    <a:tableStyleId>{5C22544A-7EE6-4342-B048-85BDC9FD1C3A}</a:tableStyleId>
                  </a:tblPr>
                  <a:tblGrid>
                    <a:gridCol w="1650676">
                      <a:extLst>
                        <a:ext uri="{9D8B030D-6E8A-4147-A177-3AD203B41FA5}">
                          <a16:colId xmlns:a16="http://schemas.microsoft.com/office/drawing/2014/main" val="3520037104"/>
                        </a:ext>
                      </a:extLst>
                    </a:gridCol>
                    <a:gridCol w="3037114">
                      <a:extLst>
                        <a:ext uri="{9D8B030D-6E8A-4147-A177-3AD203B41FA5}">
                          <a16:colId xmlns:a16="http://schemas.microsoft.com/office/drawing/2014/main" val="4240758723"/>
                        </a:ext>
                      </a:extLst>
                    </a:gridCol>
                    <a:gridCol w="3130421">
                      <a:extLst>
                        <a:ext uri="{9D8B030D-6E8A-4147-A177-3AD203B41FA5}">
                          <a16:colId xmlns:a16="http://schemas.microsoft.com/office/drawing/2014/main" val="1018927595"/>
                        </a:ext>
                      </a:extLst>
                    </a:gridCol>
                    <a:gridCol w="3368901">
                      <a:extLst>
                        <a:ext uri="{9D8B030D-6E8A-4147-A177-3AD203B41FA5}">
                          <a16:colId xmlns:a16="http://schemas.microsoft.com/office/drawing/2014/main" val="2505584957"/>
                        </a:ext>
                      </a:extLst>
                    </a:gridCol>
                  </a:tblGrid>
                  <a:tr h="370840">
                    <a:tc>
                      <a:txBody>
                        <a:bodyPr/>
                        <a:lstStyle/>
                        <a:p>
                          <a:endParaRPr lang="en-US" dirty="0"/>
                        </a:p>
                      </a:txBody>
                      <a:tcPr/>
                    </a:tc>
                    <a:tc>
                      <a:txBody>
                        <a:bodyPr/>
                        <a:lstStyle/>
                        <a:p>
                          <a:r>
                            <a:rPr lang="en-US" dirty="0"/>
                            <a:t>Best</a:t>
                          </a:r>
                        </a:p>
                      </a:txBody>
                      <a:tcPr/>
                    </a:tc>
                    <a:tc>
                      <a:txBody>
                        <a:bodyPr/>
                        <a:lstStyle/>
                        <a:p>
                          <a:r>
                            <a:rPr lang="en-US" dirty="0"/>
                            <a:t>Worst</a:t>
                          </a:r>
                        </a:p>
                      </a:txBody>
                      <a:tcPr/>
                    </a:tc>
                    <a:tc>
                      <a:txBody>
                        <a:bodyPr/>
                        <a:lstStyle/>
                        <a:p>
                          <a:r>
                            <a:rPr lang="en-US" dirty="0"/>
                            <a:t>Average</a:t>
                          </a:r>
                        </a:p>
                      </a:txBody>
                      <a:tcPr/>
                    </a:tc>
                    <a:extLst>
                      <a:ext uri="{0D108BD9-81ED-4DB2-BD59-A6C34878D82A}">
                        <a16:rowId xmlns:a16="http://schemas.microsoft.com/office/drawing/2014/main" val="2369918141"/>
                      </a:ext>
                    </a:extLst>
                  </a:tr>
                  <a:tr h="370840">
                    <a:tc>
                      <a:txBody>
                        <a:bodyPr/>
                        <a:lstStyle/>
                        <a:p>
                          <a:r>
                            <a:rPr lang="en-US" dirty="0"/>
                            <a:t>Amortized</a:t>
                          </a:r>
                        </a:p>
                      </a:txBody>
                      <a:tcPr/>
                    </a:tc>
                    <a:tc>
                      <a:txBody>
                        <a:bodyPr/>
                        <a:lstStyle/>
                        <a:p>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1.5</m:t>
                                      </m:r>
                                    </m:sup>
                                  </m:sSup>
                                </m:e>
                              </m:d>
                              <m:r>
                                <a:rPr lang="en-US" b="0" i="1" smtClean="0">
                                  <a:latin typeface="Cambria Math" panose="02040503050406030204" pitchFamily="18" charset="0"/>
                                </a:rPr>
                                <m:t> </m:t>
                              </m:r>
                            </m:oMath>
                          </a14:m>
                          <a:r>
                            <a:rPr lang="en-US" dirty="0"/>
                            <a:t>Every </a:t>
                          </a:r>
                          <a14:m>
                            <m:oMath xmlns:m="http://schemas.openxmlformats.org/officeDocument/2006/math">
                              <m:r>
                                <a:rPr lang="en-US" b="0" i="1" smtClean="0">
                                  <a:latin typeface="Cambria Math" panose="02040503050406030204" pitchFamily="18" charset="0"/>
                                </a:rPr>
                                <m:t>𝑛</m:t>
                              </m:r>
                            </m:oMath>
                          </a14:m>
                          <a:r>
                            <a:rPr lang="en-US" dirty="0"/>
                            <a:t> operations trigger the last</a:t>
                          </a:r>
                          <a:r>
                            <a:rPr lang="en-US" baseline="0" dirty="0"/>
                            <a:t>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2.5</m:t>
                                  </m:r>
                                </m:sup>
                              </m:sSup>
                            </m:oMath>
                          </a14:m>
                          <a:r>
                            <a:rPr lang="en-US" dirty="0"/>
                            <a:t> spin time. No matter what elements are chosen. The best choices</a:t>
                          </a:r>
                          <a:r>
                            <a:rPr lang="en-US" baseline="0" dirty="0"/>
                            <a:t> (all at even indices) will add </a:t>
                          </a:r>
                          <a14:m>
                            <m:oMath xmlns:m="http://schemas.openxmlformats.org/officeDocument/2006/math">
                              <m:r>
                                <a:rPr lang="en-US" b="0" i="1" baseline="0" smtClean="0">
                                  <a:latin typeface="Cambria Math" panose="02040503050406030204" pitchFamily="18" charset="0"/>
                                </a:rPr>
                                <m:t>𝑛</m:t>
                              </m:r>
                            </m:oMath>
                          </a14:m>
                          <a:r>
                            <a:rPr lang="en-US" dirty="0"/>
                            <a:t> work each, which is a lower order term.</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On an odd input we take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The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1.5</m:t>
                                  </m:r>
                                </m:sup>
                              </m:sSup>
                              <m:r>
                                <a:rPr lang="en-US" b="0" i="1" smtClean="0">
                                  <a:latin typeface="Cambria Math" panose="02040503050406030204" pitchFamily="18" charset="0"/>
                                </a:rPr>
                                <m:t>) </m:t>
                              </m:r>
                            </m:oMath>
                          </a14:m>
                          <a:r>
                            <a:rPr lang="en-US" dirty="0"/>
                            <a:t>we want to assign</a:t>
                          </a:r>
                          <a:r>
                            <a:rPr lang="en-US" baseline="0" dirty="0"/>
                            <a:t> to each for the big spin-time at the end is a lower order term.</a:t>
                          </a:r>
                          <a:endParaRPr lang="en-US" dirty="0"/>
                        </a:p>
                      </a:txBody>
                      <a:tcPr/>
                    </a:tc>
                    <a:tc>
                      <a:txBody>
                        <a:bodyPr/>
                        <a:lstStyle/>
                        <a:p>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On average, half the inputs will be at odd indices and half even, so we’ll have:</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2.5</m:t>
                                      </m:r>
                                    </m:sup>
                                  </m:sSup>
                                </m:e>
                              </m:d>
                            </m:oMath>
                          </a14:m>
                          <a:r>
                            <a:rPr lang="en-US" dirty="0"/>
                            <a:t> work, which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total. Giving each of the </a:t>
                          </a:r>
                          <a14:m>
                            <m:oMath xmlns:m="http://schemas.openxmlformats.org/officeDocument/2006/math">
                              <m:r>
                                <a:rPr lang="en-US" b="0" i="1" smtClean="0">
                                  <a:latin typeface="Cambria Math" panose="02040503050406030204" pitchFamily="18" charset="0"/>
                                </a:rPr>
                                <m:t>𝑛</m:t>
                              </m:r>
                            </m:oMath>
                          </a14:m>
                          <a:r>
                            <a:rPr lang="en-US" dirty="0"/>
                            <a:t> operations its</a:t>
                          </a:r>
                          <a:r>
                            <a:rPr lang="en-US" baseline="0" dirty="0"/>
                            <a:t> share we get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oMath>
                          </a14:m>
                          <a:endParaRPr lang="en-US" dirty="0"/>
                        </a:p>
                      </a:txBody>
                      <a:tcPr/>
                    </a:tc>
                    <a:extLst>
                      <a:ext uri="{0D108BD9-81ED-4DB2-BD59-A6C34878D82A}">
                        <a16:rowId xmlns:a16="http://schemas.microsoft.com/office/drawing/2014/main" val="445759369"/>
                      </a:ext>
                    </a:extLst>
                  </a:tr>
                  <a:tr h="370840">
                    <a:tc>
                      <a:txBody>
                        <a:bodyPr/>
                        <a:lstStyle/>
                        <a:p>
                          <a:r>
                            <a:rPr lang="en-US" dirty="0"/>
                            <a:t>Unamortized</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as long as the element is stored</a:t>
                          </a:r>
                          <a:r>
                            <a:rPr lang="en-US" baseline="0" dirty="0"/>
                            <a:t> at an even index and doesn’t trigger the resize, we’ll get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r>
                                <a:rPr lang="en-US" b="0" i="1" baseline="0" smtClean="0">
                                  <a:latin typeface="Cambria Math" panose="02040503050406030204" pitchFamily="18" charset="0"/>
                                </a:rPr>
                                <m:t>𝑛</m:t>
                              </m:r>
                              <m:r>
                                <a:rPr lang="en-US" b="0" i="1" baseline="0" smtClean="0">
                                  <a:latin typeface="Cambria Math" panose="02040503050406030204" pitchFamily="18" charset="0"/>
                                </a:rPr>
                                <m:t>)</m:t>
                              </m:r>
                            </m:oMath>
                          </a14:m>
                          <a:r>
                            <a:rPr lang="en-US" dirty="0"/>
                            <a:t> time.</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The worst-case total work for </a:t>
                          </a:r>
                          <a14:m>
                            <m:oMath xmlns:m="http://schemas.openxmlformats.org/officeDocument/2006/math">
                              <m:r>
                                <a:rPr lang="en-US" b="0" i="1" smtClean="0">
                                  <a:latin typeface="Cambria Math" panose="02040503050406030204" pitchFamily="18" charset="0"/>
                                </a:rPr>
                                <m:t>𝑛</m:t>
                              </m:r>
                            </m:oMath>
                          </a14:m>
                          <a:r>
                            <a:rPr lang="en-US" dirty="0"/>
                            <a:t> operations is for all to be odd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and one to trigger the resize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2.5</m:t>
                                  </m:r>
                                </m:sup>
                              </m:sSup>
                              <m:r>
                                <a:rPr lang="en-US" b="0" i="1" smtClean="0">
                                  <a:latin typeface="Cambria Math" panose="02040503050406030204" pitchFamily="18" charset="0"/>
                                </a:rPr>
                                <m:t>)</m:t>
                              </m:r>
                            </m:oMath>
                          </a14:m>
                          <a:r>
                            <a:rPr lang="en-US" dirty="0"/>
                            <a:t>. The total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which we distribute equally</a:t>
                          </a:r>
                          <a:r>
                            <a:rPr lang="en-US" baseline="0" dirty="0"/>
                            <a:t> among the </a:t>
                          </a:r>
                          <a14:m>
                            <m:oMath xmlns:m="http://schemas.openxmlformats.org/officeDocument/2006/math">
                              <m:r>
                                <a:rPr lang="en-US" b="0" i="1" baseline="0" smtClean="0">
                                  <a:latin typeface="Cambria Math" panose="02040503050406030204" pitchFamily="18" charset="0"/>
                                </a:rPr>
                                <m:t>𝑛</m:t>
                              </m:r>
                            </m:oMath>
                          </a14:m>
                          <a:r>
                            <a:rPr lang="en-US" dirty="0"/>
                            <a:t> inserts.</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We have a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a:t> chance of causing the</a:t>
                          </a:r>
                          <a:r>
                            <a:rPr lang="en-US" baseline="0" dirty="0"/>
                            <a: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2.5</m:t>
                                  </m:r>
                                </m:sup>
                              </m:sSup>
                              <m:r>
                                <a:rPr lang="en-US" b="0" i="1" baseline="0" smtClean="0">
                                  <a:latin typeface="Cambria Math" panose="02040503050406030204" pitchFamily="18" charset="0"/>
                                </a:rPr>
                                <m:t>)</m:t>
                              </m:r>
                            </m:oMath>
                          </a14:m>
                          <a:r>
                            <a:rPr lang="en-US" dirty="0"/>
                            <a:t> spin, a ½ chance of getting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and ½ of</a:t>
                          </a:r>
                          <a:r>
                            <a:rPr lang="en-US" baseline="0" dirty="0"/>
                            <a: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oMath>
                          </a14:m>
                          <a:r>
                            <a:rPr lang="en-US" dirty="0"/>
                            <a:t>, this gives: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2.5</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m:oMathPara>
                          </a14:m>
                          <a:endParaRPr lang="en-US" dirty="0"/>
                        </a:p>
                        <a:p>
                          <a:r>
                            <a:rPr lang="en-US" dirty="0"/>
                            <a:t>Which gives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3601368129"/>
                      </a:ext>
                    </a:extLst>
                  </a:tr>
                </a:tbl>
              </a:graphicData>
            </a:graphic>
          </p:graphicFrame>
        </mc:Choice>
        <mc:Fallback xmlns="">
          <p:graphicFrame>
            <p:nvGraphicFramePr>
              <p:cNvPr id="6" name="Content Placeholder 5">
                <a:extLst>
                  <a:ext uri="{FF2B5EF4-FFF2-40B4-BE49-F238E27FC236}">
                    <a16:creationId xmlns:a16="http://schemas.microsoft.com/office/drawing/2014/main" id="{F3C59CCC-7A55-4BA1-8CFA-8522C2BAE0D5}"/>
                  </a:ext>
                </a:extLst>
              </p:cNvPr>
              <p:cNvGraphicFramePr>
                <a:graphicFrameLocks noGrp="1"/>
              </p:cNvGraphicFramePr>
              <p:nvPr>
                <p:ph idx="1"/>
                <p:extLst/>
              </p:nvPr>
            </p:nvGraphicFramePr>
            <p:xfrm>
              <a:off x="574675" y="1463675"/>
              <a:ext cx="11187112" cy="4745228"/>
            </p:xfrm>
            <a:graphic>
              <a:graphicData uri="http://schemas.openxmlformats.org/drawingml/2006/table">
                <a:tbl>
                  <a:tblPr firstRow="1" firstCol="1" bandRow="1">
                    <a:tableStyleId>{5C22544A-7EE6-4342-B048-85BDC9FD1C3A}</a:tableStyleId>
                  </a:tblPr>
                  <a:tblGrid>
                    <a:gridCol w="1650676">
                      <a:extLst>
                        <a:ext uri="{9D8B030D-6E8A-4147-A177-3AD203B41FA5}">
                          <a16:colId xmlns:a16="http://schemas.microsoft.com/office/drawing/2014/main" val="3520037104"/>
                        </a:ext>
                      </a:extLst>
                    </a:gridCol>
                    <a:gridCol w="3037114">
                      <a:extLst>
                        <a:ext uri="{9D8B030D-6E8A-4147-A177-3AD203B41FA5}">
                          <a16:colId xmlns:a16="http://schemas.microsoft.com/office/drawing/2014/main" val="4240758723"/>
                        </a:ext>
                      </a:extLst>
                    </a:gridCol>
                    <a:gridCol w="3130421">
                      <a:extLst>
                        <a:ext uri="{9D8B030D-6E8A-4147-A177-3AD203B41FA5}">
                          <a16:colId xmlns:a16="http://schemas.microsoft.com/office/drawing/2014/main" val="1018927595"/>
                        </a:ext>
                      </a:extLst>
                    </a:gridCol>
                    <a:gridCol w="3368901">
                      <a:extLst>
                        <a:ext uri="{9D8B030D-6E8A-4147-A177-3AD203B41FA5}">
                          <a16:colId xmlns:a16="http://schemas.microsoft.com/office/drawing/2014/main" val="2505584957"/>
                        </a:ext>
                      </a:extLst>
                    </a:gridCol>
                  </a:tblGrid>
                  <a:tr h="370840">
                    <a:tc>
                      <a:txBody>
                        <a:bodyPr/>
                        <a:lstStyle/>
                        <a:p>
                          <a:endParaRPr lang="en-US" dirty="0"/>
                        </a:p>
                      </a:txBody>
                      <a:tcPr/>
                    </a:tc>
                    <a:tc>
                      <a:txBody>
                        <a:bodyPr/>
                        <a:lstStyle/>
                        <a:p>
                          <a:r>
                            <a:rPr lang="en-US" dirty="0"/>
                            <a:t>Best</a:t>
                          </a:r>
                        </a:p>
                      </a:txBody>
                      <a:tcPr/>
                    </a:tc>
                    <a:tc>
                      <a:txBody>
                        <a:bodyPr/>
                        <a:lstStyle/>
                        <a:p>
                          <a:r>
                            <a:rPr lang="en-US" dirty="0"/>
                            <a:t>Worst</a:t>
                          </a:r>
                        </a:p>
                      </a:txBody>
                      <a:tcPr/>
                    </a:tc>
                    <a:tc>
                      <a:txBody>
                        <a:bodyPr/>
                        <a:lstStyle/>
                        <a:p>
                          <a:r>
                            <a:rPr lang="en-US" dirty="0"/>
                            <a:t>Average</a:t>
                          </a:r>
                        </a:p>
                      </a:txBody>
                      <a:tcPr/>
                    </a:tc>
                    <a:extLst>
                      <a:ext uri="{0D108BD9-81ED-4DB2-BD59-A6C34878D82A}">
                        <a16:rowId xmlns:a16="http://schemas.microsoft.com/office/drawing/2014/main" val="2369918141"/>
                      </a:ext>
                    </a:extLst>
                  </a:tr>
                  <a:tr h="2324354">
                    <a:tc>
                      <a:txBody>
                        <a:bodyPr/>
                        <a:lstStyle/>
                        <a:p>
                          <a:r>
                            <a:rPr lang="en-US" dirty="0"/>
                            <a:t>Amortized</a:t>
                          </a:r>
                        </a:p>
                      </a:txBody>
                      <a:tcPr/>
                    </a:tc>
                    <a:tc>
                      <a:txBody>
                        <a:bodyPr/>
                        <a:lstStyle/>
                        <a:p>
                          <a:endParaRPr lang="en-US"/>
                        </a:p>
                      </a:txBody>
                      <a:tcPr>
                        <a:blipFill>
                          <a:blip r:embed="rId2"/>
                          <a:stretch>
                            <a:fillRect l="-54618" t="-17060" r="-215060" b="-92651"/>
                          </a:stretch>
                        </a:blipFill>
                      </a:tcPr>
                    </a:tc>
                    <a:tc>
                      <a:txBody>
                        <a:bodyPr/>
                        <a:lstStyle/>
                        <a:p>
                          <a:endParaRPr lang="en-US"/>
                        </a:p>
                      </a:txBody>
                      <a:tcPr>
                        <a:blipFill>
                          <a:blip r:embed="rId2"/>
                          <a:stretch>
                            <a:fillRect l="-149805" t="-17060" r="-108366" b="-92651"/>
                          </a:stretch>
                        </a:blipFill>
                      </a:tcPr>
                    </a:tc>
                    <a:tc>
                      <a:txBody>
                        <a:bodyPr/>
                        <a:lstStyle/>
                        <a:p>
                          <a:endParaRPr lang="en-US"/>
                        </a:p>
                      </a:txBody>
                      <a:tcPr>
                        <a:blipFill>
                          <a:blip r:embed="rId2"/>
                          <a:stretch>
                            <a:fillRect l="-232188" t="-17060" r="-723" b="-92651"/>
                          </a:stretch>
                        </a:blipFill>
                      </a:tcPr>
                    </a:tc>
                    <a:extLst>
                      <a:ext uri="{0D108BD9-81ED-4DB2-BD59-A6C34878D82A}">
                        <a16:rowId xmlns:a16="http://schemas.microsoft.com/office/drawing/2014/main" val="445759369"/>
                      </a:ext>
                    </a:extLst>
                  </a:tr>
                  <a:tr h="2050034">
                    <a:tc>
                      <a:txBody>
                        <a:bodyPr/>
                        <a:lstStyle/>
                        <a:p>
                          <a:r>
                            <a:rPr lang="en-US" dirty="0"/>
                            <a:t>Unamortized</a:t>
                          </a:r>
                        </a:p>
                      </a:txBody>
                      <a:tcPr/>
                    </a:tc>
                    <a:tc>
                      <a:txBody>
                        <a:bodyPr/>
                        <a:lstStyle/>
                        <a:p>
                          <a:endParaRPr lang="en-US"/>
                        </a:p>
                      </a:txBody>
                      <a:tcPr>
                        <a:blipFill>
                          <a:blip r:embed="rId2"/>
                          <a:stretch>
                            <a:fillRect l="-54618" t="-132344" r="-215060" b="-4748"/>
                          </a:stretch>
                        </a:blipFill>
                      </a:tcPr>
                    </a:tc>
                    <a:tc>
                      <a:txBody>
                        <a:bodyPr/>
                        <a:lstStyle/>
                        <a:p>
                          <a:endParaRPr lang="en-US"/>
                        </a:p>
                      </a:txBody>
                      <a:tcPr>
                        <a:blipFill>
                          <a:blip r:embed="rId2"/>
                          <a:stretch>
                            <a:fillRect l="-149805" t="-132344" r="-108366" b="-4748"/>
                          </a:stretch>
                        </a:blipFill>
                      </a:tcPr>
                    </a:tc>
                    <a:tc>
                      <a:txBody>
                        <a:bodyPr/>
                        <a:lstStyle/>
                        <a:p>
                          <a:endParaRPr lang="en-US"/>
                        </a:p>
                      </a:txBody>
                      <a:tcPr>
                        <a:blipFill>
                          <a:blip r:embed="rId2"/>
                          <a:stretch>
                            <a:fillRect l="-232188" t="-132344" r="-723" b="-4748"/>
                          </a:stretch>
                        </a:blipFill>
                      </a:tcPr>
                    </a:tc>
                    <a:extLst>
                      <a:ext uri="{0D108BD9-81ED-4DB2-BD59-A6C34878D82A}">
                        <a16:rowId xmlns:a16="http://schemas.microsoft.com/office/drawing/2014/main" val="3601368129"/>
                      </a:ext>
                    </a:extLst>
                  </a:tr>
                </a:tbl>
              </a:graphicData>
            </a:graphic>
          </p:graphicFrame>
        </mc:Fallback>
      </mc:AlternateContent>
      <p:sp>
        <p:nvSpPr>
          <p:cNvPr id="5" name="Slide Number Placeholder 4">
            <a:extLst>
              <a:ext uri="{FF2B5EF4-FFF2-40B4-BE49-F238E27FC236}">
                <a16:creationId xmlns:a16="http://schemas.microsoft.com/office/drawing/2014/main" id="{225997A8-7AC5-4B9E-8834-CE6726372F6D}"/>
              </a:ext>
            </a:extLst>
          </p:cNvPr>
          <p:cNvSpPr>
            <a:spLocks noGrp="1"/>
          </p:cNvSpPr>
          <p:nvPr>
            <p:ph type="sldNum" sz="quarter" idx="12"/>
          </p:nvPr>
        </p:nvSpPr>
        <p:spPr/>
        <p:txBody>
          <a:bodyPr/>
          <a:lstStyle/>
          <a:p>
            <a:fld id="{2A684D91-6951-4247-8A71-3C3C7BB0A60F}" type="slidenum">
              <a:rPr lang="en-US" smtClean="0"/>
              <a:t>48</a:t>
            </a:fld>
            <a:endParaRPr lang="en-US"/>
          </a:p>
        </p:txBody>
      </p:sp>
    </p:spTree>
    <p:extLst>
      <p:ext uri="{BB962C8B-B14F-4D97-AF65-F5344CB8AC3E}">
        <p14:creationId xmlns:p14="http://schemas.microsoft.com/office/powerpoint/2010/main" val="175740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24D2-15F8-4018-8DB4-03008AF105FE}"/>
              </a:ext>
            </a:extLst>
          </p:cNvPr>
          <p:cNvSpPr>
            <a:spLocks noGrp="1"/>
          </p:cNvSpPr>
          <p:nvPr>
            <p:ph type="title"/>
          </p:nvPr>
        </p:nvSpPr>
        <p:spPr/>
        <p:txBody>
          <a:bodyPr/>
          <a:lstStyle/>
          <a:p>
            <a:r>
              <a:rPr lang="en-US" dirty="0"/>
              <a:t>Amortization</a:t>
            </a:r>
          </a:p>
        </p:txBody>
      </p:sp>
      <p:sp>
        <p:nvSpPr>
          <p:cNvPr id="6" name="Text Placeholder 5">
            <a:extLst>
              <a:ext uri="{FF2B5EF4-FFF2-40B4-BE49-F238E27FC236}">
                <a16:creationId xmlns:a16="http://schemas.microsoft.com/office/drawing/2014/main" id="{794CCE45-B4FC-4428-8C54-84E914B1DD3B}"/>
              </a:ext>
            </a:extLst>
          </p:cNvPr>
          <p:cNvSpPr>
            <a:spLocks noGrp="1"/>
          </p:cNvSpPr>
          <p:nvPr>
            <p:ph type="body" idx="1"/>
          </p:nvPr>
        </p:nvSpPr>
        <p:spPr>
          <a:xfrm>
            <a:off x="575239" y="2025800"/>
            <a:ext cx="5397688" cy="447646"/>
          </a:xfrm>
        </p:spPr>
        <p:txBody>
          <a:bodyPr>
            <a:noAutofit/>
          </a:bodyPr>
          <a:lstStyle/>
          <a:p>
            <a:r>
              <a:rPr lang="en-US" sz="3200" dirty="0"/>
              <a:t>Amortized</a:t>
            </a:r>
          </a:p>
        </p:txBody>
      </p:sp>
      <p:sp>
        <p:nvSpPr>
          <p:cNvPr id="5" name="Slide Number Placeholder 4">
            <a:extLst>
              <a:ext uri="{FF2B5EF4-FFF2-40B4-BE49-F238E27FC236}">
                <a16:creationId xmlns:a16="http://schemas.microsoft.com/office/drawing/2014/main" id="{F58BAA39-CACC-492B-94A0-02DC7E3D8AE0}"/>
              </a:ext>
            </a:extLst>
          </p:cNvPr>
          <p:cNvSpPr>
            <a:spLocks noGrp="1"/>
          </p:cNvSpPr>
          <p:nvPr>
            <p:ph type="sldNum" sz="quarter" idx="12"/>
          </p:nvPr>
        </p:nvSpPr>
        <p:spPr/>
        <p:txBody>
          <a:bodyPr/>
          <a:lstStyle/>
          <a:p>
            <a:fld id="{659665DE-58FC-41F4-AC58-2C90A5E00527}" type="slidenum">
              <a:rPr lang="en-US" smtClean="0"/>
              <a:t>5</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79B17B9-748C-4841-8129-8E9EA0DE3360}"/>
                  </a:ext>
                </a:extLst>
              </p:cNvPr>
              <p:cNvSpPr>
                <a:spLocks noGrp="1"/>
              </p:cNvSpPr>
              <p:nvPr>
                <p:ph sz="half" idx="13"/>
              </p:nvPr>
            </p:nvSpPr>
            <p:spPr>
              <a:xfrm>
                <a:off x="584218" y="2565918"/>
                <a:ext cx="5397689" cy="3860963"/>
              </a:xfrm>
            </p:spPr>
            <p:txBody>
              <a:bodyPr>
                <a:normAutofit/>
              </a:bodyPr>
              <a:lstStyle/>
              <a:p>
                <a:r>
                  <a:rPr lang="en-US" sz="2800" dirty="0"/>
                  <a:t>It costs $1800/month (which we pay once)</a:t>
                </a:r>
              </a:p>
              <a:p>
                <a:r>
                  <a:rPr lang="en-US" sz="2800" dirty="0"/>
                  <a:t>So the cost per day is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1800</m:t>
                        </m:r>
                      </m:num>
                      <m:den>
                        <m:r>
                          <a:rPr lang="en-US" sz="2800" b="0" i="1" smtClean="0">
                            <a:latin typeface="Cambria Math" panose="02040503050406030204" pitchFamily="18" charset="0"/>
                          </a:rPr>
                          <m:t>30</m:t>
                        </m:r>
                      </m:den>
                    </m:f>
                    <m:r>
                      <a:rPr lang="en-US" sz="2800" b="0" i="1" smtClean="0">
                        <a:latin typeface="Cambria Math" panose="02040503050406030204" pitchFamily="18" charset="0"/>
                      </a:rPr>
                      <m:t>=60</m:t>
                    </m:r>
                  </m:oMath>
                </a14:m>
                <a:r>
                  <a:rPr lang="en-US" sz="2800" dirty="0"/>
                  <a:t>.</a:t>
                </a:r>
              </a:p>
              <a:p>
                <a:endParaRPr lang="en-US" sz="2800" dirty="0"/>
              </a:p>
              <a:p>
                <a:r>
                  <a:rPr lang="en-US" sz="2800" dirty="0"/>
                  <a:t>Good answer if the question is “what does my daily pay need to be to afford housing?“</a:t>
                </a:r>
              </a:p>
            </p:txBody>
          </p:sp>
        </mc:Choice>
        <mc:Fallback xmlns="">
          <p:sp>
            <p:nvSpPr>
              <p:cNvPr id="7" name="Content Placeholder 6">
                <a:extLst>
                  <a:ext uri="{FF2B5EF4-FFF2-40B4-BE49-F238E27FC236}">
                    <a16:creationId xmlns:a16="http://schemas.microsoft.com/office/drawing/2014/main" id="{E79B17B9-748C-4841-8129-8E9EA0DE3360}"/>
                  </a:ext>
                </a:extLst>
              </p:cNvPr>
              <p:cNvSpPr>
                <a:spLocks noGrp="1" noRot="1" noChangeAspect="1" noMove="1" noResize="1" noEditPoints="1" noAdjustHandles="1" noChangeArrowheads="1" noChangeShapeType="1" noTextEdit="1"/>
              </p:cNvSpPr>
              <p:nvPr>
                <p:ph sz="half" idx="13"/>
              </p:nvPr>
            </p:nvSpPr>
            <p:spPr>
              <a:xfrm>
                <a:off x="584218" y="2565918"/>
                <a:ext cx="5397689" cy="3860963"/>
              </a:xfrm>
              <a:blipFill>
                <a:blip r:embed="rId3"/>
                <a:stretch>
                  <a:fillRect l="-1469" t="-2844" r="-565"/>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857F35AE-91BE-4924-9554-B44869677093}"/>
              </a:ext>
            </a:extLst>
          </p:cNvPr>
          <p:cNvSpPr>
            <a:spLocks noGrp="1"/>
          </p:cNvSpPr>
          <p:nvPr>
            <p:ph type="body" idx="14"/>
          </p:nvPr>
        </p:nvSpPr>
        <p:spPr>
          <a:xfrm>
            <a:off x="6364810" y="2024126"/>
            <a:ext cx="5397688" cy="447646"/>
          </a:xfrm>
        </p:spPr>
        <p:txBody>
          <a:bodyPr>
            <a:noAutofit/>
          </a:bodyPr>
          <a:lstStyle/>
          <a:p>
            <a:r>
              <a:rPr lang="en-US" sz="3200" dirty="0"/>
              <a:t>Unamortized</a:t>
            </a:r>
          </a:p>
        </p:txBody>
      </p:sp>
      <p:sp>
        <p:nvSpPr>
          <p:cNvPr id="9" name="Content Placeholder 8">
            <a:extLst>
              <a:ext uri="{FF2B5EF4-FFF2-40B4-BE49-F238E27FC236}">
                <a16:creationId xmlns:a16="http://schemas.microsoft.com/office/drawing/2014/main" id="{E7F38205-5621-4776-BC70-470B19480DDB}"/>
              </a:ext>
            </a:extLst>
          </p:cNvPr>
          <p:cNvSpPr>
            <a:spLocks noGrp="1"/>
          </p:cNvSpPr>
          <p:nvPr>
            <p:ph sz="half" idx="15"/>
          </p:nvPr>
        </p:nvSpPr>
        <p:spPr>
          <a:xfrm>
            <a:off x="6364809" y="2565918"/>
            <a:ext cx="5397689" cy="3860963"/>
          </a:xfrm>
        </p:spPr>
        <p:txBody>
          <a:bodyPr>
            <a:noAutofit/>
          </a:bodyPr>
          <a:lstStyle/>
          <a:p>
            <a:r>
              <a:rPr lang="en-US" sz="2800" dirty="0"/>
              <a:t>On the first it costs $1800.</a:t>
            </a:r>
          </a:p>
          <a:p>
            <a:r>
              <a:rPr lang="en-US" sz="2800" dirty="0"/>
              <a:t>Every other day of the month it costs $0</a:t>
            </a:r>
          </a:p>
          <a:p>
            <a:endParaRPr lang="en-US" sz="2800" dirty="0"/>
          </a:p>
          <a:p>
            <a:r>
              <a:rPr lang="en-US" sz="2800" dirty="0"/>
              <a:t>Good answer if the question is “how much do I need to keep in my bank account so it doesn’t get overdrawn?”</a:t>
            </a:r>
          </a:p>
        </p:txBody>
      </p:sp>
    </p:spTree>
    <p:extLst>
      <p:ext uri="{BB962C8B-B14F-4D97-AF65-F5344CB8AC3E}">
        <p14:creationId xmlns:p14="http://schemas.microsoft.com/office/powerpoint/2010/main" val="3905646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What’s the worst case for </a:t>
                </a:r>
                <a:r>
                  <a:rPr lang="en-US" sz="2800" dirty="0">
                    <a:latin typeface="Courier New" panose="02070309020205020404" pitchFamily="49" charset="0"/>
                    <a:cs typeface="Courier New" panose="02070309020205020404" pitchFamily="49" charset="0"/>
                  </a:rPr>
                  <a:t>enqueue</a:t>
                </a:r>
                <a:r>
                  <a:rPr lang="en-US" sz="2800" dirty="0"/>
                  <a:t> into an array-based queue?</a:t>
                </a:r>
              </a:p>
              <a:p>
                <a:pPr lvl="1"/>
                <a:r>
                  <a:rPr lang="en-US" sz="2800" dirty="0"/>
                  <a:t>The running time is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when we need to resize, and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 otherwise.</a:t>
                </a:r>
              </a:p>
              <a:p>
                <a:r>
                  <a:rPr lang="en-US" sz="2800" dirty="0"/>
                  <a:t>Is </a:t>
                </a:r>
                <a14:m>
                  <m:oMath xmlns:m="http://schemas.openxmlformats.org/officeDocument/2006/math">
                    <m:r>
                      <a:rPr lang="en-US" sz="2800" i="1" dirty="0" smtClean="0">
                        <a:latin typeface="Cambria Math" panose="02040503050406030204" pitchFamily="18" charset="0"/>
                      </a:rPr>
                      <m:t>𝑂</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r>
                  <a:rPr lang="en-US" sz="2800" dirty="0"/>
                  <a:t> a good description of the worst-case behavior? </a:t>
                </a:r>
              </a:p>
              <a:p>
                <a:endParaRPr lang="en-US" sz="2800" dirty="0"/>
              </a:p>
              <a:p>
                <a:r>
                  <a:rPr lang="en-US" sz="2800" dirty="0"/>
                  <a:t>Imagine you said:</a:t>
                </a:r>
                <a:br>
                  <a:rPr lang="en-US" sz="2800" dirty="0"/>
                </a:br>
                <a:r>
                  <a:rPr lang="en-US" sz="2800" dirty="0"/>
                  <a:t>“In the worst-case, rent costs $1800 per day. There are 30 days this month, so I need to set aside </a:t>
                </a:r>
                <a14:m>
                  <m:oMath xmlns:m="http://schemas.openxmlformats.org/officeDocument/2006/math">
                    <m:r>
                      <a:rPr lang="en-US" sz="2800" b="0" i="1" smtClean="0">
                        <a:latin typeface="Cambria Math" panose="02040503050406030204" pitchFamily="18" charset="0"/>
                      </a:rPr>
                      <m:t>30⋅1800=$54,000</m:t>
                    </m:r>
                  </m:oMath>
                </a14:m>
                <a:r>
                  <a:rPr lang="en-US" sz="2800" dirty="0"/>
                  <a:t> in my budget; that’s the worst-case for the month” </a:t>
                </a:r>
              </a:p>
              <a:p>
                <a:r>
                  <a:rPr lang="en-US" sz="2800" dirty="0"/>
                  <a:t>Or you said on Apr. 30, “rent costs $60/day, it’s fine that I have only $70 in my bank account”</a:t>
                </a:r>
              </a:p>
              <a:p>
                <a:pPr lvl="1"/>
                <a:r>
                  <a:rPr lang="en-US" sz="2400" dirty="0"/>
                  <a:t>Both of these are silly!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145" r="-81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6</a:t>
            </a:fld>
            <a:endParaRPr lang="en-US"/>
          </a:p>
        </p:txBody>
      </p:sp>
    </p:spTree>
    <p:extLst>
      <p:ext uri="{BB962C8B-B14F-4D97-AF65-F5344CB8AC3E}">
        <p14:creationId xmlns:p14="http://schemas.microsoft.com/office/powerpoint/2010/main" val="331042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24D2-15F8-4018-8DB4-03008AF105FE}"/>
              </a:ext>
            </a:extLst>
          </p:cNvPr>
          <p:cNvSpPr>
            <a:spLocks noGrp="1"/>
          </p:cNvSpPr>
          <p:nvPr>
            <p:ph type="title"/>
          </p:nvPr>
        </p:nvSpPr>
        <p:spPr/>
        <p:txBody>
          <a:bodyPr/>
          <a:lstStyle/>
          <a:p>
            <a:r>
              <a:rPr lang="en-US" dirty="0"/>
              <a:t>Amortization</a:t>
            </a:r>
          </a:p>
        </p:txBody>
      </p:sp>
      <p:sp>
        <p:nvSpPr>
          <p:cNvPr id="6" name="Text Placeholder 5">
            <a:extLst>
              <a:ext uri="{FF2B5EF4-FFF2-40B4-BE49-F238E27FC236}">
                <a16:creationId xmlns:a16="http://schemas.microsoft.com/office/drawing/2014/main" id="{794CCE45-B4FC-4428-8C54-84E914B1DD3B}"/>
              </a:ext>
            </a:extLst>
          </p:cNvPr>
          <p:cNvSpPr>
            <a:spLocks noGrp="1"/>
          </p:cNvSpPr>
          <p:nvPr>
            <p:ph type="body" idx="1"/>
          </p:nvPr>
        </p:nvSpPr>
        <p:spPr>
          <a:xfrm>
            <a:off x="575239" y="2025800"/>
            <a:ext cx="5397688" cy="447646"/>
          </a:xfrm>
        </p:spPr>
        <p:txBody>
          <a:bodyPr>
            <a:noAutofit/>
          </a:bodyPr>
          <a:lstStyle/>
          <a:p>
            <a:r>
              <a:rPr lang="en-US" sz="3200" dirty="0"/>
              <a:t>Amortized</a:t>
            </a:r>
          </a:p>
        </p:txBody>
      </p:sp>
      <p:sp>
        <p:nvSpPr>
          <p:cNvPr id="5" name="Slide Number Placeholder 4">
            <a:extLst>
              <a:ext uri="{FF2B5EF4-FFF2-40B4-BE49-F238E27FC236}">
                <a16:creationId xmlns:a16="http://schemas.microsoft.com/office/drawing/2014/main" id="{F58BAA39-CACC-492B-94A0-02DC7E3D8AE0}"/>
              </a:ext>
            </a:extLst>
          </p:cNvPr>
          <p:cNvSpPr>
            <a:spLocks noGrp="1"/>
          </p:cNvSpPr>
          <p:nvPr>
            <p:ph type="sldNum" sz="quarter" idx="12"/>
          </p:nvPr>
        </p:nvSpPr>
        <p:spPr/>
        <p:txBody>
          <a:bodyPr/>
          <a:lstStyle/>
          <a:p>
            <a:fld id="{659665DE-58FC-41F4-AC58-2C90A5E00527}" type="slidenum">
              <a:rPr lang="en-US" smtClean="0"/>
              <a:t>7</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79B17B9-748C-4841-8129-8E9EA0DE3360}"/>
                  </a:ext>
                </a:extLst>
              </p:cNvPr>
              <p:cNvSpPr>
                <a:spLocks noGrp="1"/>
              </p:cNvSpPr>
              <p:nvPr>
                <p:ph sz="half" idx="13"/>
              </p:nvPr>
            </p:nvSpPr>
            <p:spPr>
              <a:xfrm>
                <a:off x="584218" y="2565918"/>
                <a:ext cx="5397689" cy="3860963"/>
              </a:xfrm>
            </p:spPr>
            <p:txBody>
              <a:bodyPr>
                <a:noAutofit/>
              </a:bodyPr>
              <a:lstStyle/>
              <a:p>
                <a:r>
                  <a:rPr lang="en-US" sz="2800" dirty="0"/>
                  <a:t>It takes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time to resize once, </a:t>
                </a:r>
                <a:br>
                  <a:rPr lang="en-US" sz="2800" dirty="0"/>
                </a:br>
                <a:r>
                  <a:rPr lang="en-US" sz="2800" dirty="0"/>
                  <a:t>the next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−1 </m:t>
                    </m:r>
                  </m:oMath>
                </a14:m>
                <a:r>
                  <a:rPr lang="en-US" sz="2800" dirty="0"/>
                  <a:t>calls take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 time each.</a:t>
                </a:r>
              </a:p>
              <a:p>
                <a:r>
                  <a:rPr lang="en-US" sz="2800" dirty="0"/>
                  <a:t>So the cost per operation is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−1]</m:t>
                        </m:r>
                        <m:r>
                          <a:rPr lang="en-US" sz="2800" b="0" i="1" smtClean="0">
                            <a:latin typeface="Cambria Math" panose="02040503050406030204" pitchFamily="18" charset="0"/>
                          </a:rPr>
                          <m:t>𝑂</m:t>
                        </m:r>
                        <m:r>
                          <a:rPr lang="en-US" sz="2800" b="0" i="1" smtClean="0">
                            <a:latin typeface="Cambria Math" panose="02040503050406030204" pitchFamily="18" charset="0"/>
                          </a:rPr>
                          <m:t>(1)</m:t>
                        </m:r>
                      </m:num>
                      <m:den>
                        <m:r>
                          <a:rPr lang="en-US" sz="2800" b="0" i="1" smtClean="0">
                            <a:latin typeface="Cambria Math" panose="02040503050406030204" pitchFamily="18" charset="0"/>
                          </a:rPr>
                          <m:t>𝑛</m:t>
                        </m:r>
                      </m:den>
                    </m:f>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endParaRPr lang="en-US" sz="2800" dirty="0"/>
              </a:p>
              <a:p>
                <a:r>
                  <a:rPr lang="en-US" sz="2800" dirty="0"/>
                  <a:t>Good answer if the question is “what will happen when I do many insertions in a row?“</a:t>
                </a:r>
              </a:p>
            </p:txBody>
          </p:sp>
        </mc:Choice>
        <mc:Fallback xmlns="">
          <p:sp>
            <p:nvSpPr>
              <p:cNvPr id="7" name="Content Placeholder 6">
                <a:extLst>
                  <a:ext uri="{FF2B5EF4-FFF2-40B4-BE49-F238E27FC236}">
                    <a16:creationId xmlns:a16="http://schemas.microsoft.com/office/drawing/2014/main" id="{E79B17B9-748C-4841-8129-8E9EA0DE3360}"/>
                  </a:ext>
                </a:extLst>
              </p:cNvPr>
              <p:cNvSpPr>
                <a:spLocks noGrp="1" noRot="1" noChangeAspect="1" noMove="1" noResize="1" noEditPoints="1" noAdjustHandles="1" noChangeArrowheads="1" noChangeShapeType="1" noTextEdit="1"/>
              </p:cNvSpPr>
              <p:nvPr>
                <p:ph sz="half" idx="13"/>
              </p:nvPr>
            </p:nvSpPr>
            <p:spPr>
              <a:xfrm>
                <a:off x="584218" y="2565918"/>
                <a:ext cx="5397689" cy="3860963"/>
              </a:xfrm>
              <a:blipFill>
                <a:blip r:embed="rId3"/>
                <a:stretch>
                  <a:fillRect l="-1469" t="-2844" r="-904" b="-474"/>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857F35AE-91BE-4924-9554-B44869677093}"/>
              </a:ext>
            </a:extLst>
          </p:cNvPr>
          <p:cNvSpPr>
            <a:spLocks noGrp="1"/>
          </p:cNvSpPr>
          <p:nvPr>
            <p:ph type="body" idx="14"/>
          </p:nvPr>
        </p:nvSpPr>
        <p:spPr>
          <a:xfrm>
            <a:off x="6364810" y="2024126"/>
            <a:ext cx="5397688" cy="447646"/>
          </a:xfrm>
        </p:spPr>
        <p:txBody>
          <a:bodyPr>
            <a:noAutofit/>
          </a:bodyPr>
          <a:lstStyle/>
          <a:p>
            <a:r>
              <a:rPr lang="en-US" sz="3200" dirty="0"/>
              <a:t>Unamortized</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7F38205-5621-4776-BC70-470B19480DDB}"/>
                  </a:ext>
                </a:extLst>
              </p:cNvPr>
              <p:cNvSpPr>
                <a:spLocks noGrp="1"/>
              </p:cNvSpPr>
              <p:nvPr>
                <p:ph sz="half" idx="15"/>
              </p:nvPr>
            </p:nvSpPr>
            <p:spPr>
              <a:xfrm>
                <a:off x="6364809" y="2565918"/>
                <a:ext cx="5397689" cy="3860963"/>
              </a:xfrm>
            </p:spPr>
            <p:txBody>
              <a:bodyPr>
                <a:normAutofit/>
              </a:bodyPr>
              <a:lstStyle/>
              <a:p>
                <a:r>
                  <a:rPr lang="en-US" sz="2800" dirty="0"/>
                  <a:t>The resize will take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time. That’s the worst thing that could happen.</a:t>
                </a:r>
              </a:p>
              <a:p>
                <a:pPr marL="0" indent="0">
                  <a:buNone/>
                </a:pPr>
                <a:endParaRPr lang="en-US" dirty="0"/>
              </a:p>
              <a:p>
                <a:r>
                  <a:rPr lang="en-US" sz="2800" dirty="0"/>
                  <a:t>Good answer if the question is “how long might one (unlucky) user need to wait on a single insertion?”</a:t>
                </a:r>
              </a:p>
            </p:txBody>
          </p:sp>
        </mc:Choice>
        <mc:Fallback xmlns="">
          <p:sp>
            <p:nvSpPr>
              <p:cNvPr id="9" name="Content Placeholder 8">
                <a:extLst>
                  <a:ext uri="{FF2B5EF4-FFF2-40B4-BE49-F238E27FC236}">
                    <a16:creationId xmlns:a16="http://schemas.microsoft.com/office/drawing/2014/main" id="{E7F38205-5621-4776-BC70-470B19480DDB}"/>
                  </a:ext>
                </a:extLst>
              </p:cNvPr>
              <p:cNvSpPr>
                <a:spLocks noGrp="1" noRot="1" noChangeAspect="1" noMove="1" noResize="1" noEditPoints="1" noAdjustHandles="1" noChangeArrowheads="1" noChangeShapeType="1" noTextEdit="1"/>
              </p:cNvSpPr>
              <p:nvPr>
                <p:ph sz="half" idx="15"/>
              </p:nvPr>
            </p:nvSpPr>
            <p:spPr>
              <a:xfrm>
                <a:off x="6364809" y="2565918"/>
                <a:ext cx="5397689" cy="3860963"/>
              </a:xfrm>
              <a:blipFill>
                <a:blip r:embed="rId4"/>
                <a:stretch>
                  <a:fillRect l="-1467" t="-2844"/>
                </a:stretch>
              </a:blipFill>
            </p:spPr>
            <p:txBody>
              <a:bodyPr/>
              <a:lstStyle/>
              <a:p>
                <a:r>
                  <a:rPr lang="en-US">
                    <a:noFill/>
                  </a:rPr>
                  <a:t> </a:t>
                </a:r>
              </a:p>
            </p:txBody>
          </p:sp>
        </mc:Fallback>
      </mc:AlternateContent>
    </p:spTree>
    <p:extLst>
      <p:ext uri="{BB962C8B-B14F-4D97-AF65-F5344CB8AC3E}">
        <p14:creationId xmlns:p14="http://schemas.microsoft.com/office/powerpoint/2010/main" val="60634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The most common application of amortized bounds is for insertions/deletions and data structure resizing.</a:t>
                </a:r>
              </a:p>
              <a:p>
                <a:r>
                  <a:rPr lang="en-US" sz="2800" dirty="0"/>
                  <a:t>Let’s see why we always do that doubling strategy.</a:t>
                </a:r>
              </a:p>
              <a:p>
                <a:r>
                  <a:rPr lang="en-US" sz="2800" dirty="0"/>
                  <a:t>How long in total does it take to do </a:t>
                </a:r>
                <a14:m>
                  <m:oMath xmlns:m="http://schemas.openxmlformats.org/officeDocument/2006/math">
                    <m:r>
                      <a:rPr lang="en-US" sz="2800" b="0" i="1" smtClean="0">
                        <a:latin typeface="Cambria Math" panose="02040503050406030204" pitchFamily="18" charset="0"/>
                      </a:rPr>
                      <m:t>𝑚</m:t>
                    </m:r>
                  </m:oMath>
                </a14:m>
                <a:r>
                  <a:rPr lang="en-US" sz="2800" dirty="0"/>
                  <a:t> insertions?</a:t>
                </a:r>
              </a:p>
              <a:p>
                <a:r>
                  <a:rPr lang="en-US" sz="2800" dirty="0"/>
                  <a:t>We might need to double a bunch, but the total resizing work is at most </a:t>
                </a:r>
                <a14:m>
                  <m:oMath xmlns:m="http://schemas.openxmlformats.org/officeDocument/2006/math">
                    <m:r>
                      <a:rPr lang="en-US" sz="2800" i="1" dirty="0" smtClean="0">
                        <a:latin typeface="Cambria Math" panose="02040503050406030204" pitchFamily="18" charset="0"/>
                      </a:rPr>
                      <m:t>𝑂</m:t>
                    </m:r>
                    <m:r>
                      <a:rPr lang="en-US" sz="2800" i="1" dirty="0" smtClean="0">
                        <a:latin typeface="Cambria Math" panose="02040503050406030204" pitchFamily="18" charset="0"/>
                      </a:rPr>
                      <m:t>(</m:t>
                    </m:r>
                    <m:r>
                      <a:rPr lang="en-US" sz="2800" b="0" i="1" dirty="0" smtClean="0">
                        <a:latin typeface="Cambria Math" panose="02040503050406030204" pitchFamily="18" charset="0"/>
                      </a:rPr>
                      <m:t>𝑚</m:t>
                    </m:r>
                    <m:r>
                      <a:rPr lang="en-US" sz="2800" i="1" dirty="0" smtClean="0">
                        <a:latin typeface="Cambria Math" panose="02040503050406030204" pitchFamily="18" charset="0"/>
                      </a:rPr>
                      <m:t>)</m:t>
                    </m:r>
                  </m:oMath>
                </a14:m>
                <a:endParaRPr lang="en-US" sz="2800" dirty="0"/>
              </a:p>
              <a:p>
                <a:r>
                  <a:rPr lang="en-US" sz="2800" dirty="0"/>
                  <a:t>And the regular insertions are at most </a:t>
                </a:r>
                <a14:m>
                  <m:oMath xmlns:m="http://schemas.openxmlformats.org/officeDocument/2006/math">
                    <m:r>
                      <m:rPr>
                        <m:sty m:val="p"/>
                      </m:rPr>
                      <a:rPr lang="en-US" sz="2800" b="0" i="0" smtClean="0">
                        <a:latin typeface="Cambria Math" panose="02040503050406030204" pitchFamily="18" charset="0"/>
                      </a:rPr>
                      <m:t>m</m:t>
                    </m:r>
                    <m:r>
                      <a:rPr lang="en-US" sz="2800" b="0" i="1" smtClean="0">
                        <a:latin typeface="Cambria Math" panose="02040503050406030204" pitchFamily="18" charset="0"/>
                      </a:rPr>
                      <m:t>⋅</m:t>
                    </m:r>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endParaRPr lang="en-US" sz="2800" dirty="0"/>
              </a:p>
              <a:p>
                <a:r>
                  <a:rPr lang="en-US" sz="2800" dirty="0"/>
                  <a:t>So </a:t>
                </a:r>
                <a14:m>
                  <m:oMath xmlns:m="http://schemas.openxmlformats.org/officeDocument/2006/math">
                    <m:r>
                      <a:rPr lang="en-US" sz="2800" b="0" i="1" smtClean="0">
                        <a:latin typeface="Cambria Math" panose="02040503050406030204" pitchFamily="18" charset="0"/>
                      </a:rPr>
                      <m:t>𝑚</m:t>
                    </m:r>
                  </m:oMath>
                </a14:m>
                <a:r>
                  <a:rPr lang="en-US" sz="2800" dirty="0"/>
                  <a:t> insertions take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 work total</a:t>
                </a:r>
              </a:p>
              <a:p>
                <a:r>
                  <a:rPr lang="en-US" sz="2800" dirty="0"/>
                  <a:t>Or amortized </a:t>
                </a:r>
                <a14:m>
                  <m:oMath xmlns:m="http://schemas.openxmlformats.org/officeDocument/2006/math">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𝑂</m:t>
                        </m:r>
                        <m:r>
                          <a:rPr lang="en-US" sz="2800" b="0" i="1" dirty="0" smtClean="0">
                            <a:latin typeface="Cambria Math" panose="02040503050406030204" pitchFamily="18" charset="0"/>
                          </a:rPr>
                          <m:t>(</m:t>
                        </m:r>
                        <m:r>
                          <a:rPr lang="en-US" sz="2800" b="0" i="1" dirty="0" smtClean="0">
                            <a:latin typeface="Cambria Math" panose="02040503050406030204" pitchFamily="18" charset="0"/>
                          </a:rPr>
                          <m:t>𝑚</m:t>
                        </m:r>
                        <m:r>
                          <a:rPr lang="en-US" sz="2800" b="0" i="1" dirty="0" smtClean="0">
                            <a:latin typeface="Cambria Math" panose="02040503050406030204" pitchFamily="18" charset="0"/>
                          </a:rPr>
                          <m:t>)</m:t>
                        </m:r>
                      </m:num>
                      <m:den>
                        <m:r>
                          <a:rPr lang="en-US" sz="2800" b="0" i="1" dirty="0" smtClean="0">
                            <a:latin typeface="Cambria Math" panose="02040503050406030204" pitchFamily="18" charset="0"/>
                          </a:rPr>
                          <m:t>𝑚</m:t>
                        </m:r>
                      </m:den>
                    </m:f>
                    <m:r>
                      <a:rPr lang="en-US" sz="2800" b="0" i="1" dirty="0" smtClean="0">
                        <a:latin typeface="Cambria Math" panose="02040503050406030204" pitchFamily="18" charset="0"/>
                      </a:rPr>
                      <m:t>=</m:t>
                    </m:r>
                    <m:r>
                      <a:rPr lang="en-US" sz="2800" i="1" dirty="0" smtClean="0">
                        <a:latin typeface="Cambria Math" panose="02040503050406030204" pitchFamily="18" charset="0"/>
                      </a:rPr>
                      <m:t>𝑂</m:t>
                    </m:r>
                    <m:r>
                      <a:rPr lang="en-US" sz="2800" i="1" dirty="0" smtClean="0">
                        <a:latin typeface="Cambria Math" panose="02040503050406030204" pitchFamily="18" charset="0"/>
                      </a:rPr>
                      <m:t>(1)</m:t>
                    </m:r>
                  </m:oMath>
                </a14:m>
                <a:r>
                  <a:rPr lang="en-US" sz="2800" dirty="0"/>
                  <a:t> time.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r="-2015" b="-62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spTree>
    <p:extLst>
      <p:ext uri="{BB962C8B-B14F-4D97-AF65-F5344CB8AC3E}">
        <p14:creationId xmlns:p14="http://schemas.microsoft.com/office/powerpoint/2010/main" val="426885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C5F4-DB48-6193-3E53-0EFF450FF083}"/>
              </a:ext>
            </a:extLst>
          </p:cNvPr>
          <p:cNvSpPr>
            <a:spLocks noGrp="1"/>
          </p:cNvSpPr>
          <p:nvPr>
            <p:ph type="title"/>
          </p:nvPr>
        </p:nvSpPr>
        <p:spPr/>
        <p:txBody>
          <a:bodyPr/>
          <a:lstStyle/>
          <a:p>
            <a:r>
              <a:rPr lang="en-US" dirty="0"/>
              <a:t>Total Resizing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7B0C98-672D-F3C0-D444-1B657A4F2809}"/>
                  </a:ext>
                </a:extLst>
              </p:cNvPr>
              <p:cNvSpPr>
                <a:spLocks noGrp="1"/>
              </p:cNvSpPr>
              <p:nvPr>
                <p:ph idx="1"/>
              </p:nvPr>
            </p:nvSpPr>
            <p:spPr/>
            <p:txBody>
              <a:bodyPr>
                <a:normAutofit/>
              </a:bodyPr>
              <a:lstStyle/>
              <a:p>
                <a:r>
                  <a:rPr lang="en-US" sz="2800" dirty="0"/>
                  <a:t>For </a:t>
                </a:r>
                <a14:m>
                  <m:oMath xmlns:m="http://schemas.openxmlformats.org/officeDocument/2006/math">
                    <m:r>
                      <a:rPr lang="en-US" sz="2800" b="0" i="1" smtClean="0">
                        <a:latin typeface="Cambria Math" panose="02040503050406030204" pitchFamily="18" charset="0"/>
                      </a:rPr>
                      <m:t>𝑚</m:t>
                    </m:r>
                  </m:oMath>
                </a14:m>
                <a:r>
                  <a:rPr lang="en-US" sz="2800" dirty="0"/>
                  <a:t> insertions, the biggest the array could be is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 </m:t>
                    </m:r>
                  </m:oMath>
                </a14:m>
                <a:r>
                  <a:rPr lang="en-US" sz="2800" dirty="0"/>
                  <a:t>(if </a:t>
                </a:r>
                <a14:m>
                  <m:oMath xmlns:m="http://schemas.openxmlformats.org/officeDocument/2006/math">
                    <m:r>
                      <a:rPr lang="en-US" sz="2800" b="0" i="1" smtClean="0">
                        <a:latin typeface="Cambria Math" panose="02040503050406030204" pitchFamily="18" charset="0"/>
                      </a:rPr>
                      <m:t>𝑚</m:t>
                    </m:r>
                  </m:oMath>
                </a14:m>
                <a:r>
                  <a:rPr lang="en-US" sz="2800" dirty="0"/>
                  <a:t> is arbitrarily large). So resizing will make arrays of size</a:t>
                </a:r>
              </a:p>
              <a:p>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whatever the starting point was.</a:t>
                </a:r>
              </a:p>
              <a:p>
                <a:r>
                  <a:rPr lang="en-US" sz="2800" dirty="0"/>
                  <a:t>Work is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𝑐𝑚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oMath>
                </a14:m>
                <a:r>
                  <a:rPr lang="en-US" sz="2800" dirty="0"/>
                  <a:t>(starting size)</a:t>
                </a:r>
              </a:p>
              <a:p>
                <a:r>
                  <a:rPr lang="en-US" sz="2800" dirty="0"/>
                  <a:t>Total work? </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e>
                        </m:func>
                      </m:sup>
                      <m:e>
                        <m:r>
                          <a:rPr lang="en-US" sz="2800" b="0" i="1" smtClean="0">
                            <a:latin typeface="Cambria Math" panose="02040503050406030204" pitchFamily="18" charset="0"/>
                          </a:rPr>
                          <m:t>𝑐</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𝑚</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e>
                    </m:nary>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a:rPr lang="en-US" sz="2800" b="0" i="1" smtClean="0">
                                <a:latin typeface="Cambria Math" panose="02040503050406030204" pitchFamily="18" charset="0"/>
                              </a:rPr>
                              <m:t>𝑖</m:t>
                            </m:r>
                          </m:sup>
                        </m:sSup>
                      </m:e>
                    </m:nary>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r>
                          <a:rPr lang="en-US" sz="2800" b="0" i="1" smtClean="0">
                            <a:latin typeface="Cambria Math" panose="02040503050406030204" pitchFamily="18" charset="0"/>
                          </a:rPr>
                          <m:t>∞</m:t>
                        </m:r>
                      </m:sup>
                      <m:e>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m:t>
                            </m:r>
                            <m:r>
                              <a:rPr lang="en-US" sz="2800" i="1">
                                <a:latin typeface="Cambria Math" panose="02040503050406030204" pitchFamily="18" charset="0"/>
                              </a:rPr>
                              <m:t>𝑖</m:t>
                            </m:r>
                          </m:sup>
                        </m:sSup>
                      </m:e>
                    </m:nary>
                    <m:r>
                      <a:rPr lang="en-US" sz="2800" b="0" i="1" smtClean="0">
                        <a:latin typeface="Cambria Math" panose="02040503050406030204" pitchFamily="18" charset="0"/>
                      </a:rPr>
                      <m:t>=4</m:t>
                    </m:r>
                    <m:r>
                      <a:rPr lang="en-US" sz="2800" b="0" i="1" smtClean="0">
                        <a:latin typeface="Cambria Math" panose="02040503050406030204" pitchFamily="18" charset="0"/>
                      </a:rPr>
                      <m:t>𝑚𝑐</m:t>
                    </m:r>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8F7B0C98-672D-F3C0-D444-1B657A4F2809}"/>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1441681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lecture-01-intro</Template>
  <TotalTime>5840</TotalTime>
  <Words>4518</Words>
  <Application>Microsoft Office PowerPoint</Application>
  <PresentationFormat>Widescreen</PresentationFormat>
  <Paragraphs>726</Paragraphs>
  <Slides>48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Algorithm Analysis 3 Amortization; Recurrences</vt:lpstr>
      <vt:lpstr>Amortization</vt:lpstr>
      <vt:lpstr>Amortization</vt:lpstr>
      <vt:lpstr>Amortization</vt:lpstr>
      <vt:lpstr>Amortization</vt:lpstr>
      <vt:lpstr>Amortization</vt:lpstr>
      <vt:lpstr>Amortization</vt:lpstr>
      <vt:lpstr>Amortization</vt:lpstr>
      <vt:lpstr>Total Resizing work</vt:lpstr>
      <vt:lpstr>Total Resizing work</vt:lpstr>
      <vt:lpstr>Summation Intuition</vt:lpstr>
      <vt:lpstr>Summation Intuition</vt:lpstr>
      <vt:lpstr>Amortization</vt:lpstr>
      <vt:lpstr>Amortization vs. Average-Case</vt:lpstr>
      <vt:lpstr>Why use (or don’t use) amortized analysis?</vt:lpstr>
      <vt:lpstr>O, Omega, Theta vs. best/worst</vt:lpstr>
      <vt:lpstr>O,Ω,Θ vs. Best, Worst, Average</vt:lpstr>
      <vt:lpstr>Some Example Sentences</vt:lpstr>
      <vt:lpstr>Why Might you use it?</vt:lpstr>
      <vt:lpstr>Recursive Code Analysis</vt:lpstr>
      <vt:lpstr>Calculating Running Times</vt:lpstr>
      <vt:lpstr>Writing a Recurrence</vt:lpstr>
      <vt:lpstr>Another example</vt:lpstr>
      <vt:lpstr>Another example</vt:lpstr>
      <vt:lpstr>Try It On Your Own</vt:lpstr>
      <vt:lpstr>Try It On Your Own</vt:lpstr>
      <vt:lpstr>What Do We Do With That</vt:lpstr>
      <vt:lpstr>Tree Method </vt:lpstr>
      <vt:lpstr>Solving Recurrences II:</vt:lpstr>
      <vt:lpstr>Tree Method Formulas</vt:lpstr>
      <vt:lpstr>Tree Method Formulas</vt:lpstr>
      <vt:lpstr>Let’s try another</vt:lpstr>
      <vt:lpstr>Solving Recurrences III</vt:lpstr>
      <vt:lpstr>Solving Recurrences III</vt:lpstr>
      <vt:lpstr>Solving Recurrences III</vt:lpstr>
      <vt:lpstr>PowerPoint Presentation</vt:lpstr>
      <vt:lpstr>A Note About Base Cases</vt:lpstr>
      <vt:lpstr>But Don’t skip the base case</vt:lpstr>
      <vt:lpstr>More Practice</vt:lpstr>
      <vt:lpstr>Warm Up </vt:lpstr>
      <vt:lpstr>Warm Up</vt:lpstr>
      <vt:lpstr>Solving Recurrences I: Binary Search</vt:lpstr>
      <vt:lpstr>Solving Recurrences I: Binary Search</vt:lpstr>
      <vt:lpstr>Solving Recurrences I: Binary Search</vt:lpstr>
      <vt:lpstr>Extra Amortization Example</vt:lpstr>
      <vt:lpstr>A Contrived Example</vt:lpstr>
      <vt:lpstr>PowerPoint Presentation</vt:lpstr>
      <vt:lpstr>All the running times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Robert Weber</cp:lastModifiedBy>
  <cp:revision>17</cp:revision>
  <cp:lastPrinted>2025-04-11T17:58:59Z</cp:lastPrinted>
  <dcterms:created xsi:type="dcterms:W3CDTF">2021-10-07T23:12:55Z</dcterms:created>
  <dcterms:modified xsi:type="dcterms:W3CDTF">2025-04-11T19:21:37Z</dcterms:modified>
</cp:coreProperties>
</file>