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8"/>
  </p:notesMasterIdLst>
  <p:sldIdLst>
    <p:sldId id="256" r:id="rId2"/>
    <p:sldId id="382" r:id="rId3"/>
    <p:sldId id="258" r:id="rId4"/>
    <p:sldId id="263" r:id="rId5"/>
    <p:sldId id="384" r:id="rId6"/>
    <p:sldId id="383" r:id="rId7"/>
    <p:sldId id="339" r:id="rId8"/>
    <p:sldId id="340" r:id="rId9"/>
    <p:sldId id="385" r:id="rId10"/>
    <p:sldId id="281" r:id="rId11"/>
    <p:sldId id="386" r:id="rId12"/>
    <p:sldId id="350" r:id="rId13"/>
    <p:sldId id="286" r:id="rId14"/>
    <p:sldId id="337" r:id="rId15"/>
    <p:sldId id="387" r:id="rId16"/>
    <p:sldId id="388" r:id="rId17"/>
    <p:sldId id="353" r:id="rId18"/>
    <p:sldId id="389" r:id="rId19"/>
    <p:sldId id="390" r:id="rId20"/>
    <p:sldId id="391" r:id="rId21"/>
    <p:sldId id="392" r:id="rId22"/>
    <p:sldId id="393" r:id="rId23"/>
    <p:sldId id="394" r:id="rId24"/>
    <p:sldId id="271" r:id="rId25"/>
    <p:sldId id="272" r:id="rId26"/>
    <p:sldId id="274" r:id="rId27"/>
    <p:sldId id="275" r:id="rId28"/>
    <p:sldId id="351" r:id="rId29"/>
    <p:sldId id="276" r:id="rId30"/>
    <p:sldId id="277" r:id="rId31"/>
    <p:sldId id="278" r:id="rId32"/>
    <p:sldId id="355" r:id="rId33"/>
    <p:sldId id="280" r:id="rId34"/>
    <p:sldId id="356" r:id="rId35"/>
    <p:sldId id="343" r:id="rId36"/>
    <p:sldId id="347" r:id="rId37"/>
    <p:sldId id="348" r:id="rId38"/>
    <p:sldId id="357" r:id="rId39"/>
    <p:sldId id="358" r:id="rId40"/>
    <p:sldId id="359" r:id="rId41"/>
    <p:sldId id="360" r:id="rId42"/>
    <p:sldId id="361" r:id="rId43"/>
    <p:sldId id="373" r:id="rId44"/>
    <p:sldId id="363" r:id="rId45"/>
    <p:sldId id="362" r:id="rId46"/>
    <p:sldId id="354" r:id="rId47"/>
    <p:sldId id="374" r:id="rId48"/>
    <p:sldId id="378" r:id="rId49"/>
    <p:sldId id="395" r:id="rId50"/>
    <p:sldId id="365" r:id="rId51"/>
    <p:sldId id="366" r:id="rId52"/>
    <p:sldId id="367" r:id="rId53"/>
    <p:sldId id="396" r:id="rId54"/>
    <p:sldId id="379" r:id="rId55"/>
    <p:sldId id="380" r:id="rId56"/>
    <p:sldId id="38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4660"/>
  </p:normalViewPr>
  <p:slideViewPr>
    <p:cSldViewPr snapToGrid="0">
      <p:cViewPr varScale="1">
        <p:scale>
          <a:sx n="136" d="100"/>
          <a:sy n="136" d="100"/>
        </p:scale>
        <p:origin x="162"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07.635"/>
    </inkml:context>
    <inkml:brush xml:id="br0">
      <inkml:brushProperty name="width" value="0.035" units="cm"/>
      <inkml:brushProperty name="height" value="0.035" units="cm"/>
    </inkml:brush>
  </inkml:definitions>
  <inkml:trace contextRef="#ctx0" brushRef="#br0">1 0 15707,'1'3'336,"-1"0"-456,2 4-272,1-3-280,0 2 88,4-3 200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6.651"/>
    </inkml:context>
    <inkml:brush xml:id="br0">
      <inkml:brushProperty name="width" value="0.035" units="cm"/>
      <inkml:brushProperty name="height" value="0.035" units="cm"/>
    </inkml:brush>
  </inkml:definitions>
  <inkml:trace contextRef="#ctx0" brushRef="#br0">51 24 7306,'0'-18'4591,"0"18"-4538,0-1 0,0 1 0,0 0 0,0 0 1,0-1-1,0 1 0,0 0 0,0 0 0,0 0 0,0-1 0,1 1 0,-1 0 0,0 0 0,0 0 0,0-1 0,0 1 0,0 0 0,1 0 1,-1 0-1,0 0 0,0-1 0,0 1 0,1 0 0,-1 0 0,0 0 0,0 0 0,1 0 0,-1 0 0,0 0 0,0 0 0,0 0 0,1 0 1,-1-1-1,0 1 0,0 0 0,1 0 0,-1 1 0,0-1 0,0 0 0,1 0 0,-1 0 0,0 0 0,0 0 0,0 0 0,1 0 0,-1 0 0,0 0 1,0 0-1,0 1 0,1-1 0,-1 0 0,0 0 0,0 0 0,0 0 0,1 1 0,-1-1 0,0 0 0,0 0 0,0 0 0,0 1 0,0-1 1,1 0-1,0 10 52,1-1 0,-1 1 1,-1-1-1,1 1 0,-2-1 1,1 1-1,-1-1 1,-4 17-1,0 4-37,-13 105 9,1-13 18,-3 144 1,20-261-68,0 1 0,1-1-1,-1 0 1,1 1 0,0-1 0,0 0 0,4 10 0,-4-13-6,0-1 0,0 1 1,0-1-1,0 1 1,0-1-1,0 1 0,0-1 1,1 0-1,-1 0 0,1 1 1,-1-1-1,1 0 1,-1 0-1,1 0 0,-1-1 1,1 1-1,0 0 0,0 0 1,-1-1-1,1 0 0,0 1 1,0-1-1,0 0 1,-1 0-1,1 1 0,4-2 1,5 0 34,-1 0 0,1-1 1,0-1-1,-1 0 0,1 0 0,17-9 1,61-36-144,-75 39 49,25-14-476,-1-2-1,-1-2 0,-1-1 0,-2-2 1,-1-2-1,-2 0 0,34-45 0,-43 43 197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6.851"/>
    </inkml:context>
    <inkml:brush xml:id="br0">
      <inkml:brushProperty name="width" value="0.035" units="cm"/>
      <inkml:brushProperty name="height" value="0.035" units="cm"/>
    </inkml:brush>
  </inkml:definitions>
  <inkml:trace contextRef="#ctx0" brushRef="#br0">16 0 11466,'8'73'1041,"-14"90"7697,-11 149-13163,21-244 4449,0-1 0,0 1 8,-1-4 0,2-5-24,-2-6-72,1-7-216,1-8-281,0-10-215,-2-4-120,3-7-24,-2-5-1665,1-3 1721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7.277"/>
    </inkml:context>
    <inkml:brush xml:id="br0">
      <inkml:brushProperty name="width" value="0.035" units="cm"/>
      <inkml:brushProperty name="height" value="0.035" units="cm"/>
    </inkml:brush>
  </inkml:definitions>
  <inkml:trace contextRef="#ctx0" brushRef="#br0">1 1 14051,'4'36'186,"2"0"1,1-1-1,2 1 0,1-1 1,2-1-1,1 0 0,2-1 1,23 38-1,23 27-253,93 111 0,-44-63 240,-55-67-216,97 127 105,-116-161-44,2-2 0,62 53-1,-81-80-150,32 21 0,-43-32-340,0-1 0,0 0 0,0 0 0,1-1 0,-1 0 0,1 0 0,14 2 0,8-4-970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7.780"/>
    </inkml:context>
    <inkml:brush xml:id="br0">
      <inkml:brushProperty name="width" value="0.035" units="cm"/>
      <inkml:brushProperty name="height" value="0.035" units="cm"/>
    </inkml:brush>
  </inkml:definitions>
  <inkml:trace contextRef="#ctx0" brushRef="#br0">793 0 13275,'-56'44'795,"44"-36"-748,0-1 0,0-1 1,-19 7-1,-31 17-32,22-5-14,1 2 0,1 1 0,1 2 1,2 1-1,1 2 0,2 2 0,1 1 0,2 1 1,-45 75-1,63-93 14,1 1 1,2-1 0,0 2-1,0-1 1,2 1-1,1 0 1,0 0 0,2 0-1,-2 42 1,5-48 0,1 0 0,1 0 0,0 0 0,1 0 0,1-1 0,0 1 0,1-1 0,0 0 0,1 0 0,1 0 0,0-1 0,1 0 0,0-1 0,1 1 0,10 10 0,1-3-2,0-2 0,1 0 0,1-1-1,1-1 1,0-1 0,1-1 0,1-2 0,0 0 0,0-1 0,1-2 0,1 0 0,0-2-1,0-1 1,0-1 0,0-2 0,1 0 0,-1-2 0,42-3 0,-53-1-10,1 0 0,-1-1 0,0-1 0,0-1 0,0 0 0,-1-1 0,0 0 0,0-1 0,-1-1 0,0-1 0,0 0 0,-1 0 0,-1-1 0,15-17 0,-24 25 2,0-1-1,0 1 1,-1 0 0,0-1 0,1 0-1,-1 0 1,-1 1 0,1-1 0,0 0-1,-1-1 1,0 1 0,1-6 0,-2 7 2,0 1 0,0-1 0,0 0 1,-1 1-1,1-1 0,-1 1 0,0-1 1,0 1-1,0-1 0,0 1 0,0-1 1,0 1-1,-1 0 0,1 0 0,-1-1 1,1 1-1,-1 0 0,0 1 0,0-1 0,0 0 1,-3-2-1,-11-7 43,-1 1 0,0 0 1,0 1-1,-1 1 0,0 0 1,0 2-1,-1 0 0,0 1 0,-23-3 1,-23-1 142,-91 0 0,99 8-1,-94 11 0,118-5-149,0 1 0,1 2 0,0 1 0,-39 16 0,61-21-53,1 1 1,-1 0-1,1 0 1,0 1-1,0 1 0,1-1 1,0 1-1,0 1 1,1-1-1,0 1 1,0 1-1,1-1 0,0 1 1,0 0-1,1 1 1,0-1-1,1 1 1,0 0-1,0 0 0,-3 17 1,4-15-187,1-7 671,1-1 0,0 0 1,0 1-1,0-1 0,0 9 0,4-3 941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0.713"/>
    </inkml:context>
    <inkml:brush xml:id="br0">
      <inkml:brushProperty name="width" value="0.035" units="cm"/>
      <inkml:brushProperty name="height" value="0.035" units="cm"/>
    </inkml:brush>
  </inkml:definitions>
  <inkml:trace contextRef="#ctx0" brushRef="#br0">466 468 11242,'-9'-5'827,"11"2"-405,12-1-1,6 3-129,1-1-2,-17 1-175,-6-1-28,-114-18 39,107 18-75,0 0 1,0 0-1,0 0 1,1-1 0,-1 0-1,1-1 1,-1 0-1,1 0 1,0-1 0,-12-9-1,16 10-5,1 1-1,0-1 1,0 0-1,0 0 0,1 0 1,-1 0-1,1 0 1,0 0-1,0-1 1,1 1-1,-1-1 0,1 1 1,0-1-1,0 1 1,0-1-1,1 0 1,0 0-1,0-7 1,1 6-27,0 0 1,0 0 0,1 0 0,0 0 0,0 0-1,0 0 1,1 0 0,0 1 0,0 0-1,0-1 1,1 1 0,7-9 0,2 0 32,0 1 1,29-23-1,-2 8 25,0 1 0,1 3 0,69-30 0,-103 51-72,0 0 0,0 0-1,1 1 1,-1 0-1,1 1 1,-1 0 0,1 0-1,0 0 1,-1 1-1,10 1 1,-12 0-8,0 0 0,0 0 0,0 1 1,0-1-1,-1 1 0,1 0 0,0 1 0,-1-1 1,1 1-1,-1 0 0,0 0 0,0 0 0,0 0 1,0 1-1,-1 0 0,4 4 0,-2-1-4,1 0 0,-2 0 0,1 1 0,-1-1 0,0 1 1,-1 0-1,0 1 0,0-1 0,0 0 0,-1 1 0,-1-1 0,1 1 0,-2 0 0,1 0 0,-1-1 0,0 1 0,-1 0 1,-1 9-1,-2-4-1,1 0 0,-2-1 1,0 0-1,0 0 1,-1 0-1,-1 0 1,0-1-1,-1 0 0,0-1 1,-15 16-1,11-12 9,-2-2-1,0 1 0,0-2 1,-32 21-1,36-27 1,-1 0-1,0-1 1,0-1 0,0 1 0,0-2 0,-1 0-1,0 0 1,1-1 0,-15 1 0,25-3 0,1 0 1,-1 0 0,0 1-1,1-1 1,-1 0 0,1 0 0,-1 0-1,1 0 1,-1 0 0,1 0-1,-1 0 1,0 0 0,1 0-1,-1-1 1,1 1 0,-1 0-1,1 0 1,-1 0 0,1-1 0,-1 1-1,1 0 1,-2-1 0,12-6 20,21-6-13,-3 5-7,0 2 1,0 0-1,1 2 0,0 1 0,0 1 0,53 4 0,-77-2-3,1 0 1,-1 1-1,1 0 0,-1 0 0,1 1 1,-1 0-1,0 0 0,0 0 1,0 0-1,0 1 0,0 0 0,0 0 1,5 5-1,-7-5 11,1 0-1,-1 1 1,0 0 0,-1 0-1,1 0 1,-1 0 0,0 0 0,0 0-1,0 1 1,0-1 0,-1 1 0,0-1-1,0 1 1,0 0 0,0 9-1,-1-5 52,0-1-1,-1 1 0,0 0 0,-1-1 0,1 1 0,-2-1 0,1 1 0,-1-1 0,-1 0 0,0 0 1,0 0-1,0 0 0,-1-1 0,0 0 0,-12 13 0,-4 2 27,-1-1 1,0-1-1,-33 22 0,6-9-83,-1-2 0,-1-2 0,-80 32-1,-171 46-62,300-106 58,-10 3-285,0 0-1,-1 0 1,0-1-1,1-1 1,-1 0 0,0 0-1,-14-2 1,11-2-177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0.983"/>
    </inkml:context>
    <inkml:brush xml:id="br0">
      <inkml:brushProperty name="width" value="0.035" units="cm"/>
      <inkml:brushProperty name="height" value="0.035" units="cm"/>
    </inkml:brush>
  </inkml:definitions>
  <inkml:trace contextRef="#ctx0" brushRef="#br0">698 4 14155,'46'-3'1048,"-39"53"385,-211 66-1257,127-43 24,19 0 8,4 1-56,0-9-104,7-7-40,3-6-72,-5-2-240,0 1-377,-7-2-207,-2-4 360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3.136"/>
    </inkml:context>
    <inkml:brush xml:id="br0">
      <inkml:brushProperty name="width" value="0.035" units="cm"/>
      <inkml:brushProperty name="height" value="0.035" units="cm"/>
    </inkml:brush>
  </inkml:definitions>
  <inkml:trace contextRef="#ctx0" brushRef="#br0">4 95 13275,'-2'-11'515,"1"-1"0,1 1 1,0 0-1,2-18 0,-2 28-510,0 0 0,0 0-1,0 1 1,0-1 0,1 0 0,-1 0-1,0 0 1,0 0 0,1 1-1,-1-1 1,0 0 0,1 0-1,-1 0 1,1 1 0,-1-1 0,1 0-1,-1 1 1,1-1 0,0 0-1,-1 1 1,1-1 0,0 1-1,-1-1 1,1 1 0,0-1 0,0 1-1,-1 0 1,1-1 0,0 1-1,0 0 1,0 0 0,0-1-1,0 1 1,-1 0 0,2 0-1,0 1 14,-1-1-1,0 1 0,0-1 1,0 1-1,1-1 0,-1 1 0,0 0 1,0 0-1,0 0 0,0 0 1,0-1-1,-1 1 0,1 0 0,0 1 1,0-1-1,-1 0 0,1 0 1,0 0-1,-1 0 0,1 3 0,5 18 47,-1 1 0,-1-1 0,-1 1 0,0 45 0,-1-6-21,0 44-19,-2-66 43,8 73 1,-8-109-13,1 0 0,0 0 0,0 0 0,0-1 0,0 1 1,1 0-1,-1 0 0,1-1 0,0 1 0,0 0 0,0-1 0,1 0 0,-1 0 0,5 5 0,-4-6 6,1 0 0,-1 0 0,0 0 0,1-1-1,-1 1 1,1-1 0,-1 0 0,1 0-1,0 0 1,-1 0 0,1-1 0,0 1 0,0-1-1,0 0 1,6-1 0,12-1-158,-1-1 0,0-1-1,0-1 1,-1 0 0,1-2 0,-1-1-1,0 0 1,29-18 0,-34 18-382,-1-1-1,0-1 1,-1-1 0,0 0 0,-1 0 0,0-1 0,-1-1-1,0 0 1,-1 0 0,0-1 0,11-22 0,-7 4-550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3.344"/>
    </inkml:context>
    <inkml:brush xml:id="br0">
      <inkml:brushProperty name="width" value="0.035" units="cm"/>
      <inkml:brushProperty name="height" value="0.035" units="cm"/>
    </inkml:brush>
  </inkml:definitions>
  <inkml:trace contextRef="#ctx0" brushRef="#br0">59 0 11947,'-25'153'2835,"12"-82"-1642,-7 126 1,48 226-56,-25-402-1198,0 8 148,2-1 1,15 52 0,-9-51 706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3.910"/>
    </inkml:context>
    <inkml:brush xml:id="br0">
      <inkml:brushProperty name="width" value="0.035" units="cm"/>
      <inkml:brushProperty name="height" value="0.035" units="cm"/>
    </inkml:brush>
  </inkml:definitions>
  <inkml:trace contextRef="#ctx0" brushRef="#br0">1 0 11739,'4'30'2660,"2"-22"647,-5-6-2171,-7 3-1727,6-4 516,-1-1 16,1 0 0,0 0 1,0 0-1,0 1 0,0-1 1,-1 0-1,1 0 1,0 1-1,0-1 0,0 0 1,0 0-1,0 0 1,0 1-1,0-1 0,0 0 1,0 1-1,0-1 1,0 0-1,0 0 0,0 1 1,0-1-1,0 0 1,0 0-1,0 1 0,0-1 1,0 0-1,0 0 1,0 1-1,0-1 0,0 0 1,1 0-1,-1 1 0,0-1 1,0 0-1,0 0 1,0 0-1,1 1 0,-1-1 1,0 0-1,0 0 1,1 0-1,29 54-115,62 83 0,-11-19 549,-30-38-220,131 224 15,-173-286-234,-4-7-141,0-1 0,0-1-1,0 1 1,1-1-1,1 0 1,0 0-1,13 12 1,-8-15-215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4.179"/>
    </inkml:context>
    <inkml:brush xml:id="br0">
      <inkml:brushProperty name="width" value="0.035" units="cm"/>
      <inkml:brushProperty name="height" value="0.035" units="cm"/>
    </inkml:brush>
  </inkml:definitions>
  <inkml:trace contextRef="#ctx0" brushRef="#br0">1 0 14355,'33'401'2249,"-30"-372"-2281,-1 26-48,1-3 0,0-2-1,0-1-31,0-3-64,3 3-160,-1-2-192,4-4 416,0 0-88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09.882"/>
    </inkml:context>
    <inkml:brush xml:id="br0">
      <inkml:brushProperty name="width" value="0.035" units="cm"/>
      <inkml:brushProperty name="height" value="0.035" units="cm"/>
    </inkml:brush>
  </inkml:definitions>
  <inkml:trace contextRef="#ctx0" brushRef="#br0">12 224 9826,'-3'-4'3423,"3"3"-3392,-1 0 1,0 0 0,0 0-1,0-1 1,1 1-1,-1 0 1,0 0 0,1 0-1,-1-1 1,1 1-1,-1 0 1,1 0 0,0-1-1,0 1 1,0 0-1,-1-1 1,2-1 0,0-1-30,0 0 1,0 0 0,1 0 0,0 0 0,0 1-1,0-1 1,0 1 0,1-1 0,-1 1 0,1 0 0,0 0-1,0 0 1,0 0 0,0 1 0,5-4 0,7-4 11,0 1 0,20-9 0,-23 12 7,135-60 203,-129 60-215,0 0 0,0 1-1,1 1 1,-1 1 0,1 0-1,28 0 1,-36 4-6,1 0 1,-1 1-1,0 0 1,0 1-1,0 0 0,0 1 1,-1 0-1,1 1 1,-1 0-1,0 0 0,16 12 1,-19-12-6,0 1 0,0 0-1,0 0 1,-1 1 0,0-1 0,0 1 0,-1 1 0,0-1 0,0 1 0,0 0 0,-1 0 0,-1 0 0,1 1-1,3 16 1,-5-11-2,0 0-1,-1 0 1,-1 0-1,-1 0 1,0 0-1,0 0 1,-2-1-1,1 1 1,-2 0-1,0-1 1,-1 0-1,0 0 1,0 0-1,-2-1 0,0 1 1,-11 14-1,3-6 4,-1-1 0,-1-1 0,-1 0 0,-1-2-1,0 0 1,-1-1 0,-44 27 0,38-33 28,19-6 6,17-8-8,176-46 26,-147 42-20,1 1-1,73-1 1,-101 8-25,0 1 0,0 0 1,-1 1-1,1 0 0,0 1 1,-1 0-1,0 1 0,0 1 1,0-1-1,0 2 0,-1-1 0,0 1 1,11 9-1,-16-11 5,1 1 1,-1-1-1,0 1 0,-1 0 0,1 1 0,-1-1 1,0 1-1,-1 0 0,1 0 0,-1 0 0,0 0 1,-1 1-1,1-1 0,-1 1 0,-1 0 0,1-1 1,-1 1-1,0 0 0,-1 0 0,0 0 1,0 0-1,0 0 0,-3 11 0,0-4-4,-1-1-1,0 1 1,-1-1-1,-1-1 0,0 1 1,-1-1-1,0 0 1,-1 0-1,0-1 1,-10 11-1,-15 13 39,-57 47 0,75-69-28,-20 17 57,-1-2 0,-1-1 1,-80 43-1,103-62-42,-1-2 0,0 0-1,0 0 1,-1-1-1,0-1 1,0-1 0,0 0-1,0-1 1,0-1 0,0 0-1,0-1 1,-1-1-1,1-1 1,-27-6 0,33 6-27,0-1 1,1-1-1,-1 0 1,1 0-1,0-1 0,-13-10 1,19 13-57,0 0 1,1 0-1,-1 0 1,1 0-1,0-1 0,-1 1 1,1-1-1,1 0 0,-1 1 1,0-1-1,1 0 1,-1 0-1,1 0 0,0 0 1,0 0-1,0-1 1,0 1-1,1 0 0,-1 0 1,1-1-1,0 1 1,0 0-1,0-1 0,1-3 1,5-13-317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4.537"/>
    </inkml:context>
    <inkml:brush xml:id="br0">
      <inkml:brushProperty name="width" value="0.035" units="cm"/>
      <inkml:brushProperty name="height" value="0.035" units="cm"/>
    </inkml:brush>
  </inkml:definitions>
  <inkml:trace contextRef="#ctx0" brushRef="#br0">293 4 17052,'2'0'21,"100"1"126,-90 1-257,0 0 0,1 0 0,-1 1-1,0 0 1,-1 1 0,16 7 0,-4 2-67,-1 0 0,-1 1 1,1 2-1,-2 0 0,-1 1 0,0 1 0,-1 0 1,0 2-1,19 29 0,1 9 156,-2 2 1,34 80-1,-58-114 22,-1 0 1,-1 1-1,-2 0 0,0 1 0,6 48 1,-13-58-8,0-1 0,-1 1 1,-1 0-1,0 0 0,-2-1 1,0 1-1,-1-1 0,0 0 1,-1 0-1,-11 22 0,9-24-13,0 0-1,-2-1 1,0 0-1,0 0 1,-1-1-1,-1 0 1,-21 20-1,25-27 14,1-1-1,-1 0 1,0-1-1,0 1 1,0-1 0,-1-1-1,1 1 1,-1-1-1,0-1 1,0 1-1,0-1 1,0-1 0,-1 0-1,1 0 1,0 0-1,-1-1 1,-11-1-1,3-2 10,1-1-1,1 0 1,-1-2-1,1 1 0,-1-2 1,2 0-1,-1-1 0,1 0 1,0-1-1,1-1 1,0 0-1,-18-18 0,-11-15 35,2-2-1,-34-51 0,70 90-32,-35-47 66,3-2 0,2-2 0,-41-95 0,57 107-208,1-1-1,3-1 1,2 0-1,2 0 1,-7-75 0,16 61-446,6 5 213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5.183"/>
    </inkml:context>
    <inkml:brush xml:id="br0">
      <inkml:brushProperty name="width" value="0.035" units="cm"/>
      <inkml:brushProperty name="height" value="0.035" units="cm"/>
    </inkml:brush>
  </inkml:definitions>
  <inkml:trace contextRef="#ctx0" brushRef="#br0">499 1 15251,'-189'117'1889,"207"-140"-1905,-56 70 0,8 4 16,1-1 0,0 2 8,3-3 0,1-4 0,2-2-8,2-2-80,0 1-200,-1-3-257,-1-1-247,1-1 384,3-2 88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5.945"/>
    </inkml:context>
    <inkml:brush xml:id="br0">
      <inkml:brushProperty name="width" value="0.035" units="cm"/>
      <inkml:brushProperty name="height" value="0.035" units="cm"/>
    </inkml:brush>
  </inkml:definitions>
  <inkml:trace contextRef="#ctx0" brushRef="#br0">482 1 14443,'-17'9'90,"-1"0"0,0-1 0,0-1 0,-1 0 0,0-2 0,0 0 0,-35 4 0,24-4-92,1 1 1,-31 11-1,50-13 31,0 1 0,1-1 0,-1 2 0,1 0 0,0 0 0,1 0 0,-1 1 0,-9 12 0,0 1 2,1 1 0,-17 26 1,31-41-53,0 0 1,0 0 0,1 0-1,0 0 1,0 0-1,1 1 1,0-1 0,0 0-1,0 1 1,1-1 0,0 1-1,1 12 1,1 2-56,2-1-1,10 36 1,-10-39 16,10 27-49,-13-41 86,0-1 0,0 1 0,0-1 0,1 0 0,-1 0 0,1 1-1,-1-1 1,1 0 0,0 0 0,0 0 0,0-1 0,0 1 0,4 2 0,-5-3 14,0-1 1,0 0-1,0 1 1,0-1-1,0 0 0,1 0 1,-1 0-1,0 0 0,0 0 1,0 0-1,0 0 0,0 0 1,1-1-1,-1 1 1,0 0-1,0-1 0,0 1 1,2-2-1,19-12-32,-18 11 30,40-29-5,55-38 50,-85 62-35,1 0-1,0 1 1,1 0-1,-1 1 1,21-4-1,-33 9-4,1 0 1,-1 0-1,1 1 0,-1-1 0,1 1 0,-1 0 0,1 0 0,-1 1 0,1-1 0,-1 1 0,1 0 0,-1-1 0,0 1 0,1 1 0,-1-1 0,0 0 0,5 4 0,-4-2 5,-1 0 0,1 0 0,-1 1 0,1-1 0,-1 1 0,0 0 0,-1 0 0,1 0 0,-1 0 0,1 0 0,1 7 0,2 6 10,-2 0 0,1 1 0,-2-1 0,-1 1 0,1 31 0,-3-29 36,-1 1 0,-1 0 0,-1 0 0,0 0 0,-2-1 0,-1 0 0,0 0 0,-1 0 0,-2-1 0,0 0 0,0 0 1,-2-1-1,0-1 0,-1 0 0,-1 0 0,-1-1 0,0-1 0,-1 0 0,-1-1 0,0-1 0,-35 23 0,44-32-43,1-1 0,-1 0-1,0 0 1,0 0 0,0-1 0,0 0 0,0 0 0,-1-1-1,1 0 1,0 0 0,-1-1 0,-8 0 0,10-1-35,0 0 1,0 0 0,0 0 0,1-1-1,-1 0 1,0 0 0,1-1 0,-1 0 0,1 1-1,0-2 1,0 1 0,0-1 0,0 1-1,1-1 1,-6-6 0,-4-9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6.413"/>
    </inkml:context>
    <inkml:brush xml:id="br0">
      <inkml:brushProperty name="width" value="0.035" units="cm"/>
      <inkml:brushProperty name="height" value="0.035" units="cm"/>
    </inkml:brush>
  </inkml:definitions>
  <inkml:trace contextRef="#ctx0" brushRef="#br0">1 1 10114,'1'0'345,"1"0"0,-1 1 0,1-1 0,-1 1 0,0-1 0,1 1 0,-1 0-1,0-1 1,1 1 0,-1 0 0,0 0 0,0 0 0,0 0 0,1 0 0,0 2 0,18 22-1274,-14-16 1322,160 257-298,-111-171 138,112 230-186,-132-252-653,-20-48-365,2-3 359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6.864"/>
    </inkml:context>
    <inkml:brush xml:id="br0">
      <inkml:brushProperty name="width" value="0.035" units="cm"/>
      <inkml:brushProperty name="height" value="0.035" units="cm"/>
    </inkml:brush>
  </inkml:definitions>
  <inkml:trace contextRef="#ctx0" brushRef="#br0">440 0 14291,'-3'2'66,"0"0"1,1-1-1,-1 2 1,1-1-1,0 0 1,0 0-1,-1 1 0,1-1 1,-2 4-1,0 0-136,-44 49-870,6-7 581,1 2 0,-45 72 0,73-95 368,0 1 0,1 0-1,2 0 1,1 1 0,2 0 0,0 0 0,2 1-1,1 0 1,2 0 0,1 0 0,2 33-1,0-50 24,1 0-1,0 1 0,0-1 1,2 0-1,-1 0 0,12 23 0,-12-29-18,0-1 0,1 0 0,0 0 0,1 0 0,-1 0 0,1-1 0,0 1 0,0-1 0,1-1 0,-1 1 0,1-1 0,0 0 0,1 0 0,9 4 0,0-2-15,0-1-1,0 0 1,0-1 0,1-1-1,-1 0 1,1-1 0,0-1-1,0-1 1,0 0 0,24-5 0,-27 3 19,-1 0 0,1-1 0,0-1 0,-1-1 0,0 0 0,0 0 0,0-1 0,-1-1 0,0 0 0,0-1 0,0 0 0,18-18 0,-26 23-14,-1-1 1,1 0-1,-1 0 1,0 0-1,0-1 1,-1 1-1,1-1 1,-1 0-1,0 1 1,0-1-1,0 0 1,-1 0-1,0 0 1,0-1-1,0 1 1,0 0-1,-1 0 1,0-7-1,-1 7 1,0-1 0,0 1 0,-1 0 0,0-1-1,0 1 1,0 0 0,0 0 0,-1 0-1,0 0 1,0 1 0,0-1 0,-1 1 0,1 0-1,-1 0 1,0 0 0,-8-6 0,-2 0 33,0 1 0,-1 1 0,0 0 0,-1 1 0,1 0 1,-1 1-1,-1 1 0,1 1 0,-1 0 0,1 1 1,-1 1-1,0 0 0,0 1 0,0 1 0,0 1 0,0 0 1,-20 5-1,21-3-101,-1 1 1,1 0 0,0 1 0,0 1-1,0 0 1,1 2 0,0-1 0,0 2-1,1 0 1,0 1 0,1 0 0,0 1-1,0 0 1,1 1 0,1 1 0,0 0-1,-12 19 1,5 11-2548,11-25 1596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35.046"/>
    </inkml:context>
    <inkml:brush xml:id="br0">
      <inkml:brushProperty name="width" value="0.035" units="cm"/>
      <inkml:brushProperty name="height" value="0.035" units="cm"/>
    </inkml:brush>
  </inkml:definitions>
  <inkml:trace contextRef="#ctx0" brushRef="#br0">485 97 9298,'51'-34'1933,"56"-29"0,-162 72-699,-87 23-639,-54 13-441,57-1-115,102-32-16,32-11-19,0 1 0,0 0 1,0 0-1,0 0 0,0 1 0,0 0 1,-4 3-1,7-4 2,1-1 0,-1 1 0,1 0 0,0 0 0,0 0-1,0 0 1,0 0 0,0 0 0,0 0 0,0 0 0,1 0 0,-1 0-1,1 0 1,-1 1 0,1-1 0,0 0 0,0 0 0,0 0 0,1 4 0,0 19 33,-1-2-7,2-1 1,5 31 0,-1-24-22,-1-1 1,-1 1-1,-2-1 0,-1 1 1,-1 0-1,-1 0 0,-2 0 1,0-1-1,-13 46 0,-4-3 21,25-70-14,1 0 0,-1-1 0,1 0 0,-1 0 0,1-1 0,7-1-1,-13 2-15,119-15 13,103-10 402,-213 25-404,0 0-1,0 0 1,0 1 0,0 1-1,0-1 1,0 1-1,0 1 1,12 4 0,-18-5-12,0-1 0,1 1-1,-1-1 1,0 1 0,0 0 0,0 0 0,0 1 0,0-1 0,0 1 0,0-1 0,-1 1 0,0 0 0,1 0 0,-1 0 0,0 0 0,0 0 0,-1 0 0,1 1-1,-1-1 1,0 1 0,1-1 0,-2 1 0,2 5 0,-2-2-2,0 1-1,0 0 1,-1 0 0,0-1 0,-1 1-1,1-1 1,-2 1 0,1-1-1,-1 1 1,0-1 0,0 0-1,-1 0 1,0-1 0,-7 10-1,-8 7 6,0-1-1,-35 30 1,15-15 0,-4 4 25,19-20 4,-27 33 0,38-38-401,-1 0 1,0-1-1,-1 0 0,-1-2 1,0 0-1,-24 15 1,31-23 123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35.373"/>
    </inkml:context>
    <inkml:brush xml:id="br0">
      <inkml:brushProperty name="width" value="0.035" units="cm"/>
      <inkml:brushProperty name="height" value="0.035" units="cm"/>
    </inkml:brush>
  </inkml:definitions>
  <inkml:trace contextRef="#ctx0" brushRef="#br0">658 22 12707,'0'-1'89,"0"0"1,0 0-1,0 0 0,0 0 1,0-1-1,0 1 1,0 0-1,-1 0 1,1 0-1,0 0 0,-1 0 1,1 0-1,-1 0 1,1 0-1,-1 0 1,1 0-1,-2-1 0,2 1-68,-1 1 0,1 0-1,0 0 1,-1 0 0,1 0-1,-1 0 1,1 0 0,-1 0-1,1 0 1,-1 0 0,1 0-1,-1 0 1,1 0 0,-1 0-1,1 0 1,-1 0-1,1 0 1,0 1 0,-1-1-1,1 0 1,-1 0 0,1 1-1,-1-1 1,1 0 0,0 0-1,-1 1 1,-5 5-6,1-1-1,0 0 1,-8 12 0,10-13 94,-166 236 136,-24 30-255,177-249 232,-140 185-399,96-113 3567,46-68-1778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36.032"/>
    </inkml:context>
    <inkml:brush xml:id="br0">
      <inkml:brushProperty name="width" value="0.035" units="cm"/>
      <inkml:brushProperty name="height" value="0.035" units="cm"/>
    </inkml:brush>
  </inkml:definitions>
  <inkml:trace contextRef="#ctx0" brushRef="#br0">1 352 12731,'0'2'198,"0"1"1,0 0 0,1-1-1,-1 1 1,1-1-1,0 1 1,-1-1-1,1 0 1,0 1 0,0-1-1,1 0 1,1 3-1,-2-3 768,1 0-1,0-1 1,0 1-1,-1 0 1,1-1-1,0 1 0,0-1 1,4 2-1,-6-3-965,0 0 1,0 0-1,0 0 0,0 0 1,0 0-1,1 0 0,-1 0 0,0 0 1,0 0-1,0 1 0,0-1 0,0 0 1,0 0-1,1 0 0,-1 0 1,0 0-1,0 0 0,0 0 0,0 0 1,0 0-1,1 0 0,-1 0 1,0 0-1,0 0 0,0-1 0,0 1 1,0 0-1,1 0 0,-1 0 0,0 0 1,0 0-1,0 0 0,0 0 1,0 0-1,0 0 0,0 0 0,0 0 1,1-1-1,-1 1 0,0 0 1,0 0-1,0 0 0,0 0 0,0 0 1,0 0-1,0-1 0,0 1 0,0 0 1,0 0-1,0 0 0,0 0 1,0-1-1,0-11-3302,0 10 2933,-1 1 0,1-1 1,0 1-1,0-1 0,0 0 0,0 1 0,0-1 1,0 1-1,0-1 0,1 0 0,-1 1 0,0-1 1,1 1-1,0-1 0,-1 1 0,1-1 1,0 1-1,0-2 0,70-46 605,1 2-1,88-41 1,32-18 567,-166 89-639,-18 10-114,1 1 1,1 0-1,-1 1 1,1 0-1,0 0 1,0 1-1,18-5 1,-27 9-50,0-1 0,0 1 0,0 0-1,0 0 1,0 0 0,0 0 0,0 0 0,0 0 0,0 0 0,0 0 0,0 1 0,0-1 0,0 0 0,0 0 0,0 1 0,0-1 0,-1 1-1,1-1 1,0 1 0,0-1 0,0 1 0,-1 0 0,1-1 0,0 1 0,1 1 0,-2-1-1,1 1 1,0 0-1,-1-1 0,1 1 1,-1 0-1,0 0 0,1-1 1,-1 1-1,0 0 0,0 0 1,0-1-1,0 1 0,-1 2 1,-1 7-4,-1 0 1,0 0 0,-7 16 0,8-23 2,-222 477-16,177-389 22,-7 11 12,-47 129-1,93-209-11,-25 79 54,30-91-64,1 1-1,0-1 1,1 1-1,0 0 1,1-1 0,1 1-1,1 12 1,-2-22-46,1 0 0,-1 1 0,1-1 0,-1 1 0,1-1 0,0 0 0,0 0 0,0 1 1,0-1-1,0 0 0,1 0 0,-1 0 0,1 0 0,-1 0 0,3 1 0,-3-2-188,0-1 0,0 1-1,0 0 1,0-1 0,0 1-1,0-1 1,1 0 0,-1 1-1,0-1 1,0 0 0,0 0-1,3 0 1,8 0-1100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36.295"/>
    </inkml:context>
    <inkml:brush xml:id="br0">
      <inkml:brushProperty name="width" value="0.035" units="cm"/>
      <inkml:brushProperty name="height" value="0.035" units="cm"/>
    </inkml:brush>
  </inkml:definitions>
  <inkml:trace contextRef="#ctx0" brushRef="#br0">829 0 15371,'-146'54'1578,"-78"26"-914,167-62-621,-114 18 1,137-31-32,-1-3 1,0 0-1,0-3 1,-41-5-1,75 7-16,1-1-1,-1 0 1,0 0-1,0-1 1,0 1-1,0 0 1,0 0-1,1 0 0,-1-1 1,0 1-1,0 0 1,0-1-1,1 1 1,-1 0-1,0-1 0,0 1 1,1-1-1,-2 0 1,2 0-31,0 1 0,1-1 0,-1 1 0,0-1-1,0 1 1,1 0 0,-1-1 0,0 1 0,1 0 0,-1-1 0,0 1 0,1 0 0,-1-1 0,1 1 0,-1 0 0,1 0-1,-1-1 1,0 1 0,1 0 0,-1 0 0,1 0 0,0-1 0,35-9-1548,-12 4 1286,1-1 87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38.593"/>
    </inkml:context>
    <inkml:brush xml:id="br0">
      <inkml:brushProperty name="width" value="0.035" units="cm"/>
      <inkml:brushProperty name="height" value="0.035" units="cm"/>
    </inkml:brush>
  </inkml:definitions>
  <inkml:trace contextRef="#ctx0" brushRef="#br0">496 0 13323,'-20'23'4936,"0"2"-3517,-1 2-3775,-20 36-1,19-23 3603,-66 172-680,54-122-438,-80 145 0,-10-39-1896,112-176 1338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0.343"/>
    </inkml:context>
    <inkml:brush xml:id="br0">
      <inkml:brushProperty name="width" value="0.035" units="cm"/>
      <inkml:brushProperty name="height" value="0.035" units="cm"/>
    </inkml:brush>
  </inkml:definitions>
  <inkml:trace contextRef="#ctx0" brushRef="#br0">876 0 12331,'1'0'25,"-1"0"1,0 0 0,0 0 0,0 0-1,0 1 1,0-1 0,1 0 0,-1 0-1,0 0 1,0 0 0,0 0-1,0 0 1,0 0 0,0 0 0,0 0-1,1 0 1,-1 1 0,0-1 0,0 0-1,0 0 1,0 0 0,0 0 0,0 0-1,0 0 1,0 1 0,0-1-1,0 0 1,0 0 0,0 0 0,0 0-1,0 0 1,0 1 0,0-1 0,0 0-1,0 0 1,0 0 0,0 0 0,0 0-1,0 0 1,0 1 0,0-1-1,0 0 1,0 0 0,0 0 0,0 0-1,-5 12 538,-8 10-18,-62 75 376,-21 30-861,11-1-62,-190 268 76,58-121-22,195-249 6,-2-1-1,-31 23 0,45-40-119,10-6 52,0 0-1,0 0 1,1 0 0,-1 0-1,0 0 1,0 0-1,0-1 1,0 1 0,0 0-1,0 0 1,0 0 0,0 0-1,0 0 1,1 0-1,-1 0 1,0 0 0,0-1-1,0 1 1,0 0-1,0 0 1,0 0 0,0 0-1,0 0 1,0 0 0,0-1-1,0 1 1,0 0-1,0 0 1,0 0 0,0 0-1,0 0 1,0-1 0,0 1-1,0 0 1,0 0-1,0 0 1,0 0 0,-1 0-1,1 0 1,0 0 0,0-1-1,0 1 1,0 0-1,0 0 1,0 0 0,0 0-1,0 0 1,0 0-1,-1 0 1,1 0 0,0 0-1,0 0 1,0 0 0,0-1-1,0 1 1,0 0-1,0 0 1,-1 0 0,1 0-1,0 0 1,0 0 0,0 0-1,0 0 1,0 0-1,-1 0 1,1 0 0,0 0-1,7-15-293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39.252"/>
    </inkml:context>
    <inkml:brush xml:id="br0">
      <inkml:brushProperty name="width" value="0.035" units="cm"/>
      <inkml:brushProperty name="height" value="0.035" units="cm"/>
    </inkml:brush>
  </inkml:definitions>
  <inkml:trace contextRef="#ctx0" brushRef="#br0">15 105 11907,'27'-7'733,"41"-16"0,-10 3-619,-16 7-74,-17 3-29,1 2 1,1 1-1,-1 1 0,1 2 1,40-3-1,-64 7-11,1 1 1,0-1-1,0 0 1,-1 1-1,1 0 1,-1 0 0,1 0-1,-1 0 1,1 1-1,-1-1 1,1 1-1,-1 0 1,0 0-1,0 0 1,0 1-1,0-1 1,-1 0-1,1 1 1,-1 0-1,1 0 1,-1 0-1,0 0 1,0 0-1,0 0 1,0 1-1,-1-1 1,1 0-1,-1 1 1,0-1-1,1 8 1,0-3 0,-1 0 0,-1 1 1,1-1-1,-1 1 0,-1-1 0,0 1 1,0-1-1,0 0 0,-1 1 0,0-1 0,-1 0 1,-6 14-1,-10 10 11,-1-1-1,-1-1 1,-34 36 0,23-28-15,-24 30 166,-103 135-2031,141-176 1601,2 1-1,0 1 0,2 0 0,1 1 0,-17 59 1,28-81 398,1 0 0,-1-1 0,1 1 0,0 0 0,1 0 0,0 0 0,0 0 0,1-1 1,0 1-1,2 9 0,-1-12-52,-1-1 0,1 0 0,0 0-1,0 0 1,0-1 0,1 1 0,-1 0 0,1-1 0,0 1 0,0-1 0,0 0 0,1 0 0,-1 0 0,1-1 0,-1 1 0,1-1-1,0 0 1,0 0 0,6 2 0,2 0-3,1 0-1,0-1 0,-1-1 1,1 0-1,0-1 0,0 0 1,0-1-1,0 0 1,15-3-1,-2-1-44,0-1 1,0-1-1,36-14 0,-51 16-24,0 0-1,-1-1 1,0-1 0,0 1 0,0-2-1,-1 1 1,0-1 0,0-1-1,0 0 1,-1 0 0,7-10-1,-10 11 7,0 0-1,0-1 1,-1 1-1,-1-1 1,1 0-1,-1 0 1,-1-1-1,1 1 1,-1 0-1,-1-1 1,0 1-1,0-1 1,0 0-1,-1 1 1,-2-12-1,-1-3 3,-1 1 1,-1-1-1,-1 1 1,-1 1-1,-13-29 0,0 10-5,-43-66 0,26 55-3,-3 2-1,-66-63 1,-1-1-62,105 110 50,-3-1-13,2 0 1,-1 0-1,0 0 0,1-1 1,0 0-1,0 0 0,0 0 1,1 0-1,-1 0 0,1 0 1,-1-7-1,3 12 13,0-1-1,0 1 1,0-1-1,1 1 1,-1-1-1,0 1 1,0 0 0,1-1-1,-1 1 1,0-1-1,0 1 1,1 0-1,-1-1 1,0 1-1,1 0 1,-1-1 0,1 1-1,-1 0 1,0 0-1,1-1 1,-1 1-1,1 0 1,-1 0-1,1 0 1,-1 0 0,1 0-1,-1-1 1,1 1-1,-1 0 1,0 0-1,1 0 1,-1 0-1,1 0 1,0 1 0,24-1 847,-19 0-230,22 2 96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40.232"/>
    </inkml:context>
    <inkml:brush xml:id="br0">
      <inkml:brushProperty name="width" value="0.035" units="cm"/>
      <inkml:brushProperty name="height" value="0.035" units="cm"/>
    </inkml:brush>
  </inkml:definitions>
  <inkml:trace contextRef="#ctx0" brushRef="#br0">1 1 12339,'31'23'528,"-22"-21"-120,-9-3-379,1 0 1,-1 1-1,0-1 1,0 1-1,0-1 1,0 0-1,0 1 1,0-1-1,0 1 1,0-1-1,0 0 0,-1 1 1,1-1-1,0 1 1,0-1-1,0 1 1,-1-1-1,1 0 1,0 1-1,-1-1 1,-2-9 173,9 17-192,10 9 4,24 26 29,-2 1 1,-2 1-1,33 53 1,82 156 160,-139-232-199,65 135-2709,-65-134 1736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40.839"/>
    </inkml:context>
    <inkml:brush xml:id="br0">
      <inkml:brushProperty name="width" value="0.035" units="cm"/>
      <inkml:brushProperty name="height" value="0.035" units="cm"/>
    </inkml:brush>
  </inkml:definitions>
  <inkml:trace contextRef="#ctx0" brushRef="#br0">801 0 12811,'-319'178'331,"262"-141"-328,1 3-1,2 3 1,-63 64-1,94-83-8,1 2-1,1 1 1,1 1-1,2 0 1,-27 55 0,36-63 24,1 0 1,1 1 0,1 0-1,0 0 1,2 0 0,0 0-1,2 1 1,0 0 0,1 0-1,3 22 1,0-31-3,0-1-1,1 1 1,0-1-1,1 0 1,0 0 0,1-1-1,0 1 1,1-1 0,0 0-1,1 0 1,0-1 0,1 0-1,0 0 1,0-1 0,1 0-1,1-1 1,-1 0 0,1 0-1,1-1 1,-1 0 0,1 0-1,0-2 1,1 1 0,0-1-1,-1-1 1,1 0 0,1-1-1,-1 0 1,0-1 0,1 0-1,-1-1 1,1-1 0,0 0-1,15-2 1,-9 0 9,0-2 1,-1 0-1,1-1 0,-1-1 1,22-10-1,-28 10 7,0-1 0,0 0 0,0 0-1,-1-1 1,0 0 0,0-1 0,17-20 0,-25 26-33,-1 1 1,0-1 0,0 1 0,-1-1-1,1 0 1,-1 0 0,1 0-1,-1 0 1,0 0 0,0 0-1,0 0 1,0 0 0,-1 0-1,0 0 1,1-1 0,-1 1 0,0 0-1,0 0 1,-1 0 0,1-1-1,-1 1 1,-1-5 0,0 3-8,0-1 0,-1 1 0,0 0 0,0 0 0,-1 1 1,1-1-1,-1 1 0,0-1 0,0 1 0,-1 0 0,-8-5 0,-2-2-5,-2 0-1,1 1 1,-1 1-1,-1 1 1,0 0-1,0 1 1,-29-7-1,37 12 3,0 0 0,0 1 0,-1 0 0,1 1 0,0 0 0,-1 0 0,1 1 0,0 0 0,0 1 0,0 0 0,0 1 0,0 0 0,0 0 0,1 1 0,-17 10 0,14-7-151,1 1-1,1 1 1,-1-1-1,2 2 1,-1 0-1,1 0 1,1 0-1,0 1 1,0 0 0,1 1-1,-8 16 1,6-1-487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44.743"/>
    </inkml:context>
    <inkml:brush xml:id="br0">
      <inkml:brushProperty name="width" value="0.035" units="cm"/>
      <inkml:brushProperty name="height" value="0.035" units="cm"/>
    </inkml:brush>
  </inkml:definitions>
  <inkml:trace contextRef="#ctx0" brushRef="#br0">810 1 12115,'8'2'1154,"-11"0"-508,-15 5-491,-14 16-62,1 1 0,1 2 0,2 1 0,0 1 0,2 1 1,-26 37-1,-97 173-4,5-6 47,117-195-108,-2-1 0,-2-1 0,-62 56 0,82-83-83,0 0 0,-1-1 0,-1-1 0,-14 7 0,4-2-62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45.508"/>
    </inkml:context>
    <inkml:brush xml:id="br0">
      <inkml:brushProperty name="width" value="0.035" units="cm"/>
      <inkml:brushProperty name="height" value="0.035" units="cm"/>
    </inkml:brush>
  </inkml:definitions>
  <inkml:trace contextRef="#ctx0" brushRef="#br0">704 159 12051,'-298'82'1333,"236"-63"-1249,23-7-65,1 1 0,-58 31-1,80-36-11,1 0 1,1 2-1,0 0 0,0 0 1,1 1-1,0 1 0,1 0 0,-19 25 1,27-31 0,0 0 0,1 0 0,0 0-1,0 0 1,1 1 0,0-1 0,0 1 0,0 0 0,1 0 0,0 0 0,0-1 0,1 13 0,0-15-2,0-1-1,1 1 1,-1-1-1,1 0 1,0 1-1,0-1 0,0 0 1,0 0-1,1 0 1,-1 1-1,1-2 1,0 1-1,0 0 0,0 0 1,0 0-1,0-1 1,1 1-1,-1-1 1,1 0-1,0 0 1,0 0-1,0 0 0,-1 0 1,2-1-1,-1 1 1,0-1-1,4 2 1,0-2 3,0 1 0,0-1 0,0-1 0,0 1 1,0-1-1,0 0 0,0-1 0,0 1 1,0-1-1,0-1 0,-1 0 0,1 1 0,0-2 1,-1 1-1,1-1 0,-1 0 0,10-7 0,7-5 5,0-1 0,-2-2-1,22-21 1,-2-1-8,-3-3 1,-1 0 0,-2-3-1,-2-1 1,49-93 0,-76 128 0,-1 0 0,0 0 0,-1-1 0,0 1 1,-1-1-1,0 0 0,1-26 0,-4 38-4,0 0 0,0 0 0,0 0 0,0 0 0,0 0 0,0 0 0,0-1 0,-1 1 0,1 0 1,0 0-1,-1 0 0,1 0 0,-1 0 0,1 0 0,-1 0 0,1 0 0,-1 1 0,0-1 0,0 0 0,0-1 0,0 2-2,1 0 1,-1 0-1,1 0 0,-1 0 0,1 0 1,-1 0-1,0 0 0,1 1 0,-1-1 1,1 0-1,-1 0 0,1 0 0,-1 1 1,1-1-1,-1 0 0,1 0 1,-1 1-1,1-1 0,-1 1 0,1-1 1,0 0-1,-1 1 0,1-1 0,-1 1 1,1-1-1,0 1 0,0-1 0,-1 1 1,1-1-1,0 1 0,0-1 0,-1 1 1,1-1-1,0 1 0,0-1 1,0 1-1,0 1 0,-11 29 20,2 1 1,1 0-1,-6 55 0,2 103 171,9-114-105,-6 111 1165,29 334 1,-3-354-1022,8 78-138,-23-237-113,-2-3-83,0 1 0,1-1 1,0 0-1,0 0 0,1 1 0,-1-1 0,1 0 0,0 0 0,0 0 0,1-1 0,3 6 0,3-5-371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0.967"/>
    </inkml:context>
    <inkml:brush xml:id="br0">
      <inkml:brushProperty name="width" value="0.035" units="cm"/>
      <inkml:brushProperty name="height" value="0.035" units="cm"/>
    </inkml:brush>
  </inkml:definitions>
  <inkml:trace contextRef="#ctx0" brushRef="#br0">1 1 9234,'1'2'182,"0"0"0,1 0 1,-1 0-1,0 0 0,0 0 0,0 0 0,0 1 1,-1-1-1,1 0 0,-1 0 0,1 1 0,-1 3 1,1 37 2611,-1-23-2212,23 280-334,-13-202-148,-9-89-56,0-1-1,1 1 0,-1 0 0,2-1 1,0 1-1,0-1 0,0 1 1,1-1-1,0-1 0,1 1 1,-1 0-1,2-1 0,-1 0 0,8 8 1,-11-14-20,-1 0 1,0 0 0,0 1-1,1-1 1,-1 0 0,0 0-1,1-1 1,-1 1 0,1 0-1,-1 0 1,1-1 0,0 1-1,-1-1 1,1 1 0,0-1-1,-1 0 1,1 0 0,2 0-1,0 0 7,-1 0 0,0-1 0,1 0 0,-1 0 0,0 0 0,0 0 0,1 0 0,4-4 0,5-3 14,-1 0-1,0-1 1,14-15 0,-17 16-43,22-21-358,-1-1 0,-2-1 1,-1-1-1,44-70 0,-48 61 177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1.185"/>
    </inkml:context>
    <inkml:brush xml:id="br0">
      <inkml:brushProperty name="width" value="0.035" units="cm"/>
      <inkml:brushProperty name="height" value="0.035" units="cm"/>
    </inkml:brush>
  </inkml:definitions>
  <inkml:trace contextRef="#ctx0" brushRef="#br0">0 0 15699,'5'207'1667,"-1"-161"-1615,1 0 1,18 66 0,-20-101-54,19 70 21,16 119 1,-37-164-28,-1-30-75,-1 1 0,1-1 0,1 0-1,-1 1 1,1-1 0,0 0 0,1 1 0,-1-1 0,1 0 0,0 0 0,5 9 0,-7-15 54,0 0 57,0 1 0,0-1 0,1 0-1,-1 0 1,0 0 0,0 1 0,0-1-1,0 0 1,0 0 0,0 1 0,1-1 0,-1 0-1,0 0 1,0 0 0,0 0 0,1 1-1,-1-1 1,0 0 0,0 0 0,0 0-1,1 0 1,-1 0 0,0 0 0,0 1 0,1-1-1,-1 0 1,0 0 0,0 0 0,1 0-1,-1 0 1,0 0 0,0 0 0,1 0 0,-1 0-1,0 0 1,0 0 0,1 0 0,-1-1-1,3-5 654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1.657"/>
    </inkml:context>
    <inkml:brush xml:id="br0">
      <inkml:brushProperty name="width" value="0.035" units="cm"/>
      <inkml:brushProperty name="height" value="0.035" units="cm"/>
    </inkml:brush>
  </inkml:definitions>
  <inkml:trace contextRef="#ctx0" brushRef="#br0">0 0 14419,'19'43'240,"87"181"278,-83-182-515,1-2 0,3-1 0,38 45 0,-13-25-95,103 122-1541,-146-170-939,-1 0 1074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2.418"/>
    </inkml:context>
    <inkml:brush xml:id="br0">
      <inkml:brushProperty name="width" value="0.035" units="cm"/>
      <inkml:brushProperty name="height" value="0.035" units="cm"/>
    </inkml:brush>
  </inkml:definitions>
  <inkml:trace contextRef="#ctx0" brushRef="#br0">580 34 13747,'-118'-26'1016,"75"19"-761,33 7-238,5 1-11,1-1 0,-1 1 0,1 0 0,-1 0-1,1 0 1,-1 0 0,1 1 0,-1 0 0,1 0 0,0 0-1,0 1 1,0-1 0,0 1 0,1 0 0,-1 0 0,-5 6 0,-4 6 21,2 0 0,-20 31 0,6-8-24,19-28 2,0-1 0,1 0 1,1 1-1,-1 0 0,1 0 0,1 0 0,0 1 0,-2 12 0,0 12 16,0 42-1,-3 19 12,7-83-21,0 0 0,1 0 0,0 1 0,3 12 0,-3-25 14,1 0 1,-1-1 0,0 1-1,1 0 1,-1-1 0,1 1-1,-1 0 1,1-1 0,0 1-1,-1-1 1,1 1 0,-1 0-1,1-1 1,0 0 0,0 1 0,-1-1-1,1 1 1,0-1 0,0 0-1,-1 0 1,1 1 0,0-1-1,0 0 1,0 0 0,-1 0-1,1 0 1,0 0 0,0 0-1,0 0 1,-1 0 0,1 0-1,0 0 1,0-1 0,0 1-1,0-1 1,37-8 247,-32 7-253,58-20 159,-38 12-98,0 2 0,34-7 0,-50 14-90,0-1 0,0 2-1,1 0 1,-1 0-1,0 0 1,0 1 0,0 1-1,0 0 1,18 6-1,-13-2-22,0 0 0,0 1 0,-1 1 0,0 0 0,-1 1 0,0 1 0,0 0 0,-1 0 0,-1 1 0,11 13 0,-15-17 16,-1 1 0,-1 0 0,0 0 0,0 1 0,0-1-1,-1 1 1,0 0 0,-1 0 0,0 0 0,0 1 0,-1-1 0,0 1 0,-1-1 0,0 1 0,-1 0 0,0 0 0,-2 15 0,-1-9 14,-1-1 1,-1 1 0,0-1-1,-1 0 1,-1 0 0,0-1-1,-1 0 1,-1 0 0,0-1-1,-1 0 1,0-1 0,-1 0-1,0 0 1,-1-1 0,0-1-1,-16 11 1,8-7 59,0-1 0,-1-1-1,-1-1 1,0-1 0,-1-1-1,1-1 1,-2-1 0,1 0 0,-1-2-1,-27 2 1,19-4 153,0-2 1,0-2-1,-37-4 1,51 2-114,1 0 0,0-1 0,0-1 0,0-1 0,1 0 0,-1-1 0,-20-13 0,36 20-101,0 0 1,0-1 0,0 1 0,0-1-1,0 0 1,0 1 0,0-1 0,0 0-1,0 0 1,0 0 0,0 1 0,0-1 0,1 0-1,-1 0 1,0 0 0,1 0 0,-1-1-1,1 1 1,-1 0 0,1 0 0,-1 0-1,1 0 1,0 0 0,0-1 0,-1-1-1,2 1-110,0 1 0,0 0 0,-1-1 0,1 1 0,1-1 0,-1 1 0,0 0 0,0 0 0,0 0 0,1 0 0,-1 0 0,0 0 0,1 0 0,-1 0 0,1 0 0,-1 1 0,1-1 0,1 0 0,16-8-585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5.922"/>
    </inkml:context>
    <inkml:brush xml:id="br0">
      <inkml:brushProperty name="width" value="0.035" units="cm"/>
      <inkml:brushProperty name="height" value="0.035" units="cm"/>
    </inkml:brush>
  </inkml:definitions>
  <inkml:trace contextRef="#ctx0" brushRef="#br0">1106 6 12779,'0'0'27,"0"-1"1,0 1-1,0 0 1,0 0-1,0-1 1,0 1 0,0 0-1,0 0 1,0 0-1,0-1 1,0 1-1,0 0 1,-1 0-1,1 0 1,0 0 0,0-1-1,0 1 1,0 0-1,-1 0 1,1 0-1,0 0 1,0 0-1,0-1 1,-1 1 0,1 0-1,0 0 1,0 0-1,0 0 1,-1 0-1,1 0 1,0 0-1,0 0 1,0 0 0,-1 0-1,1 0 1,0 0-1,0 0 1,-1 0-1,1 0 1,0 0-1,0 0 1,0 0 0,-1 0-1,1 0 1,0 0-1,-1 1 1,-13-2 129,-31 6-54,-67 14 0,16-1-82,-365 56 676,404-66-344,-58 10-154,111-17-204,0 0 0,1 0 0,-1 1 0,0-1 0,0 1 0,1 0 0,-1 0 0,1 0 0,0 0-1,0 1 1,-1-1 0,2 1 0,-1 0 0,0 0 0,0 0 0,1 0 0,0 0 0,-4 6 0,4-4-2,1-1 0,-1 1 1,1 0-1,0 0 0,0-1 0,1 1 1,-1 0-1,1 0 0,0 0 1,0 0-1,1 0 0,-1 0 0,1-1 1,2 9-1,3 9 46,1-1 1,0 1-1,2-2 1,18 33-1,-21-40-7,0-1-1,-1 1 0,5 17 1,-3-9-12,-4-13-45,4 6 233,-5-14-195,-1 0 0,0 0 0,0 1 0,1-1 0,-1 0 0,0 0 0,1 0 0,-1-1 0,0 1 0,0 0 0,1 0 0,1-2 0,30-4-56,1 2 1,-1 1-1,1 2 1,36 2-1,-10 0 93,-30-1-33,1 1 0,-1 2 0,40 8 0,-59-9-27,-1 1 0,0 0-1,1 1 1,-2 0 0,1 0 0,0 2 0,-1-1 0,0 1 0,0 0-1,0 1 1,-1 0 0,15 15 0,-15-11-5,0 0 1,0 1-1,-1 0 1,0 0-1,-1 0 0,0 1 1,-1 0-1,-1 0 0,0 0 1,-1 1-1,0-1 1,2 28-1,-5-29 40,0-1 0,-1 0 0,0 0 0,-1 0 0,0 0 0,-1 0 0,0 0 0,0-1 0,-1 1 0,-1-1 0,0 0 0,0 0 0,-1 0 0,0-1 0,-1 0 0,-11 13 0,5-9 134,-1-1 1,0-1-1,-1 1 0,0-2 1,0 0-1,-1-1 0,-23 9 1,15-9-22,0 0 0,-1-2 0,-1-1 0,-44 5 0,33-8-130,0-2-1,0-1 1,0-3-1,0 0 1,0-3 0,1-1-1,-50-16 1,66 17-380,0-2 0,1 0 0,-1-2 0,2 0 0,-31-22 0,39 23-330,5 0 232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6.192"/>
    </inkml:context>
    <inkml:brush xml:id="br0">
      <inkml:brushProperty name="width" value="0.035" units="cm"/>
      <inkml:brushProperty name="height" value="0.035" units="cm"/>
    </inkml:brush>
  </inkml:definitions>
  <inkml:trace contextRef="#ctx0" brushRef="#br0">615 0 13339,'-7'9'385,"-1"-1"-1,0 0 1,0 0 0,0-1 0,-13 8-1,-165 132 1698,170-134-1948,2 0 0,-19 23 0,28-29-140,0 0-1,0 0 1,-5 12 0,-4 8 9,-38 57 44,-75 137-513,113-191-61,1 1-1,1 0 0,2 1 1,1 1-1,-8 53 0,9-12-1056,3-38 1095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CE45F-5F9D-4AE2-8A64-957991077E4F}"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1D1E7-8212-49DA-85B9-4EF646435D56}" type="slidenum">
              <a:rPr lang="en-US" smtClean="0"/>
              <a:t>‹#›</a:t>
            </a:fld>
            <a:endParaRPr lang="en-US"/>
          </a:p>
        </p:txBody>
      </p:sp>
    </p:spTree>
    <p:extLst>
      <p:ext uri="{BB962C8B-B14F-4D97-AF65-F5344CB8AC3E}">
        <p14:creationId xmlns:p14="http://schemas.microsoft.com/office/powerpoint/2010/main" val="3136613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1D1E7-8212-49DA-85B9-4EF646435D56}" type="slidenum">
              <a:rPr lang="en-US" smtClean="0"/>
              <a:t>1</a:t>
            </a:fld>
            <a:endParaRPr lang="en-US"/>
          </a:p>
        </p:txBody>
      </p:sp>
    </p:spTree>
    <p:extLst>
      <p:ext uri="{BB962C8B-B14F-4D97-AF65-F5344CB8AC3E}">
        <p14:creationId xmlns:p14="http://schemas.microsoft.com/office/powerpoint/2010/main" val="211257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Unusual because the user of your heap can’t keep track of where things are, since you’re going to move them around. </a:t>
            </a:r>
            <a:br>
              <a:rPr lang="en-US" dirty="0"/>
            </a:br>
            <a:r>
              <a:rPr lang="en-US" dirty="0"/>
              <a:t>So you need to be able to maintain that pointer yourself. Good example of memory vs. speed tradeoff. More memory (in form of dictionary for those pointers) makes the operations faster.</a:t>
            </a:r>
            <a:br>
              <a:rPr lang="en-US" dirty="0"/>
            </a:br>
            <a:br>
              <a:rPr lang="en-US" dirty="0"/>
            </a:br>
            <a:r>
              <a:rPr lang="en-US" dirty="0"/>
              <a:t>Why change priorities? Maybe your emergency room says every hour you wait your priority is boosted so you don’t have to wait too long. On Ex 2, we’re maintaining the top players of a game according to a rating system, but ratings change after each game. </a:t>
            </a:r>
          </a:p>
        </p:txBody>
      </p:sp>
      <p:sp>
        <p:nvSpPr>
          <p:cNvPr id="4" name="Slide Number Placeholder 3"/>
          <p:cNvSpPr>
            <a:spLocks noGrp="1"/>
          </p:cNvSpPr>
          <p:nvPr>
            <p:ph type="sldNum" sz="quarter" idx="5"/>
          </p:nvPr>
        </p:nvSpPr>
        <p:spPr/>
        <p:txBody>
          <a:bodyPr/>
          <a:lstStyle/>
          <a:p>
            <a:fld id="{9EF01EDE-1522-4D34-9553-080FD51D1CAB}" type="slidenum">
              <a:rPr lang="en-US" smtClean="0"/>
              <a:t>15</a:t>
            </a:fld>
            <a:endParaRPr lang="en-US"/>
          </a:p>
        </p:txBody>
      </p:sp>
    </p:spTree>
    <p:extLst>
      <p:ext uri="{BB962C8B-B14F-4D97-AF65-F5344CB8AC3E}">
        <p14:creationId xmlns:p14="http://schemas.microsoft.com/office/powerpoint/2010/main" val="364606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If </a:t>
                </a:r>
                <a14:m>
                  <m:oMath xmlns:m="http://schemas.openxmlformats.org/officeDocument/2006/math">
                    <m:r>
                      <a:rPr lang="en-US" b="0" i="1" smtClean="0">
                        <a:latin typeface="Cambria Math" panose="02040503050406030204" pitchFamily="18" charset="0"/>
                      </a:rPr>
                      <m:t>𝑛</m:t>
                    </m:r>
                  </m:oMath>
                </a14:m>
                <a:r>
                  <a:rPr lang="en-US" dirty="0"/>
                  <a:t> gives you a perfect</a:t>
                </a:r>
                <a:r>
                  <a:rPr lang="en-US" baseline="0" dirty="0"/>
                  <a:t> tree, then n/2 are in bottom level, but if </a:t>
                </a:r>
                <a14:m>
                  <m:oMath xmlns:m="http://schemas.openxmlformats.org/officeDocument/2006/math">
                    <m:r>
                      <a:rPr lang="en-US" b="0" i="1" baseline="0" smtClean="0">
                        <a:latin typeface="Cambria Math" panose="02040503050406030204" pitchFamily="18" charset="0"/>
                      </a:rPr>
                      <m:t>𝑛</m:t>
                    </m:r>
                  </m:oMath>
                </a14:m>
                <a:r>
                  <a:rPr lang="en-US" dirty="0"/>
                  <a:t> is one more than a perfect tree, only 1 is at bottom level.</a:t>
                </a:r>
              </a:p>
              <a:p>
                <a:r>
                  <a:rPr lang="en-US" dirty="0"/>
                  <a:t>But even in that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a:t>
                </a:r>
                <a:r>
                  <a:rPr lang="en-US" dirty="0" err="1"/>
                  <a:t>ish</a:t>
                </a:r>
                <a:r>
                  <a:rPr lang="en-US" dirty="0"/>
                  <a:t> are in second from bottom layer. So bottom two layers always have at least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elements, and the depth</a:t>
                </a:r>
                <a:r>
                  <a:rPr lang="en-US" baseline="0" dirty="0"/>
                  <a:t> of that element is </a:t>
                </a:r>
                <a14:m>
                  <m:oMath xmlns:m="http://schemas.openxmlformats.org/officeDocument/2006/math">
                    <m:r>
                      <a:rPr lang="en-US" b="0" i="1" baseline="0" smtClean="0">
                        <a:latin typeface="Cambria Math" panose="02040503050406030204" pitchFamily="18" charset="0"/>
                      </a:rPr>
                      <m:t>h</m:t>
                    </m:r>
                    <m:r>
                      <a:rPr lang="en-US" b="0" i="1" baseline="0" smtClean="0">
                        <a:latin typeface="Cambria Math" panose="02040503050406030204" pitchFamily="18" charset="0"/>
                      </a:rPr>
                      <m:t>−1</m:t>
                    </m:r>
                  </m:oMath>
                </a14:m>
                <a:r>
                  <a:rPr lang="en-US" dirty="0"/>
                  <a:t>, which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a:t>
                </a:r>
              </a:p>
            </p:txBody>
          </p:sp>
        </mc:Choice>
        <mc:Fallback xmlns="">
          <p:sp>
            <p:nvSpPr>
              <p:cNvPr id="3" name="Notes Placeholder 2"/>
              <p:cNvSpPr>
                <a:spLocks noGrp="1"/>
              </p:cNvSpPr>
              <p:nvPr>
                <p:ph type="body" idx="1"/>
              </p:nvPr>
            </p:nvSpPr>
            <p:spPr/>
            <p:txBody>
              <a:bodyPr/>
              <a:lstStyle/>
              <a:p>
                <a:r>
                  <a:rPr lang="en-US" dirty="0"/>
                  <a:t>If </a:t>
                </a:r>
                <a:r>
                  <a:rPr lang="en-US" b="0" i="0">
                    <a:latin typeface="Cambria Math" panose="02040503050406030204" pitchFamily="18" charset="0"/>
                  </a:rPr>
                  <a:t>𝑛</a:t>
                </a:r>
                <a:r>
                  <a:rPr lang="en-US" dirty="0"/>
                  <a:t> gives you a perfect</a:t>
                </a:r>
                <a:r>
                  <a:rPr lang="en-US" baseline="0" dirty="0"/>
                  <a:t> tree, then n/2 are in bottom level, but if </a:t>
                </a:r>
                <a:r>
                  <a:rPr lang="en-US" b="0" i="0" baseline="0">
                    <a:latin typeface="Cambria Math" panose="02040503050406030204" pitchFamily="18" charset="0"/>
                  </a:rPr>
                  <a:t>𝑛</a:t>
                </a:r>
                <a:r>
                  <a:rPr lang="en-US" dirty="0"/>
                  <a:t> is one more than a perfect tree, only 1 is at bottom level.</a:t>
                </a:r>
              </a:p>
              <a:p>
                <a:r>
                  <a:rPr lang="en-US" dirty="0"/>
                  <a:t>But even in that case </a:t>
                </a:r>
                <a:r>
                  <a:rPr lang="en-US" b="0" i="0">
                    <a:latin typeface="Cambria Math" panose="02040503050406030204" pitchFamily="18" charset="0"/>
                  </a:rPr>
                  <a:t>𝑛/2</a:t>
                </a:r>
                <a:r>
                  <a:rPr lang="en-US" dirty="0"/>
                  <a:t> </a:t>
                </a:r>
                <a:r>
                  <a:rPr lang="en-US" dirty="0" err="1"/>
                  <a:t>ish</a:t>
                </a:r>
                <a:r>
                  <a:rPr lang="en-US" dirty="0"/>
                  <a:t> are in second from bottom layer. So bottom two layers always have at least </a:t>
                </a:r>
                <a:r>
                  <a:rPr lang="en-US" b="0" i="0">
                    <a:latin typeface="Cambria Math" panose="02040503050406030204" pitchFamily="18" charset="0"/>
                  </a:rPr>
                  <a:t>𝑛/2</a:t>
                </a:r>
                <a:r>
                  <a:rPr lang="en-US" dirty="0"/>
                  <a:t> elements, and the depth</a:t>
                </a:r>
                <a:r>
                  <a:rPr lang="en-US" baseline="0" dirty="0"/>
                  <a:t> of that element is </a:t>
                </a:r>
                <a:r>
                  <a:rPr lang="en-US" b="0" i="0" baseline="0">
                    <a:latin typeface="Cambria Math" panose="02040503050406030204" pitchFamily="18" charset="0"/>
                  </a:rPr>
                  <a:t>ℎ−1</a:t>
                </a:r>
                <a:r>
                  <a:rPr lang="en-US" dirty="0"/>
                  <a:t>, which is </a:t>
                </a:r>
                <a:r>
                  <a:rPr lang="en-US" b="0" i="0">
                    <a:latin typeface="Cambria Math" panose="02040503050406030204" pitchFamily="18" charset="0"/>
                  </a:rPr>
                  <a:t>𝑂(log⁡𝑛)</a:t>
                </a:r>
                <a:r>
                  <a:rPr lang="en-US" dirty="0"/>
                  <a:t>.</a:t>
                </a:r>
              </a:p>
            </p:txBody>
          </p:sp>
        </mc:Fallback>
      </mc:AlternateContent>
      <p:sp>
        <p:nvSpPr>
          <p:cNvPr id="4" name="Slide Number Placeholder 3"/>
          <p:cNvSpPr>
            <a:spLocks noGrp="1"/>
          </p:cNvSpPr>
          <p:nvPr>
            <p:ph type="sldNum" sz="quarter" idx="5"/>
          </p:nvPr>
        </p:nvSpPr>
        <p:spPr/>
        <p:txBody>
          <a:bodyPr/>
          <a:lstStyle/>
          <a:p>
            <a:fld id="{ED41D1E7-8212-49DA-85B9-4EF646435D56}" type="slidenum">
              <a:rPr lang="en-US" smtClean="0"/>
              <a:t>21</a:t>
            </a:fld>
            <a:endParaRPr lang="en-US"/>
          </a:p>
        </p:txBody>
      </p:sp>
    </p:spTree>
    <p:extLst>
      <p:ext uri="{BB962C8B-B14F-4D97-AF65-F5344CB8AC3E}">
        <p14:creationId xmlns:p14="http://schemas.microsoft.com/office/powerpoint/2010/main" val="2372862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analyses are valid, they just answer different questions.</a:t>
            </a:r>
          </a:p>
        </p:txBody>
      </p:sp>
      <p:sp>
        <p:nvSpPr>
          <p:cNvPr id="4" name="Slide Number Placeholder 3"/>
          <p:cNvSpPr>
            <a:spLocks noGrp="1"/>
          </p:cNvSpPr>
          <p:nvPr>
            <p:ph type="sldNum" sz="quarter" idx="5"/>
          </p:nvPr>
        </p:nvSpPr>
        <p:spPr/>
        <p:txBody>
          <a:bodyPr/>
          <a:lstStyle/>
          <a:p>
            <a:fld id="{93B336D0-BB87-4158-9DDA-BA914A234D18}" type="slidenum">
              <a:rPr lang="en-US" smtClean="0"/>
              <a:t>38</a:t>
            </a:fld>
            <a:endParaRPr lang="en-US"/>
          </a:p>
        </p:txBody>
      </p:sp>
    </p:spTree>
    <p:extLst>
      <p:ext uri="{BB962C8B-B14F-4D97-AF65-F5344CB8AC3E}">
        <p14:creationId xmlns:p14="http://schemas.microsoft.com/office/powerpoint/2010/main" val="208241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40</a:t>
            </a:fld>
            <a:endParaRPr lang="en-US"/>
          </a:p>
        </p:txBody>
      </p:sp>
    </p:spTree>
    <p:extLst>
      <p:ext uri="{BB962C8B-B14F-4D97-AF65-F5344CB8AC3E}">
        <p14:creationId xmlns:p14="http://schemas.microsoft.com/office/powerpoint/2010/main" val="3090930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Switched variables from </a:t>
                </a:r>
                <a14:m>
                  <m:oMath xmlns:m="http://schemas.openxmlformats.org/officeDocument/2006/math">
                    <m:r>
                      <a:rPr lang="en-US" b="0" i="1" smtClean="0">
                        <a:latin typeface="Cambria Math" panose="02040503050406030204" pitchFamily="18" charset="0"/>
                      </a:rPr>
                      <m:t>𝑚</m:t>
                    </m:r>
                  </m:oMath>
                </a14:m>
                <a:r>
                  <a:rPr lang="en-US" dirty="0"/>
                  <a:t> to </a:t>
                </a:r>
                <a14:m>
                  <m:oMath xmlns:m="http://schemas.openxmlformats.org/officeDocument/2006/math">
                    <m:r>
                      <a:rPr lang="en-US" b="0" i="1" smtClean="0">
                        <a:latin typeface="Cambria Math" panose="02040503050406030204" pitchFamily="18" charset="0"/>
                      </a:rPr>
                      <m:t>𝑛</m:t>
                    </m:r>
                  </m:oMath>
                </a14:m>
                <a:r>
                  <a:rPr lang="en-US" dirty="0"/>
                  <a:t>, sometimes amortization</a:t>
                </a:r>
                <a:r>
                  <a:rPr lang="en-US" baseline="0" dirty="0"/>
                  <a:t> will look at sequences longer than the number of elements that are currently in the array (if both insertions and removals would set you up to be in a worse spot than just inserting); since we’re only doing a sequence of insertions, the variables are the same value here.</a:t>
                </a:r>
                <a:endParaRPr lang="en-US" dirty="0"/>
              </a:p>
              <a:p>
                <a:r>
                  <a:rPr lang="en-US" dirty="0"/>
                  <a:t>More generally, it’s applied for inconsistent maintenance---we do a maintenance (resize) operation every once in a while.</a:t>
                </a:r>
              </a:p>
            </p:txBody>
          </p:sp>
        </mc:Choice>
        <mc:Fallback xmlns="">
          <p:sp>
            <p:nvSpPr>
              <p:cNvPr id="3" name="Notes Placeholder 2"/>
              <p:cNvSpPr>
                <a:spLocks noGrp="1"/>
              </p:cNvSpPr>
              <p:nvPr>
                <p:ph type="body" idx="1"/>
              </p:nvPr>
            </p:nvSpPr>
            <p:spPr/>
            <p:txBody>
              <a:bodyPr/>
              <a:lstStyle/>
              <a:p>
                <a:r>
                  <a:rPr lang="en-US" dirty="0"/>
                  <a:t>Switched variables from </a:t>
                </a:r>
                <a:r>
                  <a:rPr lang="en-US" b="0" i="0">
                    <a:latin typeface="Cambria Math" panose="02040503050406030204" pitchFamily="18" charset="0"/>
                  </a:rPr>
                  <a:t>𝑚</a:t>
                </a:r>
                <a:r>
                  <a:rPr lang="en-US" dirty="0"/>
                  <a:t> to </a:t>
                </a:r>
                <a:r>
                  <a:rPr lang="en-US" b="0" i="0">
                    <a:latin typeface="Cambria Math" panose="02040503050406030204" pitchFamily="18" charset="0"/>
                  </a:rPr>
                  <a:t>𝑛</a:t>
                </a:r>
                <a:r>
                  <a:rPr lang="en-US" dirty="0"/>
                  <a:t>, sometimes amortization</a:t>
                </a:r>
                <a:r>
                  <a:rPr lang="en-US" baseline="0" dirty="0"/>
                  <a:t> will look at sequences longer than the number of elements that are currently in the array (if both insertions and removals would set you up to be in a worse spot than just inserting); since we’re only doing a sequence of insertions, the variables are the same value here.</a:t>
                </a:r>
                <a:endParaRPr lang="en-US" dirty="0"/>
              </a:p>
              <a:p>
                <a:r>
                  <a:rPr lang="en-US" dirty="0"/>
                  <a:t>More generally, it’s applied for inconsistent maintenance---we do a maintenance (resize) operation every once in a while.</a:t>
                </a:r>
              </a:p>
            </p:txBody>
          </p:sp>
        </mc:Fallback>
      </mc:AlternateContent>
      <p:sp>
        <p:nvSpPr>
          <p:cNvPr id="4" name="Slide Number Placeholder 3"/>
          <p:cNvSpPr>
            <a:spLocks noGrp="1"/>
          </p:cNvSpPr>
          <p:nvPr>
            <p:ph type="sldNum" sz="quarter" idx="5"/>
          </p:nvPr>
        </p:nvSpPr>
        <p:spPr/>
        <p:txBody>
          <a:bodyPr/>
          <a:lstStyle/>
          <a:p>
            <a:fld id="{93B336D0-BB87-4158-9DDA-BA914A234D18}" type="slidenum">
              <a:rPr lang="en-US" smtClean="0"/>
              <a:t>41</a:t>
            </a:fld>
            <a:endParaRPr lang="en-US"/>
          </a:p>
        </p:txBody>
      </p:sp>
    </p:spTree>
    <p:extLst>
      <p:ext uri="{BB962C8B-B14F-4D97-AF65-F5344CB8AC3E}">
        <p14:creationId xmlns:p14="http://schemas.microsoft.com/office/powerpoint/2010/main" val="969616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Why would you do that? Sometimes you don’t know if you’ve done the analysis perfectly (you don’t know if you have the big-</a:t>
                </a:r>
                <a14:m>
                  <m:oMath xmlns:m="http://schemas.openxmlformats.org/officeDocument/2006/math">
                    <m:r>
                      <m:rPr>
                        <m:sty m:val="p"/>
                      </m:rPr>
                      <a:rPr lang="en-US" sz="1200" b="0" i="0" smtClean="0">
                        <a:latin typeface="Cambria Math" panose="02040503050406030204" pitchFamily="18" charset="0"/>
                      </a:rPr>
                      <m:t>Θ</m:t>
                    </m:r>
                  </m:oMath>
                </a14:m>
                <a:r>
                  <a:rPr lang="en-US" sz="1200" dirty="0"/>
                  <a:t> bound), so you have to use </a:t>
                </a:r>
                <a14:m>
                  <m:oMath xmlns:m="http://schemas.openxmlformats.org/officeDocument/2006/math">
                    <m:r>
                      <a:rPr lang="en-US" sz="1200" b="0" i="1" smtClean="0">
                        <a:latin typeface="Cambria Math" panose="02040503050406030204" pitchFamily="18" charset="0"/>
                      </a:rPr>
                      <m:t>𝑂</m:t>
                    </m:r>
                  </m:oMath>
                </a14:m>
                <a:r>
                  <a:rPr lang="en-US" sz="1200" dirty="0"/>
                  <a:t> or </a:t>
                </a:r>
                <a14:m>
                  <m:oMath xmlns:m="http://schemas.openxmlformats.org/officeDocument/2006/math">
                    <m:r>
                      <m:rPr>
                        <m:sty m:val="p"/>
                      </m:rPr>
                      <a:rPr lang="en-US" sz="1200" b="0" i="0" smtClean="0">
                        <a:latin typeface="Cambria Math" panose="02040503050406030204" pitchFamily="18" charset="0"/>
                      </a:rPr>
                      <m:t>Ω</m:t>
                    </m:r>
                  </m:oMath>
                </a14:m>
                <a:r>
                  <a:rPr lang="en-US" sz="1200" dirty="0"/>
                  <a:t>.</a:t>
                </a:r>
              </a:p>
              <a:p>
                <a:endParaRPr lang="en-US" dirty="0"/>
              </a:p>
              <a:p>
                <a:r>
                  <a:rPr lang="en-US" dirty="0"/>
                  <a:t>In a few weeks, we’ll want to say “every algorithm for sorting takes at least n log n time in the worst-case” , that’s Omega in a worst-case context</a:t>
                </a:r>
              </a:p>
              <a:p>
                <a:r>
                  <a:rPr lang="en-US" dirty="0"/>
                  <a:t>Or we might say “every algorithm for this problem needs to look at all the elements, so will take at least n time, even in the best case. That’s an Omega(n) best-case statement.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Why would you do that? Sometimes you don’t know if you’ve done the analysis perfectly (you don’t know if you have the big-</a:t>
                </a:r>
                <a:r>
                  <a:rPr lang="en-US" sz="1200" b="0" i="0">
                    <a:latin typeface="Cambria Math" panose="02040503050406030204" pitchFamily="18" charset="0"/>
                  </a:rPr>
                  <a:t>Θ</a:t>
                </a:r>
                <a:r>
                  <a:rPr lang="en-US" sz="1200" dirty="0"/>
                  <a:t> bound), so you have to use </a:t>
                </a:r>
                <a:r>
                  <a:rPr lang="en-US" sz="1200" b="0" i="0">
                    <a:latin typeface="Cambria Math" panose="02040503050406030204" pitchFamily="18" charset="0"/>
                  </a:rPr>
                  <a:t>𝑂</a:t>
                </a:r>
                <a:r>
                  <a:rPr lang="en-US" sz="1200" dirty="0"/>
                  <a:t> or </a:t>
                </a:r>
                <a:r>
                  <a:rPr lang="en-US" sz="1200" b="0" i="0">
                    <a:latin typeface="Cambria Math" panose="02040503050406030204" pitchFamily="18" charset="0"/>
                  </a:rPr>
                  <a:t>Ω</a:t>
                </a:r>
                <a:r>
                  <a:rPr lang="en-US" sz="1200" dirty="0"/>
                  <a:t>.</a:t>
                </a:r>
              </a:p>
              <a:p>
                <a:endParaRPr lang="en-US" dirty="0"/>
              </a:p>
              <a:p>
                <a:r>
                  <a:rPr lang="en-US" dirty="0"/>
                  <a:t>In a few weeks, we’ll want to say “every algorithm for sorting takes at least n log n time in the worst-case” , that’s Omega in a worst-case context</a:t>
                </a:r>
              </a:p>
              <a:p>
                <a:r>
                  <a:rPr lang="en-US" dirty="0"/>
                  <a:t>Or we might say “every algorithm for this problem needs to look at all the elements, so will take at least n time, even in the best case. That’s an Omega(n) best-case statement.</a:t>
                </a:r>
              </a:p>
            </p:txBody>
          </p:sp>
        </mc:Fallback>
      </mc:AlternateContent>
      <p:sp>
        <p:nvSpPr>
          <p:cNvPr id="4" name="Slide Number Placeholder 3"/>
          <p:cNvSpPr>
            <a:spLocks noGrp="1"/>
          </p:cNvSpPr>
          <p:nvPr>
            <p:ph type="sldNum" sz="quarter" idx="5"/>
          </p:nvPr>
        </p:nvSpPr>
        <p:spPr/>
        <p:txBody>
          <a:bodyPr/>
          <a:lstStyle/>
          <a:p>
            <a:fld id="{93B336D0-BB87-4158-9DDA-BA914A234D18}" type="slidenum">
              <a:rPr lang="en-US" smtClean="0"/>
              <a:t>50</a:t>
            </a:fld>
            <a:endParaRPr lang="en-US"/>
          </a:p>
        </p:txBody>
      </p:sp>
    </p:spTree>
    <p:extLst>
      <p:ext uri="{BB962C8B-B14F-4D97-AF65-F5344CB8AC3E}">
        <p14:creationId xmlns:p14="http://schemas.microsoft.com/office/powerpoint/2010/main" val="2664015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F10B531-25BE-4541-8537-74AD36E63A04}" type="datetime1">
              <a:rPr lang="en-US" smtClean="0"/>
              <a:t>4/9/2025</a:t>
            </a:fld>
            <a:endParaRPr lang="en-US"/>
          </a:p>
        </p:txBody>
      </p:sp>
      <p:sp>
        <p:nvSpPr>
          <p:cNvPr id="5" name="Footer Placeholder 4"/>
          <p:cNvSpPr>
            <a:spLocks noGrp="1"/>
          </p:cNvSpPr>
          <p:nvPr>
            <p:ph type="ftr" sz="quarter" idx="11"/>
          </p:nvPr>
        </p:nvSpPr>
        <p:spPr/>
        <p:txBody>
          <a:bodyPr/>
          <a:lstStyle/>
          <a:p>
            <a:r>
              <a:rPr lang="es-ES"/>
              <a:t>CSE 332 - SU 18 Robbie Weber</a:t>
            </a:r>
            <a:endParaRPr lang="en-US"/>
          </a:p>
        </p:txBody>
      </p:sp>
      <p:sp>
        <p:nvSpPr>
          <p:cNvPr id="6" name="Slide Number Placeholder 5"/>
          <p:cNvSpPr>
            <a:spLocks noGrp="1"/>
          </p:cNvSpPr>
          <p:nvPr>
            <p:ph type="sldNum" sz="quarter" idx="12"/>
          </p:nvPr>
        </p:nvSpPr>
        <p:spPr/>
        <p:txBody>
          <a:bodyPr/>
          <a:lstStyle/>
          <a:p>
            <a:fld id="{2A684D91-6951-4247-8A71-3C3C7BB0A60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37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16B3CD8-CAAF-4773-8735-3F5E27358C19}" type="datetime1">
              <a:rPr lang="en-US" smtClean="0"/>
              <a:t>4/9/2025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s-ES"/>
              <a:t>CSE 332 - SU 18 Robbie Weber</a:t>
            </a:r>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A684D91-6951-4247-8A71-3C3C7BB0A60F}"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317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B91FFBA9-7F25-438D-94F9-574CFF528B53}" type="datetime1">
              <a:rPr lang="en-US" smtClean="0"/>
              <a:t>4/9/2025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s-ES"/>
              <a:t>CSE 332 - SU 18 Robbie Weber</a:t>
            </a:r>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17FB8715-06AE-4EBD-9812-2FC97F270897}"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0553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69C23-59ED-45F6-95C1-20E0B6DBB878}" type="datetime1">
              <a:rPr lang="en-US" smtClean="0"/>
              <a:t>4/9/2025</a:t>
            </a:fld>
            <a:endParaRPr lang="en-US"/>
          </a:p>
        </p:txBody>
      </p:sp>
      <p:sp>
        <p:nvSpPr>
          <p:cNvPr id="5" name="Footer Placeholder 4"/>
          <p:cNvSpPr>
            <a:spLocks noGrp="1"/>
          </p:cNvSpPr>
          <p:nvPr>
            <p:ph type="ftr" sz="quarter" idx="11"/>
          </p:nvPr>
        </p:nvSpPr>
        <p:spPr/>
        <p:txBody>
          <a:bodyPr/>
          <a:lstStyle/>
          <a:p>
            <a:r>
              <a:rPr lang="es-ES"/>
              <a:t>CSE 332 - SU 18 Robbie Weber</a:t>
            </a:r>
            <a:endParaRPr lang="en-US"/>
          </a:p>
        </p:txBody>
      </p:sp>
      <p:sp>
        <p:nvSpPr>
          <p:cNvPr id="6" name="Slide Number Placeholder 5"/>
          <p:cNvSpPr>
            <a:spLocks noGrp="1"/>
          </p:cNvSpPr>
          <p:nvPr>
            <p:ph type="sldNum" sz="quarter" idx="12"/>
          </p:nvPr>
        </p:nvSpPr>
        <p:spPr/>
        <p:txBody>
          <a:bodyPr/>
          <a:lstStyle/>
          <a:p>
            <a:fld id="{2A684D91-6951-4247-8A71-3C3C7BB0A60F}" type="slidenum">
              <a:rPr lang="en-US" smtClean="0"/>
              <a:t>‹#›</a:t>
            </a:fld>
            <a:endParaRPr lang="en-US"/>
          </a:p>
        </p:txBody>
      </p:sp>
    </p:spTree>
    <p:extLst>
      <p:ext uri="{BB962C8B-B14F-4D97-AF65-F5344CB8AC3E}">
        <p14:creationId xmlns:p14="http://schemas.microsoft.com/office/powerpoint/2010/main" val="275348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8D4867-8776-4A69-8124-B8E1E5C54ACA}" type="datetime1">
              <a:rPr lang="en-US" smtClean="0"/>
              <a:t>4/9/2025</a:t>
            </a:fld>
            <a:endParaRPr lang="en-US"/>
          </a:p>
        </p:txBody>
      </p:sp>
      <p:sp>
        <p:nvSpPr>
          <p:cNvPr id="5" name="Footer Placeholder 4"/>
          <p:cNvSpPr>
            <a:spLocks noGrp="1"/>
          </p:cNvSpPr>
          <p:nvPr>
            <p:ph type="ftr" sz="quarter" idx="11"/>
          </p:nvPr>
        </p:nvSpPr>
        <p:spPr/>
        <p:txBody>
          <a:bodyPr/>
          <a:lstStyle/>
          <a:p>
            <a:r>
              <a:rPr lang="es-ES"/>
              <a:t>CSE 332 - SU 18 Robbie Weber</a:t>
            </a:r>
            <a:endParaRPr lang="en-US"/>
          </a:p>
        </p:txBody>
      </p:sp>
      <p:sp>
        <p:nvSpPr>
          <p:cNvPr id="6" name="Slide Number Placeholder 5"/>
          <p:cNvSpPr>
            <a:spLocks noGrp="1"/>
          </p:cNvSpPr>
          <p:nvPr>
            <p:ph type="sldNum" sz="quarter" idx="12"/>
          </p:nvPr>
        </p:nvSpPr>
        <p:spPr/>
        <p:txBody>
          <a:bodyPr/>
          <a:lstStyle/>
          <a:p>
            <a:fld id="{2A684D91-6951-4247-8A71-3C3C7BB0A60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32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410912-140D-4C8D-AAC4-7B9F2DB8C03A}" type="datetime1">
              <a:rPr lang="en-US" smtClean="0"/>
              <a:t>4/9/2025</a:t>
            </a:fld>
            <a:endParaRPr lang="en-US"/>
          </a:p>
        </p:txBody>
      </p:sp>
      <p:sp>
        <p:nvSpPr>
          <p:cNvPr id="6" name="Footer Placeholder 5"/>
          <p:cNvSpPr>
            <a:spLocks noGrp="1"/>
          </p:cNvSpPr>
          <p:nvPr>
            <p:ph type="ftr" sz="quarter" idx="11"/>
          </p:nvPr>
        </p:nvSpPr>
        <p:spPr/>
        <p:txBody>
          <a:bodyPr/>
          <a:lstStyle/>
          <a:p>
            <a:r>
              <a:rPr lang="es-ES"/>
              <a:t>CSE 332 - SU 18 Robbie Weber</a:t>
            </a:r>
            <a:endParaRPr lang="en-US"/>
          </a:p>
        </p:txBody>
      </p:sp>
      <p:sp>
        <p:nvSpPr>
          <p:cNvPr id="7" name="Slide Number Placeholder 6"/>
          <p:cNvSpPr>
            <a:spLocks noGrp="1"/>
          </p:cNvSpPr>
          <p:nvPr>
            <p:ph type="sldNum" sz="quarter" idx="12"/>
          </p:nvPr>
        </p:nvSpPr>
        <p:spPr/>
        <p:txBody>
          <a:bodyPr/>
          <a:lstStyle/>
          <a:p>
            <a:fld id="{2A684D91-6951-4247-8A71-3C3C7BB0A60F}"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058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47FD9506-09F7-4073-AC5A-7BD50D78A4E4}" type="datetime1">
              <a:rPr lang="en-US" smtClean="0"/>
              <a:t>4/9/2025</a:t>
            </a:fld>
            <a:endParaRPr lang="en-US"/>
          </a:p>
        </p:txBody>
      </p:sp>
      <p:sp>
        <p:nvSpPr>
          <p:cNvPr id="8" name="Footer Placeholder 7"/>
          <p:cNvSpPr>
            <a:spLocks noGrp="1"/>
          </p:cNvSpPr>
          <p:nvPr>
            <p:ph type="ftr" sz="quarter" idx="11"/>
          </p:nvPr>
        </p:nvSpPr>
        <p:spPr/>
        <p:txBody>
          <a:bodyPr/>
          <a:lstStyle/>
          <a:p>
            <a:r>
              <a:rPr lang="es-ES"/>
              <a:t>CSE 332 - SU 18 Robbie Weber</a:t>
            </a:r>
            <a:endParaRPr lang="en-US"/>
          </a:p>
        </p:txBody>
      </p:sp>
      <p:sp>
        <p:nvSpPr>
          <p:cNvPr id="9" name="Slide Number Placeholder 8"/>
          <p:cNvSpPr>
            <a:spLocks noGrp="1"/>
          </p:cNvSpPr>
          <p:nvPr>
            <p:ph type="sldNum" sz="quarter" idx="12"/>
          </p:nvPr>
        </p:nvSpPr>
        <p:spPr/>
        <p:txBody>
          <a:bodyPr/>
          <a:lstStyle/>
          <a:p>
            <a:fld id="{2A684D91-6951-4247-8A71-3C3C7BB0A60F}"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1711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D946AE-BFA0-47E7-AB72-4B099188F5FF}" type="datetime1">
              <a:rPr lang="en-US" smtClean="0"/>
              <a:t>4/9/2025</a:t>
            </a:fld>
            <a:endParaRPr lang="en-US"/>
          </a:p>
        </p:txBody>
      </p:sp>
      <p:sp>
        <p:nvSpPr>
          <p:cNvPr id="4" name="Footer Placeholder 3"/>
          <p:cNvSpPr>
            <a:spLocks noGrp="1"/>
          </p:cNvSpPr>
          <p:nvPr>
            <p:ph type="ftr" sz="quarter" idx="11"/>
          </p:nvPr>
        </p:nvSpPr>
        <p:spPr/>
        <p:txBody>
          <a:bodyPr/>
          <a:lstStyle/>
          <a:p>
            <a:r>
              <a:rPr lang="es-ES"/>
              <a:t>CSE 332 - SU 18 Robbie Weber</a:t>
            </a:r>
            <a:endParaRPr lang="en-US"/>
          </a:p>
        </p:txBody>
      </p:sp>
      <p:sp>
        <p:nvSpPr>
          <p:cNvPr id="5" name="Slide Number Placeholder 4"/>
          <p:cNvSpPr>
            <a:spLocks noGrp="1"/>
          </p:cNvSpPr>
          <p:nvPr>
            <p:ph type="sldNum" sz="quarter" idx="12"/>
          </p:nvPr>
        </p:nvSpPr>
        <p:spPr/>
        <p:txBody>
          <a:bodyPr/>
          <a:lstStyle/>
          <a:p>
            <a:fld id="{2A684D91-6951-4247-8A71-3C3C7BB0A60F}" type="slidenum">
              <a:rPr lang="en-US" smtClean="0"/>
              <a:t>‹#›</a:t>
            </a:fld>
            <a:endParaRPr lang="en-US"/>
          </a:p>
        </p:txBody>
      </p:sp>
    </p:spTree>
    <p:extLst>
      <p:ext uri="{BB962C8B-B14F-4D97-AF65-F5344CB8AC3E}">
        <p14:creationId xmlns:p14="http://schemas.microsoft.com/office/powerpoint/2010/main" val="780579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3A594-C5C8-404A-94D8-CB5849D5A9EE}" type="datetime1">
              <a:rPr lang="en-US" smtClean="0"/>
              <a:t>4/9/2025</a:t>
            </a:fld>
            <a:endParaRPr lang="en-US"/>
          </a:p>
        </p:txBody>
      </p:sp>
      <p:sp>
        <p:nvSpPr>
          <p:cNvPr id="3" name="Footer Placeholder 2"/>
          <p:cNvSpPr>
            <a:spLocks noGrp="1"/>
          </p:cNvSpPr>
          <p:nvPr>
            <p:ph type="ftr" sz="quarter" idx="11"/>
          </p:nvPr>
        </p:nvSpPr>
        <p:spPr/>
        <p:txBody>
          <a:bodyPr/>
          <a:lstStyle/>
          <a:p>
            <a:r>
              <a:rPr lang="es-ES"/>
              <a:t>CSE 332 - SU 18 Robbie Weber</a:t>
            </a:r>
            <a:endParaRPr lang="en-US"/>
          </a:p>
        </p:txBody>
      </p:sp>
      <p:sp>
        <p:nvSpPr>
          <p:cNvPr id="4" name="Slide Number Placeholder 3"/>
          <p:cNvSpPr>
            <a:spLocks noGrp="1"/>
          </p:cNvSpPr>
          <p:nvPr>
            <p:ph type="sldNum" sz="quarter" idx="12"/>
          </p:nvPr>
        </p:nvSpPr>
        <p:spPr/>
        <p:txBody>
          <a:bodyPr/>
          <a:lstStyle/>
          <a:p>
            <a:fld id="{2A684D91-6951-4247-8A71-3C3C7BB0A60F}" type="slidenum">
              <a:rPr lang="en-US" smtClean="0"/>
              <a:t>‹#›</a:t>
            </a:fld>
            <a:endParaRPr lang="en-US"/>
          </a:p>
        </p:txBody>
      </p:sp>
    </p:spTree>
    <p:extLst>
      <p:ext uri="{BB962C8B-B14F-4D97-AF65-F5344CB8AC3E}">
        <p14:creationId xmlns:p14="http://schemas.microsoft.com/office/powerpoint/2010/main" val="42362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94588F-24C5-405B-B60F-69E5A2C92874}" type="datetime1">
              <a:rPr lang="en-US" smtClean="0"/>
              <a:t>4/9/2025</a:t>
            </a:fld>
            <a:endParaRPr lang="en-US"/>
          </a:p>
        </p:txBody>
      </p:sp>
      <p:sp>
        <p:nvSpPr>
          <p:cNvPr id="6" name="Footer Placeholder 5"/>
          <p:cNvSpPr>
            <a:spLocks noGrp="1"/>
          </p:cNvSpPr>
          <p:nvPr>
            <p:ph type="ftr" sz="quarter" idx="11"/>
          </p:nvPr>
        </p:nvSpPr>
        <p:spPr/>
        <p:txBody>
          <a:bodyPr/>
          <a:lstStyle/>
          <a:p>
            <a:r>
              <a:rPr lang="es-ES"/>
              <a:t>CSE 332 - SU 18 Robbie Weber</a:t>
            </a:r>
            <a:endParaRPr lang="en-US"/>
          </a:p>
        </p:txBody>
      </p:sp>
      <p:sp>
        <p:nvSpPr>
          <p:cNvPr id="7" name="Slide Number Placeholder 6"/>
          <p:cNvSpPr>
            <a:spLocks noGrp="1"/>
          </p:cNvSpPr>
          <p:nvPr>
            <p:ph type="sldNum" sz="quarter" idx="12"/>
          </p:nvPr>
        </p:nvSpPr>
        <p:spPr/>
        <p:txBody>
          <a:bodyPr/>
          <a:lstStyle/>
          <a:p>
            <a:fld id="{2A684D91-6951-4247-8A71-3C3C7BB0A60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423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0879FE5A-B2D8-45C3-AD7C-DAC37C02024E}" type="datetime1">
              <a:rPr lang="en-US" smtClean="0"/>
              <a:t>4/9/2025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s-ES"/>
              <a:t>CSE 332 - SU 18 Robbie Weber</a:t>
            </a:r>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A684D91-6951-4247-8A71-3C3C7BB0A60F}"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631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CC9D408-BA0C-4974-B735-DD73CE49907E}" type="datetime1">
              <a:rPr lang="en-US" smtClean="0"/>
              <a:t>4/9/2025</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s-ES"/>
              <a:t>CSE 332 - SU 18 Robbie Weber</a:t>
            </a:r>
            <a:endParaRPr lang="en-US"/>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A684D91-6951-4247-8A71-3C3C7BB0A60F}"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7732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01.png"/></Relationships>
</file>

<file path=ppt/slides/_rels/slide41.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50.png"/><Relationship Id="rId42" Type="http://schemas.openxmlformats.org/officeDocument/2006/relationships/customXml" Target="../ink/ink21.xml"/><Relationship Id="rId47" Type="http://schemas.openxmlformats.org/officeDocument/2006/relationships/image" Target="../media/image61.png"/><Relationship Id="rId63" Type="http://schemas.openxmlformats.org/officeDocument/2006/relationships/image" Target="../media/image68.png"/><Relationship Id="rId68" Type="http://schemas.openxmlformats.org/officeDocument/2006/relationships/customXml" Target="../ink/ink34.xml"/><Relationship Id="rId7" Type="http://schemas.openxmlformats.org/officeDocument/2006/relationships/image" Target="../media/image44.png"/><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54.png"/><Relationship Id="rId11" Type="http://schemas.openxmlformats.org/officeDocument/2006/relationships/image" Target="../media/image12.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57.png"/><Relationship Id="rId40" Type="http://schemas.openxmlformats.org/officeDocument/2006/relationships/customXml" Target="../ink/ink20.xml"/><Relationship Id="rId45" Type="http://schemas.openxmlformats.org/officeDocument/2006/relationships/image" Target="../media/image60.png"/><Relationship Id="rId53" Type="http://schemas.openxmlformats.org/officeDocument/2006/relationships/image" Target="../media/image33.png"/><Relationship Id="rId58" Type="http://schemas.openxmlformats.org/officeDocument/2006/relationships/customXml" Target="../ink/ink29.xml"/><Relationship Id="rId66" Type="http://schemas.openxmlformats.org/officeDocument/2006/relationships/customXml" Target="../ink/ink33.xml"/><Relationship Id="rId5" Type="http://schemas.openxmlformats.org/officeDocument/2006/relationships/image" Target="../media/image43.png"/><Relationship Id="rId61" Type="http://schemas.openxmlformats.org/officeDocument/2006/relationships/image" Target="../media/image67.png"/><Relationship Id="rId19" Type="http://schemas.openxmlformats.org/officeDocument/2006/relationships/image" Target="../media/image49.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53.png"/><Relationship Id="rId30" Type="http://schemas.openxmlformats.org/officeDocument/2006/relationships/customXml" Target="../ink/ink15.xml"/><Relationship Id="rId35" Type="http://schemas.openxmlformats.org/officeDocument/2006/relationships/image" Target="../media/image24.png"/><Relationship Id="rId43" Type="http://schemas.openxmlformats.org/officeDocument/2006/relationships/image" Target="../media/image59.png"/><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71.png"/><Relationship Id="rId8" Type="http://schemas.openxmlformats.org/officeDocument/2006/relationships/customXml" Target="../ink/ink4.xml"/><Relationship Id="rId51" Type="http://schemas.openxmlformats.org/officeDocument/2006/relationships/image" Target="../media/image63.png"/><Relationship Id="rId3" Type="http://schemas.openxmlformats.org/officeDocument/2006/relationships/image" Target="../media/image42.png"/><Relationship Id="rId12" Type="http://schemas.openxmlformats.org/officeDocument/2006/relationships/customXml" Target="../ink/ink6.xml"/><Relationship Id="rId17" Type="http://schemas.openxmlformats.org/officeDocument/2006/relationships/image" Target="../media/image48.png"/><Relationship Id="rId25" Type="http://schemas.openxmlformats.org/officeDocument/2006/relationships/image" Target="../media/image52.png"/><Relationship Id="rId33" Type="http://schemas.openxmlformats.org/officeDocument/2006/relationships/image" Target="../media/image56.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66.png"/><Relationship Id="rId67" Type="http://schemas.openxmlformats.org/officeDocument/2006/relationships/image" Target="../media/image70.png"/><Relationship Id="rId20" Type="http://schemas.openxmlformats.org/officeDocument/2006/relationships/customXml" Target="../ink/ink10.xml"/><Relationship Id="rId41" Type="http://schemas.openxmlformats.org/officeDocument/2006/relationships/image" Target="../media/image58.png"/><Relationship Id="rId54" Type="http://schemas.openxmlformats.org/officeDocument/2006/relationships/customXml" Target="../ink/ink27.xml"/><Relationship Id="rId62" Type="http://schemas.openxmlformats.org/officeDocument/2006/relationships/customXml" Target="../ink/ink31.xml"/><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47.png"/><Relationship Id="rId23" Type="http://schemas.openxmlformats.org/officeDocument/2006/relationships/image" Target="../media/image51.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62.png"/><Relationship Id="rId57" Type="http://schemas.openxmlformats.org/officeDocument/2006/relationships/image" Target="../media/image65.png"/><Relationship Id="rId10" Type="http://schemas.openxmlformats.org/officeDocument/2006/relationships/customXml" Target="../ink/ink5.xml"/><Relationship Id="rId31" Type="http://schemas.openxmlformats.org/officeDocument/2006/relationships/image" Target="../media/image55.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69.png"/><Relationship Id="rId4" Type="http://schemas.openxmlformats.org/officeDocument/2006/relationships/customXml" Target="../ink/ink2.xml"/><Relationship Id="rId9" Type="http://schemas.openxmlformats.org/officeDocument/2006/relationships/image" Target="../media/image45.png"/><Relationship Id="rId13" Type="http://schemas.openxmlformats.org/officeDocument/2006/relationships/image" Target="../media/image46.png"/><Relationship Id="rId18" Type="http://schemas.openxmlformats.org/officeDocument/2006/relationships/customXml" Target="../ink/ink9.xml"/><Relationship Id="rId39" Type="http://schemas.openxmlformats.org/officeDocument/2006/relationships/image" Target="../media/image26.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64.pn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More Heaps</a:t>
            </a:r>
          </a:p>
        </p:txBody>
      </p:sp>
      <p:sp>
        <p:nvSpPr>
          <p:cNvPr id="3" name="Subtitle 2"/>
          <p:cNvSpPr>
            <a:spLocks noGrp="1"/>
          </p:cNvSpPr>
          <p:nvPr>
            <p:ph type="subTitle" idx="1"/>
          </p:nvPr>
        </p:nvSpPr>
        <p:spPr/>
        <p:txBody>
          <a:bodyPr/>
          <a:lstStyle/>
          <a:p>
            <a:r>
              <a:rPr lang="en-US" dirty="0"/>
              <a:t>CSE 332 Spring 2025</a:t>
            </a:r>
          </a:p>
          <a:p>
            <a:r>
              <a:rPr lang="en-US" dirty="0"/>
              <a:t>Lecture 5</a:t>
            </a:r>
          </a:p>
        </p:txBody>
      </p:sp>
      <p:pic>
        <p:nvPicPr>
          <p:cNvPr id="4" name="Picture 3">
            <a:extLst>
              <a:ext uri="{FF2B5EF4-FFF2-40B4-BE49-F238E27FC236}">
                <a16:creationId xmlns:a16="http://schemas.microsoft.com/office/drawing/2014/main" id="{2119B08F-B28A-43D1-BC6C-00C408789E8A}"/>
              </a:ext>
            </a:extLst>
          </p:cNvPr>
          <p:cNvPicPr>
            <a:picLocks noChangeAspect="1"/>
          </p:cNvPicPr>
          <p:nvPr/>
        </p:nvPicPr>
        <p:blipFill rotWithShape="1">
          <a:blip r:embed="rId3">
            <a:extLst>
              <a:ext uri="{28A0092B-C50C-407E-A947-70E740481C1C}">
                <a14:useLocalDpi xmlns:a14="http://schemas.microsoft.com/office/drawing/2010/main" val="0"/>
              </a:ext>
            </a:extLst>
          </a:blip>
          <a:srcRect r="8051"/>
          <a:stretch/>
        </p:blipFill>
        <p:spPr>
          <a:xfrm>
            <a:off x="0" y="8238"/>
            <a:ext cx="12252960" cy="4627084"/>
          </a:xfrm>
          <a:prstGeom prst="rect">
            <a:avLst/>
          </a:prstGeom>
        </p:spPr>
      </p:pic>
      <p:sp>
        <p:nvSpPr>
          <p:cNvPr id="6" name="Slide Number Placeholder 5"/>
          <p:cNvSpPr>
            <a:spLocks noGrp="1"/>
          </p:cNvSpPr>
          <p:nvPr>
            <p:ph type="sldNum" sz="quarter" idx="12"/>
          </p:nvPr>
        </p:nvSpPr>
        <p:spPr/>
        <p:txBody>
          <a:bodyPr/>
          <a:lstStyle/>
          <a:p>
            <a:fld id="{2A684D91-6951-4247-8A71-3C3C7BB0A60F}" type="slidenum">
              <a:rPr lang="en-US" smtClean="0"/>
              <a:t>1</a:t>
            </a:fld>
            <a:endParaRPr lang="en-US"/>
          </a:p>
        </p:txBody>
      </p:sp>
    </p:spTree>
    <p:extLst>
      <p:ext uri="{BB962C8B-B14F-4D97-AF65-F5344CB8AC3E}">
        <p14:creationId xmlns:p14="http://schemas.microsoft.com/office/powerpoint/2010/main" val="138147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Optimization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a:t>If I’m at index </a:t>
                </a:r>
                <a14:m>
                  <m:oMath xmlns:m="http://schemas.openxmlformats.org/officeDocument/2006/math">
                    <m:r>
                      <a:rPr lang="en-US" sz="2800" b="0" i="1" smtClean="0">
                        <a:latin typeface="Cambria Math" panose="02040503050406030204" pitchFamily="18" charset="0"/>
                      </a:rPr>
                      <m:t>𝑖</m:t>
                    </m:r>
                  </m:oMath>
                </a14:m>
                <a:r>
                  <a:rPr lang="en-US" sz="2800" dirty="0"/>
                  <a:t>, what is the index of:</a:t>
                </a:r>
              </a:p>
              <a:p>
                <a:r>
                  <a:rPr lang="en-US" sz="2800" dirty="0"/>
                  <a:t>My left child, right child and parent?</a:t>
                </a:r>
              </a:p>
              <a:p>
                <a:r>
                  <a:rPr lang="en-US" sz="2800" dirty="0"/>
                  <a:t>My left child:</a:t>
                </a:r>
              </a:p>
              <a:p>
                <a:r>
                  <a:rPr lang="en-US" sz="2800" dirty="0"/>
                  <a:t>My right child:</a:t>
                </a:r>
              </a:p>
              <a:p>
                <a:r>
                  <a:rPr lang="en-US" sz="2800" dirty="0"/>
                  <a:t>My parent:</a:t>
                </a:r>
                <a:endParaRPr lang="en-US" sz="2800" b="0"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7FB8715-06AE-4EBD-9812-2FC97F270897}" type="slidenum">
              <a:rPr lang="en-US" smtClean="0"/>
              <a:t>10</a:t>
            </a:fld>
            <a:endParaRPr lang="en-US"/>
          </a:p>
        </p:txBody>
      </p:sp>
      <p:sp>
        <p:nvSpPr>
          <p:cNvPr id="6" name="Oval 5"/>
          <p:cNvSpPr/>
          <p:nvPr/>
        </p:nvSpPr>
        <p:spPr>
          <a:xfrm>
            <a:off x="8041954" y="150144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1</a:t>
            </a:r>
            <a:endParaRPr lang="en-US" sz="2400" dirty="0"/>
          </a:p>
        </p:txBody>
      </p:sp>
      <p:sp>
        <p:nvSpPr>
          <p:cNvPr id="7" name="Oval 6"/>
          <p:cNvSpPr/>
          <p:nvPr/>
        </p:nvSpPr>
        <p:spPr>
          <a:xfrm>
            <a:off x="8374087" y="326898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8" name="Oval 7"/>
          <p:cNvSpPr/>
          <p:nvPr/>
        </p:nvSpPr>
        <p:spPr>
          <a:xfrm>
            <a:off x="6598454" y="3268982"/>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9" name="Oval 8"/>
          <p:cNvSpPr/>
          <p:nvPr/>
        </p:nvSpPr>
        <p:spPr>
          <a:xfrm>
            <a:off x="8798338" y="232488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10" name="Oval 9"/>
          <p:cNvSpPr/>
          <p:nvPr/>
        </p:nvSpPr>
        <p:spPr>
          <a:xfrm>
            <a:off x="7417557" y="2313393"/>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11" name="Oval 10"/>
          <p:cNvSpPr/>
          <p:nvPr/>
        </p:nvSpPr>
        <p:spPr>
          <a:xfrm>
            <a:off x="9448747" y="324014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cxnSp>
        <p:nvCxnSpPr>
          <p:cNvPr id="12" name="Straight Arrow Connector 11"/>
          <p:cNvCxnSpPr>
            <a:stCxn id="6" idx="3"/>
            <a:endCxn id="10" idx="7"/>
          </p:cNvCxnSpPr>
          <p:nvPr/>
        </p:nvCxnSpPr>
        <p:spPr>
          <a:xfrm flipH="1">
            <a:off x="7865012" y="1993647"/>
            <a:ext cx="261390" cy="40419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9" idx="0"/>
          </p:cNvCxnSpPr>
          <p:nvPr/>
        </p:nvCxnSpPr>
        <p:spPr>
          <a:xfrm>
            <a:off x="8534155" y="1993647"/>
            <a:ext cx="552508" cy="33124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p:cNvCxnSpPr>
          <p:nvPr/>
        </p:nvCxnSpPr>
        <p:spPr>
          <a:xfrm flipH="1">
            <a:off x="7118460" y="2805594"/>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4"/>
            <a:endCxn id="7" idx="7"/>
          </p:cNvCxnSpPr>
          <p:nvPr/>
        </p:nvCxnSpPr>
        <p:spPr>
          <a:xfrm flipH="1">
            <a:off x="8866288" y="2901537"/>
            <a:ext cx="220375" cy="4518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5"/>
            <a:endCxn id="11" idx="0"/>
          </p:cNvCxnSpPr>
          <p:nvPr/>
        </p:nvCxnSpPr>
        <p:spPr>
          <a:xfrm>
            <a:off x="9290539" y="2817089"/>
            <a:ext cx="446533" cy="4230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603658" y="3283553"/>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6</a:t>
            </a:r>
            <a:endParaRPr lang="en-US" sz="2400" dirty="0"/>
          </a:p>
        </p:txBody>
      </p:sp>
      <p:cxnSp>
        <p:nvCxnSpPr>
          <p:cNvPr id="18" name="Straight Arrow Connector 17"/>
          <p:cNvCxnSpPr>
            <a:endCxn id="17" idx="0"/>
          </p:cNvCxnSpPr>
          <p:nvPr/>
        </p:nvCxnSpPr>
        <p:spPr>
          <a:xfrm>
            <a:off x="7722302" y="2918478"/>
            <a:ext cx="169681" cy="3650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877728" y="4742985"/>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492337" y="474298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p>
        </p:txBody>
      </p:sp>
      <p:grpSp>
        <p:nvGrpSpPr>
          <p:cNvPr id="21" name="Group 20"/>
          <p:cNvGrpSpPr/>
          <p:nvPr/>
        </p:nvGrpSpPr>
        <p:grpSpPr>
          <a:xfrm>
            <a:off x="2369415" y="4742985"/>
            <a:ext cx="3508312" cy="699796"/>
            <a:chOff x="3592288" y="3442996"/>
            <a:chExt cx="3508312" cy="699796"/>
          </a:xfrm>
        </p:grpSpPr>
        <p:sp>
          <p:nvSpPr>
            <p:cNvPr id="22" name="Rectangle 21"/>
            <p:cNvSpPr/>
            <p:nvPr/>
          </p:nvSpPr>
          <p:spPr>
            <a:xfrm>
              <a:off x="3592288"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4</a:t>
              </a:r>
            </a:p>
          </p:txBody>
        </p:sp>
        <p:sp>
          <p:nvSpPr>
            <p:cNvPr id="23" name="Rectangle 22"/>
            <p:cNvSpPr/>
            <p:nvPr/>
          </p:nvSpPr>
          <p:spPr>
            <a:xfrm>
              <a:off x="4469366"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3</a:t>
              </a:r>
            </a:p>
          </p:txBody>
        </p:sp>
        <p:sp>
          <p:nvSpPr>
            <p:cNvPr id="24" name="Rectangle 23"/>
            <p:cNvSpPr/>
            <p:nvPr/>
          </p:nvSpPr>
          <p:spPr>
            <a:xfrm>
              <a:off x="5346444"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5</a:t>
              </a:r>
            </a:p>
          </p:txBody>
        </p:sp>
        <p:sp>
          <p:nvSpPr>
            <p:cNvPr id="25" name="Rectangle 24"/>
            <p:cNvSpPr/>
            <p:nvPr/>
          </p:nvSpPr>
          <p:spPr>
            <a:xfrm>
              <a:off x="6223522"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6</a:t>
              </a:r>
            </a:p>
          </p:txBody>
        </p:sp>
      </p:grpSp>
      <p:sp>
        <p:nvSpPr>
          <p:cNvPr id="26" name="Rectangle 25"/>
          <p:cNvSpPr/>
          <p:nvPr/>
        </p:nvSpPr>
        <p:spPr>
          <a:xfrm>
            <a:off x="5877728" y="4742984"/>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8</a:t>
            </a:r>
          </a:p>
        </p:txBody>
      </p:sp>
      <p:sp>
        <p:nvSpPr>
          <p:cNvPr id="27" name="Rectangle 26"/>
          <p:cNvSpPr/>
          <p:nvPr/>
        </p:nvSpPr>
        <p:spPr>
          <a:xfrm>
            <a:off x="6754806" y="474298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7</a:t>
            </a:r>
          </a:p>
        </p:txBody>
      </p:sp>
      <p:sp>
        <p:nvSpPr>
          <p:cNvPr id="29" name="Rectangle 28"/>
          <p:cNvSpPr/>
          <p:nvPr/>
        </p:nvSpPr>
        <p:spPr>
          <a:xfrm>
            <a:off x="7638728" y="4742061"/>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522650" y="4742061"/>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415228" y="4742061"/>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15259" y="4737567"/>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75239" y="5574535"/>
            <a:ext cx="9717067" cy="369332"/>
          </a:xfrm>
          <a:prstGeom prst="rect">
            <a:avLst/>
          </a:prstGeom>
          <a:noFill/>
        </p:spPr>
        <p:txBody>
          <a:bodyPr wrap="square" rtlCol="0">
            <a:spAutoFit/>
          </a:bodyPr>
          <a:lstStyle/>
          <a:p>
            <a:r>
              <a:rPr lang="en-US" dirty="0"/>
              <a:t>    0	    1             2            3            4             5            6            7           8              9           10</a:t>
            </a:r>
          </a:p>
        </p:txBody>
      </p:sp>
      <p:sp>
        <p:nvSpPr>
          <p:cNvPr id="4" name="Rectangle 3">
            <a:extLst>
              <a:ext uri="{FF2B5EF4-FFF2-40B4-BE49-F238E27FC236}">
                <a16:creationId xmlns:a16="http://schemas.microsoft.com/office/drawing/2014/main" id="{07C58262-BB55-C73E-29F8-AB09B6E95E64}"/>
              </a:ext>
            </a:extLst>
          </p:cNvPr>
          <p:cNvSpPr/>
          <p:nvPr/>
        </p:nvSpPr>
        <p:spPr>
          <a:xfrm>
            <a:off x="8041954" y="163902"/>
            <a:ext cx="3922884" cy="12048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On Exercise 2, you’ll index from 0 rather than 1. </a:t>
            </a:r>
          </a:p>
          <a:p>
            <a:pPr algn="ctr"/>
            <a:r>
              <a:rPr lang="en-US" sz="2400" dirty="0"/>
              <a:t>Details are different!</a:t>
            </a:r>
          </a:p>
        </p:txBody>
      </p:sp>
    </p:spTree>
    <p:extLst>
      <p:ext uri="{BB962C8B-B14F-4D97-AF65-F5344CB8AC3E}">
        <p14:creationId xmlns:p14="http://schemas.microsoft.com/office/powerpoint/2010/main" val="378204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5DC61-4074-D375-3830-F00E13CFE2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07C62-DB95-1B77-B63D-342EACB10DE1}"/>
              </a:ext>
            </a:extLst>
          </p:cNvPr>
          <p:cNvSpPr>
            <a:spLocks noGrp="1"/>
          </p:cNvSpPr>
          <p:nvPr>
            <p:ph type="title"/>
          </p:nvPr>
        </p:nvSpPr>
        <p:spPr/>
        <p:txBody>
          <a:bodyPr/>
          <a:lstStyle/>
          <a:p>
            <a:r>
              <a:rPr lang="en-US" dirty="0"/>
              <a:t>An Optimization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256880-555E-5645-A155-2F6FBB3E8D75}"/>
                  </a:ext>
                </a:extLst>
              </p:cNvPr>
              <p:cNvSpPr>
                <a:spLocks noGrp="1"/>
              </p:cNvSpPr>
              <p:nvPr>
                <p:ph idx="1"/>
              </p:nvPr>
            </p:nvSpPr>
            <p:spPr/>
            <p:txBody>
              <a:bodyPr/>
              <a:lstStyle/>
              <a:p>
                <a:r>
                  <a:rPr lang="en-US" sz="2800" dirty="0"/>
                  <a:t>If I’m at index </a:t>
                </a:r>
                <a14:m>
                  <m:oMath xmlns:m="http://schemas.openxmlformats.org/officeDocument/2006/math">
                    <m:r>
                      <a:rPr lang="en-US" sz="2800" b="0" i="1" smtClean="0">
                        <a:latin typeface="Cambria Math" panose="02040503050406030204" pitchFamily="18" charset="0"/>
                      </a:rPr>
                      <m:t>𝑖</m:t>
                    </m:r>
                  </m:oMath>
                </a14:m>
                <a:r>
                  <a:rPr lang="en-US" sz="2800" dirty="0"/>
                  <a:t>, what is the index of:</a:t>
                </a:r>
              </a:p>
              <a:p>
                <a:r>
                  <a:rPr lang="en-US" sz="2800" dirty="0"/>
                  <a:t>My left child, right child and parent?</a:t>
                </a:r>
              </a:p>
              <a:p>
                <a:r>
                  <a:rPr lang="en-US" sz="2800" dirty="0"/>
                  <a:t>My left child: </a:t>
                </a:r>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𝑖</m:t>
                    </m:r>
                  </m:oMath>
                </a14:m>
                <a:endParaRPr lang="en-US" sz="2800" dirty="0"/>
              </a:p>
              <a:p>
                <a:r>
                  <a:rPr lang="en-US" sz="2800" dirty="0"/>
                  <a:t>My right child: </a:t>
                </a:r>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𝑖</m:t>
                    </m:r>
                    <m:r>
                      <a:rPr lang="en-US" sz="2800" b="0" i="1" smtClean="0">
                        <a:latin typeface="Cambria Math" panose="02040503050406030204" pitchFamily="18" charset="0"/>
                      </a:rPr>
                      <m:t>+1</m:t>
                    </m:r>
                  </m:oMath>
                </a14:m>
                <a:endParaRPr lang="en-US" sz="2800" dirty="0"/>
              </a:p>
              <a:p>
                <a:r>
                  <a:rPr lang="en-US" sz="2800" dirty="0"/>
                  <a:t>My parent: </a:t>
                </a:r>
                <a14:m>
                  <m:oMath xmlns:m="http://schemas.openxmlformats.org/officeDocument/2006/math">
                    <m:d>
                      <m:dPr>
                        <m:begChr m:val="⌊"/>
                        <m:endChr m:val="⌋"/>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𝑖</m:t>
                            </m:r>
                          </m:num>
                          <m:den>
                            <m:r>
                              <a:rPr lang="en-US" sz="2800" b="0" i="1" smtClean="0">
                                <a:latin typeface="Cambria Math" panose="02040503050406030204" pitchFamily="18" charset="0"/>
                              </a:rPr>
                              <m:t>2</m:t>
                            </m:r>
                          </m:den>
                        </m:f>
                      </m:e>
                    </m:d>
                  </m:oMath>
                </a14:m>
                <a:endParaRPr lang="en-US" sz="2800" b="0"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D3256880-555E-5645-A155-2F6FBB3E8D7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0EE0B2FB-D3D2-13D9-9ECE-5B18AC9AA3D4}"/>
              </a:ext>
            </a:extLst>
          </p:cNvPr>
          <p:cNvSpPr>
            <a:spLocks noGrp="1"/>
          </p:cNvSpPr>
          <p:nvPr>
            <p:ph type="sldNum" sz="quarter" idx="12"/>
          </p:nvPr>
        </p:nvSpPr>
        <p:spPr/>
        <p:txBody>
          <a:bodyPr/>
          <a:lstStyle/>
          <a:p>
            <a:fld id="{17FB8715-06AE-4EBD-9812-2FC97F270897}" type="slidenum">
              <a:rPr lang="en-US" smtClean="0"/>
              <a:t>11</a:t>
            </a:fld>
            <a:endParaRPr lang="en-US"/>
          </a:p>
        </p:txBody>
      </p:sp>
      <p:sp>
        <p:nvSpPr>
          <p:cNvPr id="6" name="Oval 5">
            <a:extLst>
              <a:ext uri="{FF2B5EF4-FFF2-40B4-BE49-F238E27FC236}">
                <a16:creationId xmlns:a16="http://schemas.microsoft.com/office/drawing/2014/main" id="{F9E98EEF-48CA-C7AC-BB24-69001805AAD6}"/>
              </a:ext>
            </a:extLst>
          </p:cNvPr>
          <p:cNvSpPr/>
          <p:nvPr/>
        </p:nvSpPr>
        <p:spPr>
          <a:xfrm>
            <a:off x="8041954" y="150144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1</a:t>
            </a:r>
            <a:endParaRPr lang="en-US" sz="2400" dirty="0"/>
          </a:p>
        </p:txBody>
      </p:sp>
      <p:sp>
        <p:nvSpPr>
          <p:cNvPr id="7" name="Oval 6">
            <a:extLst>
              <a:ext uri="{FF2B5EF4-FFF2-40B4-BE49-F238E27FC236}">
                <a16:creationId xmlns:a16="http://schemas.microsoft.com/office/drawing/2014/main" id="{CC5BC073-21E0-10B3-C885-70F194471E16}"/>
              </a:ext>
            </a:extLst>
          </p:cNvPr>
          <p:cNvSpPr/>
          <p:nvPr/>
        </p:nvSpPr>
        <p:spPr>
          <a:xfrm>
            <a:off x="8374087" y="326898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8" name="Oval 7">
            <a:extLst>
              <a:ext uri="{FF2B5EF4-FFF2-40B4-BE49-F238E27FC236}">
                <a16:creationId xmlns:a16="http://schemas.microsoft.com/office/drawing/2014/main" id="{FEF47859-99C2-1929-1CA5-D9F575E52BC3}"/>
              </a:ext>
            </a:extLst>
          </p:cNvPr>
          <p:cNvSpPr/>
          <p:nvPr/>
        </p:nvSpPr>
        <p:spPr>
          <a:xfrm>
            <a:off x="6598454" y="3268982"/>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9" name="Oval 8">
            <a:extLst>
              <a:ext uri="{FF2B5EF4-FFF2-40B4-BE49-F238E27FC236}">
                <a16:creationId xmlns:a16="http://schemas.microsoft.com/office/drawing/2014/main" id="{5BBC8FD6-FCF0-CF53-2BB9-FBC05245733F}"/>
              </a:ext>
            </a:extLst>
          </p:cNvPr>
          <p:cNvSpPr/>
          <p:nvPr/>
        </p:nvSpPr>
        <p:spPr>
          <a:xfrm>
            <a:off x="8798338" y="232488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10" name="Oval 9">
            <a:extLst>
              <a:ext uri="{FF2B5EF4-FFF2-40B4-BE49-F238E27FC236}">
                <a16:creationId xmlns:a16="http://schemas.microsoft.com/office/drawing/2014/main" id="{E6D78E75-CC8C-BC74-C000-E81B0F36A8C4}"/>
              </a:ext>
            </a:extLst>
          </p:cNvPr>
          <p:cNvSpPr/>
          <p:nvPr/>
        </p:nvSpPr>
        <p:spPr>
          <a:xfrm>
            <a:off x="7417557" y="2313393"/>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11" name="Oval 10">
            <a:extLst>
              <a:ext uri="{FF2B5EF4-FFF2-40B4-BE49-F238E27FC236}">
                <a16:creationId xmlns:a16="http://schemas.microsoft.com/office/drawing/2014/main" id="{93F4438D-5640-CC87-A673-DAB82BF84D3E}"/>
              </a:ext>
            </a:extLst>
          </p:cNvPr>
          <p:cNvSpPr/>
          <p:nvPr/>
        </p:nvSpPr>
        <p:spPr>
          <a:xfrm>
            <a:off x="9448747" y="324014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cxnSp>
        <p:nvCxnSpPr>
          <p:cNvPr id="12" name="Straight Arrow Connector 11">
            <a:extLst>
              <a:ext uri="{FF2B5EF4-FFF2-40B4-BE49-F238E27FC236}">
                <a16:creationId xmlns:a16="http://schemas.microsoft.com/office/drawing/2014/main" id="{04821C74-1AC2-E3D6-9FF9-CB4F0C93A501}"/>
              </a:ext>
            </a:extLst>
          </p:cNvPr>
          <p:cNvCxnSpPr>
            <a:stCxn id="6" idx="3"/>
            <a:endCxn id="10" idx="7"/>
          </p:cNvCxnSpPr>
          <p:nvPr/>
        </p:nvCxnSpPr>
        <p:spPr>
          <a:xfrm flipH="1">
            <a:off x="7865012" y="1993647"/>
            <a:ext cx="261390" cy="40419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3D2CD40-2670-4B03-AFB0-A2F661387B1B}"/>
              </a:ext>
            </a:extLst>
          </p:cNvPr>
          <p:cNvCxnSpPr>
            <a:stCxn id="6" idx="5"/>
            <a:endCxn id="9" idx="0"/>
          </p:cNvCxnSpPr>
          <p:nvPr/>
        </p:nvCxnSpPr>
        <p:spPr>
          <a:xfrm>
            <a:off x="8534155" y="1993647"/>
            <a:ext cx="552508" cy="33124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0DE769-92C4-0E71-64A9-139275D867DC}"/>
              </a:ext>
            </a:extLst>
          </p:cNvPr>
          <p:cNvCxnSpPr>
            <a:stCxn id="10" idx="3"/>
          </p:cNvCxnSpPr>
          <p:nvPr/>
        </p:nvCxnSpPr>
        <p:spPr>
          <a:xfrm flipH="1">
            <a:off x="7118460" y="2805594"/>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601ECC6-41B3-A309-21E6-C0156A65A978}"/>
              </a:ext>
            </a:extLst>
          </p:cNvPr>
          <p:cNvCxnSpPr>
            <a:stCxn id="9" idx="4"/>
            <a:endCxn id="7" idx="7"/>
          </p:cNvCxnSpPr>
          <p:nvPr/>
        </p:nvCxnSpPr>
        <p:spPr>
          <a:xfrm flipH="1">
            <a:off x="8866288" y="2901537"/>
            <a:ext cx="220375" cy="4518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2D544EC-64D8-0012-DADF-7D0FE6A94B56}"/>
              </a:ext>
            </a:extLst>
          </p:cNvPr>
          <p:cNvCxnSpPr>
            <a:stCxn id="9" idx="5"/>
            <a:endCxn id="11" idx="0"/>
          </p:cNvCxnSpPr>
          <p:nvPr/>
        </p:nvCxnSpPr>
        <p:spPr>
          <a:xfrm>
            <a:off x="9290539" y="2817089"/>
            <a:ext cx="446533" cy="4230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16B8FA1-701C-8797-16D2-E56D3A3A5FE8}"/>
              </a:ext>
            </a:extLst>
          </p:cNvPr>
          <p:cNvSpPr/>
          <p:nvPr/>
        </p:nvSpPr>
        <p:spPr>
          <a:xfrm>
            <a:off x="7603658" y="3283553"/>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6</a:t>
            </a:r>
            <a:endParaRPr lang="en-US" sz="2400" dirty="0"/>
          </a:p>
        </p:txBody>
      </p:sp>
      <p:cxnSp>
        <p:nvCxnSpPr>
          <p:cNvPr id="18" name="Straight Arrow Connector 17">
            <a:extLst>
              <a:ext uri="{FF2B5EF4-FFF2-40B4-BE49-F238E27FC236}">
                <a16:creationId xmlns:a16="http://schemas.microsoft.com/office/drawing/2014/main" id="{4994814C-F7BB-5B45-2F16-51498A1524B6}"/>
              </a:ext>
            </a:extLst>
          </p:cNvPr>
          <p:cNvCxnSpPr>
            <a:endCxn id="17" idx="0"/>
          </p:cNvCxnSpPr>
          <p:nvPr/>
        </p:nvCxnSpPr>
        <p:spPr>
          <a:xfrm>
            <a:off x="7722302" y="2918478"/>
            <a:ext cx="169681" cy="3650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66C26FE-4FEE-6452-1084-914F68C39E70}"/>
              </a:ext>
            </a:extLst>
          </p:cNvPr>
          <p:cNvSpPr/>
          <p:nvPr/>
        </p:nvSpPr>
        <p:spPr>
          <a:xfrm>
            <a:off x="5877728" y="4742985"/>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59D4408-622C-6CA9-7B20-7CA04F161097}"/>
              </a:ext>
            </a:extLst>
          </p:cNvPr>
          <p:cNvSpPr/>
          <p:nvPr/>
        </p:nvSpPr>
        <p:spPr>
          <a:xfrm>
            <a:off x="1492337" y="474298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p>
        </p:txBody>
      </p:sp>
      <p:grpSp>
        <p:nvGrpSpPr>
          <p:cNvPr id="21" name="Group 20">
            <a:extLst>
              <a:ext uri="{FF2B5EF4-FFF2-40B4-BE49-F238E27FC236}">
                <a16:creationId xmlns:a16="http://schemas.microsoft.com/office/drawing/2014/main" id="{9DABDE3A-D9B2-5CD1-9818-A187181A8CC5}"/>
              </a:ext>
            </a:extLst>
          </p:cNvPr>
          <p:cNvGrpSpPr/>
          <p:nvPr/>
        </p:nvGrpSpPr>
        <p:grpSpPr>
          <a:xfrm>
            <a:off x="2369415" y="4742985"/>
            <a:ext cx="3508312" cy="699796"/>
            <a:chOff x="3592288" y="3442996"/>
            <a:chExt cx="3508312" cy="699796"/>
          </a:xfrm>
        </p:grpSpPr>
        <p:sp>
          <p:nvSpPr>
            <p:cNvPr id="22" name="Rectangle 21">
              <a:extLst>
                <a:ext uri="{FF2B5EF4-FFF2-40B4-BE49-F238E27FC236}">
                  <a16:creationId xmlns:a16="http://schemas.microsoft.com/office/drawing/2014/main" id="{28FCFCFB-BBA0-5E59-5013-C7F19BA6DF9F}"/>
                </a:ext>
              </a:extLst>
            </p:cNvPr>
            <p:cNvSpPr/>
            <p:nvPr/>
          </p:nvSpPr>
          <p:spPr>
            <a:xfrm>
              <a:off x="3592288"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4</a:t>
              </a:r>
            </a:p>
          </p:txBody>
        </p:sp>
        <p:sp>
          <p:nvSpPr>
            <p:cNvPr id="23" name="Rectangle 22">
              <a:extLst>
                <a:ext uri="{FF2B5EF4-FFF2-40B4-BE49-F238E27FC236}">
                  <a16:creationId xmlns:a16="http://schemas.microsoft.com/office/drawing/2014/main" id="{64CBC738-55C3-4429-C234-8A026DD7F5A7}"/>
                </a:ext>
              </a:extLst>
            </p:cNvPr>
            <p:cNvSpPr/>
            <p:nvPr/>
          </p:nvSpPr>
          <p:spPr>
            <a:xfrm>
              <a:off x="4469366"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3</a:t>
              </a:r>
            </a:p>
          </p:txBody>
        </p:sp>
        <p:sp>
          <p:nvSpPr>
            <p:cNvPr id="24" name="Rectangle 23">
              <a:extLst>
                <a:ext uri="{FF2B5EF4-FFF2-40B4-BE49-F238E27FC236}">
                  <a16:creationId xmlns:a16="http://schemas.microsoft.com/office/drawing/2014/main" id="{D3D69B26-9060-FF71-2758-542B1D2DD9B7}"/>
                </a:ext>
              </a:extLst>
            </p:cNvPr>
            <p:cNvSpPr/>
            <p:nvPr/>
          </p:nvSpPr>
          <p:spPr>
            <a:xfrm>
              <a:off x="5346444"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5</a:t>
              </a:r>
            </a:p>
          </p:txBody>
        </p:sp>
        <p:sp>
          <p:nvSpPr>
            <p:cNvPr id="25" name="Rectangle 24">
              <a:extLst>
                <a:ext uri="{FF2B5EF4-FFF2-40B4-BE49-F238E27FC236}">
                  <a16:creationId xmlns:a16="http://schemas.microsoft.com/office/drawing/2014/main" id="{E8AE5A00-784F-C3B5-43CE-6FF428F9BD69}"/>
                </a:ext>
              </a:extLst>
            </p:cNvPr>
            <p:cNvSpPr/>
            <p:nvPr/>
          </p:nvSpPr>
          <p:spPr>
            <a:xfrm>
              <a:off x="6223522"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6</a:t>
              </a:r>
            </a:p>
          </p:txBody>
        </p:sp>
      </p:grpSp>
      <p:sp>
        <p:nvSpPr>
          <p:cNvPr id="26" name="Rectangle 25">
            <a:extLst>
              <a:ext uri="{FF2B5EF4-FFF2-40B4-BE49-F238E27FC236}">
                <a16:creationId xmlns:a16="http://schemas.microsoft.com/office/drawing/2014/main" id="{EE264DAA-D74F-0C78-F5C7-872C072F420A}"/>
              </a:ext>
            </a:extLst>
          </p:cNvPr>
          <p:cNvSpPr/>
          <p:nvPr/>
        </p:nvSpPr>
        <p:spPr>
          <a:xfrm>
            <a:off x="5877728" y="4742984"/>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8</a:t>
            </a:r>
          </a:p>
        </p:txBody>
      </p:sp>
      <p:sp>
        <p:nvSpPr>
          <p:cNvPr id="27" name="Rectangle 26">
            <a:extLst>
              <a:ext uri="{FF2B5EF4-FFF2-40B4-BE49-F238E27FC236}">
                <a16:creationId xmlns:a16="http://schemas.microsoft.com/office/drawing/2014/main" id="{6DB82890-C785-E021-AC40-10A806EAE88C}"/>
              </a:ext>
            </a:extLst>
          </p:cNvPr>
          <p:cNvSpPr/>
          <p:nvPr/>
        </p:nvSpPr>
        <p:spPr>
          <a:xfrm>
            <a:off x="6754806" y="474298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7</a:t>
            </a:r>
          </a:p>
        </p:txBody>
      </p:sp>
      <p:sp>
        <p:nvSpPr>
          <p:cNvPr id="29" name="Rectangle 28">
            <a:extLst>
              <a:ext uri="{FF2B5EF4-FFF2-40B4-BE49-F238E27FC236}">
                <a16:creationId xmlns:a16="http://schemas.microsoft.com/office/drawing/2014/main" id="{0AAE4E96-C11A-21FF-183B-3106B5EFCB99}"/>
              </a:ext>
            </a:extLst>
          </p:cNvPr>
          <p:cNvSpPr/>
          <p:nvPr/>
        </p:nvSpPr>
        <p:spPr>
          <a:xfrm>
            <a:off x="7638728" y="4742061"/>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E5C7C57-46E8-F71F-5172-8592113BACFE}"/>
              </a:ext>
            </a:extLst>
          </p:cNvPr>
          <p:cNvSpPr/>
          <p:nvPr/>
        </p:nvSpPr>
        <p:spPr>
          <a:xfrm>
            <a:off x="8522650" y="4742061"/>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002B0CC-5E3E-0C0A-6B71-F3E73BD78ADF}"/>
              </a:ext>
            </a:extLst>
          </p:cNvPr>
          <p:cNvSpPr/>
          <p:nvPr/>
        </p:nvSpPr>
        <p:spPr>
          <a:xfrm>
            <a:off x="9415228" y="4742061"/>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5FE1071-63D2-88DA-E4FB-31D359CF63AC}"/>
              </a:ext>
            </a:extLst>
          </p:cNvPr>
          <p:cNvSpPr/>
          <p:nvPr/>
        </p:nvSpPr>
        <p:spPr>
          <a:xfrm>
            <a:off x="615259" y="4737567"/>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278CB2A-3858-41B4-44F5-DEBD206F3F3C}"/>
              </a:ext>
            </a:extLst>
          </p:cNvPr>
          <p:cNvSpPr txBox="1"/>
          <p:nvPr/>
        </p:nvSpPr>
        <p:spPr>
          <a:xfrm>
            <a:off x="575239" y="5574535"/>
            <a:ext cx="9717067" cy="369332"/>
          </a:xfrm>
          <a:prstGeom prst="rect">
            <a:avLst/>
          </a:prstGeom>
          <a:noFill/>
        </p:spPr>
        <p:txBody>
          <a:bodyPr wrap="square" rtlCol="0">
            <a:spAutoFit/>
          </a:bodyPr>
          <a:lstStyle/>
          <a:p>
            <a:r>
              <a:rPr lang="en-US" dirty="0"/>
              <a:t>    0	    1             2            3            4             5            6            7           8              9           10</a:t>
            </a:r>
          </a:p>
        </p:txBody>
      </p:sp>
      <p:sp>
        <p:nvSpPr>
          <p:cNvPr id="4" name="Rectangle 3">
            <a:extLst>
              <a:ext uri="{FF2B5EF4-FFF2-40B4-BE49-F238E27FC236}">
                <a16:creationId xmlns:a16="http://schemas.microsoft.com/office/drawing/2014/main" id="{6DB127BD-E58C-A7B1-1C1A-CD631648BE21}"/>
              </a:ext>
            </a:extLst>
          </p:cNvPr>
          <p:cNvSpPr/>
          <p:nvPr/>
        </p:nvSpPr>
        <p:spPr>
          <a:xfrm>
            <a:off x="8041954" y="163902"/>
            <a:ext cx="3922884" cy="12048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On Exercise 2, you’ll index from 0 rather than 1. </a:t>
            </a:r>
          </a:p>
          <a:p>
            <a:pPr algn="ctr"/>
            <a:r>
              <a:rPr lang="en-US" sz="2400" dirty="0"/>
              <a:t>Details are different!</a:t>
            </a:r>
          </a:p>
        </p:txBody>
      </p:sp>
    </p:spTree>
    <p:extLst>
      <p:ext uri="{BB962C8B-B14F-4D97-AF65-F5344CB8AC3E}">
        <p14:creationId xmlns:p14="http://schemas.microsoft.com/office/powerpoint/2010/main" val="316181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F2CD-761B-490C-ADE3-8A40C7414EC6}"/>
              </a:ext>
            </a:extLst>
          </p:cNvPr>
          <p:cNvSpPr>
            <a:spLocks noGrp="1"/>
          </p:cNvSpPr>
          <p:nvPr>
            <p:ph type="title"/>
          </p:nvPr>
        </p:nvSpPr>
        <p:spPr/>
        <p:txBody>
          <a:bodyPr/>
          <a:lstStyle/>
          <a:p>
            <a:r>
              <a:rPr lang="en-US" dirty="0"/>
              <a:t>Running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C446B3-1A0D-4BDA-8F3F-3A92B690DEF3}"/>
                  </a:ext>
                </a:extLst>
              </p:cNvPr>
              <p:cNvSpPr>
                <a:spLocks noGrp="1"/>
              </p:cNvSpPr>
              <p:nvPr>
                <p:ph idx="1"/>
              </p:nvPr>
            </p:nvSpPr>
            <p:spPr/>
            <p:txBody>
              <a:bodyPr>
                <a:normAutofit/>
              </a:bodyPr>
              <a:lstStyle/>
              <a:p>
                <a:r>
                  <a:rPr lang="en-US" sz="2800" dirty="0"/>
                  <a:t>Worst case: looks like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h</m:t>
                    </m:r>
                    <m:r>
                      <a:rPr lang="en-US" sz="2800" b="0" i="1" smtClean="0">
                        <a:latin typeface="Cambria Math" panose="02040503050406030204" pitchFamily="18" charset="0"/>
                      </a:rPr>
                      <m:t>)</m:t>
                    </m:r>
                  </m:oMath>
                </a14:m>
                <a:r>
                  <a:rPr lang="en-US" sz="2800" dirty="0"/>
                  <a:t> where </a:t>
                </a:r>
                <a14:m>
                  <m:oMath xmlns:m="http://schemas.openxmlformats.org/officeDocument/2006/math">
                    <m:r>
                      <a:rPr lang="en-US" sz="2800" b="0" i="1" smtClean="0">
                        <a:latin typeface="Cambria Math" panose="02040503050406030204" pitchFamily="18" charset="0"/>
                      </a:rPr>
                      <m:t>h</m:t>
                    </m:r>
                  </m:oMath>
                </a14:m>
                <a:r>
                  <a:rPr lang="en-US" sz="2800" dirty="0"/>
                  <a:t> is the height of the tree.</a:t>
                </a:r>
              </a:p>
              <a:p>
                <a:endParaRPr lang="en-US" sz="2800" dirty="0"/>
              </a:p>
              <a:p>
                <a:r>
                  <a:rPr lang="en-US" sz="2800" dirty="0"/>
                  <a:t>That’s true, but it’s not a good answer. To understand it, your user needs to understand how you’ve implemented your priority queue. They should only need to know how many things they put in. </a:t>
                </a:r>
              </a:p>
              <a:p>
                <a:endParaRPr lang="en-US" sz="2800" dirty="0"/>
              </a:p>
              <a:p>
                <a:r>
                  <a:rPr lang="en-US" sz="2800" dirty="0"/>
                  <a:t>Let’s find a formula for </a:t>
                </a:r>
                <a14:m>
                  <m:oMath xmlns:m="http://schemas.openxmlformats.org/officeDocument/2006/math">
                    <m:r>
                      <a:rPr lang="en-US" sz="2800" b="0" i="1" smtClean="0">
                        <a:latin typeface="Cambria Math" panose="02040503050406030204" pitchFamily="18" charset="0"/>
                      </a:rPr>
                      <m:t>h</m:t>
                    </m:r>
                  </m:oMath>
                </a14:m>
                <a:r>
                  <a:rPr lang="en-US" sz="2800" dirty="0"/>
                  <a:t> in terms of </a:t>
                </a:r>
                <a14:m>
                  <m:oMath xmlns:m="http://schemas.openxmlformats.org/officeDocument/2006/math">
                    <m:r>
                      <a:rPr lang="en-US" sz="2800" b="0" i="1" smtClean="0">
                        <a:latin typeface="Cambria Math" panose="02040503050406030204" pitchFamily="18" charset="0"/>
                      </a:rPr>
                      <m:t>𝑛</m:t>
                    </m:r>
                  </m:oMath>
                </a14:m>
                <a:r>
                  <a:rPr lang="en-US" sz="2800" dirty="0"/>
                  <a:t>.</a:t>
                </a:r>
              </a:p>
            </p:txBody>
          </p:sp>
        </mc:Choice>
        <mc:Fallback xmlns="">
          <p:sp>
            <p:nvSpPr>
              <p:cNvPr id="3" name="Content Placeholder 2">
                <a:extLst>
                  <a:ext uri="{FF2B5EF4-FFF2-40B4-BE49-F238E27FC236}">
                    <a16:creationId xmlns:a16="http://schemas.microsoft.com/office/drawing/2014/main" id="{EFC446B3-1A0D-4BDA-8F3F-3A92B690DEF3}"/>
                  </a:ext>
                </a:extLst>
              </p:cNvPr>
              <p:cNvSpPr>
                <a:spLocks noGrp="1" noRot="1" noChangeAspect="1" noMove="1" noResize="1" noEditPoints="1" noAdjustHandles="1" noChangeArrowheads="1" noChangeShapeType="1" noTextEdit="1"/>
              </p:cNvSpPr>
              <p:nvPr>
                <p:ph idx="1"/>
              </p:nvPr>
            </p:nvSpPr>
            <p:spPr>
              <a:blipFill>
                <a:blip r:embed="rId2"/>
                <a:stretch>
                  <a:fillRect l="-708" t="-2138" r="-185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139A549-689F-4F8B-A603-5E6E9028E456}"/>
              </a:ext>
            </a:extLst>
          </p:cNvPr>
          <p:cNvSpPr>
            <a:spLocks noGrp="1"/>
          </p:cNvSpPr>
          <p:nvPr>
            <p:ph type="sldNum" sz="quarter" idx="12"/>
          </p:nvPr>
        </p:nvSpPr>
        <p:spPr/>
        <p:txBody>
          <a:bodyPr/>
          <a:lstStyle/>
          <a:p>
            <a:fld id="{2A684D91-6951-4247-8A71-3C3C7BB0A60F}" type="slidenum">
              <a:rPr lang="en-US" smtClean="0"/>
              <a:t>12</a:t>
            </a:fld>
            <a:endParaRPr lang="en-US"/>
          </a:p>
        </p:txBody>
      </p:sp>
    </p:spTree>
    <p:extLst>
      <p:ext uri="{BB962C8B-B14F-4D97-AF65-F5344CB8AC3E}">
        <p14:creationId xmlns:p14="http://schemas.microsoft.com/office/powerpoint/2010/main" val="2133089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Heights of Perfect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600" dirty="0"/>
                  <a:t>How many nodes are there in level </a:t>
                </a:r>
                <a14:m>
                  <m:oMath xmlns:m="http://schemas.openxmlformats.org/officeDocument/2006/math">
                    <m:r>
                      <a:rPr lang="en-US" sz="2600" b="0" i="1" smtClean="0">
                        <a:latin typeface="Cambria Math" panose="02040503050406030204" pitchFamily="18" charset="0"/>
                      </a:rPr>
                      <m:t>𝑖</m:t>
                    </m:r>
                  </m:oMath>
                </a14:m>
                <a:r>
                  <a:rPr lang="en-US" sz="2600" dirty="0"/>
                  <a:t> of a perfect binary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5" t="-188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7FB8715-06AE-4EBD-9812-2FC97F270897}" type="slidenum">
              <a:rPr lang="en-US" smtClean="0"/>
              <a:t>13</a:t>
            </a:fld>
            <a:endParaRPr lang="en-US"/>
          </a:p>
        </p:txBody>
      </p:sp>
    </p:spTree>
    <p:extLst>
      <p:ext uri="{BB962C8B-B14F-4D97-AF65-F5344CB8AC3E}">
        <p14:creationId xmlns:p14="http://schemas.microsoft.com/office/powerpoint/2010/main" val="321849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Heights of Perfect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600" dirty="0"/>
                  <a:t>How many nodes are there in level </a:t>
                </a:r>
                <a14:m>
                  <m:oMath xmlns:m="http://schemas.openxmlformats.org/officeDocument/2006/math">
                    <m:r>
                      <a:rPr lang="en-US" sz="2600" b="0" i="1" smtClean="0">
                        <a:latin typeface="Cambria Math" panose="02040503050406030204" pitchFamily="18" charset="0"/>
                      </a:rPr>
                      <m:t>𝑖</m:t>
                    </m:r>
                  </m:oMath>
                </a14:m>
                <a:r>
                  <a:rPr lang="en-US" sz="2600" dirty="0"/>
                  <a:t> of a perfect binary tree?</a:t>
                </a:r>
              </a:p>
              <a:p>
                <a:r>
                  <a:rPr lang="en-US" sz="2600" dirty="0"/>
                  <a:t>On the whiteboard we derived that the number of nodes on level </a:t>
                </a:r>
                <a14:m>
                  <m:oMath xmlns:m="http://schemas.openxmlformats.org/officeDocument/2006/math">
                    <m:r>
                      <a:rPr lang="en-US" sz="2600" b="0" i="1" smtClean="0">
                        <a:latin typeface="Cambria Math" panose="02040503050406030204" pitchFamily="18" charset="0"/>
                      </a:rPr>
                      <m:t>𝑖</m:t>
                    </m:r>
                  </m:oMath>
                </a14:m>
                <a:r>
                  <a:rPr lang="en-US" sz="2600" dirty="0"/>
                  <a:t> of a binary tree was </a:t>
                </a:r>
                <a14:m>
                  <m:oMath xmlns:m="http://schemas.openxmlformats.org/officeDocument/2006/math">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2</m:t>
                        </m:r>
                      </m:e>
                      <m:sup>
                        <m:r>
                          <a:rPr lang="en-US" sz="2600" b="0" i="1" smtClean="0">
                            <a:latin typeface="Cambria Math" panose="02040503050406030204" pitchFamily="18" charset="0"/>
                          </a:rPr>
                          <m:t>𝑖</m:t>
                        </m:r>
                      </m:sup>
                    </m:sSup>
                  </m:oMath>
                </a14:m>
                <a:r>
                  <a:rPr lang="en-US" sz="2600" dirty="0"/>
                  <a:t>.</a:t>
                </a:r>
              </a:p>
              <a:p>
                <a:r>
                  <a:rPr lang="en-US" sz="2600" dirty="0"/>
                  <a:t>Thus the total number of nodes in a perfect binary tree of height </a:t>
                </a:r>
                <a14:m>
                  <m:oMath xmlns:m="http://schemas.openxmlformats.org/officeDocument/2006/math">
                    <m:r>
                      <a:rPr lang="en-US" sz="2600" b="0" i="1" smtClean="0">
                        <a:latin typeface="Cambria Math" panose="02040503050406030204" pitchFamily="18" charset="0"/>
                      </a:rPr>
                      <m:t>h</m:t>
                    </m:r>
                    <m:r>
                      <a:rPr lang="en-US" sz="2600" b="0" i="1" smtClean="0">
                        <a:latin typeface="Cambria Math" panose="02040503050406030204" pitchFamily="18" charset="0"/>
                      </a:rPr>
                      <m:t> </m:t>
                    </m:r>
                  </m:oMath>
                </a14:m>
                <a:r>
                  <a:rPr lang="en-US" sz="2600" dirty="0"/>
                  <a:t>is </a:t>
                </a:r>
              </a:p>
              <a:p>
                <a14:m>
                  <m:oMath xmlns:m="http://schemas.openxmlformats.org/officeDocument/2006/math">
                    <m:nary>
                      <m:naryPr>
                        <m:chr m:val="∑"/>
                        <m:ctrlPr>
                          <a:rPr lang="en-US" sz="2600" i="1" smtClean="0">
                            <a:latin typeface="Cambria Math" panose="02040503050406030204" pitchFamily="18" charset="0"/>
                          </a:rPr>
                        </m:ctrlPr>
                      </m:naryPr>
                      <m:sub>
                        <m:r>
                          <m:rPr>
                            <m:brk m:alnAt="23"/>
                          </m:rPr>
                          <a:rPr lang="en-US" sz="2600" b="0" i="1" smtClean="0">
                            <a:latin typeface="Cambria Math" panose="02040503050406030204" pitchFamily="18" charset="0"/>
                          </a:rPr>
                          <m:t>𝑖</m:t>
                        </m:r>
                        <m:r>
                          <a:rPr lang="en-US" sz="2600" b="0" i="1" smtClean="0">
                            <a:latin typeface="Cambria Math" panose="02040503050406030204" pitchFamily="18" charset="0"/>
                          </a:rPr>
                          <m:t>=0</m:t>
                        </m:r>
                      </m:sub>
                      <m:sup>
                        <m:r>
                          <a:rPr lang="en-US" sz="2600" b="0" i="1" smtClean="0">
                            <a:latin typeface="Cambria Math" panose="02040503050406030204" pitchFamily="18" charset="0"/>
                          </a:rPr>
                          <m:t>h</m:t>
                        </m:r>
                      </m:sup>
                      <m:e>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2</m:t>
                            </m:r>
                          </m:e>
                          <m:sup>
                            <m:r>
                              <a:rPr lang="en-US" sz="2600" b="0" i="1" smtClean="0">
                                <a:latin typeface="Cambria Math" panose="02040503050406030204" pitchFamily="18" charset="0"/>
                              </a:rPr>
                              <m:t>𝑖</m:t>
                            </m:r>
                          </m:sup>
                        </m:sSup>
                      </m:e>
                    </m:nary>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2</m:t>
                        </m:r>
                      </m:e>
                      <m:sup>
                        <m:r>
                          <a:rPr lang="en-US" sz="2600" b="0" i="1" smtClean="0">
                            <a:latin typeface="Cambria Math" panose="02040503050406030204" pitchFamily="18" charset="0"/>
                          </a:rPr>
                          <m:t>h</m:t>
                        </m:r>
                        <m:r>
                          <a:rPr lang="en-US" sz="2600" b="0" i="1" smtClean="0">
                            <a:latin typeface="Cambria Math" panose="02040503050406030204" pitchFamily="18" charset="0"/>
                          </a:rPr>
                          <m:t>+1</m:t>
                        </m:r>
                      </m:sup>
                    </m:sSup>
                    <m:r>
                      <a:rPr lang="en-US" sz="2600" b="0" i="1" smtClean="0">
                        <a:latin typeface="Cambria Math" panose="02040503050406030204" pitchFamily="18" charset="0"/>
                      </a:rPr>
                      <m:t>−1</m:t>
                    </m:r>
                  </m:oMath>
                </a14:m>
                <a:r>
                  <a:rPr lang="en-US" sz="2600" dirty="0"/>
                  <a:t>. </a:t>
                </a:r>
              </a:p>
              <a:p>
                <a:r>
                  <a:rPr lang="en-US" sz="2600" dirty="0"/>
                  <a:t>So if we have </a:t>
                </a:r>
                <a14:m>
                  <m:oMath xmlns:m="http://schemas.openxmlformats.org/officeDocument/2006/math">
                    <m:r>
                      <a:rPr lang="en-US" sz="2600" b="0" i="1" smtClean="0">
                        <a:latin typeface="Cambria Math" panose="02040503050406030204" pitchFamily="18" charset="0"/>
                      </a:rPr>
                      <m:t>𝑛</m:t>
                    </m:r>
                  </m:oMath>
                </a14:m>
                <a:r>
                  <a:rPr lang="en-US" sz="2600" dirty="0"/>
                  <a:t> nodes in a perfect tree, we can use the formula</a:t>
                </a:r>
              </a:p>
              <a:p>
                <a14:m>
                  <m:oMath xmlns:m="http://schemas.openxmlformats.org/officeDocument/2006/math">
                    <m:r>
                      <a:rPr lang="en-US" sz="2600" b="0" i="1" smtClean="0">
                        <a:latin typeface="Cambria Math" panose="02040503050406030204" pitchFamily="18" charset="0"/>
                      </a:rPr>
                      <m:t>𝑛</m:t>
                    </m:r>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2</m:t>
                        </m:r>
                      </m:e>
                      <m:sup>
                        <m:r>
                          <a:rPr lang="en-US" sz="2600" b="0" i="1" smtClean="0">
                            <a:latin typeface="Cambria Math" panose="02040503050406030204" pitchFamily="18" charset="0"/>
                          </a:rPr>
                          <m:t>h</m:t>
                        </m:r>
                        <m:r>
                          <a:rPr lang="en-US" sz="2600" b="0" i="1" smtClean="0">
                            <a:latin typeface="Cambria Math" panose="02040503050406030204" pitchFamily="18" charset="0"/>
                          </a:rPr>
                          <m:t>+1</m:t>
                        </m:r>
                      </m:sup>
                    </m:sSup>
                    <m:r>
                      <a:rPr lang="en-US" sz="2600" b="0" i="1" smtClean="0">
                        <a:latin typeface="Cambria Math" panose="02040503050406030204" pitchFamily="18" charset="0"/>
                      </a:rPr>
                      <m:t>−1</m:t>
                    </m:r>
                    <m:r>
                      <a:rPr lang="en-US" sz="2600" b="0" i="0" smtClean="0">
                        <a:latin typeface="Cambria Math" panose="02040503050406030204" pitchFamily="18" charset="0"/>
                      </a:rPr>
                      <m:t> </m:t>
                    </m:r>
                  </m:oMath>
                </a14:m>
                <a:r>
                  <a:rPr lang="en-US" sz="2600" dirty="0"/>
                  <a:t>to conclude that </a:t>
                </a:r>
                <a14:m>
                  <m:oMath xmlns:m="http://schemas.openxmlformats.org/officeDocument/2006/math">
                    <m:r>
                      <a:rPr lang="en-US" sz="2600" b="0" i="1" smtClean="0">
                        <a:latin typeface="Cambria Math" panose="02040503050406030204" pitchFamily="18" charset="0"/>
                      </a:rPr>
                      <m:t>h</m:t>
                    </m:r>
                    <m:r>
                      <a:rPr lang="en-US" sz="2600" b="0" i="1" smtClean="0">
                        <a:latin typeface="Cambria Math" panose="02040503050406030204" pitchFamily="18" charset="0"/>
                      </a:rPr>
                      <m:t>=</m:t>
                    </m:r>
                    <m:r>
                      <a:rPr lang="en-US" sz="2600" b="0" i="1" smtClean="0">
                        <a:latin typeface="Cambria Math" panose="02040503050406030204" pitchFamily="18" charset="0"/>
                      </a:rPr>
                      <m:t>𝑂</m:t>
                    </m:r>
                    <m:r>
                      <a:rPr lang="en-US" sz="2600" b="0" i="1" smtClean="0">
                        <a:latin typeface="Cambria Math" panose="02040503050406030204" pitchFamily="18" charset="0"/>
                      </a:rPr>
                      <m:t>(</m:t>
                    </m:r>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r>
                          <a:rPr lang="en-US" sz="2600" b="0" i="1" smtClean="0">
                            <a:latin typeface="Cambria Math" panose="02040503050406030204" pitchFamily="18" charset="0"/>
                          </a:rPr>
                          <m:t>𝑛</m:t>
                        </m:r>
                        <m:r>
                          <a:rPr lang="en-US" sz="2600" b="0" i="1" smtClean="0">
                            <a:latin typeface="Cambria Math" panose="02040503050406030204" pitchFamily="18" charset="0"/>
                          </a:rPr>
                          <m:t>)</m:t>
                        </m:r>
                      </m:e>
                    </m:func>
                  </m:oMath>
                </a14:m>
                <a:r>
                  <a:rPr lang="en-US" sz="2600" dirty="0"/>
                  <a:t>,so</a:t>
                </a:r>
              </a:p>
              <a:p>
                <a:pPr marL="0" indent="0">
                  <a:buNone/>
                </a:pPr>
                <a:r>
                  <a:rPr lang="en-US" sz="2600" dirty="0"/>
                  <a:t> A perfect tree with </a:t>
                </a:r>
                <a14:m>
                  <m:oMath xmlns:m="http://schemas.openxmlformats.org/officeDocument/2006/math">
                    <m:r>
                      <a:rPr lang="en-US" sz="2600" b="0" i="1" smtClean="0">
                        <a:latin typeface="Cambria Math" panose="02040503050406030204" pitchFamily="18" charset="0"/>
                      </a:rPr>
                      <m:t>𝑛</m:t>
                    </m:r>
                  </m:oMath>
                </a14:m>
                <a:r>
                  <a:rPr lang="en-US" sz="2600" dirty="0"/>
                  <a:t> nodes has height </a:t>
                </a:r>
                <a14:m>
                  <m:oMath xmlns:m="http://schemas.openxmlformats.org/officeDocument/2006/math">
                    <m:r>
                      <a:rPr lang="en-US" sz="2600" b="0" i="1" smtClean="0">
                        <a:latin typeface="Cambria Math" panose="02040503050406030204" pitchFamily="18" charset="0"/>
                      </a:rPr>
                      <m:t>𝑂</m:t>
                    </m:r>
                    <m:r>
                      <a:rPr lang="en-US" sz="2600" b="0" i="1" smtClean="0">
                        <a:latin typeface="Cambria Math" panose="02040503050406030204" pitchFamily="18" charset="0"/>
                      </a:rPr>
                      <m:t>(</m:t>
                    </m:r>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r>
                          <a:rPr lang="en-US" sz="2600" b="0" i="1" smtClean="0">
                            <a:latin typeface="Cambria Math" panose="02040503050406030204" pitchFamily="18" charset="0"/>
                          </a:rPr>
                          <m:t>𝑛</m:t>
                        </m:r>
                      </m:e>
                    </m:func>
                    <m:r>
                      <a:rPr lang="en-US" sz="2600" b="0" i="1" smtClean="0">
                        <a:latin typeface="Cambria Math" panose="02040503050406030204" pitchFamily="18" charset="0"/>
                      </a:rPr>
                      <m:t>)</m:t>
                    </m:r>
                  </m:oMath>
                </a14:m>
                <a:r>
                  <a:rPr lang="en-US" sz="2600" dirty="0"/>
                  <a:t>.</a:t>
                </a:r>
              </a:p>
              <a:p>
                <a:r>
                  <a:rPr lang="en-US" sz="2600" dirty="0"/>
                  <a:t>A similar argument can show the same statement for complete trees.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45" t="-188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7FB8715-06AE-4EBD-9812-2FC97F270897}" type="slidenum">
              <a:rPr lang="en-US" smtClean="0"/>
              <a:t>14</a:t>
            </a:fld>
            <a:endParaRPr lang="en-US"/>
          </a:p>
        </p:txBody>
      </p:sp>
    </p:spTree>
    <p:extLst>
      <p:ext uri="{BB962C8B-B14F-4D97-AF65-F5344CB8AC3E}">
        <p14:creationId xmlns:p14="http://schemas.microsoft.com/office/powerpoint/2010/main" val="3940733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Operations</a:t>
            </a:r>
          </a:p>
        </p:txBody>
      </p:sp>
      <p:sp>
        <p:nvSpPr>
          <p:cNvPr id="3" name="Content Placeholder 2"/>
          <p:cNvSpPr>
            <a:spLocks noGrp="1"/>
          </p:cNvSpPr>
          <p:nvPr>
            <p:ph idx="1"/>
          </p:nvPr>
        </p:nvSpPr>
        <p:spPr/>
        <p:txBody>
          <a:bodyPr>
            <a:normAutofit/>
          </a:bodyPr>
          <a:lstStyle/>
          <a:p>
            <a:r>
              <a:rPr lang="en-US" sz="2800" dirty="0"/>
              <a:t>On Ex 2, you’ll do more things with heaps!</a:t>
            </a:r>
          </a:p>
          <a:p>
            <a:r>
              <a:rPr lang="en-US" sz="2800" b="1" dirty="0" err="1"/>
              <a:t>IncreaseKey</a:t>
            </a:r>
            <a:r>
              <a:rPr lang="en-US" sz="2800" b="1" dirty="0"/>
              <a:t>(</a:t>
            </a:r>
            <a:r>
              <a:rPr lang="en-US" sz="2800" b="1" dirty="0" err="1"/>
              <a:t>element,priority</a:t>
            </a:r>
            <a:r>
              <a:rPr lang="en-US" sz="2800" b="1" dirty="0"/>
              <a:t>) </a:t>
            </a:r>
            <a:r>
              <a:rPr lang="en-US" sz="2800" dirty="0"/>
              <a:t>Given a pointer to an element of the heap and a new, larger priority, update that object’s priority.</a:t>
            </a:r>
          </a:p>
          <a:p>
            <a:r>
              <a:rPr lang="en-US" sz="2800" b="1" dirty="0" err="1"/>
              <a:t>DecreaseKey</a:t>
            </a:r>
            <a:r>
              <a:rPr lang="en-US" sz="2800" b="1" dirty="0"/>
              <a:t>(</a:t>
            </a:r>
            <a:r>
              <a:rPr lang="en-US" sz="2800" b="1" dirty="0" err="1"/>
              <a:t>element,priority</a:t>
            </a:r>
            <a:r>
              <a:rPr lang="en-US" sz="2800" b="1" dirty="0"/>
              <a:t>) </a:t>
            </a:r>
            <a:r>
              <a:rPr lang="en-US" sz="2800" dirty="0"/>
              <a:t>Given a pointer to an element of the heap and a new, smaller priority, update that object’s priority.</a:t>
            </a:r>
          </a:p>
          <a:p>
            <a:r>
              <a:rPr lang="en-US" sz="2800" b="1" dirty="0"/>
              <a:t>Remove(element) </a:t>
            </a:r>
            <a:r>
              <a:rPr lang="en-US" sz="2800" dirty="0"/>
              <a:t>Given a pointer to an element of the heap, remove that element.</a:t>
            </a:r>
            <a:endParaRPr lang="en-US" sz="2800" b="1" dirty="0"/>
          </a:p>
          <a:p>
            <a:r>
              <a:rPr lang="en-US" sz="2800" dirty="0"/>
              <a:t>Needing a pointer to the element is a bit unusual – it makes maintaining the data structure more complicated. </a:t>
            </a:r>
          </a:p>
          <a:p>
            <a:pPr lvl="1"/>
            <a:r>
              <a:rPr lang="en-US" sz="2400" dirty="0"/>
              <a:t>Heap doesn’t have BST property—it’s hard to find things in there!!</a:t>
            </a:r>
          </a:p>
        </p:txBody>
      </p:sp>
      <p:sp>
        <p:nvSpPr>
          <p:cNvPr id="5" name="Slide Number Placeholder 4"/>
          <p:cNvSpPr>
            <a:spLocks noGrp="1"/>
          </p:cNvSpPr>
          <p:nvPr>
            <p:ph type="sldNum" sz="quarter" idx="12"/>
          </p:nvPr>
        </p:nvSpPr>
        <p:spPr/>
        <p:txBody>
          <a:bodyPr/>
          <a:lstStyle/>
          <a:p>
            <a:fld id="{17FB8715-06AE-4EBD-9812-2FC97F270897}" type="slidenum">
              <a:rPr lang="en-US" smtClean="0"/>
              <a:t>15</a:t>
            </a:fld>
            <a:endParaRPr lang="en-US"/>
          </a:p>
        </p:txBody>
      </p:sp>
    </p:spTree>
    <p:extLst>
      <p:ext uri="{BB962C8B-B14F-4D97-AF65-F5344CB8AC3E}">
        <p14:creationId xmlns:p14="http://schemas.microsoft.com/office/powerpoint/2010/main" val="292155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8725E-FE44-9FE3-E834-305F3F3FD9F3}"/>
              </a:ext>
            </a:extLst>
          </p:cNvPr>
          <p:cNvSpPr>
            <a:spLocks noGrp="1"/>
          </p:cNvSpPr>
          <p:nvPr>
            <p:ph type="title"/>
          </p:nvPr>
        </p:nvSpPr>
        <p:spPr/>
        <p:txBody>
          <a:bodyPr/>
          <a:lstStyle/>
          <a:p>
            <a:r>
              <a:rPr lang="en-US" dirty="0"/>
              <a:t>Some Exercise 2 Notes</a:t>
            </a:r>
          </a:p>
        </p:txBody>
      </p:sp>
      <p:sp>
        <p:nvSpPr>
          <p:cNvPr id="3" name="Content Placeholder 2">
            <a:extLst>
              <a:ext uri="{FF2B5EF4-FFF2-40B4-BE49-F238E27FC236}">
                <a16:creationId xmlns:a16="http://schemas.microsoft.com/office/drawing/2014/main" id="{9BB661C7-65F7-123F-2C0F-388CBC985A0F}"/>
              </a:ext>
            </a:extLst>
          </p:cNvPr>
          <p:cNvSpPr>
            <a:spLocks noGrp="1"/>
          </p:cNvSpPr>
          <p:nvPr>
            <p:ph idx="1"/>
          </p:nvPr>
        </p:nvSpPr>
        <p:spPr/>
        <p:txBody>
          <a:bodyPr>
            <a:normAutofit fontScale="92500" lnSpcReduction="10000"/>
          </a:bodyPr>
          <a:lstStyle/>
          <a:p>
            <a:r>
              <a:rPr lang="en-US" sz="2800" dirty="0"/>
              <a:t>You know everything you need to do Exercise 2. Some minor differences from lecture:</a:t>
            </a:r>
          </a:p>
          <a:p>
            <a:r>
              <a:rPr lang="en-US" sz="2800" dirty="0"/>
              <a:t>You’ll implement both a min-heap and a max-heap.</a:t>
            </a:r>
          </a:p>
          <a:p>
            <a:r>
              <a:rPr lang="en-US" sz="2800" dirty="0"/>
              <a:t>Some of the method names are different</a:t>
            </a:r>
          </a:p>
          <a:p>
            <a:pPr lvl="1"/>
            <a:r>
              <a:rPr lang="en-US" sz="2400" dirty="0"/>
              <a:t>Extract() instead of </a:t>
            </a:r>
            <a:r>
              <a:rPr lang="en-US" sz="2400" dirty="0" err="1"/>
              <a:t>removeMin</a:t>
            </a:r>
            <a:r>
              <a:rPr lang="en-US" sz="2400" dirty="0"/>
              <a:t>()</a:t>
            </a:r>
          </a:p>
          <a:p>
            <a:pPr lvl="1"/>
            <a:r>
              <a:rPr lang="en-US" sz="2400" dirty="0"/>
              <a:t>One </a:t>
            </a:r>
            <a:r>
              <a:rPr lang="en-US" sz="2400" dirty="0" err="1"/>
              <a:t>updatePriority</a:t>
            </a:r>
            <a:r>
              <a:rPr lang="en-US" sz="2400" dirty="0"/>
              <a:t>() method instead of separate </a:t>
            </a:r>
            <a:r>
              <a:rPr lang="en-US" sz="2400" dirty="0" err="1"/>
              <a:t>IncreaseKey</a:t>
            </a:r>
            <a:r>
              <a:rPr lang="en-US" sz="2400" dirty="0"/>
              <a:t>(), </a:t>
            </a:r>
            <a:r>
              <a:rPr lang="en-US" sz="2400" dirty="0" err="1"/>
              <a:t>DecreaseKey</a:t>
            </a:r>
            <a:r>
              <a:rPr lang="en-US" sz="2400" dirty="0"/>
              <a:t>()</a:t>
            </a:r>
          </a:p>
          <a:p>
            <a:r>
              <a:rPr lang="en-US" sz="2800" dirty="0"/>
              <a:t>Index from 0 instead of 1. </a:t>
            </a:r>
          </a:p>
          <a:p>
            <a:r>
              <a:rPr lang="en-US" sz="2800" dirty="0" err="1"/>
              <a:t>updatePriority</a:t>
            </a:r>
            <a:r>
              <a:rPr lang="en-US" sz="2800" dirty="0"/>
              <a:t>() and some other methods, require pointers to the location in the heap. You’ll use a (given, java built-in) </a:t>
            </a:r>
            <a:r>
              <a:rPr lang="en-US" sz="2800" dirty="0" err="1"/>
              <a:t>hashmap</a:t>
            </a:r>
            <a:r>
              <a:rPr lang="en-US" sz="2800" dirty="0"/>
              <a:t> to do that. Be sure you’re keeping that map up-to-date!</a:t>
            </a:r>
          </a:p>
          <a:p>
            <a:r>
              <a:rPr lang="en-US" sz="2800" dirty="0"/>
              <a:t>Remember we omit edge cases in lecture sample code. </a:t>
            </a:r>
          </a:p>
          <a:p>
            <a:pPr lvl="1"/>
            <a:r>
              <a:rPr lang="en-US" sz="2400" dirty="0"/>
              <a:t>(e.g., what if </a:t>
            </a:r>
            <a:r>
              <a:rPr lang="en-US" sz="2400" dirty="0" err="1"/>
              <a:t>percolateUp</a:t>
            </a:r>
            <a:r>
              <a:rPr lang="en-US" sz="2400" dirty="0"/>
              <a:t> gets all the way to root?)</a:t>
            </a:r>
          </a:p>
        </p:txBody>
      </p:sp>
      <p:sp>
        <p:nvSpPr>
          <p:cNvPr id="4" name="Slide Number Placeholder 3">
            <a:extLst>
              <a:ext uri="{FF2B5EF4-FFF2-40B4-BE49-F238E27FC236}">
                <a16:creationId xmlns:a16="http://schemas.microsoft.com/office/drawing/2014/main" id="{D12EB00A-7EDB-C13F-915F-98901EB791AD}"/>
              </a:ext>
            </a:extLst>
          </p:cNvPr>
          <p:cNvSpPr>
            <a:spLocks noGrp="1"/>
          </p:cNvSpPr>
          <p:nvPr>
            <p:ph type="sldNum" sz="quarter" idx="12"/>
          </p:nvPr>
        </p:nvSpPr>
        <p:spPr/>
        <p:txBody>
          <a:bodyPr/>
          <a:lstStyle/>
          <a:p>
            <a:fld id="{17FB8715-06AE-4EBD-9812-2FC97F270897}" type="slidenum">
              <a:rPr lang="en-US" smtClean="0"/>
              <a:t>16</a:t>
            </a:fld>
            <a:endParaRPr lang="en-US"/>
          </a:p>
        </p:txBody>
      </p:sp>
    </p:spTree>
    <p:extLst>
      <p:ext uri="{BB962C8B-B14F-4D97-AF65-F5344CB8AC3E}">
        <p14:creationId xmlns:p14="http://schemas.microsoft.com/office/powerpoint/2010/main" val="4222792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0932D4-F004-E78B-FB74-2496DD8F1F24}"/>
              </a:ext>
            </a:extLst>
          </p:cNvPr>
          <p:cNvSpPr>
            <a:spLocks noGrp="1"/>
          </p:cNvSpPr>
          <p:nvPr>
            <p:ph type="title"/>
          </p:nvPr>
        </p:nvSpPr>
        <p:spPr/>
        <p:txBody>
          <a:bodyPr/>
          <a:lstStyle/>
          <a:p>
            <a:r>
              <a:rPr lang="en-US" dirty="0"/>
              <a:t>More Priority Queue Operations</a:t>
            </a:r>
          </a:p>
        </p:txBody>
      </p:sp>
      <p:sp>
        <p:nvSpPr>
          <p:cNvPr id="4" name="Slide Number Placeholder 3">
            <a:extLst>
              <a:ext uri="{FF2B5EF4-FFF2-40B4-BE49-F238E27FC236}">
                <a16:creationId xmlns:a16="http://schemas.microsoft.com/office/drawing/2014/main" id="{32DD7B00-BC4C-77D0-0F3A-E388A50B8777}"/>
              </a:ext>
            </a:extLst>
          </p:cNvPr>
          <p:cNvSpPr>
            <a:spLocks noGrp="1"/>
          </p:cNvSpPr>
          <p:nvPr>
            <p:ph type="sldNum" sz="quarter" idx="12"/>
          </p:nvPr>
        </p:nvSpPr>
        <p:spPr/>
        <p:txBody>
          <a:bodyPr/>
          <a:lstStyle/>
          <a:p>
            <a:fld id="{17FB8715-06AE-4EBD-9812-2FC97F270897}" type="slidenum">
              <a:rPr lang="en-US" smtClean="0"/>
              <a:t>17</a:t>
            </a:fld>
            <a:endParaRPr lang="en-US"/>
          </a:p>
        </p:txBody>
      </p:sp>
      <p:sp>
        <p:nvSpPr>
          <p:cNvPr id="6" name="Text Placeholder 5">
            <a:extLst>
              <a:ext uri="{FF2B5EF4-FFF2-40B4-BE49-F238E27FC236}">
                <a16:creationId xmlns:a16="http://schemas.microsoft.com/office/drawing/2014/main" id="{2096D8E3-8F0E-C453-8940-E8E7A7E6FDA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4557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More Operations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b="1" dirty="0"/>
                  <a:t>BuildHeap(</a:t>
                </a:r>
                <a:r>
                  <a:rPr lang="en-US" sz="2800" dirty="0"/>
                  <a:t>elements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𝑛</m:t>
                        </m:r>
                      </m:sub>
                    </m:sSub>
                    <m:r>
                      <a:rPr lang="en-US" sz="2800" b="0" i="1" smtClean="0">
                        <a:latin typeface="Cambria Math" panose="02040503050406030204" pitchFamily="18" charset="0"/>
                      </a:rPr>
                      <m:t> </m:t>
                    </m:r>
                  </m:oMath>
                </a14:m>
                <a:r>
                  <a:rPr lang="en-US" sz="2800" b="1" dirty="0"/>
                  <a:t>) – </a:t>
                </a:r>
                <a:r>
                  <a:rPr lang="en-US" sz="2800" dirty="0"/>
                  <a:t>Given </a:t>
                </a:r>
                <a14:m>
                  <m:oMath xmlns:m="http://schemas.openxmlformats.org/officeDocument/2006/math">
                    <m:r>
                      <a:rPr lang="en-US" sz="2800" b="0" i="1" smtClean="0">
                        <a:latin typeface="Cambria Math" panose="02040503050406030204" pitchFamily="18" charset="0"/>
                      </a:rPr>
                      <m:t>𝑛</m:t>
                    </m:r>
                  </m:oMath>
                </a14:m>
                <a:r>
                  <a:rPr lang="en-US" sz="2800" dirty="0"/>
                  <a:t> elements, create a heap containing exactly those </a:t>
                </a:r>
                <a14:m>
                  <m:oMath xmlns:m="http://schemas.openxmlformats.org/officeDocument/2006/math">
                    <m:r>
                      <a:rPr lang="en-US" sz="2800" b="0" i="1" smtClean="0">
                        <a:latin typeface="Cambria Math" panose="02040503050406030204" pitchFamily="18" charset="0"/>
                      </a:rPr>
                      <m:t>𝑛</m:t>
                    </m:r>
                  </m:oMath>
                </a14:m>
                <a:r>
                  <a:rPr lang="en-US" sz="2800" dirty="0"/>
                  <a:t> elements. </a:t>
                </a:r>
              </a:p>
              <a:p>
                <a:endParaRPr lang="en-US" sz="2800" dirty="0"/>
              </a:p>
              <a:p>
                <a:r>
                  <a:rPr lang="en-US" sz="2800" dirty="0"/>
                  <a:t>Try 1: Just call insert </a:t>
                </a:r>
                <a14:m>
                  <m:oMath xmlns:m="http://schemas.openxmlformats.org/officeDocument/2006/math">
                    <m:r>
                      <a:rPr lang="en-US" sz="2800" b="0" i="1" smtClean="0">
                        <a:latin typeface="Cambria Math" panose="02040503050406030204" pitchFamily="18" charset="0"/>
                      </a:rPr>
                      <m:t>𝑛</m:t>
                    </m:r>
                  </m:oMath>
                </a14:m>
                <a:r>
                  <a:rPr lang="en-US" sz="2800" dirty="0"/>
                  <a:t> times.</a:t>
                </a:r>
              </a:p>
              <a:p>
                <a:r>
                  <a:rPr lang="en-US" sz="2800" dirty="0"/>
                  <a:t>Worst case running time?</a:t>
                </a:r>
              </a:p>
              <a:p>
                <a14:m>
                  <m:oMath xmlns:m="http://schemas.openxmlformats.org/officeDocument/2006/math">
                    <m:r>
                      <a:rPr lang="en-US" sz="2800" b="0" i="1" smtClean="0">
                        <a:latin typeface="Cambria Math" panose="02040503050406030204" pitchFamily="18" charset="0"/>
                      </a:rPr>
                      <m:t>𝑛</m:t>
                    </m:r>
                  </m:oMath>
                </a14:m>
                <a:r>
                  <a:rPr lang="en-US" sz="2800" dirty="0"/>
                  <a:t> calls, each worst case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a14:m>
                <a:r>
                  <a:rPr lang="en-US" sz="2800" dirty="0"/>
                  <a:t>. So it’s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r>
                      <a:rPr lang="en-US" sz="2800" b="0" i="1" smtClean="0">
                        <a:latin typeface="Cambria Math" panose="02040503050406030204" pitchFamily="18" charset="0"/>
                      </a:rPr>
                      <m:t> </m:t>
                    </m:r>
                  </m:oMath>
                </a14:m>
                <a:r>
                  <a:rPr lang="en-US" sz="2800" dirty="0"/>
                  <a:t>right?</a:t>
                </a:r>
              </a:p>
              <a:p>
                <a:r>
                  <a:rPr lang="en-US" sz="2800" dirty="0"/>
                  <a:t>That proof isn’t valid. </a:t>
                </a:r>
              </a:p>
              <a:p>
                <a:r>
                  <a:rPr lang="en-US" sz="2800" dirty="0"/>
                  <a:t>There are at least two distinct problems (bugs or gaps that need much more explanation), can you find them?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2A684D91-6951-4247-8A71-3C3C7BB0A60F}" type="slidenum">
              <a:rPr lang="en-US" smtClean="0"/>
              <a:t>18</a:t>
            </a:fld>
            <a:endParaRPr lang="en-US"/>
          </a:p>
        </p:txBody>
      </p:sp>
    </p:spTree>
    <p:extLst>
      <p:ext uri="{BB962C8B-B14F-4D97-AF65-F5344CB8AC3E}">
        <p14:creationId xmlns:p14="http://schemas.microsoft.com/office/powerpoint/2010/main" val="390291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5465-654A-EBC2-B74A-E06126F9A26C}"/>
              </a:ext>
            </a:extLst>
          </p:cNvPr>
          <p:cNvSpPr>
            <a:spLocks noGrp="1"/>
          </p:cNvSpPr>
          <p:nvPr>
            <p:ph type="title"/>
          </p:nvPr>
        </p:nvSpPr>
        <p:spPr/>
        <p:txBody>
          <a:bodyPr/>
          <a:lstStyle/>
          <a:p>
            <a:r>
              <a:rPr lang="en-US" dirty="0"/>
              <a:t>Two Issues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0F4782-5918-4B44-0E2E-1EB5581F9702}"/>
                  </a:ext>
                </a:extLst>
              </p:cNvPr>
              <p:cNvSpPr>
                <a:spLocks noGrp="1"/>
              </p:cNvSpPr>
              <p:nvPr>
                <p:ph idx="1"/>
              </p:nvPr>
            </p:nvSpPr>
            <p:spPr/>
            <p:txBody>
              <a:bodyPr>
                <a:normAutofit/>
              </a:bodyPr>
              <a:lstStyle/>
              <a:p>
                <a:r>
                  <a:rPr lang="en-US" sz="2800" dirty="0"/>
                  <a:t>Try 1: Just call insert </a:t>
                </a:r>
                <a14:m>
                  <m:oMath xmlns:m="http://schemas.openxmlformats.org/officeDocument/2006/math">
                    <m:r>
                      <a:rPr lang="en-US" sz="2800" b="0" i="1" smtClean="0">
                        <a:latin typeface="Cambria Math" panose="02040503050406030204" pitchFamily="18" charset="0"/>
                      </a:rPr>
                      <m:t>𝑛</m:t>
                    </m:r>
                  </m:oMath>
                </a14:m>
                <a:r>
                  <a:rPr lang="en-US" sz="2800" dirty="0"/>
                  <a:t> times.</a:t>
                </a:r>
              </a:p>
              <a:p>
                <a:r>
                  <a:rPr lang="en-US" sz="2800" dirty="0"/>
                  <a:t>Worst case running time?</a:t>
                </a:r>
              </a:p>
              <a:p>
                <a14:m>
                  <m:oMath xmlns:m="http://schemas.openxmlformats.org/officeDocument/2006/math">
                    <m:r>
                      <a:rPr lang="en-US" sz="2800" b="0" i="1" smtClean="0">
                        <a:latin typeface="Cambria Math" panose="02040503050406030204" pitchFamily="18" charset="0"/>
                      </a:rPr>
                      <m:t>𝑛</m:t>
                    </m:r>
                  </m:oMath>
                </a14:m>
                <a:r>
                  <a:rPr lang="en-US" sz="2800" dirty="0"/>
                  <a:t> calls, each worst case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a14:m>
                <a:r>
                  <a:rPr lang="en-US" sz="2800" dirty="0"/>
                  <a:t>. So it’s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r>
                      <a:rPr lang="en-US" sz="2800" b="0" i="1" smtClean="0">
                        <a:latin typeface="Cambria Math" panose="02040503050406030204" pitchFamily="18" charset="0"/>
                      </a:rPr>
                      <m:t> </m:t>
                    </m:r>
                  </m:oMath>
                </a14:m>
                <a:r>
                  <a:rPr lang="en-US" sz="2800" dirty="0"/>
                  <a:t>right?</a:t>
                </a:r>
              </a:p>
              <a:p>
                <a:endParaRPr lang="en-US" sz="2800" dirty="0"/>
              </a:p>
              <a:p>
                <a:r>
                  <a:rPr lang="en-US" sz="2800" dirty="0"/>
                  <a:t>It’s not clear that you can make each insert, one right after the other, hit the worst-case behavior.</a:t>
                </a:r>
              </a:p>
              <a:p>
                <a:pPr lvl="1"/>
                <a:r>
                  <a:rPr lang="en-US" sz="2400" dirty="0"/>
                  <a:t>Imagine you said “when operating a [standard] Queue, inserting takes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time in the worst case. So </a:t>
                </a:r>
                <a14:m>
                  <m:oMath xmlns:m="http://schemas.openxmlformats.org/officeDocument/2006/math">
                    <m:r>
                      <a:rPr lang="en-US" sz="2400" b="0" i="1" smtClean="0">
                        <a:latin typeface="Cambria Math" panose="02040503050406030204" pitchFamily="18" charset="0"/>
                      </a:rPr>
                      <m:t>𝑛</m:t>
                    </m:r>
                  </m:oMath>
                </a14:m>
                <a:r>
                  <a:rPr lang="en-US" sz="2400" dirty="0"/>
                  <a:t> consecutive inserts take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a14:m>
                <a:r>
                  <a:rPr lang="en-US" sz="2400" dirty="0"/>
                  <a:t> time.” That’s false!</a:t>
                </a:r>
              </a:p>
              <a:p>
                <a14:m>
                  <m:oMath xmlns:m="http://schemas.openxmlformats.org/officeDocument/2006/math">
                    <m:r>
                      <a:rPr lang="en-US" sz="2800" b="0" i="1" smtClean="0">
                        <a:latin typeface="Cambria Math" panose="02040503050406030204" pitchFamily="18" charset="0"/>
                      </a:rPr>
                      <m:t>𝑛</m:t>
                    </m:r>
                  </m:oMath>
                </a14:m>
                <a:r>
                  <a:rPr lang="en-US" sz="2800" dirty="0"/>
                  <a:t> changes as you do the insertions! </a:t>
                </a:r>
              </a:p>
            </p:txBody>
          </p:sp>
        </mc:Choice>
        <mc:Fallback xmlns="">
          <p:sp>
            <p:nvSpPr>
              <p:cNvPr id="3" name="Content Placeholder 2">
                <a:extLst>
                  <a:ext uri="{FF2B5EF4-FFF2-40B4-BE49-F238E27FC236}">
                    <a16:creationId xmlns:a16="http://schemas.microsoft.com/office/drawing/2014/main" id="{590F4782-5918-4B44-0E2E-1EB5581F9702}"/>
                  </a:ext>
                </a:extLst>
              </p:cNvPr>
              <p:cNvSpPr>
                <a:spLocks noGrp="1" noRot="1" noChangeAspect="1" noMove="1" noResize="1" noEditPoints="1" noAdjustHandles="1" noChangeArrowheads="1" noChangeShapeType="1" noTextEdit="1"/>
              </p:cNvSpPr>
              <p:nvPr>
                <p:ph idx="1"/>
              </p:nvPr>
            </p:nvSpPr>
            <p:spPr>
              <a:blipFill>
                <a:blip r:embed="rId2"/>
                <a:stretch>
                  <a:fillRect l="-708" t="-2138" r="-190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AF23CD5-87CD-1C87-4C59-6F8221868208}"/>
              </a:ext>
            </a:extLst>
          </p:cNvPr>
          <p:cNvSpPr>
            <a:spLocks noGrp="1"/>
          </p:cNvSpPr>
          <p:nvPr>
            <p:ph type="sldNum" sz="quarter" idx="12"/>
          </p:nvPr>
        </p:nvSpPr>
        <p:spPr/>
        <p:txBody>
          <a:bodyPr/>
          <a:lstStyle/>
          <a:p>
            <a:fld id="{17FB8715-06AE-4EBD-9812-2FC97F270897}" type="slidenum">
              <a:rPr lang="en-US" smtClean="0"/>
              <a:t>19</a:t>
            </a:fld>
            <a:endParaRPr lang="en-US"/>
          </a:p>
        </p:txBody>
      </p:sp>
    </p:spTree>
    <p:extLst>
      <p:ext uri="{BB962C8B-B14F-4D97-AF65-F5344CB8AC3E}">
        <p14:creationId xmlns:p14="http://schemas.microsoft.com/office/powerpoint/2010/main" val="201688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a:t>
            </a:r>
          </a:p>
        </p:txBody>
      </p:sp>
      <p:sp>
        <p:nvSpPr>
          <p:cNvPr id="5" name="Slide Number Placeholder 4"/>
          <p:cNvSpPr>
            <a:spLocks noGrp="1"/>
          </p:cNvSpPr>
          <p:nvPr>
            <p:ph type="sldNum" sz="quarter" idx="12"/>
          </p:nvPr>
        </p:nvSpPr>
        <p:spPr/>
        <p:txBody>
          <a:bodyPr/>
          <a:lstStyle/>
          <a:p>
            <a:fld id="{17FB8715-06AE-4EBD-9812-2FC97F270897}" type="slidenum">
              <a:rPr lang="en-US" smtClean="0"/>
              <a:t>2</a:t>
            </a:fld>
            <a:endParaRPr lang="en-US"/>
          </a:p>
        </p:txBody>
      </p:sp>
      <p:graphicFrame>
        <p:nvGraphicFramePr>
          <p:cNvPr id="4" name="Content Placeholder 3">
            <a:extLst>
              <a:ext uri="{FF2B5EF4-FFF2-40B4-BE49-F238E27FC236}">
                <a16:creationId xmlns:a16="http://schemas.microsoft.com/office/drawing/2014/main" id="{EA0EF6FC-E162-5762-B70B-7FC99277145D}"/>
              </a:ext>
            </a:extLst>
          </p:cNvPr>
          <p:cNvGraphicFramePr>
            <a:graphicFrameLocks/>
          </p:cNvGraphicFramePr>
          <p:nvPr>
            <p:extLst>
              <p:ext uri="{D42A27DB-BD31-4B8C-83A1-F6EECF244321}">
                <p14:modId xmlns:p14="http://schemas.microsoft.com/office/powerpoint/2010/main" val="387355396"/>
              </p:ext>
            </p:extLst>
          </p:nvPr>
        </p:nvGraphicFramePr>
        <p:xfrm>
          <a:off x="574524" y="1321778"/>
          <a:ext cx="11187108" cy="2361002"/>
        </p:xfrm>
        <a:graphic>
          <a:graphicData uri="http://schemas.openxmlformats.org/drawingml/2006/table">
            <a:tbl>
              <a:tblPr firstRow="1" bandRow="1">
                <a:tableStyleId>{5C22544A-7EE6-4342-B048-85BDC9FD1C3A}</a:tableStyleId>
              </a:tblPr>
              <a:tblGrid>
                <a:gridCol w="970661">
                  <a:extLst>
                    <a:ext uri="{9D8B030D-6E8A-4147-A177-3AD203B41FA5}">
                      <a16:colId xmlns:a16="http://schemas.microsoft.com/office/drawing/2014/main" val="4182190204"/>
                    </a:ext>
                  </a:extLst>
                </a:gridCol>
                <a:gridCol w="2093976">
                  <a:extLst>
                    <a:ext uri="{9D8B030D-6E8A-4147-A177-3AD203B41FA5}">
                      <a16:colId xmlns:a16="http://schemas.microsoft.com/office/drawing/2014/main" val="2440125737"/>
                    </a:ext>
                  </a:extLst>
                </a:gridCol>
                <a:gridCol w="1956816">
                  <a:extLst>
                    <a:ext uri="{9D8B030D-6E8A-4147-A177-3AD203B41FA5}">
                      <a16:colId xmlns:a16="http://schemas.microsoft.com/office/drawing/2014/main" val="2655778326"/>
                    </a:ext>
                  </a:extLst>
                </a:gridCol>
                <a:gridCol w="1874520">
                  <a:extLst>
                    <a:ext uri="{9D8B030D-6E8A-4147-A177-3AD203B41FA5}">
                      <a16:colId xmlns:a16="http://schemas.microsoft.com/office/drawing/2014/main" val="3929414496"/>
                    </a:ext>
                  </a:extLst>
                </a:gridCol>
                <a:gridCol w="2002536">
                  <a:extLst>
                    <a:ext uri="{9D8B030D-6E8A-4147-A177-3AD203B41FA5}">
                      <a16:colId xmlns:a16="http://schemas.microsoft.com/office/drawing/2014/main" val="3482144644"/>
                    </a:ext>
                  </a:extLst>
                </a:gridCol>
                <a:gridCol w="2288599">
                  <a:extLst>
                    <a:ext uri="{9D8B030D-6E8A-4147-A177-3AD203B41FA5}">
                      <a16:colId xmlns:a16="http://schemas.microsoft.com/office/drawing/2014/main" val="1540392438"/>
                    </a:ext>
                  </a:extLst>
                </a:gridCol>
              </a:tblGrid>
              <a:tr h="532202">
                <a:tc>
                  <a:txBody>
                    <a:bodyPr/>
                    <a:lstStyle/>
                    <a:p>
                      <a:endParaRPr lang="en-US" sz="2400" dirty="0"/>
                    </a:p>
                  </a:txBody>
                  <a:tcPr/>
                </a:tc>
                <a:tc>
                  <a:txBody>
                    <a:bodyPr/>
                    <a:lstStyle/>
                    <a:p>
                      <a:r>
                        <a:rPr lang="en-US" sz="2400" dirty="0"/>
                        <a:t>Monday</a:t>
                      </a:r>
                    </a:p>
                  </a:txBody>
                  <a:tcPr/>
                </a:tc>
                <a:tc>
                  <a:txBody>
                    <a:bodyPr/>
                    <a:lstStyle/>
                    <a:p>
                      <a:r>
                        <a:rPr lang="en-US" sz="2400" dirty="0"/>
                        <a:t>Tuesday</a:t>
                      </a:r>
                    </a:p>
                  </a:txBody>
                  <a:tcPr/>
                </a:tc>
                <a:tc>
                  <a:txBody>
                    <a:bodyPr/>
                    <a:lstStyle/>
                    <a:p>
                      <a:r>
                        <a:rPr lang="en-US" sz="2400" dirty="0"/>
                        <a:t>Wednesday</a:t>
                      </a:r>
                    </a:p>
                  </a:txBody>
                  <a:tcPr/>
                </a:tc>
                <a:tc>
                  <a:txBody>
                    <a:bodyPr/>
                    <a:lstStyle/>
                    <a:p>
                      <a:r>
                        <a:rPr lang="en-US" sz="2400" dirty="0"/>
                        <a:t>Thursday</a:t>
                      </a:r>
                    </a:p>
                  </a:txBody>
                  <a:tcPr/>
                </a:tc>
                <a:tc>
                  <a:txBody>
                    <a:bodyPr/>
                    <a:lstStyle/>
                    <a:p>
                      <a:r>
                        <a:rPr lang="en-US" sz="2400" dirty="0"/>
                        <a:t>Friday</a:t>
                      </a:r>
                    </a:p>
                  </a:txBody>
                  <a:tcPr/>
                </a:tc>
                <a:extLst>
                  <a:ext uri="{0D108BD9-81ED-4DB2-BD59-A6C34878D82A}">
                    <a16:rowId xmlns:a16="http://schemas.microsoft.com/office/drawing/2014/main" val="3520277359"/>
                  </a:ext>
                </a:extLst>
              </a:tr>
              <a:tr h="957963">
                <a:tc>
                  <a:txBody>
                    <a:bodyPr/>
                    <a:lstStyle/>
                    <a:p>
                      <a:r>
                        <a:rPr lang="en-US" sz="2400" dirty="0"/>
                        <a:t>This Week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Exercise 0 due</a:t>
                      </a:r>
                      <a:br>
                        <a:rPr lang="en-US" sz="2400" dirty="0"/>
                      </a:br>
                      <a:r>
                        <a:rPr lang="en-US" sz="2400" dirty="0"/>
                        <a:t>Ex 2 available</a:t>
                      </a:r>
                    </a:p>
                    <a:p>
                      <a:endParaRPr lang="en-US" sz="1200" dirty="0"/>
                    </a:p>
                  </a:txBody>
                  <a:tcPr/>
                </a:tc>
                <a:tc>
                  <a:txBody>
                    <a:bodyPr/>
                    <a:lstStyle/>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TODAY</a:t>
                      </a:r>
                    </a:p>
                    <a:p>
                      <a:endParaRPr lang="en-US" sz="2400" dirty="0"/>
                    </a:p>
                  </a:txBody>
                  <a:tcPr/>
                </a:tc>
                <a:tc>
                  <a:txBody>
                    <a:bodyPr/>
                    <a:lstStyle/>
                    <a:p>
                      <a:endParaRPr lang="en-US" sz="2400" dirty="0"/>
                    </a:p>
                  </a:txBody>
                  <a:tcPr/>
                </a:tc>
                <a:tc>
                  <a:txBody>
                    <a:bodyPr/>
                    <a:lstStyle/>
                    <a:p>
                      <a:r>
                        <a:rPr lang="en-US" sz="2400" dirty="0"/>
                        <a:t>Exercise 1 due</a:t>
                      </a:r>
                    </a:p>
                    <a:p>
                      <a:r>
                        <a:rPr lang="en-US" sz="2400" dirty="0"/>
                        <a:t>Ex 3 available</a:t>
                      </a:r>
                    </a:p>
                  </a:txBody>
                  <a:tcPr/>
                </a:tc>
                <a:extLst>
                  <a:ext uri="{0D108BD9-81ED-4DB2-BD59-A6C34878D82A}">
                    <a16:rowId xmlns:a16="http://schemas.microsoft.com/office/drawing/2014/main" val="1234242132"/>
                  </a:ext>
                </a:extLst>
              </a:tr>
              <a:tr h="712905">
                <a:tc>
                  <a:txBody>
                    <a:bodyPr/>
                    <a:lstStyle/>
                    <a:p>
                      <a:r>
                        <a:rPr lang="en-US" sz="2400" dirty="0"/>
                        <a:t>Next Week</a:t>
                      </a:r>
                    </a:p>
                  </a:txBody>
                  <a:tcPr/>
                </a:tc>
                <a:tc>
                  <a:txBody>
                    <a:bodyPr/>
                    <a:lstStyle/>
                    <a:p>
                      <a:r>
                        <a:rPr lang="en-US" sz="2400" dirty="0"/>
                        <a:t>Ex 2 due</a:t>
                      </a:r>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r>
                        <a:rPr lang="en-US" sz="2400" dirty="0"/>
                        <a:t>Ex 3 due</a:t>
                      </a:r>
                    </a:p>
                  </a:txBody>
                  <a:tcPr/>
                </a:tc>
                <a:extLst>
                  <a:ext uri="{0D108BD9-81ED-4DB2-BD59-A6C34878D82A}">
                    <a16:rowId xmlns:a16="http://schemas.microsoft.com/office/drawing/2014/main" val="4053481026"/>
                  </a:ext>
                </a:extLst>
              </a:tr>
            </a:tbl>
          </a:graphicData>
        </a:graphic>
      </p:graphicFrame>
    </p:spTree>
    <p:extLst>
      <p:ext uri="{BB962C8B-B14F-4D97-AF65-F5344CB8AC3E}">
        <p14:creationId xmlns:p14="http://schemas.microsoft.com/office/powerpoint/2010/main" val="3066131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715DF-4B71-A864-E631-3C026DCBEE77}"/>
              </a:ext>
            </a:extLst>
          </p:cNvPr>
          <p:cNvSpPr>
            <a:spLocks noGrp="1"/>
          </p:cNvSpPr>
          <p:nvPr>
            <p:ph type="title"/>
          </p:nvPr>
        </p:nvSpPr>
        <p:spPr/>
        <p:txBody>
          <a:bodyPr/>
          <a:lstStyle/>
          <a:p>
            <a:r>
              <a:rPr lang="en-US" dirty="0"/>
              <a:t>Fixing the Bugs/Gaps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54AF13-5D40-4744-02FE-771FAE2AB337}"/>
                  </a:ext>
                </a:extLst>
              </p:cNvPr>
              <p:cNvSpPr>
                <a:spLocks noGrp="1"/>
              </p:cNvSpPr>
              <p:nvPr>
                <p:ph idx="1"/>
              </p:nvPr>
            </p:nvSpPr>
            <p:spPr/>
            <p:txBody>
              <a:bodyPr>
                <a:normAutofit/>
              </a:bodyPr>
              <a:lstStyle/>
              <a:p>
                <a:r>
                  <a:rPr lang="en-US" sz="2800" dirty="0"/>
                  <a:t>If you put </a:t>
                </a:r>
                <a14:m>
                  <m:oMath xmlns:m="http://schemas.openxmlformats.org/officeDocument/2006/math">
                    <m:r>
                      <a:rPr lang="en-US" sz="2800" b="0" i="1" smtClean="0">
                        <a:latin typeface="Cambria Math" panose="02040503050406030204" pitchFamily="18" charset="0"/>
                      </a:rPr>
                      <m:t>𝑂</m:t>
                    </m:r>
                  </m:oMath>
                </a14:m>
                <a:r>
                  <a:rPr lang="en-US" sz="2800" dirty="0"/>
                  <a:t> in for </a:t>
                </a:r>
                <a14:m>
                  <m:oMath xmlns:m="http://schemas.openxmlformats.org/officeDocument/2006/math">
                    <m:r>
                      <m:rPr>
                        <m:sty m:val="p"/>
                      </m:rPr>
                      <a:rPr lang="en-US" sz="2800" b="0" i="0" smtClean="0">
                        <a:latin typeface="Cambria Math" panose="02040503050406030204" pitchFamily="18" charset="0"/>
                      </a:rPr>
                      <m:t>Θ</m:t>
                    </m:r>
                  </m:oMath>
                </a14:m>
                <a:r>
                  <a:rPr lang="en-US" sz="2800" dirty="0"/>
                  <a:t> the proof would work as written. </a:t>
                </a:r>
              </a:p>
              <a:p>
                <a:pPr lvl="1"/>
                <a:r>
                  <a:rPr lang="en-US" sz="2400" dirty="0"/>
                  <a:t>Remember </a:t>
                </a:r>
                <a14:m>
                  <m:oMath xmlns:m="http://schemas.openxmlformats.org/officeDocument/2006/math">
                    <m:r>
                      <a:rPr lang="en-US" sz="2400" b="0" i="1" smtClean="0">
                        <a:latin typeface="Cambria Math" panose="02040503050406030204" pitchFamily="18" charset="0"/>
                      </a:rPr>
                      <m:t>𝑂</m:t>
                    </m:r>
                  </m:oMath>
                </a14:m>
                <a:r>
                  <a:rPr lang="en-US" sz="2400" dirty="0"/>
                  <a:t> is an upper-bound. </a:t>
                </a:r>
              </a:p>
              <a:p>
                <a:pPr lvl="1"/>
                <a:r>
                  <a:rPr lang="en-US" sz="2400" dirty="0"/>
                  <a:t>“The worst thing right now </a:t>
                </a:r>
                <a14:m>
                  <m:oMath xmlns:m="http://schemas.openxmlformats.org/officeDocument/2006/math">
                    <m:r>
                      <a:rPr lang="en-US" sz="2400" b="0" i="1" smtClean="0">
                        <a:latin typeface="Cambria Math" panose="02040503050406030204" pitchFamily="18" charset="0"/>
                      </a:rPr>
                      <m:t>≤</m:t>
                    </m:r>
                  </m:oMath>
                </a14:m>
                <a:r>
                  <a:rPr lang="en-US" sz="2400" dirty="0"/>
                  <a:t> the worst thing ever”</a:t>
                </a:r>
              </a:p>
              <a:p>
                <a:pPr lvl="1"/>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h</m:t>
                        </m:r>
                      </m:e>
                    </m:d>
                    <m:r>
                      <a:rPr lang="en-US" sz="2400" b="0" i="1" smtClean="0">
                        <a:latin typeface="Cambria Math" panose="02040503050406030204" pitchFamily="18" charset="0"/>
                      </a:rPr>
                      <m:t>≤</m:t>
                    </m:r>
                    <m:r>
                      <a:rPr lang="en-US" sz="2400" b="0" i="1" smtClean="0">
                        <a:latin typeface="Cambria Math" panose="02040503050406030204" pitchFamily="18" charset="0"/>
                      </a:rPr>
                      <m:t>𝑂</m:t>
                    </m:r>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𝑛</m:t>
                        </m:r>
                        <m:r>
                          <a:rPr lang="en-US" sz="2400" b="0" i="1" smtClean="0">
                            <a:latin typeface="Cambria Math" panose="02040503050406030204" pitchFamily="18" charset="0"/>
                          </a:rPr>
                          <m:t>)</m:t>
                        </m:r>
                      </m:e>
                    </m:func>
                    <m:r>
                      <a:rPr lang="en-US" sz="2400" b="0" i="1" smtClean="0">
                        <a:latin typeface="Cambria Math" panose="02040503050406030204" pitchFamily="18" charset="0"/>
                      </a:rPr>
                      <m:t> </m:t>
                    </m:r>
                  </m:oMath>
                </a14:m>
                <a:r>
                  <a:rPr lang="en-US" sz="2400" dirty="0"/>
                  <a:t>where </a:t>
                </a:r>
                <a14:m>
                  <m:oMath xmlns:m="http://schemas.openxmlformats.org/officeDocument/2006/math">
                    <m:r>
                      <a:rPr lang="en-US" sz="2400" b="0" i="1" smtClean="0">
                        <a:latin typeface="Cambria Math" panose="02040503050406030204" pitchFamily="18" charset="0"/>
                      </a:rPr>
                      <m:t>h</m:t>
                    </m:r>
                  </m:oMath>
                </a14:m>
                <a:r>
                  <a:rPr lang="en-US" sz="2400" dirty="0"/>
                  <a:t> is current height, and </a:t>
                </a:r>
                <a14:m>
                  <m:oMath xmlns:m="http://schemas.openxmlformats.org/officeDocument/2006/math">
                    <m:r>
                      <a:rPr lang="en-US" sz="2400" b="0" i="1" smtClean="0">
                        <a:latin typeface="Cambria Math" panose="02040503050406030204" pitchFamily="18" charset="0"/>
                      </a:rPr>
                      <m:t>𝑛</m:t>
                    </m:r>
                  </m:oMath>
                </a14:m>
                <a:r>
                  <a:rPr lang="en-US" sz="2400" dirty="0"/>
                  <a:t> is final height.</a:t>
                </a:r>
              </a:p>
              <a:p>
                <a:r>
                  <a:rPr lang="en-US" sz="2800" dirty="0"/>
                  <a:t>It’s not clear that you can make each insert, one right after the other, hit the worst-case behavior.</a:t>
                </a:r>
              </a:p>
              <a:p>
                <a:pPr lvl="1"/>
                <a:r>
                  <a:rPr lang="en-US" sz="2400" dirty="0"/>
                  <a:t>You can force this with a heap! Inserting elements in decreasing order will mean every inserted element goes at the leaf location and needs to </a:t>
                </a:r>
                <a:r>
                  <a:rPr lang="en-US" sz="2400" dirty="0" err="1"/>
                  <a:t>percolateUp</a:t>
                </a:r>
                <a:r>
                  <a:rPr lang="en-US" sz="2400" dirty="0"/>
                  <a:t> to the root (since minimum needs to be at root).</a:t>
                </a:r>
              </a:p>
              <a:p>
                <a:r>
                  <a:rPr lang="en-US" sz="2800" dirty="0"/>
                  <a:t>The size isn’t </a:t>
                </a:r>
                <a14:m>
                  <m:oMath xmlns:m="http://schemas.openxmlformats.org/officeDocument/2006/math">
                    <m:r>
                      <a:rPr lang="en-US" sz="2800" b="0" i="1" smtClean="0">
                        <a:latin typeface="Cambria Math" panose="02040503050406030204" pitchFamily="18" charset="0"/>
                      </a:rPr>
                      <m:t>𝑛</m:t>
                    </m:r>
                  </m:oMath>
                </a14:m>
                <a:r>
                  <a:rPr lang="en-US" sz="2800" dirty="0"/>
                  <a:t> the whole time.</a:t>
                </a:r>
              </a:p>
              <a:p>
                <a:pPr lvl="1"/>
                <a:r>
                  <a:rPr lang="en-US" sz="2400" dirty="0"/>
                  <a:t>But big-</a:t>
                </a:r>
                <a14:m>
                  <m:oMath xmlns:m="http://schemas.openxmlformats.org/officeDocument/2006/math">
                    <m:r>
                      <a:rPr lang="en-US" sz="2400" b="0" i="1" smtClean="0">
                        <a:latin typeface="Cambria Math" panose="02040503050406030204" pitchFamily="18" charset="0"/>
                      </a:rPr>
                      <m:t>𝑂</m:t>
                    </m:r>
                  </m:oMath>
                </a14:m>
                <a:r>
                  <a:rPr lang="en-US" sz="2400" dirty="0"/>
                  <a:t> doesn’t care about constant factors. And half the time, it’s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/2</m:t>
                    </m:r>
                  </m:oMath>
                </a14:m>
                <a:r>
                  <a:rPr lang="en-US" sz="2400" dirty="0"/>
                  <a:t> or more. </a:t>
                </a:r>
              </a:p>
            </p:txBody>
          </p:sp>
        </mc:Choice>
        <mc:Fallback xmlns="">
          <p:sp>
            <p:nvSpPr>
              <p:cNvPr id="3" name="Content Placeholder 2">
                <a:extLst>
                  <a:ext uri="{FF2B5EF4-FFF2-40B4-BE49-F238E27FC236}">
                    <a16:creationId xmlns:a16="http://schemas.microsoft.com/office/drawing/2014/main" id="{8654AF13-5D40-4744-02FE-771FAE2AB337}"/>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0E6EF7C-D609-CAF2-6A7E-AF7BB7A539D7}"/>
              </a:ext>
            </a:extLst>
          </p:cNvPr>
          <p:cNvSpPr>
            <a:spLocks noGrp="1"/>
          </p:cNvSpPr>
          <p:nvPr>
            <p:ph type="sldNum" sz="quarter" idx="12"/>
          </p:nvPr>
        </p:nvSpPr>
        <p:spPr/>
        <p:txBody>
          <a:bodyPr/>
          <a:lstStyle/>
          <a:p>
            <a:fld id="{17FB8715-06AE-4EBD-9812-2FC97F270897}" type="slidenum">
              <a:rPr lang="en-US" smtClean="0"/>
              <a:t>20</a:t>
            </a:fld>
            <a:endParaRPr lang="en-US"/>
          </a:p>
        </p:txBody>
      </p:sp>
    </p:spTree>
    <p:extLst>
      <p:ext uri="{BB962C8B-B14F-4D97-AF65-F5344CB8AC3E}">
        <p14:creationId xmlns:p14="http://schemas.microsoft.com/office/powerpoint/2010/main" val="3538705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BuildHeap</a:t>
            </a:r>
            <a:r>
              <a:rPr lang="en-US" dirty="0"/>
              <a:t> Running Time (again)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dirty="0"/>
                  <a:t>Let’s try once more.</a:t>
                </a:r>
              </a:p>
              <a:p>
                <a:r>
                  <a:rPr lang="en-US" sz="2800" dirty="0"/>
                  <a:t>Saying the worst case was decreasing order was a good start.</a:t>
                </a:r>
              </a:p>
              <a:p>
                <a:r>
                  <a:rPr lang="en-US" sz="2800" dirty="0"/>
                  <a:t>What are the actual running times?</a:t>
                </a:r>
              </a:p>
              <a:p>
                <a:r>
                  <a:rPr lang="en-US" sz="2800" dirty="0"/>
                  <a:t>It’s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h</m:t>
                    </m:r>
                    <m:r>
                      <a:rPr lang="en-US" sz="2800" b="0" i="1" smtClean="0">
                        <a:latin typeface="Cambria Math" panose="02040503050406030204" pitchFamily="18" charset="0"/>
                      </a:rPr>
                      <m:t>)</m:t>
                    </m:r>
                  </m:oMath>
                </a14:m>
                <a:r>
                  <a:rPr lang="en-US" sz="2800" dirty="0"/>
                  <a:t>, where </a:t>
                </a:r>
                <a14:m>
                  <m:oMath xmlns:m="http://schemas.openxmlformats.org/officeDocument/2006/math">
                    <m:r>
                      <a:rPr lang="en-US" sz="2800" b="0" i="1" smtClean="0">
                        <a:latin typeface="Cambria Math" panose="02040503050406030204" pitchFamily="18" charset="0"/>
                      </a:rPr>
                      <m:t>h</m:t>
                    </m:r>
                  </m:oMath>
                </a14:m>
                <a:r>
                  <a:rPr lang="en-US" sz="2800" dirty="0"/>
                  <a:t> is the current height.</a:t>
                </a:r>
              </a:p>
              <a:p>
                <a:r>
                  <a:rPr lang="en-US" sz="2800" dirty="0"/>
                  <a:t>But most nodes are inserted in the last two levels of the tree.</a:t>
                </a:r>
              </a:p>
              <a:p>
                <a:pPr lvl="1"/>
                <a:r>
                  <a:rPr lang="en-US" sz="2600" dirty="0"/>
                  <a:t>For most nodes, </a:t>
                </a:r>
                <a14:m>
                  <m:oMath xmlns:m="http://schemas.openxmlformats.org/officeDocument/2006/math">
                    <m:r>
                      <a:rPr lang="en-US" sz="2600" b="0" i="1" smtClean="0">
                        <a:latin typeface="Cambria Math" panose="02040503050406030204" pitchFamily="18" charset="0"/>
                      </a:rPr>
                      <m:t>h</m:t>
                    </m:r>
                  </m:oMath>
                </a14:m>
                <a:r>
                  <a:rPr lang="en-US" sz="2600" dirty="0"/>
                  <a:t> is </a:t>
                </a:r>
                <a14:m>
                  <m:oMath xmlns:m="http://schemas.openxmlformats.org/officeDocument/2006/math">
                    <m:r>
                      <m:rPr>
                        <m:sty m:val="p"/>
                      </m:rPr>
                      <a:rPr lang="en-US" sz="2600" b="0" i="0" smtClean="0">
                        <a:latin typeface="Cambria Math" panose="02040503050406030204" pitchFamily="18" charset="0"/>
                      </a:rPr>
                      <m:t>Θ</m:t>
                    </m:r>
                    <m:d>
                      <m:dPr>
                        <m:ctrlPr>
                          <a:rPr lang="en-US" sz="2600" b="0" i="1" smtClean="0">
                            <a:latin typeface="Cambria Math" panose="02040503050406030204" pitchFamily="18" charset="0"/>
                          </a:rPr>
                        </m:ctrlPr>
                      </m:dPr>
                      <m:e>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r>
                              <a:rPr lang="en-US" sz="2600" b="0" i="1" smtClean="0">
                                <a:latin typeface="Cambria Math" panose="02040503050406030204" pitchFamily="18" charset="0"/>
                              </a:rPr>
                              <m:t>𝑛</m:t>
                            </m:r>
                          </m:e>
                        </m:func>
                      </m:e>
                    </m:d>
                  </m:oMath>
                </a14:m>
                <a:r>
                  <a:rPr lang="en-US" sz="2600" dirty="0"/>
                  <a:t>. (starting from the second half, </a:t>
                </a:r>
                <a14:m>
                  <m:oMath xmlns:m="http://schemas.openxmlformats.org/officeDocument/2006/math">
                    <m:r>
                      <a:rPr lang="en-US" sz="2600" b="0" i="1" smtClean="0">
                        <a:latin typeface="Cambria Math" panose="02040503050406030204" pitchFamily="18" charset="0"/>
                      </a:rPr>
                      <m:t>h</m:t>
                    </m:r>
                  </m:oMath>
                </a14:m>
                <a:r>
                  <a:rPr lang="en-US" sz="2600" dirty="0"/>
                  <a:t> is at least </a:t>
                </a:r>
                <a14:m>
                  <m:oMath xmlns:m="http://schemas.openxmlformats.org/officeDocument/2006/math">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d>
                          <m:dPr>
                            <m:ctrlPr>
                              <a:rPr lang="en-US" sz="2600" b="0" i="1" smtClean="0">
                                <a:latin typeface="Cambria Math" panose="02040503050406030204" pitchFamily="18" charset="0"/>
                              </a:rPr>
                            </m:ctrlPr>
                          </m:dPr>
                          <m:e>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𝑛</m:t>
                                </m:r>
                              </m:num>
                              <m:den>
                                <m:r>
                                  <a:rPr lang="en-US" sz="2600" b="0" i="1" smtClean="0">
                                    <a:latin typeface="Cambria Math" panose="02040503050406030204" pitchFamily="18" charset="0"/>
                                  </a:rPr>
                                  <m:t>2</m:t>
                                </m:r>
                              </m:den>
                            </m:f>
                          </m:e>
                        </m:d>
                        <m:r>
                          <a:rPr lang="en-US" sz="2600" b="0" i="1" smtClean="0">
                            <a:latin typeface="Cambria Math" panose="02040503050406030204" pitchFamily="18" charset="0"/>
                          </a:rPr>
                          <m:t>=</m:t>
                        </m:r>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𝑛</m:t>
                                </m:r>
                              </m:e>
                            </m:d>
                          </m:e>
                        </m:func>
                        <m:r>
                          <a:rPr lang="en-US" sz="2600" b="0" i="1" smtClean="0">
                            <a:latin typeface="Cambria Math" panose="02040503050406030204" pitchFamily="18" charset="0"/>
                          </a:rPr>
                          <m:t>−1</m:t>
                        </m:r>
                      </m:e>
                    </m:func>
                    <m:r>
                      <a:rPr lang="en-US" sz="2600" b="0" i="1" smtClean="0">
                        <a:latin typeface="Cambria Math" panose="02040503050406030204" pitchFamily="18" charset="0"/>
                      </a:rPr>
                      <m:t>∈</m:t>
                    </m:r>
                    <m:r>
                      <m:rPr>
                        <m:sty m:val="p"/>
                      </m:rPr>
                      <a:rPr lang="en-US" sz="2600" b="0" i="0" smtClean="0">
                        <a:latin typeface="Cambria Math" panose="02040503050406030204" pitchFamily="18" charset="0"/>
                      </a:rPr>
                      <m:t>Θ</m:t>
                    </m:r>
                    <m:r>
                      <a:rPr lang="en-US" sz="2600" b="0" i="1" smtClean="0">
                        <a:latin typeface="Cambria Math" panose="02040503050406030204" pitchFamily="18" charset="0"/>
                      </a:rPr>
                      <m:t>(</m:t>
                    </m:r>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r>
                          <a:rPr lang="en-US" sz="2600" b="0" i="1" smtClean="0">
                            <a:latin typeface="Cambria Math" panose="02040503050406030204" pitchFamily="18" charset="0"/>
                          </a:rPr>
                          <m:t>𝑛</m:t>
                        </m:r>
                        <m:r>
                          <a:rPr lang="en-US" sz="2600" b="0" i="1" smtClean="0">
                            <a:latin typeface="Cambria Math" panose="02040503050406030204" pitchFamily="18" charset="0"/>
                          </a:rPr>
                          <m:t>)</m:t>
                        </m:r>
                      </m:e>
                    </m:func>
                  </m:oMath>
                </a14:m>
                <a:endParaRPr lang="en-US" sz="2600" dirty="0"/>
              </a:p>
              <a:p>
                <a:r>
                  <a:rPr lang="en-US" sz="2800" dirty="0"/>
                  <a:t>So the number of operations is at least</a:t>
                </a:r>
              </a:p>
              <a:p>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r>
                      <m:rPr>
                        <m:sty m:val="p"/>
                      </m:rPr>
                      <a:rPr lang="en-US" sz="2800" b="0" i="0" smtClean="0">
                        <a:latin typeface="Cambria Math" panose="02040503050406030204" pitchFamily="18" charset="0"/>
                      </a:rPr>
                      <m:t>Ω</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r>
                      <a:rPr lang="en-US" sz="2800" b="0" i="1" smtClean="0">
                        <a:latin typeface="Cambria Math" panose="02040503050406030204" pitchFamily="18" charset="0"/>
                      </a:rPr>
                      <m:t>=</m:t>
                    </m:r>
                    <m:r>
                      <m:rPr>
                        <m:sty m:val="p"/>
                      </m:rPr>
                      <a:rPr lang="en-US" sz="2800" b="0" i="0" smtClean="0">
                        <a:latin typeface="Cambria Math" panose="02040503050406030204" pitchFamily="18" charset="0"/>
                      </a:rPr>
                      <m:t>Ω</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e>
                    </m:d>
                    <m:r>
                      <a:rPr lang="en-US" sz="2800" b="0" i="1" smtClean="0">
                        <a:latin typeface="Cambria Math" panose="02040503050406030204" pitchFamily="18" charset="0"/>
                      </a:rPr>
                      <m:t>.</m:t>
                    </m: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54" t="-301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2A684D91-6951-4247-8A71-3C3C7BB0A60F}" type="slidenum">
              <a:rPr lang="en-US" smtClean="0"/>
              <a:t>21</a:t>
            </a:fld>
            <a:endParaRPr lang="en-US"/>
          </a:p>
        </p:txBody>
      </p:sp>
    </p:spTree>
    <p:extLst>
      <p:ext uri="{BB962C8B-B14F-4D97-AF65-F5344CB8AC3E}">
        <p14:creationId xmlns:p14="http://schemas.microsoft.com/office/powerpoint/2010/main" val="2118564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2A3E-12C2-68B9-118C-955ADFAC5277}"/>
              </a:ext>
            </a:extLst>
          </p:cNvPr>
          <p:cNvSpPr>
            <a:spLocks noGrp="1"/>
          </p:cNvSpPr>
          <p:nvPr>
            <p:ph type="title"/>
          </p:nvPr>
        </p:nvSpPr>
        <p:spPr/>
        <p:txBody>
          <a:bodyPr/>
          <a:lstStyle/>
          <a:p>
            <a:r>
              <a:rPr lang="en-US" dirty="0"/>
              <a:t>Fixed Proof (Sketch only)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B55BD0-332F-94FD-618A-137E6853422E}"/>
                  </a:ext>
                </a:extLst>
              </p:cNvPr>
              <p:cNvSpPr>
                <a:spLocks noGrp="1"/>
              </p:cNvSpPr>
              <p:nvPr>
                <p:ph idx="1"/>
              </p:nvPr>
            </p:nvSpPr>
            <p:spPr/>
            <p:txBody>
              <a:bodyPr>
                <a:normAutofit/>
              </a:bodyPr>
              <a:lstStyle/>
              <a:p>
                <a:r>
                  <a:rPr lang="en-US" sz="2800" dirty="0"/>
                  <a:t>Claim: Inserting </a:t>
                </a:r>
                <a14:m>
                  <m:oMath xmlns:m="http://schemas.openxmlformats.org/officeDocument/2006/math">
                    <m:r>
                      <a:rPr lang="en-US" sz="2800" b="0" i="1" smtClean="0">
                        <a:latin typeface="Cambria Math" panose="02040503050406030204" pitchFamily="18" charset="0"/>
                      </a:rPr>
                      <m:t>𝑛</m:t>
                    </m:r>
                  </m:oMath>
                </a14:m>
                <a:r>
                  <a:rPr lang="en-US" sz="2800" dirty="0"/>
                  <a:t> times has a worst case running time of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a14:m>
                <a:endParaRPr lang="en-US" sz="2800" dirty="0"/>
              </a:p>
              <a:p>
                <a:r>
                  <a:rPr lang="en-US" sz="2800" dirty="0"/>
                  <a:t>Proof:</a:t>
                </a:r>
              </a:p>
              <a:p>
                <a:r>
                  <a:rPr lang="en-US" sz="2800" b="0" dirty="0"/>
                  <a:t>Each of the </a:t>
                </a:r>
                <a14:m>
                  <m:oMath xmlns:m="http://schemas.openxmlformats.org/officeDocument/2006/math">
                    <m:r>
                      <a:rPr lang="en-US" sz="2800" b="0" i="1" smtClean="0">
                        <a:latin typeface="Cambria Math" panose="02040503050406030204" pitchFamily="18" charset="0"/>
                      </a:rPr>
                      <m:t>𝑛</m:t>
                    </m:r>
                  </m:oMath>
                </a14:m>
                <a:r>
                  <a:rPr lang="en-US" sz="2800" dirty="0"/>
                  <a:t> calls, has worst case </a:t>
                </a:r>
                <a14:m>
                  <m:oMath xmlns:m="http://schemas.openxmlformats.org/officeDocument/2006/math">
                    <m:r>
                      <m:rPr>
                        <m:sty m:val="p"/>
                      </m:rPr>
                      <a:rPr lang="en-US" sz="2800" b="0" i="0" smtClean="0">
                        <a:latin typeface="Cambria Math" panose="02040503050406030204" pitchFamily="18" charset="0"/>
                      </a:rPr>
                      <m:t>O</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a14:m>
                <a:r>
                  <a:rPr lang="en-US" sz="2800" dirty="0"/>
                  <a:t>. So it’s certainly </a:t>
                </a:r>
                <a14:m>
                  <m:oMath xmlns:m="http://schemas.openxmlformats.org/officeDocument/2006/math">
                    <m:r>
                      <m:rPr>
                        <m:sty m:val="p"/>
                      </m:rPr>
                      <a:rPr lang="en-US" sz="2800" b="0" i="0" smtClean="0">
                        <a:latin typeface="Cambria Math" panose="02040503050406030204" pitchFamily="18" charset="0"/>
                      </a:rPr>
                      <m:t>O</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a14:m>
                <a:r>
                  <a:rPr lang="en-US" sz="2800" dirty="0"/>
                  <a:t>.</a:t>
                </a:r>
              </a:p>
              <a:p>
                <a:r>
                  <a:rPr lang="en-US" sz="2800" dirty="0"/>
                  <a:t>For an Omega bound, note that for most elements the height of the data structure is already close to the final height. Considering only the last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/2</m:t>
                    </m:r>
                  </m:oMath>
                </a14:m>
                <a:r>
                  <a:rPr lang="en-US" sz="2800" dirty="0"/>
                  <a:t> operations, inserting elements in decreasing order will produce </a:t>
                </a:r>
                <a14:m>
                  <m:oMath xmlns:m="http://schemas.openxmlformats.org/officeDocument/2006/math">
                    <m:r>
                      <a:rPr lang="en-US" sz="2800" b="0" i="1" smtClean="0">
                        <a:latin typeface="Cambria Math" panose="02040503050406030204" pitchFamily="18" charset="0"/>
                      </a:rPr>
                      <m:t>h</m:t>
                    </m:r>
                  </m:oMath>
                </a14:m>
                <a:r>
                  <a:rPr lang="en-US" sz="2800" dirty="0"/>
                  <a:t> swaps, which gives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r>
                      <a:rPr lang="en-US" sz="2800" b="0" i="1" smtClean="0">
                        <a:latin typeface="Cambria Math" panose="02040503050406030204" pitchFamily="18" charset="0"/>
                      </a:rPr>
                      <m:t>h</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−1)∈</m:t>
                        </m:r>
                        <m:r>
                          <m:rPr>
                            <m:sty m:val="p"/>
                          </m:rPr>
                          <a:rPr lang="en-US" sz="2800" b="0" i="0" smtClean="0">
                            <a:latin typeface="Cambria Math" panose="02040503050406030204" pitchFamily="18" charset="0"/>
                          </a:rPr>
                          <m:t>Ω</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e>
                    </m:func>
                  </m:oMath>
                </a14:m>
                <a:r>
                  <a:rPr lang="en-US" sz="2800" dirty="0"/>
                  <a:t> swaps, and therefore that many steps.</a:t>
                </a:r>
              </a:p>
              <a:p>
                <a:r>
                  <a:rPr lang="en-US" sz="2800" dirty="0"/>
                  <a:t>Thus our running time is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a14:m>
                <a:r>
                  <a:rPr lang="en-US" sz="2800" dirty="0"/>
                  <a:t>.</a:t>
                </a:r>
              </a:p>
              <a:p>
                <a:endParaRPr lang="en-US" sz="2800" dirty="0"/>
              </a:p>
            </p:txBody>
          </p:sp>
        </mc:Choice>
        <mc:Fallback xmlns="">
          <p:sp>
            <p:nvSpPr>
              <p:cNvPr id="3" name="Content Placeholder 2">
                <a:extLst>
                  <a:ext uri="{FF2B5EF4-FFF2-40B4-BE49-F238E27FC236}">
                    <a16:creationId xmlns:a16="http://schemas.microsoft.com/office/drawing/2014/main" id="{9CB55BD0-332F-94FD-618A-137E6853422E}"/>
                  </a:ext>
                </a:extLst>
              </p:cNvPr>
              <p:cNvSpPr>
                <a:spLocks noGrp="1" noRot="1" noChangeAspect="1" noMove="1" noResize="1" noEditPoints="1" noAdjustHandles="1" noChangeArrowheads="1" noChangeShapeType="1" noTextEdit="1"/>
              </p:cNvSpPr>
              <p:nvPr>
                <p:ph idx="1"/>
              </p:nvPr>
            </p:nvSpPr>
            <p:spPr>
              <a:blipFill>
                <a:blip r:embed="rId2"/>
                <a:stretch>
                  <a:fillRect l="-708" t="-2138" r="-125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254675C-F7A9-F685-8CBB-17385593E3D6}"/>
              </a:ext>
            </a:extLst>
          </p:cNvPr>
          <p:cNvSpPr>
            <a:spLocks noGrp="1"/>
          </p:cNvSpPr>
          <p:nvPr>
            <p:ph type="sldNum" sz="quarter" idx="12"/>
          </p:nvPr>
        </p:nvSpPr>
        <p:spPr/>
        <p:txBody>
          <a:bodyPr/>
          <a:lstStyle/>
          <a:p>
            <a:fld id="{17FB8715-06AE-4EBD-9812-2FC97F270897}" type="slidenum">
              <a:rPr lang="en-US" smtClean="0"/>
              <a:t>22</a:t>
            </a:fld>
            <a:endParaRPr lang="en-US"/>
          </a:p>
        </p:txBody>
      </p:sp>
    </p:spTree>
    <p:extLst>
      <p:ext uri="{BB962C8B-B14F-4D97-AF65-F5344CB8AC3E}">
        <p14:creationId xmlns:p14="http://schemas.microsoft.com/office/powerpoint/2010/main" val="293512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Were We?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We were trying to design an algorithm for:</a:t>
                </a:r>
              </a:p>
              <a:p>
                <a:r>
                  <a:rPr lang="en-US" sz="2800" b="1" dirty="0"/>
                  <a:t>BuildHeap(</a:t>
                </a:r>
                <a:r>
                  <a:rPr lang="en-US" sz="2800" dirty="0"/>
                  <a:t>elements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𝑒</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𝑒</m:t>
                        </m:r>
                      </m:e>
                      <m:sub>
                        <m:r>
                          <a:rPr lang="en-US" sz="2800" i="1">
                            <a:latin typeface="Cambria Math" panose="02040503050406030204" pitchFamily="18" charset="0"/>
                          </a:rPr>
                          <m:t>𝑛</m:t>
                        </m:r>
                      </m:sub>
                    </m:sSub>
                    <m:r>
                      <a:rPr lang="en-US" sz="2800" i="1">
                        <a:latin typeface="Cambria Math" panose="02040503050406030204" pitchFamily="18" charset="0"/>
                      </a:rPr>
                      <m:t> </m:t>
                    </m:r>
                  </m:oMath>
                </a14:m>
                <a:r>
                  <a:rPr lang="en-US" sz="2800" b="1" dirty="0"/>
                  <a:t>) – </a:t>
                </a:r>
                <a:r>
                  <a:rPr lang="en-US" sz="2800" dirty="0"/>
                  <a:t>Given </a:t>
                </a:r>
                <a14:m>
                  <m:oMath xmlns:m="http://schemas.openxmlformats.org/officeDocument/2006/math">
                    <m:r>
                      <a:rPr lang="en-US" sz="2800" i="1">
                        <a:latin typeface="Cambria Math" panose="02040503050406030204" pitchFamily="18" charset="0"/>
                      </a:rPr>
                      <m:t>𝑛</m:t>
                    </m:r>
                  </m:oMath>
                </a14:m>
                <a:r>
                  <a:rPr lang="en-US" sz="2800" dirty="0"/>
                  <a:t> elements, create a heap containing exactly those </a:t>
                </a:r>
                <a14:m>
                  <m:oMath xmlns:m="http://schemas.openxmlformats.org/officeDocument/2006/math">
                    <m:r>
                      <a:rPr lang="en-US" sz="2800" i="1">
                        <a:latin typeface="Cambria Math" panose="02040503050406030204" pitchFamily="18" charset="0"/>
                      </a:rPr>
                      <m:t>𝑛</m:t>
                    </m:r>
                  </m:oMath>
                </a14:m>
                <a:r>
                  <a:rPr lang="en-US" sz="2800" dirty="0"/>
                  <a:t> elements. </a:t>
                </a:r>
              </a:p>
              <a:p>
                <a:r>
                  <a:rPr lang="en-US" sz="2800" dirty="0"/>
                  <a:t>Just inserting leads to a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a14:m>
                <a:r>
                  <a:rPr lang="en-US" sz="2800" dirty="0"/>
                  <a:t> algorithm in the worst case. </a:t>
                </a:r>
              </a:p>
              <a:p>
                <a:r>
                  <a:rPr lang="en-US" sz="2800" dirty="0"/>
                  <a:t>Can we do better?</a:t>
                </a:r>
              </a:p>
              <a:p>
                <a:r>
                  <a:rPr lang="en-US" sz="2800" dirty="0"/>
                  <a:t> </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8" t="-213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2A684D91-6951-4247-8A71-3C3C7BB0A60F}" type="slidenum">
              <a:rPr lang="en-US" smtClean="0"/>
              <a:t>23</a:t>
            </a:fld>
            <a:endParaRPr lang="en-US"/>
          </a:p>
        </p:txBody>
      </p:sp>
    </p:spTree>
    <p:extLst>
      <p:ext uri="{BB962C8B-B14F-4D97-AF65-F5344CB8AC3E}">
        <p14:creationId xmlns:p14="http://schemas.microsoft.com/office/powerpoint/2010/main" val="211805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Do Better?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What’s causing the </a:t>
                </a:r>
                <a14:m>
                  <m:oMath xmlns:m="http://schemas.openxmlformats.org/officeDocument/2006/math">
                    <m:r>
                      <a:rPr lang="en-US" sz="2800" b="0" i="1" smtClean="0">
                        <a:latin typeface="Cambria Math" panose="02040503050406030204" pitchFamily="18" charset="0"/>
                      </a:rPr>
                      <m:t>𝑛</m:t>
                    </m:r>
                  </m:oMath>
                </a14:m>
                <a:r>
                  <a:rPr lang="en-US" sz="2800" dirty="0"/>
                  <a:t> insert strategy to take so long?</a:t>
                </a:r>
              </a:p>
              <a:p>
                <a:r>
                  <a:rPr lang="en-US" sz="2800" dirty="0"/>
                  <a:t>Most nodes are near the bottom, and we can make them all go all the way up. </a:t>
                </a:r>
              </a:p>
              <a:p>
                <a:r>
                  <a:rPr lang="en-US" sz="2800" dirty="0"/>
                  <a:t>What if instead we tried to percolate things down?</a:t>
                </a:r>
              </a:p>
              <a:p>
                <a:endParaRPr lang="en-US" sz="2800" dirty="0"/>
              </a:p>
              <a:p>
                <a:r>
                  <a:rPr lang="en-US" sz="2800" dirty="0"/>
                  <a:t>Seems like it might be faster</a:t>
                </a:r>
              </a:p>
              <a:p>
                <a:pPr lvl="1"/>
                <a:r>
                  <a:rPr lang="en-US" sz="2400" dirty="0"/>
                  <a:t>The bottom two levels of the tree have </a:t>
                </a:r>
                <a14:m>
                  <m:oMath xmlns:m="http://schemas.openxmlformats.org/officeDocument/2006/math">
                    <m:r>
                      <m:rPr>
                        <m:sty m:val="p"/>
                      </m:rPr>
                      <a:rPr lang="en-US" sz="2400" b="0" i="0" smtClean="0">
                        <a:latin typeface="Cambria Math" panose="02040503050406030204" pitchFamily="18" charset="0"/>
                      </a:rPr>
                      <m:t>Ω</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nodes, the top two have </a:t>
                </a:r>
                <a14:m>
                  <m:oMath xmlns:m="http://schemas.openxmlformats.org/officeDocument/2006/math">
                    <m:r>
                      <a:rPr lang="en-US" sz="2400" b="0" i="1" smtClean="0">
                        <a:latin typeface="Cambria Math" panose="02040503050406030204" pitchFamily="18" charset="0"/>
                      </a:rPr>
                      <m:t>3</m:t>
                    </m:r>
                  </m:oMath>
                </a14:m>
                <a:r>
                  <a:rPr lang="en-US" sz="2400" dirty="0"/>
                  <a:t> nodes.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8" t="-213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2A684D91-6951-4247-8A71-3C3C7BB0A60F}" type="slidenum">
              <a:rPr lang="en-US" smtClean="0"/>
              <a:t>24</a:t>
            </a:fld>
            <a:endParaRPr lang="en-US"/>
          </a:p>
        </p:txBody>
      </p:sp>
    </p:spTree>
    <p:extLst>
      <p:ext uri="{BB962C8B-B14F-4D97-AF65-F5344CB8AC3E}">
        <p14:creationId xmlns:p14="http://schemas.microsoft.com/office/powerpoint/2010/main" val="148231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Really Faster?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How long does it take to percolate everything down?</a:t>
                </a:r>
              </a:p>
              <a:p>
                <a:r>
                  <a:rPr lang="en-US" sz="2800" dirty="0"/>
                  <a:t>Each element at level </a:t>
                </a:r>
                <a14:m>
                  <m:oMath xmlns:m="http://schemas.openxmlformats.org/officeDocument/2006/math">
                    <m:r>
                      <a:rPr lang="en-US" sz="2800" b="0" i="1" smtClean="0">
                        <a:latin typeface="Cambria Math" panose="02040503050406030204" pitchFamily="18" charset="0"/>
                      </a:rPr>
                      <m:t>𝑖</m:t>
                    </m:r>
                  </m:oMath>
                </a14:m>
                <a:r>
                  <a:rPr lang="en-US" sz="2800" dirty="0"/>
                  <a:t> will do </a:t>
                </a:r>
                <a14:m>
                  <m:oMath xmlns:m="http://schemas.openxmlformats.org/officeDocument/2006/math">
                    <m:r>
                      <a:rPr lang="en-US" sz="2800" b="0" i="1" smtClean="0">
                        <a:latin typeface="Cambria Math" panose="02040503050406030204" pitchFamily="18" charset="0"/>
                      </a:rPr>
                      <m:t>h</m:t>
                    </m:r>
                    <m:r>
                      <a:rPr lang="en-US" sz="2800" b="0" i="1" smtClean="0">
                        <a:latin typeface="Cambria Math" panose="02040503050406030204" pitchFamily="18" charset="0"/>
                      </a:rPr>
                      <m:t>−</m:t>
                    </m:r>
                    <m:r>
                      <a:rPr lang="en-US" sz="2800" b="0" i="1" smtClean="0">
                        <a:latin typeface="Cambria Math" panose="02040503050406030204" pitchFamily="18" charset="0"/>
                      </a:rPr>
                      <m:t>𝑖</m:t>
                    </m:r>
                  </m:oMath>
                </a14:m>
                <a:r>
                  <a:rPr lang="en-US" sz="2800" dirty="0"/>
                  <a:t> operations (up to some constant factor) </a:t>
                </a:r>
              </a:p>
              <a:p>
                <a:r>
                  <a:rPr lang="en-US" sz="2800" dirty="0"/>
                  <a:t>Total operations?</a:t>
                </a:r>
              </a:p>
              <a:p>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r>
                          <a:rPr lang="en-US" sz="2800" b="0" i="1" smtClean="0">
                            <a:latin typeface="Cambria Math" panose="02040503050406030204" pitchFamily="18" charset="0"/>
                          </a:rPr>
                          <m:t>h</m:t>
                        </m:r>
                      </m:sup>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𝑖</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h</m:t>
                            </m:r>
                            <m:r>
                              <a:rPr lang="en-US" sz="2800" b="0" i="1" smtClean="0">
                                <a:latin typeface="Cambria Math" panose="02040503050406030204" pitchFamily="18" charset="0"/>
                              </a:rPr>
                              <m:t>−</m:t>
                            </m:r>
                            <m:r>
                              <a:rPr lang="en-US" sz="2800" b="0" i="1" smtClean="0">
                                <a:latin typeface="Cambria Math" panose="02040503050406030204" pitchFamily="18" charset="0"/>
                              </a:rPr>
                              <m:t>𝑖</m:t>
                            </m:r>
                          </m:e>
                        </m:d>
                        <m:r>
                          <a:rPr lang="en-US" sz="2800" b="0" i="1" smtClean="0">
                            <a:latin typeface="Cambria Math" panose="02040503050406030204" pitchFamily="18" charset="0"/>
                          </a:rPr>
                          <m:t>= </m:t>
                        </m:r>
                      </m:e>
                    </m:nary>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=0</m:t>
                        </m:r>
                      </m:sub>
                      <m:sup>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 </m:t>
                        </m:r>
                      </m:sup>
                      <m:e>
                        <m:sSup>
                          <m:sSupPr>
                            <m:ctrlPr>
                              <a:rPr lang="en-US" sz="2800" i="1">
                                <a:latin typeface="Cambria Math" panose="02040503050406030204" pitchFamily="18" charset="0"/>
                              </a:rPr>
                            </m:ctrlPr>
                          </m:sSupPr>
                          <m:e>
                            <m:r>
                              <a:rPr lang="en-US" sz="2800" i="1">
                                <a:latin typeface="Cambria Math" panose="02040503050406030204" pitchFamily="18" charset="0"/>
                              </a:rPr>
                              <m:t>2</m:t>
                            </m:r>
                          </m:e>
                          <m:sup>
                            <m:r>
                              <a:rPr lang="en-US" sz="2800" i="1">
                                <a:latin typeface="Cambria Math" panose="02040503050406030204" pitchFamily="18" charset="0"/>
                              </a:rPr>
                              <m:t>𝑖</m:t>
                            </m:r>
                          </m:sup>
                        </m:sSup>
                        <m:d>
                          <m:dPr>
                            <m:ctrlPr>
                              <a:rPr lang="en-US" sz="2800" i="1">
                                <a:latin typeface="Cambria Math" panose="02040503050406030204" pitchFamily="18" charset="0"/>
                              </a:rPr>
                            </m:ctrlPr>
                          </m:dPr>
                          <m:e>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r>
                              <a:rPr lang="en-US" sz="2800" i="1">
                                <a:latin typeface="Cambria Math" panose="02040503050406030204" pitchFamily="18" charset="0"/>
                              </a:rPr>
                              <m:t>−</m:t>
                            </m:r>
                            <m:r>
                              <a:rPr lang="en-US" sz="2800" i="1">
                                <a:latin typeface="Cambria Math" panose="02040503050406030204" pitchFamily="18" charset="0"/>
                              </a:rPr>
                              <m:t>𝑖</m:t>
                            </m:r>
                          </m:e>
                        </m:d>
                        <m:r>
                          <a:rPr lang="en-US" sz="2800" i="1">
                            <a:latin typeface="Cambria Math" panose="02040503050406030204" pitchFamily="18" charset="0"/>
                          </a:rPr>
                          <m:t>= </m:t>
                        </m:r>
                      </m:e>
                    </m:nary>
                  </m:oMath>
                </a14:m>
                <a:endParaRPr lang="en-US" sz="2800" dirty="0"/>
              </a:p>
              <a:p>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8" t="-213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2A684D91-6951-4247-8A71-3C3C7BB0A60F}" type="slidenum">
              <a:rPr lang="en-US" smtClean="0"/>
              <a:t>25</a:t>
            </a:fld>
            <a:endParaRPr lang="en-US"/>
          </a:p>
        </p:txBody>
      </p:sp>
      <p:pic>
        <p:nvPicPr>
          <p:cNvPr id="6" name="Picture 5">
            <a:extLst>
              <a:ext uri="{FF2B5EF4-FFF2-40B4-BE49-F238E27FC236}">
                <a16:creationId xmlns:a16="http://schemas.microsoft.com/office/drawing/2014/main" id="{A23D7160-766D-4196-BE6E-9244BE3BF601}"/>
              </a:ext>
            </a:extLst>
          </p:cNvPr>
          <p:cNvPicPr>
            <a:picLocks noChangeAspect="1"/>
          </p:cNvPicPr>
          <p:nvPr/>
        </p:nvPicPr>
        <p:blipFill>
          <a:blip r:embed="rId3"/>
          <a:stretch>
            <a:fillRect/>
          </a:stretch>
        </p:blipFill>
        <p:spPr>
          <a:xfrm>
            <a:off x="6212568" y="4075447"/>
            <a:ext cx="5549930" cy="2637391"/>
          </a:xfrm>
          <a:prstGeom prst="rect">
            <a:avLst/>
          </a:prstGeom>
        </p:spPr>
      </p:pic>
    </p:spTree>
    <p:extLst>
      <p:ext uri="{BB962C8B-B14F-4D97-AF65-F5344CB8AC3E}">
        <p14:creationId xmlns:p14="http://schemas.microsoft.com/office/powerpoint/2010/main" val="209699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Floyd’s </a:t>
            </a:r>
            <a:r>
              <a:rPr lang="en-US" dirty="0" err="1"/>
              <a:t>BuildHeap</a:t>
            </a:r>
            <a:endParaRPr lang="en-US" dirty="0"/>
          </a:p>
        </p:txBody>
      </p:sp>
      <p:sp>
        <p:nvSpPr>
          <p:cNvPr id="3" name="Content Placeholder 2"/>
          <p:cNvSpPr>
            <a:spLocks noGrp="1"/>
          </p:cNvSpPr>
          <p:nvPr>
            <p:ph idx="1"/>
          </p:nvPr>
        </p:nvSpPr>
        <p:spPr/>
        <p:txBody>
          <a:bodyPr>
            <a:normAutofit/>
          </a:bodyPr>
          <a:lstStyle/>
          <a:p>
            <a:r>
              <a:rPr lang="en-US" sz="2800" dirty="0"/>
              <a:t>Ok, it’s really faster. </a:t>
            </a:r>
            <a:br>
              <a:rPr lang="en-US" sz="2800" dirty="0"/>
            </a:br>
            <a:r>
              <a:rPr lang="en-US" sz="2800" dirty="0"/>
              <a:t>But can we make it </a:t>
            </a:r>
            <a:r>
              <a:rPr lang="en-US" sz="2800" b="1" dirty="0"/>
              <a:t>work</a:t>
            </a:r>
            <a:r>
              <a:rPr lang="en-US" sz="2800" dirty="0"/>
              <a:t>?</a:t>
            </a:r>
          </a:p>
          <a:p>
            <a:r>
              <a:rPr lang="en-US" sz="2800" dirty="0"/>
              <a:t>It’s not clear what order to call the </a:t>
            </a:r>
            <a:r>
              <a:rPr lang="en-US" sz="2800" dirty="0" err="1"/>
              <a:t>percolateDown’s</a:t>
            </a:r>
            <a:r>
              <a:rPr lang="en-US" sz="2800" dirty="0"/>
              <a:t> in.</a:t>
            </a:r>
          </a:p>
          <a:p>
            <a:r>
              <a:rPr lang="en-US" sz="2800" dirty="0"/>
              <a:t>Should we start at the top or bottom?</a:t>
            </a:r>
          </a:p>
          <a:p>
            <a:endParaRPr lang="en-US" sz="2800" b="1" dirty="0"/>
          </a:p>
        </p:txBody>
      </p:sp>
      <p:sp>
        <p:nvSpPr>
          <p:cNvPr id="5" name="Slide Number Placeholder 4"/>
          <p:cNvSpPr>
            <a:spLocks noGrp="1"/>
          </p:cNvSpPr>
          <p:nvPr>
            <p:ph type="sldNum" sz="quarter" idx="12"/>
          </p:nvPr>
        </p:nvSpPr>
        <p:spPr/>
        <p:txBody>
          <a:bodyPr/>
          <a:lstStyle/>
          <a:p>
            <a:fld id="{2A684D91-6951-4247-8A71-3C3C7BB0A60F}" type="slidenum">
              <a:rPr lang="en-US" smtClean="0"/>
              <a:t>26</a:t>
            </a:fld>
            <a:endParaRPr lang="en-US"/>
          </a:p>
        </p:txBody>
      </p:sp>
    </p:spTree>
    <p:extLst>
      <p:ext uri="{BB962C8B-B14F-4D97-AF65-F5344CB8AC3E}">
        <p14:creationId xmlns:p14="http://schemas.microsoft.com/office/powerpoint/2010/main" val="5282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Possibilities</a:t>
            </a:r>
          </a:p>
        </p:txBody>
      </p:sp>
      <p:sp>
        <p:nvSpPr>
          <p:cNvPr id="3" name="Content Placeholder 2"/>
          <p:cNvSpPr>
            <a:spLocks noGrp="1"/>
          </p:cNvSpPr>
          <p:nvPr>
            <p:ph idx="1"/>
          </p:nvPr>
        </p:nvSpPr>
        <p:spPr>
          <a:xfrm>
            <a:off x="575240" y="1463857"/>
            <a:ext cx="6320082" cy="2930861"/>
          </a:xfrm>
        </p:spPr>
        <p:txBody>
          <a:bodyPr>
            <a:normAutofit/>
          </a:bodyPr>
          <a:lstStyle/>
          <a:p>
            <a:pPr marL="0" indent="0">
              <a:buNone/>
            </a:pPr>
            <a:r>
              <a:rPr lang="en-US" sz="2800" dirty="0">
                <a:latin typeface="Courier New" panose="02070309020205020404" pitchFamily="49" charset="0"/>
                <a:cs typeface="Courier New" panose="02070309020205020404" pitchFamily="49" charset="0"/>
              </a:rPr>
              <a:t>void </a:t>
            </a:r>
            <a:r>
              <a:rPr lang="en-US" sz="2800" dirty="0" err="1">
                <a:latin typeface="Courier New" panose="02070309020205020404" pitchFamily="49" charset="0"/>
                <a:cs typeface="Courier New" panose="02070309020205020404" pitchFamily="49" charset="0"/>
              </a:rPr>
              <a:t>StartTop</a:t>
            </a:r>
            <a:r>
              <a:rPr lang="en-US" sz="2800" dirty="0">
                <a:latin typeface="Courier New" panose="02070309020205020404" pitchFamily="49" charset="0"/>
                <a:cs typeface="Courier New" panose="02070309020205020404" pitchFamily="49" charset="0"/>
              </a:rPr>
              <a:t>(){</a:t>
            </a:r>
          </a:p>
          <a:p>
            <a:pPr marL="0" indent="0">
              <a:buNone/>
            </a:pPr>
            <a:r>
              <a:rPr lang="en-US" sz="2800" dirty="0">
                <a:latin typeface="Courier New" panose="02070309020205020404" pitchFamily="49" charset="0"/>
                <a:cs typeface="Courier New" panose="02070309020205020404" pitchFamily="49" charset="0"/>
              </a:rPr>
              <a:t>	for(</a:t>
            </a:r>
            <a:r>
              <a:rPr lang="en-US" sz="2800" dirty="0" err="1">
                <a:latin typeface="Courier New" panose="02070309020205020404" pitchFamily="49" charset="0"/>
                <a:cs typeface="Courier New" panose="02070309020205020404" pitchFamily="49" charset="0"/>
              </a:rPr>
              <a:t>int</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i</a:t>
            </a:r>
            <a:r>
              <a:rPr lang="en-US" sz="2800" dirty="0">
                <a:latin typeface="Courier New" panose="02070309020205020404" pitchFamily="49" charset="0"/>
                <a:cs typeface="Courier New" panose="02070309020205020404" pitchFamily="49" charset="0"/>
              </a:rPr>
              <a:t>=0; </a:t>
            </a:r>
            <a:r>
              <a:rPr lang="en-US" sz="2800" dirty="0" err="1">
                <a:latin typeface="Courier New" panose="02070309020205020404" pitchFamily="49" charset="0"/>
                <a:cs typeface="Courier New" panose="02070309020205020404" pitchFamily="49" charset="0"/>
              </a:rPr>
              <a:t>i</a:t>
            </a:r>
            <a:r>
              <a:rPr lang="en-US" sz="2800" dirty="0">
                <a:latin typeface="Courier New" panose="02070309020205020404" pitchFamily="49" charset="0"/>
                <a:cs typeface="Courier New" panose="02070309020205020404" pitchFamily="49" charset="0"/>
              </a:rPr>
              <a:t> &lt; </a:t>
            </a:r>
            <a:r>
              <a:rPr lang="en-US" sz="2800" dirty="0" err="1">
                <a:latin typeface="Courier New" panose="02070309020205020404" pitchFamily="49" charset="0"/>
                <a:cs typeface="Courier New" panose="02070309020205020404" pitchFamily="49" charset="0"/>
              </a:rPr>
              <a:t>n;i</a:t>
            </a:r>
            <a:r>
              <a:rPr lang="en-US" sz="2800" dirty="0">
                <a:latin typeface="Courier New" panose="02070309020205020404" pitchFamily="49" charset="0"/>
                <a:cs typeface="Courier New" panose="02070309020205020404" pitchFamily="49" charset="0"/>
              </a:rPr>
              <a:t>++){</a:t>
            </a:r>
          </a:p>
          <a:p>
            <a:pPr marL="0" indent="0">
              <a:buNone/>
            </a:pP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percolateDown</a:t>
            </a:r>
            <a:r>
              <a:rPr lang="en-US" sz="2800" dirty="0">
                <a:latin typeface="Courier New" panose="02070309020205020404" pitchFamily="49" charset="0"/>
                <a:cs typeface="Courier New" panose="02070309020205020404" pitchFamily="49" charset="0"/>
              </a:rPr>
              <a:t>(</a:t>
            </a:r>
            <a:r>
              <a:rPr lang="en-US" sz="2800" dirty="0" err="1">
                <a:latin typeface="Courier New" panose="02070309020205020404" pitchFamily="49" charset="0"/>
                <a:cs typeface="Courier New" panose="02070309020205020404" pitchFamily="49" charset="0"/>
              </a:rPr>
              <a:t>i</a:t>
            </a:r>
            <a:r>
              <a:rPr lang="en-US" sz="2800" dirty="0">
                <a:latin typeface="Courier New" panose="02070309020205020404" pitchFamily="49" charset="0"/>
                <a:cs typeface="Courier New" panose="02070309020205020404" pitchFamily="49" charset="0"/>
              </a:rPr>
              <a:t>)</a:t>
            </a:r>
          </a:p>
          <a:p>
            <a:pPr marL="0" indent="0">
              <a:buNone/>
            </a:pPr>
            <a:r>
              <a:rPr lang="en-US" sz="2800" dirty="0">
                <a:latin typeface="Courier New" panose="02070309020205020404" pitchFamily="49" charset="0"/>
                <a:cs typeface="Courier New" panose="02070309020205020404" pitchFamily="49" charset="0"/>
              </a:rPr>
              <a:t>	}</a:t>
            </a:r>
          </a:p>
          <a:p>
            <a:pPr marL="0" indent="0">
              <a:buNone/>
            </a:pPr>
            <a:r>
              <a:rPr lang="en-US" sz="2800" dirty="0">
                <a:latin typeface="Courier New" panose="02070309020205020404" pitchFamily="49" charset="0"/>
                <a:cs typeface="Courier New" panose="02070309020205020404" pitchFamily="49" charset="0"/>
              </a:rPr>
              <a:t>}</a:t>
            </a:r>
            <a:endParaRPr lang="en-US" sz="2800" dirty="0"/>
          </a:p>
        </p:txBody>
      </p:sp>
      <p:sp>
        <p:nvSpPr>
          <p:cNvPr id="5" name="Slide Number Placeholder 4"/>
          <p:cNvSpPr>
            <a:spLocks noGrp="1"/>
          </p:cNvSpPr>
          <p:nvPr>
            <p:ph type="sldNum" sz="quarter" idx="12"/>
          </p:nvPr>
        </p:nvSpPr>
        <p:spPr/>
        <p:txBody>
          <a:bodyPr/>
          <a:lstStyle/>
          <a:p>
            <a:fld id="{2A684D91-6951-4247-8A71-3C3C7BB0A60F}" type="slidenum">
              <a:rPr lang="en-US" smtClean="0"/>
              <a:t>27</a:t>
            </a:fld>
            <a:endParaRPr lang="en-US"/>
          </a:p>
        </p:txBody>
      </p:sp>
      <p:sp>
        <p:nvSpPr>
          <p:cNvPr id="6" name="Content Placeholder 2"/>
          <p:cNvSpPr txBox="1">
            <a:spLocks/>
          </p:cNvSpPr>
          <p:nvPr/>
        </p:nvSpPr>
        <p:spPr>
          <a:xfrm>
            <a:off x="4991730" y="3727326"/>
            <a:ext cx="6550238" cy="293086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800" dirty="0">
                <a:latin typeface="Courier New" panose="02070309020205020404" pitchFamily="49" charset="0"/>
                <a:cs typeface="Courier New" panose="02070309020205020404" pitchFamily="49" charset="0"/>
              </a:rPr>
              <a:t>void </a:t>
            </a:r>
            <a:r>
              <a:rPr lang="en-US" sz="2800" dirty="0" err="1">
                <a:latin typeface="Courier New" panose="02070309020205020404" pitchFamily="49" charset="0"/>
                <a:cs typeface="Courier New" panose="02070309020205020404" pitchFamily="49" charset="0"/>
              </a:rPr>
              <a:t>StartBottom</a:t>
            </a:r>
            <a:r>
              <a:rPr lang="en-US" sz="2800" dirty="0">
                <a:latin typeface="Courier New" panose="02070309020205020404" pitchFamily="49" charset="0"/>
                <a:cs typeface="Courier New" panose="02070309020205020404" pitchFamily="49" charset="0"/>
              </a:rPr>
              <a:t>(){</a:t>
            </a:r>
          </a:p>
          <a:p>
            <a:pPr marL="0" indent="0">
              <a:buFont typeface="Tw Cen MT" panose="020B0602020104020603" pitchFamily="34" charset="0"/>
              <a:buNone/>
            </a:pPr>
            <a:r>
              <a:rPr lang="en-US" sz="2800" dirty="0">
                <a:latin typeface="Courier New" panose="02070309020205020404" pitchFamily="49" charset="0"/>
                <a:cs typeface="Courier New" panose="02070309020205020404" pitchFamily="49" charset="0"/>
              </a:rPr>
              <a:t>	for(</a:t>
            </a:r>
            <a:r>
              <a:rPr lang="en-US" sz="2800" dirty="0" err="1">
                <a:latin typeface="Courier New" panose="02070309020205020404" pitchFamily="49" charset="0"/>
                <a:cs typeface="Courier New" panose="02070309020205020404" pitchFamily="49" charset="0"/>
              </a:rPr>
              <a:t>int</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i</a:t>
            </a:r>
            <a:r>
              <a:rPr lang="en-US" sz="2800" dirty="0">
                <a:latin typeface="Courier New" panose="02070309020205020404" pitchFamily="49" charset="0"/>
                <a:cs typeface="Courier New" panose="02070309020205020404" pitchFamily="49" charset="0"/>
              </a:rPr>
              <a:t>=n; </a:t>
            </a:r>
            <a:r>
              <a:rPr lang="en-US" sz="2800" dirty="0" err="1">
                <a:latin typeface="Courier New" panose="02070309020205020404" pitchFamily="49" charset="0"/>
                <a:cs typeface="Courier New" panose="02070309020205020404" pitchFamily="49" charset="0"/>
              </a:rPr>
              <a:t>i</a:t>
            </a:r>
            <a:r>
              <a:rPr lang="en-US" sz="2800" dirty="0">
                <a:latin typeface="Courier New" panose="02070309020205020404" pitchFamily="49" charset="0"/>
                <a:cs typeface="Courier New" panose="02070309020205020404" pitchFamily="49" charset="0"/>
              </a:rPr>
              <a:t> &gt;= 0;i--){</a:t>
            </a:r>
          </a:p>
          <a:p>
            <a:pPr marL="0" indent="0">
              <a:buFont typeface="Tw Cen MT" panose="020B0602020104020603" pitchFamily="34" charset="0"/>
              <a:buNone/>
            </a:pP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percolateDown</a:t>
            </a:r>
            <a:r>
              <a:rPr lang="en-US" sz="2800" dirty="0">
                <a:latin typeface="Courier New" panose="02070309020205020404" pitchFamily="49" charset="0"/>
                <a:cs typeface="Courier New" panose="02070309020205020404" pitchFamily="49" charset="0"/>
              </a:rPr>
              <a:t>(</a:t>
            </a:r>
            <a:r>
              <a:rPr lang="en-US" sz="2800" dirty="0" err="1">
                <a:latin typeface="Courier New" panose="02070309020205020404" pitchFamily="49" charset="0"/>
                <a:cs typeface="Courier New" panose="02070309020205020404" pitchFamily="49" charset="0"/>
              </a:rPr>
              <a:t>i</a:t>
            </a:r>
            <a:r>
              <a:rPr lang="en-US" sz="2800" dirty="0">
                <a:latin typeface="Courier New" panose="02070309020205020404" pitchFamily="49" charset="0"/>
                <a:cs typeface="Courier New" panose="02070309020205020404" pitchFamily="49" charset="0"/>
              </a:rPr>
              <a:t>)</a:t>
            </a:r>
          </a:p>
          <a:p>
            <a:pPr marL="0" indent="0">
              <a:buFont typeface="Tw Cen MT" panose="020B0602020104020603" pitchFamily="34" charset="0"/>
              <a:buNone/>
            </a:pPr>
            <a:r>
              <a:rPr lang="en-US" sz="2800" dirty="0">
                <a:latin typeface="Courier New" panose="02070309020205020404" pitchFamily="49" charset="0"/>
                <a:cs typeface="Courier New" panose="02070309020205020404" pitchFamily="49" charset="0"/>
              </a:rPr>
              <a:t>	}</a:t>
            </a:r>
          </a:p>
          <a:p>
            <a:pPr marL="0" indent="0">
              <a:buFont typeface="Tw Cen MT" panose="020B0602020104020603" pitchFamily="34" charset="0"/>
              <a:buNone/>
            </a:pPr>
            <a:r>
              <a:rPr lang="en-US" sz="2800" dirty="0">
                <a:latin typeface="Courier New" panose="02070309020205020404" pitchFamily="49" charset="0"/>
                <a:cs typeface="Courier New" panose="02070309020205020404" pitchFamily="49" charset="0"/>
              </a:rPr>
              <a:t>}</a:t>
            </a:r>
            <a:endParaRPr lang="en-US" sz="2800" dirty="0"/>
          </a:p>
        </p:txBody>
      </p:sp>
      <p:sp>
        <p:nvSpPr>
          <p:cNvPr id="7" name="TextBox 6"/>
          <p:cNvSpPr txBox="1"/>
          <p:nvPr/>
        </p:nvSpPr>
        <p:spPr>
          <a:xfrm>
            <a:off x="345233" y="4394718"/>
            <a:ext cx="4310743" cy="1384995"/>
          </a:xfrm>
          <a:prstGeom prst="rect">
            <a:avLst/>
          </a:prstGeom>
          <a:noFill/>
        </p:spPr>
        <p:txBody>
          <a:bodyPr wrap="square" rtlCol="0">
            <a:spAutoFit/>
          </a:bodyPr>
          <a:lstStyle/>
          <a:p>
            <a:r>
              <a:rPr lang="en-US" sz="2800" dirty="0"/>
              <a:t>Try both of these on some trees. Is either of them possibly an ok algorithm?</a:t>
            </a:r>
          </a:p>
        </p:txBody>
      </p:sp>
      <p:grpSp>
        <p:nvGrpSpPr>
          <p:cNvPr id="30" name="Group 29">
            <a:extLst>
              <a:ext uri="{FF2B5EF4-FFF2-40B4-BE49-F238E27FC236}">
                <a16:creationId xmlns:a16="http://schemas.microsoft.com/office/drawing/2014/main" id="{0762AD88-D11E-43EF-9707-DFD9B43CF28D}"/>
              </a:ext>
            </a:extLst>
          </p:cNvPr>
          <p:cNvGrpSpPr/>
          <p:nvPr/>
        </p:nvGrpSpPr>
        <p:grpSpPr>
          <a:xfrm>
            <a:off x="8465689" y="401278"/>
            <a:ext cx="3426942" cy="2370594"/>
            <a:chOff x="3140957" y="2324346"/>
            <a:chExt cx="3426942" cy="2370594"/>
          </a:xfrm>
        </p:grpSpPr>
        <p:sp>
          <p:nvSpPr>
            <p:cNvPr id="8" name="Oval 7">
              <a:extLst>
                <a:ext uri="{FF2B5EF4-FFF2-40B4-BE49-F238E27FC236}">
                  <a16:creationId xmlns:a16="http://schemas.microsoft.com/office/drawing/2014/main" id="{AF6BB7DB-EABF-4EC4-81FC-D615CABD37E0}"/>
                </a:ext>
              </a:extLst>
            </p:cNvPr>
            <p:cNvSpPr/>
            <p:nvPr/>
          </p:nvSpPr>
          <p:spPr>
            <a:xfrm>
              <a:off x="4582579" y="232434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9" name="Oval 8">
              <a:extLst>
                <a:ext uri="{FF2B5EF4-FFF2-40B4-BE49-F238E27FC236}">
                  <a16:creationId xmlns:a16="http://schemas.microsoft.com/office/drawing/2014/main" id="{FBC5FF87-2EE6-468D-AD90-890D49D9A058}"/>
                </a:ext>
              </a:extLst>
            </p:cNvPr>
            <p:cNvSpPr/>
            <p:nvPr/>
          </p:nvSpPr>
          <p:spPr>
            <a:xfrm>
              <a:off x="4916590" y="410371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10" name="Oval 9">
              <a:extLst>
                <a:ext uri="{FF2B5EF4-FFF2-40B4-BE49-F238E27FC236}">
                  <a16:creationId xmlns:a16="http://schemas.microsoft.com/office/drawing/2014/main" id="{2B84EC86-FF7A-4FE2-A960-86E75E6AE86B}"/>
                </a:ext>
              </a:extLst>
            </p:cNvPr>
            <p:cNvSpPr/>
            <p:nvPr/>
          </p:nvSpPr>
          <p:spPr>
            <a:xfrm>
              <a:off x="3140957" y="410372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1</a:t>
              </a:r>
              <a:endParaRPr lang="en-US" sz="2400" dirty="0"/>
            </a:p>
          </p:txBody>
        </p:sp>
        <p:sp>
          <p:nvSpPr>
            <p:cNvPr id="11" name="Oval 10">
              <a:extLst>
                <a:ext uri="{FF2B5EF4-FFF2-40B4-BE49-F238E27FC236}">
                  <a16:creationId xmlns:a16="http://schemas.microsoft.com/office/drawing/2014/main" id="{C97D88D6-8A8C-4A1A-A306-6094550BF1E8}"/>
                </a:ext>
              </a:extLst>
            </p:cNvPr>
            <p:cNvSpPr/>
            <p:nvPr/>
          </p:nvSpPr>
          <p:spPr>
            <a:xfrm>
              <a:off x="5340841" y="315962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7</a:t>
              </a:r>
              <a:endParaRPr lang="en-US" sz="2400" dirty="0"/>
            </a:p>
          </p:txBody>
        </p:sp>
        <p:sp>
          <p:nvSpPr>
            <p:cNvPr id="12" name="Oval 11">
              <a:extLst>
                <a:ext uri="{FF2B5EF4-FFF2-40B4-BE49-F238E27FC236}">
                  <a16:creationId xmlns:a16="http://schemas.microsoft.com/office/drawing/2014/main" id="{FB49732B-D1D9-4C69-B2CA-5D308E56892F}"/>
                </a:ext>
              </a:extLst>
            </p:cNvPr>
            <p:cNvSpPr/>
            <p:nvPr/>
          </p:nvSpPr>
          <p:spPr>
            <a:xfrm>
              <a:off x="3960060" y="3148131"/>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13" name="Oval 12">
              <a:extLst>
                <a:ext uri="{FF2B5EF4-FFF2-40B4-BE49-F238E27FC236}">
                  <a16:creationId xmlns:a16="http://schemas.microsoft.com/office/drawing/2014/main" id="{F155CF48-6E28-41DB-A166-B5A1EA43F6AF}"/>
                </a:ext>
              </a:extLst>
            </p:cNvPr>
            <p:cNvSpPr/>
            <p:nvPr/>
          </p:nvSpPr>
          <p:spPr>
            <a:xfrm>
              <a:off x="5991250" y="407488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p>
          </p:txBody>
        </p:sp>
        <p:cxnSp>
          <p:nvCxnSpPr>
            <p:cNvPr id="14" name="Straight Arrow Connector 13">
              <a:extLst>
                <a:ext uri="{FF2B5EF4-FFF2-40B4-BE49-F238E27FC236}">
                  <a16:creationId xmlns:a16="http://schemas.microsoft.com/office/drawing/2014/main" id="{3D8071DC-7254-43E4-AD8C-81C6EADC8899}"/>
                </a:ext>
              </a:extLst>
            </p:cNvPr>
            <p:cNvCxnSpPr>
              <a:stCxn id="8" idx="3"/>
              <a:endCxn id="12" idx="7"/>
            </p:cNvCxnSpPr>
            <p:nvPr/>
          </p:nvCxnSpPr>
          <p:spPr>
            <a:xfrm flipH="1">
              <a:off x="4407515" y="2816548"/>
              <a:ext cx="259512" cy="4160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B4F49DB-B6FB-4BB8-80A4-882D2DAE6D7D}"/>
                </a:ext>
              </a:extLst>
            </p:cNvPr>
            <p:cNvCxnSpPr>
              <a:stCxn id="8" idx="5"/>
              <a:endCxn id="11" idx="0"/>
            </p:cNvCxnSpPr>
            <p:nvPr/>
          </p:nvCxnSpPr>
          <p:spPr>
            <a:xfrm>
              <a:off x="5074780" y="2816548"/>
              <a:ext cx="554386" cy="34307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E73E04A-9BC9-4D84-946A-651209AE42DB}"/>
                </a:ext>
              </a:extLst>
            </p:cNvPr>
            <p:cNvCxnSpPr>
              <a:stCxn id="12" idx="3"/>
            </p:cNvCxnSpPr>
            <p:nvPr/>
          </p:nvCxnSpPr>
          <p:spPr>
            <a:xfrm flipH="1">
              <a:off x="3660963" y="3640332"/>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5A6CD46-5682-46AB-86D1-6EF5ECE5A119}"/>
                </a:ext>
              </a:extLst>
            </p:cNvPr>
            <p:cNvCxnSpPr>
              <a:stCxn id="11" idx="4"/>
              <a:endCxn id="9" idx="7"/>
            </p:cNvCxnSpPr>
            <p:nvPr/>
          </p:nvCxnSpPr>
          <p:spPr>
            <a:xfrm flipH="1">
              <a:off x="5408791" y="3736275"/>
              <a:ext cx="220375" cy="4518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D730165-8002-49D2-A4AC-43DAB96D113A}"/>
                </a:ext>
              </a:extLst>
            </p:cNvPr>
            <p:cNvCxnSpPr>
              <a:stCxn id="11" idx="5"/>
              <a:endCxn id="13" idx="0"/>
            </p:cNvCxnSpPr>
            <p:nvPr/>
          </p:nvCxnSpPr>
          <p:spPr>
            <a:xfrm>
              <a:off x="5833042" y="3651827"/>
              <a:ext cx="446533" cy="4230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2E21C71-1BDD-493D-806B-5AF12EC223F2}"/>
                </a:ext>
              </a:extLst>
            </p:cNvPr>
            <p:cNvSpPr/>
            <p:nvPr/>
          </p:nvSpPr>
          <p:spPr>
            <a:xfrm>
              <a:off x="4146161" y="411829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2</a:t>
              </a:r>
              <a:endParaRPr lang="en-US" sz="2400" dirty="0"/>
            </a:p>
          </p:txBody>
        </p:sp>
        <p:cxnSp>
          <p:nvCxnSpPr>
            <p:cNvPr id="20" name="Straight Arrow Connector 19">
              <a:extLst>
                <a:ext uri="{FF2B5EF4-FFF2-40B4-BE49-F238E27FC236}">
                  <a16:creationId xmlns:a16="http://schemas.microsoft.com/office/drawing/2014/main" id="{82111E92-4CB7-4D7B-ABAB-74A6B3E67EC9}"/>
                </a:ext>
              </a:extLst>
            </p:cNvPr>
            <p:cNvCxnSpPr>
              <a:endCxn id="19" idx="0"/>
            </p:cNvCxnSpPr>
            <p:nvPr/>
          </p:nvCxnSpPr>
          <p:spPr>
            <a:xfrm>
              <a:off x="4264805" y="3753216"/>
              <a:ext cx="169681" cy="3650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95303DE7-8FF4-47EA-9A44-9CE887733031}"/>
                </a:ext>
              </a:extLst>
            </p:cNvPr>
            <p:cNvSpPr/>
            <p:nvPr/>
          </p:nvSpPr>
          <p:spPr>
            <a:xfrm>
              <a:off x="5991249" y="409072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4</a:t>
              </a:r>
            </a:p>
          </p:txBody>
        </p:sp>
        <p:sp>
          <p:nvSpPr>
            <p:cNvPr id="22" name="Oval 21">
              <a:extLst>
                <a:ext uri="{FF2B5EF4-FFF2-40B4-BE49-F238E27FC236}">
                  <a16:creationId xmlns:a16="http://schemas.microsoft.com/office/drawing/2014/main" id="{FE86EE04-67A7-4095-AE55-4C5E6FC43D9F}"/>
                </a:ext>
              </a:extLst>
            </p:cNvPr>
            <p:cNvSpPr/>
            <p:nvPr/>
          </p:nvSpPr>
          <p:spPr>
            <a:xfrm>
              <a:off x="5340841" y="316754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6</a:t>
              </a:r>
            </a:p>
          </p:txBody>
        </p:sp>
        <p:sp>
          <p:nvSpPr>
            <p:cNvPr id="23" name="Oval 22">
              <a:extLst>
                <a:ext uri="{FF2B5EF4-FFF2-40B4-BE49-F238E27FC236}">
                  <a16:creationId xmlns:a16="http://schemas.microsoft.com/office/drawing/2014/main" id="{222501DE-878F-4E01-B329-A36133ECD9AD}"/>
                </a:ext>
              </a:extLst>
            </p:cNvPr>
            <p:cNvSpPr/>
            <p:nvPr/>
          </p:nvSpPr>
          <p:spPr>
            <a:xfrm>
              <a:off x="4582578" y="232434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24" name="Oval 23">
              <a:extLst>
                <a:ext uri="{FF2B5EF4-FFF2-40B4-BE49-F238E27FC236}">
                  <a16:creationId xmlns:a16="http://schemas.microsoft.com/office/drawing/2014/main" id="{DE6531AE-0FD2-4653-8C35-BC2D67636FBD}"/>
                </a:ext>
              </a:extLst>
            </p:cNvPr>
            <p:cNvSpPr/>
            <p:nvPr/>
          </p:nvSpPr>
          <p:spPr>
            <a:xfrm>
              <a:off x="4582577" y="233003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6</a:t>
              </a:r>
            </a:p>
          </p:txBody>
        </p:sp>
        <p:sp>
          <p:nvSpPr>
            <p:cNvPr id="25" name="Oval 24">
              <a:extLst>
                <a:ext uri="{FF2B5EF4-FFF2-40B4-BE49-F238E27FC236}">
                  <a16:creationId xmlns:a16="http://schemas.microsoft.com/office/drawing/2014/main" id="{DA6C75CE-E8DE-4351-BFC3-7BAD45073923}"/>
                </a:ext>
              </a:extLst>
            </p:cNvPr>
            <p:cNvSpPr/>
            <p:nvPr/>
          </p:nvSpPr>
          <p:spPr>
            <a:xfrm>
              <a:off x="5340840" y="316754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26" name="Oval 25">
              <a:extLst>
                <a:ext uri="{FF2B5EF4-FFF2-40B4-BE49-F238E27FC236}">
                  <a16:creationId xmlns:a16="http://schemas.microsoft.com/office/drawing/2014/main" id="{3DDDDC35-E848-44DE-B01D-12BF1AD6C023}"/>
                </a:ext>
              </a:extLst>
            </p:cNvPr>
            <p:cNvSpPr/>
            <p:nvPr/>
          </p:nvSpPr>
          <p:spPr>
            <a:xfrm>
              <a:off x="5353737" y="316754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27" name="Oval 26">
              <a:extLst>
                <a:ext uri="{FF2B5EF4-FFF2-40B4-BE49-F238E27FC236}">
                  <a16:creationId xmlns:a16="http://schemas.microsoft.com/office/drawing/2014/main" id="{8E442FC4-67F8-4C47-970C-FA7656C7ADEF}"/>
                </a:ext>
              </a:extLst>
            </p:cNvPr>
            <p:cNvSpPr/>
            <p:nvPr/>
          </p:nvSpPr>
          <p:spPr>
            <a:xfrm>
              <a:off x="4911238" y="410371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28" name="Oval 27">
              <a:extLst>
                <a:ext uri="{FF2B5EF4-FFF2-40B4-BE49-F238E27FC236}">
                  <a16:creationId xmlns:a16="http://schemas.microsoft.com/office/drawing/2014/main" id="{72176569-4200-4448-8C5F-BD41B1EAF471}"/>
                </a:ext>
              </a:extLst>
            </p:cNvPr>
            <p:cNvSpPr/>
            <p:nvPr/>
          </p:nvSpPr>
          <p:spPr>
            <a:xfrm>
              <a:off x="3925793" y="314813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1</a:t>
              </a:r>
              <a:endParaRPr lang="en-US" sz="2400" dirty="0"/>
            </a:p>
          </p:txBody>
        </p:sp>
        <p:sp>
          <p:nvSpPr>
            <p:cNvPr id="29" name="Oval 28">
              <a:extLst>
                <a:ext uri="{FF2B5EF4-FFF2-40B4-BE49-F238E27FC236}">
                  <a16:creationId xmlns:a16="http://schemas.microsoft.com/office/drawing/2014/main" id="{E4FBF8E8-14C0-40ED-91F1-83E4612F47B9}"/>
                </a:ext>
              </a:extLst>
            </p:cNvPr>
            <p:cNvSpPr/>
            <p:nvPr/>
          </p:nvSpPr>
          <p:spPr>
            <a:xfrm>
              <a:off x="3167168" y="4100027"/>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grpSp>
      <p:sp>
        <p:nvSpPr>
          <p:cNvPr id="31" name="Rectangle: Rounded Corners 30">
            <a:extLst>
              <a:ext uri="{FF2B5EF4-FFF2-40B4-BE49-F238E27FC236}">
                <a16:creationId xmlns:a16="http://schemas.microsoft.com/office/drawing/2014/main" id="{7D11F591-B2CB-4C77-A411-8CE3D0B0D244}"/>
              </a:ext>
            </a:extLst>
          </p:cNvPr>
          <p:cNvSpPr/>
          <p:nvPr/>
        </p:nvSpPr>
        <p:spPr>
          <a:xfrm>
            <a:off x="5377992" y="306371"/>
            <a:ext cx="3638134" cy="15978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Fill out the question on </a:t>
            </a:r>
            <a:br>
              <a:rPr lang="en-US" dirty="0"/>
            </a:br>
            <a:r>
              <a:rPr lang="en-US" dirty="0"/>
              <a:t>pollev.com/</a:t>
            </a:r>
            <a:r>
              <a:rPr lang="en-US" dirty="0" err="1"/>
              <a:t>robbie</a:t>
            </a:r>
            <a:br>
              <a:rPr lang="en-US" dirty="0"/>
            </a:br>
            <a:r>
              <a:rPr lang="en-US" dirty="0"/>
              <a:t>so I know when to bring us back.</a:t>
            </a:r>
          </a:p>
        </p:txBody>
      </p:sp>
    </p:spTree>
    <p:extLst>
      <p:ext uri="{BB962C8B-B14F-4D97-AF65-F5344CB8AC3E}">
        <p14:creationId xmlns:p14="http://schemas.microsoft.com/office/powerpoint/2010/main" val="571784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One </a:t>
            </a:r>
            <a:r>
              <a:rPr lang="en-US" dirty="0" err="1"/>
              <a:t>Possiblity</a:t>
            </a:r>
            <a:endParaRPr lang="en-US" dirty="0"/>
          </a:p>
        </p:txBody>
      </p:sp>
      <p:sp>
        <p:nvSpPr>
          <p:cNvPr id="3" name="Content Placeholder 2"/>
          <p:cNvSpPr>
            <a:spLocks noGrp="1"/>
          </p:cNvSpPr>
          <p:nvPr>
            <p:ph idx="1"/>
          </p:nvPr>
        </p:nvSpPr>
        <p:spPr/>
        <p:txBody>
          <a:bodyPr>
            <a:normAutofit/>
          </a:bodyPr>
          <a:lstStyle/>
          <a:p>
            <a:r>
              <a:rPr lang="en-US" sz="2800" dirty="0"/>
              <a:t>If you run </a:t>
            </a:r>
            <a:r>
              <a:rPr lang="en-US" sz="2800" dirty="0" err="1">
                <a:latin typeface="Courier New" panose="02070309020205020404" pitchFamily="49" charset="0"/>
                <a:cs typeface="Courier New" panose="02070309020205020404" pitchFamily="49" charset="0"/>
              </a:rPr>
              <a:t>StartTop</a:t>
            </a:r>
            <a:r>
              <a:rPr lang="en-US" sz="2800" dirty="0">
                <a:latin typeface="Courier New" panose="02070309020205020404" pitchFamily="49" charset="0"/>
                <a:cs typeface="Courier New" panose="02070309020205020404" pitchFamily="49" charset="0"/>
              </a:rPr>
              <a:t>() </a:t>
            </a:r>
            <a:r>
              <a:rPr lang="en-US" sz="2800" dirty="0"/>
              <a:t>on this heap, it will fail. </a:t>
            </a:r>
          </a:p>
          <a:p>
            <a:endParaRPr lang="en-US" sz="2800" dirty="0">
              <a:latin typeface="Courier New" panose="02070309020205020404" pitchFamily="49" charset="0"/>
              <a:cs typeface="Courier New" panose="02070309020205020404" pitchFamily="49" charset="0"/>
            </a:endParaRPr>
          </a:p>
          <a:p>
            <a:endParaRPr lang="en-US" sz="2800" dirty="0">
              <a:latin typeface="Courier New" panose="02070309020205020404" pitchFamily="49" charset="0"/>
              <a:cs typeface="Courier New" panose="02070309020205020404" pitchFamily="49" charset="0"/>
            </a:endParaRPr>
          </a:p>
          <a:p>
            <a:endParaRPr lang="en-US" sz="2800" dirty="0">
              <a:latin typeface="Courier New" panose="02070309020205020404" pitchFamily="49" charset="0"/>
              <a:cs typeface="Courier New" panose="02070309020205020404" pitchFamily="49" charset="0"/>
            </a:endParaRPr>
          </a:p>
          <a:p>
            <a:endParaRPr lang="en-US" sz="2800" dirty="0">
              <a:latin typeface="Courier New" panose="02070309020205020404" pitchFamily="49" charset="0"/>
              <a:cs typeface="Courier New" panose="02070309020205020404" pitchFamily="49" charset="0"/>
            </a:endParaRPr>
          </a:p>
          <a:p>
            <a:endParaRPr lang="en-US" sz="2800" dirty="0">
              <a:latin typeface="Courier New" panose="02070309020205020404" pitchFamily="49" charset="0"/>
              <a:cs typeface="Courier New" panose="02070309020205020404" pitchFamily="49" charset="0"/>
            </a:endParaRPr>
          </a:p>
          <a:p>
            <a:endParaRPr lang="en-US" sz="2800" dirty="0">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sz="quarter" idx="12"/>
          </p:nvPr>
        </p:nvSpPr>
        <p:spPr/>
        <p:txBody>
          <a:bodyPr/>
          <a:lstStyle/>
          <a:p>
            <a:fld id="{2A684D91-6951-4247-8A71-3C3C7BB0A60F}" type="slidenum">
              <a:rPr lang="en-US" smtClean="0"/>
              <a:t>28</a:t>
            </a:fld>
            <a:endParaRPr lang="en-US"/>
          </a:p>
        </p:txBody>
      </p:sp>
      <p:sp>
        <p:nvSpPr>
          <p:cNvPr id="6" name="Oval 5"/>
          <p:cNvSpPr/>
          <p:nvPr/>
        </p:nvSpPr>
        <p:spPr>
          <a:xfrm>
            <a:off x="4582579" y="232434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7" name="Oval 6"/>
          <p:cNvSpPr/>
          <p:nvPr/>
        </p:nvSpPr>
        <p:spPr>
          <a:xfrm>
            <a:off x="4916590" y="410371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8" name="Oval 7"/>
          <p:cNvSpPr/>
          <p:nvPr/>
        </p:nvSpPr>
        <p:spPr>
          <a:xfrm>
            <a:off x="3140957" y="410372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1</a:t>
            </a:r>
            <a:endParaRPr lang="en-US" sz="2400" dirty="0"/>
          </a:p>
        </p:txBody>
      </p:sp>
      <p:sp>
        <p:nvSpPr>
          <p:cNvPr id="9" name="Oval 8"/>
          <p:cNvSpPr/>
          <p:nvPr/>
        </p:nvSpPr>
        <p:spPr>
          <a:xfrm>
            <a:off x="5340841" y="315962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7</a:t>
            </a:r>
            <a:endParaRPr lang="en-US" sz="2400" dirty="0"/>
          </a:p>
        </p:txBody>
      </p:sp>
      <p:sp>
        <p:nvSpPr>
          <p:cNvPr id="10" name="Oval 9"/>
          <p:cNvSpPr/>
          <p:nvPr/>
        </p:nvSpPr>
        <p:spPr>
          <a:xfrm>
            <a:off x="3960060" y="3148131"/>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11" name="Oval 10"/>
          <p:cNvSpPr/>
          <p:nvPr/>
        </p:nvSpPr>
        <p:spPr>
          <a:xfrm>
            <a:off x="5991250" y="407488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p>
        </p:txBody>
      </p:sp>
      <p:cxnSp>
        <p:nvCxnSpPr>
          <p:cNvPr id="12" name="Straight Arrow Connector 11"/>
          <p:cNvCxnSpPr>
            <a:stCxn id="6" idx="3"/>
            <a:endCxn id="10" idx="7"/>
          </p:cNvCxnSpPr>
          <p:nvPr/>
        </p:nvCxnSpPr>
        <p:spPr>
          <a:xfrm flipH="1">
            <a:off x="4407515" y="2816548"/>
            <a:ext cx="259512" cy="4160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9" idx="0"/>
          </p:cNvCxnSpPr>
          <p:nvPr/>
        </p:nvCxnSpPr>
        <p:spPr>
          <a:xfrm>
            <a:off x="5074780" y="2816548"/>
            <a:ext cx="554386" cy="34307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p:cNvCxnSpPr>
          <p:nvPr/>
        </p:nvCxnSpPr>
        <p:spPr>
          <a:xfrm flipH="1">
            <a:off x="3660963" y="3640332"/>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4"/>
            <a:endCxn id="7" idx="7"/>
          </p:cNvCxnSpPr>
          <p:nvPr/>
        </p:nvCxnSpPr>
        <p:spPr>
          <a:xfrm flipH="1">
            <a:off x="5408791" y="3736275"/>
            <a:ext cx="220375" cy="4518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5"/>
            <a:endCxn id="11" idx="0"/>
          </p:cNvCxnSpPr>
          <p:nvPr/>
        </p:nvCxnSpPr>
        <p:spPr>
          <a:xfrm>
            <a:off x="5833042" y="3651827"/>
            <a:ext cx="446533" cy="4230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146161" y="411829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2</a:t>
            </a:r>
            <a:endParaRPr lang="en-US" sz="2400" dirty="0"/>
          </a:p>
        </p:txBody>
      </p:sp>
      <p:cxnSp>
        <p:nvCxnSpPr>
          <p:cNvPr id="18" name="Straight Arrow Connector 17"/>
          <p:cNvCxnSpPr>
            <a:endCxn id="17" idx="0"/>
          </p:cNvCxnSpPr>
          <p:nvPr/>
        </p:nvCxnSpPr>
        <p:spPr>
          <a:xfrm>
            <a:off x="4264805" y="3753216"/>
            <a:ext cx="169681" cy="3650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991249" y="409072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4</a:t>
            </a:r>
          </a:p>
        </p:txBody>
      </p:sp>
      <p:sp>
        <p:nvSpPr>
          <p:cNvPr id="20" name="Oval 19"/>
          <p:cNvSpPr/>
          <p:nvPr/>
        </p:nvSpPr>
        <p:spPr>
          <a:xfrm>
            <a:off x="5340841" y="316754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6</a:t>
            </a:r>
          </a:p>
        </p:txBody>
      </p:sp>
      <p:sp>
        <p:nvSpPr>
          <p:cNvPr id="21" name="Oval 20"/>
          <p:cNvSpPr/>
          <p:nvPr/>
        </p:nvSpPr>
        <p:spPr>
          <a:xfrm>
            <a:off x="4582578" y="232434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23" name="Oval 22"/>
          <p:cNvSpPr/>
          <p:nvPr/>
        </p:nvSpPr>
        <p:spPr>
          <a:xfrm>
            <a:off x="4582577" y="233003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6</a:t>
            </a:r>
          </a:p>
        </p:txBody>
      </p:sp>
      <p:sp>
        <p:nvSpPr>
          <p:cNvPr id="24" name="Oval 23"/>
          <p:cNvSpPr/>
          <p:nvPr/>
        </p:nvSpPr>
        <p:spPr>
          <a:xfrm>
            <a:off x="5340840" y="316754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25" name="Oval 24"/>
          <p:cNvSpPr/>
          <p:nvPr/>
        </p:nvSpPr>
        <p:spPr>
          <a:xfrm>
            <a:off x="5353737" y="316754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26" name="Oval 25"/>
          <p:cNvSpPr/>
          <p:nvPr/>
        </p:nvSpPr>
        <p:spPr>
          <a:xfrm>
            <a:off x="4911238" y="410371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27" name="Oval 26"/>
          <p:cNvSpPr/>
          <p:nvPr/>
        </p:nvSpPr>
        <p:spPr>
          <a:xfrm>
            <a:off x="3925793" y="314813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1</a:t>
            </a:r>
            <a:endParaRPr lang="en-US" sz="2400" dirty="0"/>
          </a:p>
        </p:txBody>
      </p:sp>
      <p:sp>
        <p:nvSpPr>
          <p:cNvPr id="28" name="Oval 27"/>
          <p:cNvSpPr/>
          <p:nvPr/>
        </p:nvSpPr>
        <p:spPr>
          <a:xfrm>
            <a:off x="3167168" y="4100027"/>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Tree>
    <p:extLst>
      <p:ext uri="{BB962C8B-B14F-4D97-AF65-F5344CB8AC3E}">
        <p14:creationId xmlns:p14="http://schemas.microsoft.com/office/powerpoint/2010/main" val="336869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One </a:t>
            </a:r>
            <a:r>
              <a:rPr lang="en-US" dirty="0" err="1"/>
              <a:t>Possiblity</a:t>
            </a:r>
            <a:endParaRPr lang="en-US" dirty="0"/>
          </a:p>
        </p:txBody>
      </p:sp>
      <p:sp>
        <p:nvSpPr>
          <p:cNvPr id="3" name="Content Placeholder 2"/>
          <p:cNvSpPr>
            <a:spLocks noGrp="1"/>
          </p:cNvSpPr>
          <p:nvPr>
            <p:ph idx="1"/>
          </p:nvPr>
        </p:nvSpPr>
        <p:spPr/>
        <p:txBody>
          <a:bodyPr>
            <a:normAutofit/>
          </a:bodyPr>
          <a:lstStyle/>
          <a:p>
            <a:r>
              <a:rPr lang="en-US" sz="2800" dirty="0"/>
              <a:t>If you run </a:t>
            </a:r>
            <a:r>
              <a:rPr lang="en-US" sz="2800" dirty="0" err="1">
                <a:latin typeface="Courier New" panose="02070309020205020404" pitchFamily="49" charset="0"/>
                <a:cs typeface="Courier New" panose="02070309020205020404" pitchFamily="49" charset="0"/>
              </a:rPr>
              <a:t>StartTop</a:t>
            </a:r>
            <a:r>
              <a:rPr lang="en-US" sz="2800" dirty="0">
                <a:latin typeface="Courier New" panose="02070309020205020404" pitchFamily="49" charset="0"/>
                <a:cs typeface="Courier New" panose="02070309020205020404" pitchFamily="49" charset="0"/>
              </a:rPr>
              <a:t>() </a:t>
            </a:r>
            <a:r>
              <a:rPr lang="en-US" sz="2800" dirty="0"/>
              <a:t>on this heap, it will fail. </a:t>
            </a:r>
          </a:p>
          <a:p>
            <a:endParaRPr lang="en-US" sz="2800" dirty="0">
              <a:latin typeface="Courier New" panose="02070309020205020404" pitchFamily="49" charset="0"/>
              <a:cs typeface="Courier New" panose="02070309020205020404" pitchFamily="49" charset="0"/>
            </a:endParaRPr>
          </a:p>
          <a:p>
            <a:endParaRPr lang="en-US" sz="2800" dirty="0">
              <a:latin typeface="Courier New" panose="02070309020205020404" pitchFamily="49" charset="0"/>
              <a:cs typeface="Courier New" panose="02070309020205020404" pitchFamily="49" charset="0"/>
            </a:endParaRPr>
          </a:p>
          <a:p>
            <a:endParaRPr lang="en-US" sz="2800" dirty="0">
              <a:latin typeface="Courier New" panose="02070309020205020404" pitchFamily="49" charset="0"/>
              <a:cs typeface="Courier New" panose="02070309020205020404" pitchFamily="49" charset="0"/>
            </a:endParaRPr>
          </a:p>
          <a:p>
            <a:endParaRPr lang="en-US" sz="2800" dirty="0">
              <a:latin typeface="Courier New" panose="02070309020205020404" pitchFamily="49" charset="0"/>
              <a:cs typeface="Courier New" panose="02070309020205020404" pitchFamily="49" charset="0"/>
            </a:endParaRPr>
          </a:p>
          <a:p>
            <a:endParaRPr lang="en-US" sz="2800" dirty="0">
              <a:latin typeface="Courier New" panose="02070309020205020404" pitchFamily="49" charset="0"/>
              <a:cs typeface="Courier New" panose="02070309020205020404" pitchFamily="49" charset="0"/>
            </a:endParaRPr>
          </a:p>
          <a:p>
            <a:endParaRPr lang="en-US" sz="2800" dirty="0">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sz="quarter" idx="12"/>
          </p:nvPr>
        </p:nvSpPr>
        <p:spPr/>
        <p:txBody>
          <a:bodyPr/>
          <a:lstStyle/>
          <a:p>
            <a:fld id="{2A684D91-6951-4247-8A71-3C3C7BB0A60F}" type="slidenum">
              <a:rPr lang="en-US" smtClean="0"/>
              <a:t>29</a:t>
            </a:fld>
            <a:endParaRPr lang="en-US"/>
          </a:p>
        </p:txBody>
      </p:sp>
      <p:sp>
        <p:nvSpPr>
          <p:cNvPr id="6" name="Oval 5"/>
          <p:cNvSpPr/>
          <p:nvPr/>
        </p:nvSpPr>
        <p:spPr>
          <a:xfrm>
            <a:off x="4582579" y="232434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7" name="Oval 6"/>
          <p:cNvSpPr/>
          <p:nvPr/>
        </p:nvSpPr>
        <p:spPr>
          <a:xfrm>
            <a:off x="4916590" y="410371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8" name="Oval 7"/>
          <p:cNvSpPr/>
          <p:nvPr/>
        </p:nvSpPr>
        <p:spPr>
          <a:xfrm>
            <a:off x="3140957" y="410372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1</a:t>
            </a:r>
            <a:endParaRPr lang="en-US" sz="2400" dirty="0"/>
          </a:p>
        </p:txBody>
      </p:sp>
      <p:sp>
        <p:nvSpPr>
          <p:cNvPr id="9" name="Oval 8"/>
          <p:cNvSpPr/>
          <p:nvPr/>
        </p:nvSpPr>
        <p:spPr>
          <a:xfrm>
            <a:off x="5340841" y="315962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7</a:t>
            </a:r>
            <a:endParaRPr lang="en-US" sz="2400" dirty="0"/>
          </a:p>
        </p:txBody>
      </p:sp>
      <p:sp>
        <p:nvSpPr>
          <p:cNvPr id="10" name="Oval 9"/>
          <p:cNvSpPr/>
          <p:nvPr/>
        </p:nvSpPr>
        <p:spPr>
          <a:xfrm>
            <a:off x="3960060" y="3148131"/>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11" name="Oval 10"/>
          <p:cNvSpPr/>
          <p:nvPr/>
        </p:nvSpPr>
        <p:spPr>
          <a:xfrm>
            <a:off x="5991250" y="407488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p>
        </p:txBody>
      </p:sp>
      <p:cxnSp>
        <p:nvCxnSpPr>
          <p:cNvPr id="12" name="Straight Arrow Connector 11"/>
          <p:cNvCxnSpPr>
            <a:stCxn id="6" idx="3"/>
            <a:endCxn id="10" idx="7"/>
          </p:cNvCxnSpPr>
          <p:nvPr/>
        </p:nvCxnSpPr>
        <p:spPr>
          <a:xfrm flipH="1">
            <a:off x="4407515" y="2816548"/>
            <a:ext cx="259512" cy="4160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9" idx="0"/>
          </p:cNvCxnSpPr>
          <p:nvPr/>
        </p:nvCxnSpPr>
        <p:spPr>
          <a:xfrm>
            <a:off x="5074780" y="2816548"/>
            <a:ext cx="554386" cy="34307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p:cNvCxnSpPr>
          <p:nvPr/>
        </p:nvCxnSpPr>
        <p:spPr>
          <a:xfrm flipH="1">
            <a:off x="3660963" y="3640332"/>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4"/>
            <a:endCxn id="7" idx="7"/>
          </p:cNvCxnSpPr>
          <p:nvPr/>
        </p:nvCxnSpPr>
        <p:spPr>
          <a:xfrm flipH="1">
            <a:off x="5408791" y="3736275"/>
            <a:ext cx="220375" cy="4518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5"/>
            <a:endCxn id="11" idx="0"/>
          </p:cNvCxnSpPr>
          <p:nvPr/>
        </p:nvCxnSpPr>
        <p:spPr>
          <a:xfrm>
            <a:off x="5833042" y="3651827"/>
            <a:ext cx="446533" cy="4230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146161" y="411829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2</a:t>
            </a:r>
            <a:endParaRPr lang="en-US" sz="2400" dirty="0"/>
          </a:p>
        </p:txBody>
      </p:sp>
      <p:cxnSp>
        <p:nvCxnSpPr>
          <p:cNvPr id="18" name="Straight Arrow Connector 17"/>
          <p:cNvCxnSpPr>
            <a:endCxn id="17" idx="0"/>
          </p:cNvCxnSpPr>
          <p:nvPr/>
        </p:nvCxnSpPr>
        <p:spPr>
          <a:xfrm>
            <a:off x="4264805" y="3753216"/>
            <a:ext cx="169681" cy="3650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991249" y="409072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4</a:t>
            </a:r>
          </a:p>
        </p:txBody>
      </p:sp>
      <p:sp>
        <p:nvSpPr>
          <p:cNvPr id="20" name="Oval 19"/>
          <p:cNvSpPr/>
          <p:nvPr/>
        </p:nvSpPr>
        <p:spPr>
          <a:xfrm>
            <a:off x="5340841" y="316754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6</a:t>
            </a:r>
          </a:p>
        </p:txBody>
      </p:sp>
      <p:sp>
        <p:nvSpPr>
          <p:cNvPr id="21" name="Oval 20"/>
          <p:cNvSpPr/>
          <p:nvPr/>
        </p:nvSpPr>
        <p:spPr>
          <a:xfrm>
            <a:off x="4582578" y="232434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23" name="Oval 22"/>
          <p:cNvSpPr/>
          <p:nvPr/>
        </p:nvSpPr>
        <p:spPr>
          <a:xfrm>
            <a:off x="4582577" y="233003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6</a:t>
            </a:r>
          </a:p>
        </p:txBody>
      </p:sp>
      <p:sp>
        <p:nvSpPr>
          <p:cNvPr id="24" name="Oval 23"/>
          <p:cNvSpPr/>
          <p:nvPr/>
        </p:nvSpPr>
        <p:spPr>
          <a:xfrm>
            <a:off x="5340840" y="316754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25" name="Oval 24"/>
          <p:cNvSpPr/>
          <p:nvPr/>
        </p:nvSpPr>
        <p:spPr>
          <a:xfrm>
            <a:off x="5353737" y="316754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26" name="Oval 25"/>
          <p:cNvSpPr/>
          <p:nvPr/>
        </p:nvSpPr>
        <p:spPr>
          <a:xfrm>
            <a:off x="4911238" y="410371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27" name="Oval 26"/>
          <p:cNvSpPr/>
          <p:nvPr/>
        </p:nvSpPr>
        <p:spPr>
          <a:xfrm>
            <a:off x="3925793" y="314813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1</a:t>
            </a:r>
            <a:endParaRPr lang="en-US" sz="2400" dirty="0"/>
          </a:p>
        </p:txBody>
      </p:sp>
      <p:sp>
        <p:nvSpPr>
          <p:cNvPr id="28" name="Oval 27"/>
          <p:cNvSpPr/>
          <p:nvPr/>
        </p:nvSpPr>
        <p:spPr>
          <a:xfrm>
            <a:off x="3167168" y="4100027"/>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Tree>
    <p:extLst>
      <p:ext uri="{BB962C8B-B14F-4D97-AF65-F5344CB8AC3E}">
        <p14:creationId xmlns:p14="http://schemas.microsoft.com/office/powerpoint/2010/main" val="311076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 Queue ADT</a:t>
            </a:r>
          </a:p>
        </p:txBody>
      </p:sp>
      <p:grpSp>
        <p:nvGrpSpPr>
          <p:cNvPr id="4" name="Group 3">
            <a:extLst>
              <a:ext uri="{FF2B5EF4-FFF2-40B4-BE49-F238E27FC236}">
                <a16:creationId xmlns:a16="http://schemas.microsoft.com/office/drawing/2014/main" id="{3C1D9856-F184-49E2-A458-EC95C5F48620}"/>
              </a:ext>
            </a:extLst>
          </p:cNvPr>
          <p:cNvGrpSpPr/>
          <p:nvPr/>
        </p:nvGrpSpPr>
        <p:grpSpPr>
          <a:xfrm>
            <a:off x="815226" y="1155941"/>
            <a:ext cx="5093868" cy="5500505"/>
            <a:chOff x="908857" y="1530095"/>
            <a:chExt cx="5093868" cy="4096669"/>
          </a:xfrm>
        </p:grpSpPr>
        <p:sp>
          <p:nvSpPr>
            <p:cNvPr id="5" name="Rectangle 4">
              <a:extLst>
                <a:ext uri="{FF2B5EF4-FFF2-40B4-BE49-F238E27FC236}">
                  <a16:creationId xmlns:a16="http://schemas.microsoft.com/office/drawing/2014/main" id="{DCC242AB-DC0A-4CCD-9CFA-377C2DAFF4E2}"/>
                </a:ext>
              </a:extLst>
            </p:cNvPr>
            <p:cNvSpPr/>
            <p:nvPr/>
          </p:nvSpPr>
          <p:spPr>
            <a:xfrm>
              <a:off x="908857" y="2061556"/>
              <a:ext cx="5093868" cy="3565208"/>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E349237B-A02C-43D2-AE06-B4567DAC8A52}"/>
                </a:ext>
              </a:extLst>
            </p:cNvPr>
            <p:cNvSpPr/>
            <p:nvPr/>
          </p:nvSpPr>
          <p:spPr>
            <a:xfrm>
              <a:off x="908857" y="1530095"/>
              <a:ext cx="5093867"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600" dirty="0"/>
                <a:t>Min Priority Queue ADT</a:t>
              </a:r>
            </a:p>
          </p:txBody>
        </p:sp>
        <p:sp>
          <p:nvSpPr>
            <p:cNvPr id="7" name="TextBox 8">
              <a:extLst>
                <a:ext uri="{FF2B5EF4-FFF2-40B4-BE49-F238E27FC236}">
                  <a16:creationId xmlns:a16="http://schemas.microsoft.com/office/drawing/2014/main" id="{9D6FA6F6-9B7E-47D6-BDE8-696163B1195E}"/>
                </a:ext>
              </a:extLst>
            </p:cNvPr>
            <p:cNvSpPr txBox="1"/>
            <p:nvPr/>
          </p:nvSpPr>
          <p:spPr>
            <a:xfrm>
              <a:off x="981858" y="3741367"/>
              <a:ext cx="5012240" cy="9627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600" b="1" dirty="0" err="1"/>
                <a:t>removeMin</a:t>
              </a:r>
              <a:r>
                <a:rPr lang="en-US" sz="2600" b="1" dirty="0"/>
                <a:t>()</a:t>
              </a:r>
              <a:r>
                <a:rPr lang="en-US" sz="2600" dirty="0"/>
                <a:t> – returns the element with the </a:t>
              </a:r>
              <a:r>
                <a:rPr lang="en-US" sz="2600" u="sng" dirty="0"/>
                <a:t>smallest</a:t>
              </a:r>
              <a:r>
                <a:rPr lang="en-US" sz="2600" dirty="0"/>
                <a:t> priority, removes it from the collection.</a:t>
              </a:r>
            </a:p>
          </p:txBody>
        </p:sp>
        <p:sp>
          <p:nvSpPr>
            <p:cNvPr id="8" name="TextBox 10">
              <a:extLst>
                <a:ext uri="{FF2B5EF4-FFF2-40B4-BE49-F238E27FC236}">
                  <a16:creationId xmlns:a16="http://schemas.microsoft.com/office/drawing/2014/main" id="{B92B4A1B-DE6B-488B-8450-1A3E832986C6}"/>
                </a:ext>
              </a:extLst>
            </p:cNvPr>
            <p:cNvSpPr txBox="1"/>
            <p:nvPr/>
          </p:nvSpPr>
          <p:spPr>
            <a:xfrm>
              <a:off x="928946" y="2007966"/>
              <a:ext cx="2035232" cy="40875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solidFill>
                    <a:srgbClr val="4C3282"/>
                  </a:solidFill>
                </a:rPr>
                <a:t>state</a:t>
              </a:r>
            </a:p>
          </p:txBody>
        </p:sp>
        <p:sp>
          <p:nvSpPr>
            <p:cNvPr id="9" name="TextBox 11">
              <a:extLst>
                <a:ext uri="{FF2B5EF4-FFF2-40B4-BE49-F238E27FC236}">
                  <a16:creationId xmlns:a16="http://schemas.microsoft.com/office/drawing/2014/main" id="{C48851FA-61FB-4346-B2D1-FA02D3ECB40A}"/>
                </a:ext>
              </a:extLst>
            </p:cNvPr>
            <p:cNvSpPr txBox="1"/>
            <p:nvPr/>
          </p:nvSpPr>
          <p:spPr>
            <a:xfrm>
              <a:off x="920320" y="2876636"/>
              <a:ext cx="2035232" cy="40875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solidFill>
                    <a:srgbClr val="4C3282"/>
                  </a:solidFill>
                </a:rPr>
                <a:t>behavior</a:t>
              </a:r>
            </a:p>
          </p:txBody>
        </p:sp>
        <p:sp>
          <p:nvSpPr>
            <p:cNvPr id="10" name="TextBox 12">
              <a:extLst>
                <a:ext uri="{FF2B5EF4-FFF2-40B4-BE49-F238E27FC236}">
                  <a16:creationId xmlns:a16="http://schemas.microsoft.com/office/drawing/2014/main" id="{5702A8D9-90E4-4668-8B17-1A0C7F3ED625}"/>
                </a:ext>
              </a:extLst>
            </p:cNvPr>
            <p:cNvSpPr txBox="1"/>
            <p:nvPr/>
          </p:nvSpPr>
          <p:spPr>
            <a:xfrm>
              <a:off x="1098579" y="2316065"/>
              <a:ext cx="4513627" cy="6972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600" dirty="0"/>
                <a:t>Set of comparable values</a:t>
              </a:r>
            </a:p>
            <a:p>
              <a:r>
                <a:rPr lang="en-US" sz="2600" dirty="0"/>
                <a:t>- Ordered based on “priority”</a:t>
              </a:r>
            </a:p>
          </p:txBody>
        </p:sp>
        <p:sp>
          <p:nvSpPr>
            <p:cNvPr id="11" name="TextBox 13">
              <a:extLst>
                <a:ext uri="{FF2B5EF4-FFF2-40B4-BE49-F238E27FC236}">
                  <a16:creationId xmlns:a16="http://schemas.microsoft.com/office/drawing/2014/main" id="{8DE3E202-03EC-4175-95D5-D54431F389D3}"/>
                </a:ext>
              </a:extLst>
            </p:cNvPr>
            <p:cNvSpPr txBox="1"/>
            <p:nvPr/>
          </p:nvSpPr>
          <p:spPr>
            <a:xfrm>
              <a:off x="981857" y="4616908"/>
              <a:ext cx="4800628" cy="9627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600" b="1" dirty="0" err="1"/>
                <a:t>peekMin</a:t>
              </a:r>
              <a:r>
                <a:rPr lang="en-US" sz="2600" b="1" dirty="0"/>
                <a:t>()</a:t>
              </a:r>
              <a:r>
                <a:rPr lang="en-US" sz="2600" dirty="0"/>
                <a:t> – find, but do not remove the element with the smallest </a:t>
              </a:r>
              <a:r>
                <a:rPr lang="en-US" sz="2600" u="sng" dirty="0"/>
                <a:t>priority.</a:t>
              </a:r>
            </a:p>
          </p:txBody>
        </p:sp>
        <p:sp>
          <p:nvSpPr>
            <p:cNvPr id="12" name="TextBox 14">
              <a:extLst>
                <a:ext uri="{FF2B5EF4-FFF2-40B4-BE49-F238E27FC236}">
                  <a16:creationId xmlns:a16="http://schemas.microsoft.com/office/drawing/2014/main" id="{AF07495C-41D3-4217-8A2C-7645F04D65C0}"/>
                </a:ext>
              </a:extLst>
            </p:cNvPr>
            <p:cNvSpPr txBox="1"/>
            <p:nvPr/>
          </p:nvSpPr>
          <p:spPr>
            <a:xfrm>
              <a:off x="981857" y="3155245"/>
              <a:ext cx="4493539" cy="6647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600" b="1" dirty="0"/>
                <a:t>insert(value) </a:t>
              </a:r>
              <a:r>
                <a:rPr lang="en-US" sz="2600" dirty="0"/>
                <a:t>– add a new element to the collection.</a:t>
              </a:r>
            </a:p>
          </p:txBody>
        </p:sp>
      </p:grpSp>
      <p:sp>
        <p:nvSpPr>
          <p:cNvPr id="13" name="TextBox 12"/>
          <p:cNvSpPr txBox="1"/>
          <p:nvPr/>
        </p:nvSpPr>
        <p:spPr>
          <a:xfrm>
            <a:off x="6046237" y="1418253"/>
            <a:ext cx="5169159" cy="2893100"/>
          </a:xfrm>
          <a:prstGeom prst="rect">
            <a:avLst/>
          </a:prstGeom>
          <a:noFill/>
        </p:spPr>
        <p:txBody>
          <a:bodyPr wrap="square" rtlCol="0">
            <a:spAutoFit/>
          </a:bodyPr>
          <a:lstStyle/>
          <a:p>
            <a:r>
              <a:rPr lang="en-US" sz="2600" dirty="0"/>
              <a:t>Uses:</a:t>
            </a:r>
          </a:p>
          <a:p>
            <a:pPr marL="285750" indent="-285750">
              <a:buFont typeface="Arial" panose="020B0604020202020204" pitchFamily="34" charset="0"/>
              <a:buChar char="•"/>
            </a:pPr>
            <a:r>
              <a:rPr lang="en-US" sz="2600" dirty="0"/>
              <a:t>Operating System</a:t>
            </a:r>
          </a:p>
          <a:p>
            <a:pPr marL="285750" indent="-285750">
              <a:buFont typeface="Arial" panose="020B0604020202020204" pitchFamily="34" charset="0"/>
              <a:buChar char="•"/>
            </a:pPr>
            <a:r>
              <a:rPr lang="en-US" sz="2600" dirty="0"/>
              <a:t>Well-designed printers</a:t>
            </a:r>
          </a:p>
          <a:p>
            <a:pPr marL="285750" indent="-285750">
              <a:buFont typeface="Arial" panose="020B0604020202020204" pitchFamily="34" charset="0"/>
              <a:buChar char="•"/>
            </a:pPr>
            <a:r>
              <a:rPr lang="en-US" sz="2600" dirty="0"/>
              <a:t>Some Compression Schemes (google Huffman Codes)</a:t>
            </a:r>
          </a:p>
          <a:p>
            <a:pPr marL="285750" indent="-285750">
              <a:buFont typeface="Arial" panose="020B0604020202020204" pitchFamily="34" charset="0"/>
              <a:buChar char="•"/>
            </a:pPr>
            <a:r>
              <a:rPr lang="en-US" sz="2600" dirty="0"/>
              <a:t>Sorting</a:t>
            </a:r>
          </a:p>
          <a:p>
            <a:pPr marL="285750" indent="-285750">
              <a:buFont typeface="Arial" panose="020B0604020202020204" pitchFamily="34" charset="0"/>
              <a:buChar char="•"/>
            </a:pPr>
            <a:r>
              <a:rPr lang="en-US" sz="2600" dirty="0"/>
              <a:t>Graph algorithms</a:t>
            </a:r>
          </a:p>
        </p:txBody>
      </p:sp>
      <p:sp>
        <p:nvSpPr>
          <p:cNvPr id="14" name="Slide Number Placeholder 13"/>
          <p:cNvSpPr>
            <a:spLocks noGrp="1"/>
          </p:cNvSpPr>
          <p:nvPr>
            <p:ph type="sldNum" sz="quarter" idx="12"/>
          </p:nvPr>
        </p:nvSpPr>
        <p:spPr/>
        <p:txBody>
          <a:bodyPr/>
          <a:lstStyle/>
          <a:p>
            <a:fld id="{17FB8715-06AE-4EBD-9812-2FC97F270897}" type="slidenum">
              <a:rPr lang="en-US" smtClean="0"/>
              <a:t>3</a:t>
            </a:fld>
            <a:endParaRPr lang="en-US"/>
          </a:p>
        </p:txBody>
      </p:sp>
    </p:spTree>
    <p:extLst>
      <p:ext uri="{BB962C8B-B14F-4D97-AF65-F5344CB8AC3E}">
        <p14:creationId xmlns:p14="http://schemas.microsoft.com/office/powerpoint/2010/main" val="208816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One Possibility</a:t>
            </a:r>
          </a:p>
        </p:txBody>
      </p:sp>
      <p:sp>
        <p:nvSpPr>
          <p:cNvPr id="3" name="Content Placeholder 2"/>
          <p:cNvSpPr>
            <a:spLocks noGrp="1"/>
          </p:cNvSpPr>
          <p:nvPr>
            <p:ph idx="1"/>
          </p:nvPr>
        </p:nvSpPr>
        <p:spPr/>
        <p:txBody>
          <a:bodyPr/>
          <a:lstStyle/>
          <a:p>
            <a:r>
              <a:rPr lang="en-US" sz="2900" dirty="0">
                <a:cs typeface="Courier New" panose="02070309020205020404" pitchFamily="49" charset="0"/>
              </a:rPr>
              <a:t>But </a:t>
            </a:r>
            <a:r>
              <a:rPr lang="en-US" sz="2900" dirty="0" err="1">
                <a:latin typeface="Courier New" panose="02070309020205020404" pitchFamily="49" charset="0"/>
                <a:cs typeface="Courier New" panose="02070309020205020404" pitchFamily="49" charset="0"/>
              </a:rPr>
              <a:t>StartBottom</a:t>
            </a:r>
            <a:r>
              <a:rPr lang="en-US" sz="2900" dirty="0">
                <a:latin typeface="Courier New" panose="02070309020205020404" pitchFamily="49" charset="0"/>
                <a:cs typeface="Courier New" panose="02070309020205020404" pitchFamily="49" charset="0"/>
              </a:rPr>
              <a:t>()</a:t>
            </a:r>
            <a:r>
              <a:rPr lang="en-US" sz="2900" dirty="0">
                <a:cs typeface="Courier New" panose="02070309020205020404" pitchFamily="49" charset="0"/>
              </a:rPr>
              <a:t> seems to work. </a:t>
            </a:r>
          </a:p>
          <a:p>
            <a:endParaRPr lang="en-US" dirty="0"/>
          </a:p>
          <a:p>
            <a:endParaRPr lang="en-US" dirty="0"/>
          </a:p>
          <a:p>
            <a:endParaRPr lang="en-US" dirty="0"/>
          </a:p>
          <a:p>
            <a:endParaRPr lang="en-US" dirty="0"/>
          </a:p>
          <a:p>
            <a:endParaRPr lang="en-US" dirty="0"/>
          </a:p>
          <a:p>
            <a:endParaRPr lang="en-US" dirty="0"/>
          </a:p>
          <a:p>
            <a:endParaRPr lang="en-US" dirty="0"/>
          </a:p>
          <a:p>
            <a:r>
              <a:rPr lang="en-US" sz="2800" dirty="0"/>
              <a:t>Does it always work?</a:t>
            </a:r>
          </a:p>
        </p:txBody>
      </p:sp>
      <p:sp>
        <p:nvSpPr>
          <p:cNvPr id="5" name="Slide Number Placeholder 4"/>
          <p:cNvSpPr>
            <a:spLocks noGrp="1"/>
          </p:cNvSpPr>
          <p:nvPr>
            <p:ph type="sldNum" sz="quarter" idx="12"/>
          </p:nvPr>
        </p:nvSpPr>
        <p:spPr/>
        <p:txBody>
          <a:bodyPr/>
          <a:lstStyle/>
          <a:p>
            <a:fld id="{2A684D91-6951-4247-8A71-3C3C7BB0A60F}" type="slidenum">
              <a:rPr lang="en-US" smtClean="0"/>
              <a:t>30</a:t>
            </a:fld>
            <a:endParaRPr lang="en-US"/>
          </a:p>
        </p:txBody>
      </p:sp>
      <p:sp>
        <p:nvSpPr>
          <p:cNvPr id="6" name="Oval 5"/>
          <p:cNvSpPr/>
          <p:nvPr/>
        </p:nvSpPr>
        <p:spPr>
          <a:xfrm>
            <a:off x="4582579" y="232434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7" name="Oval 6"/>
          <p:cNvSpPr/>
          <p:nvPr/>
        </p:nvSpPr>
        <p:spPr>
          <a:xfrm>
            <a:off x="4916590" y="410371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8" name="Oval 7"/>
          <p:cNvSpPr/>
          <p:nvPr/>
        </p:nvSpPr>
        <p:spPr>
          <a:xfrm>
            <a:off x="3140957" y="410372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1</a:t>
            </a:r>
            <a:endParaRPr lang="en-US" sz="2400" dirty="0"/>
          </a:p>
        </p:txBody>
      </p:sp>
      <p:sp>
        <p:nvSpPr>
          <p:cNvPr id="9" name="Oval 8"/>
          <p:cNvSpPr/>
          <p:nvPr/>
        </p:nvSpPr>
        <p:spPr>
          <a:xfrm>
            <a:off x="5340841" y="315962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7</a:t>
            </a:r>
            <a:endParaRPr lang="en-US" sz="2400" dirty="0"/>
          </a:p>
        </p:txBody>
      </p:sp>
      <p:sp>
        <p:nvSpPr>
          <p:cNvPr id="10" name="Oval 9"/>
          <p:cNvSpPr/>
          <p:nvPr/>
        </p:nvSpPr>
        <p:spPr>
          <a:xfrm>
            <a:off x="3960060" y="3148131"/>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11" name="Oval 10"/>
          <p:cNvSpPr/>
          <p:nvPr/>
        </p:nvSpPr>
        <p:spPr>
          <a:xfrm>
            <a:off x="5991250" y="407488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p>
        </p:txBody>
      </p:sp>
      <p:cxnSp>
        <p:nvCxnSpPr>
          <p:cNvPr id="12" name="Straight Arrow Connector 11"/>
          <p:cNvCxnSpPr>
            <a:stCxn id="6" idx="3"/>
            <a:endCxn id="10" idx="7"/>
          </p:cNvCxnSpPr>
          <p:nvPr/>
        </p:nvCxnSpPr>
        <p:spPr>
          <a:xfrm flipH="1">
            <a:off x="4407515" y="2816548"/>
            <a:ext cx="259512" cy="4160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9" idx="0"/>
          </p:cNvCxnSpPr>
          <p:nvPr/>
        </p:nvCxnSpPr>
        <p:spPr>
          <a:xfrm>
            <a:off x="5074780" y="2816548"/>
            <a:ext cx="554386" cy="34307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p:cNvCxnSpPr>
          <p:nvPr/>
        </p:nvCxnSpPr>
        <p:spPr>
          <a:xfrm flipH="1">
            <a:off x="3660963" y="3640332"/>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4"/>
            <a:endCxn id="7" idx="7"/>
          </p:cNvCxnSpPr>
          <p:nvPr/>
        </p:nvCxnSpPr>
        <p:spPr>
          <a:xfrm flipH="1">
            <a:off x="5408791" y="3736275"/>
            <a:ext cx="220375" cy="4518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5"/>
            <a:endCxn id="11" idx="0"/>
          </p:cNvCxnSpPr>
          <p:nvPr/>
        </p:nvCxnSpPr>
        <p:spPr>
          <a:xfrm>
            <a:off x="5833042" y="3651827"/>
            <a:ext cx="446533" cy="4230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146161" y="411829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2</a:t>
            </a:r>
            <a:endParaRPr lang="en-US" sz="2400" dirty="0"/>
          </a:p>
        </p:txBody>
      </p:sp>
      <p:cxnSp>
        <p:nvCxnSpPr>
          <p:cNvPr id="18" name="Straight Arrow Connector 17"/>
          <p:cNvCxnSpPr>
            <a:endCxn id="17" idx="0"/>
          </p:cNvCxnSpPr>
          <p:nvPr/>
        </p:nvCxnSpPr>
        <p:spPr>
          <a:xfrm>
            <a:off x="4264805" y="3753216"/>
            <a:ext cx="169681" cy="3650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991249" y="409072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4</a:t>
            </a:r>
          </a:p>
        </p:txBody>
      </p:sp>
      <p:sp>
        <p:nvSpPr>
          <p:cNvPr id="20" name="Oval 19"/>
          <p:cNvSpPr/>
          <p:nvPr/>
        </p:nvSpPr>
        <p:spPr>
          <a:xfrm>
            <a:off x="5340841" y="316754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6</a:t>
            </a:r>
          </a:p>
        </p:txBody>
      </p:sp>
      <p:sp>
        <p:nvSpPr>
          <p:cNvPr id="21" name="Oval 20"/>
          <p:cNvSpPr/>
          <p:nvPr/>
        </p:nvSpPr>
        <p:spPr>
          <a:xfrm>
            <a:off x="4582578" y="232434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28" name="Oval 27"/>
          <p:cNvSpPr/>
          <p:nvPr/>
        </p:nvSpPr>
        <p:spPr>
          <a:xfrm>
            <a:off x="4916590" y="410371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6</a:t>
            </a:r>
          </a:p>
        </p:txBody>
      </p:sp>
      <p:sp>
        <p:nvSpPr>
          <p:cNvPr id="29" name="Oval 28"/>
          <p:cNvSpPr/>
          <p:nvPr/>
        </p:nvSpPr>
        <p:spPr>
          <a:xfrm>
            <a:off x="5351973" y="317103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30" name="Oval 29"/>
          <p:cNvSpPr/>
          <p:nvPr/>
        </p:nvSpPr>
        <p:spPr>
          <a:xfrm>
            <a:off x="3923983" y="315962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1</a:t>
            </a:r>
            <a:endParaRPr lang="en-US" sz="2400" dirty="0"/>
          </a:p>
        </p:txBody>
      </p:sp>
      <p:sp>
        <p:nvSpPr>
          <p:cNvPr id="31" name="Oval 30"/>
          <p:cNvSpPr/>
          <p:nvPr/>
        </p:nvSpPr>
        <p:spPr>
          <a:xfrm>
            <a:off x="3178780" y="4107090"/>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32" name="Oval 31"/>
          <p:cNvSpPr/>
          <p:nvPr/>
        </p:nvSpPr>
        <p:spPr>
          <a:xfrm>
            <a:off x="4582577" y="232434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1</a:t>
            </a:r>
            <a:endParaRPr lang="en-US" sz="2400" dirty="0"/>
          </a:p>
        </p:txBody>
      </p:sp>
      <p:sp>
        <p:nvSpPr>
          <p:cNvPr id="33" name="Oval 32"/>
          <p:cNvSpPr/>
          <p:nvPr/>
        </p:nvSpPr>
        <p:spPr>
          <a:xfrm>
            <a:off x="3937701" y="3175572"/>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34" name="Oval 33"/>
          <p:cNvSpPr/>
          <p:nvPr/>
        </p:nvSpPr>
        <p:spPr>
          <a:xfrm>
            <a:off x="4158899" y="411910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35" name="Oval 34"/>
          <p:cNvSpPr/>
          <p:nvPr/>
        </p:nvSpPr>
        <p:spPr>
          <a:xfrm>
            <a:off x="3930842" y="317795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2</a:t>
            </a:r>
            <a:endParaRPr lang="en-US" sz="2400" dirty="0"/>
          </a:p>
        </p:txBody>
      </p:sp>
    </p:spTree>
    <p:extLst>
      <p:ext uri="{BB962C8B-B14F-4D97-AF65-F5344CB8AC3E}">
        <p14:creationId xmlns:p14="http://schemas.microsoft.com/office/powerpoint/2010/main" val="299302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Prove It!</a:t>
            </a:r>
          </a:p>
        </p:txBody>
      </p:sp>
      <p:sp>
        <p:nvSpPr>
          <p:cNvPr id="3" name="Content Placeholder 2"/>
          <p:cNvSpPr>
            <a:spLocks noGrp="1"/>
          </p:cNvSpPr>
          <p:nvPr>
            <p:ph idx="1"/>
          </p:nvPr>
        </p:nvSpPr>
        <p:spPr>
          <a:xfrm>
            <a:off x="575240" y="1463857"/>
            <a:ext cx="11187258" cy="556967"/>
          </a:xfrm>
        </p:spPr>
        <p:txBody>
          <a:bodyPr>
            <a:normAutofit/>
          </a:bodyPr>
          <a:lstStyle/>
          <a:p>
            <a:r>
              <a:rPr lang="en-US" sz="2800" dirty="0"/>
              <a:t>Well, let’s sketch the proof of it.</a:t>
            </a:r>
          </a:p>
          <a:p>
            <a:endParaRPr lang="en-US" sz="2800" dirty="0"/>
          </a:p>
        </p:txBody>
      </p:sp>
      <p:sp>
        <p:nvSpPr>
          <p:cNvPr id="5" name="Slide Number Placeholder 4"/>
          <p:cNvSpPr>
            <a:spLocks noGrp="1"/>
          </p:cNvSpPr>
          <p:nvPr>
            <p:ph type="sldNum" sz="quarter" idx="12"/>
          </p:nvPr>
        </p:nvSpPr>
        <p:spPr/>
        <p:txBody>
          <a:bodyPr/>
          <a:lstStyle/>
          <a:p>
            <a:fld id="{2A684D91-6951-4247-8A71-3C3C7BB0A60F}" type="slidenum">
              <a:rPr lang="en-US" smtClean="0"/>
              <a:t>31</a:t>
            </a:fld>
            <a:endParaRPr lang="en-US"/>
          </a:p>
        </p:txBody>
      </p:sp>
      <p:grpSp>
        <p:nvGrpSpPr>
          <p:cNvPr id="16" name="Group 15">
            <a:extLst>
              <a:ext uri="{FF2B5EF4-FFF2-40B4-BE49-F238E27FC236}">
                <a16:creationId xmlns:a16="http://schemas.microsoft.com/office/drawing/2014/main" id="{7D920BD7-3D05-A2F3-D999-81716F368872}"/>
              </a:ext>
            </a:extLst>
          </p:cNvPr>
          <p:cNvGrpSpPr/>
          <p:nvPr/>
        </p:nvGrpSpPr>
        <p:grpSpPr>
          <a:xfrm>
            <a:off x="575239" y="2146514"/>
            <a:ext cx="3883152" cy="3952848"/>
            <a:chOff x="3465576" y="2164488"/>
            <a:chExt cx="3883152" cy="3952848"/>
          </a:xfrm>
        </p:grpSpPr>
        <p:sp>
          <p:nvSpPr>
            <p:cNvPr id="4" name="Isosceles Triangle 3">
              <a:extLst>
                <a:ext uri="{FF2B5EF4-FFF2-40B4-BE49-F238E27FC236}">
                  <a16:creationId xmlns:a16="http://schemas.microsoft.com/office/drawing/2014/main" id="{7FA4E730-7E5D-FEF4-607F-01386D2EFA18}"/>
                </a:ext>
              </a:extLst>
            </p:cNvPr>
            <p:cNvSpPr/>
            <p:nvPr/>
          </p:nvSpPr>
          <p:spPr>
            <a:xfrm>
              <a:off x="3465576" y="3904488"/>
              <a:ext cx="1709928" cy="2212848"/>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Heap  (IH)</a:t>
              </a:r>
            </a:p>
          </p:txBody>
        </p:sp>
        <p:sp>
          <p:nvSpPr>
            <p:cNvPr id="6" name="Isosceles Triangle 5">
              <a:extLst>
                <a:ext uri="{FF2B5EF4-FFF2-40B4-BE49-F238E27FC236}">
                  <a16:creationId xmlns:a16="http://schemas.microsoft.com/office/drawing/2014/main" id="{299709CF-EA68-B2E1-AD7F-75ED4EB80BE0}"/>
                </a:ext>
              </a:extLst>
            </p:cNvPr>
            <p:cNvSpPr/>
            <p:nvPr/>
          </p:nvSpPr>
          <p:spPr>
            <a:xfrm>
              <a:off x="5638800" y="3904488"/>
              <a:ext cx="1709928" cy="2212848"/>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Heap  (IH)</a:t>
              </a:r>
            </a:p>
          </p:txBody>
        </p:sp>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55B35674-CA8C-4416-AABC-25EA1522D65D}"/>
                    </a:ext>
                  </a:extLst>
                </p:cNvPr>
                <p:cNvSpPr/>
                <p:nvPr/>
              </p:nvSpPr>
              <p:spPr>
                <a:xfrm>
                  <a:off x="3995928" y="3246529"/>
                  <a:ext cx="640080" cy="6400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𝑥</m:t>
                        </m:r>
                      </m:oMath>
                    </m:oMathPara>
                  </a14:m>
                  <a:endParaRPr lang="en-US" sz="2800" dirty="0">
                    <a:solidFill>
                      <a:schemeClr val="tx1"/>
                    </a:solidFill>
                  </a:endParaRPr>
                </a:p>
              </p:txBody>
            </p:sp>
          </mc:Choice>
          <mc:Fallback xmlns="">
            <p:sp>
              <p:nvSpPr>
                <p:cNvPr id="7" name="Oval 6">
                  <a:extLst>
                    <a:ext uri="{FF2B5EF4-FFF2-40B4-BE49-F238E27FC236}">
                      <a16:creationId xmlns:a16="http://schemas.microsoft.com/office/drawing/2014/main" id="{55B35674-CA8C-4416-AABC-25EA1522D65D}"/>
                    </a:ext>
                  </a:extLst>
                </p:cNvPr>
                <p:cNvSpPr>
                  <a:spLocks noRot="1" noChangeAspect="1" noMove="1" noResize="1" noEditPoints="1" noAdjustHandles="1" noChangeArrowheads="1" noChangeShapeType="1" noTextEdit="1"/>
                </p:cNvSpPr>
                <p:nvPr/>
              </p:nvSpPr>
              <p:spPr>
                <a:xfrm>
                  <a:off x="3995928" y="3246529"/>
                  <a:ext cx="640080" cy="640080"/>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2989651B-9AD0-3F38-91D1-7C1ADA32ABBB}"/>
                    </a:ext>
                  </a:extLst>
                </p:cNvPr>
                <p:cNvSpPr/>
                <p:nvPr/>
              </p:nvSpPr>
              <p:spPr>
                <a:xfrm>
                  <a:off x="6168868" y="3237384"/>
                  <a:ext cx="640080" cy="6400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𝑦</m:t>
                        </m:r>
                      </m:oMath>
                    </m:oMathPara>
                  </a14:m>
                  <a:endParaRPr lang="en-US" sz="2800" dirty="0">
                    <a:solidFill>
                      <a:schemeClr val="tx1"/>
                    </a:solidFill>
                  </a:endParaRPr>
                </a:p>
              </p:txBody>
            </p:sp>
          </mc:Choice>
          <mc:Fallback xmlns="">
            <p:sp>
              <p:nvSpPr>
                <p:cNvPr id="8" name="Oval 7">
                  <a:extLst>
                    <a:ext uri="{FF2B5EF4-FFF2-40B4-BE49-F238E27FC236}">
                      <a16:creationId xmlns:a16="http://schemas.microsoft.com/office/drawing/2014/main" id="{2989651B-9AD0-3F38-91D1-7C1ADA32ABBB}"/>
                    </a:ext>
                  </a:extLst>
                </p:cNvPr>
                <p:cNvSpPr>
                  <a:spLocks noRot="1" noChangeAspect="1" noMove="1" noResize="1" noEditPoints="1" noAdjustHandles="1" noChangeArrowheads="1" noChangeShapeType="1" noTextEdit="1"/>
                </p:cNvSpPr>
                <p:nvPr/>
              </p:nvSpPr>
              <p:spPr>
                <a:xfrm>
                  <a:off x="6168868" y="3237384"/>
                  <a:ext cx="640080" cy="640080"/>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8FBF4220-2D98-4202-B497-DC143DBEAD26}"/>
                    </a:ext>
                  </a:extLst>
                </p:cNvPr>
                <p:cNvSpPr/>
                <p:nvPr/>
              </p:nvSpPr>
              <p:spPr>
                <a:xfrm>
                  <a:off x="5077684" y="2164488"/>
                  <a:ext cx="640080" cy="6400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𝑧</m:t>
                        </m:r>
                      </m:oMath>
                    </m:oMathPara>
                  </a14:m>
                  <a:endParaRPr lang="en-US" sz="2800" dirty="0">
                    <a:solidFill>
                      <a:schemeClr val="tx1"/>
                    </a:solidFill>
                  </a:endParaRPr>
                </a:p>
              </p:txBody>
            </p:sp>
          </mc:Choice>
          <mc:Fallback xmlns="">
            <p:sp>
              <p:nvSpPr>
                <p:cNvPr id="9" name="Oval 8">
                  <a:extLst>
                    <a:ext uri="{FF2B5EF4-FFF2-40B4-BE49-F238E27FC236}">
                      <a16:creationId xmlns:a16="http://schemas.microsoft.com/office/drawing/2014/main" id="{8FBF4220-2D98-4202-B497-DC143DBEAD26}"/>
                    </a:ext>
                  </a:extLst>
                </p:cNvPr>
                <p:cNvSpPr>
                  <a:spLocks noRot="1" noChangeAspect="1" noMove="1" noResize="1" noEditPoints="1" noAdjustHandles="1" noChangeArrowheads="1" noChangeShapeType="1" noTextEdit="1"/>
                </p:cNvSpPr>
                <p:nvPr/>
              </p:nvSpPr>
              <p:spPr>
                <a:xfrm>
                  <a:off x="5077684" y="2164488"/>
                  <a:ext cx="640080" cy="640080"/>
                </a:xfrm>
                <a:prstGeom prst="ellipse">
                  <a:avLst/>
                </a:prstGeom>
                <a:blipFill>
                  <a:blip r:embed="rId4"/>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E69ACF5B-F86A-6E60-45CA-9DA06D6E5AC0}"/>
                </a:ext>
              </a:extLst>
            </p:cNvPr>
            <p:cNvCxnSpPr>
              <a:cxnSpLocks/>
              <a:stCxn id="9" idx="3"/>
              <a:endCxn id="7" idx="7"/>
            </p:cNvCxnSpPr>
            <p:nvPr/>
          </p:nvCxnSpPr>
          <p:spPr>
            <a:xfrm flipH="1">
              <a:off x="4542270" y="2710830"/>
              <a:ext cx="629152" cy="629437"/>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674F3CD-0844-7817-622F-055987A872A2}"/>
                </a:ext>
              </a:extLst>
            </p:cNvPr>
            <p:cNvCxnSpPr>
              <a:cxnSpLocks/>
              <a:stCxn id="9" idx="5"/>
              <a:endCxn id="8" idx="1"/>
            </p:cNvCxnSpPr>
            <p:nvPr/>
          </p:nvCxnSpPr>
          <p:spPr>
            <a:xfrm>
              <a:off x="5624026" y="2710830"/>
              <a:ext cx="638580" cy="620292"/>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7573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CCAA7-C38A-10A0-A184-0B9278C8A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67544E-3C71-9EC1-D027-9592B0DC314C}"/>
              </a:ext>
            </a:extLst>
          </p:cNvPr>
          <p:cNvSpPr>
            <a:spLocks noGrp="1"/>
          </p:cNvSpPr>
          <p:nvPr>
            <p:ph type="title"/>
          </p:nvPr>
        </p:nvSpPr>
        <p:spPr/>
        <p:txBody>
          <a:bodyPr/>
          <a:lstStyle/>
          <a:p>
            <a:r>
              <a:rPr lang="en-US" dirty="0"/>
              <a:t>Let’s Prove It!</a:t>
            </a:r>
          </a:p>
        </p:txBody>
      </p:sp>
      <p:sp>
        <p:nvSpPr>
          <p:cNvPr id="3" name="Content Placeholder 2">
            <a:extLst>
              <a:ext uri="{FF2B5EF4-FFF2-40B4-BE49-F238E27FC236}">
                <a16:creationId xmlns:a16="http://schemas.microsoft.com/office/drawing/2014/main" id="{001EADB7-A344-9B55-7F49-6FC41BBD7A46}"/>
              </a:ext>
            </a:extLst>
          </p:cNvPr>
          <p:cNvSpPr>
            <a:spLocks noGrp="1"/>
          </p:cNvSpPr>
          <p:nvPr>
            <p:ph idx="1"/>
          </p:nvPr>
        </p:nvSpPr>
        <p:spPr>
          <a:xfrm>
            <a:off x="575240" y="1463857"/>
            <a:ext cx="11187258" cy="556967"/>
          </a:xfrm>
        </p:spPr>
        <p:txBody>
          <a:bodyPr>
            <a:normAutofit/>
          </a:bodyPr>
          <a:lstStyle/>
          <a:p>
            <a:r>
              <a:rPr lang="en-US" sz="2800" dirty="0"/>
              <a:t>Well, let’s sketch the proof of it.</a:t>
            </a:r>
          </a:p>
          <a:p>
            <a:endParaRPr lang="en-US" sz="2800" dirty="0"/>
          </a:p>
        </p:txBody>
      </p:sp>
      <p:sp>
        <p:nvSpPr>
          <p:cNvPr id="5" name="Slide Number Placeholder 4">
            <a:extLst>
              <a:ext uri="{FF2B5EF4-FFF2-40B4-BE49-F238E27FC236}">
                <a16:creationId xmlns:a16="http://schemas.microsoft.com/office/drawing/2014/main" id="{CBCE1F27-F17B-D6A4-878E-E31ED92BC72A}"/>
              </a:ext>
            </a:extLst>
          </p:cNvPr>
          <p:cNvSpPr>
            <a:spLocks noGrp="1"/>
          </p:cNvSpPr>
          <p:nvPr>
            <p:ph type="sldNum" sz="quarter" idx="12"/>
          </p:nvPr>
        </p:nvSpPr>
        <p:spPr/>
        <p:txBody>
          <a:bodyPr/>
          <a:lstStyle/>
          <a:p>
            <a:fld id="{2A684D91-6951-4247-8A71-3C3C7BB0A60F}" type="slidenum">
              <a:rPr lang="en-US" smtClean="0"/>
              <a:t>32</a:t>
            </a:fld>
            <a:endParaRPr lang="en-US"/>
          </a:p>
        </p:txBody>
      </p:sp>
      <p:grpSp>
        <p:nvGrpSpPr>
          <p:cNvPr id="16" name="Group 15">
            <a:extLst>
              <a:ext uri="{FF2B5EF4-FFF2-40B4-BE49-F238E27FC236}">
                <a16:creationId xmlns:a16="http://schemas.microsoft.com/office/drawing/2014/main" id="{B17A5CDA-4BAA-15C4-7643-4381BA758C36}"/>
              </a:ext>
            </a:extLst>
          </p:cNvPr>
          <p:cNvGrpSpPr/>
          <p:nvPr/>
        </p:nvGrpSpPr>
        <p:grpSpPr>
          <a:xfrm>
            <a:off x="575239" y="2146514"/>
            <a:ext cx="3883152" cy="3952848"/>
            <a:chOff x="3465576" y="2164488"/>
            <a:chExt cx="3883152" cy="3952848"/>
          </a:xfrm>
        </p:grpSpPr>
        <p:sp>
          <p:nvSpPr>
            <p:cNvPr id="4" name="Isosceles Triangle 3">
              <a:extLst>
                <a:ext uri="{FF2B5EF4-FFF2-40B4-BE49-F238E27FC236}">
                  <a16:creationId xmlns:a16="http://schemas.microsoft.com/office/drawing/2014/main" id="{01FA5036-5506-CA5C-AFE7-95F143A0516A}"/>
                </a:ext>
              </a:extLst>
            </p:cNvPr>
            <p:cNvSpPr/>
            <p:nvPr/>
          </p:nvSpPr>
          <p:spPr>
            <a:xfrm>
              <a:off x="3465576" y="3904488"/>
              <a:ext cx="1709928" cy="2212848"/>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Heap  (IH)</a:t>
              </a:r>
            </a:p>
          </p:txBody>
        </p:sp>
        <p:sp>
          <p:nvSpPr>
            <p:cNvPr id="6" name="Isosceles Triangle 5">
              <a:extLst>
                <a:ext uri="{FF2B5EF4-FFF2-40B4-BE49-F238E27FC236}">
                  <a16:creationId xmlns:a16="http://schemas.microsoft.com/office/drawing/2014/main" id="{826CD196-FCAB-98A0-7ED2-F6C39BD7B580}"/>
                </a:ext>
              </a:extLst>
            </p:cNvPr>
            <p:cNvSpPr/>
            <p:nvPr/>
          </p:nvSpPr>
          <p:spPr>
            <a:xfrm>
              <a:off x="5638800" y="3904488"/>
              <a:ext cx="1709928" cy="2212848"/>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Heap  (IH)</a:t>
              </a:r>
            </a:p>
          </p:txBody>
        </p:sp>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BBD64AE5-26F8-370C-A7AE-2A5796A85194}"/>
                    </a:ext>
                  </a:extLst>
                </p:cNvPr>
                <p:cNvSpPr/>
                <p:nvPr/>
              </p:nvSpPr>
              <p:spPr>
                <a:xfrm>
                  <a:off x="3995928" y="3246529"/>
                  <a:ext cx="640080" cy="6400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𝑥</m:t>
                        </m:r>
                      </m:oMath>
                    </m:oMathPara>
                  </a14:m>
                  <a:endParaRPr lang="en-US" sz="2800" dirty="0">
                    <a:solidFill>
                      <a:schemeClr val="tx1"/>
                    </a:solidFill>
                  </a:endParaRPr>
                </a:p>
              </p:txBody>
            </p:sp>
          </mc:Choice>
          <mc:Fallback xmlns="">
            <p:sp>
              <p:nvSpPr>
                <p:cNvPr id="7" name="Oval 6">
                  <a:extLst>
                    <a:ext uri="{FF2B5EF4-FFF2-40B4-BE49-F238E27FC236}">
                      <a16:creationId xmlns:a16="http://schemas.microsoft.com/office/drawing/2014/main" id="{BBD64AE5-26F8-370C-A7AE-2A5796A85194}"/>
                    </a:ext>
                  </a:extLst>
                </p:cNvPr>
                <p:cNvSpPr>
                  <a:spLocks noRot="1" noChangeAspect="1" noMove="1" noResize="1" noEditPoints="1" noAdjustHandles="1" noChangeArrowheads="1" noChangeShapeType="1" noTextEdit="1"/>
                </p:cNvSpPr>
                <p:nvPr/>
              </p:nvSpPr>
              <p:spPr>
                <a:xfrm>
                  <a:off x="3995928" y="3246529"/>
                  <a:ext cx="640080" cy="640080"/>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3627B8A8-39BE-8C2B-B1B3-936CFD57E1A8}"/>
                    </a:ext>
                  </a:extLst>
                </p:cNvPr>
                <p:cNvSpPr/>
                <p:nvPr/>
              </p:nvSpPr>
              <p:spPr>
                <a:xfrm>
                  <a:off x="6168868" y="3237384"/>
                  <a:ext cx="640080" cy="6400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𝑦</m:t>
                        </m:r>
                      </m:oMath>
                    </m:oMathPara>
                  </a14:m>
                  <a:endParaRPr lang="en-US" sz="2800" dirty="0">
                    <a:solidFill>
                      <a:schemeClr val="tx1"/>
                    </a:solidFill>
                  </a:endParaRPr>
                </a:p>
              </p:txBody>
            </p:sp>
          </mc:Choice>
          <mc:Fallback xmlns="">
            <p:sp>
              <p:nvSpPr>
                <p:cNvPr id="8" name="Oval 7">
                  <a:extLst>
                    <a:ext uri="{FF2B5EF4-FFF2-40B4-BE49-F238E27FC236}">
                      <a16:creationId xmlns:a16="http://schemas.microsoft.com/office/drawing/2014/main" id="{3627B8A8-39BE-8C2B-B1B3-936CFD57E1A8}"/>
                    </a:ext>
                  </a:extLst>
                </p:cNvPr>
                <p:cNvSpPr>
                  <a:spLocks noRot="1" noChangeAspect="1" noMove="1" noResize="1" noEditPoints="1" noAdjustHandles="1" noChangeArrowheads="1" noChangeShapeType="1" noTextEdit="1"/>
                </p:cNvSpPr>
                <p:nvPr/>
              </p:nvSpPr>
              <p:spPr>
                <a:xfrm>
                  <a:off x="6168868" y="3237384"/>
                  <a:ext cx="640080" cy="640080"/>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7220789F-D8CC-0784-C868-F42A2488AE93}"/>
                    </a:ext>
                  </a:extLst>
                </p:cNvPr>
                <p:cNvSpPr/>
                <p:nvPr/>
              </p:nvSpPr>
              <p:spPr>
                <a:xfrm>
                  <a:off x="5077684" y="2164488"/>
                  <a:ext cx="640080" cy="6400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𝑧</m:t>
                        </m:r>
                      </m:oMath>
                    </m:oMathPara>
                  </a14:m>
                  <a:endParaRPr lang="en-US" sz="2800" dirty="0">
                    <a:solidFill>
                      <a:schemeClr val="tx1"/>
                    </a:solidFill>
                  </a:endParaRPr>
                </a:p>
              </p:txBody>
            </p:sp>
          </mc:Choice>
          <mc:Fallback xmlns="">
            <p:sp>
              <p:nvSpPr>
                <p:cNvPr id="9" name="Oval 8">
                  <a:extLst>
                    <a:ext uri="{FF2B5EF4-FFF2-40B4-BE49-F238E27FC236}">
                      <a16:creationId xmlns:a16="http://schemas.microsoft.com/office/drawing/2014/main" id="{7220789F-D8CC-0784-C868-F42A2488AE93}"/>
                    </a:ext>
                  </a:extLst>
                </p:cNvPr>
                <p:cNvSpPr>
                  <a:spLocks noRot="1" noChangeAspect="1" noMove="1" noResize="1" noEditPoints="1" noAdjustHandles="1" noChangeArrowheads="1" noChangeShapeType="1" noTextEdit="1"/>
                </p:cNvSpPr>
                <p:nvPr/>
              </p:nvSpPr>
              <p:spPr>
                <a:xfrm>
                  <a:off x="5077684" y="2164488"/>
                  <a:ext cx="640080" cy="640080"/>
                </a:xfrm>
                <a:prstGeom prst="ellipse">
                  <a:avLst/>
                </a:prstGeom>
                <a:blipFill>
                  <a:blip r:embed="rId4"/>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3AED1403-C32B-5EDF-63F5-FC7F68FAF02F}"/>
                </a:ext>
              </a:extLst>
            </p:cNvPr>
            <p:cNvCxnSpPr>
              <a:cxnSpLocks/>
              <a:stCxn id="9" idx="3"/>
              <a:endCxn id="7" idx="7"/>
            </p:cNvCxnSpPr>
            <p:nvPr/>
          </p:nvCxnSpPr>
          <p:spPr>
            <a:xfrm flipH="1">
              <a:off x="4542270" y="2710830"/>
              <a:ext cx="629152" cy="629437"/>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5EAC2F4-6818-776D-6FA3-7FA44FCE563E}"/>
                </a:ext>
              </a:extLst>
            </p:cNvPr>
            <p:cNvCxnSpPr>
              <a:cxnSpLocks/>
              <a:stCxn id="9" idx="5"/>
              <a:endCxn id="8" idx="1"/>
            </p:cNvCxnSpPr>
            <p:nvPr/>
          </p:nvCxnSpPr>
          <p:spPr>
            <a:xfrm>
              <a:off x="5624026" y="2710830"/>
              <a:ext cx="638580" cy="620292"/>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DD8E4E0-49F3-9659-6640-5926F0EB1095}"/>
                  </a:ext>
                </a:extLst>
              </p:cNvPr>
              <p:cNvSpPr txBox="1"/>
              <p:nvPr/>
            </p:nvSpPr>
            <p:spPr>
              <a:xfrm>
                <a:off x="4960883" y="2146514"/>
                <a:ext cx="6655878" cy="2246769"/>
              </a:xfrm>
              <a:prstGeom prst="rect">
                <a:avLst/>
              </a:prstGeom>
              <a:noFill/>
            </p:spPr>
            <p:txBody>
              <a:bodyPr wrap="square" rtlCol="0">
                <a:spAutoFit/>
              </a:bodyPr>
              <a:lstStyle/>
              <a:p>
                <a:r>
                  <a:rPr lang="en-US" sz="2800" dirty="0"/>
                  <a:t>Base Case: Leaf node is always a heap.</a:t>
                </a:r>
              </a:p>
              <a:p>
                <a:r>
                  <a:rPr lang="en-US" sz="2800" dirty="0"/>
                  <a:t>IH: Suppose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oMath>
                </a14:m>
                <a:r>
                  <a:rPr lang="en-US" sz="2800" dirty="0"/>
                  <a:t> are roots of heaps</a:t>
                </a:r>
              </a:p>
              <a:p>
                <a:r>
                  <a:rPr lang="en-US" sz="2800" dirty="0"/>
                  <a:t>IS: We </a:t>
                </a:r>
                <a:r>
                  <a:rPr lang="en-US" sz="2800" dirty="0" err="1"/>
                  <a:t>percolateDown</a:t>
                </a:r>
                <a:r>
                  <a:rPr lang="en-US" sz="2800" dirty="0"/>
                  <a:t>, when you </a:t>
                </a:r>
                <a:r>
                  <a:rPr lang="en-US" sz="2800" dirty="0" err="1"/>
                  <a:t>percolateDown</a:t>
                </a:r>
                <a:r>
                  <a:rPr lang="en-US" sz="2800" dirty="0"/>
                  <a:t> and the children are already heaps, the whole thing is a heap!</a:t>
                </a:r>
              </a:p>
            </p:txBody>
          </p:sp>
        </mc:Choice>
        <mc:Fallback xmlns="">
          <p:sp>
            <p:nvSpPr>
              <p:cNvPr id="10" name="TextBox 9">
                <a:extLst>
                  <a:ext uri="{FF2B5EF4-FFF2-40B4-BE49-F238E27FC236}">
                    <a16:creationId xmlns:a16="http://schemas.microsoft.com/office/drawing/2014/main" id="{3DD8E4E0-49F3-9659-6640-5926F0EB1095}"/>
                  </a:ext>
                </a:extLst>
              </p:cNvPr>
              <p:cNvSpPr txBox="1">
                <a:spLocks noRot="1" noChangeAspect="1" noMove="1" noResize="1" noEditPoints="1" noAdjustHandles="1" noChangeArrowheads="1" noChangeShapeType="1" noTextEdit="1"/>
              </p:cNvSpPr>
              <p:nvPr/>
            </p:nvSpPr>
            <p:spPr>
              <a:xfrm>
                <a:off x="4960883" y="2146514"/>
                <a:ext cx="6655878" cy="2246769"/>
              </a:xfrm>
              <a:prstGeom prst="rect">
                <a:avLst/>
              </a:prstGeom>
              <a:blipFill>
                <a:blip r:embed="rId5"/>
                <a:stretch>
                  <a:fillRect l="-1923" t="-2710" b="-6504"/>
                </a:stretch>
              </a:blipFill>
            </p:spPr>
            <p:txBody>
              <a:bodyPr/>
              <a:lstStyle/>
              <a:p>
                <a:r>
                  <a:rPr lang="en-US">
                    <a:noFill/>
                  </a:rPr>
                  <a:t> </a:t>
                </a:r>
              </a:p>
            </p:txBody>
          </p:sp>
        </mc:Fallback>
      </mc:AlternateContent>
    </p:spTree>
    <p:extLst>
      <p:ext uri="{BB962C8B-B14F-4D97-AF65-F5344CB8AC3E}">
        <p14:creationId xmlns:p14="http://schemas.microsoft.com/office/powerpoint/2010/main" val="3022699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Operations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800" dirty="0"/>
                  <a:t>Let’s do more things with heaps!</a:t>
                </a:r>
              </a:p>
              <a:p>
                <a:r>
                  <a:rPr lang="en-US" sz="2800" b="1" dirty="0" err="1"/>
                  <a:t>IncreaseKey</a:t>
                </a:r>
                <a:r>
                  <a:rPr lang="en-US" sz="2800" b="1" dirty="0"/>
                  <a:t>(</a:t>
                </a:r>
                <a:r>
                  <a:rPr lang="en-US" sz="2800" b="1" dirty="0" err="1"/>
                  <a:t>element,priority</a:t>
                </a:r>
                <a:r>
                  <a:rPr lang="en-US" sz="2800" b="1" dirty="0"/>
                  <a:t>) </a:t>
                </a:r>
                <a:r>
                  <a:rPr lang="en-US" sz="2800" dirty="0"/>
                  <a:t>Given a pointer to an element of the heap and a new, larger priority, update that object’s priority.</a:t>
                </a:r>
              </a:p>
              <a:p>
                <a:r>
                  <a:rPr lang="en-US" sz="2800" b="1" dirty="0" err="1"/>
                  <a:t>DecreaseKey</a:t>
                </a:r>
                <a:r>
                  <a:rPr lang="en-US" sz="2800" b="1" dirty="0"/>
                  <a:t>(</a:t>
                </a:r>
                <a:r>
                  <a:rPr lang="en-US" sz="2800" b="1" dirty="0" err="1"/>
                  <a:t>element,priority</a:t>
                </a:r>
                <a:r>
                  <a:rPr lang="en-US" sz="2800" b="1" dirty="0"/>
                  <a:t>) </a:t>
                </a:r>
                <a:r>
                  <a:rPr lang="en-US" sz="2800" dirty="0"/>
                  <a:t>Given a pointer to an element of the heap and a new, smaller priority, update that object’s priority.</a:t>
                </a:r>
              </a:p>
              <a:p>
                <a:r>
                  <a:rPr lang="en-US" sz="2800" b="1" dirty="0"/>
                  <a:t>Remove(element) </a:t>
                </a:r>
                <a:r>
                  <a:rPr lang="en-US" sz="2800" dirty="0"/>
                  <a:t>Given a pointer to an element of the heap, remove that element.</a:t>
                </a:r>
              </a:p>
              <a:p>
                <a:r>
                  <a:rPr lang="en-US" sz="2800" b="1" dirty="0"/>
                  <a:t>BuildHeap(</a:t>
                </a:r>
                <a:r>
                  <a:rPr lang="en-US" sz="2800" dirty="0"/>
                  <a:t>elements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𝑒</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𝑒</m:t>
                        </m:r>
                      </m:e>
                      <m:sub>
                        <m:r>
                          <a:rPr lang="en-US" sz="2800" i="1">
                            <a:latin typeface="Cambria Math" panose="02040503050406030204" pitchFamily="18" charset="0"/>
                          </a:rPr>
                          <m:t>𝑛</m:t>
                        </m:r>
                      </m:sub>
                    </m:sSub>
                    <m:r>
                      <a:rPr lang="en-US" sz="2800" i="1">
                        <a:latin typeface="Cambria Math" panose="02040503050406030204" pitchFamily="18" charset="0"/>
                      </a:rPr>
                      <m:t> </m:t>
                    </m:r>
                  </m:oMath>
                </a14:m>
                <a:r>
                  <a:rPr lang="en-US" sz="2800" b="1" dirty="0"/>
                  <a:t>) – </a:t>
                </a:r>
                <a:r>
                  <a:rPr lang="en-US" sz="2800" dirty="0"/>
                  <a:t>Given </a:t>
                </a:r>
                <a14:m>
                  <m:oMath xmlns:m="http://schemas.openxmlformats.org/officeDocument/2006/math">
                    <m:r>
                      <a:rPr lang="en-US" sz="2800" i="1">
                        <a:latin typeface="Cambria Math" panose="02040503050406030204" pitchFamily="18" charset="0"/>
                      </a:rPr>
                      <m:t>𝑛</m:t>
                    </m:r>
                  </m:oMath>
                </a14:m>
                <a:r>
                  <a:rPr lang="en-US" sz="2800" dirty="0"/>
                  <a:t> elements, create a heap containing exactly those </a:t>
                </a:r>
                <a14:m>
                  <m:oMath xmlns:m="http://schemas.openxmlformats.org/officeDocument/2006/math">
                    <m:r>
                      <a:rPr lang="en-US" sz="2800" i="1">
                        <a:latin typeface="Cambria Math" panose="02040503050406030204" pitchFamily="18" charset="0"/>
                      </a:rPr>
                      <m:t>𝑛</m:t>
                    </m:r>
                  </m:oMath>
                </a14:m>
                <a:r>
                  <a:rPr lang="en-US" sz="2800" dirty="0"/>
                  <a:t> elements. </a:t>
                </a:r>
              </a:p>
              <a:p>
                <a:endParaRPr lang="en-US" sz="2800"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7FB8715-06AE-4EBD-9812-2FC97F270897}" type="slidenum">
              <a:rPr lang="en-US" smtClean="0"/>
              <a:t>33</a:t>
            </a:fld>
            <a:endParaRPr lang="en-US"/>
          </a:p>
        </p:txBody>
      </p:sp>
    </p:spTree>
    <p:extLst>
      <p:ext uri="{BB962C8B-B14F-4D97-AF65-F5344CB8AC3E}">
        <p14:creationId xmlns:p14="http://schemas.microsoft.com/office/powerpoint/2010/main" val="1051567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9883B-C1BD-32F7-B978-11EE15E388FD}"/>
              </a:ext>
            </a:extLst>
          </p:cNvPr>
          <p:cNvSpPr>
            <a:spLocks noGrp="1"/>
          </p:cNvSpPr>
          <p:nvPr>
            <p:ph type="title"/>
          </p:nvPr>
        </p:nvSpPr>
        <p:spPr/>
        <p:txBody>
          <a:bodyPr/>
          <a:lstStyle/>
          <a:p>
            <a:r>
              <a:rPr lang="en-US" dirty="0"/>
              <a:t>Alternative Options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A2A1D5B-BA3A-F558-5523-8C653878DF68}"/>
                  </a:ext>
                </a:extLst>
              </p:cNvPr>
              <p:cNvSpPr>
                <a:spLocks noGrp="1"/>
              </p:cNvSpPr>
              <p:nvPr>
                <p:ph idx="1"/>
              </p:nvPr>
            </p:nvSpPr>
            <p:spPr/>
            <p:txBody>
              <a:bodyPr>
                <a:normAutofit/>
              </a:bodyPr>
              <a:lstStyle/>
              <a:p>
                <a:r>
                  <a:rPr lang="en-US" sz="2800" dirty="0"/>
                  <a:t>Binary heaps, implemented with an array are </a:t>
                </a:r>
                <a:r>
                  <a:rPr lang="en-US" sz="2800" u="sng" dirty="0"/>
                  <a:t>the</a:t>
                </a:r>
                <a:r>
                  <a:rPr lang="en-US" sz="2800" dirty="0"/>
                  <a:t> default </a:t>
                </a:r>
                <a:r>
                  <a:rPr lang="en-US" sz="2800" dirty="0" err="1"/>
                  <a:t>priorityQueue</a:t>
                </a:r>
                <a:r>
                  <a:rPr lang="en-US" sz="2800" dirty="0"/>
                  <a:t> implementation (it’s the only one we discuss here).</a:t>
                </a:r>
              </a:p>
              <a:p>
                <a:r>
                  <a:rPr lang="en-US" sz="2800" dirty="0"/>
                  <a:t>There are alternatives, but unusual use cases.</a:t>
                </a:r>
              </a:p>
              <a:p>
                <a14:m>
                  <m:oMath xmlns:m="http://schemas.openxmlformats.org/officeDocument/2006/math">
                    <m:r>
                      <a:rPr lang="en-US" sz="2800" b="0" i="1" smtClean="0">
                        <a:latin typeface="Cambria Math" panose="02040503050406030204" pitchFamily="18" charset="0"/>
                      </a:rPr>
                      <m:t>𝑑</m:t>
                    </m:r>
                  </m:oMath>
                </a14:m>
                <a:r>
                  <a:rPr lang="en-US" sz="2800" dirty="0"/>
                  <a:t>-heaps, work like our heaps, but </a:t>
                </a:r>
                <a14:m>
                  <m:oMath xmlns:m="http://schemas.openxmlformats.org/officeDocument/2006/math">
                    <m:r>
                      <a:rPr lang="en-US" sz="2800" b="0" i="1" smtClean="0">
                        <a:latin typeface="Cambria Math" panose="02040503050406030204" pitchFamily="18" charset="0"/>
                      </a:rPr>
                      <m:t>𝑑</m:t>
                    </m:r>
                  </m:oMath>
                </a14:m>
                <a:r>
                  <a:rPr lang="en-US" sz="2800" dirty="0"/>
                  <a:t> children, not </a:t>
                </a:r>
                <a14:m>
                  <m:oMath xmlns:m="http://schemas.openxmlformats.org/officeDocument/2006/math">
                    <m:r>
                      <a:rPr lang="en-US" sz="2800" b="0" i="1" smtClean="0">
                        <a:latin typeface="Cambria Math" panose="02040503050406030204" pitchFamily="18" charset="0"/>
                      </a:rPr>
                      <m:t>2</m:t>
                    </m:r>
                  </m:oMath>
                </a14:m>
                <a:r>
                  <a:rPr lang="en-US" sz="2800" dirty="0"/>
                  <a:t> children.</a:t>
                </a:r>
              </a:p>
              <a:p>
                <a:pPr lvl="1"/>
                <a:r>
                  <a:rPr lang="en-US" sz="2400" dirty="0"/>
                  <a:t>Shallower which can be helpful for </a:t>
                </a:r>
                <a:r>
                  <a:rPr lang="en-US" sz="2400" b="1" u="sng" dirty="0"/>
                  <a:t>very</a:t>
                </a:r>
                <a:r>
                  <a:rPr lang="en-US" sz="2400" dirty="0"/>
                  <a:t> large heaps for cache reasons.</a:t>
                </a:r>
              </a:p>
              <a:p>
                <a:r>
                  <a:rPr lang="en-US" sz="2800" dirty="0"/>
                  <a:t>Leftist heaps, skew heaps, binomial queues (see Weiss 6.6-6.8)</a:t>
                </a:r>
              </a:p>
              <a:p>
                <a:pPr lvl="1"/>
                <a:r>
                  <a:rPr lang="en-US" sz="2400" dirty="0"/>
                  <a:t>Trees, but not nice enough for the array implementation trick (i.e., really pointers)</a:t>
                </a:r>
              </a:p>
              <a:p>
                <a:pPr lvl="1"/>
                <a:r>
                  <a:rPr lang="en-US" sz="2400" dirty="0"/>
                  <a:t>Useful mainly if you frequently need a </a:t>
                </a:r>
                <a:r>
                  <a:rPr lang="en-US" sz="2400" dirty="0">
                    <a:latin typeface="Courier New" panose="02070309020205020404" pitchFamily="49" charset="0"/>
                    <a:cs typeface="Courier New" panose="02070309020205020404" pitchFamily="49" charset="0"/>
                  </a:rPr>
                  <a:t>merge</a:t>
                </a:r>
                <a:r>
                  <a:rPr lang="en-US" sz="2400" dirty="0"/>
                  <a:t> operation (given two priority queues, create a combined priority queue).</a:t>
                </a:r>
              </a:p>
              <a:p>
                <a:pPr lvl="1"/>
                <a:r>
                  <a:rPr lang="en-US" sz="2400" dirty="0"/>
                  <a:t>Fun for-your-own-thinking, how would you merge binary heaps? (it won’t be super fast, but think about how your strategy might change for different sizes)</a:t>
                </a:r>
              </a:p>
            </p:txBody>
          </p:sp>
        </mc:Choice>
        <mc:Fallback>
          <p:sp>
            <p:nvSpPr>
              <p:cNvPr id="3" name="Content Placeholder 2">
                <a:extLst>
                  <a:ext uri="{FF2B5EF4-FFF2-40B4-BE49-F238E27FC236}">
                    <a16:creationId xmlns:a16="http://schemas.microsoft.com/office/drawing/2014/main" id="{1A2A1D5B-BA3A-F558-5523-8C653878DF68}"/>
                  </a:ext>
                </a:extLst>
              </p:cNvPr>
              <p:cNvSpPr>
                <a:spLocks noGrp="1" noRot="1" noChangeAspect="1" noMove="1" noResize="1" noEditPoints="1" noAdjustHandles="1" noChangeArrowheads="1" noChangeShapeType="1" noTextEdit="1"/>
              </p:cNvSpPr>
              <p:nvPr>
                <p:ph idx="1"/>
              </p:nvPr>
            </p:nvSpPr>
            <p:spPr>
              <a:blipFill>
                <a:blip r:embed="rId2"/>
                <a:stretch>
                  <a:fillRect l="-708" t="-2138" b="-201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5617758-0E7A-9218-5A94-EB79F0654C39}"/>
              </a:ext>
            </a:extLst>
          </p:cNvPr>
          <p:cNvSpPr>
            <a:spLocks noGrp="1"/>
          </p:cNvSpPr>
          <p:nvPr>
            <p:ph type="sldNum" sz="quarter" idx="12"/>
          </p:nvPr>
        </p:nvSpPr>
        <p:spPr/>
        <p:txBody>
          <a:bodyPr/>
          <a:lstStyle/>
          <a:p>
            <a:fld id="{2A684D91-6951-4247-8A71-3C3C7BB0A60F}" type="slidenum">
              <a:rPr lang="en-US" smtClean="0"/>
              <a:t>34</a:t>
            </a:fld>
            <a:endParaRPr lang="en-US"/>
          </a:p>
        </p:txBody>
      </p:sp>
    </p:spTree>
    <p:extLst>
      <p:ext uri="{BB962C8B-B14F-4D97-AF65-F5344CB8AC3E}">
        <p14:creationId xmlns:p14="http://schemas.microsoft.com/office/powerpoint/2010/main" val="3969571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E446D6-88D7-4C89-9D1F-9A39EF130D7D}"/>
              </a:ext>
            </a:extLst>
          </p:cNvPr>
          <p:cNvSpPr>
            <a:spLocks noGrp="1"/>
          </p:cNvSpPr>
          <p:nvPr>
            <p:ph type="title"/>
          </p:nvPr>
        </p:nvSpPr>
        <p:spPr/>
        <p:txBody>
          <a:bodyPr/>
          <a:lstStyle/>
          <a:p>
            <a:r>
              <a:rPr lang="en-US" dirty="0"/>
              <a:t>Amortization</a:t>
            </a:r>
          </a:p>
        </p:txBody>
      </p:sp>
      <p:sp>
        <p:nvSpPr>
          <p:cNvPr id="5" name="Slide Number Placeholder 4">
            <a:extLst>
              <a:ext uri="{FF2B5EF4-FFF2-40B4-BE49-F238E27FC236}">
                <a16:creationId xmlns:a16="http://schemas.microsoft.com/office/drawing/2014/main" id="{9520E9D4-E736-4628-804A-A3292B106887}"/>
              </a:ext>
            </a:extLst>
          </p:cNvPr>
          <p:cNvSpPr>
            <a:spLocks noGrp="1"/>
          </p:cNvSpPr>
          <p:nvPr>
            <p:ph type="sldNum" sz="quarter" idx="12"/>
          </p:nvPr>
        </p:nvSpPr>
        <p:spPr/>
        <p:txBody>
          <a:bodyPr/>
          <a:lstStyle/>
          <a:p>
            <a:fld id="{2A684D91-6951-4247-8A71-3C3C7BB0A60F}" type="slidenum">
              <a:rPr lang="en-US" smtClean="0"/>
              <a:t>35</a:t>
            </a:fld>
            <a:endParaRPr lang="en-US"/>
          </a:p>
        </p:txBody>
      </p:sp>
      <p:sp>
        <p:nvSpPr>
          <p:cNvPr id="7" name="Text Placeholder 6">
            <a:extLst>
              <a:ext uri="{FF2B5EF4-FFF2-40B4-BE49-F238E27FC236}">
                <a16:creationId xmlns:a16="http://schemas.microsoft.com/office/drawing/2014/main" id="{E5D53B89-EC77-4AC2-A880-B263456897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1245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DEDFE4-094E-46DC-9634-B8385097A4DC}"/>
              </a:ext>
            </a:extLst>
          </p:cNvPr>
          <p:cNvSpPr>
            <a:spLocks noGrp="1"/>
          </p:cNvSpPr>
          <p:nvPr>
            <p:ph type="title"/>
          </p:nvPr>
        </p:nvSpPr>
        <p:spPr/>
        <p:txBody>
          <a:bodyPr/>
          <a:lstStyle/>
          <a:p>
            <a:r>
              <a:rPr lang="en-US" dirty="0"/>
              <a:t>Amortization</a:t>
            </a:r>
          </a:p>
        </p:txBody>
      </p:sp>
      <p:sp>
        <p:nvSpPr>
          <p:cNvPr id="7" name="Content Placeholder 6">
            <a:extLst>
              <a:ext uri="{FF2B5EF4-FFF2-40B4-BE49-F238E27FC236}">
                <a16:creationId xmlns:a16="http://schemas.microsoft.com/office/drawing/2014/main" id="{4962A621-7281-4D56-BB39-7BB12ABE0731}"/>
              </a:ext>
            </a:extLst>
          </p:cNvPr>
          <p:cNvSpPr>
            <a:spLocks noGrp="1"/>
          </p:cNvSpPr>
          <p:nvPr>
            <p:ph idx="1"/>
          </p:nvPr>
        </p:nvSpPr>
        <p:spPr/>
        <p:txBody>
          <a:bodyPr>
            <a:normAutofit/>
          </a:bodyPr>
          <a:lstStyle/>
          <a:p>
            <a:r>
              <a:rPr lang="en-US" sz="2800" dirty="0"/>
              <a:t>How much does housing cost per day in Seattle?</a:t>
            </a:r>
          </a:p>
          <a:p>
            <a:r>
              <a:rPr lang="en-US" sz="2800" dirty="0"/>
              <a:t>Well, it depends on the day.</a:t>
            </a:r>
          </a:p>
          <a:p>
            <a:endParaRPr lang="en-US" sz="2800" dirty="0"/>
          </a:p>
          <a:p>
            <a:r>
              <a:rPr lang="en-US" sz="2800" dirty="0"/>
              <a:t>The day rent is due, it’s $1800.</a:t>
            </a:r>
          </a:p>
          <a:p>
            <a:r>
              <a:rPr lang="en-US" sz="2800" dirty="0"/>
              <a:t>The other days of the month it’s free. </a:t>
            </a:r>
          </a:p>
          <a:p>
            <a:endParaRPr lang="en-US" sz="2800" dirty="0"/>
          </a:p>
        </p:txBody>
      </p:sp>
      <p:sp>
        <p:nvSpPr>
          <p:cNvPr id="4" name="Slide Number Placeholder 3">
            <a:extLst>
              <a:ext uri="{FF2B5EF4-FFF2-40B4-BE49-F238E27FC236}">
                <a16:creationId xmlns:a16="http://schemas.microsoft.com/office/drawing/2014/main" id="{3F2186A9-18DC-4EE7-8F84-1F0F8AC55919}"/>
              </a:ext>
            </a:extLst>
          </p:cNvPr>
          <p:cNvSpPr>
            <a:spLocks noGrp="1"/>
          </p:cNvSpPr>
          <p:nvPr>
            <p:ph type="sldNum" sz="quarter" idx="12"/>
          </p:nvPr>
        </p:nvSpPr>
        <p:spPr/>
        <p:txBody>
          <a:bodyPr/>
          <a:lstStyle/>
          <a:p>
            <a:fld id="{17FB8715-06AE-4EBD-9812-2FC97F270897}" type="slidenum">
              <a:rPr lang="en-US" smtClean="0"/>
              <a:t>36</a:t>
            </a:fld>
            <a:endParaRPr lang="en-US"/>
          </a:p>
        </p:txBody>
      </p:sp>
    </p:spTree>
    <p:extLst>
      <p:ext uri="{BB962C8B-B14F-4D97-AF65-F5344CB8AC3E}">
        <p14:creationId xmlns:p14="http://schemas.microsoft.com/office/powerpoint/2010/main" val="897345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04011-DD3C-4B4B-9D26-364269019FA0}"/>
              </a:ext>
            </a:extLst>
          </p:cNvPr>
          <p:cNvSpPr>
            <a:spLocks noGrp="1"/>
          </p:cNvSpPr>
          <p:nvPr>
            <p:ph type="title"/>
          </p:nvPr>
        </p:nvSpPr>
        <p:spPr/>
        <p:txBody>
          <a:bodyPr/>
          <a:lstStyle/>
          <a:p>
            <a:r>
              <a:rPr lang="en-US" dirty="0"/>
              <a:t>Amortization</a:t>
            </a:r>
          </a:p>
        </p:txBody>
      </p:sp>
      <p:sp>
        <p:nvSpPr>
          <p:cNvPr id="3" name="Content Placeholder 2">
            <a:extLst>
              <a:ext uri="{FF2B5EF4-FFF2-40B4-BE49-F238E27FC236}">
                <a16:creationId xmlns:a16="http://schemas.microsoft.com/office/drawing/2014/main" id="{66310720-35DA-467F-8E07-45346EFD5F51}"/>
              </a:ext>
            </a:extLst>
          </p:cNvPr>
          <p:cNvSpPr>
            <a:spLocks noGrp="1"/>
          </p:cNvSpPr>
          <p:nvPr>
            <p:ph idx="1"/>
          </p:nvPr>
        </p:nvSpPr>
        <p:spPr/>
        <p:txBody>
          <a:bodyPr>
            <a:normAutofit/>
          </a:bodyPr>
          <a:lstStyle/>
          <a:p>
            <a:r>
              <a:rPr lang="en-US" sz="2800" dirty="0"/>
              <a:t>Amortization is an </a:t>
            </a:r>
            <a:r>
              <a:rPr lang="en-US" sz="2800" b="1" dirty="0"/>
              <a:t>accounting analysis</a:t>
            </a:r>
            <a:r>
              <a:rPr lang="en-US" sz="2800" dirty="0"/>
              <a:t>. It’s a way to reflect the fact that even though the “first of the month” is very expensive, the reason that it’s very expensive is that it’s taking on responsibility for all the other days.</a:t>
            </a:r>
          </a:p>
          <a:p>
            <a:r>
              <a:rPr lang="en-US" sz="2800" dirty="0"/>
              <a:t>If we distributed the cost equally across the days, (because all days </a:t>
            </a:r>
            <a:r>
              <a:rPr lang="en-US" sz="2800" i="1" dirty="0"/>
              <a:t>should</a:t>
            </a:r>
            <a:r>
              <a:rPr lang="en-US" sz="2800" dirty="0"/>
              <a:t> be equally responsible), we “amortize” the cost.</a:t>
            </a:r>
            <a:endParaRPr lang="en-US" sz="2800" i="1" dirty="0"/>
          </a:p>
        </p:txBody>
      </p:sp>
      <p:sp>
        <p:nvSpPr>
          <p:cNvPr id="5" name="Slide Number Placeholder 4">
            <a:extLst>
              <a:ext uri="{FF2B5EF4-FFF2-40B4-BE49-F238E27FC236}">
                <a16:creationId xmlns:a16="http://schemas.microsoft.com/office/drawing/2014/main" id="{F8725B88-A57F-48B6-ADB1-52E45E8A25D4}"/>
              </a:ext>
            </a:extLst>
          </p:cNvPr>
          <p:cNvSpPr>
            <a:spLocks noGrp="1"/>
          </p:cNvSpPr>
          <p:nvPr>
            <p:ph type="sldNum" sz="quarter" idx="12"/>
          </p:nvPr>
        </p:nvSpPr>
        <p:spPr/>
        <p:txBody>
          <a:bodyPr/>
          <a:lstStyle/>
          <a:p>
            <a:fld id="{2A684D91-6951-4247-8A71-3C3C7BB0A60F}" type="slidenum">
              <a:rPr lang="en-US" smtClean="0"/>
              <a:t>37</a:t>
            </a:fld>
            <a:endParaRPr lang="en-US"/>
          </a:p>
        </p:txBody>
      </p:sp>
    </p:spTree>
    <p:extLst>
      <p:ext uri="{BB962C8B-B14F-4D97-AF65-F5344CB8AC3E}">
        <p14:creationId xmlns:p14="http://schemas.microsoft.com/office/powerpoint/2010/main" val="76905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24D2-15F8-4018-8DB4-03008AF105FE}"/>
              </a:ext>
            </a:extLst>
          </p:cNvPr>
          <p:cNvSpPr>
            <a:spLocks noGrp="1"/>
          </p:cNvSpPr>
          <p:nvPr>
            <p:ph type="title"/>
          </p:nvPr>
        </p:nvSpPr>
        <p:spPr/>
        <p:txBody>
          <a:bodyPr/>
          <a:lstStyle/>
          <a:p>
            <a:r>
              <a:rPr lang="en-US" dirty="0"/>
              <a:t>Amortization</a:t>
            </a:r>
          </a:p>
        </p:txBody>
      </p:sp>
      <p:sp>
        <p:nvSpPr>
          <p:cNvPr id="6" name="Text Placeholder 5">
            <a:extLst>
              <a:ext uri="{FF2B5EF4-FFF2-40B4-BE49-F238E27FC236}">
                <a16:creationId xmlns:a16="http://schemas.microsoft.com/office/drawing/2014/main" id="{794CCE45-B4FC-4428-8C54-84E914B1DD3B}"/>
              </a:ext>
            </a:extLst>
          </p:cNvPr>
          <p:cNvSpPr>
            <a:spLocks noGrp="1"/>
          </p:cNvSpPr>
          <p:nvPr>
            <p:ph type="body" idx="1"/>
          </p:nvPr>
        </p:nvSpPr>
        <p:spPr>
          <a:xfrm>
            <a:off x="575239" y="2025800"/>
            <a:ext cx="5397688" cy="447646"/>
          </a:xfrm>
        </p:spPr>
        <p:txBody>
          <a:bodyPr>
            <a:noAutofit/>
          </a:bodyPr>
          <a:lstStyle/>
          <a:p>
            <a:r>
              <a:rPr lang="en-US" sz="3200" dirty="0"/>
              <a:t>Amortized</a:t>
            </a:r>
          </a:p>
        </p:txBody>
      </p:sp>
      <p:sp>
        <p:nvSpPr>
          <p:cNvPr id="5" name="Slide Number Placeholder 4">
            <a:extLst>
              <a:ext uri="{FF2B5EF4-FFF2-40B4-BE49-F238E27FC236}">
                <a16:creationId xmlns:a16="http://schemas.microsoft.com/office/drawing/2014/main" id="{F58BAA39-CACC-492B-94A0-02DC7E3D8AE0}"/>
              </a:ext>
            </a:extLst>
          </p:cNvPr>
          <p:cNvSpPr>
            <a:spLocks noGrp="1"/>
          </p:cNvSpPr>
          <p:nvPr>
            <p:ph type="sldNum" sz="quarter" idx="12"/>
          </p:nvPr>
        </p:nvSpPr>
        <p:spPr/>
        <p:txBody>
          <a:bodyPr/>
          <a:lstStyle/>
          <a:p>
            <a:fld id="{659665DE-58FC-41F4-AC58-2C90A5E00527}" type="slidenum">
              <a:rPr lang="en-US" smtClean="0"/>
              <a:t>38</a:t>
            </a:fld>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E79B17B9-748C-4841-8129-8E9EA0DE3360}"/>
                  </a:ext>
                </a:extLst>
              </p:cNvPr>
              <p:cNvSpPr>
                <a:spLocks noGrp="1"/>
              </p:cNvSpPr>
              <p:nvPr>
                <p:ph sz="half" idx="13"/>
              </p:nvPr>
            </p:nvSpPr>
            <p:spPr>
              <a:xfrm>
                <a:off x="584218" y="2565918"/>
                <a:ext cx="5397689" cy="3860963"/>
              </a:xfrm>
            </p:spPr>
            <p:txBody>
              <a:bodyPr>
                <a:normAutofit/>
              </a:bodyPr>
              <a:lstStyle/>
              <a:p>
                <a:r>
                  <a:rPr lang="en-US" sz="2800" dirty="0"/>
                  <a:t>It costs $1800/month (which we pay once)</a:t>
                </a:r>
              </a:p>
              <a:p>
                <a:r>
                  <a:rPr lang="en-US" sz="2800" dirty="0"/>
                  <a:t>So the cost per day is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1800</m:t>
                        </m:r>
                      </m:num>
                      <m:den>
                        <m:r>
                          <a:rPr lang="en-US" sz="2800" b="0" i="1" smtClean="0">
                            <a:latin typeface="Cambria Math" panose="02040503050406030204" pitchFamily="18" charset="0"/>
                          </a:rPr>
                          <m:t>30</m:t>
                        </m:r>
                      </m:den>
                    </m:f>
                    <m:r>
                      <a:rPr lang="en-US" sz="2800" b="0" i="1" smtClean="0">
                        <a:latin typeface="Cambria Math" panose="02040503050406030204" pitchFamily="18" charset="0"/>
                      </a:rPr>
                      <m:t>=60</m:t>
                    </m:r>
                  </m:oMath>
                </a14:m>
                <a:r>
                  <a:rPr lang="en-US" sz="2800" dirty="0"/>
                  <a:t>.</a:t>
                </a:r>
              </a:p>
              <a:p>
                <a:endParaRPr lang="en-US" sz="2800" dirty="0"/>
              </a:p>
              <a:p>
                <a:r>
                  <a:rPr lang="en-US" sz="2800" dirty="0"/>
                  <a:t>Good answer if the question is “what does my daily pay need to be to afford housing?“</a:t>
                </a:r>
              </a:p>
            </p:txBody>
          </p:sp>
        </mc:Choice>
        <mc:Fallback xmlns="">
          <p:sp>
            <p:nvSpPr>
              <p:cNvPr id="7" name="Content Placeholder 6">
                <a:extLst>
                  <a:ext uri="{FF2B5EF4-FFF2-40B4-BE49-F238E27FC236}">
                    <a16:creationId xmlns:a16="http://schemas.microsoft.com/office/drawing/2014/main" id="{E79B17B9-748C-4841-8129-8E9EA0DE3360}"/>
                  </a:ext>
                </a:extLst>
              </p:cNvPr>
              <p:cNvSpPr>
                <a:spLocks noGrp="1" noRot="1" noChangeAspect="1" noMove="1" noResize="1" noEditPoints="1" noAdjustHandles="1" noChangeArrowheads="1" noChangeShapeType="1" noTextEdit="1"/>
              </p:cNvSpPr>
              <p:nvPr>
                <p:ph sz="half" idx="13"/>
              </p:nvPr>
            </p:nvSpPr>
            <p:spPr>
              <a:xfrm>
                <a:off x="584218" y="2565918"/>
                <a:ext cx="5397689" cy="3860963"/>
              </a:xfrm>
              <a:blipFill>
                <a:blip r:embed="rId3"/>
                <a:stretch>
                  <a:fillRect l="-1469" t="-2844" r="-565"/>
                </a:stretch>
              </a:blipFill>
            </p:spPr>
            <p:txBody>
              <a:bodyPr/>
              <a:lstStyle/>
              <a:p>
                <a:r>
                  <a:rPr lang="en-US">
                    <a:noFill/>
                  </a:rPr>
                  <a:t> </a:t>
                </a:r>
              </a:p>
            </p:txBody>
          </p:sp>
        </mc:Fallback>
      </mc:AlternateContent>
      <p:sp>
        <p:nvSpPr>
          <p:cNvPr id="8" name="Text Placeholder 7">
            <a:extLst>
              <a:ext uri="{FF2B5EF4-FFF2-40B4-BE49-F238E27FC236}">
                <a16:creationId xmlns:a16="http://schemas.microsoft.com/office/drawing/2014/main" id="{857F35AE-91BE-4924-9554-B44869677093}"/>
              </a:ext>
            </a:extLst>
          </p:cNvPr>
          <p:cNvSpPr>
            <a:spLocks noGrp="1"/>
          </p:cNvSpPr>
          <p:nvPr>
            <p:ph type="body" idx="14"/>
          </p:nvPr>
        </p:nvSpPr>
        <p:spPr>
          <a:xfrm>
            <a:off x="6364810" y="2024126"/>
            <a:ext cx="5397688" cy="447646"/>
          </a:xfrm>
        </p:spPr>
        <p:txBody>
          <a:bodyPr>
            <a:noAutofit/>
          </a:bodyPr>
          <a:lstStyle/>
          <a:p>
            <a:r>
              <a:rPr lang="en-US" sz="3200" dirty="0"/>
              <a:t>Unamortized</a:t>
            </a:r>
          </a:p>
        </p:txBody>
      </p:sp>
      <p:sp>
        <p:nvSpPr>
          <p:cNvPr id="9" name="Content Placeholder 8">
            <a:extLst>
              <a:ext uri="{FF2B5EF4-FFF2-40B4-BE49-F238E27FC236}">
                <a16:creationId xmlns:a16="http://schemas.microsoft.com/office/drawing/2014/main" id="{E7F38205-5621-4776-BC70-470B19480DDB}"/>
              </a:ext>
            </a:extLst>
          </p:cNvPr>
          <p:cNvSpPr>
            <a:spLocks noGrp="1"/>
          </p:cNvSpPr>
          <p:nvPr>
            <p:ph sz="half" idx="15"/>
          </p:nvPr>
        </p:nvSpPr>
        <p:spPr>
          <a:xfrm>
            <a:off x="6364809" y="2565918"/>
            <a:ext cx="5397689" cy="3860963"/>
          </a:xfrm>
        </p:spPr>
        <p:txBody>
          <a:bodyPr>
            <a:noAutofit/>
          </a:bodyPr>
          <a:lstStyle/>
          <a:p>
            <a:r>
              <a:rPr lang="en-US" sz="2800" dirty="0"/>
              <a:t>On the first it costs $1800.</a:t>
            </a:r>
          </a:p>
          <a:p>
            <a:r>
              <a:rPr lang="en-US" sz="2800" dirty="0"/>
              <a:t>Every other day of the month it costs $0</a:t>
            </a:r>
          </a:p>
          <a:p>
            <a:endParaRPr lang="en-US" sz="2800" dirty="0"/>
          </a:p>
          <a:p>
            <a:r>
              <a:rPr lang="en-US" sz="2800" dirty="0"/>
              <a:t>Good answer if the question is “how much do I need to keep in my bank account so it doesn’t get overdrawn?”</a:t>
            </a:r>
          </a:p>
        </p:txBody>
      </p:sp>
    </p:spTree>
    <p:extLst>
      <p:ext uri="{BB962C8B-B14F-4D97-AF65-F5344CB8AC3E}">
        <p14:creationId xmlns:p14="http://schemas.microsoft.com/office/powerpoint/2010/main" val="3905646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Amortization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What’s the worst case for </a:t>
                </a:r>
                <a:r>
                  <a:rPr lang="en-US" sz="2800" dirty="0">
                    <a:latin typeface="Courier New" panose="02070309020205020404" pitchFamily="49" charset="0"/>
                    <a:cs typeface="Courier New" panose="02070309020205020404" pitchFamily="49" charset="0"/>
                  </a:rPr>
                  <a:t>enqueue</a:t>
                </a:r>
                <a:r>
                  <a:rPr lang="en-US" sz="2800" dirty="0"/>
                  <a:t> into an array-based queue?</a:t>
                </a:r>
              </a:p>
              <a:p>
                <a:pPr lvl="1"/>
                <a:r>
                  <a:rPr lang="en-US" sz="2800" dirty="0"/>
                  <a:t>The running time is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when we need to resize, and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(1)</m:t>
                    </m:r>
                  </m:oMath>
                </a14:m>
                <a:r>
                  <a:rPr lang="en-US" sz="2800" dirty="0"/>
                  <a:t> otherwise.</a:t>
                </a:r>
              </a:p>
              <a:p>
                <a:r>
                  <a:rPr lang="en-US" sz="2800" dirty="0"/>
                  <a:t>Is </a:t>
                </a:r>
                <a14:m>
                  <m:oMath xmlns:m="http://schemas.openxmlformats.org/officeDocument/2006/math">
                    <m:r>
                      <a:rPr lang="en-US" sz="2800" i="1" dirty="0" smtClean="0">
                        <a:latin typeface="Cambria Math" panose="02040503050406030204" pitchFamily="18" charset="0"/>
                      </a:rPr>
                      <m:t>𝑂</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a14:m>
                <a:r>
                  <a:rPr lang="en-US" sz="2800" dirty="0"/>
                  <a:t> a good description of the worst-case behavior?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516" r="-49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59665DE-58FC-41F4-AC58-2C90A5E00527}" type="slidenum">
              <a:rPr lang="en-US" smtClean="0"/>
              <a:t>39</a:t>
            </a:fld>
            <a:endParaRPr lang="en-US"/>
          </a:p>
        </p:txBody>
      </p:sp>
    </p:spTree>
    <p:extLst>
      <p:ext uri="{BB962C8B-B14F-4D97-AF65-F5344CB8AC3E}">
        <p14:creationId xmlns:p14="http://schemas.microsoft.com/office/powerpoint/2010/main" val="331042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Heaps</a:t>
            </a:r>
          </a:p>
        </p:txBody>
      </p:sp>
      <p:sp>
        <p:nvSpPr>
          <p:cNvPr id="3" name="Content Placeholder 2"/>
          <p:cNvSpPr>
            <a:spLocks noGrp="1"/>
          </p:cNvSpPr>
          <p:nvPr>
            <p:ph idx="1"/>
          </p:nvPr>
        </p:nvSpPr>
        <p:spPr/>
        <p:txBody>
          <a:bodyPr>
            <a:normAutofit fontScale="92500" lnSpcReduction="10000"/>
          </a:bodyPr>
          <a:lstStyle/>
          <a:p>
            <a:r>
              <a:rPr lang="en-US" sz="2800" dirty="0"/>
              <a:t>A Binary </a:t>
            </a:r>
            <a:r>
              <a:rPr lang="en-US" sz="2800" b="1" dirty="0"/>
              <a:t>Min</a:t>
            </a:r>
            <a:r>
              <a:rPr lang="en-US" sz="2800" dirty="0"/>
              <a:t>-Heap is</a:t>
            </a:r>
          </a:p>
          <a:p>
            <a:r>
              <a:rPr lang="en-US" sz="2800" dirty="0"/>
              <a:t>1. A Binary Tree</a:t>
            </a:r>
          </a:p>
          <a:p>
            <a:r>
              <a:rPr lang="en-US" sz="2800" dirty="0"/>
              <a:t>2. Every node is less than or equal to all of its children</a:t>
            </a:r>
          </a:p>
          <a:p>
            <a:pPr lvl="1"/>
            <a:r>
              <a:rPr lang="en-US" sz="2800" dirty="0"/>
              <a:t>In particular, the smallest element must be the root!</a:t>
            </a:r>
          </a:p>
          <a:p>
            <a:r>
              <a:rPr lang="en-US" sz="2800" dirty="0"/>
              <a:t>3. The tree is </a:t>
            </a:r>
            <a:r>
              <a:rPr lang="en-US" sz="2800" b="1" dirty="0"/>
              <a:t>complete</a:t>
            </a:r>
          </a:p>
          <a:p>
            <a:pPr lvl="1"/>
            <a:r>
              <a:rPr lang="en-US" sz="2800" dirty="0"/>
              <a:t>Every level of the tree is completely filled, except possibly the last level, which is filled from left to right.</a:t>
            </a:r>
          </a:p>
          <a:p>
            <a:pPr lvl="1"/>
            <a:r>
              <a:rPr lang="en-US" sz="2800" dirty="0"/>
              <a:t>Thus, no Degenerate trees!</a:t>
            </a:r>
          </a:p>
          <a:p>
            <a:pPr lvl="1"/>
            <a:endParaRPr lang="en-US" sz="2800" dirty="0"/>
          </a:p>
          <a:p>
            <a:pPr marL="128016" lvl="1" indent="0">
              <a:buNone/>
            </a:pPr>
            <a:r>
              <a:rPr lang="en-US" sz="2800" dirty="0"/>
              <a:t>Called </a:t>
            </a:r>
            <a:r>
              <a:rPr lang="en-US" sz="2800" b="1" dirty="0"/>
              <a:t>min-</a:t>
            </a:r>
            <a:r>
              <a:rPr lang="en-US" sz="2800" dirty="0"/>
              <a:t>heap, because most important element has smallest priority. A </a:t>
            </a:r>
            <a:r>
              <a:rPr lang="en-US" sz="2800" b="1" dirty="0"/>
              <a:t>max</a:t>
            </a:r>
            <a:r>
              <a:rPr lang="en-US" sz="2800" dirty="0"/>
              <a:t>-heap follows the same principles but puts bigger elements on top.</a:t>
            </a:r>
          </a:p>
        </p:txBody>
      </p:sp>
      <p:sp>
        <p:nvSpPr>
          <p:cNvPr id="5" name="Slide Number Placeholder 4"/>
          <p:cNvSpPr>
            <a:spLocks noGrp="1"/>
          </p:cNvSpPr>
          <p:nvPr>
            <p:ph type="sldNum" sz="quarter" idx="12"/>
          </p:nvPr>
        </p:nvSpPr>
        <p:spPr/>
        <p:txBody>
          <a:bodyPr/>
          <a:lstStyle/>
          <a:p>
            <a:fld id="{17FB8715-06AE-4EBD-9812-2FC97F270897}" type="slidenum">
              <a:rPr lang="en-US" smtClean="0"/>
              <a:t>4</a:t>
            </a:fld>
            <a:endParaRPr lang="en-US"/>
          </a:p>
        </p:txBody>
      </p:sp>
    </p:spTree>
    <p:extLst>
      <p:ext uri="{BB962C8B-B14F-4D97-AF65-F5344CB8AC3E}">
        <p14:creationId xmlns:p14="http://schemas.microsoft.com/office/powerpoint/2010/main" val="359889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24D2-15F8-4018-8DB4-03008AF105FE}"/>
              </a:ext>
            </a:extLst>
          </p:cNvPr>
          <p:cNvSpPr>
            <a:spLocks noGrp="1"/>
          </p:cNvSpPr>
          <p:nvPr>
            <p:ph type="title"/>
          </p:nvPr>
        </p:nvSpPr>
        <p:spPr/>
        <p:txBody>
          <a:bodyPr/>
          <a:lstStyle/>
          <a:p>
            <a:r>
              <a:rPr lang="en-US" dirty="0"/>
              <a:t>Amortization</a:t>
            </a:r>
          </a:p>
        </p:txBody>
      </p:sp>
      <p:sp>
        <p:nvSpPr>
          <p:cNvPr id="6" name="Text Placeholder 5">
            <a:extLst>
              <a:ext uri="{FF2B5EF4-FFF2-40B4-BE49-F238E27FC236}">
                <a16:creationId xmlns:a16="http://schemas.microsoft.com/office/drawing/2014/main" id="{794CCE45-B4FC-4428-8C54-84E914B1DD3B}"/>
              </a:ext>
            </a:extLst>
          </p:cNvPr>
          <p:cNvSpPr>
            <a:spLocks noGrp="1"/>
          </p:cNvSpPr>
          <p:nvPr>
            <p:ph type="body" idx="1"/>
          </p:nvPr>
        </p:nvSpPr>
        <p:spPr>
          <a:xfrm>
            <a:off x="575239" y="2025800"/>
            <a:ext cx="5397688" cy="447646"/>
          </a:xfrm>
        </p:spPr>
        <p:txBody>
          <a:bodyPr>
            <a:noAutofit/>
          </a:bodyPr>
          <a:lstStyle/>
          <a:p>
            <a:r>
              <a:rPr lang="en-US" sz="3200" dirty="0"/>
              <a:t>Amortized</a:t>
            </a:r>
          </a:p>
        </p:txBody>
      </p:sp>
      <p:sp>
        <p:nvSpPr>
          <p:cNvPr id="5" name="Slide Number Placeholder 4">
            <a:extLst>
              <a:ext uri="{FF2B5EF4-FFF2-40B4-BE49-F238E27FC236}">
                <a16:creationId xmlns:a16="http://schemas.microsoft.com/office/drawing/2014/main" id="{F58BAA39-CACC-492B-94A0-02DC7E3D8AE0}"/>
              </a:ext>
            </a:extLst>
          </p:cNvPr>
          <p:cNvSpPr>
            <a:spLocks noGrp="1"/>
          </p:cNvSpPr>
          <p:nvPr>
            <p:ph type="sldNum" sz="quarter" idx="12"/>
          </p:nvPr>
        </p:nvSpPr>
        <p:spPr/>
        <p:txBody>
          <a:bodyPr/>
          <a:lstStyle/>
          <a:p>
            <a:fld id="{659665DE-58FC-41F4-AC58-2C90A5E00527}" type="slidenum">
              <a:rPr lang="en-US" smtClean="0"/>
              <a:t>40</a:t>
            </a:fld>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E79B17B9-748C-4841-8129-8E9EA0DE3360}"/>
                  </a:ext>
                </a:extLst>
              </p:cNvPr>
              <p:cNvSpPr>
                <a:spLocks noGrp="1"/>
              </p:cNvSpPr>
              <p:nvPr>
                <p:ph sz="half" idx="13"/>
              </p:nvPr>
            </p:nvSpPr>
            <p:spPr>
              <a:xfrm>
                <a:off x="584218" y="2565918"/>
                <a:ext cx="5397689" cy="3860963"/>
              </a:xfrm>
            </p:spPr>
            <p:txBody>
              <a:bodyPr>
                <a:noAutofit/>
              </a:bodyPr>
              <a:lstStyle/>
              <a:p>
                <a:r>
                  <a:rPr lang="en-US" sz="2800" dirty="0"/>
                  <a:t>It takes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time to resize once, </a:t>
                </a:r>
                <a:br>
                  <a:rPr lang="en-US" sz="2800" dirty="0"/>
                </a:br>
                <a:r>
                  <a:rPr lang="en-US" sz="2800" dirty="0"/>
                  <a:t>the next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−1 </m:t>
                    </m:r>
                  </m:oMath>
                </a14:m>
                <a:r>
                  <a:rPr lang="en-US" sz="2800" dirty="0"/>
                  <a:t>calls take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(1)</m:t>
                    </m:r>
                  </m:oMath>
                </a14:m>
                <a:r>
                  <a:rPr lang="en-US" sz="2800" dirty="0"/>
                  <a:t> time each.</a:t>
                </a:r>
              </a:p>
              <a:p>
                <a:r>
                  <a:rPr lang="en-US" sz="2800" dirty="0"/>
                  <a:t>So the cost per operation is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−1]</m:t>
                        </m:r>
                        <m:r>
                          <a:rPr lang="en-US" sz="2800" b="0" i="1" smtClean="0">
                            <a:latin typeface="Cambria Math" panose="02040503050406030204" pitchFamily="18" charset="0"/>
                          </a:rPr>
                          <m:t>𝑂</m:t>
                        </m:r>
                        <m:r>
                          <a:rPr lang="en-US" sz="2800" b="0" i="1" smtClean="0">
                            <a:latin typeface="Cambria Math" panose="02040503050406030204" pitchFamily="18" charset="0"/>
                          </a:rPr>
                          <m:t>(1)</m:t>
                        </m:r>
                      </m:num>
                      <m:den>
                        <m:r>
                          <a:rPr lang="en-US" sz="2800" b="0" i="1" smtClean="0">
                            <a:latin typeface="Cambria Math" panose="02040503050406030204" pitchFamily="18" charset="0"/>
                          </a:rPr>
                          <m:t>𝑛</m:t>
                        </m:r>
                      </m:den>
                    </m:f>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(1)</m:t>
                    </m:r>
                  </m:oMath>
                </a14:m>
                <a:endParaRPr lang="en-US" sz="2800" dirty="0"/>
              </a:p>
              <a:p>
                <a:r>
                  <a:rPr lang="en-US" sz="2800" dirty="0"/>
                  <a:t>Good answer if the question is “what will happen when I do many insertions in a row?“</a:t>
                </a:r>
              </a:p>
            </p:txBody>
          </p:sp>
        </mc:Choice>
        <mc:Fallback xmlns="">
          <p:sp>
            <p:nvSpPr>
              <p:cNvPr id="7" name="Content Placeholder 6">
                <a:extLst>
                  <a:ext uri="{FF2B5EF4-FFF2-40B4-BE49-F238E27FC236}">
                    <a16:creationId xmlns:a16="http://schemas.microsoft.com/office/drawing/2014/main" id="{E79B17B9-748C-4841-8129-8E9EA0DE3360}"/>
                  </a:ext>
                </a:extLst>
              </p:cNvPr>
              <p:cNvSpPr>
                <a:spLocks noGrp="1" noRot="1" noChangeAspect="1" noMove="1" noResize="1" noEditPoints="1" noAdjustHandles="1" noChangeArrowheads="1" noChangeShapeType="1" noTextEdit="1"/>
              </p:cNvSpPr>
              <p:nvPr>
                <p:ph sz="half" idx="13"/>
              </p:nvPr>
            </p:nvSpPr>
            <p:spPr>
              <a:xfrm>
                <a:off x="584218" y="2565918"/>
                <a:ext cx="5397689" cy="3860963"/>
              </a:xfrm>
              <a:blipFill>
                <a:blip r:embed="rId3"/>
                <a:stretch>
                  <a:fillRect l="-1469" t="-2844" r="-904" b="-474"/>
                </a:stretch>
              </a:blipFill>
            </p:spPr>
            <p:txBody>
              <a:bodyPr/>
              <a:lstStyle/>
              <a:p>
                <a:r>
                  <a:rPr lang="en-US">
                    <a:noFill/>
                  </a:rPr>
                  <a:t> </a:t>
                </a:r>
              </a:p>
            </p:txBody>
          </p:sp>
        </mc:Fallback>
      </mc:AlternateContent>
      <p:sp>
        <p:nvSpPr>
          <p:cNvPr id="8" name="Text Placeholder 7">
            <a:extLst>
              <a:ext uri="{FF2B5EF4-FFF2-40B4-BE49-F238E27FC236}">
                <a16:creationId xmlns:a16="http://schemas.microsoft.com/office/drawing/2014/main" id="{857F35AE-91BE-4924-9554-B44869677093}"/>
              </a:ext>
            </a:extLst>
          </p:cNvPr>
          <p:cNvSpPr>
            <a:spLocks noGrp="1"/>
          </p:cNvSpPr>
          <p:nvPr>
            <p:ph type="body" idx="14"/>
          </p:nvPr>
        </p:nvSpPr>
        <p:spPr>
          <a:xfrm>
            <a:off x="6364810" y="2024126"/>
            <a:ext cx="5397688" cy="447646"/>
          </a:xfrm>
        </p:spPr>
        <p:txBody>
          <a:bodyPr>
            <a:noAutofit/>
          </a:bodyPr>
          <a:lstStyle/>
          <a:p>
            <a:r>
              <a:rPr lang="en-US" sz="3200" dirty="0"/>
              <a:t>Unamortized</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E7F38205-5621-4776-BC70-470B19480DDB}"/>
                  </a:ext>
                </a:extLst>
              </p:cNvPr>
              <p:cNvSpPr>
                <a:spLocks noGrp="1"/>
              </p:cNvSpPr>
              <p:nvPr>
                <p:ph sz="half" idx="15"/>
              </p:nvPr>
            </p:nvSpPr>
            <p:spPr>
              <a:xfrm>
                <a:off x="6364809" y="2565918"/>
                <a:ext cx="5397689" cy="3860963"/>
              </a:xfrm>
            </p:spPr>
            <p:txBody>
              <a:bodyPr>
                <a:normAutofit/>
              </a:bodyPr>
              <a:lstStyle/>
              <a:p>
                <a:r>
                  <a:rPr lang="en-US" sz="2800" dirty="0"/>
                  <a:t>The resize will take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time. That’s the worst thing that could happen.</a:t>
                </a:r>
              </a:p>
              <a:p>
                <a:pPr marL="0" indent="0">
                  <a:buNone/>
                </a:pPr>
                <a:endParaRPr lang="en-US" dirty="0"/>
              </a:p>
              <a:p>
                <a:r>
                  <a:rPr lang="en-US" sz="2800" dirty="0"/>
                  <a:t>Good answer if the question is “how long might one (unlucky) user need to wait on a single insertion?”</a:t>
                </a:r>
              </a:p>
            </p:txBody>
          </p:sp>
        </mc:Choice>
        <mc:Fallback xmlns="">
          <p:sp>
            <p:nvSpPr>
              <p:cNvPr id="9" name="Content Placeholder 8">
                <a:extLst>
                  <a:ext uri="{FF2B5EF4-FFF2-40B4-BE49-F238E27FC236}">
                    <a16:creationId xmlns:a16="http://schemas.microsoft.com/office/drawing/2014/main" id="{E7F38205-5621-4776-BC70-470B19480DDB}"/>
                  </a:ext>
                </a:extLst>
              </p:cNvPr>
              <p:cNvSpPr>
                <a:spLocks noGrp="1" noRot="1" noChangeAspect="1" noMove="1" noResize="1" noEditPoints="1" noAdjustHandles="1" noChangeArrowheads="1" noChangeShapeType="1" noTextEdit="1"/>
              </p:cNvSpPr>
              <p:nvPr>
                <p:ph sz="half" idx="15"/>
              </p:nvPr>
            </p:nvSpPr>
            <p:spPr>
              <a:xfrm>
                <a:off x="6364809" y="2565918"/>
                <a:ext cx="5397689" cy="3860963"/>
              </a:xfrm>
              <a:blipFill>
                <a:blip r:embed="rId4"/>
                <a:stretch>
                  <a:fillRect l="-1467" t="-2844"/>
                </a:stretch>
              </a:blipFill>
            </p:spPr>
            <p:txBody>
              <a:bodyPr/>
              <a:lstStyle/>
              <a:p>
                <a:r>
                  <a:rPr lang="en-US">
                    <a:noFill/>
                  </a:rPr>
                  <a:t> </a:t>
                </a:r>
              </a:p>
            </p:txBody>
          </p:sp>
        </mc:Fallback>
      </mc:AlternateContent>
    </p:spTree>
    <p:extLst>
      <p:ext uri="{BB962C8B-B14F-4D97-AF65-F5344CB8AC3E}">
        <p14:creationId xmlns:p14="http://schemas.microsoft.com/office/powerpoint/2010/main" val="606344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Amortization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The most common application of amortized bounds is for insertions/deletions and data structure resizing.</a:t>
                </a:r>
              </a:p>
              <a:p>
                <a:r>
                  <a:rPr lang="en-US" sz="2800" dirty="0"/>
                  <a:t>Let’s see why we always do that doubling strategy.</a:t>
                </a:r>
              </a:p>
              <a:p>
                <a:r>
                  <a:rPr lang="en-US" sz="2800" dirty="0"/>
                  <a:t>How long in total does it take to do </a:t>
                </a:r>
                <a14:m>
                  <m:oMath xmlns:m="http://schemas.openxmlformats.org/officeDocument/2006/math">
                    <m:r>
                      <a:rPr lang="en-US" sz="2800" b="0" i="1" smtClean="0">
                        <a:latin typeface="Cambria Math" panose="02040503050406030204" pitchFamily="18" charset="0"/>
                      </a:rPr>
                      <m:t>𝑚</m:t>
                    </m:r>
                  </m:oMath>
                </a14:m>
                <a:r>
                  <a:rPr lang="en-US" sz="2800" dirty="0"/>
                  <a:t> insertions?</a:t>
                </a:r>
              </a:p>
              <a:p>
                <a:r>
                  <a:rPr lang="en-US" sz="2800" dirty="0"/>
                  <a:t>We might need to double a bunch, but the total resizing work is at most </a:t>
                </a:r>
                <a14:m>
                  <m:oMath xmlns:m="http://schemas.openxmlformats.org/officeDocument/2006/math">
                    <m:r>
                      <a:rPr lang="en-US" sz="2800" i="1" dirty="0" smtClean="0">
                        <a:latin typeface="Cambria Math" panose="02040503050406030204" pitchFamily="18" charset="0"/>
                      </a:rPr>
                      <m:t>𝑂</m:t>
                    </m:r>
                    <m:r>
                      <a:rPr lang="en-US" sz="2800" i="1" dirty="0" smtClean="0">
                        <a:latin typeface="Cambria Math" panose="02040503050406030204" pitchFamily="18" charset="0"/>
                      </a:rPr>
                      <m:t>(</m:t>
                    </m:r>
                    <m:r>
                      <a:rPr lang="en-US" sz="2800" b="0" i="1" dirty="0" smtClean="0">
                        <a:latin typeface="Cambria Math" panose="02040503050406030204" pitchFamily="18" charset="0"/>
                      </a:rPr>
                      <m:t>𝑚</m:t>
                    </m:r>
                    <m:r>
                      <a:rPr lang="en-US" sz="2800" i="1" dirty="0" smtClean="0">
                        <a:latin typeface="Cambria Math" panose="02040503050406030204" pitchFamily="18" charset="0"/>
                      </a:rPr>
                      <m:t>)</m:t>
                    </m:r>
                  </m:oMath>
                </a14:m>
                <a:endParaRPr lang="en-US" sz="2800" dirty="0"/>
              </a:p>
              <a:p>
                <a:r>
                  <a:rPr lang="en-US" sz="2800" dirty="0"/>
                  <a:t>And the regular insertions are at most </a:t>
                </a:r>
                <a14:m>
                  <m:oMath xmlns:m="http://schemas.openxmlformats.org/officeDocument/2006/math">
                    <m:r>
                      <m:rPr>
                        <m:sty m:val="p"/>
                      </m:rPr>
                      <a:rPr lang="en-US" sz="2800" b="0" i="0" smtClean="0">
                        <a:latin typeface="Cambria Math" panose="02040503050406030204" pitchFamily="18" charset="0"/>
                      </a:rPr>
                      <m:t>m</m:t>
                    </m:r>
                    <m:r>
                      <a:rPr lang="en-US" sz="2800" b="0" i="1" smtClean="0">
                        <a:latin typeface="Cambria Math" panose="02040503050406030204" pitchFamily="18" charset="0"/>
                      </a:rPr>
                      <m:t>⋅</m:t>
                    </m:r>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e>
                    </m:d>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endParaRPr lang="en-US" sz="2800" dirty="0"/>
              </a:p>
              <a:p>
                <a:r>
                  <a:rPr lang="en-US" sz="2800" dirty="0"/>
                  <a:t>So </a:t>
                </a:r>
                <a14:m>
                  <m:oMath xmlns:m="http://schemas.openxmlformats.org/officeDocument/2006/math">
                    <m:r>
                      <a:rPr lang="en-US" sz="2800" b="0" i="1" smtClean="0">
                        <a:latin typeface="Cambria Math" panose="02040503050406030204" pitchFamily="18" charset="0"/>
                      </a:rPr>
                      <m:t>𝑚</m:t>
                    </m:r>
                  </m:oMath>
                </a14:m>
                <a:r>
                  <a:rPr lang="en-US" sz="2800" dirty="0"/>
                  <a:t> insertions take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 work total</a:t>
                </a:r>
              </a:p>
              <a:p>
                <a:r>
                  <a:rPr lang="en-US" sz="2800" dirty="0"/>
                  <a:t>Or amortized </a:t>
                </a:r>
                <a14:m>
                  <m:oMath xmlns:m="http://schemas.openxmlformats.org/officeDocument/2006/math">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𝑂</m:t>
                        </m:r>
                        <m:r>
                          <a:rPr lang="en-US" sz="2800" b="0" i="1" dirty="0" smtClean="0">
                            <a:latin typeface="Cambria Math" panose="02040503050406030204" pitchFamily="18" charset="0"/>
                          </a:rPr>
                          <m:t>(</m:t>
                        </m:r>
                        <m:r>
                          <a:rPr lang="en-US" sz="2800" b="0" i="1" dirty="0" smtClean="0">
                            <a:latin typeface="Cambria Math" panose="02040503050406030204" pitchFamily="18" charset="0"/>
                          </a:rPr>
                          <m:t>𝑚</m:t>
                        </m:r>
                        <m:r>
                          <a:rPr lang="en-US" sz="2800" b="0" i="1" dirty="0" smtClean="0">
                            <a:latin typeface="Cambria Math" panose="02040503050406030204" pitchFamily="18" charset="0"/>
                          </a:rPr>
                          <m:t>)</m:t>
                        </m:r>
                      </m:num>
                      <m:den>
                        <m:r>
                          <a:rPr lang="en-US" sz="2800" b="0" i="1" dirty="0" smtClean="0">
                            <a:latin typeface="Cambria Math" panose="02040503050406030204" pitchFamily="18" charset="0"/>
                          </a:rPr>
                          <m:t>𝑚</m:t>
                        </m:r>
                      </m:den>
                    </m:f>
                    <m:r>
                      <a:rPr lang="en-US" sz="2800" b="0" i="1" dirty="0" smtClean="0">
                        <a:latin typeface="Cambria Math" panose="02040503050406030204" pitchFamily="18" charset="0"/>
                      </a:rPr>
                      <m:t>=</m:t>
                    </m:r>
                    <m:r>
                      <a:rPr lang="en-US" sz="2800" i="1" dirty="0" smtClean="0">
                        <a:latin typeface="Cambria Math" panose="02040503050406030204" pitchFamily="18" charset="0"/>
                      </a:rPr>
                      <m:t>𝑂</m:t>
                    </m:r>
                    <m:r>
                      <a:rPr lang="en-US" sz="2800" i="1" dirty="0" smtClean="0">
                        <a:latin typeface="Cambria Math" panose="02040503050406030204" pitchFamily="18" charset="0"/>
                      </a:rPr>
                      <m:t>(1)</m:t>
                    </m:r>
                  </m:oMath>
                </a14:m>
                <a:r>
                  <a:rPr lang="en-US" sz="2800" dirty="0"/>
                  <a:t> time.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r="-2015" b="-62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59665DE-58FC-41F4-AC58-2C90A5E00527}" type="slidenum">
              <a:rPr lang="en-US" smtClean="0"/>
              <a:t>41</a:t>
            </a:fld>
            <a:endParaRPr lang="en-US"/>
          </a:p>
        </p:txBody>
      </p:sp>
    </p:spTree>
    <p:extLst>
      <p:ext uri="{BB962C8B-B14F-4D97-AF65-F5344CB8AC3E}">
        <p14:creationId xmlns:p14="http://schemas.microsoft.com/office/powerpoint/2010/main" val="4268853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C5F4-DB48-6193-3E53-0EFF450FF083}"/>
              </a:ext>
            </a:extLst>
          </p:cNvPr>
          <p:cNvSpPr>
            <a:spLocks noGrp="1"/>
          </p:cNvSpPr>
          <p:nvPr>
            <p:ph type="title"/>
          </p:nvPr>
        </p:nvSpPr>
        <p:spPr/>
        <p:txBody>
          <a:bodyPr/>
          <a:lstStyle/>
          <a:p>
            <a:r>
              <a:rPr lang="en-US" dirty="0"/>
              <a:t>Total Resizing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7B0C98-672D-F3C0-D444-1B657A4F2809}"/>
                  </a:ext>
                </a:extLst>
              </p:cNvPr>
              <p:cNvSpPr>
                <a:spLocks noGrp="1"/>
              </p:cNvSpPr>
              <p:nvPr>
                <p:ph idx="1"/>
              </p:nvPr>
            </p:nvSpPr>
            <p:spPr/>
            <p:txBody>
              <a:bodyPr>
                <a:normAutofit/>
              </a:bodyPr>
              <a:lstStyle/>
              <a:p>
                <a:r>
                  <a:rPr lang="en-US" sz="2800" dirty="0"/>
                  <a:t>For </a:t>
                </a:r>
                <a14:m>
                  <m:oMath xmlns:m="http://schemas.openxmlformats.org/officeDocument/2006/math">
                    <m:r>
                      <a:rPr lang="en-US" sz="2800" b="0" i="1" smtClean="0">
                        <a:latin typeface="Cambria Math" panose="02040503050406030204" pitchFamily="18" charset="0"/>
                      </a:rPr>
                      <m:t>𝑚</m:t>
                    </m:r>
                  </m:oMath>
                </a14:m>
                <a:r>
                  <a:rPr lang="en-US" sz="2800" dirty="0"/>
                  <a:t> insertions, the biggest the array could be is </a:t>
                </a:r>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𝑚</m:t>
                    </m:r>
                    <m:r>
                      <a:rPr lang="en-US" sz="2800" b="0" i="1" smtClean="0">
                        <a:latin typeface="Cambria Math" panose="02040503050406030204" pitchFamily="18" charset="0"/>
                      </a:rPr>
                      <m:t> </m:t>
                    </m:r>
                  </m:oMath>
                </a14:m>
                <a:r>
                  <a:rPr lang="en-US" sz="2800" dirty="0"/>
                  <a:t>(if </a:t>
                </a:r>
                <a14:m>
                  <m:oMath xmlns:m="http://schemas.openxmlformats.org/officeDocument/2006/math">
                    <m:r>
                      <a:rPr lang="en-US" sz="2800" b="0" i="1" smtClean="0">
                        <a:latin typeface="Cambria Math" panose="02040503050406030204" pitchFamily="18" charset="0"/>
                      </a:rPr>
                      <m:t>𝑚</m:t>
                    </m:r>
                  </m:oMath>
                </a14:m>
                <a:r>
                  <a:rPr lang="en-US" sz="2800" dirty="0"/>
                  <a:t> is arbitrarily large). So resizing will make arrays of size</a:t>
                </a:r>
              </a:p>
              <a:p>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oMath>
                </a14:m>
                <a:r>
                  <a:rPr lang="en-US" sz="2800" dirty="0"/>
                  <a:t> down to whatever the starting point was.</a:t>
                </a:r>
              </a:p>
              <a:p>
                <a:r>
                  <a:rPr lang="en-US" sz="2800" dirty="0"/>
                  <a:t>Work is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2</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𝑐𝑚</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𝑐𝑚</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𝑐𝑚</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oMath>
                </a14:m>
                <a:r>
                  <a:rPr lang="en-US" sz="2800" dirty="0"/>
                  <a:t> down to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oMath>
                </a14:m>
                <a:r>
                  <a:rPr lang="en-US" sz="2800" dirty="0"/>
                  <a:t>(starting size)</a:t>
                </a:r>
              </a:p>
              <a:p>
                <a:r>
                  <a:rPr lang="en-US" sz="2800" dirty="0"/>
                  <a:t>Total work? </a:t>
                </a:r>
              </a:p>
              <a:p>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e>
                        </m:func>
                      </m:sup>
                      <m:e>
                        <m:r>
                          <a:rPr lang="en-US" sz="2800" b="0" i="1" smtClean="0">
                            <a:latin typeface="Cambria Math" panose="02040503050406030204" pitchFamily="18" charset="0"/>
                          </a:rPr>
                          <m:t>𝑐</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𝑚</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𝑖</m:t>
                                </m:r>
                              </m:sup>
                            </m:sSup>
                          </m:den>
                        </m:f>
                        <m:r>
                          <a:rPr lang="en-US" sz="2800" b="0" i="1" smtClean="0">
                            <a:latin typeface="Cambria Math" panose="02040503050406030204" pitchFamily="18" charset="0"/>
                          </a:rPr>
                          <m:t>=2</m:t>
                        </m:r>
                        <m:r>
                          <a:rPr lang="en-US" sz="2800" b="0" i="1" smtClean="0">
                            <a:latin typeface="Cambria Math" panose="02040503050406030204" pitchFamily="18" charset="0"/>
                          </a:rPr>
                          <m:t>𝑚𝑐</m:t>
                        </m:r>
                        <m:r>
                          <a:rPr lang="en-US" sz="2800" b="0" i="1" smtClean="0">
                            <a:latin typeface="Cambria Math" panose="02040503050406030204" pitchFamily="18" charset="0"/>
                          </a:rPr>
                          <m:t>⋅</m:t>
                        </m:r>
                      </m:e>
                    </m:nary>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r>
                          <m:rPr>
                            <m:sty m:val="p"/>
                          </m:rPr>
                          <a:rPr lang="en-US" sz="2800" b="0" i="0" smtClean="0">
                            <a:latin typeface="Cambria Math" panose="02040503050406030204" pitchFamily="18" charset="0"/>
                          </a:rPr>
                          <m:t>log</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sup>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m:t>
                            </m:r>
                            <m:r>
                              <a:rPr lang="en-US" sz="2800" b="0" i="1" smtClean="0">
                                <a:latin typeface="Cambria Math" panose="02040503050406030204" pitchFamily="18" charset="0"/>
                              </a:rPr>
                              <m:t>𝑖</m:t>
                            </m:r>
                          </m:sup>
                        </m:sSup>
                      </m:e>
                    </m:nary>
                    <m:r>
                      <a:rPr lang="en-US" sz="2800" b="0" i="1" smtClean="0">
                        <a:latin typeface="Cambria Math" panose="02040503050406030204" pitchFamily="18" charset="0"/>
                      </a:rPr>
                      <m:t>≤2</m:t>
                    </m:r>
                    <m:r>
                      <a:rPr lang="en-US" sz="2800" b="0" i="1" smtClean="0">
                        <a:latin typeface="Cambria Math" panose="02040503050406030204" pitchFamily="18" charset="0"/>
                      </a:rPr>
                      <m:t>𝑚𝑐</m:t>
                    </m:r>
                    <m:r>
                      <a:rPr lang="en-US" sz="2800" b="0" i="1" smtClean="0">
                        <a:latin typeface="Cambria Math" panose="02040503050406030204" pitchFamily="18" charset="0"/>
                      </a:rPr>
                      <m:t>⋅</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=0</m:t>
                        </m:r>
                      </m:sub>
                      <m:sup>
                        <m:r>
                          <a:rPr lang="en-US" sz="2800" b="0" i="1" smtClean="0">
                            <a:latin typeface="Cambria Math" panose="02040503050406030204" pitchFamily="18" charset="0"/>
                          </a:rPr>
                          <m:t>∞</m:t>
                        </m:r>
                      </m:sup>
                      <m:e>
                        <m:sSup>
                          <m:sSupPr>
                            <m:ctrlPr>
                              <a:rPr lang="en-US" sz="2800" i="1">
                                <a:latin typeface="Cambria Math" panose="02040503050406030204" pitchFamily="18" charset="0"/>
                              </a:rPr>
                            </m:ctrlPr>
                          </m:sSupPr>
                          <m:e>
                            <m:r>
                              <a:rPr lang="en-US" sz="2800" i="1">
                                <a:latin typeface="Cambria Math" panose="02040503050406030204" pitchFamily="18" charset="0"/>
                              </a:rPr>
                              <m:t>2</m:t>
                            </m:r>
                          </m:e>
                          <m:sup>
                            <m:r>
                              <a:rPr lang="en-US" sz="2800" i="1">
                                <a:latin typeface="Cambria Math" panose="02040503050406030204" pitchFamily="18" charset="0"/>
                              </a:rPr>
                              <m:t>−</m:t>
                            </m:r>
                            <m:r>
                              <a:rPr lang="en-US" sz="2800" i="1">
                                <a:latin typeface="Cambria Math" panose="02040503050406030204" pitchFamily="18" charset="0"/>
                              </a:rPr>
                              <m:t>𝑖</m:t>
                            </m:r>
                          </m:sup>
                        </m:sSup>
                      </m:e>
                    </m:nary>
                    <m:r>
                      <a:rPr lang="en-US" sz="2800" b="0" i="1" smtClean="0">
                        <a:latin typeface="Cambria Math" panose="02040503050406030204" pitchFamily="18" charset="0"/>
                      </a:rPr>
                      <m:t>=4</m:t>
                    </m:r>
                    <m:r>
                      <a:rPr lang="en-US" sz="2800" b="0" i="1" smtClean="0">
                        <a:latin typeface="Cambria Math" panose="02040503050406030204" pitchFamily="18" charset="0"/>
                      </a:rPr>
                      <m:t>𝑚𝑐</m:t>
                    </m:r>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endParaRPr lang="en-US" sz="2800" dirty="0"/>
              </a:p>
            </p:txBody>
          </p:sp>
        </mc:Choice>
        <mc:Fallback xmlns="">
          <p:sp>
            <p:nvSpPr>
              <p:cNvPr id="3" name="Content Placeholder 2">
                <a:extLst>
                  <a:ext uri="{FF2B5EF4-FFF2-40B4-BE49-F238E27FC236}">
                    <a16:creationId xmlns:a16="http://schemas.microsoft.com/office/drawing/2014/main" id="{8F7B0C98-672D-F3C0-D444-1B657A4F2809}"/>
                  </a:ext>
                </a:extLst>
              </p:cNvPr>
              <p:cNvSpPr>
                <a:spLocks noGrp="1" noRot="1" noChangeAspect="1" noMove="1" noResize="1" noEditPoints="1" noAdjustHandles="1" noChangeArrowheads="1" noChangeShapeType="1" noTextEdit="1"/>
              </p:cNvSpPr>
              <p:nvPr>
                <p:ph idx="1"/>
              </p:nvPr>
            </p:nvSpPr>
            <p:spPr>
              <a:blipFill>
                <a:blip r:embed="rId2"/>
                <a:stretch>
                  <a:fillRect l="-708" t="-2138" r="-327"/>
                </a:stretch>
              </a:blipFill>
            </p:spPr>
            <p:txBody>
              <a:bodyPr/>
              <a:lstStyle/>
              <a:p>
                <a:r>
                  <a:rPr lang="en-US">
                    <a:noFill/>
                  </a:rPr>
                  <a:t> </a:t>
                </a:r>
              </a:p>
            </p:txBody>
          </p:sp>
        </mc:Fallback>
      </mc:AlternateContent>
    </p:spTree>
    <p:extLst>
      <p:ext uri="{BB962C8B-B14F-4D97-AF65-F5344CB8AC3E}">
        <p14:creationId xmlns:p14="http://schemas.microsoft.com/office/powerpoint/2010/main" val="1441681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1AF98-55B2-63EF-DED6-A4113702D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C6B73-AF9F-7D1A-9D1A-C10A494D7EFC}"/>
              </a:ext>
            </a:extLst>
          </p:cNvPr>
          <p:cNvSpPr>
            <a:spLocks noGrp="1"/>
          </p:cNvSpPr>
          <p:nvPr>
            <p:ph type="title"/>
          </p:nvPr>
        </p:nvSpPr>
        <p:spPr/>
        <p:txBody>
          <a:bodyPr/>
          <a:lstStyle/>
          <a:p>
            <a:r>
              <a:rPr lang="en-US" dirty="0"/>
              <a:t>Total Resizing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5AEF24-E0F4-C422-5252-38DA4D01EB7B}"/>
                  </a:ext>
                </a:extLst>
              </p:cNvPr>
              <p:cNvSpPr>
                <a:spLocks noGrp="1"/>
              </p:cNvSpPr>
              <p:nvPr>
                <p:ph idx="1"/>
              </p:nvPr>
            </p:nvSpPr>
            <p:spPr/>
            <p:txBody>
              <a:bodyPr>
                <a:normAutofit/>
              </a:bodyPr>
              <a:lstStyle/>
              <a:p>
                <a:r>
                  <a:rPr lang="en-US" sz="2800" dirty="0"/>
                  <a:t>For </a:t>
                </a:r>
                <a14:m>
                  <m:oMath xmlns:m="http://schemas.openxmlformats.org/officeDocument/2006/math">
                    <m:r>
                      <a:rPr lang="en-US" sz="2800" b="0" i="1" smtClean="0">
                        <a:latin typeface="Cambria Math" panose="02040503050406030204" pitchFamily="18" charset="0"/>
                      </a:rPr>
                      <m:t>𝑚</m:t>
                    </m:r>
                  </m:oMath>
                </a14:m>
                <a:r>
                  <a:rPr lang="en-US" sz="2800" dirty="0"/>
                  <a:t> insertions, the biggest the array could be is </a:t>
                </a:r>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𝑚</m:t>
                    </m:r>
                    <m:r>
                      <a:rPr lang="en-US" sz="2800" b="0" i="1" smtClean="0">
                        <a:latin typeface="Cambria Math" panose="02040503050406030204" pitchFamily="18" charset="0"/>
                      </a:rPr>
                      <m:t> </m:t>
                    </m:r>
                  </m:oMath>
                </a14:m>
                <a:r>
                  <a:rPr lang="en-US" sz="2800" dirty="0"/>
                  <a:t>(if </a:t>
                </a:r>
                <a14:m>
                  <m:oMath xmlns:m="http://schemas.openxmlformats.org/officeDocument/2006/math">
                    <m:r>
                      <a:rPr lang="en-US" sz="2800" b="0" i="1" smtClean="0">
                        <a:latin typeface="Cambria Math" panose="02040503050406030204" pitchFamily="18" charset="0"/>
                      </a:rPr>
                      <m:t>𝑚</m:t>
                    </m:r>
                  </m:oMath>
                </a14:m>
                <a:r>
                  <a:rPr lang="en-US" sz="2800" dirty="0"/>
                  <a:t> is arbitrarily large). So resizing will make arrays of size</a:t>
                </a:r>
              </a:p>
              <a:p>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oMath>
                </a14:m>
                <a:r>
                  <a:rPr lang="en-US" sz="2800" dirty="0"/>
                  <a:t> down to whatever the starting point was.</a:t>
                </a:r>
              </a:p>
              <a:p>
                <a:r>
                  <a:rPr lang="en-US" sz="2800" dirty="0"/>
                  <a:t>Work is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2</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𝑐𝑚</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𝑐𝑚</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𝑐𝑚</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oMath>
                </a14:m>
                <a:r>
                  <a:rPr lang="en-US" sz="2800" dirty="0"/>
                  <a:t> down to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oMath>
                </a14:m>
                <a:r>
                  <a:rPr lang="en-US" sz="2800" dirty="0"/>
                  <a:t>(starting size)</a:t>
                </a:r>
              </a:p>
              <a:p>
                <a:r>
                  <a:rPr lang="en-US" sz="2800" dirty="0"/>
                  <a:t>Total work? </a:t>
                </a:r>
              </a:p>
              <a:p>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e>
                        </m:func>
                      </m:sup>
                      <m:e>
                        <m:r>
                          <a:rPr lang="en-US" sz="2800" b="0" i="1" smtClean="0">
                            <a:latin typeface="Cambria Math" panose="02040503050406030204" pitchFamily="18" charset="0"/>
                          </a:rPr>
                          <m:t>𝑐</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𝑚</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𝑖</m:t>
                                </m:r>
                              </m:sup>
                            </m:sSup>
                          </m:den>
                        </m:f>
                        <m:r>
                          <a:rPr lang="en-US" sz="2800" b="0" i="1" smtClean="0">
                            <a:latin typeface="Cambria Math" panose="02040503050406030204" pitchFamily="18" charset="0"/>
                          </a:rPr>
                          <m:t>=2</m:t>
                        </m:r>
                        <m:r>
                          <a:rPr lang="en-US" sz="2800" b="0" i="1" smtClean="0">
                            <a:latin typeface="Cambria Math" panose="02040503050406030204" pitchFamily="18" charset="0"/>
                          </a:rPr>
                          <m:t>𝑚𝑐</m:t>
                        </m:r>
                        <m:r>
                          <a:rPr lang="en-US" sz="2800" b="0" i="1" smtClean="0">
                            <a:latin typeface="Cambria Math" panose="02040503050406030204" pitchFamily="18" charset="0"/>
                          </a:rPr>
                          <m:t>⋅</m:t>
                        </m:r>
                      </m:e>
                    </m:nary>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r>
                          <m:rPr>
                            <m:sty m:val="p"/>
                          </m:rPr>
                          <a:rPr lang="en-US" sz="2800" b="0" i="0" smtClean="0">
                            <a:latin typeface="Cambria Math" panose="02040503050406030204" pitchFamily="18" charset="0"/>
                          </a:rPr>
                          <m:t>log</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sup>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m:t>
                            </m:r>
                            <m:r>
                              <a:rPr lang="en-US" sz="2800" b="0" i="1" smtClean="0">
                                <a:latin typeface="Cambria Math" panose="02040503050406030204" pitchFamily="18" charset="0"/>
                              </a:rPr>
                              <m:t>𝑖</m:t>
                            </m:r>
                          </m:sup>
                        </m:sSup>
                      </m:e>
                    </m:nary>
                    <m:r>
                      <a:rPr lang="en-US" sz="2800" b="0" i="1" smtClean="0">
                        <a:latin typeface="Cambria Math" panose="02040503050406030204" pitchFamily="18" charset="0"/>
                      </a:rPr>
                      <m:t>≤2</m:t>
                    </m:r>
                    <m:r>
                      <a:rPr lang="en-US" sz="2800" b="0" i="1" smtClean="0">
                        <a:latin typeface="Cambria Math" panose="02040503050406030204" pitchFamily="18" charset="0"/>
                      </a:rPr>
                      <m:t>𝑚𝑐</m:t>
                    </m:r>
                    <m:r>
                      <a:rPr lang="en-US" sz="2800" b="0" i="1" smtClean="0">
                        <a:latin typeface="Cambria Math" panose="02040503050406030204" pitchFamily="18" charset="0"/>
                      </a:rPr>
                      <m:t>⋅</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=0</m:t>
                        </m:r>
                      </m:sub>
                      <m:sup>
                        <m:r>
                          <a:rPr lang="en-US" sz="2800" b="0" i="1" smtClean="0">
                            <a:latin typeface="Cambria Math" panose="02040503050406030204" pitchFamily="18" charset="0"/>
                          </a:rPr>
                          <m:t>∞</m:t>
                        </m:r>
                      </m:sup>
                      <m:e>
                        <m:sSup>
                          <m:sSupPr>
                            <m:ctrlPr>
                              <a:rPr lang="en-US" sz="2800" i="1">
                                <a:latin typeface="Cambria Math" panose="02040503050406030204" pitchFamily="18" charset="0"/>
                              </a:rPr>
                            </m:ctrlPr>
                          </m:sSupPr>
                          <m:e>
                            <m:r>
                              <a:rPr lang="en-US" sz="2800" i="1">
                                <a:latin typeface="Cambria Math" panose="02040503050406030204" pitchFamily="18" charset="0"/>
                              </a:rPr>
                              <m:t>2</m:t>
                            </m:r>
                          </m:e>
                          <m:sup>
                            <m:r>
                              <a:rPr lang="en-US" sz="2800" i="1">
                                <a:latin typeface="Cambria Math" panose="02040503050406030204" pitchFamily="18" charset="0"/>
                              </a:rPr>
                              <m:t>−</m:t>
                            </m:r>
                            <m:r>
                              <a:rPr lang="en-US" sz="2800" i="1">
                                <a:latin typeface="Cambria Math" panose="02040503050406030204" pitchFamily="18" charset="0"/>
                              </a:rPr>
                              <m:t>𝑖</m:t>
                            </m:r>
                          </m:sup>
                        </m:sSup>
                      </m:e>
                    </m:nary>
                    <m:r>
                      <a:rPr lang="en-US" sz="2800" b="0" i="1" smtClean="0">
                        <a:latin typeface="Cambria Math" panose="02040503050406030204" pitchFamily="18" charset="0"/>
                      </a:rPr>
                      <m:t>=4</m:t>
                    </m:r>
                    <m:r>
                      <a:rPr lang="en-US" sz="2800" b="0" i="1" smtClean="0">
                        <a:latin typeface="Cambria Math" panose="02040503050406030204" pitchFamily="18" charset="0"/>
                      </a:rPr>
                      <m:t>𝑚𝑐</m:t>
                    </m:r>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endParaRPr lang="en-US" sz="2800" dirty="0"/>
              </a:p>
            </p:txBody>
          </p:sp>
        </mc:Choice>
        <mc:Fallback xmlns="">
          <p:sp>
            <p:nvSpPr>
              <p:cNvPr id="3" name="Content Placeholder 2">
                <a:extLst>
                  <a:ext uri="{FF2B5EF4-FFF2-40B4-BE49-F238E27FC236}">
                    <a16:creationId xmlns:a16="http://schemas.microsoft.com/office/drawing/2014/main" id="{385AEF24-E0F4-C422-5252-38DA4D01EB7B}"/>
                  </a:ext>
                </a:extLst>
              </p:cNvPr>
              <p:cNvSpPr>
                <a:spLocks noGrp="1" noRot="1" noChangeAspect="1" noMove="1" noResize="1" noEditPoints="1" noAdjustHandles="1" noChangeArrowheads="1" noChangeShapeType="1" noTextEdit="1"/>
              </p:cNvSpPr>
              <p:nvPr>
                <p:ph idx="1"/>
              </p:nvPr>
            </p:nvSpPr>
            <p:spPr>
              <a:blipFill>
                <a:blip r:embed="rId2"/>
                <a:stretch>
                  <a:fillRect l="-708" t="-2138" r="-327"/>
                </a:stretch>
              </a:blipFill>
            </p:spPr>
            <p:txBody>
              <a:bodyPr/>
              <a:lstStyle/>
              <a:p>
                <a:r>
                  <a:rPr lang="en-US">
                    <a:noFill/>
                  </a:rPr>
                  <a:t> </a:t>
                </a:r>
              </a:p>
            </p:txBody>
          </p:sp>
        </mc:Fallback>
      </mc:AlternateContent>
    </p:spTree>
    <p:extLst>
      <p:ext uri="{BB962C8B-B14F-4D97-AF65-F5344CB8AC3E}">
        <p14:creationId xmlns:p14="http://schemas.microsoft.com/office/powerpoint/2010/main" val="589954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5C9F2-282C-4801-39FF-ADDB92900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3147C-34A8-5E61-0BE0-6FE0A0E00706}"/>
              </a:ext>
            </a:extLst>
          </p:cNvPr>
          <p:cNvSpPr>
            <a:spLocks noGrp="1"/>
          </p:cNvSpPr>
          <p:nvPr>
            <p:ph type="title"/>
          </p:nvPr>
        </p:nvSpPr>
        <p:spPr/>
        <p:txBody>
          <a:bodyPr/>
          <a:lstStyle/>
          <a:p>
            <a:r>
              <a:rPr lang="en-US" dirty="0"/>
              <a:t>Summation Intuition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927501-063E-F27D-D96A-E5307FE9C2D5}"/>
                  </a:ext>
                </a:extLst>
              </p:cNvPr>
              <p:cNvSpPr>
                <a:spLocks noGrp="1"/>
              </p:cNvSpPr>
              <p:nvPr>
                <p:ph idx="1"/>
              </p:nvPr>
            </p:nvSpPr>
            <p:spPr>
              <a:xfrm>
                <a:off x="575240" y="1463857"/>
                <a:ext cx="11187258" cy="725161"/>
              </a:xfrm>
            </p:spPr>
            <p:txBody>
              <a:bodyPr>
                <a:normAutofit/>
              </a:bodyPr>
              <a:lstStyle/>
              <a:p>
                <a:r>
                  <a:rPr lang="en-US" sz="2800" dirty="0"/>
                  <a:t>We’ll see the summation </a:t>
                </a:r>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r>
                          <m:rPr>
                            <m:sty m:val="p"/>
                          </m:rPr>
                          <a:rPr lang="en-US" sz="2800" b="0" i="0" smtClean="0">
                            <a:latin typeface="Cambria Math" panose="02040503050406030204" pitchFamily="18" charset="0"/>
                          </a:rPr>
                          <m:t>max</m:t>
                        </m:r>
                      </m:sup>
                      <m:e>
                        <m:f>
                          <m:fPr>
                            <m:ctrlPr>
                              <a:rPr lang="en-US" sz="2800" b="0" i="1" smtClean="0">
                                <a:latin typeface="Cambria Math" panose="02040503050406030204" pitchFamily="18" charset="0"/>
                              </a:rPr>
                            </m:ctrlPr>
                          </m:fPr>
                          <m:num>
                            <m:r>
                              <m:rPr>
                                <m:sty m:val="p"/>
                              </m:rPr>
                              <a:rPr lang="en-US" sz="2800" b="0" i="0" smtClean="0">
                                <a:latin typeface="Cambria Math" panose="02040503050406030204" pitchFamily="18" charset="0"/>
                              </a:rPr>
                              <m:t>constant</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𝑖</m:t>
                                </m:r>
                              </m:sup>
                            </m:sSup>
                          </m:den>
                        </m:f>
                      </m:e>
                    </m:nary>
                  </m:oMath>
                </a14:m>
                <a:r>
                  <a:rPr lang="en-US" sz="2800" dirty="0"/>
                  <a:t> a lot. Why does it converge?</a:t>
                </a:r>
              </a:p>
            </p:txBody>
          </p:sp>
        </mc:Choice>
        <mc:Fallback xmlns="">
          <p:sp>
            <p:nvSpPr>
              <p:cNvPr id="3" name="Content Placeholder 2">
                <a:extLst>
                  <a:ext uri="{FF2B5EF4-FFF2-40B4-BE49-F238E27FC236}">
                    <a16:creationId xmlns:a16="http://schemas.microsoft.com/office/drawing/2014/main" id="{5C927501-063E-F27D-D96A-E5307FE9C2D5}"/>
                  </a:ext>
                </a:extLst>
              </p:cNvPr>
              <p:cNvSpPr>
                <a:spLocks noGrp="1" noRot="1" noChangeAspect="1" noMove="1" noResize="1" noEditPoints="1" noAdjustHandles="1" noChangeArrowheads="1" noChangeShapeType="1" noTextEdit="1"/>
              </p:cNvSpPr>
              <p:nvPr>
                <p:ph idx="1"/>
              </p:nvPr>
            </p:nvSpPr>
            <p:spPr>
              <a:xfrm>
                <a:off x="575240" y="1463857"/>
                <a:ext cx="11187258" cy="725161"/>
              </a:xfrm>
              <a:blipFill>
                <a:blip r:embed="rId2"/>
                <a:stretch>
                  <a:fillRect l="-654" t="-504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946D5BB-4429-90EB-763C-2C0151C72735}"/>
              </a:ext>
            </a:extLst>
          </p:cNvPr>
          <p:cNvSpPr/>
          <p:nvPr/>
        </p:nvSpPr>
        <p:spPr>
          <a:xfrm>
            <a:off x="757382" y="2152072"/>
            <a:ext cx="554182" cy="457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D3FE88-E4D5-04DC-FE96-5D27EFE89BD2}"/>
              </a:ext>
            </a:extLst>
          </p:cNvPr>
          <p:cNvSpPr/>
          <p:nvPr/>
        </p:nvSpPr>
        <p:spPr>
          <a:xfrm>
            <a:off x="1493706" y="4438072"/>
            <a:ext cx="554182" cy="2286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1B964F-70DA-4629-98CF-582348A4EC2E}"/>
              </a:ext>
            </a:extLst>
          </p:cNvPr>
          <p:cNvSpPr/>
          <p:nvPr/>
        </p:nvSpPr>
        <p:spPr>
          <a:xfrm>
            <a:off x="2230030" y="5581072"/>
            <a:ext cx="554182" cy="1143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03A194-27F0-42E1-F89A-D14F92EB9F1D}"/>
              </a:ext>
            </a:extLst>
          </p:cNvPr>
          <p:cNvSpPr/>
          <p:nvPr/>
        </p:nvSpPr>
        <p:spPr>
          <a:xfrm>
            <a:off x="2966354" y="6148000"/>
            <a:ext cx="554182" cy="5760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315D8C-ADB1-F6DE-47D7-5999F04B2510}"/>
              </a:ext>
            </a:extLst>
          </p:cNvPr>
          <p:cNvSpPr/>
          <p:nvPr/>
        </p:nvSpPr>
        <p:spPr>
          <a:xfrm>
            <a:off x="3702678" y="6436036"/>
            <a:ext cx="554182" cy="2834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E27A6D-DA80-4BCD-2420-34818AC04228}"/>
              </a:ext>
            </a:extLst>
          </p:cNvPr>
          <p:cNvSpPr txBox="1"/>
          <p:nvPr/>
        </p:nvSpPr>
        <p:spPr>
          <a:xfrm>
            <a:off x="4256860" y="5384392"/>
            <a:ext cx="1282700" cy="1631216"/>
          </a:xfrm>
          <a:prstGeom prst="rect">
            <a:avLst/>
          </a:prstGeom>
          <a:noFill/>
        </p:spPr>
        <p:txBody>
          <a:bodyPr wrap="square" rtlCol="0">
            <a:spAutoFit/>
          </a:bodyPr>
          <a:lstStyle/>
          <a:p>
            <a:r>
              <a:rPr lang="en-US" sz="10000" dirty="0"/>
              <a:t>…</a:t>
            </a:r>
          </a:p>
        </p:txBody>
      </p:sp>
    </p:spTree>
    <p:extLst>
      <p:ext uri="{BB962C8B-B14F-4D97-AF65-F5344CB8AC3E}">
        <p14:creationId xmlns:p14="http://schemas.microsoft.com/office/powerpoint/2010/main" val="40299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2.22222E-6 L -0.06081 -0.33333 " pathEditMode="relative" rAng="0" ptsTypes="AA">
                                      <p:cBhvr>
                                        <p:cTn id="6" dur="2000" fill="hold"/>
                                        <p:tgtEl>
                                          <p:spTgt spid="6"/>
                                        </p:tgtEl>
                                        <p:attrNameLst>
                                          <p:attrName>ppt_x</p:attrName>
                                          <p:attrName>ppt_y</p:attrName>
                                        </p:attrNameLst>
                                      </p:cBhvr>
                                      <p:rCtr x="-3047" y="-1666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375E-6 4.07407E-6 L -0.12019 -0.50139 " pathEditMode="relative" rAng="0" ptsTypes="AA">
                                      <p:cBhvr>
                                        <p:cTn id="10" dur="2000" fill="hold"/>
                                        <p:tgtEl>
                                          <p:spTgt spid="7"/>
                                        </p:tgtEl>
                                        <p:attrNameLst>
                                          <p:attrName>ppt_x</p:attrName>
                                          <p:attrName>ppt_y</p:attrName>
                                        </p:attrNameLst>
                                      </p:cBhvr>
                                      <p:rCtr x="-6016" y="-2506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08333E-6 2.22222E-6 L -0.18359 -0.58681 " pathEditMode="relative" rAng="0" ptsTypes="AA">
                                      <p:cBhvr>
                                        <p:cTn id="14" dur="2000" fill="hold"/>
                                        <p:tgtEl>
                                          <p:spTgt spid="8"/>
                                        </p:tgtEl>
                                        <p:attrNameLst>
                                          <p:attrName>ppt_x</p:attrName>
                                          <p:attrName>ppt_y</p:attrName>
                                        </p:attrNameLst>
                                      </p:cBhvr>
                                      <p:rCtr x="-9180" y="-293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D97F-E6C8-F272-CE82-385B80F85803}"/>
              </a:ext>
            </a:extLst>
          </p:cNvPr>
          <p:cNvSpPr>
            <a:spLocks noGrp="1"/>
          </p:cNvSpPr>
          <p:nvPr>
            <p:ph type="title"/>
          </p:nvPr>
        </p:nvSpPr>
        <p:spPr/>
        <p:txBody>
          <a:bodyPr/>
          <a:lstStyle/>
          <a:p>
            <a:r>
              <a:rPr lang="en-US" dirty="0"/>
              <a:t>Summation Intuition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5FE915-C9BB-8798-BE6A-5F0621FC02AC}"/>
                  </a:ext>
                </a:extLst>
              </p:cNvPr>
              <p:cNvSpPr>
                <a:spLocks noGrp="1"/>
              </p:cNvSpPr>
              <p:nvPr>
                <p:ph idx="1"/>
              </p:nvPr>
            </p:nvSpPr>
            <p:spPr>
              <a:xfrm>
                <a:off x="575240" y="1463857"/>
                <a:ext cx="11187258" cy="725161"/>
              </a:xfrm>
            </p:spPr>
            <p:txBody>
              <a:bodyPr>
                <a:normAutofit/>
              </a:bodyPr>
              <a:lstStyle/>
              <a:p>
                <a:r>
                  <a:rPr lang="en-US" sz="2800" dirty="0"/>
                  <a:t>We’ll see the summation </a:t>
                </a:r>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r>
                          <m:rPr>
                            <m:sty m:val="p"/>
                          </m:rPr>
                          <a:rPr lang="en-US" sz="2800" b="0" i="0" smtClean="0">
                            <a:latin typeface="Cambria Math" panose="02040503050406030204" pitchFamily="18" charset="0"/>
                          </a:rPr>
                          <m:t>max</m:t>
                        </m:r>
                      </m:sup>
                      <m:e>
                        <m:f>
                          <m:fPr>
                            <m:ctrlPr>
                              <a:rPr lang="en-US" sz="2800" b="0" i="1" smtClean="0">
                                <a:latin typeface="Cambria Math" panose="02040503050406030204" pitchFamily="18" charset="0"/>
                              </a:rPr>
                            </m:ctrlPr>
                          </m:fPr>
                          <m:num>
                            <m:r>
                              <m:rPr>
                                <m:sty m:val="p"/>
                              </m:rPr>
                              <a:rPr lang="en-US" sz="2800" b="0" i="0" smtClean="0">
                                <a:latin typeface="Cambria Math" panose="02040503050406030204" pitchFamily="18" charset="0"/>
                              </a:rPr>
                              <m:t>constant</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𝑖</m:t>
                                </m:r>
                              </m:sup>
                            </m:sSup>
                          </m:den>
                        </m:f>
                      </m:e>
                    </m:nary>
                  </m:oMath>
                </a14:m>
                <a:r>
                  <a:rPr lang="en-US" sz="2800" dirty="0"/>
                  <a:t> a lot. Why does it converge?</a:t>
                </a:r>
              </a:p>
            </p:txBody>
          </p:sp>
        </mc:Choice>
        <mc:Fallback xmlns="">
          <p:sp>
            <p:nvSpPr>
              <p:cNvPr id="3" name="Content Placeholder 2">
                <a:extLst>
                  <a:ext uri="{FF2B5EF4-FFF2-40B4-BE49-F238E27FC236}">
                    <a16:creationId xmlns:a16="http://schemas.microsoft.com/office/drawing/2014/main" id="{B55FE915-C9BB-8798-BE6A-5F0621FC02AC}"/>
                  </a:ext>
                </a:extLst>
              </p:cNvPr>
              <p:cNvSpPr>
                <a:spLocks noGrp="1" noRot="1" noChangeAspect="1" noMove="1" noResize="1" noEditPoints="1" noAdjustHandles="1" noChangeArrowheads="1" noChangeShapeType="1" noTextEdit="1"/>
              </p:cNvSpPr>
              <p:nvPr>
                <p:ph idx="1"/>
              </p:nvPr>
            </p:nvSpPr>
            <p:spPr>
              <a:xfrm>
                <a:off x="575240" y="1463857"/>
                <a:ext cx="11187258" cy="725161"/>
              </a:xfrm>
              <a:blipFill>
                <a:blip r:embed="rId2"/>
                <a:stretch>
                  <a:fillRect l="-654" t="-504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4013C0C-A82D-6EA4-2EC3-D61C66A45E8D}"/>
              </a:ext>
            </a:extLst>
          </p:cNvPr>
          <p:cNvSpPr/>
          <p:nvPr/>
        </p:nvSpPr>
        <p:spPr>
          <a:xfrm>
            <a:off x="757382" y="2152072"/>
            <a:ext cx="554182" cy="457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3DA415C-BC10-BF40-BB10-F0C41F96B61F}"/>
              </a:ext>
            </a:extLst>
          </p:cNvPr>
          <p:cNvSpPr/>
          <p:nvPr/>
        </p:nvSpPr>
        <p:spPr>
          <a:xfrm>
            <a:off x="1493706" y="4438072"/>
            <a:ext cx="554182" cy="2286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3A6F33F-D655-666A-5E39-F20E8D85CB6E}"/>
              </a:ext>
            </a:extLst>
          </p:cNvPr>
          <p:cNvSpPr/>
          <p:nvPr/>
        </p:nvSpPr>
        <p:spPr>
          <a:xfrm>
            <a:off x="1493706" y="3308972"/>
            <a:ext cx="554182" cy="1143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89F99F7-7420-1D6B-F2BD-F15A6F4FA43D}"/>
              </a:ext>
            </a:extLst>
          </p:cNvPr>
          <p:cNvSpPr/>
          <p:nvPr/>
        </p:nvSpPr>
        <p:spPr>
          <a:xfrm>
            <a:off x="1493706" y="2732900"/>
            <a:ext cx="554182" cy="5760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D0AB76-9001-5E3F-17FC-C4E409AFC114}"/>
              </a:ext>
            </a:extLst>
          </p:cNvPr>
          <p:cNvSpPr/>
          <p:nvPr/>
        </p:nvSpPr>
        <p:spPr>
          <a:xfrm>
            <a:off x="1493706" y="2440160"/>
            <a:ext cx="554182" cy="2834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904497-1222-AF2B-3CDA-EDE012DA4322}"/>
              </a:ext>
            </a:extLst>
          </p:cNvPr>
          <p:cNvSpPr txBox="1"/>
          <p:nvPr/>
        </p:nvSpPr>
        <p:spPr>
          <a:xfrm rot="16200000">
            <a:off x="1043083" y="1592405"/>
            <a:ext cx="1282700" cy="523220"/>
          </a:xfrm>
          <a:prstGeom prst="rect">
            <a:avLst/>
          </a:prstGeom>
          <a:noFill/>
        </p:spPr>
        <p:txBody>
          <a:bodyPr wrap="square" rtlCol="0">
            <a:spAutoFit/>
          </a:bodyPr>
          <a:lstStyle/>
          <a:p>
            <a:r>
              <a:rPr lang="en-US" sz="2800" dirty="0"/>
              <a:t>…</a:t>
            </a:r>
          </a:p>
        </p:txBody>
      </p:sp>
      <p:sp>
        <p:nvSpPr>
          <p:cNvPr id="10" name="TextBox 9">
            <a:extLst>
              <a:ext uri="{FF2B5EF4-FFF2-40B4-BE49-F238E27FC236}">
                <a16:creationId xmlns:a16="http://schemas.microsoft.com/office/drawing/2014/main" id="{49D17373-8B7D-648C-809C-214DA2000FC2}"/>
              </a:ext>
            </a:extLst>
          </p:cNvPr>
          <p:cNvSpPr txBox="1"/>
          <p:nvPr/>
        </p:nvSpPr>
        <p:spPr>
          <a:xfrm>
            <a:off x="3413051" y="2553294"/>
            <a:ext cx="6347638" cy="3539430"/>
          </a:xfrm>
          <a:prstGeom prst="rect">
            <a:avLst/>
          </a:prstGeom>
          <a:noFill/>
        </p:spPr>
        <p:txBody>
          <a:bodyPr wrap="square" rtlCol="0">
            <a:spAutoFit/>
          </a:bodyPr>
          <a:lstStyle/>
          <a:p>
            <a:r>
              <a:rPr lang="en-US" sz="2800" dirty="0"/>
              <a:t>Every term in the summation fills half of the gap and leaves half the gap (because it’s half as big).</a:t>
            </a:r>
            <a:br>
              <a:rPr lang="en-US" sz="2800" dirty="0"/>
            </a:br>
            <a:r>
              <a:rPr lang="en-US" sz="2800" dirty="0"/>
              <a:t>but then the next term will fill only half the gap again (because it’s half as big).</a:t>
            </a:r>
          </a:p>
          <a:p>
            <a:endParaRPr lang="en-US" sz="2800" dirty="0"/>
          </a:p>
          <a:p>
            <a:r>
              <a:rPr lang="en-US" sz="2800" dirty="0"/>
              <a:t>Half the total is in the first term, half the remaining total is in the next, …</a:t>
            </a:r>
          </a:p>
        </p:txBody>
      </p:sp>
    </p:spTree>
    <p:extLst>
      <p:ext uri="{BB962C8B-B14F-4D97-AF65-F5344CB8AC3E}">
        <p14:creationId xmlns:p14="http://schemas.microsoft.com/office/powerpoint/2010/main" val="1081976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Amortization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800" dirty="0"/>
                  <a:t>Why do we double? Why not increase the size by 10,000 each time we fill up?</a:t>
                </a:r>
              </a:p>
              <a:p>
                <a:r>
                  <a:rPr lang="en-US" sz="2800" dirty="0"/>
                  <a:t>How much work is done on resizing to get the size up to </a:t>
                </a:r>
                <a14:m>
                  <m:oMath xmlns:m="http://schemas.openxmlformats.org/officeDocument/2006/math">
                    <m:r>
                      <a:rPr lang="en-US" sz="2800" b="0" i="1" smtClean="0">
                        <a:latin typeface="Cambria Math" panose="02040503050406030204" pitchFamily="18" charset="0"/>
                      </a:rPr>
                      <m:t>𝑚</m:t>
                    </m:r>
                  </m:oMath>
                </a14:m>
                <a:r>
                  <a:rPr lang="en-US" sz="2800" dirty="0"/>
                  <a:t>?</a:t>
                </a:r>
              </a:p>
              <a:p>
                <a:r>
                  <a:rPr lang="en-US" sz="2800" dirty="0"/>
                  <a:t>Will need to do work on order of current size every 10,000 inserts</a:t>
                </a:r>
              </a:p>
              <a:p>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m:t>
                            </m:r>
                          </m:num>
                          <m:den>
                            <m:r>
                              <a:rPr lang="en-US" sz="2800" b="0" i="1" smtClean="0">
                                <a:latin typeface="Cambria Math" panose="02040503050406030204" pitchFamily="18" charset="0"/>
                              </a:rPr>
                              <m:t>10000</m:t>
                            </m:r>
                          </m:den>
                        </m:f>
                      </m:sup>
                      <m:e>
                        <m:r>
                          <a:rPr lang="en-US" sz="2800" b="0" i="1" smtClean="0">
                            <a:latin typeface="Cambria Math" panose="02040503050406030204" pitchFamily="18" charset="0"/>
                          </a:rPr>
                          <m:t>10000</m:t>
                        </m:r>
                        <m:r>
                          <a:rPr lang="en-US" sz="2800" b="0" i="1" smtClean="0">
                            <a:latin typeface="Cambria Math" panose="02040503050406030204" pitchFamily="18" charset="0"/>
                          </a:rPr>
                          <m:t>𝑖</m:t>
                        </m:r>
                      </m:e>
                    </m:nary>
                    <m:r>
                      <a:rPr lang="en-US" sz="2800" b="0" i="1" smtClean="0">
                        <a:latin typeface="Cambria Math" panose="02040503050406030204" pitchFamily="18" charset="0"/>
                      </a:rPr>
                      <m:t>≈10,000⋅</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10,000</m:t>
                            </m:r>
                          </m:e>
                          <m:sup>
                            <m:r>
                              <a:rPr lang="en-US" sz="2800" b="0" i="1" smtClean="0">
                                <a:latin typeface="Cambria Math" panose="02040503050406030204" pitchFamily="18" charset="0"/>
                              </a:rPr>
                              <m:t>2</m:t>
                            </m:r>
                          </m:sup>
                        </m:sSup>
                      </m:den>
                    </m:f>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oMath>
                </a14:m>
                <a:endParaRPr lang="en-US" sz="2800" dirty="0"/>
              </a:p>
              <a:p>
                <a:r>
                  <a:rPr lang="en-US" sz="2800" dirty="0"/>
                  <a:t>The other inserts do </a:t>
                </a:r>
                <a14:m>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𝑚</m:t>
                        </m:r>
                      </m:e>
                    </m:d>
                  </m:oMath>
                </a14:m>
                <a:r>
                  <a:rPr lang="en-US" sz="2800" dirty="0"/>
                  <a:t> work total. </a:t>
                </a:r>
              </a:p>
              <a:p>
                <a:r>
                  <a:rPr lang="en-US" sz="2800" dirty="0"/>
                  <a:t>The amortized cost to insert is </a:t>
                </a:r>
                <a14:m>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𝑚</m:t>
                            </m:r>
                          </m:den>
                        </m:f>
                      </m:e>
                    </m:d>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a:t>
                </a:r>
              </a:p>
              <a:p>
                <a:r>
                  <a:rPr lang="en-US" sz="2800" dirty="0"/>
                  <a:t>Much worse than the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(1)</m:t>
                    </m:r>
                  </m:oMath>
                </a14:m>
                <a:r>
                  <a:rPr lang="en-US" sz="2800" dirty="0"/>
                  <a:t> from doubling!</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b="-364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59665DE-58FC-41F4-AC58-2C90A5E00527}" type="slidenum">
              <a:rPr lang="en-US" smtClean="0"/>
              <a:t>46</a:t>
            </a:fld>
            <a:endParaRPr lang="en-US"/>
          </a:p>
        </p:txBody>
      </p:sp>
    </p:spTree>
    <p:extLst>
      <p:ext uri="{BB962C8B-B14F-4D97-AF65-F5344CB8AC3E}">
        <p14:creationId xmlns:p14="http://schemas.microsoft.com/office/powerpoint/2010/main" val="1714090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1E38-0DDC-4295-9EB3-6AC404291916}"/>
              </a:ext>
            </a:extLst>
          </p:cNvPr>
          <p:cNvSpPr>
            <a:spLocks noGrp="1"/>
          </p:cNvSpPr>
          <p:nvPr>
            <p:ph type="title"/>
          </p:nvPr>
        </p:nvSpPr>
        <p:spPr/>
        <p:txBody>
          <a:bodyPr/>
          <a:lstStyle/>
          <a:p>
            <a:r>
              <a:rPr lang="en-US" dirty="0"/>
              <a:t>Amortization vs. Average-Case</a:t>
            </a:r>
          </a:p>
        </p:txBody>
      </p:sp>
      <p:sp>
        <p:nvSpPr>
          <p:cNvPr id="3" name="Content Placeholder 2">
            <a:extLst>
              <a:ext uri="{FF2B5EF4-FFF2-40B4-BE49-F238E27FC236}">
                <a16:creationId xmlns:a16="http://schemas.microsoft.com/office/drawing/2014/main" id="{F26A3900-35C5-4CFB-9A50-6FE65027B1BB}"/>
              </a:ext>
            </a:extLst>
          </p:cNvPr>
          <p:cNvSpPr>
            <a:spLocks noGrp="1"/>
          </p:cNvSpPr>
          <p:nvPr>
            <p:ph idx="1"/>
          </p:nvPr>
        </p:nvSpPr>
        <p:spPr>
          <a:xfrm>
            <a:off x="575240" y="1463857"/>
            <a:ext cx="11187258" cy="5057170"/>
          </a:xfrm>
        </p:spPr>
        <p:txBody>
          <a:bodyPr>
            <a:normAutofit/>
          </a:bodyPr>
          <a:lstStyle/>
          <a:p>
            <a:r>
              <a:rPr lang="en-US" sz="2800" dirty="0"/>
              <a:t>Amortization and “average/best/worst” case are independent properties (you can have un-amortized average-case, or amortized worst-case, or un-amortized worst-case, or …). </a:t>
            </a:r>
          </a:p>
          <a:p>
            <a:r>
              <a:rPr lang="en-US" sz="2800" dirty="0"/>
              <a:t>Average case asks “if I selected a possible input on random, how long would my code take” (compare to worst-case: “if I select the worst value”)</a:t>
            </a:r>
          </a:p>
          <a:p>
            <a:endParaRPr lang="en-US" sz="2800" dirty="0"/>
          </a:p>
          <a:p>
            <a:r>
              <a:rPr lang="en-US" sz="2800" dirty="0"/>
              <a:t>Amortized or not is “do we care about how much our bank account changes on one day or over the entire month?” (do we care about the running time of individual calls or only what happens over a sequence of them?)</a:t>
            </a:r>
          </a:p>
        </p:txBody>
      </p:sp>
      <p:sp>
        <p:nvSpPr>
          <p:cNvPr id="5" name="Slide Number Placeholder 4">
            <a:extLst>
              <a:ext uri="{FF2B5EF4-FFF2-40B4-BE49-F238E27FC236}">
                <a16:creationId xmlns:a16="http://schemas.microsoft.com/office/drawing/2014/main" id="{94CAEEE2-C770-4A0C-90EB-7DAEC2773428}"/>
              </a:ext>
            </a:extLst>
          </p:cNvPr>
          <p:cNvSpPr>
            <a:spLocks noGrp="1"/>
          </p:cNvSpPr>
          <p:nvPr>
            <p:ph type="sldNum" sz="quarter" idx="12"/>
          </p:nvPr>
        </p:nvSpPr>
        <p:spPr/>
        <p:txBody>
          <a:bodyPr/>
          <a:lstStyle/>
          <a:p>
            <a:fld id="{2A684D91-6951-4247-8A71-3C3C7BB0A60F}" type="slidenum">
              <a:rPr lang="en-US" smtClean="0"/>
              <a:t>47</a:t>
            </a:fld>
            <a:endParaRPr lang="en-US"/>
          </a:p>
        </p:txBody>
      </p:sp>
    </p:spTree>
    <p:extLst>
      <p:ext uri="{BB962C8B-B14F-4D97-AF65-F5344CB8AC3E}">
        <p14:creationId xmlns:p14="http://schemas.microsoft.com/office/powerpoint/2010/main" val="1118061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395C4-7E5A-6541-A7A1-8673FE8BF526}"/>
              </a:ext>
            </a:extLst>
          </p:cNvPr>
          <p:cNvSpPr>
            <a:spLocks noGrp="1"/>
          </p:cNvSpPr>
          <p:nvPr>
            <p:ph type="title"/>
          </p:nvPr>
        </p:nvSpPr>
        <p:spPr/>
        <p:txBody>
          <a:bodyPr>
            <a:normAutofit fontScale="90000"/>
          </a:bodyPr>
          <a:lstStyle/>
          <a:p>
            <a:r>
              <a:rPr lang="en-US" dirty="0"/>
              <a:t>Why use (or don’t use) amortized analysis?</a:t>
            </a:r>
          </a:p>
        </p:txBody>
      </p:sp>
      <p:sp>
        <p:nvSpPr>
          <p:cNvPr id="3" name="Content Placeholder 2">
            <a:extLst>
              <a:ext uri="{FF2B5EF4-FFF2-40B4-BE49-F238E27FC236}">
                <a16:creationId xmlns:a16="http://schemas.microsoft.com/office/drawing/2014/main" id="{9A3E94F2-94DD-D6D5-5845-BBAB14320000}"/>
              </a:ext>
            </a:extLst>
          </p:cNvPr>
          <p:cNvSpPr>
            <a:spLocks noGrp="1"/>
          </p:cNvSpPr>
          <p:nvPr>
            <p:ph idx="1"/>
          </p:nvPr>
        </p:nvSpPr>
        <p:spPr/>
        <p:txBody>
          <a:bodyPr>
            <a:normAutofit/>
          </a:bodyPr>
          <a:lstStyle/>
          <a:p>
            <a:r>
              <a:rPr lang="en-US" sz="2800" dirty="0"/>
              <a:t>The appropriate analysis depends on your situation (and often it’s worth knowing both).</a:t>
            </a:r>
          </a:p>
          <a:p>
            <a:r>
              <a:rPr lang="en-US" sz="2800" dirty="0"/>
              <a:t>A common use of data structures is as part of an algorithm.</a:t>
            </a:r>
          </a:p>
          <a:p>
            <a:pPr lvl="1"/>
            <a:r>
              <a:rPr lang="en-US" sz="2400" dirty="0"/>
              <a:t>E.g., I’m trying to process everything in a data set, I insert everything into the data structure, remove them one at a time. </a:t>
            </a:r>
          </a:p>
          <a:p>
            <a:pPr lvl="1"/>
            <a:r>
              <a:rPr lang="en-US" sz="2400" dirty="0"/>
              <a:t>In that case, we almost always want amortized analysis (we care about when the full analysis is done, not when we go from 49% done to 50% done). </a:t>
            </a:r>
          </a:p>
          <a:p>
            <a:r>
              <a:rPr lang="en-US" sz="2800" dirty="0"/>
              <a:t>But sometimes you care about individual calls</a:t>
            </a:r>
          </a:p>
          <a:p>
            <a:pPr lvl="1"/>
            <a:r>
              <a:rPr lang="en-US" sz="2400" dirty="0"/>
              <a:t>Your data structure is feeding another process that the user is watching in real-time. </a:t>
            </a:r>
          </a:p>
        </p:txBody>
      </p:sp>
    </p:spTree>
    <p:extLst>
      <p:ext uri="{BB962C8B-B14F-4D97-AF65-F5344CB8AC3E}">
        <p14:creationId xmlns:p14="http://schemas.microsoft.com/office/powerpoint/2010/main" val="2770398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B36296-63EF-40F7-4EE6-96C38B3B6487}"/>
              </a:ext>
            </a:extLst>
          </p:cNvPr>
          <p:cNvSpPr>
            <a:spLocks noGrp="1"/>
          </p:cNvSpPr>
          <p:nvPr>
            <p:ph type="title"/>
          </p:nvPr>
        </p:nvSpPr>
        <p:spPr/>
        <p:txBody>
          <a:bodyPr/>
          <a:lstStyle/>
          <a:p>
            <a:r>
              <a:rPr lang="en-US" dirty="0"/>
              <a:t>O, Omega, Theta vs. best/worst</a:t>
            </a:r>
          </a:p>
        </p:txBody>
      </p:sp>
      <p:sp>
        <p:nvSpPr>
          <p:cNvPr id="4" name="Slide Number Placeholder 3">
            <a:extLst>
              <a:ext uri="{FF2B5EF4-FFF2-40B4-BE49-F238E27FC236}">
                <a16:creationId xmlns:a16="http://schemas.microsoft.com/office/drawing/2014/main" id="{5E681CFE-259D-3810-4D33-26FE64450010}"/>
              </a:ext>
            </a:extLst>
          </p:cNvPr>
          <p:cNvSpPr>
            <a:spLocks noGrp="1"/>
          </p:cNvSpPr>
          <p:nvPr>
            <p:ph type="sldNum" sz="quarter" idx="12"/>
          </p:nvPr>
        </p:nvSpPr>
        <p:spPr/>
        <p:txBody>
          <a:bodyPr/>
          <a:lstStyle/>
          <a:p>
            <a:fld id="{2A684D91-6951-4247-8A71-3C3C7BB0A60F}" type="slidenum">
              <a:rPr lang="en-US" smtClean="0"/>
              <a:t>49</a:t>
            </a:fld>
            <a:endParaRPr lang="en-US"/>
          </a:p>
        </p:txBody>
      </p:sp>
      <p:sp>
        <p:nvSpPr>
          <p:cNvPr id="6" name="Text Placeholder 5">
            <a:extLst>
              <a:ext uri="{FF2B5EF4-FFF2-40B4-BE49-F238E27FC236}">
                <a16:creationId xmlns:a16="http://schemas.microsoft.com/office/drawing/2014/main" id="{8AA53429-DBAB-3938-2AEE-FA33CC2DDB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9537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4F9D8-1EBE-13E2-C8A3-43AC4B9420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1BE63F-94B5-1B1D-D3C2-F1362086F442}"/>
              </a:ext>
            </a:extLst>
          </p:cNvPr>
          <p:cNvSpPr>
            <a:spLocks noGrp="1"/>
          </p:cNvSpPr>
          <p:nvPr>
            <p:ph type="title"/>
          </p:nvPr>
        </p:nvSpPr>
        <p:spPr/>
        <p:txBody>
          <a:bodyPr/>
          <a:lstStyle/>
          <a:p>
            <a:r>
              <a:rPr lang="en-US" dirty="0"/>
              <a:t>Are These Min-Heaps</a:t>
            </a:r>
          </a:p>
        </p:txBody>
      </p:sp>
      <p:sp>
        <p:nvSpPr>
          <p:cNvPr id="4" name="Slide Number Placeholder 3">
            <a:extLst>
              <a:ext uri="{FF2B5EF4-FFF2-40B4-BE49-F238E27FC236}">
                <a16:creationId xmlns:a16="http://schemas.microsoft.com/office/drawing/2014/main" id="{6A5AB0F4-2385-C41E-D3FB-8CE6FD7FB6BC}"/>
              </a:ext>
            </a:extLst>
          </p:cNvPr>
          <p:cNvSpPr>
            <a:spLocks noGrp="1"/>
          </p:cNvSpPr>
          <p:nvPr>
            <p:ph type="sldNum" sz="quarter" idx="12"/>
          </p:nvPr>
        </p:nvSpPr>
        <p:spPr/>
        <p:txBody>
          <a:bodyPr/>
          <a:lstStyle/>
          <a:p>
            <a:fld id="{17FB8715-06AE-4EBD-9812-2FC97F270897}" type="slidenum">
              <a:rPr lang="en-US" smtClean="0"/>
              <a:t>5</a:t>
            </a:fld>
            <a:endParaRPr lang="en-US"/>
          </a:p>
        </p:txBody>
      </p:sp>
      <p:grpSp>
        <p:nvGrpSpPr>
          <p:cNvPr id="12" name="Group 11">
            <a:extLst>
              <a:ext uri="{FF2B5EF4-FFF2-40B4-BE49-F238E27FC236}">
                <a16:creationId xmlns:a16="http://schemas.microsoft.com/office/drawing/2014/main" id="{5DBAA46B-85A9-9EF0-A03E-344E8DED61B7}"/>
              </a:ext>
            </a:extLst>
          </p:cNvPr>
          <p:cNvGrpSpPr/>
          <p:nvPr/>
        </p:nvGrpSpPr>
        <p:grpSpPr>
          <a:xfrm>
            <a:off x="1243257" y="1645030"/>
            <a:ext cx="1462680" cy="1200600"/>
            <a:chOff x="1243257" y="1645030"/>
            <a:chExt cx="1462680" cy="120060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8BC7A0B-C3D2-D348-3B33-32F5CA9AB871}"/>
                    </a:ext>
                  </a:extLst>
                </p14:cNvPr>
                <p14:cNvContentPartPr/>
                <p14:nvPr/>
              </p14:nvContentPartPr>
              <p14:xfrm>
                <a:off x="2427297" y="1683190"/>
                <a:ext cx="6480" cy="9720"/>
              </p14:xfrm>
            </p:contentPart>
          </mc:Choice>
          <mc:Fallback xmlns="">
            <p:pic>
              <p:nvPicPr>
                <p:cNvPr id="5" name="Ink 4">
                  <a:extLst>
                    <a:ext uri="{FF2B5EF4-FFF2-40B4-BE49-F238E27FC236}">
                      <a16:creationId xmlns:a16="http://schemas.microsoft.com/office/drawing/2014/main" id="{28BC7A0B-C3D2-D348-3B33-32F5CA9AB871}"/>
                    </a:ext>
                  </a:extLst>
                </p:cNvPr>
                <p:cNvPicPr/>
                <p:nvPr/>
              </p:nvPicPr>
              <p:blipFill>
                <a:blip r:embed="rId3"/>
                <a:stretch>
                  <a:fillRect/>
                </a:stretch>
              </p:blipFill>
              <p:spPr>
                <a:xfrm>
                  <a:off x="2420817" y="1677070"/>
                  <a:ext cx="19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412EA656-7FD1-1774-9C2B-4A9F1C0CAF2E}"/>
                    </a:ext>
                  </a:extLst>
                </p14:cNvPr>
                <p14:cNvContentPartPr/>
                <p14:nvPr/>
              </p14:nvContentPartPr>
              <p14:xfrm>
                <a:off x="1844817" y="1645030"/>
                <a:ext cx="357120" cy="439200"/>
              </p14:xfrm>
            </p:contentPart>
          </mc:Choice>
          <mc:Fallback xmlns="">
            <p:pic>
              <p:nvPicPr>
                <p:cNvPr id="6" name="Ink 5">
                  <a:extLst>
                    <a:ext uri="{FF2B5EF4-FFF2-40B4-BE49-F238E27FC236}">
                      <a16:creationId xmlns:a16="http://schemas.microsoft.com/office/drawing/2014/main" id="{412EA656-7FD1-1774-9C2B-4A9F1C0CAF2E}"/>
                    </a:ext>
                  </a:extLst>
                </p:cNvPr>
                <p:cNvPicPr/>
                <p:nvPr/>
              </p:nvPicPr>
              <p:blipFill>
                <a:blip r:embed="rId5"/>
                <a:stretch>
                  <a:fillRect/>
                </a:stretch>
              </p:blipFill>
              <p:spPr>
                <a:xfrm>
                  <a:off x="1838697" y="1638915"/>
                  <a:ext cx="369360" cy="45143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1DCBF2E1-326E-051D-2DA1-6F8BE4D2B3E5}"/>
                    </a:ext>
                  </a:extLst>
                </p14:cNvPr>
                <p14:cNvContentPartPr/>
                <p14:nvPr/>
              </p14:nvContentPartPr>
              <p14:xfrm>
                <a:off x="1506777" y="2050030"/>
                <a:ext cx="316800" cy="416160"/>
              </p14:xfrm>
            </p:contentPart>
          </mc:Choice>
          <mc:Fallback xmlns="">
            <p:pic>
              <p:nvPicPr>
                <p:cNvPr id="7" name="Ink 6">
                  <a:extLst>
                    <a:ext uri="{FF2B5EF4-FFF2-40B4-BE49-F238E27FC236}">
                      <a16:creationId xmlns:a16="http://schemas.microsoft.com/office/drawing/2014/main" id="{1DCBF2E1-326E-051D-2DA1-6F8BE4D2B3E5}"/>
                    </a:ext>
                  </a:extLst>
                </p:cNvPr>
                <p:cNvPicPr/>
                <p:nvPr/>
              </p:nvPicPr>
              <p:blipFill>
                <a:blip r:embed="rId7"/>
                <a:stretch>
                  <a:fillRect/>
                </a:stretch>
              </p:blipFill>
              <p:spPr>
                <a:xfrm>
                  <a:off x="1500657" y="2043910"/>
                  <a:ext cx="32904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1E62C038-AA02-B324-02B6-D5188F00D0D7}"/>
                    </a:ext>
                  </a:extLst>
                </p14:cNvPr>
                <p14:cNvContentPartPr/>
                <p14:nvPr/>
              </p14:nvContentPartPr>
              <p14:xfrm>
                <a:off x="1243257" y="2513350"/>
                <a:ext cx="163080" cy="229320"/>
              </p14:xfrm>
            </p:contentPart>
          </mc:Choice>
          <mc:Fallback xmlns="">
            <p:pic>
              <p:nvPicPr>
                <p:cNvPr id="8" name="Ink 7">
                  <a:extLst>
                    <a:ext uri="{FF2B5EF4-FFF2-40B4-BE49-F238E27FC236}">
                      <a16:creationId xmlns:a16="http://schemas.microsoft.com/office/drawing/2014/main" id="{1E62C038-AA02-B324-02B6-D5188F00D0D7}"/>
                    </a:ext>
                  </a:extLst>
                </p:cNvPr>
                <p:cNvPicPr/>
                <p:nvPr/>
              </p:nvPicPr>
              <p:blipFill>
                <a:blip r:embed="rId9"/>
                <a:stretch>
                  <a:fillRect/>
                </a:stretch>
              </p:blipFill>
              <p:spPr>
                <a:xfrm>
                  <a:off x="1237123" y="2507220"/>
                  <a:ext cx="175347" cy="24157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C245535-2829-A336-9F14-B66345DD281C}"/>
                    </a:ext>
                  </a:extLst>
                </p14:cNvPr>
                <p14:cNvContentPartPr/>
                <p14:nvPr/>
              </p14:nvContentPartPr>
              <p14:xfrm>
                <a:off x="1459257" y="2547550"/>
                <a:ext cx="46440" cy="298080"/>
              </p14:xfrm>
            </p:contentPart>
          </mc:Choice>
          <mc:Fallback xmlns="">
            <p:pic>
              <p:nvPicPr>
                <p:cNvPr id="9" name="Ink 8">
                  <a:extLst>
                    <a:ext uri="{FF2B5EF4-FFF2-40B4-BE49-F238E27FC236}">
                      <a16:creationId xmlns:a16="http://schemas.microsoft.com/office/drawing/2014/main" id="{EC245535-2829-A336-9F14-B66345DD281C}"/>
                    </a:ext>
                  </a:extLst>
                </p:cNvPr>
                <p:cNvPicPr/>
                <p:nvPr/>
              </p:nvPicPr>
              <p:blipFill>
                <a:blip r:embed="rId11"/>
                <a:stretch>
                  <a:fillRect/>
                </a:stretch>
              </p:blipFill>
              <p:spPr>
                <a:xfrm>
                  <a:off x="1453137" y="2541437"/>
                  <a:ext cx="58680" cy="31030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CCEF6AA7-CF9B-4CAC-FEA9-A5AE0E4A84A2}"/>
                    </a:ext>
                  </a:extLst>
                </p14:cNvPr>
                <p14:cNvContentPartPr/>
                <p14:nvPr/>
              </p14:nvContentPartPr>
              <p14:xfrm>
                <a:off x="2159457" y="2038510"/>
                <a:ext cx="176040" cy="264600"/>
              </p14:xfrm>
            </p:contentPart>
          </mc:Choice>
          <mc:Fallback xmlns="">
            <p:pic>
              <p:nvPicPr>
                <p:cNvPr id="10" name="Ink 9">
                  <a:extLst>
                    <a:ext uri="{FF2B5EF4-FFF2-40B4-BE49-F238E27FC236}">
                      <a16:creationId xmlns:a16="http://schemas.microsoft.com/office/drawing/2014/main" id="{CCEF6AA7-CF9B-4CAC-FEA9-A5AE0E4A84A2}"/>
                    </a:ext>
                  </a:extLst>
                </p:cNvPr>
                <p:cNvPicPr/>
                <p:nvPr/>
              </p:nvPicPr>
              <p:blipFill>
                <a:blip r:embed="rId13"/>
                <a:stretch>
                  <a:fillRect/>
                </a:stretch>
              </p:blipFill>
              <p:spPr>
                <a:xfrm>
                  <a:off x="2153337" y="2032390"/>
                  <a:ext cx="1882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E3E11203-3824-1DB0-2E23-E18C4C8FC310}"/>
                    </a:ext>
                  </a:extLst>
                </p14:cNvPr>
                <p14:cNvContentPartPr/>
                <p14:nvPr/>
              </p14:nvContentPartPr>
              <p14:xfrm>
                <a:off x="2428017" y="2366470"/>
                <a:ext cx="277920" cy="405360"/>
              </p14:xfrm>
            </p:contentPart>
          </mc:Choice>
          <mc:Fallback xmlns="">
            <p:pic>
              <p:nvPicPr>
                <p:cNvPr id="11" name="Ink 10">
                  <a:extLst>
                    <a:ext uri="{FF2B5EF4-FFF2-40B4-BE49-F238E27FC236}">
                      <a16:creationId xmlns:a16="http://schemas.microsoft.com/office/drawing/2014/main" id="{E3E11203-3824-1DB0-2E23-E18C4C8FC310}"/>
                    </a:ext>
                  </a:extLst>
                </p:cNvPr>
                <p:cNvPicPr/>
                <p:nvPr/>
              </p:nvPicPr>
              <p:blipFill>
                <a:blip r:embed="rId15"/>
                <a:stretch>
                  <a:fillRect/>
                </a:stretch>
              </p:blipFill>
              <p:spPr>
                <a:xfrm>
                  <a:off x="2421897" y="2360350"/>
                  <a:ext cx="290160" cy="417600"/>
                </a:xfrm>
                <a:prstGeom prst="rect">
                  <a:avLst/>
                </a:prstGeom>
              </p:spPr>
            </p:pic>
          </mc:Fallback>
        </mc:AlternateContent>
      </p:grpSp>
      <p:grpSp>
        <p:nvGrpSpPr>
          <p:cNvPr id="19" name="Group 18">
            <a:extLst>
              <a:ext uri="{FF2B5EF4-FFF2-40B4-BE49-F238E27FC236}">
                <a16:creationId xmlns:a16="http://schemas.microsoft.com/office/drawing/2014/main" id="{506B5E3B-1EAB-FFF1-0A86-727BF5D1B999}"/>
              </a:ext>
            </a:extLst>
          </p:cNvPr>
          <p:cNvGrpSpPr/>
          <p:nvPr/>
        </p:nvGrpSpPr>
        <p:grpSpPr>
          <a:xfrm>
            <a:off x="7077057" y="1603270"/>
            <a:ext cx="1350000" cy="1291680"/>
            <a:chOff x="7077057" y="1603270"/>
            <a:chExt cx="1350000" cy="129168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A33798BE-132F-66FE-CA77-37C00A1EDF84}"/>
                    </a:ext>
                  </a:extLst>
                </p14:cNvPr>
                <p14:cNvContentPartPr/>
                <p14:nvPr/>
              </p14:nvContentPartPr>
              <p14:xfrm>
                <a:off x="7519137" y="1603270"/>
                <a:ext cx="398520" cy="403560"/>
              </p14:xfrm>
            </p:contentPart>
          </mc:Choice>
          <mc:Fallback xmlns="">
            <p:pic>
              <p:nvPicPr>
                <p:cNvPr id="13" name="Ink 12">
                  <a:extLst>
                    <a:ext uri="{FF2B5EF4-FFF2-40B4-BE49-F238E27FC236}">
                      <a16:creationId xmlns:a16="http://schemas.microsoft.com/office/drawing/2014/main" id="{A33798BE-132F-66FE-CA77-37C00A1EDF84}"/>
                    </a:ext>
                  </a:extLst>
                </p:cNvPr>
                <p:cNvPicPr/>
                <p:nvPr/>
              </p:nvPicPr>
              <p:blipFill>
                <a:blip r:embed="rId17"/>
                <a:stretch>
                  <a:fillRect/>
                </a:stretch>
              </p:blipFill>
              <p:spPr>
                <a:xfrm>
                  <a:off x="7513017" y="1597150"/>
                  <a:ext cx="41076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46C5E6D6-8661-1C7A-1664-EB0CFC442A72}"/>
                    </a:ext>
                  </a:extLst>
                </p14:cNvPr>
                <p14:cNvContentPartPr/>
                <p14:nvPr/>
              </p14:nvContentPartPr>
              <p14:xfrm>
                <a:off x="7335177" y="2036350"/>
                <a:ext cx="221760" cy="356040"/>
              </p14:xfrm>
            </p:contentPart>
          </mc:Choice>
          <mc:Fallback xmlns="">
            <p:pic>
              <p:nvPicPr>
                <p:cNvPr id="14" name="Ink 13">
                  <a:extLst>
                    <a:ext uri="{FF2B5EF4-FFF2-40B4-BE49-F238E27FC236}">
                      <a16:creationId xmlns:a16="http://schemas.microsoft.com/office/drawing/2014/main" id="{46C5E6D6-8661-1C7A-1664-EB0CFC442A72}"/>
                    </a:ext>
                  </a:extLst>
                </p:cNvPr>
                <p:cNvPicPr/>
                <p:nvPr/>
              </p:nvPicPr>
              <p:blipFill>
                <a:blip r:embed="rId19"/>
                <a:stretch>
                  <a:fillRect/>
                </a:stretch>
              </p:blipFill>
              <p:spPr>
                <a:xfrm>
                  <a:off x="7329057" y="2030236"/>
                  <a:ext cx="234000" cy="36826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279416C6-25DB-085E-B1CB-2EA7360C928B}"/>
                    </a:ext>
                  </a:extLst>
                </p14:cNvPr>
                <p14:cNvContentPartPr/>
                <p14:nvPr/>
              </p14:nvContentPartPr>
              <p14:xfrm>
                <a:off x="7077057" y="2502910"/>
                <a:ext cx="210240" cy="264960"/>
              </p14:xfrm>
            </p:contentPart>
          </mc:Choice>
          <mc:Fallback xmlns="">
            <p:pic>
              <p:nvPicPr>
                <p:cNvPr id="15" name="Ink 14">
                  <a:extLst>
                    <a:ext uri="{FF2B5EF4-FFF2-40B4-BE49-F238E27FC236}">
                      <a16:creationId xmlns:a16="http://schemas.microsoft.com/office/drawing/2014/main" id="{279416C6-25DB-085E-B1CB-2EA7360C928B}"/>
                    </a:ext>
                  </a:extLst>
                </p:cNvPr>
                <p:cNvPicPr/>
                <p:nvPr/>
              </p:nvPicPr>
              <p:blipFill>
                <a:blip r:embed="rId21"/>
                <a:stretch>
                  <a:fillRect/>
                </a:stretch>
              </p:blipFill>
              <p:spPr>
                <a:xfrm>
                  <a:off x="7070937" y="2496798"/>
                  <a:ext cx="222480" cy="27718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80B80288-C514-05D4-8B3A-31C06111664D}"/>
                    </a:ext>
                  </a:extLst>
                </p14:cNvPr>
                <p14:cNvContentPartPr/>
                <p14:nvPr/>
              </p14:nvContentPartPr>
              <p14:xfrm>
                <a:off x="7280097" y="2498230"/>
                <a:ext cx="20160" cy="396720"/>
              </p14:xfrm>
            </p:contentPart>
          </mc:Choice>
          <mc:Fallback xmlns="">
            <p:pic>
              <p:nvPicPr>
                <p:cNvPr id="16" name="Ink 15">
                  <a:extLst>
                    <a:ext uri="{FF2B5EF4-FFF2-40B4-BE49-F238E27FC236}">
                      <a16:creationId xmlns:a16="http://schemas.microsoft.com/office/drawing/2014/main" id="{80B80288-C514-05D4-8B3A-31C06111664D}"/>
                    </a:ext>
                  </a:extLst>
                </p:cNvPr>
                <p:cNvPicPr/>
                <p:nvPr/>
              </p:nvPicPr>
              <p:blipFill>
                <a:blip r:embed="rId23"/>
                <a:stretch>
                  <a:fillRect/>
                </a:stretch>
              </p:blipFill>
              <p:spPr>
                <a:xfrm>
                  <a:off x="7273977" y="2492110"/>
                  <a:ext cx="3240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ECB4D896-1DFE-3445-1F36-B9D4DED5F11F}"/>
                    </a:ext>
                  </a:extLst>
                </p14:cNvPr>
                <p14:cNvContentPartPr/>
                <p14:nvPr/>
              </p14:nvContentPartPr>
              <p14:xfrm>
                <a:off x="7717857" y="1992790"/>
                <a:ext cx="361080" cy="489240"/>
              </p14:xfrm>
            </p:contentPart>
          </mc:Choice>
          <mc:Fallback xmlns="">
            <p:pic>
              <p:nvPicPr>
                <p:cNvPr id="17" name="Ink 16">
                  <a:extLst>
                    <a:ext uri="{FF2B5EF4-FFF2-40B4-BE49-F238E27FC236}">
                      <a16:creationId xmlns:a16="http://schemas.microsoft.com/office/drawing/2014/main" id="{ECB4D896-1DFE-3445-1F36-B9D4DED5F11F}"/>
                    </a:ext>
                  </a:extLst>
                </p:cNvPr>
                <p:cNvPicPr/>
                <p:nvPr/>
              </p:nvPicPr>
              <p:blipFill>
                <a:blip r:embed="rId25"/>
                <a:stretch>
                  <a:fillRect/>
                </a:stretch>
              </p:blipFill>
              <p:spPr>
                <a:xfrm>
                  <a:off x="7711737" y="1986665"/>
                  <a:ext cx="373320" cy="50148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069ED1F6-9258-EF2F-4B99-7A5404288C93}"/>
                    </a:ext>
                  </a:extLst>
                </p14:cNvPr>
                <p14:cNvContentPartPr/>
                <p14:nvPr/>
              </p14:nvContentPartPr>
              <p14:xfrm>
                <a:off x="8060937" y="2364670"/>
                <a:ext cx="366120" cy="424440"/>
              </p14:xfrm>
            </p:contentPart>
          </mc:Choice>
          <mc:Fallback xmlns="">
            <p:pic>
              <p:nvPicPr>
                <p:cNvPr id="18" name="Ink 17">
                  <a:extLst>
                    <a:ext uri="{FF2B5EF4-FFF2-40B4-BE49-F238E27FC236}">
                      <a16:creationId xmlns:a16="http://schemas.microsoft.com/office/drawing/2014/main" id="{069ED1F6-9258-EF2F-4B99-7A5404288C93}"/>
                    </a:ext>
                  </a:extLst>
                </p:cNvPr>
                <p:cNvPicPr/>
                <p:nvPr/>
              </p:nvPicPr>
              <p:blipFill>
                <a:blip r:embed="rId27"/>
                <a:stretch>
                  <a:fillRect/>
                </a:stretch>
              </p:blipFill>
              <p:spPr>
                <a:xfrm>
                  <a:off x="8054817" y="2358550"/>
                  <a:ext cx="378360" cy="436680"/>
                </a:xfrm>
                <a:prstGeom prst="rect">
                  <a:avLst/>
                </a:prstGeom>
              </p:spPr>
            </p:pic>
          </mc:Fallback>
        </mc:AlternateContent>
      </p:grpSp>
      <p:grpSp>
        <p:nvGrpSpPr>
          <p:cNvPr id="32" name="Group 31">
            <a:extLst>
              <a:ext uri="{FF2B5EF4-FFF2-40B4-BE49-F238E27FC236}">
                <a16:creationId xmlns:a16="http://schemas.microsoft.com/office/drawing/2014/main" id="{D3C945DD-8172-8553-41EA-B572ACFFF760}"/>
              </a:ext>
            </a:extLst>
          </p:cNvPr>
          <p:cNvGrpSpPr/>
          <p:nvPr/>
        </p:nvGrpSpPr>
        <p:grpSpPr>
          <a:xfrm>
            <a:off x="1341177" y="3804670"/>
            <a:ext cx="2241720" cy="1927080"/>
            <a:chOff x="1341177" y="3804670"/>
            <a:chExt cx="2241720" cy="1927080"/>
          </a:xfrm>
        </p:grpSpPr>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37F32E50-0EA8-7476-72AB-1EF8CDCF7BCB}"/>
                    </a:ext>
                  </a:extLst>
                </p14:cNvPr>
                <p14:cNvContentPartPr/>
                <p14:nvPr/>
              </p14:nvContentPartPr>
              <p14:xfrm>
                <a:off x="2476617" y="3804670"/>
                <a:ext cx="321840" cy="389880"/>
              </p14:xfrm>
            </p:contentPart>
          </mc:Choice>
          <mc:Fallback xmlns="">
            <p:pic>
              <p:nvPicPr>
                <p:cNvPr id="20" name="Ink 19">
                  <a:extLst>
                    <a:ext uri="{FF2B5EF4-FFF2-40B4-BE49-F238E27FC236}">
                      <a16:creationId xmlns:a16="http://schemas.microsoft.com/office/drawing/2014/main" id="{37F32E50-0EA8-7476-72AB-1EF8CDCF7BCB}"/>
                    </a:ext>
                  </a:extLst>
                </p:cNvPr>
                <p:cNvPicPr/>
                <p:nvPr/>
              </p:nvPicPr>
              <p:blipFill>
                <a:blip r:embed="rId29"/>
                <a:stretch>
                  <a:fillRect/>
                </a:stretch>
              </p:blipFill>
              <p:spPr>
                <a:xfrm>
                  <a:off x="2470490" y="3798550"/>
                  <a:ext cx="334094"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882030A7-4DCA-A29A-90B4-95F751FC946A}"/>
                    </a:ext>
                  </a:extLst>
                </p14:cNvPr>
                <p14:cNvContentPartPr/>
                <p14:nvPr/>
              </p14:nvContentPartPr>
              <p14:xfrm>
                <a:off x="2159817" y="4167910"/>
                <a:ext cx="270720" cy="272880"/>
              </p14:xfrm>
            </p:contentPart>
          </mc:Choice>
          <mc:Fallback xmlns="">
            <p:pic>
              <p:nvPicPr>
                <p:cNvPr id="21" name="Ink 20">
                  <a:extLst>
                    <a:ext uri="{FF2B5EF4-FFF2-40B4-BE49-F238E27FC236}">
                      <a16:creationId xmlns:a16="http://schemas.microsoft.com/office/drawing/2014/main" id="{882030A7-4DCA-A29A-90B4-95F751FC946A}"/>
                    </a:ext>
                  </a:extLst>
                </p:cNvPr>
                <p:cNvPicPr/>
                <p:nvPr/>
              </p:nvPicPr>
              <p:blipFill>
                <a:blip r:embed="rId31"/>
                <a:stretch>
                  <a:fillRect/>
                </a:stretch>
              </p:blipFill>
              <p:spPr>
                <a:xfrm>
                  <a:off x="2153689" y="4161782"/>
                  <a:ext cx="282976" cy="28513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1CB7FE51-BC40-0698-E07E-F4D52C73BA6C}"/>
                    </a:ext>
                  </a:extLst>
                </p14:cNvPr>
                <p14:cNvContentPartPr/>
                <p14:nvPr/>
              </p14:nvContentPartPr>
              <p14:xfrm>
                <a:off x="1857777" y="4597030"/>
                <a:ext cx="199080" cy="207720"/>
              </p14:xfrm>
            </p:contentPart>
          </mc:Choice>
          <mc:Fallback xmlns="">
            <p:pic>
              <p:nvPicPr>
                <p:cNvPr id="23" name="Ink 22">
                  <a:extLst>
                    <a:ext uri="{FF2B5EF4-FFF2-40B4-BE49-F238E27FC236}">
                      <a16:creationId xmlns:a16="http://schemas.microsoft.com/office/drawing/2014/main" id="{1CB7FE51-BC40-0698-E07E-F4D52C73BA6C}"/>
                    </a:ext>
                  </a:extLst>
                </p:cNvPr>
                <p:cNvPicPr/>
                <p:nvPr/>
              </p:nvPicPr>
              <p:blipFill>
                <a:blip r:embed="rId33"/>
                <a:stretch>
                  <a:fillRect/>
                </a:stretch>
              </p:blipFill>
              <p:spPr>
                <a:xfrm>
                  <a:off x="1851657" y="4590910"/>
                  <a:ext cx="211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F3F432DC-EC44-54EA-8190-F8A944694075}"/>
                    </a:ext>
                  </a:extLst>
                </p14:cNvPr>
                <p14:cNvContentPartPr/>
                <p14:nvPr/>
              </p14:nvContentPartPr>
              <p14:xfrm>
                <a:off x="2007177" y="4599190"/>
                <a:ext cx="25560" cy="371520"/>
              </p14:xfrm>
            </p:contentPart>
          </mc:Choice>
          <mc:Fallback xmlns="">
            <p:pic>
              <p:nvPicPr>
                <p:cNvPr id="24" name="Ink 23">
                  <a:extLst>
                    <a:ext uri="{FF2B5EF4-FFF2-40B4-BE49-F238E27FC236}">
                      <a16:creationId xmlns:a16="http://schemas.microsoft.com/office/drawing/2014/main" id="{F3F432DC-EC44-54EA-8190-F8A944694075}"/>
                    </a:ext>
                  </a:extLst>
                </p:cNvPr>
                <p:cNvPicPr/>
                <p:nvPr/>
              </p:nvPicPr>
              <p:blipFill>
                <a:blip r:embed="rId35"/>
                <a:stretch>
                  <a:fillRect/>
                </a:stretch>
              </p:blipFill>
              <p:spPr>
                <a:xfrm>
                  <a:off x="2001057" y="4593070"/>
                  <a:ext cx="3780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6762C006-A168-FE2B-1235-77CE0E492999}"/>
                    </a:ext>
                  </a:extLst>
                </p14:cNvPr>
                <p14:cNvContentPartPr/>
                <p14:nvPr/>
              </p14:nvContentPartPr>
              <p14:xfrm>
                <a:off x="2747337" y="4243870"/>
                <a:ext cx="188640" cy="309960"/>
              </p14:xfrm>
            </p:contentPart>
          </mc:Choice>
          <mc:Fallback xmlns="">
            <p:pic>
              <p:nvPicPr>
                <p:cNvPr id="25" name="Ink 24">
                  <a:extLst>
                    <a:ext uri="{FF2B5EF4-FFF2-40B4-BE49-F238E27FC236}">
                      <a16:creationId xmlns:a16="http://schemas.microsoft.com/office/drawing/2014/main" id="{6762C006-A168-FE2B-1235-77CE0E492999}"/>
                    </a:ext>
                  </a:extLst>
                </p:cNvPr>
                <p:cNvPicPr/>
                <p:nvPr/>
              </p:nvPicPr>
              <p:blipFill>
                <a:blip r:embed="rId37"/>
                <a:stretch>
                  <a:fillRect/>
                </a:stretch>
              </p:blipFill>
              <p:spPr>
                <a:xfrm>
                  <a:off x="2741217" y="4237750"/>
                  <a:ext cx="2008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188EBE9C-379A-2C06-ADAA-5942EBB14E0A}"/>
                    </a:ext>
                  </a:extLst>
                </p14:cNvPr>
                <p14:cNvContentPartPr/>
                <p14:nvPr/>
              </p14:nvContentPartPr>
              <p14:xfrm>
                <a:off x="3078537" y="4558510"/>
                <a:ext cx="28800" cy="311040"/>
              </p14:xfrm>
            </p:contentPart>
          </mc:Choice>
          <mc:Fallback xmlns="">
            <p:pic>
              <p:nvPicPr>
                <p:cNvPr id="26" name="Ink 25">
                  <a:extLst>
                    <a:ext uri="{FF2B5EF4-FFF2-40B4-BE49-F238E27FC236}">
                      <a16:creationId xmlns:a16="http://schemas.microsoft.com/office/drawing/2014/main" id="{188EBE9C-379A-2C06-ADAA-5942EBB14E0A}"/>
                    </a:ext>
                  </a:extLst>
                </p:cNvPr>
                <p:cNvPicPr/>
                <p:nvPr/>
              </p:nvPicPr>
              <p:blipFill>
                <a:blip r:embed="rId39"/>
                <a:stretch>
                  <a:fillRect/>
                </a:stretch>
              </p:blipFill>
              <p:spPr>
                <a:xfrm>
                  <a:off x="3072417" y="4552397"/>
                  <a:ext cx="41040" cy="32326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2A22628F-D514-3E87-35CC-D8E4ACEFE678}"/>
                    </a:ext>
                  </a:extLst>
                </p14:cNvPr>
                <p14:cNvContentPartPr/>
                <p14:nvPr/>
              </p14:nvContentPartPr>
              <p14:xfrm>
                <a:off x="3250257" y="4536910"/>
                <a:ext cx="332640" cy="392040"/>
              </p14:xfrm>
            </p:contentPart>
          </mc:Choice>
          <mc:Fallback xmlns="">
            <p:pic>
              <p:nvPicPr>
                <p:cNvPr id="27" name="Ink 26">
                  <a:extLst>
                    <a:ext uri="{FF2B5EF4-FFF2-40B4-BE49-F238E27FC236}">
                      <a16:creationId xmlns:a16="http://schemas.microsoft.com/office/drawing/2014/main" id="{2A22628F-D514-3E87-35CC-D8E4ACEFE678}"/>
                    </a:ext>
                  </a:extLst>
                </p:cNvPr>
                <p:cNvPicPr/>
                <p:nvPr/>
              </p:nvPicPr>
              <p:blipFill>
                <a:blip r:embed="rId41"/>
                <a:stretch>
                  <a:fillRect/>
                </a:stretch>
              </p:blipFill>
              <p:spPr>
                <a:xfrm>
                  <a:off x="3244137" y="4530790"/>
                  <a:ext cx="34488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9D78E446-4362-D8D9-B0E5-F2749B7A0426}"/>
                    </a:ext>
                  </a:extLst>
                </p14:cNvPr>
                <p14:cNvContentPartPr/>
                <p14:nvPr/>
              </p14:nvContentPartPr>
              <p14:xfrm>
                <a:off x="1644297" y="5019670"/>
                <a:ext cx="180000" cy="239400"/>
              </p14:xfrm>
            </p:contentPart>
          </mc:Choice>
          <mc:Fallback xmlns="">
            <p:pic>
              <p:nvPicPr>
                <p:cNvPr id="28" name="Ink 27">
                  <a:extLst>
                    <a:ext uri="{FF2B5EF4-FFF2-40B4-BE49-F238E27FC236}">
                      <a16:creationId xmlns:a16="http://schemas.microsoft.com/office/drawing/2014/main" id="{9D78E446-4362-D8D9-B0E5-F2749B7A0426}"/>
                    </a:ext>
                  </a:extLst>
                </p:cNvPr>
                <p:cNvPicPr/>
                <p:nvPr/>
              </p:nvPicPr>
              <p:blipFill>
                <a:blip r:embed="rId43"/>
                <a:stretch>
                  <a:fillRect/>
                </a:stretch>
              </p:blipFill>
              <p:spPr>
                <a:xfrm>
                  <a:off x="1638177" y="5013541"/>
                  <a:ext cx="192240" cy="25165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5F94E52B-E7B3-D037-F7E4-34043907648B}"/>
                    </a:ext>
                  </a:extLst>
                </p14:cNvPr>
                <p14:cNvContentPartPr/>
                <p14:nvPr/>
              </p14:nvContentPartPr>
              <p14:xfrm>
                <a:off x="1341177" y="5373190"/>
                <a:ext cx="178920" cy="358560"/>
              </p14:xfrm>
            </p:contentPart>
          </mc:Choice>
          <mc:Fallback xmlns="">
            <p:pic>
              <p:nvPicPr>
                <p:cNvPr id="29" name="Ink 28">
                  <a:extLst>
                    <a:ext uri="{FF2B5EF4-FFF2-40B4-BE49-F238E27FC236}">
                      <a16:creationId xmlns:a16="http://schemas.microsoft.com/office/drawing/2014/main" id="{5F94E52B-E7B3-D037-F7E4-34043907648B}"/>
                    </a:ext>
                  </a:extLst>
                </p:cNvPr>
                <p:cNvPicPr/>
                <p:nvPr/>
              </p:nvPicPr>
              <p:blipFill>
                <a:blip r:embed="rId45"/>
                <a:stretch>
                  <a:fillRect/>
                </a:stretch>
              </p:blipFill>
              <p:spPr>
                <a:xfrm>
                  <a:off x="1335045" y="5367070"/>
                  <a:ext cx="191185"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0EDE0B40-5322-8BCB-9351-66A3766DD788}"/>
                    </a:ext>
                  </a:extLst>
                </p14:cNvPr>
                <p14:cNvContentPartPr/>
                <p14:nvPr/>
              </p14:nvContentPartPr>
              <p14:xfrm>
                <a:off x="2034537" y="5124430"/>
                <a:ext cx="181440" cy="307440"/>
              </p14:xfrm>
            </p:contentPart>
          </mc:Choice>
          <mc:Fallback xmlns="">
            <p:pic>
              <p:nvPicPr>
                <p:cNvPr id="30" name="Ink 29">
                  <a:extLst>
                    <a:ext uri="{FF2B5EF4-FFF2-40B4-BE49-F238E27FC236}">
                      <a16:creationId xmlns:a16="http://schemas.microsoft.com/office/drawing/2014/main" id="{0EDE0B40-5322-8BCB-9351-66A3766DD788}"/>
                    </a:ext>
                  </a:extLst>
                </p:cNvPr>
                <p:cNvPicPr/>
                <p:nvPr/>
              </p:nvPicPr>
              <p:blipFill>
                <a:blip r:embed="rId47"/>
                <a:stretch>
                  <a:fillRect/>
                </a:stretch>
              </p:blipFill>
              <p:spPr>
                <a:xfrm>
                  <a:off x="2028417" y="5118310"/>
                  <a:ext cx="19368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A1DAAB16-9A1E-B745-02F5-BA94EC23772D}"/>
                    </a:ext>
                  </a:extLst>
                </p14:cNvPr>
                <p14:cNvContentPartPr/>
                <p14:nvPr/>
              </p14:nvContentPartPr>
              <p14:xfrm>
                <a:off x="2186817" y="5367430"/>
                <a:ext cx="235440" cy="329040"/>
              </p14:xfrm>
            </p:contentPart>
          </mc:Choice>
          <mc:Fallback xmlns="">
            <p:pic>
              <p:nvPicPr>
                <p:cNvPr id="31" name="Ink 30">
                  <a:extLst>
                    <a:ext uri="{FF2B5EF4-FFF2-40B4-BE49-F238E27FC236}">
                      <a16:creationId xmlns:a16="http://schemas.microsoft.com/office/drawing/2014/main" id="{A1DAAB16-9A1E-B745-02F5-BA94EC23772D}"/>
                    </a:ext>
                  </a:extLst>
                </p:cNvPr>
                <p:cNvPicPr/>
                <p:nvPr/>
              </p:nvPicPr>
              <p:blipFill>
                <a:blip r:embed="rId49"/>
                <a:stretch>
                  <a:fillRect/>
                </a:stretch>
              </p:blipFill>
              <p:spPr>
                <a:xfrm>
                  <a:off x="2180697" y="5361310"/>
                  <a:ext cx="247680" cy="34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C81BBB81-FA60-2A1F-77D8-54DF912BA7A4}"/>
                  </a:ext>
                </a:extLst>
              </p14:cNvPr>
              <p14:cNvContentPartPr/>
              <p14:nvPr/>
            </p14:nvContentPartPr>
            <p14:xfrm>
              <a:off x="7641177" y="3837430"/>
              <a:ext cx="231840" cy="456840"/>
            </p14:xfrm>
          </p:contentPart>
        </mc:Choice>
        <mc:Fallback xmlns="">
          <p:pic>
            <p:nvPicPr>
              <p:cNvPr id="33" name="Ink 32">
                <a:extLst>
                  <a:ext uri="{FF2B5EF4-FFF2-40B4-BE49-F238E27FC236}">
                    <a16:creationId xmlns:a16="http://schemas.microsoft.com/office/drawing/2014/main" id="{C81BBB81-FA60-2A1F-77D8-54DF912BA7A4}"/>
                  </a:ext>
                </a:extLst>
              </p:cNvPr>
              <p:cNvPicPr/>
              <p:nvPr/>
            </p:nvPicPr>
            <p:blipFill>
              <a:blip r:embed="rId51"/>
              <a:stretch>
                <a:fillRect/>
              </a:stretch>
            </p:blipFill>
            <p:spPr>
              <a:xfrm>
                <a:off x="7635047" y="3831310"/>
                <a:ext cx="244099" cy="469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027F7EBE-6020-4C5E-241C-97F83E2B9B2D}"/>
                  </a:ext>
                </a:extLst>
              </p14:cNvPr>
              <p14:cNvContentPartPr/>
              <p14:nvPr/>
            </p14:nvContentPartPr>
            <p14:xfrm>
              <a:off x="7241937" y="4300750"/>
              <a:ext cx="237240" cy="322560"/>
            </p14:xfrm>
          </p:contentPart>
        </mc:Choice>
        <mc:Fallback xmlns="">
          <p:pic>
            <p:nvPicPr>
              <p:cNvPr id="34" name="Ink 33">
                <a:extLst>
                  <a:ext uri="{FF2B5EF4-FFF2-40B4-BE49-F238E27FC236}">
                    <a16:creationId xmlns:a16="http://schemas.microsoft.com/office/drawing/2014/main" id="{027F7EBE-6020-4C5E-241C-97F83E2B9B2D}"/>
                  </a:ext>
                </a:extLst>
              </p:cNvPr>
              <p:cNvPicPr/>
              <p:nvPr/>
            </p:nvPicPr>
            <p:blipFill>
              <a:blip r:embed="rId53"/>
              <a:stretch>
                <a:fillRect/>
              </a:stretch>
            </p:blipFill>
            <p:spPr>
              <a:xfrm>
                <a:off x="7235817" y="4294630"/>
                <a:ext cx="249480" cy="334800"/>
              </a:xfrm>
              <a:prstGeom prst="rect">
                <a:avLst/>
              </a:prstGeom>
            </p:spPr>
          </p:pic>
        </mc:Fallback>
      </mc:AlternateContent>
      <p:grpSp>
        <p:nvGrpSpPr>
          <p:cNvPr id="43" name="Group 42">
            <a:extLst>
              <a:ext uri="{FF2B5EF4-FFF2-40B4-BE49-F238E27FC236}">
                <a16:creationId xmlns:a16="http://schemas.microsoft.com/office/drawing/2014/main" id="{43C22A2E-1180-86F0-6B22-58A40736DC2B}"/>
              </a:ext>
            </a:extLst>
          </p:cNvPr>
          <p:cNvGrpSpPr/>
          <p:nvPr/>
        </p:nvGrpSpPr>
        <p:grpSpPr>
          <a:xfrm>
            <a:off x="6110817" y="4597750"/>
            <a:ext cx="884160" cy="1339200"/>
            <a:chOff x="6110817" y="4597750"/>
            <a:chExt cx="884160" cy="1339200"/>
          </a:xfrm>
        </p:grpSpPr>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AFC6ABAF-1EE7-A789-191B-3CF267E99570}"/>
                    </a:ext>
                  </a:extLst>
                </p14:cNvPr>
                <p14:cNvContentPartPr/>
                <p14:nvPr/>
              </p14:nvContentPartPr>
              <p14:xfrm>
                <a:off x="6748017" y="4597750"/>
                <a:ext cx="246960" cy="460440"/>
              </p14:xfrm>
            </p:contentPart>
          </mc:Choice>
          <mc:Fallback xmlns="">
            <p:pic>
              <p:nvPicPr>
                <p:cNvPr id="35" name="Ink 34">
                  <a:extLst>
                    <a:ext uri="{FF2B5EF4-FFF2-40B4-BE49-F238E27FC236}">
                      <a16:creationId xmlns:a16="http://schemas.microsoft.com/office/drawing/2014/main" id="{AFC6ABAF-1EE7-A789-191B-3CF267E99570}"/>
                    </a:ext>
                  </a:extLst>
                </p:cNvPr>
                <p:cNvPicPr/>
                <p:nvPr/>
              </p:nvPicPr>
              <p:blipFill>
                <a:blip r:embed="rId55"/>
                <a:stretch>
                  <a:fillRect/>
                </a:stretch>
              </p:blipFill>
              <p:spPr>
                <a:xfrm>
                  <a:off x="6741897" y="4591630"/>
                  <a:ext cx="25920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7FF0E1A5-12CD-73A3-F70A-ADA398E0844A}"/>
                    </a:ext>
                  </a:extLst>
                </p14:cNvPr>
                <p14:cNvContentPartPr/>
                <p14:nvPr/>
              </p14:nvContentPartPr>
              <p14:xfrm>
                <a:off x="6658377" y="4868830"/>
                <a:ext cx="298800" cy="71280"/>
              </p14:xfrm>
            </p:contentPart>
          </mc:Choice>
          <mc:Fallback xmlns="">
            <p:pic>
              <p:nvPicPr>
                <p:cNvPr id="36" name="Ink 35">
                  <a:extLst>
                    <a:ext uri="{FF2B5EF4-FFF2-40B4-BE49-F238E27FC236}">
                      <a16:creationId xmlns:a16="http://schemas.microsoft.com/office/drawing/2014/main" id="{7FF0E1A5-12CD-73A3-F70A-ADA398E0844A}"/>
                    </a:ext>
                  </a:extLst>
                </p:cNvPr>
                <p:cNvPicPr/>
                <p:nvPr/>
              </p:nvPicPr>
              <p:blipFill>
                <a:blip r:embed="rId57"/>
                <a:stretch>
                  <a:fillRect/>
                </a:stretch>
              </p:blipFill>
              <p:spPr>
                <a:xfrm>
                  <a:off x="6652257" y="4862710"/>
                  <a:ext cx="311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53BC2770-C6C8-87CE-39D6-50DFB9BC5DFC}"/>
                    </a:ext>
                  </a:extLst>
                </p14:cNvPr>
                <p14:cNvContentPartPr/>
                <p14:nvPr/>
              </p14:nvContentPartPr>
              <p14:xfrm>
                <a:off x="6374697" y="5141710"/>
                <a:ext cx="178920" cy="335160"/>
              </p14:xfrm>
            </p:contentPart>
          </mc:Choice>
          <mc:Fallback xmlns="">
            <p:pic>
              <p:nvPicPr>
                <p:cNvPr id="38" name="Ink 37">
                  <a:extLst>
                    <a:ext uri="{FF2B5EF4-FFF2-40B4-BE49-F238E27FC236}">
                      <a16:creationId xmlns:a16="http://schemas.microsoft.com/office/drawing/2014/main" id="{53BC2770-C6C8-87CE-39D6-50DFB9BC5DFC}"/>
                    </a:ext>
                  </a:extLst>
                </p:cNvPr>
                <p:cNvPicPr/>
                <p:nvPr/>
              </p:nvPicPr>
              <p:blipFill>
                <a:blip r:embed="rId59"/>
                <a:stretch>
                  <a:fillRect/>
                </a:stretch>
              </p:blipFill>
              <p:spPr>
                <a:xfrm>
                  <a:off x="6368577" y="5135597"/>
                  <a:ext cx="191160" cy="34738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F3D6F8AF-89F4-4BE6-53D4-7915876DCACB}"/>
                    </a:ext>
                  </a:extLst>
                </p14:cNvPr>
                <p14:cNvContentPartPr/>
                <p14:nvPr/>
              </p14:nvContentPartPr>
              <p14:xfrm>
                <a:off x="6110817" y="5550310"/>
                <a:ext cx="185040" cy="386640"/>
              </p14:xfrm>
            </p:contentPart>
          </mc:Choice>
          <mc:Fallback xmlns="">
            <p:pic>
              <p:nvPicPr>
                <p:cNvPr id="39" name="Ink 38">
                  <a:extLst>
                    <a:ext uri="{FF2B5EF4-FFF2-40B4-BE49-F238E27FC236}">
                      <a16:creationId xmlns:a16="http://schemas.microsoft.com/office/drawing/2014/main" id="{F3D6F8AF-89F4-4BE6-53D4-7915876DCACB}"/>
                    </a:ext>
                  </a:extLst>
                </p:cNvPr>
                <p:cNvPicPr/>
                <p:nvPr/>
              </p:nvPicPr>
              <p:blipFill>
                <a:blip r:embed="rId61"/>
                <a:stretch>
                  <a:fillRect/>
                </a:stretch>
              </p:blipFill>
              <p:spPr>
                <a:xfrm>
                  <a:off x="6104697" y="5544190"/>
                  <a:ext cx="197280" cy="398880"/>
                </a:xfrm>
                <a:prstGeom prst="rect">
                  <a:avLst/>
                </a:prstGeom>
              </p:spPr>
            </p:pic>
          </mc:Fallback>
        </mc:AlternateContent>
      </p:grpSp>
      <p:grpSp>
        <p:nvGrpSpPr>
          <p:cNvPr id="42" name="Group 41">
            <a:extLst>
              <a:ext uri="{FF2B5EF4-FFF2-40B4-BE49-F238E27FC236}">
                <a16:creationId xmlns:a16="http://schemas.microsoft.com/office/drawing/2014/main" id="{C833F0F7-63C1-5BDE-E0E4-FD18A819BFCB}"/>
              </a:ext>
            </a:extLst>
          </p:cNvPr>
          <p:cNvGrpSpPr/>
          <p:nvPr/>
        </p:nvGrpSpPr>
        <p:grpSpPr>
          <a:xfrm>
            <a:off x="7793097" y="4322710"/>
            <a:ext cx="544680" cy="708120"/>
            <a:chOff x="7793097" y="4322710"/>
            <a:chExt cx="544680" cy="708120"/>
          </a:xfrm>
        </p:grpSpPr>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D087458C-DC8B-50CC-FDA9-07E2DDBF5E21}"/>
                    </a:ext>
                  </a:extLst>
                </p14:cNvPr>
                <p14:cNvContentPartPr/>
                <p14:nvPr/>
              </p14:nvContentPartPr>
              <p14:xfrm>
                <a:off x="7793097" y="4322710"/>
                <a:ext cx="177840" cy="253440"/>
              </p14:xfrm>
            </p:contentPart>
          </mc:Choice>
          <mc:Fallback xmlns="">
            <p:pic>
              <p:nvPicPr>
                <p:cNvPr id="40" name="Ink 39">
                  <a:extLst>
                    <a:ext uri="{FF2B5EF4-FFF2-40B4-BE49-F238E27FC236}">
                      <a16:creationId xmlns:a16="http://schemas.microsoft.com/office/drawing/2014/main" id="{D087458C-DC8B-50CC-FDA9-07E2DDBF5E21}"/>
                    </a:ext>
                  </a:extLst>
                </p:cNvPr>
                <p:cNvPicPr/>
                <p:nvPr/>
              </p:nvPicPr>
              <p:blipFill>
                <a:blip r:embed="rId63"/>
                <a:stretch>
                  <a:fillRect/>
                </a:stretch>
              </p:blipFill>
              <p:spPr>
                <a:xfrm>
                  <a:off x="7786965" y="4316590"/>
                  <a:ext cx="190105"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939BF303-C1C3-B1A0-4F8E-F09B55F2EA9B}"/>
                    </a:ext>
                  </a:extLst>
                </p14:cNvPr>
                <p14:cNvContentPartPr/>
                <p14:nvPr/>
              </p14:nvContentPartPr>
              <p14:xfrm>
                <a:off x="8049057" y="4622230"/>
                <a:ext cx="288720" cy="408600"/>
              </p14:xfrm>
            </p:contentPart>
          </mc:Choice>
          <mc:Fallback xmlns="">
            <p:pic>
              <p:nvPicPr>
                <p:cNvPr id="41" name="Ink 40">
                  <a:extLst>
                    <a:ext uri="{FF2B5EF4-FFF2-40B4-BE49-F238E27FC236}">
                      <a16:creationId xmlns:a16="http://schemas.microsoft.com/office/drawing/2014/main" id="{939BF303-C1C3-B1A0-4F8E-F09B55F2EA9B}"/>
                    </a:ext>
                  </a:extLst>
                </p:cNvPr>
                <p:cNvPicPr/>
                <p:nvPr/>
              </p:nvPicPr>
              <p:blipFill>
                <a:blip r:embed="rId65"/>
                <a:stretch>
                  <a:fillRect/>
                </a:stretch>
              </p:blipFill>
              <p:spPr>
                <a:xfrm>
                  <a:off x="8042937" y="4616110"/>
                  <a:ext cx="300960" cy="420840"/>
                </a:xfrm>
                <a:prstGeom prst="rect">
                  <a:avLst/>
                </a:prstGeom>
              </p:spPr>
            </p:pic>
          </mc:Fallback>
        </mc:AlternateContent>
      </p:grpSp>
      <p:grpSp>
        <p:nvGrpSpPr>
          <p:cNvPr id="46" name="Group 45">
            <a:extLst>
              <a:ext uri="{FF2B5EF4-FFF2-40B4-BE49-F238E27FC236}">
                <a16:creationId xmlns:a16="http://schemas.microsoft.com/office/drawing/2014/main" id="{7FAC6AE3-FACE-10EE-2ABE-EA2106D69C32}"/>
              </a:ext>
            </a:extLst>
          </p:cNvPr>
          <p:cNvGrpSpPr/>
          <p:nvPr/>
        </p:nvGrpSpPr>
        <p:grpSpPr>
          <a:xfrm>
            <a:off x="7420137" y="5119030"/>
            <a:ext cx="685440" cy="986760"/>
            <a:chOff x="7420137" y="5119030"/>
            <a:chExt cx="685440" cy="986760"/>
          </a:xfrm>
        </p:grpSpPr>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73B89866-B54A-A40B-1D75-35AD64C42168}"/>
                    </a:ext>
                  </a:extLst>
                </p14:cNvPr>
                <p14:cNvContentPartPr/>
                <p14:nvPr/>
              </p14:nvContentPartPr>
              <p14:xfrm>
                <a:off x="7810737" y="5119030"/>
                <a:ext cx="294840" cy="349200"/>
              </p14:xfrm>
            </p:contentPart>
          </mc:Choice>
          <mc:Fallback xmlns="">
            <p:pic>
              <p:nvPicPr>
                <p:cNvPr id="44" name="Ink 43">
                  <a:extLst>
                    <a:ext uri="{FF2B5EF4-FFF2-40B4-BE49-F238E27FC236}">
                      <a16:creationId xmlns:a16="http://schemas.microsoft.com/office/drawing/2014/main" id="{73B89866-B54A-A40B-1D75-35AD64C42168}"/>
                    </a:ext>
                  </a:extLst>
                </p:cNvPr>
                <p:cNvPicPr/>
                <p:nvPr/>
              </p:nvPicPr>
              <p:blipFill>
                <a:blip r:embed="rId67"/>
                <a:stretch>
                  <a:fillRect/>
                </a:stretch>
              </p:blipFill>
              <p:spPr>
                <a:xfrm>
                  <a:off x="7804617" y="5112904"/>
                  <a:ext cx="307080" cy="361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85F66612-25D3-2ED3-E89A-692211C2CFB0}"/>
                    </a:ext>
                  </a:extLst>
                </p14:cNvPr>
                <p14:cNvContentPartPr/>
                <p14:nvPr/>
              </p14:nvContentPartPr>
              <p14:xfrm>
                <a:off x="7420137" y="5507470"/>
                <a:ext cx="253440" cy="598320"/>
              </p14:xfrm>
            </p:contentPart>
          </mc:Choice>
          <mc:Fallback xmlns="">
            <p:pic>
              <p:nvPicPr>
                <p:cNvPr id="45" name="Ink 44">
                  <a:extLst>
                    <a:ext uri="{FF2B5EF4-FFF2-40B4-BE49-F238E27FC236}">
                      <a16:creationId xmlns:a16="http://schemas.microsoft.com/office/drawing/2014/main" id="{85F66612-25D3-2ED3-E89A-692211C2CFB0}"/>
                    </a:ext>
                  </a:extLst>
                </p:cNvPr>
                <p:cNvPicPr/>
                <p:nvPr/>
              </p:nvPicPr>
              <p:blipFill>
                <a:blip r:embed="rId69"/>
                <a:stretch>
                  <a:fillRect/>
                </a:stretch>
              </p:blipFill>
              <p:spPr>
                <a:xfrm>
                  <a:off x="7414017" y="5501350"/>
                  <a:ext cx="265680" cy="610560"/>
                </a:xfrm>
                <a:prstGeom prst="rect">
                  <a:avLst/>
                </a:prstGeom>
              </p:spPr>
            </p:pic>
          </mc:Fallback>
        </mc:AlternateContent>
      </p:grpSp>
      <p:sp>
        <p:nvSpPr>
          <p:cNvPr id="37" name="TextBox 36">
            <a:extLst>
              <a:ext uri="{FF2B5EF4-FFF2-40B4-BE49-F238E27FC236}">
                <a16:creationId xmlns:a16="http://schemas.microsoft.com/office/drawing/2014/main" id="{0AC2A8FA-C3D7-8F9E-A32C-B9BF742F8293}"/>
              </a:ext>
            </a:extLst>
          </p:cNvPr>
          <p:cNvSpPr txBox="1"/>
          <p:nvPr/>
        </p:nvSpPr>
        <p:spPr>
          <a:xfrm>
            <a:off x="8712679" y="5119030"/>
            <a:ext cx="3114136" cy="523220"/>
          </a:xfrm>
          <a:prstGeom prst="rect">
            <a:avLst/>
          </a:prstGeom>
          <a:noFill/>
        </p:spPr>
        <p:txBody>
          <a:bodyPr wrap="square" rtlCol="0">
            <a:spAutoFit/>
          </a:bodyPr>
          <a:lstStyle/>
          <a:p>
            <a:r>
              <a:rPr lang="en-US" sz="2800" dirty="0"/>
              <a:t>Wrong shape!</a:t>
            </a:r>
          </a:p>
        </p:txBody>
      </p:sp>
      <p:sp>
        <p:nvSpPr>
          <p:cNvPr id="47" name="TextBox 46">
            <a:extLst>
              <a:ext uri="{FF2B5EF4-FFF2-40B4-BE49-F238E27FC236}">
                <a16:creationId xmlns:a16="http://schemas.microsoft.com/office/drawing/2014/main" id="{53276D34-FA6F-9FDF-689A-BF9600DCDDB4}"/>
              </a:ext>
            </a:extLst>
          </p:cNvPr>
          <p:cNvSpPr txBox="1"/>
          <p:nvPr/>
        </p:nvSpPr>
        <p:spPr>
          <a:xfrm>
            <a:off x="8337777" y="2894950"/>
            <a:ext cx="3424721" cy="523220"/>
          </a:xfrm>
          <a:prstGeom prst="rect">
            <a:avLst/>
          </a:prstGeom>
          <a:noFill/>
        </p:spPr>
        <p:txBody>
          <a:bodyPr wrap="square" rtlCol="0">
            <a:spAutoFit/>
          </a:bodyPr>
          <a:lstStyle/>
          <a:p>
            <a:r>
              <a:rPr lang="en-US" sz="2800" dirty="0"/>
              <a:t>5 has a smaller child.</a:t>
            </a:r>
          </a:p>
        </p:txBody>
      </p:sp>
      <p:sp>
        <p:nvSpPr>
          <p:cNvPr id="48" name="TextBox 47">
            <a:extLst>
              <a:ext uri="{FF2B5EF4-FFF2-40B4-BE49-F238E27FC236}">
                <a16:creationId xmlns:a16="http://schemas.microsoft.com/office/drawing/2014/main" id="{EBFAA19E-9BA7-E62A-71FA-5FD8A15C8600}"/>
              </a:ext>
            </a:extLst>
          </p:cNvPr>
          <p:cNvSpPr txBox="1"/>
          <p:nvPr/>
        </p:nvSpPr>
        <p:spPr>
          <a:xfrm>
            <a:off x="2935977" y="2631057"/>
            <a:ext cx="2841480" cy="523220"/>
          </a:xfrm>
          <a:prstGeom prst="rect">
            <a:avLst/>
          </a:prstGeom>
          <a:noFill/>
        </p:spPr>
        <p:txBody>
          <a:bodyPr wrap="square" rtlCol="0">
            <a:spAutoFit/>
          </a:bodyPr>
          <a:lstStyle/>
          <a:p>
            <a:r>
              <a:rPr lang="en-US" sz="2800" dirty="0"/>
              <a:t>Valid heap!</a:t>
            </a:r>
          </a:p>
        </p:txBody>
      </p:sp>
      <p:sp>
        <p:nvSpPr>
          <p:cNvPr id="49" name="TextBox 48">
            <a:extLst>
              <a:ext uri="{FF2B5EF4-FFF2-40B4-BE49-F238E27FC236}">
                <a16:creationId xmlns:a16="http://schemas.microsoft.com/office/drawing/2014/main" id="{3F285339-42F6-CA15-1477-B17B72631FBF}"/>
              </a:ext>
            </a:extLst>
          </p:cNvPr>
          <p:cNvSpPr txBox="1"/>
          <p:nvPr/>
        </p:nvSpPr>
        <p:spPr>
          <a:xfrm>
            <a:off x="129523" y="5637588"/>
            <a:ext cx="5016027" cy="1200329"/>
          </a:xfrm>
          <a:prstGeom prst="rect">
            <a:avLst/>
          </a:prstGeom>
          <a:noFill/>
        </p:spPr>
        <p:txBody>
          <a:bodyPr wrap="square" rtlCol="0">
            <a:spAutoFit/>
          </a:bodyPr>
          <a:lstStyle/>
          <a:p>
            <a:r>
              <a:rPr lang="en-US" sz="2400" dirty="0"/>
              <a:t>Valid heap!</a:t>
            </a:r>
          </a:p>
          <a:p>
            <a:r>
              <a:rPr lang="en-US" sz="2400" dirty="0"/>
              <a:t>5 is smaller than 10, but 10 isn’t an ancestor so not a violation.</a:t>
            </a:r>
          </a:p>
        </p:txBody>
      </p:sp>
    </p:spTree>
    <p:extLst>
      <p:ext uri="{BB962C8B-B14F-4D97-AF65-F5344CB8AC3E}">
        <p14:creationId xmlns:p14="http://schemas.microsoft.com/office/powerpoint/2010/main" val="3636110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51D1E2E-C08C-5804-0434-96B96B5B7C2A}"/>
                  </a:ext>
                </a:extLst>
              </p:cNvPr>
              <p:cNvSpPr>
                <a:spLocks noGrp="1"/>
              </p:cNvSpPr>
              <p:nvPr>
                <p:ph type="title"/>
              </p:nvPr>
            </p:nvSpPr>
            <p:spPr/>
            <p:txBody>
              <a:bodyPr>
                <a:normAutofit/>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m:rPr>
                        <m:sty m:val="p"/>
                      </m:rPr>
                      <a:rPr lang="en-US" b="0" i="0" smtClean="0">
                        <a:latin typeface="Cambria Math" panose="02040503050406030204" pitchFamily="18" charset="0"/>
                      </a:rPr>
                      <m:t>Θ</m:t>
                    </m:r>
                  </m:oMath>
                </a14:m>
                <a:r>
                  <a:rPr lang="en-US" dirty="0"/>
                  <a:t> vs. Best, Worst, Average</a:t>
                </a:r>
              </a:p>
            </p:txBody>
          </p:sp>
        </mc:Choice>
        <mc:Fallback xmlns="">
          <p:sp>
            <p:nvSpPr>
              <p:cNvPr id="2" name="Title 1">
                <a:extLst>
                  <a:ext uri="{FF2B5EF4-FFF2-40B4-BE49-F238E27FC236}">
                    <a16:creationId xmlns:a16="http://schemas.microsoft.com/office/drawing/2014/main" id="{B51D1E2E-C08C-5804-0434-96B96B5B7C2A}"/>
                  </a:ext>
                </a:extLst>
              </p:cNvPr>
              <p:cNvSpPr>
                <a:spLocks noGrp="1" noRot="1" noChangeAspect="1" noMove="1" noResize="1" noEditPoints="1" noAdjustHandles="1" noChangeArrowheads="1" noChangeShapeType="1" noTextEdit="1"/>
              </p:cNvSpPr>
              <p:nvPr>
                <p:ph type="title"/>
              </p:nvPr>
            </p:nvSpPr>
            <p:spPr>
              <a:blipFill>
                <a:blip r:embed="rId3"/>
                <a:stretch>
                  <a:fillRect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3CA2A0-B55F-A80C-DFA1-1DF1F74CBD67}"/>
                  </a:ext>
                </a:extLst>
              </p:cNvPr>
              <p:cNvSpPr>
                <a:spLocks noGrp="1"/>
              </p:cNvSpPr>
              <p:nvPr>
                <p:ph idx="1"/>
              </p:nvPr>
            </p:nvSpPr>
            <p:spPr/>
            <p:txBody>
              <a:bodyPr>
                <a:noAutofit/>
              </a:bodyPr>
              <a:lstStyle/>
              <a:p>
                <a:r>
                  <a:rPr lang="en-US" sz="2800" dirty="0"/>
                  <a:t>It’s a common misconception that </a:t>
                </a:r>
                <a14:m>
                  <m:oMath xmlns:m="http://schemas.openxmlformats.org/officeDocument/2006/math">
                    <m:r>
                      <m:rPr>
                        <m:sty m:val="p"/>
                      </m:rPr>
                      <a:rPr lang="en-US" sz="2800" b="0" i="0" smtClean="0">
                        <a:latin typeface="Cambria Math" panose="02040503050406030204" pitchFamily="18" charset="0"/>
                      </a:rPr>
                      <m:t>Ω</m:t>
                    </m:r>
                    <m:r>
                      <a:rPr lang="en-US" sz="2800" b="0" i="1" smtClean="0">
                        <a:latin typeface="Cambria Math" panose="02040503050406030204" pitchFamily="18" charset="0"/>
                      </a:rPr>
                      <m:t>()</m:t>
                    </m:r>
                  </m:oMath>
                </a14:m>
                <a:r>
                  <a:rPr lang="en-US" sz="2800" dirty="0"/>
                  <a:t> is “best-case” and </a:t>
                </a:r>
                <a14:m>
                  <m:oMath xmlns:m="http://schemas.openxmlformats.org/officeDocument/2006/math">
                    <m:r>
                      <a:rPr lang="en-US" sz="2800" b="0" i="1" smtClean="0">
                        <a:latin typeface="Cambria Math" panose="02040503050406030204" pitchFamily="18" charset="0"/>
                      </a:rPr>
                      <m:t>𝑂</m:t>
                    </m:r>
                  </m:oMath>
                </a14:m>
                <a:r>
                  <a:rPr lang="en-US" sz="2800" dirty="0"/>
                  <a:t>() is “worst-case”. This is a misconception!!</a:t>
                </a:r>
              </a:p>
              <a:p>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oMath>
                </a14:m>
                <a:r>
                  <a:rPr lang="en-US" sz="2800" dirty="0"/>
                  <a:t> says “the complexity of this algorithm is at most” (think </a:t>
                </a:r>
                <a14:m>
                  <m:oMath xmlns:m="http://schemas.openxmlformats.org/officeDocument/2006/math">
                    <m:r>
                      <a:rPr lang="en-US" sz="2800" b="0" i="1" smtClean="0">
                        <a:latin typeface="Cambria Math" panose="02040503050406030204" pitchFamily="18" charset="0"/>
                      </a:rPr>
                      <m:t>≤</m:t>
                    </m:r>
                  </m:oMath>
                </a14:m>
                <a:r>
                  <a:rPr lang="en-US" sz="2800" dirty="0"/>
                  <a:t>)</a:t>
                </a:r>
              </a:p>
              <a:p>
                <a14:m>
                  <m:oMath xmlns:m="http://schemas.openxmlformats.org/officeDocument/2006/math">
                    <m:r>
                      <m:rPr>
                        <m:sty m:val="p"/>
                      </m:rPr>
                      <a:rPr lang="en-US" sz="2800" b="0" i="0" smtClean="0">
                        <a:latin typeface="Cambria Math" panose="02040503050406030204" pitchFamily="18" charset="0"/>
                      </a:rPr>
                      <m:t>Ω</m:t>
                    </m:r>
                    <m:r>
                      <a:rPr lang="en-US" sz="2800" b="0" i="0" smtClean="0">
                        <a:latin typeface="Cambria Math" panose="02040503050406030204" pitchFamily="18" charset="0"/>
                      </a:rPr>
                      <m:t>()</m:t>
                    </m:r>
                  </m:oMath>
                </a14:m>
                <a:r>
                  <a:rPr lang="en-US" sz="2800" dirty="0"/>
                  <a:t> says “the complexity of this algorithm is at least” (think </a:t>
                </a:r>
                <a14:m>
                  <m:oMath xmlns:m="http://schemas.openxmlformats.org/officeDocument/2006/math">
                    <m:r>
                      <a:rPr lang="en-US" sz="2800" b="0" i="1" smtClean="0">
                        <a:latin typeface="Cambria Math" panose="02040503050406030204" pitchFamily="18" charset="0"/>
                      </a:rPr>
                      <m:t>≥)</m:t>
                    </m:r>
                  </m:oMath>
                </a14:m>
                <a:endParaRPr lang="en-US" sz="2800" dirty="0"/>
              </a:p>
              <a:p>
                <a:r>
                  <a:rPr lang="en-US" sz="2800" dirty="0"/>
                  <a:t>You can use </a:t>
                </a:r>
                <a14:m>
                  <m:oMath xmlns:m="http://schemas.openxmlformats.org/officeDocument/2006/math">
                    <m:r>
                      <a:rPr lang="en-US" sz="2800" b="0" i="1" smtClean="0">
                        <a:latin typeface="Cambria Math" panose="02040503050406030204" pitchFamily="18" charset="0"/>
                      </a:rPr>
                      <m:t>≤</m:t>
                    </m:r>
                  </m:oMath>
                </a14:m>
                <a:r>
                  <a:rPr lang="en-US" sz="2800" dirty="0"/>
                  <a:t> on worst-case or best case; you can use </a:t>
                </a:r>
                <a14:m>
                  <m:oMath xmlns:m="http://schemas.openxmlformats.org/officeDocument/2006/math">
                    <m:r>
                      <a:rPr lang="en-US" sz="2800" b="0" i="1" smtClean="0">
                        <a:latin typeface="Cambria Math" panose="02040503050406030204" pitchFamily="18" charset="0"/>
                      </a:rPr>
                      <m:t>≥</m:t>
                    </m:r>
                  </m:oMath>
                </a14:m>
                <a:r>
                  <a:rPr lang="en-US" sz="2800" dirty="0"/>
                  <a:t> on worst-case or best-case.</a:t>
                </a:r>
              </a:p>
              <a:p>
                <a:r>
                  <a:rPr lang="en-US" sz="2800" dirty="0"/>
                  <a:t>Best/Worst/Average say “what function </a:t>
                </a:r>
                <a14:m>
                  <m:oMath xmlns:m="http://schemas.openxmlformats.org/officeDocument/2006/math">
                    <m:r>
                      <a:rPr lang="en-US" sz="2800" b="0" i="1" smtClean="0">
                        <a:latin typeface="Cambria Math" panose="02040503050406030204" pitchFamily="18" charset="0"/>
                      </a:rPr>
                      <m:t>𝑓</m:t>
                    </m:r>
                  </m:oMath>
                </a14:m>
                <a:r>
                  <a:rPr lang="en-US" sz="2800" dirty="0"/>
                  <a:t> am I analyzing?”</a:t>
                </a:r>
              </a:p>
              <a:p>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Ω</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Θ</m:t>
                    </m:r>
                  </m:oMath>
                </a14:m>
                <a:r>
                  <a:rPr lang="en-US" sz="2800" dirty="0"/>
                  <a:t> say “let me summarize what I know about </a:t>
                </a:r>
                <a14:m>
                  <m:oMath xmlns:m="http://schemas.openxmlformats.org/officeDocument/2006/math">
                    <m:r>
                      <a:rPr lang="en-US" sz="2800" b="0" i="1" smtClean="0">
                        <a:latin typeface="Cambria Math" panose="02040503050406030204" pitchFamily="18" charset="0"/>
                      </a:rPr>
                      <m:t>𝑓</m:t>
                    </m:r>
                  </m:oMath>
                </a14:m>
                <a:r>
                  <a:rPr lang="en-US" sz="2800" dirty="0"/>
                  <a:t>, it’s </a:t>
                </a:r>
                <a14:m>
                  <m:oMath xmlns:m="http://schemas.openxmlformats.org/officeDocument/2006/math">
                    <m:r>
                      <a:rPr lang="en-US" sz="2800" b="0" i="1" smtClean="0">
                        <a:latin typeface="Cambria Math" panose="02040503050406030204" pitchFamily="18" charset="0"/>
                      </a:rPr>
                      <m:t>≤,≥,</m:t>
                    </m:r>
                    <m:r>
                      <a:rPr lang="en-US" sz="2800" b="0" i="0" smtClean="0">
                        <a:latin typeface="Cambria Math" panose="02040503050406030204" pitchFamily="18" charset="0"/>
                      </a:rPr>
                      <m:t>=</m:t>
                    </m:r>
                  </m:oMath>
                </a14:m>
                <a:r>
                  <a:rPr lang="en-US" sz="2800" dirty="0"/>
                  <a:t>…”</a:t>
                </a:r>
              </a:p>
            </p:txBody>
          </p:sp>
        </mc:Choice>
        <mc:Fallback xmlns="">
          <p:sp>
            <p:nvSpPr>
              <p:cNvPr id="3" name="Content Placeholder 2">
                <a:extLst>
                  <a:ext uri="{FF2B5EF4-FFF2-40B4-BE49-F238E27FC236}">
                    <a16:creationId xmlns:a16="http://schemas.microsoft.com/office/drawing/2014/main" id="{CB3CA2A0-B55F-A80C-DFA1-1DF1F74CBD67}"/>
                  </a:ext>
                </a:extLst>
              </p:cNvPr>
              <p:cNvSpPr>
                <a:spLocks noGrp="1" noRot="1" noChangeAspect="1" noMove="1" noResize="1" noEditPoints="1" noAdjustHandles="1" noChangeArrowheads="1" noChangeShapeType="1" noTextEdit="1"/>
              </p:cNvSpPr>
              <p:nvPr>
                <p:ph idx="1"/>
              </p:nvPr>
            </p:nvSpPr>
            <p:spPr>
              <a:blipFill>
                <a:blip r:embed="rId4"/>
                <a:stretch>
                  <a:fillRect l="-708" t="-2138" r="-158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19CAF44-396D-4E69-F6E7-D5A59D0B7471}"/>
              </a:ext>
            </a:extLst>
          </p:cNvPr>
          <p:cNvSpPr>
            <a:spLocks noGrp="1"/>
          </p:cNvSpPr>
          <p:nvPr>
            <p:ph type="sldNum" sz="quarter" idx="12"/>
          </p:nvPr>
        </p:nvSpPr>
        <p:spPr/>
        <p:txBody>
          <a:bodyPr/>
          <a:lstStyle/>
          <a:p>
            <a:fld id="{659665DE-58FC-41F4-AC58-2C90A5E00527}" type="slidenum">
              <a:rPr lang="en-US" smtClean="0"/>
              <a:t>50</a:t>
            </a:fld>
            <a:endParaRPr lang="en-US"/>
          </a:p>
        </p:txBody>
      </p:sp>
    </p:spTree>
    <p:extLst>
      <p:ext uri="{BB962C8B-B14F-4D97-AF65-F5344CB8AC3E}">
        <p14:creationId xmlns:p14="http://schemas.microsoft.com/office/powerpoint/2010/main" val="3284520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C3F36-371D-BB34-6FBC-621BCF1FA782}"/>
              </a:ext>
            </a:extLst>
          </p:cNvPr>
          <p:cNvSpPr>
            <a:spLocks noGrp="1"/>
          </p:cNvSpPr>
          <p:nvPr>
            <p:ph type="title"/>
          </p:nvPr>
        </p:nvSpPr>
        <p:spPr/>
        <p:txBody>
          <a:bodyPr/>
          <a:lstStyle/>
          <a:p>
            <a:r>
              <a:rPr lang="en-US" dirty="0"/>
              <a:t>Some Example Sentences</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A3BE53C9-7CE8-6D50-B037-B78A5A9BBFA1}"/>
                  </a:ext>
                </a:extLst>
              </p:cNvPr>
              <p:cNvGraphicFramePr>
                <a:graphicFrameLocks noGrp="1"/>
              </p:cNvGraphicFramePr>
              <p:nvPr>
                <p:ph idx="1"/>
              </p:nvPr>
            </p:nvGraphicFramePr>
            <p:xfrm>
              <a:off x="574675" y="1463675"/>
              <a:ext cx="11187112" cy="5088904"/>
            </p:xfrm>
            <a:graphic>
              <a:graphicData uri="http://schemas.openxmlformats.org/drawingml/2006/table">
                <a:tbl>
                  <a:tblPr firstRow="1" firstCol="1" bandRow="1">
                    <a:tableStyleId>{5C22544A-7EE6-4342-B048-85BDC9FD1C3A}</a:tableStyleId>
                  </a:tblPr>
                  <a:tblGrid>
                    <a:gridCol w="1359633">
                      <a:extLst>
                        <a:ext uri="{9D8B030D-6E8A-4147-A177-3AD203B41FA5}">
                          <a16:colId xmlns:a16="http://schemas.microsoft.com/office/drawing/2014/main" val="575768709"/>
                        </a:ext>
                      </a:extLst>
                    </a:gridCol>
                    <a:gridCol w="3437792">
                      <a:extLst>
                        <a:ext uri="{9D8B030D-6E8A-4147-A177-3AD203B41FA5}">
                          <a16:colId xmlns:a16="http://schemas.microsoft.com/office/drawing/2014/main" val="3206408064"/>
                        </a:ext>
                      </a:extLst>
                    </a:gridCol>
                    <a:gridCol w="3592909">
                      <a:extLst>
                        <a:ext uri="{9D8B030D-6E8A-4147-A177-3AD203B41FA5}">
                          <a16:colId xmlns:a16="http://schemas.microsoft.com/office/drawing/2014/main" val="2824503487"/>
                        </a:ext>
                      </a:extLst>
                    </a:gridCol>
                    <a:gridCol w="2796778">
                      <a:extLst>
                        <a:ext uri="{9D8B030D-6E8A-4147-A177-3AD203B41FA5}">
                          <a16:colId xmlns:a16="http://schemas.microsoft.com/office/drawing/2014/main" val="458125560"/>
                        </a:ext>
                      </a:extLst>
                    </a:gridCol>
                  </a:tblGrid>
                  <a:tr h="365125">
                    <a:tc>
                      <a:txBody>
                        <a:bodyPr/>
                        <a:lstStyle/>
                        <a:p>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𝑶</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𝛀</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𝚯</m:t>
                                </m:r>
                              </m:oMath>
                            </m:oMathPara>
                          </a14:m>
                          <a:endParaRPr lang="en-US" sz="2800" dirty="0"/>
                        </a:p>
                      </a:txBody>
                      <a:tcPr/>
                    </a:tc>
                    <a:extLst>
                      <a:ext uri="{0D108BD9-81ED-4DB2-BD59-A6C34878D82A}">
                        <a16:rowId xmlns:a16="http://schemas.microsoft.com/office/drawing/2014/main" val="3072041812"/>
                      </a:ext>
                    </a:extLst>
                  </a:tr>
                  <a:tr h="2285372">
                    <a:tc>
                      <a:txBody>
                        <a:bodyPr/>
                        <a:lstStyle/>
                        <a:p>
                          <a:r>
                            <a:rPr lang="en-US" sz="2400" dirty="0"/>
                            <a:t>Best-Case Analysis</a:t>
                          </a:r>
                        </a:p>
                      </a:txBody>
                      <a:tcPr/>
                    </a:tc>
                    <a:tc>
                      <a:txBody>
                        <a:bodyPr/>
                        <a:lstStyle/>
                        <a:p>
                          <a:r>
                            <a:rPr lang="en-US" dirty="0"/>
                            <a:t>In the best-case, linear search will take at most as much time as binary search ever takes. That is, it’s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m:t>
                              </m:r>
                            </m:oMath>
                          </a14:m>
                          <a:endParaRPr lang="en-US" dirty="0"/>
                        </a:p>
                      </a:txBody>
                      <a:tcPr/>
                    </a:tc>
                    <a:tc>
                      <a:txBody>
                        <a:bodyPr/>
                        <a:lstStyle/>
                        <a:p>
                          <a:r>
                            <a:rPr lang="en-US" dirty="0"/>
                            <a:t>In the best case, linear search still has to look at array index 0; those operations still take time, so you will take at least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(1)</m:t>
                              </m:r>
                            </m:oMath>
                          </a14:m>
                          <a:r>
                            <a:rPr lang="en-US" dirty="0"/>
                            <a:t> time. </a:t>
                          </a:r>
                        </a:p>
                      </a:txBody>
                      <a:tcPr/>
                    </a:tc>
                    <a:tc>
                      <a:txBody>
                        <a:bodyPr/>
                        <a:lstStyle/>
                        <a:p>
                          <a:r>
                            <a:rPr lang="en-US" dirty="0"/>
                            <a:t>In the best case, linear-search is both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and </a:t>
                          </a:r>
                          <a14:m>
                            <m:oMath xmlns:m="http://schemas.openxmlformats.org/officeDocument/2006/math">
                              <m:r>
                                <m:rPr>
                                  <m:sty m:val="p"/>
                                </m:rPr>
                                <a:rPr lang="en-US" b="0" i="0" smtClean="0">
                                  <a:latin typeface="Cambria Math" panose="02040503050406030204" pitchFamily="18" charset="0"/>
                                </a:rPr>
                                <m:t>Ω</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oMath>
                          </a14:m>
                          <a:r>
                            <a:rPr lang="en-US" dirty="0"/>
                            <a:t> so it is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a14:m>
                          <a:r>
                            <a:rPr lang="en-US" dirty="0"/>
                            <a:t>.</a:t>
                          </a:r>
                        </a:p>
                      </a:txBody>
                      <a:tcPr/>
                    </a:tc>
                    <a:extLst>
                      <a:ext uri="{0D108BD9-81ED-4DB2-BD59-A6C34878D82A}">
                        <a16:rowId xmlns:a16="http://schemas.microsoft.com/office/drawing/2014/main" val="1632618236"/>
                      </a:ext>
                    </a:extLst>
                  </a:tr>
                  <a:tr h="2285372">
                    <a:tc>
                      <a:txBody>
                        <a:bodyPr/>
                        <a:lstStyle/>
                        <a:p>
                          <a:r>
                            <a:rPr lang="en-US" sz="2400" dirty="0"/>
                            <a:t>Worst-Case Analysis</a:t>
                          </a:r>
                        </a:p>
                      </a:txBody>
                      <a:tcPr/>
                    </a:tc>
                    <a:tc>
                      <a:txBody>
                        <a:bodyPr/>
                        <a:lstStyle/>
                        <a:p>
                          <a:r>
                            <a:rPr lang="en-US" dirty="0"/>
                            <a:t>In the worst-case, binary search will take at most as much time as linear search ever takes. That is, it’s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p>
                      </a:txBody>
                      <a:tcPr/>
                    </a:tc>
                    <a:tc>
                      <a:txBody>
                        <a:bodyPr/>
                        <a:lstStyle/>
                        <a:p>
                          <a:r>
                            <a:rPr lang="en-US" dirty="0"/>
                            <a:t>In the worst-case, linear search will check at least as many locations in the array as binary search does in the worst-case, so it will take at least </a:t>
                          </a:r>
                          <a14:m>
                            <m:oMath xmlns:m="http://schemas.openxmlformats.org/officeDocument/2006/math">
                              <m:r>
                                <m:rPr>
                                  <m:sty m:val="p"/>
                                </m:rPr>
                                <a:rPr lang="en-US" b="0" i="0" smtClean="0">
                                  <a:latin typeface="Cambria Math" panose="02040503050406030204" pitchFamily="18" charset="0"/>
                                </a:rPr>
                                <m:t>Ω</m:t>
                              </m:r>
                              <m:r>
                                <a:rPr lang="en-US" b="0" i="0" smtClean="0">
                                  <a:latin typeface="Cambria Math" panose="02040503050406030204" pitchFamily="18" charset="0"/>
                                </a:rPr>
                                <m:t>(</m:t>
                              </m:r>
                              <m:r>
                                <m:rPr>
                                  <m:sty m:val="p"/>
                                </m:rPr>
                                <a:rPr lang="en-US" b="0" i="0" smtClean="0">
                                  <a:latin typeface="Cambria Math" panose="02040503050406030204" pitchFamily="18" charset="0"/>
                                </a:rPr>
                                <m:t>log</m:t>
                              </m:r>
                              <m:r>
                                <a:rPr lang="en-US" b="0" i="0" smtClean="0">
                                  <a:latin typeface="Cambria Math" panose="02040503050406030204" pitchFamily="18" charset="0"/>
                                </a:rPr>
                                <m:t> </m:t>
                              </m:r>
                              <m:r>
                                <m:rPr>
                                  <m:sty m:val="p"/>
                                </m:rPr>
                                <a:rPr lang="en-US" b="0" i="0" smtClean="0">
                                  <a:latin typeface="Cambria Math" panose="02040503050406030204" pitchFamily="18" charset="0"/>
                                </a:rPr>
                                <m:t>n</m:t>
                              </m:r>
                              <m:r>
                                <a:rPr lang="en-US" b="0" i="0" smtClean="0">
                                  <a:latin typeface="Cambria Math" panose="02040503050406030204" pitchFamily="18" charset="0"/>
                                </a:rPr>
                                <m:t>)</m:t>
                              </m:r>
                            </m:oMath>
                          </a14:m>
                          <a:r>
                            <a:rPr lang="en-US" dirty="0"/>
                            <a:t> time</a:t>
                          </a:r>
                        </a:p>
                      </a:txBody>
                      <a:tcPr/>
                    </a:tc>
                    <a:tc>
                      <a:txBody>
                        <a:bodyPr/>
                        <a:lstStyle/>
                        <a:p>
                          <a:r>
                            <a:rPr lang="en-US" dirty="0"/>
                            <a:t>In the worst-case, binary search takes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time.</a:t>
                          </a:r>
                        </a:p>
                        <a:p>
                          <a:endParaRPr lang="en-US" dirty="0"/>
                        </a:p>
                        <a:p>
                          <a:r>
                            <a:rPr lang="en-US" dirty="0"/>
                            <a:t>In the worst-case, linear search takes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a:t>
                          </a:r>
                        </a:p>
                      </a:txBody>
                      <a:tcPr/>
                    </a:tc>
                    <a:extLst>
                      <a:ext uri="{0D108BD9-81ED-4DB2-BD59-A6C34878D82A}">
                        <a16:rowId xmlns:a16="http://schemas.microsoft.com/office/drawing/2014/main" val="1468097627"/>
                      </a:ext>
                    </a:extLst>
                  </a:tr>
                </a:tbl>
              </a:graphicData>
            </a:graphic>
          </p:graphicFrame>
        </mc:Choice>
        <mc:Fallback xmlns="">
          <p:graphicFrame>
            <p:nvGraphicFramePr>
              <p:cNvPr id="5" name="Content Placeholder 4">
                <a:extLst>
                  <a:ext uri="{FF2B5EF4-FFF2-40B4-BE49-F238E27FC236}">
                    <a16:creationId xmlns:a16="http://schemas.microsoft.com/office/drawing/2014/main" id="{A3BE53C9-7CE8-6D50-B037-B78A5A9BBFA1}"/>
                  </a:ext>
                </a:extLst>
              </p:cNvPr>
              <p:cNvGraphicFramePr>
                <a:graphicFrameLocks noGrp="1"/>
              </p:cNvGraphicFramePr>
              <p:nvPr>
                <p:ph idx="1"/>
                <p:extLst>
                  <p:ext uri="{D42A27DB-BD31-4B8C-83A1-F6EECF244321}">
                    <p14:modId xmlns:p14="http://schemas.microsoft.com/office/powerpoint/2010/main" val="260352369"/>
                  </p:ext>
                </p:extLst>
              </p:nvPr>
            </p:nvGraphicFramePr>
            <p:xfrm>
              <a:off x="574675" y="1463675"/>
              <a:ext cx="11187112" cy="5088904"/>
            </p:xfrm>
            <a:graphic>
              <a:graphicData uri="http://schemas.openxmlformats.org/drawingml/2006/table">
                <a:tbl>
                  <a:tblPr firstRow="1" firstCol="1" bandRow="1">
                    <a:tableStyleId>{5C22544A-7EE6-4342-B048-85BDC9FD1C3A}</a:tableStyleId>
                  </a:tblPr>
                  <a:tblGrid>
                    <a:gridCol w="1359633">
                      <a:extLst>
                        <a:ext uri="{9D8B030D-6E8A-4147-A177-3AD203B41FA5}">
                          <a16:colId xmlns:a16="http://schemas.microsoft.com/office/drawing/2014/main" val="575768709"/>
                        </a:ext>
                      </a:extLst>
                    </a:gridCol>
                    <a:gridCol w="3437792">
                      <a:extLst>
                        <a:ext uri="{9D8B030D-6E8A-4147-A177-3AD203B41FA5}">
                          <a16:colId xmlns:a16="http://schemas.microsoft.com/office/drawing/2014/main" val="3206408064"/>
                        </a:ext>
                      </a:extLst>
                    </a:gridCol>
                    <a:gridCol w="3592909">
                      <a:extLst>
                        <a:ext uri="{9D8B030D-6E8A-4147-A177-3AD203B41FA5}">
                          <a16:colId xmlns:a16="http://schemas.microsoft.com/office/drawing/2014/main" val="2824503487"/>
                        </a:ext>
                      </a:extLst>
                    </a:gridCol>
                    <a:gridCol w="2796778">
                      <a:extLst>
                        <a:ext uri="{9D8B030D-6E8A-4147-A177-3AD203B41FA5}">
                          <a16:colId xmlns:a16="http://schemas.microsoft.com/office/drawing/2014/main" val="458125560"/>
                        </a:ext>
                      </a:extLst>
                    </a:gridCol>
                  </a:tblGrid>
                  <a:tr h="518160">
                    <a:tc>
                      <a:txBody>
                        <a:bodyPr/>
                        <a:lstStyle/>
                        <a:p>
                          <a:endParaRPr lang="en-US" sz="2800" dirty="0"/>
                        </a:p>
                      </a:txBody>
                      <a:tcPr/>
                    </a:tc>
                    <a:tc>
                      <a:txBody>
                        <a:bodyPr/>
                        <a:lstStyle/>
                        <a:p>
                          <a:endParaRPr lang="en-US"/>
                        </a:p>
                      </a:txBody>
                      <a:tcPr>
                        <a:blipFill>
                          <a:blip r:embed="rId2"/>
                          <a:stretch>
                            <a:fillRect l="-39716" t="-1176" r="-186702" b="-884706"/>
                          </a:stretch>
                        </a:blipFill>
                      </a:tcPr>
                    </a:tc>
                    <a:tc>
                      <a:txBody>
                        <a:bodyPr/>
                        <a:lstStyle/>
                        <a:p>
                          <a:endParaRPr lang="en-US"/>
                        </a:p>
                      </a:txBody>
                      <a:tcPr>
                        <a:blipFill>
                          <a:blip r:embed="rId2"/>
                          <a:stretch>
                            <a:fillRect l="-133559" t="-1176" r="-78475" b="-884706"/>
                          </a:stretch>
                        </a:blipFill>
                      </a:tcPr>
                    </a:tc>
                    <a:tc>
                      <a:txBody>
                        <a:bodyPr/>
                        <a:lstStyle/>
                        <a:p>
                          <a:endParaRPr lang="en-US"/>
                        </a:p>
                      </a:txBody>
                      <a:tcPr>
                        <a:blipFill>
                          <a:blip r:embed="rId2"/>
                          <a:stretch>
                            <a:fillRect l="-300218" t="-1176" r="-871" b="-884706"/>
                          </a:stretch>
                        </a:blipFill>
                      </a:tcPr>
                    </a:tc>
                    <a:extLst>
                      <a:ext uri="{0D108BD9-81ED-4DB2-BD59-A6C34878D82A}">
                        <a16:rowId xmlns:a16="http://schemas.microsoft.com/office/drawing/2014/main" val="3072041812"/>
                      </a:ext>
                    </a:extLst>
                  </a:tr>
                  <a:tr h="2285372">
                    <a:tc>
                      <a:txBody>
                        <a:bodyPr/>
                        <a:lstStyle/>
                        <a:p>
                          <a:r>
                            <a:rPr lang="en-US" sz="2400" dirty="0"/>
                            <a:t>Best-Case Analysis</a:t>
                          </a:r>
                        </a:p>
                      </a:txBody>
                      <a:tcPr/>
                    </a:tc>
                    <a:tc>
                      <a:txBody>
                        <a:bodyPr/>
                        <a:lstStyle/>
                        <a:p>
                          <a:endParaRPr lang="en-US"/>
                        </a:p>
                      </a:txBody>
                      <a:tcPr>
                        <a:blipFill>
                          <a:blip r:embed="rId2"/>
                          <a:stretch>
                            <a:fillRect l="-39716" t="-22933" r="-186702" b="-100533"/>
                          </a:stretch>
                        </a:blipFill>
                      </a:tcPr>
                    </a:tc>
                    <a:tc>
                      <a:txBody>
                        <a:bodyPr/>
                        <a:lstStyle/>
                        <a:p>
                          <a:endParaRPr lang="en-US"/>
                        </a:p>
                      </a:txBody>
                      <a:tcPr>
                        <a:blipFill>
                          <a:blip r:embed="rId2"/>
                          <a:stretch>
                            <a:fillRect l="-133559" t="-22933" r="-78475" b="-100533"/>
                          </a:stretch>
                        </a:blipFill>
                      </a:tcPr>
                    </a:tc>
                    <a:tc>
                      <a:txBody>
                        <a:bodyPr/>
                        <a:lstStyle/>
                        <a:p>
                          <a:endParaRPr lang="en-US"/>
                        </a:p>
                      </a:txBody>
                      <a:tcPr>
                        <a:blipFill>
                          <a:blip r:embed="rId2"/>
                          <a:stretch>
                            <a:fillRect l="-300218" t="-22933" r="-871" b="-100533"/>
                          </a:stretch>
                        </a:blipFill>
                      </a:tcPr>
                    </a:tc>
                    <a:extLst>
                      <a:ext uri="{0D108BD9-81ED-4DB2-BD59-A6C34878D82A}">
                        <a16:rowId xmlns:a16="http://schemas.microsoft.com/office/drawing/2014/main" val="1632618236"/>
                      </a:ext>
                    </a:extLst>
                  </a:tr>
                  <a:tr h="2285372">
                    <a:tc>
                      <a:txBody>
                        <a:bodyPr/>
                        <a:lstStyle/>
                        <a:p>
                          <a:r>
                            <a:rPr lang="en-US" sz="2400" dirty="0"/>
                            <a:t>Worst-Case Analysis</a:t>
                          </a:r>
                        </a:p>
                      </a:txBody>
                      <a:tcPr/>
                    </a:tc>
                    <a:tc>
                      <a:txBody>
                        <a:bodyPr/>
                        <a:lstStyle/>
                        <a:p>
                          <a:endParaRPr lang="en-US"/>
                        </a:p>
                      </a:txBody>
                      <a:tcPr>
                        <a:blipFill>
                          <a:blip r:embed="rId2"/>
                          <a:stretch>
                            <a:fillRect l="-39716" t="-122933" r="-186702" b="-533"/>
                          </a:stretch>
                        </a:blipFill>
                      </a:tcPr>
                    </a:tc>
                    <a:tc>
                      <a:txBody>
                        <a:bodyPr/>
                        <a:lstStyle/>
                        <a:p>
                          <a:endParaRPr lang="en-US"/>
                        </a:p>
                      </a:txBody>
                      <a:tcPr>
                        <a:blipFill>
                          <a:blip r:embed="rId2"/>
                          <a:stretch>
                            <a:fillRect l="-133559" t="-122933" r="-78475" b="-533"/>
                          </a:stretch>
                        </a:blipFill>
                      </a:tcPr>
                    </a:tc>
                    <a:tc>
                      <a:txBody>
                        <a:bodyPr/>
                        <a:lstStyle/>
                        <a:p>
                          <a:endParaRPr lang="en-US"/>
                        </a:p>
                      </a:txBody>
                      <a:tcPr>
                        <a:blipFill>
                          <a:blip r:embed="rId2"/>
                          <a:stretch>
                            <a:fillRect l="-300218" t="-122933" r="-871" b="-533"/>
                          </a:stretch>
                        </a:blipFill>
                      </a:tcPr>
                    </a:tc>
                    <a:extLst>
                      <a:ext uri="{0D108BD9-81ED-4DB2-BD59-A6C34878D82A}">
                        <a16:rowId xmlns:a16="http://schemas.microsoft.com/office/drawing/2014/main" val="1468097627"/>
                      </a:ext>
                    </a:extLst>
                  </a:tr>
                </a:tbl>
              </a:graphicData>
            </a:graphic>
          </p:graphicFrame>
        </mc:Fallback>
      </mc:AlternateContent>
      <p:sp>
        <p:nvSpPr>
          <p:cNvPr id="4" name="Slide Number Placeholder 3">
            <a:extLst>
              <a:ext uri="{FF2B5EF4-FFF2-40B4-BE49-F238E27FC236}">
                <a16:creationId xmlns:a16="http://schemas.microsoft.com/office/drawing/2014/main" id="{BBF0EEFD-16D2-C1DC-6796-9D57553988B2}"/>
              </a:ext>
            </a:extLst>
          </p:cNvPr>
          <p:cNvSpPr>
            <a:spLocks noGrp="1"/>
          </p:cNvSpPr>
          <p:nvPr>
            <p:ph type="sldNum" sz="quarter" idx="12"/>
          </p:nvPr>
        </p:nvSpPr>
        <p:spPr/>
        <p:txBody>
          <a:bodyPr/>
          <a:lstStyle/>
          <a:p>
            <a:fld id="{659665DE-58FC-41F4-AC58-2C90A5E00527}" type="slidenum">
              <a:rPr lang="en-US" smtClean="0"/>
              <a:t>51</a:t>
            </a:fld>
            <a:endParaRPr lang="en-US"/>
          </a:p>
        </p:txBody>
      </p:sp>
    </p:spTree>
    <p:extLst>
      <p:ext uri="{BB962C8B-B14F-4D97-AF65-F5344CB8AC3E}">
        <p14:creationId xmlns:p14="http://schemas.microsoft.com/office/powerpoint/2010/main" val="543722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D6F94-9A79-5C02-863C-5818DF89E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69AE8F-46B2-DC59-DD8C-9E3111BCD05F}"/>
              </a:ext>
            </a:extLst>
          </p:cNvPr>
          <p:cNvSpPr>
            <a:spLocks noGrp="1"/>
          </p:cNvSpPr>
          <p:nvPr>
            <p:ph type="title"/>
          </p:nvPr>
        </p:nvSpPr>
        <p:spPr/>
        <p:txBody>
          <a:bodyPr/>
          <a:lstStyle/>
          <a:p>
            <a:r>
              <a:rPr lang="en-US" dirty="0"/>
              <a:t>Why Might you use it?</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E12A6DAC-C013-D5D5-B500-8D6745601764}"/>
                  </a:ext>
                </a:extLst>
              </p:cNvPr>
              <p:cNvGraphicFramePr>
                <a:graphicFrameLocks noGrp="1"/>
              </p:cNvGraphicFramePr>
              <p:nvPr>
                <p:ph idx="1"/>
              </p:nvPr>
            </p:nvGraphicFramePr>
            <p:xfrm>
              <a:off x="574675" y="1463675"/>
              <a:ext cx="11187112" cy="5088904"/>
            </p:xfrm>
            <a:graphic>
              <a:graphicData uri="http://schemas.openxmlformats.org/drawingml/2006/table">
                <a:tbl>
                  <a:tblPr firstRow="1" firstCol="1" bandRow="1">
                    <a:tableStyleId>{5C22544A-7EE6-4342-B048-85BDC9FD1C3A}</a:tableStyleId>
                  </a:tblPr>
                  <a:tblGrid>
                    <a:gridCol w="1359633">
                      <a:extLst>
                        <a:ext uri="{9D8B030D-6E8A-4147-A177-3AD203B41FA5}">
                          <a16:colId xmlns:a16="http://schemas.microsoft.com/office/drawing/2014/main" val="575768709"/>
                        </a:ext>
                      </a:extLst>
                    </a:gridCol>
                    <a:gridCol w="3437792">
                      <a:extLst>
                        <a:ext uri="{9D8B030D-6E8A-4147-A177-3AD203B41FA5}">
                          <a16:colId xmlns:a16="http://schemas.microsoft.com/office/drawing/2014/main" val="3206408064"/>
                        </a:ext>
                      </a:extLst>
                    </a:gridCol>
                    <a:gridCol w="3592909">
                      <a:extLst>
                        <a:ext uri="{9D8B030D-6E8A-4147-A177-3AD203B41FA5}">
                          <a16:colId xmlns:a16="http://schemas.microsoft.com/office/drawing/2014/main" val="2824503487"/>
                        </a:ext>
                      </a:extLst>
                    </a:gridCol>
                    <a:gridCol w="2796778">
                      <a:extLst>
                        <a:ext uri="{9D8B030D-6E8A-4147-A177-3AD203B41FA5}">
                          <a16:colId xmlns:a16="http://schemas.microsoft.com/office/drawing/2014/main" val="458125560"/>
                        </a:ext>
                      </a:extLst>
                    </a:gridCol>
                  </a:tblGrid>
                  <a:tr h="365125">
                    <a:tc>
                      <a:txBody>
                        <a:bodyPr/>
                        <a:lstStyle/>
                        <a:p>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𝑶</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𝛀</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𝚯</m:t>
                                </m:r>
                              </m:oMath>
                            </m:oMathPara>
                          </a14:m>
                          <a:endParaRPr lang="en-US" sz="2800" dirty="0"/>
                        </a:p>
                      </a:txBody>
                      <a:tcPr/>
                    </a:tc>
                    <a:extLst>
                      <a:ext uri="{0D108BD9-81ED-4DB2-BD59-A6C34878D82A}">
                        <a16:rowId xmlns:a16="http://schemas.microsoft.com/office/drawing/2014/main" val="3072041812"/>
                      </a:ext>
                    </a:extLst>
                  </a:tr>
                  <a:tr h="2285372">
                    <a:tc>
                      <a:txBody>
                        <a:bodyPr/>
                        <a:lstStyle/>
                        <a:p>
                          <a:r>
                            <a:rPr lang="en-US" sz="2400" dirty="0"/>
                            <a:t>Best-Case Analysis</a:t>
                          </a:r>
                        </a:p>
                      </a:txBody>
                      <a:tcPr/>
                    </a:tc>
                    <a:tc>
                      <a:txBody>
                        <a:bodyPr/>
                        <a:lstStyle/>
                        <a:p>
                          <a:r>
                            <a:rPr lang="en-US" dirty="0"/>
                            <a:t>In the best case, my algorithm is pretty good, it takes at most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𝑡𝑖𝑚𝑒</m:t>
                              </m:r>
                              <m:r>
                                <a:rPr lang="en-US" b="0" i="1" smtClean="0">
                                  <a:latin typeface="Cambria Math" panose="02040503050406030204" pitchFamily="18" charset="0"/>
                                </a:rPr>
                                <m:t>)</m:t>
                              </m:r>
                            </m:oMath>
                          </a14:m>
                          <a:endParaRPr lang="en-US" dirty="0"/>
                        </a:p>
                      </a:txBody>
                      <a:tcPr/>
                    </a:tc>
                    <a:tc>
                      <a:txBody>
                        <a:bodyPr/>
                        <a:lstStyle/>
                        <a:p>
                          <a:r>
                            <a:rPr lang="en-US" dirty="0"/>
                            <a:t>Even in the best-case, this algorithm still takes a while; it takes at least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𝑡𝑖𝑚𝑒</m:t>
                              </m:r>
                              <m:r>
                                <a:rPr lang="en-US" b="0" i="1" smtClean="0">
                                  <a:latin typeface="Cambria Math" panose="02040503050406030204" pitchFamily="18" charset="0"/>
                                </a:rPr>
                                <m:t>)</m:t>
                              </m:r>
                            </m:oMath>
                          </a14:m>
                          <a:endParaRPr lang="en-US" dirty="0"/>
                        </a:p>
                      </a:txBody>
                      <a:tcPr/>
                    </a:tc>
                    <a:tc>
                      <a:txBody>
                        <a:bodyPr/>
                        <a:lstStyle/>
                        <a:p>
                          <a:r>
                            <a:rPr lang="en-US" dirty="0"/>
                            <a:t>In the best case, my algorithm takes exactly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𝑡𝑖𝑚𝑒</m:t>
                              </m:r>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632618236"/>
                      </a:ext>
                    </a:extLst>
                  </a:tr>
                  <a:tr h="2285372">
                    <a:tc>
                      <a:txBody>
                        <a:bodyPr/>
                        <a:lstStyle/>
                        <a:p>
                          <a:r>
                            <a:rPr lang="en-US" sz="2400" dirty="0"/>
                            <a:t>Worst-Case Analysis</a:t>
                          </a:r>
                        </a:p>
                      </a:txBody>
                      <a:tcPr/>
                    </a:tc>
                    <a:tc>
                      <a:txBody>
                        <a:bodyPr/>
                        <a:lstStyle/>
                        <a:p>
                          <a:r>
                            <a:rPr lang="en-US" dirty="0"/>
                            <a:t>Even in the worst-case my algorithm, isn’t that bad! It takes at most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𝑡𝑖𝑚𝑒</m:t>
                              </m:r>
                              <m:r>
                                <a:rPr lang="en-US" b="0" i="1" smtClean="0">
                                  <a:latin typeface="Cambria Math" panose="02040503050406030204" pitchFamily="18" charset="0"/>
                                </a:rPr>
                                <m:t>)</m:t>
                              </m:r>
                            </m:oMath>
                          </a14:m>
                          <a:r>
                            <a:rPr lang="en-US" dirty="0"/>
                            <a:t> time in the worst-case</a:t>
                          </a:r>
                        </a:p>
                      </a:txBody>
                      <a:tcPr/>
                    </a:tc>
                    <a:tc>
                      <a:txBody>
                        <a:bodyPr/>
                        <a:lstStyle/>
                        <a:p>
                          <a:r>
                            <a:rPr lang="en-US" dirty="0"/>
                            <a:t>In the worst-case, there’s still a lot of work the algorithm has to do; it takes at least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𝑡𝑖𝑚𝑒</m:t>
                              </m:r>
                              <m:r>
                                <a:rPr lang="en-US" b="0" i="1" smtClean="0">
                                  <a:latin typeface="Cambria Math" panose="02040503050406030204" pitchFamily="18" charset="0"/>
                                </a:rPr>
                                <m:t>)</m:t>
                              </m:r>
                            </m:oMath>
                          </a14:m>
                          <a:endParaRPr lang="en-US" dirty="0"/>
                        </a:p>
                      </a:txBody>
                      <a:tcPr/>
                    </a:tc>
                    <a:tc>
                      <a:txBody>
                        <a:bodyPr/>
                        <a:lstStyle/>
                        <a:p>
                          <a:r>
                            <a:rPr lang="en-US" dirty="0"/>
                            <a:t>In the worst case, my algorithm takes exactly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𝑡𝑖𝑚𝑒</m:t>
                              </m:r>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468097627"/>
                      </a:ext>
                    </a:extLst>
                  </a:tr>
                </a:tbl>
              </a:graphicData>
            </a:graphic>
          </p:graphicFrame>
        </mc:Choice>
        <mc:Fallback xmlns="">
          <p:graphicFrame>
            <p:nvGraphicFramePr>
              <p:cNvPr id="5" name="Content Placeholder 4">
                <a:extLst>
                  <a:ext uri="{FF2B5EF4-FFF2-40B4-BE49-F238E27FC236}">
                    <a16:creationId xmlns:a16="http://schemas.microsoft.com/office/drawing/2014/main" id="{E12A6DAC-C013-D5D5-B500-8D6745601764}"/>
                  </a:ext>
                </a:extLst>
              </p:cNvPr>
              <p:cNvGraphicFramePr>
                <a:graphicFrameLocks noGrp="1"/>
              </p:cNvGraphicFramePr>
              <p:nvPr>
                <p:ph idx="1"/>
                <p:extLst>
                  <p:ext uri="{D42A27DB-BD31-4B8C-83A1-F6EECF244321}">
                    <p14:modId xmlns:p14="http://schemas.microsoft.com/office/powerpoint/2010/main" val="1868407814"/>
                  </p:ext>
                </p:extLst>
              </p:nvPr>
            </p:nvGraphicFramePr>
            <p:xfrm>
              <a:off x="574675" y="1463675"/>
              <a:ext cx="11187112" cy="5088904"/>
            </p:xfrm>
            <a:graphic>
              <a:graphicData uri="http://schemas.openxmlformats.org/drawingml/2006/table">
                <a:tbl>
                  <a:tblPr firstRow="1" firstCol="1" bandRow="1">
                    <a:tableStyleId>{5C22544A-7EE6-4342-B048-85BDC9FD1C3A}</a:tableStyleId>
                  </a:tblPr>
                  <a:tblGrid>
                    <a:gridCol w="1359633">
                      <a:extLst>
                        <a:ext uri="{9D8B030D-6E8A-4147-A177-3AD203B41FA5}">
                          <a16:colId xmlns:a16="http://schemas.microsoft.com/office/drawing/2014/main" val="575768709"/>
                        </a:ext>
                      </a:extLst>
                    </a:gridCol>
                    <a:gridCol w="3437792">
                      <a:extLst>
                        <a:ext uri="{9D8B030D-6E8A-4147-A177-3AD203B41FA5}">
                          <a16:colId xmlns:a16="http://schemas.microsoft.com/office/drawing/2014/main" val="3206408064"/>
                        </a:ext>
                      </a:extLst>
                    </a:gridCol>
                    <a:gridCol w="3592909">
                      <a:extLst>
                        <a:ext uri="{9D8B030D-6E8A-4147-A177-3AD203B41FA5}">
                          <a16:colId xmlns:a16="http://schemas.microsoft.com/office/drawing/2014/main" val="2824503487"/>
                        </a:ext>
                      </a:extLst>
                    </a:gridCol>
                    <a:gridCol w="2796778">
                      <a:extLst>
                        <a:ext uri="{9D8B030D-6E8A-4147-A177-3AD203B41FA5}">
                          <a16:colId xmlns:a16="http://schemas.microsoft.com/office/drawing/2014/main" val="458125560"/>
                        </a:ext>
                      </a:extLst>
                    </a:gridCol>
                  </a:tblGrid>
                  <a:tr h="518160">
                    <a:tc>
                      <a:txBody>
                        <a:bodyPr/>
                        <a:lstStyle/>
                        <a:p>
                          <a:endParaRPr lang="en-US" sz="2800" dirty="0"/>
                        </a:p>
                      </a:txBody>
                      <a:tcPr/>
                    </a:tc>
                    <a:tc>
                      <a:txBody>
                        <a:bodyPr/>
                        <a:lstStyle/>
                        <a:p>
                          <a:endParaRPr lang="en-US"/>
                        </a:p>
                      </a:txBody>
                      <a:tcPr>
                        <a:blipFill>
                          <a:blip r:embed="rId2"/>
                          <a:stretch>
                            <a:fillRect l="-39716" t="-1176" r="-186702" b="-884706"/>
                          </a:stretch>
                        </a:blipFill>
                      </a:tcPr>
                    </a:tc>
                    <a:tc>
                      <a:txBody>
                        <a:bodyPr/>
                        <a:lstStyle/>
                        <a:p>
                          <a:endParaRPr lang="en-US"/>
                        </a:p>
                      </a:txBody>
                      <a:tcPr>
                        <a:blipFill>
                          <a:blip r:embed="rId2"/>
                          <a:stretch>
                            <a:fillRect l="-133559" t="-1176" r="-78475" b="-884706"/>
                          </a:stretch>
                        </a:blipFill>
                      </a:tcPr>
                    </a:tc>
                    <a:tc>
                      <a:txBody>
                        <a:bodyPr/>
                        <a:lstStyle/>
                        <a:p>
                          <a:endParaRPr lang="en-US"/>
                        </a:p>
                      </a:txBody>
                      <a:tcPr>
                        <a:blipFill>
                          <a:blip r:embed="rId2"/>
                          <a:stretch>
                            <a:fillRect l="-300218" t="-1176" r="-871" b="-884706"/>
                          </a:stretch>
                        </a:blipFill>
                      </a:tcPr>
                    </a:tc>
                    <a:extLst>
                      <a:ext uri="{0D108BD9-81ED-4DB2-BD59-A6C34878D82A}">
                        <a16:rowId xmlns:a16="http://schemas.microsoft.com/office/drawing/2014/main" val="3072041812"/>
                      </a:ext>
                    </a:extLst>
                  </a:tr>
                  <a:tr h="2285372">
                    <a:tc>
                      <a:txBody>
                        <a:bodyPr/>
                        <a:lstStyle/>
                        <a:p>
                          <a:r>
                            <a:rPr lang="en-US" sz="2400" dirty="0"/>
                            <a:t>Best-Case Analysis</a:t>
                          </a:r>
                        </a:p>
                      </a:txBody>
                      <a:tcPr/>
                    </a:tc>
                    <a:tc>
                      <a:txBody>
                        <a:bodyPr/>
                        <a:lstStyle/>
                        <a:p>
                          <a:endParaRPr lang="en-US"/>
                        </a:p>
                      </a:txBody>
                      <a:tcPr>
                        <a:blipFill>
                          <a:blip r:embed="rId2"/>
                          <a:stretch>
                            <a:fillRect l="-39716" t="-22933" r="-186702" b="-100533"/>
                          </a:stretch>
                        </a:blipFill>
                      </a:tcPr>
                    </a:tc>
                    <a:tc>
                      <a:txBody>
                        <a:bodyPr/>
                        <a:lstStyle/>
                        <a:p>
                          <a:endParaRPr lang="en-US"/>
                        </a:p>
                      </a:txBody>
                      <a:tcPr>
                        <a:blipFill>
                          <a:blip r:embed="rId2"/>
                          <a:stretch>
                            <a:fillRect l="-133559" t="-22933" r="-78475" b="-100533"/>
                          </a:stretch>
                        </a:blipFill>
                      </a:tcPr>
                    </a:tc>
                    <a:tc>
                      <a:txBody>
                        <a:bodyPr/>
                        <a:lstStyle/>
                        <a:p>
                          <a:endParaRPr lang="en-US"/>
                        </a:p>
                      </a:txBody>
                      <a:tcPr>
                        <a:blipFill>
                          <a:blip r:embed="rId2"/>
                          <a:stretch>
                            <a:fillRect l="-300218" t="-22933" r="-871" b="-100533"/>
                          </a:stretch>
                        </a:blipFill>
                      </a:tcPr>
                    </a:tc>
                    <a:extLst>
                      <a:ext uri="{0D108BD9-81ED-4DB2-BD59-A6C34878D82A}">
                        <a16:rowId xmlns:a16="http://schemas.microsoft.com/office/drawing/2014/main" val="1632618236"/>
                      </a:ext>
                    </a:extLst>
                  </a:tr>
                  <a:tr h="2285372">
                    <a:tc>
                      <a:txBody>
                        <a:bodyPr/>
                        <a:lstStyle/>
                        <a:p>
                          <a:r>
                            <a:rPr lang="en-US" sz="2400" dirty="0"/>
                            <a:t>Worst-Case Analysis</a:t>
                          </a:r>
                        </a:p>
                      </a:txBody>
                      <a:tcPr/>
                    </a:tc>
                    <a:tc>
                      <a:txBody>
                        <a:bodyPr/>
                        <a:lstStyle/>
                        <a:p>
                          <a:endParaRPr lang="en-US"/>
                        </a:p>
                      </a:txBody>
                      <a:tcPr>
                        <a:blipFill>
                          <a:blip r:embed="rId2"/>
                          <a:stretch>
                            <a:fillRect l="-39716" t="-122933" r="-186702" b="-533"/>
                          </a:stretch>
                        </a:blipFill>
                      </a:tcPr>
                    </a:tc>
                    <a:tc>
                      <a:txBody>
                        <a:bodyPr/>
                        <a:lstStyle/>
                        <a:p>
                          <a:endParaRPr lang="en-US"/>
                        </a:p>
                      </a:txBody>
                      <a:tcPr>
                        <a:blipFill>
                          <a:blip r:embed="rId2"/>
                          <a:stretch>
                            <a:fillRect l="-133559" t="-122933" r="-78475" b="-533"/>
                          </a:stretch>
                        </a:blipFill>
                      </a:tcPr>
                    </a:tc>
                    <a:tc>
                      <a:txBody>
                        <a:bodyPr/>
                        <a:lstStyle/>
                        <a:p>
                          <a:endParaRPr lang="en-US"/>
                        </a:p>
                      </a:txBody>
                      <a:tcPr>
                        <a:blipFill>
                          <a:blip r:embed="rId2"/>
                          <a:stretch>
                            <a:fillRect l="-300218" t="-122933" r="-871" b="-533"/>
                          </a:stretch>
                        </a:blipFill>
                      </a:tcPr>
                    </a:tc>
                    <a:extLst>
                      <a:ext uri="{0D108BD9-81ED-4DB2-BD59-A6C34878D82A}">
                        <a16:rowId xmlns:a16="http://schemas.microsoft.com/office/drawing/2014/main" val="1468097627"/>
                      </a:ext>
                    </a:extLst>
                  </a:tr>
                </a:tbl>
              </a:graphicData>
            </a:graphic>
          </p:graphicFrame>
        </mc:Fallback>
      </mc:AlternateContent>
      <p:sp>
        <p:nvSpPr>
          <p:cNvPr id="4" name="Slide Number Placeholder 3">
            <a:extLst>
              <a:ext uri="{FF2B5EF4-FFF2-40B4-BE49-F238E27FC236}">
                <a16:creationId xmlns:a16="http://schemas.microsoft.com/office/drawing/2014/main" id="{A64794EC-1D42-54DE-3CE9-CBADC9845B22}"/>
              </a:ext>
            </a:extLst>
          </p:cNvPr>
          <p:cNvSpPr>
            <a:spLocks noGrp="1"/>
          </p:cNvSpPr>
          <p:nvPr>
            <p:ph type="sldNum" sz="quarter" idx="12"/>
          </p:nvPr>
        </p:nvSpPr>
        <p:spPr/>
        <p:txBody>
          <a:bodyPr/>
          <a:lstStyle/>
          <a:p>
            <a:fld id="{659665DE-58FC-41F4-AC58-2C90A5E00527}" type="slidenum">
              <a:rPr lang="en-US" smtClean="0"/>
              <a:t>52</a:t>
            </a:fld>
            <a:endParaRPr lang="en-US"/>
          </a:p>
        </p:txBody>
      </p:sp>
    </p:spTree>
    <p:extLst>
      <p:ext uri="{BB962C8B-B14F-4D97-AF65-F5344CB8AC3E}">
        <p14:creationId xmlns:p14="http://schemas.microsoft.com/office/powerpoint/2010/main" val="19965979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C6255D-D120-8000-836D-CD7E3CC30D4F}"/>
              </a:ext>
            </a:extLst>
          </p:cNvPr>
          <p:cNvSpPr>
            <a:spLocks noGrp="1"/>
          </p:cNvSpPr>
          <p:nvPr>
            <p:ph type="title"/>
          </p:nvPr>
        </p:nvSpPr>
        <p:spPr/>
        <p:txBody>
          <a:bodyPr/>
          <a:lstStyle/>
          <a:p>
            <a:r>
              <a:rPr lang="en-US" dirty="0"/>
              <a:t>Extra Amortization Example</a:t>
            </a:r>
          </a:p>
        </p:txBody>
      </p:sp>
      <p:sp>
        <p:nvSpPr>
          <p:cNvPr id="4" name="Slide Number Placeholder 3">
            <a:extLst>
              <a:ext uri="{FF2B5EF4-FFF2-40B4-BE49-F238E27FC236}">
                <a16:creationId xmlns:a16="http://schemas.microsoft.com/office/drawing/2014/main" id="{63D081C5-AA3E-BAA9-5B54-D3C4F638F260}"/>
              </a:ext>
            </a:extLst>
          </p:cNvPr>
          <p:cNvSpPr>
            <a:spLocks noGrp="1"/>
          </p:cNvSpPr>
          <p:nvPr>
            <p:ph type="sldNum" sz="quarter" idx="12"/>
          </p:nvPr>
        </p:nvSpPr>
        <p:spPr/>
        <p:txBody>
          <a:bodyPr/>
          <a:lstStyle/>
          <a:p>
            <a:fld id="{2A684D91-6951-4247-8A71-3C3C7BB0A60F}" type="slidenum">
              <a:rPr lang="en-US" smtClean="0"/>
              <a:t>53</a:t>
            </a:fld>
            <a:endParaRPr lang="en-US"/>
          </a:p>
        </p:txBody>
      </p:sp>
      <p:sp>
        <p:nvSpPr>
          <p:cNvPr id="6" name="Text Placeholder 5">
            <a:extLst>
              <a:ext uri="{FF2B5EF4-FFF2-40B4-BE49-F238E27FC236}">
                <a16:creationId xmlns:a16="http://schemas.microsoft.com/office/drawing/2014/main" id="{FB858334-6007-3B70-B517-5C341631EA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15762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D55E-29D2-4231-A1C5-DD712556118B}"/>
              </a:ext>
            </a:extLst>
          </p:cNvPr>
          <p:cNvSpPr>
            <a:spLocks noGrp="1"/>
          </p:cNvSpPr>
          <p:nvPr>
            <p:ph type="title"/>
          </p:nvPr>
        </p:nvSpPr>
        <p:spPr/>
        <p:txBody>
          <a:bodyPr/>
          <a:lstStyle/>
          <a:p>
            <a:r>
              <a:rPr lang="en-US" dirty="0"/>
              <a:t>A Contrived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83EE2C-35E9-48C7-B190-C1DFC10AD2D6}"/>
                  </a:ext>
                </a:extLst>
              </p:cNvPr>
              <p:cNvSpPr>
                <a:spLocks noGrp="1"/>
              </p:cNvSpPr>
              <p:nvPr>
                <p:ph idx="1"/>
              </p:nvPr>
            </p:nvSpPr>
            <p:spPr>
              <a:xfrm>
                <a:off x="565910" y="1463857"/>
                <a:ext cx="11187258" cy="4845504"/>
              </a:xfrm>
            </p:spPr>
            <p:txBody>
              <a:bodyPr>
                <a:normAutofit/>
              </a:bodyPr>
              <a:lstStyle/>
              <a:p>
                <a:r>
                  <a:rPr lang="en-US" sz="2800" dirty="0"/>
                  <a:t>A </a:t>
                </a:r>
                <a:r>
                  <a:rPr lang="en-US" sz="2800" dirty="0" err="1">
                    <a:latin typeface="Courier New" panose="02070309020205020404" pitchFamily="49" charset="0"/>
                    <a:cs typeface="Courier New" panose="02070309020205020404" pitchFamily="49" charset="0"/>
                  </a:rPr>
                  <a:t>MakesYouWaitList</a:t>
                </a:r>
                <a:r>
                  <a:rPr lang="en-US" sz="2800" dirty="0">
                    <a:latin typeface="+mn-lt"/>
                    <a:cs typeface="Courier New" panose="02070309020205020404" pitchFamily="49" charset="0"/>
                  </a:rPr>
                  <a:t> operates as follows:</a:t>
                </a:r>
              </a:p>
              <a:p>
                <a:r>
                  <a:rPr lang="en-US" sz="2800" dirty="0">
                    <a:latin typeface="+mn-lt"/>
                    <a:cs typeface="Courier New" panose="02070309020205020404" pitchFamily="49" charset="0"/>
                  </a:rPr>
                  <a:t>When you call </a:t>
                </a:r>
                <a:r>
                  <a:rPr lang="en-US" sz="2800" dirty="0">
                    <a:latin typeface="Courier New" panose="02070309020205020404" pitchFamily="49" charset="0"/>
                    <a:cs typeface="Courier New" panose="02070309020205020404" pitchFamily="49" charset="0"/>
                  </a:rPr>
                  <a:t>find()</a:t>
                </a:r>
                <a:r>
                  <a:rPr lang="en-US" sz="2800" dirty="0">
                    <a:latin typeface="+mn-lt"/>
                    <a:cs typeface="Courier New" panose="02070309020205020404" pitchFamily="49" charset="0"/>
                  </a:rPr>
                  <a:t>, it does a linear search through an array of </a:t>
                </a:r>
                <a14:m>
                  <m:oMath xmlns:m="http://schemas.openxmlformats.org/officeDocument/2006/math">
                    <m:r>
                      <a:rPr lang="en-US" sz="2800" b="0" i="1" smtClean="0">
                        <a:latin typeface="Cambria Math" panose="02040503050406030204" pitchFamily="18" charset="0"/>
                        <a:cs typeface="Courier New" panose="02070309020205020404" pitchFamily="49" charset="0"/>
                      </a:rPr>
                      <m:t>𝑛</m:t>
                    </m:r>
                  </m:oMath>
                </a14:m>
                <a:r>
                  <a:rPr lang="en-US" sz="2800" dirty="0">
                    <a:latin typeface="+mn-lt"/>
                    <a:cs typeface="Courier New" panose="02070309020205020404" pitchFamily="49" charset="0"/>
                  </a:rPr>
                  <a:t> elements to find </a:t>
                </a:r>
                <a14:m>
                  <m:oMath xmlns:m="http://schemas.openxmlformats.org/officeDocument/2006/math">
                    <m:r>
                      <a:rPr lang="en-US" sz="2800" b="0" i="1" smtClean="0">
                        <a:latin typeface="Cambria Math" panose="02040503050406030204" pitchFamily="18" charset="0"/>
                        <a:cs typeface="Courier New" panose="02070309020205020404" pitchFamily="49" charset="0"/>
                      </a:rPr>
                      <m:t>𝑖</m:t>
                    </m:r>
                  </m:oMath>
                </a14:m>
                <a:r>
                  <a:rPr lang="en-US" sz="2800" dirty="0">
                    <a:latin typeface="Courier New" panose="02070309020205020404" pitchFamily="49" charset="0"/>
                    <a:cs typeface="Courier New" panose="02070309020205020404" pitchFamily="49" charset="0"/>
                  </a:rPr>
                  <a:t>.</a:t>
                </a:r>
                <a:r>
                  <a:rPr lang="en-US" sz="2800" dirty="0">
                    <a:latin typeface="+mn-lt"/>
                    <a:cs typeface="Courier New" panose="02070309020205020404" pitchFamily="49" charset="0"/>
                  </a:rPr>
                  <a:t>If the index is odd, it spins for </a:t>
                </a:r>
                <a14:m>
                  <m:oMath xmlns:m="http://schemas.openxmlformats.org/officeDocument/2006/math">
                    <m:r>
                      <a:rPr lang="en-US" sz="2800" b="0" i="1" smtClean="0">
                        <a:latin typeface="Cambria Math" panose="02040503050406030204" pitchFamily="18" charset="0"/>
                        <a:cs typeface="Courier New" panose="02070309020205020404" pitchFamily="49" charset="0"/>
                      </a:rPr>
                      <m:t>𝑂</m:t>
                    </m:r>
                    <m:r>
                      <a:rPr lang="en-US" sz="2800" b="0" i="1" smtClean="0">
                        <a:latin typeface="Cambria Math" panose="02040503050406030204" pitchFamily="18" charset="0"/>
                        <a:cs typeface="Courier New" panose="02070309020205020404" pitchFamily="49" charset="0"/>
                      </a:rPr>
                      <m:t>(</m:t>
                    </m:r>
                    <m:r>
                      <a:rPr lang="en-US" sz="2800" b="0" i="1" smtClean="0">
                        <a:latin typeface="Cambria Math" panose="02040503050406030204" pitchFamily="18" charset="0"/>
                        <a:cs typeface="Courier New" panose="02070309020205020404" pitchFamily="49" charset="0"/>
                      </a:rPr>
                      <m:t>𝑛</m:t>
                    </m:r>
                    <m:r>
                      <a:rPr lang="en-US" sz="2800" b="0" i="1" smtClean="0">
                        <a:latin typeface="Cambria Math" panose="02040503050406030204" pitchFamily="18" charset="0"/>
                        <a:cs typeface="Courier New" panose="02070309020205020404" pitchFamily="49" charset="0"/>
                      </a:rPr>
                      <m:t>)</m:t>
                    </m:r>
                  </m:oMath>
                </a14:m>
                <a:r>
                  <a:rPr lang="en-US" sz="2800" dirty="0">
                    <a:latin typeface="+mn-lt"/>
                    <a:cs typeface="Courier New" panose="02070309020205020404" pitchFamily="49" charset="0"/>
                  </a:rPr>
                  <a:t> time, if the index is even it spins for </a:t>
                </a:r>
                <a14:m>
                  <m:oMath xmlns:m="http://schemas.openxmlformats.org/officeDocument/2006/math">
                    <m:r>
                      <a:rPr lang="en-US" sz="2800" b="0" i="1" smtClean="0">
                        <a:latin typeface="Cambria Math" panose="02040503050406030204" pitchFamily="18" charset="0"/>
                        <a:cs typeface="Courier New" panose="02070309020205020404" pitchFamily="49" charset="0"/>
                      </a:rPr>
                      <m:t>𝑂</m:t>
                    </m:r>
                    <m:r>
                      <a:rPr lang="en-US" sz="2800" b="0" i="1" smtClean="0">
                        <a:latin typeface="Cambria Math" panose="02040503050406030204" pitchFamily="18" charset="0"/>
                        <a:cs typeface="Courier New" panose="02070309020205020404" pitchFamily="49" charset="0"/>
                      </a:rPr>
                      <m:t>(</m:t>
                    </m:r>
                    <m:sSup>
                      <m:sSupPr>
                        <m:ctrlPr>
                          <a:rPr lang="en-US" sz="2800" b="0" i="1" smtClean="0">
                            <a:latin typeface="Cambria Math" panose="02040503050406030204" pitchFamily="18" charset="0"/>
                            <a:cs typeface="Courier New" panose="02070309020205020404" pitchFamily="49" charset="0"/>
                          </a:rPr>
                        </m:ctrlPr>
                      </m:sSupPr>
                      <m:e>
                        <m:r>
                          <a:rPr lang="en-US" sz="2800" b="0" i="1" smtClean="0">
                            <a:latin typeface="Cambria Math" panose="02040503050406030204" pitchFamily="18" charset="0"/>
                            <a:cs typeface="Courier New" panose="02070309020205020404" pitchFamily="49" charset="0"/>
                          </a:rPr>
                          <m:t>𝑛</m:t>
                        </m:r>
                      </m:e>
                      <m:sup>
                        <m:r>
                          <a:rPr lang="en-US" sz="2800" b="0" i="1" smtClean="0">
                            <a:latin typeface="Cambria Math" panose="02040503050406030204" pitchFamily="18" charset="0"/>
                            <a:cs typeface="Courier New" panose="02070309020205020404" pitchFamily="49" charset="0"/>
                          </a:rPr>
                          <m:t>2</m:t>
                        </m:r>
                      </m:sup>
                    </m:sSup>
                    <m:r>
                      <a:rPr lang="en-US" sz="2800" b="0" i="1" smtClean="0">
                        <a:latin typeface="Cambria Math" panose="02040503050406030204" pitchFamily="18" charset="0"/>
                        <a:cs typeface="Courier New" panose="02070309020205020404" pitchFamily="49" charset="0"/>
                      </a:rPr>
                      <m:t>)</m:t>
                    </m:r>
                  </m:oMath>
                </a14:m>
                <a:r>
                  <a:rPr lang="en-US" sz="2800" dirty="0">
                    <a:latin typeface="+mn-lt"/>
                    <a:cs typeface="Courier New" panose="02070309020205020404" pitchFamily="49" charset="0"/>
                  </a:rPr>
                  <a:t> time. Additionally, every </a:t>
                </a:r>
                <a14:m>
                  <m:oMath xmlns:m="http://schemas.openxmlformats.org/officeDocument/2006/math">
                    <m:sSup>
                      <m:sSupPr>
                        <m:ctrlPr>
                          <a:rPr lang="en-US" sz="2800" b="0" i="1" smtClean="0">
                            <a:latin typeface="Cambria Math" panose="02040503050406030204" pitchFamily="18" charset="0"/>
                            <a:cs typeface="Courier New" panose="02070309020205020404" pitchFamily="49" charset="0"/>
                          </a:rPr>
                        </m:ctrlPr>
                      </m:sSupPr>
                      <m:e>
                        <m:r>
                          <a:rPr lang="en-US" sz="2800" b="0" i="1" smtClean="0">
                            <a:latin typeface="Cambria Math" panose="02040503050406030204" pitchFamily="18" charset="0"/>
                            <a:cs typeface="Courier New" panose="02070309020205020404" pitchFamily="49" charset="0"/>
                          </a:rPr>
                          <m:t>𝑛</m:t>
                        </m:r>
                      </m:e>
                      <m:sup>
                        <m:r>
                          <m:rPr>
                            <m:sty m:val="p"/>
                          </m:rPr>
                          <a:rPr lang="en-US" sz="2800" b="0" i="0" smtClean="0">
                            <a:latin typeface="Cambria Math" panose="02040503050406030204" pitchFamily="18" charset="0"/>
                            <a:cs typeface="Courier New" panose="02070309020205020404" pitchFamily="49" charset="0"/>
                          </a:rPr>
                          <m:t>th</m:t>
                        </m:r>
                      </m:sup>
                    </m:sSup>
                  </m:oMath>
                </a14:m>
                <a:r>
                  <a:rPr lang="en-US" sz="2800" dirty="0">
                    <a:latin typeface="+mn-lt"/>
                    <a:cs typeface="Courier New" panose="02070309020205020404" pitchFamily="49" charset="0"/>
                  </a:rPr>
                  <a:t> call to find it spins for </a:t>
                </a:r>
                <a14:m>
                  <m:oMath xmlns:m="http://schemas.openxmlformats.org/officeDocument/2006/math">
                    <m:r>
                      <a:rPr lang="en-US" sz="2800" b="0" i="1" smtClean="0">
                        <a:latin typeface="Cambria Math" panose="02040503050406030204" pitchFamily="18" charset="0"/>
                        <a:cs typeface="Courier New" panose="02070309020205020404" pitchFamily="49" charset="0"/>
                      </a:rPr>
                      <m:t>𝑂</m:t>
                    </m:r>
                    <m:r>
                      <a:rPr lang="en-US" sz="2800" b="0" i="1" smtClean="0">
                        <a:latin typeface="Cambria Math" panose="02040503050406030204" pitchFamily="18" charset="0"/>
                        <a:cs typeface="Courier New" panose="02070309020205020404" pitchFamily="49" charset="0"/>
                      </a:rPr>
                      <m:t>(</m:t>
                    </m:r>
                    <m:sSup>
                      <m:sSupPr>
                        <m:ctrlPr>
                          <a:rPr lang="en-US" sz="2800" b="0" i="1" smtClean="0">
                            <a:latin typeface="Cambria Math" panose="02040503050406030204" pitchFamily="18" charset="0"/>
                            <a:cs typeface="Courier New" panose="02070309020205020404" pitchFamily="49" charset="0"/>
                          </a:rPr>
                        </m:ctrlPr>
                      </m:sSupPr>
                      <m:e>
                        <m:r>
                          <a:rPr lang="en-US" sz="2800" b="0" i="1" smtClean="0">
                            <a:latin typeface="Cambria Math" panose="02040503050406030204" pitchFamily="18" charset="0"/>
                            <a:cs typeface="Courier New" panose="02070309020205020404" pitchFamily="49" charset="0"/>
                          </a:rPr>
                          <m:t>𝑛</m:t>
                        </m:r>
                      </m:e>
                      <m:sup>
                        <m:r>
                          <a:rPr lang="en-US" sz="2800" b="0" i="1" smtClean="0">
                            <a:latin typeface="Cambria Math" panose="02040503050406030204" pitchFamily="18" charset="0"/>
                            <a:cs typeface="Courier New" panose="02070309020205020404" pitchFamily="49" charset="0"/>
                          </a:rPr>
                          <m:t>2.5</m:t>
                        </m:r>
                      </m:sup>
                    </m:sSup>
                    <m:r>
                      <a:rPr lang="en-US" sz="2800" b="0" i="1" smtClean="0">
                        <a:latin typeface="Cambria Math" panose="02040503050406030204" pitchFamily="18" charset="0"/>
                        <a:cs typeface="Courier New" panose="02070309020205020404" pitchFamily="49" charset="0"/>
                      </a:rPr>
                      <m:t>)</m:t>
                    </m:r>
                  </m:oMath>
                </a14:m>
                <a:r>
                  <a:rPr lang="en-US" sz="2800" dirty="0">
                    <a:latin typeface="+mn-lt"/>
                    <a:cs typeface="Courier New" panose="02070309020205020404" pitchFamily="49" charset="0"/>
                  </a:rPr>
                  <a:t> time. It looks like this:</a:t>
                </a:r>
              </a:p>
              <a:p>
                <a:endParaRPr lang="en-US" sz="2800" dirty="0">
                  <a:latin typeface="+mn-lt"/>
                  <a:cs typeface="Courier New" panose="02070309020205020404" pitchFamily="49" charset="0"/>
                </a:endParaRPr>
              </a:p>
              <a:p>
                <a:endParaRPr lang="en-US" sz="2800" dirty="0">
                  <a:latin typeface="+mn-lt"/>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4783EE2C-35E9-48C7-B190-C1DFC10AD2D6}"/>
                  </a:ext>
                </a:extLst>
              </p:cNvPr>
              <p:cNvSpPr>
                <a:spLocks noGrp="1" noRot="1" noChangeAspect="1" noMove="1" noResize="1" noEditPoints="1" noAdjustHandles="1" noChangeArrowheads="1" noChangeShapeType="1" noTextEdit="1"/>
              </p:cNvSpPr>
              <p:nvPr>
                <p:ph idx="1"/>
              </p:nvPr>
            </p:nvSpPr>
            <p:spPr>
              <a:xfrm>
                <a:off x="565910" y="1463857"/>
                <a:ext cx="11187258" cy="4845504"/>
              </a:xfrm>
              <a:blipFill>
                <a:blip r:embed="rId2"/>
                <a:stretch>
                  <a:fillRect l="-708" t="-2516" r="-152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26C119D-FC54-469C-9E88-E49F4B54740D}"/>
              </a:ext>
            </a:extLst>
          </p:cNvPr>
          <p:cNvSpPr>
            <a:spLocks noGrp="1"/>
          </p:cNvSpPr>
          <p:nvPr>
            <p:ph type="sldNum" sz="quarter" idx="12"/>
          </p:nvPr>
        </p:nvSpPr>
        <p:spPr/>
        <p:txBody>
          <a:bodyPr/>
          <a:lstStyle/>
          <a:p>
            <a:fld id="{2A684D91-6951-4247-8A71-3C3C7BB0A60F}" type="slidenum">
              <a:rPr lang="en-US" smtClean="0"/>
              <a:t>54</a:t>
            </a:fld>
            <a:endParaRPr lang="en-US"/>
          </a:p>
        </p:txBody>
      </p:sp>
    </p:spTree>
    <p:extLst>
      <p:ext uri="{BB962C8B-B14F-4D97-AF65-F5344CB8AC3E}">
        <p14:creationId xmlns:p14="http://schemas.microsoft.com/office/powerpoint/2010/main" val="1771403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8D12E9-A350-4F49-A7E0-A161F56845ED}"/>
              </a:ext>
            </a:extLst>
          </p:cNvPr>
          <p:cNvSpPr>
            <a:spLocks noGrp="1"/>
          </p:cNvSpPr>
          <p:nvPr>
            <p:ph idx="1"/>
          </p:nvPr>
        </p:nvSpPr>
        <p:spPr>
          <a:xfrm>
            <a:off x="502371" y="194893"/>
            <a:ext cx="11187258" cy="6499821"/>
          </a:xfrm>
        </p:spPr>
        <p:txBody>
          <a:bodyPr>
            <a:normAutofit lnSpcReduction="10000"/>
          </a:bodyPr>
          <a:lstStyle/>
          <a:p>
            <a:pPr marL="0" indent="0">
              <a:lnSpc>
                <a:spcPct val="120000"/>
              </a:lnSpc>
              <a:spcBef>
                <a:spcPts val="0"/>
              </a:spcBef>
              <a:buNone/>
            </a:pPr>
            <a:r>
              <a:rPr lang="en-US" dirty="0">
                <a:latin typeface="Courier New" panose="02070309020205020404" pitchFamily="49" charset="0"/>
                <a:cs typeface="Courier New" panose="02070309020205020404" pitchFamily="49" charset="0"/>
              </a:rPr>
              <a:t>class </a:t>
            </a:r>
            <a:r>
              <a:rPr lang="en-US" sz="2400" dirty="0" err="1">
                <a:latin typeface="Courier New" panose="02070309020205020404" pitchFamily="49" charset="0"/>
                <a:cs typeface="Courier New" panose="02070309020205020404" pitchFamily="49" charset="0"/>
              </a:rPr>
              <a:t>MakesYouWaitList</a:t>
            </a:r>
            <a:r>
              <a:rPr lang="en-US" sz="24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2400" dirty="0">
                <a:latin typeface="Courier New" panose="02070309020205020404" pitchFamily="49" charset="0"/>
                <a:cs typeface="Courier New" panose="02070309020205020404" pitchFamily="49" charset="0"/>
              </a:rPr>
              <a:t>	int </a:t>
            </a:r>
            <a:r>
              <a:rPr lang="en-US" sz="2400" dirty="0" err="1">
                <a:latin typeface="Courier New" panose="02070309020205020404" pitchFamily="49" charset="0"/>
                <a:cs typeface="Courier New" panose="02070309020205020404" pitchFamily="49" charset="0"/>
              </a:rPr>
              <a:t>callsToFind</a:t>
            </a:r>
            <a:r>
              <a:rPr lang="en-US" sz="2400" dirty="0">
                <a:latin typeface="Courier New" panose="02070309020205020404" pitchFamily="49" charset="0"/>
                <a:cs typeface="Courier New" panose="02070309020205020404" pitchFamily="49" charset="0"/>
              </a:rPr>
              <a:t>=0; Object </a:t>
            </a:r>
            <a:r>
              <a:rPr lang="en-US" sz="2400" dirty="0" err="1">
                <a:latin typeface="Courier New" panose="02070309020205020404" pitchFamily="49" charset="0"/>
                <a:cs typeface="Courier New" panose="02070309020205020404" pitchFamily="49" charset="0"/>
              </a:rPr>
              <a:t>arr</a:t>
            </a:r>
            <a:r>
              <a:rPr lang="en-US" sz="2400" dirty="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0" indent="0">
              <a:lnSpc>
                <a:spcPct val="12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find(Object o){</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n=</a:t>
            </a:r>
            <a:r>
              <a:rPr lang="en-US" dirty="0" err="1">
                <a:latin typeface="Courier New" panose="02070309020205020404" pitchFamily="49" charset="0"/>
                <a:cs typeface="Courier New" panose="02070309020205020404" pitchFamily="49" charset="0"/>
              </a:rPr>
              <a:t>arr.length</a:t>
            </a:r>
            <a:endParaRPr lang="en-US"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indexOfI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LinearSearch</a:t>
            </a:r>
            <a:r>
              <a:rPr lang="en-US" dirty="0">
                <a:latin typeface="Courier New" panose="02070309020205020404" pitchFamily="49" charset="0"/>
                <a:cs typeface="Courier New" panose="02070309020205020404" pitchFamily="49" charset="0"/>
              </a:rPr>
              <a:t>(o);</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indexOfI</a:t>
            </a:r>
            <a:r>
              <a:rPr lang="en-US" dirty="0">
                <a:latin typeface="Courier New" panose="02070309020205020404" pitchFamily="49" charset="0"/>
                <a:cs typeface="Courier New" panose="02070309020205020404" pitchFamily="49" charset="0"/>
              </a:rPr>
              <a:t> % 2 == 1)</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for(int k=0; k&lt;n; k++) {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else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for(int k=0; k&lt;n*n; k++) {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callsToFind</a:t>
            </a:r>
            <a:r>
              <a:rPr lang="en-US"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callsToFind</a:t>
            </a:r>
            <a:r>
              <a:rPr lang="en-US" dirty="0">
                <a:latin typeface="Courier New" panose="02070309020205020404" pitchFamily="49" charset="0"/>
                <a:cs typeface="Courier New" panose="02070309020205020404" pitchFamily="49" charset="0"/>
              </a:rPr>
              <a:t> == n)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callsToFind</a:t>
            </a:r>
            <a:r>
              <a:rPr lang="en-US" dirty="0">
                <a:latin typeface="Courier New" panose="02070309020205020404" pitchFamily="49" charset="0"/>
                <a:cs typeface="Courier New" panose="02070309020205020404" pitchFamily="49" charset="0"/>
              </a:rPr>
              <a:t> = 0;</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for(int k=0; k&lt;</a:t>
            </a:r>
            <a:r>
              <a:rPr lang="en-US" dirty="0" err="1">
                <a:latin typeface="Courier New" panose="02070309020205020404" pitchFamily="49" charset="0"/>
                <a:cs typeface="Courier New" panose="02070309020205020404" pitchFamily="49" charset="0"/>
              </a:rPr>
              <a:t>Math.pow</a:t>
            </a:r>
            <a:r>
              <a:rPr lang="en-US" dirty="0">
                <a:latin typeface="Courier New" panose="02070309020205020404" pitchFamily="49" charset="0"/>
                <a:cs typeface="Courier New" panose="02070309020205020404" pitchFamily="49" charset="0"/>
              </a:rPr>
              <a:t>(n,2.5); k++) {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a:t>
            </a:r>
          </a:p>
        </p:txBody>
      </p:sp>
      <p:sp>
        <p:nvSpPr>
          <p:cNvPr id="5" name="Slide Number Placeholder 4">
            <a:extLst>
              <a:ext uri="{FF2B5EF4-FFF2-40B4-BE49-F238E27FC236}">
                <a16:creationId xmlns:a16="http://schemas.microsoft.com/office/drawing/2014/main" id="{F3114602-FD49-433F-9942-809AEDAFCB1F}"/>
              </a:ext>
            </a:extLst>
          </p:cNvPr>
          <p:cNvSpPr>
            <a:spLocks noGrp="1"/>
          </p:cNvSpPr>
          <p:nvPr>
            <p:ph type="sldNum" sz="quarter" idx="12"/>
          </p:nvPr>
        </p:nvSpPr>
        <p:spPr/>
        <p:txBody>
          <a:bodyPr/>
          <a:lstStyle/>
          <a:p>
            <a:fld id="{2A684D91-6951-4247-8A71-3C3C7BB0A60F}" type="slidenum">
              <a:rPr lang="en-US" smtClean="0"/>
              <a:t>55</a:t>
            </a:fld>
            <a:endParaRPr lang="en-US"/>
          </a:p>
        </p:txBody>
      </p:sp>
    </p:spTree>
    <p:extLst>
      <p:ext uri="{BB962C8B-B14F-4D97-AF65-F5344CB8AC3E}">
        <p14:creationId xmlns:p14="http://schemas.microsoft.com/office/powerpoint/2010/main" val="665780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156C-2A65-4F4E-A1D2-CB056E4B739B}"/>
              </a:ext>
            </a:extLst>
          </p:cNvPr>
          <p:cNvSpPr>
            <a:spLocks noGrp="1"/>
          </p:cNvSpPr>
          <p:nvPr>
            <p:ph type="title"/>
          </p:nvPr>
        </p:nvSpPr>
        <p:spPr/>
        <p:txBody>
          <a:bodyPr/>
          <a:lstStyle/>
          <a:p>
            <a:r>
              <a:rPr lang="en-US" dirty="0"/>
              <a:t>All the running times</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F3C59CCC-7A55-4BA1-8CFA-8522C2BAE0D5}"/>
                  </a:ext>
                </a:extLst>
              </p:cNvPr>
              <p:cNvGraphicFramePr>
                <a:graphicFrameLocks noGrp="1"/>
              </p:cNvGraphicFramePr>
              <p:nvPr>
                <p:ph idx="1"/>
              </p:nvPr>
            </p:nvGraphicFramePr>
            <p:xfrm>
              <a:off x="574675" y="1463675"/>
              <a:ext cx="11187112" cy="4677664"/>
            </p:xfrm>
            <a:graphic>
              <a:graphicData uri="http://schemas.openxmlformats.org/drawingml/2006/table">
                <a:tbl>
                  <a:tblPr firstRow="1" firstCol="1" bandRow="1">
                    <a:tableStyleId>{5C22544A-7EE6-4342-B048-85BDC9FD1C3A}</a:tableStyleId>
                  </a:tblPr>
                  <a:tblGrid>
                    <a:gridCol w="1650676">
                      <a:extLst>
                        <a:ext uri="{9D8B030D-6E8A-4147-A177-3AD203B41FA5}">
                          <a16:colId xmlns:a16="http://schemas.microsoft.com/office/drawing/2014/main" val="3520037104"/>
                        </a:ext>
                      </a:extLst>
                    </a:gridCol>
                    <a:gridCol w="3037114">
                      <a:extLst>
                        <a:ext uri="{9D8B030D-6E8A-4147-A177-3AD203B41FA5}">
                          <a16:colId xmlns:a16="http://schemas.microsoft.com/office/drawing/2014/main" val="4240758723"/>
                        </a:ext>
                      </a:extLst>
                    </a:gridCol>
                    <a:gridCol w="3130421">
                      <a:extLst>
                        <a:ext uri="{9D8B030D-6E8A-4147-A177-3AD203B41FA5}">
                          <a16:colId xmlns:a16="http://schemas.microsoft.com/office/drawing/2014/main" val="1018927595"/>
                        </a:ext>
                      </a:extLst>
                    </a:gridCol>
                    <a:gridCol w="3368901">
                      <a:extLst>
                        <a:ext uri="{9D8B030D-6E8A-4147-A177-3AD203B41FA5}">
                          <a16:colId xmlns:a16="http://schemas.microsoft.com/office/drawing/2014/main" val="2505584957"/>
                        </a:ext>
                      </a:extLst>
                    </a:gridCol>
                  </a:tblGrid>
                  <a:tr h="370840">
                    <a:tc>
                      <a:txBody>
                        <a:bodyPr/>
                        <a:lstStyle/>
                        <a:p>
                          <a:endParaRPr lang="en-US" dirty="0"/>
                        </a:p>
                      </a:txBody>
                      <a:tcPr/>
                    </a:tc>
                    <a:tc>
                      <a:txBody>
                        <a:bodyPr/>
                        <a:lstStyle/>
                        <a:p>
                          <a:r>
                            <a:rPr lang="en-US" dirty="0"/>
                            <a:t>Best</a:t>
                          </a:r>
                        </a:p>
                      </a:txBody>
                      <a:tcPr/>
                    </a:tc>
                    <a:tc>
                      <a:txBody>
                        <a:bodyPr/>
                        <a:lstStyle/>
                        <a:p>
                          <a:r>
                            <a:rPr lang="en-US" dirty="0"/>
                            <a:t>Worst</a:t>
                          </a:r>
                        </a:p>
                      </a:txBody>
                      <a:tcPr/>
                    </a:tc>
                    <a:tc>
                      <a:txBody>
                        <a:bodyPr/>
                        <a:lstStyle/>
                        <a:p>
                          <a:r>
                            <a:rPr lang="en-US" dirty="0"/>
                            <a:t>Average</a:t>
                          </a:r>
                        </a:p>
                      </a:txBody>
                      <a:tcPr/>
                    </a:tc>
                    <a:extLst>
                      <a:ext uri="{0D108BD9-81ED-4DB2-BD59-A6C34878D82A}">
                        <a16:rowId xmlns:a16="http://schemas.microsoft.com/office/drawing/2014/main" val="2369918141"/>
                      </a:ext>
                    </a:extLst>
                  </a:tr>
                  <a:tr h="370840">
                    <a:tc>
                      <a:txBody>
                        <a:bodyPr/>
                        <a:lstStyle/>
                        <a:p>
                          <a:r>
                            <a:rPr lang="en-US" dirty="0"/>
                            <a:t>Amortized</a:t>
                          </a:r>
                        </a:p>
                      </a:txBody>
                      <a:tcPr/>
                    </a:tc>
                    <a:tc>
                      <a:txBody>
                        <a:bodyPr/>
                        <a:lstStyle/>
                        <a:p>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1.5</m:t>
                                      </m:r>
                                    </m:sup>
                                  </m:sSup>
                                </m:e>
                              </m:d>
                              <m:r>
                                <a:rPr lang="en-US" b="0" i="1" smtClean="0">
                                  <a:latin typeface="Cambria Math" panose="02040503050406030204" pitchFamily="18" charset="0"/>
                                </a:rPr>
                                <m:t> </m:t>
                              </m:r>
                            </m:oMath>
                          </a14:m>
                          <a:r>
                            <a:rPr lang="en-US" dirty="0"/>
                            <a:t>Every </a:t>
                          </a:r>
                          <a14:m>
                            <m:oMath xmlns:m="http://schemas.openxmlformats.org/officeDocument/2006/math">
                              <m:r>
                                <a:rPr lang="en-US" b="0" i="1" smtClean="0">
                                  <a:latin typeface="Cambria Math" panose="02040503050406030204" pitchFamily="18" charset="0"/>
                                </a:rPr>
                                <m:t>𝑛</m:t>
                              </m:r>
                            </m:oMath>
                          </a14:m>
                          <a:r>
                            <a:rPr lang="en-US" dirty="0"/>
                            <a:t> operations trigger the last</a:t>
                          </a:r>
                          <a:r>
                            <a:rPr lang="en-US" baseline="0" dirty="0"/>
                            <a:t>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𝑛</m:t>
                                  </m:r>
                                </m:e>
                                <m:sup>
                                  <m:r>
                                    <a:rPr lang="en-US" b="0" i="1" baseline="0" smtClean="0">
                                      <a:latin typeface="Cambria Math" panose="02040503050406030204" pitchFamily="18" charset="0"/>
                                    </a:rPr>
                                    <m:t>2.5</m:t>
                                  </m:r>
                                </m:sup>
                              </m:sSup>
                            </m:oMath>
                          </a14:m>
                          <a:r>
                            <a:rPr lang="en-US" dirty="0"/>
                            <a:t> spin time. No matter what elements are chosen. The best choices</a:t>
                          </a:r>
                          <a:r>
                            <a:rPr lang="en-US" baseline="0" dirty="0"/>
                            <a:t> (all at even indices) will add </a:t>
                          </a:r>
                          <a14:m>
                            <m:oMath xmlns:m="http://schemas.openxmlformats.org/officeDocument/2006/math">
                              <m:r>
                                <a:rPr lang="en-US" b="0" i="1" baseline="0" smtClean="0">
                                  <a:latin typeface="Cambria Math" panose="02040503050406030204" pitchFamily="18" charset="0"/>
                                </a:rPr>
                                <m:t>𝑛</m:t>
                              </m:r>
                            </m:oMath>
                          </a14:m>
                          <a:r>
                            <a:rPr lang="en-US" dirty="0"/>
                            <a:t> work each, which is a lower order term.</a:t>
                          </a:r>
                        </a:p>
                      </a:txBody>
                      <a:tcPr/>
                    </a:tc>
                    <a:tc>
                      <a:txBody>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On an odd input we take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a:t>. The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1.5</m:t>
                                  </m:r>
                                </m:sup>
                              </m:sSup>
                              <m:r>
                                <a:rPr lang="en-US" b="0" i="1" smtClean="0">
                                  <a:latin typeface="Cambria Math" panose="02040503050406030204" pitchFamily="18" charset="0"/>
                                </a:rPr>
                                <m:t>) </m:t>
                              </m:r>
                            </m:oMath>
                          </a14:m>
                          <a:r>
                            <a:rPr lang="en-US" dirty="0"/>
                            <a:t>we want to assign</a:t>
                          </a:r>
                          <a:r>
                            <a:rPr lang="en-US" baseline="0" dirty="0"/>
                            <a:t> to each for the big spin-time at the end is a lower order term.</a:t>
                          </a:r>
                          <a:endParaRPr lang="en-US" dirty="0"/>
                        </a:p>
                      </a:txBody>
                      <a:tcPr/>
                    </a:tc>
                    <a:tc>
                      <a:txBody>
                        <a:bodyPr/>
                        <a:lstStyle/>
                        <a:p>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a:t>On average, half the inputs will be at odd indices and half even, so we’ll have:</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2.5</m:t>
                                      </m:r>
                                    </m:sup>
                                  </m:sSup>
                                </m:e>
                              </m:d>
                            </m:oMath>
                          </a14:m>
                          <a:r>
                            <a:rPr lang="en-US" dirty="0"/>
                            <a:t> work, which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r>
                            <a:rPr lang="en-US" dirty="0"/>
                            <a:t> total. Giving each of the </a:t>
                          </a:r>
                          <a14:m>
                            <m:oMath xmlns:m="http://schemas.openxmlformats.org/officeDocument/2006/math">
                              <m:r>
                                <a:rPr lang="en-US" b="0" i="1" smtClean="0">
                                  <a:latin typeface="Cambria Math" panose="02040503050406030204" pitchFamily="18" charset="0"/>
                                </a:rPr>
                                <m:t>𝑛</m:t>
                              </m:r>
                            </m:oMath>
                          </a14:m>
                          <a:r>
                            <a:rPr lang="en-US" dirty="0"/>
                            <a:t> operations its</a:t>
                          </a:r>
                          <a:r>
                            <a:rPr lang="en-US" baseline="0" dirty="0"/>
                            <a:t> share we get </a:t>
                          </a:r>
                          <a14:m>
                            <m:oMath xmlns:m="http://schemas.openxmlformats.org/officeDocument/2006/math">
                              <m:r>
                                <a:rPr lang="en-US" b="0" i="1" baseline="0" smtClean="0">
                                  <a:latin typeface="Cambria Math" panose="02040503050406030204" pitchFamily="18" charset="0"/>
                                </a:rPr>
                                <m:t>𝑂</m:t>
                              </m:r>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𝑛</m:t>
                                  </m:r>
                                </m:e>
                                <m:sup>
                                  <m:r>
                                    <a:rPr lang="en-US" b="0" i="1" baseline="0" smtClean="0">
                                      <a:latin typeface="Cambria Math" panose="02040503050406030204" pitchFamily="18" charset="0"/>
                                    </a:rPr>
                                    <m:t>2</m:t>
                                  </m:r>
                                </m:sup>
                              </m:sSup>
                              <m:r>
                                <a:rPr lang="en-US" b="0" i="1" baseline="0" smtClean="0">
                                  <a:latin typeface="Cambria Math" panose="02040503050406030204" pitchFamily="18" charset="0"/>
                                </a:rPr>
                                <m:t>)</m:t>
                              </m:r>
                            </m:oMath>
                          </a14:m>
                          <a:endParaRPr lang="en-US" dirty="0"/>
                        </a:p>
                      </a:txBody>
                      <a:tcPr/>
                    </a:tc>
                    <a:extLst>
                      <a:ext uri="{0D108BD9-81ED-4DB2-BD59-A6C34878D82A}">
                        <a16:rowId xmlns:a16="http://schemas.microsoft.com/office/drawing/2014/main" val="445759369"/>
                      </a:ext>
                    </a:extLst>
                  </a:tr>
                  <a:tr h="370840">
                    <a:tc>
                      <a:txBody>
                        <a:bodyPr/>
                        <a:lstStyle/>
                        <a:p>
                          <a:r>
                            <a:rPr lang="en-US" dirty="0"/>
                            <a:t>Unamortized</a:t>
                          </a:r>
                        </a:p>
                      </a:txBody>
                      <a:tcPr/>
                    </a:tc>
                    <a:tc>
                      <a:txBody>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as long as the element is stored</a:t>
                          </a:r>
                          <a:r>
                            <a:rPr lang="en-US" baseline="0" dirty="0"/>
                            <a:t> at an even index and doesn’t trigger the resize, we’ll get </a:t>
                          </a:r>
                          <a14:m>
                            <m:oMath xmlns:m="http://schemas.openxmlformats.org/officeDocument/2006/math">
                              <m:r>
                                <a:rPr lang="en-US" b="0" i="1" baseline="0" smtClean="0">
                                  <a:latin typeface="Cambria Math" panose="02040503050406030204" pitchFamily="18" charset="0"/>
                                </a:rPr>
                                <m:t>𝑂</m:t>
                              </m:r>
                              <m:r>
                                <a:rPr lang="en-US" b="0" i="1" baseline="0" smtClean="0">
                                  <a:latin typeface="Cambria Math" panose="02040503050406030204" pitchFamily="18" charset="0"/>
                                </a:rPr>
                                <m:t>(</m:t>
                              </m:r>
                              <m:r>
                                <a:rPr lang="en-US" b="0" i="1" baseline="0" smtClean="0">
                                  <a:latin typeface="Cambria Math" panose="02040503050406030204" pitchFamily="18" charset="0"/>
                                </a:rPr>
                                <m:t>𝑛</m:t>
                              </m:r>
                              <m:r>
                                <a:rPr lang="en-US" b="0" i="1" baseline="0" smtClean="0">
                                  <a:latin typeface="Cambria Math" panose="02040503050406030204" pitchFamily="18" charset="0"/>
                                </a:rPr>
                                <m:t>)</m:t>
                              </m:r>
                            </m:oMath>
                          </a14:m>
                          <a:r>
                            <a:rPr lang="en-US" dirty="0"/>
                            <a:t> time.</a:t>
                          </a:r>
                        </a:p>
                      </a:txBody>
                      <a:tcPr/>
                    </a:tc>
                    <a:tc>
                      <a:txBody>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The worst-case total work for </a:t>
                          </a:r>
                          <a14:m>
                            <m:oMath xmlns:m="http://schemas.openxmlformats.org/officeDocument/2006/math">
                              <m:r>
                                <a:rPr lang="en-US" b="0" i="1" smtClean="0">
                                  <a:latin typeface="Cambria Math" panose="02040503050406030204" pitchFamily="18" charset="0"/>
                                </a:rPr>
                                <m:t>𝑛</m:t>
                              </m:r>
                            </m:oMath>
                          </a14:m>
                          <a:r>
                            <a:rPr lang="en-US" dirty="0"/>
                            <a:t> operations is for all to be odd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a:t>, and one to trigger the resize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2.5</m:t>
                                  </m:r>
                                </m:sup>
                              </m:sSup>
                              <m:r>
                                <a:rPr lang="en-US" b="0" i="1" smtClean="0">
                                  <a:latin typeface="Cambria Math" panose="02040503050406030204" pitchFamily="18" charset="0"/>
                                </a:rPr>
                                <m:t>)</m:t>
                              </m:r>
                            </m:oMath>
                          </a14:m>
                          <a:r>
                            <a:rPr lang="en-US" dirty="0"/>
                            <a:t>. The total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r>
                            <a:rPr lang="en-US" dirty="0"/>
                            <a:t>, which we distribute equally</a:t>
                          </a:r>
                          <a:r>
                            <a:rPr lang="en-US" baseline="0" dirty="0"/>
                            <a:t> among the </a:t>
                          </a:r>
                          <a14:m>
                            <m:oMath xmlns:m="http://schemas.openxmlformats.org/officeDocument/2006/math">
                              <m:r>
                                <a:rPr lang="en-US" b="0" i="1" baseline="0" smtClean="0">
                                  <a:latin typeface="Cambria Math" panose="02040503050406030204" pitchFamily="18" charset="0"/>
                                </a:rPr>
                                <m:t>𝑛</m:t>
                              </m:r>
                            </m:oMath>
                          </a14:m>
                          <a:r>
                            <a:rPr lang="en-US" dirty="0"/>
                            <a:t> inserts.</a:t>
                          </a:r>
                        </a:p>
                      </a:txBody>
                      <a:tcPr/>
                    </a:tc>
                    <a:tc>
                      <a:txBody>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We have a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𝑛</m:t>
                              </m:r>
                            </m:oMath>
                          </a14:m>
                          <a:r>
                            <a:rPr lang="en-US" dirty="0"/>
                            <a:t> chance of causing the</a:t>
                          </a:r>
                          <a:r>
                            <a:rPr lang="en-US" baseline="0" dirty="0"/>
                            <a:t> </a:t>
                          </a:r>
                          <a14:m>
                            <m:oMath xmlns:m="http://schemas.openxmlformats.org/officeDocument/2006/math">
                              <m:r>
                                <a:rPr lang="en-US" b="0" i="1" baseline="0" smtClean="0">
                                  <a:latin typeface="Cambria Math" panose="02040503050406030204" pitchFamily="18" charset="0"/>
                                </a:rPr>
                                <m:t>𝑂</m:t>
                              </m:r>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𝑛</m:t>
                                  </m:r>
                                </m:e>
                                <m:sup>
                                  <m:r>
                                    <a:rPr lang="en-US" b="0" i="1" baseline="0" smtClean="0">
                                      <a:latin typeface="Cambria Math" panose="02040503050406030204" pitchFamily="18" charset="0"/>
                                    </a:rPr>
                                    <m:t>2.5</m:t>
                                  </m:r>
                                </m:sup>
                              </m:sSup>
                              <m:r>
                                <a:rPr lang="en-US" b="0" i="1" baseline="0" smtClean="0">
                                  <a:latin typeface="Cambria Math" panose="02040503050406030204" pitchFamily="18" charset="0"/>
                                </a:rPr>
                                <m:t>)</m:t>
                              </m:r>
                            </m:oMath>
                          </a14:m>
                          <a:r>
                            <a:rPr lang="en-US" dirty="0"/>
                            <a:t> spin, a ½ chance of getting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and ½ of</a:t>
                          </a:r>
                          <a:r>
                            <a:rPr lang="en-US" baseline="0" dirty="0"/>
                            <a:t> </a:t>
                          </a:r>
                          <a14:m>
                            <m:oMath xmlns:m="http://schemas.openxmlformats.org/officeDocument/2006/math">
                              <m:r>
                                <a:rPr lang="en-US" b="0" i="1" baseline="0" smtClean="0">
                                  <a:latin typeface="Cambria Math" panose="02040503050406030204" pitchFamily="18" charset="0"/>
                                </a:rPr>
                                <m:t>𝑂</m:t>
                              </m:r>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𝑛</m:t>
                                  </m:r>
                                </m:e>
                                <m:sup>
                                  <m:r>
                                    <a:rPr lang="en-US" b="0" i="1" baseline="0" smtClean="0">
                                      <a:latin typeface="Cambria Math" panose="02040503050406030204" pitchFamily="18" charset="0"/>
                                    </a:rPr>
                                    <m:t>2</m:t>
                                  </m:r>
                                </m:sup>
                              </m:sSup>
                              <m:r>
                                <a:rPr lang="en-US" b="0" i="1" baseline="0" smtClean="0">
                                  <a:latin typeface="Cambria Math" panose="02040503050406030204" pitchFamily="18" charset="0"/>
                                </a:rPr>
                                <m:t>)</m:t>
                              </m:r>
                            </m:oMath>
                          </a14:m>
                          <a:r>
                            <a:rPr lang="en-US" dirty="0"/>
                            <a:t>, this gives:</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2.5</m:t>
                                        </m:r>
                                      </m:sup>
                                    </m:s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m:oMathPara>
                          </a14:m>
                          <a:endParaRPr lang="en-US" dirty="0"/>
                        </a:p>
                        <a:p>
                          <a:r>
                            <a:rPr lang="en-US" dirty="0"/>
                            <a:t>Which gives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3601368129"/>
                      </a:ext>
                    </a:extLst>
                  </a:tr>
                </a:tbl>
              </a:graphicData>
            </a:graphic>
          </p:graphicFrame>
        </mc:Choice>
        <mc:Fallback xmlns="">
          <p:graphicFrame>
            <p:nvGraphicFramePr>
              <p:cNvPr id="6" name="Content Placeholder 5">
                <a:extLst>
                  <a:ext uri="{FF2B5EF4-FFF2-40B4-BE49-F238E27FC236}">
                    <a16:creationId xmlns:a16="http://schemas.microsoft.com/office/drawing/2014/main" id="{F3C59CCC-7A55-4BA1-8CFA-8522C2BAE0D5}"/>
                  </a:ext>
                </a:extLst>
              </p:cNvPr>
              <p:cNvGraphicFramePr>
                <a:graphicFrameLocks noGrp="1"/>
              </p:cNvGraphicFramePr>
              <p:nvPr>
                <p:ph idx="1"/>
                <p:extLst/>
              </p:nvPr>
            </p:nvGraphicFramePr>
            <p:xfrm>
              <a:off x="574675" y="1463675"/>
              <a:ext cx="11187112" cy="4745228"/>
            </p:xfrm>
            <a:graphic>
              <a:graphicData uri="http://schemas.openxmlformats.org/drawingml/2006/table">
                <a:tbl>
                  <a:tblPr firstRow="1" firstCol="1" bandRow="1">
                    <a:tableStyleId>{5C22544A-7EE6-4342-B048-85BDC9FD1C3A}</a:tableStyleId>
                  </a:tblPr>
                  <a:tblGrid>
                    <a:gridCol w="1650676">
                      <a:extLst>
                        <a:ext uri="{9D8B030D-6E8A-4147-A177-3AD203B41FA5}">
                          <a16:colId xmlns:a16="http://schemas.microsoft.com/office/drawing/2014/main" val="3520037104"/>
                        </a:ext>
                      </a:extLst>
                    </a:gridCol>
                    <a:gridCol w="3037114">
                      <a:extLst>
                        <a:ext uri="{9D8B030D-6E8A-4147-A177-3AD203B41FA5}">
                          <a16:colId xmlns:a16="http://schemas.microsoft.com/office/drawing/2014/main" val="4240758723"/>
                        </a:ext>
                      </a:extLst>
                    </a:gridCol>
                    <a:gridCol w="3130421">
                      <a:extLst>
                        <a:ext uri="{9D8B030D-6E8A-4147-A177-3AD203B41FA5}">
                          <a16:colId xmlns:a16="http://schemas.microsoft.com/office/drawing/2014/main" val="1018927595"/>
                        </a:ext>
                      </a:extLst>
                    </a:gridCol>
                    <a:gridCol w="3368901">
                      <a:extLst>
                        <a:ext uri="{9D8B030D-6E8A-4147-A177-3AD203B41FA5}">
                          <a16:colId xmlns:a16="http://schemas.microsoft.com/office/drawing/2014/main" val="2505584957"/>
                        </a:ext>
                      </a:extLst>
                    </a:gridCol>
                  </a:tblGrid>
                  <a:tr h="370840">
                    <a:tc>
                      <a:txBody>
                        <a:bodyPr/>
                        <a:lstStyle/>
                        <a:p>
                          <a:endParaRPr lang="en-US" dirty="0"/>
                        </a:p>
                      </a:txBody>
                      <a:tcPr/>
                    </a:tc>
                    <a:tc>
                      <a:txBody>
                        <a:bodyPr/>
                        <a:lstStyle/>
                        <a:p>
                          <a:r>
                            <a:rPr lang="en-US" dirty="0"/>
                            <a:t>Best</a:t>
                          </a:r>
                        </a:p>
                      </a:txBody>
                      <a:tcPr/>
                    </a:tc>
                    <a:tc>
                      <a:txBody>
                        <a:bodyPr/>
                        <a:lstStyle/>
                        <a:p>
                          <a:r>
                            <a:rPr lang="en-US" dirty="0"/>
                            <a:t>Worst</a:t>
                          </a:r>
                        </a:p>
                      </a:txBody>
                      <a:tcPr/>
                    </a:tc>
                    <a:tc>
                      <a:txBody>
                        <a:bodyPr/>
                        <a:lstStyle/>
                        <a:p>
                          <a:r>
                            <a:rPr lang="en-US" dirty="0"/>
                            <a:t>Average</a:t>
                          </a:r>
                        </a:p>
                      </a:txBody>
                      <a:tcPr/>
                    </a:tc>
                    <a:extLst>
                      <a:ext uri="{0D108BD9-81ED-4DB2-BD59-A6C34878D82A}">
                        <a16:rowId xmlns:a16="http://schemas.microsoft.com/office/drawing/2014/main" val="2369918141"/>
                      </a:ext>
                    </a:extLst>
                  </a:tr>
                  <a:tr h="2324354">
                    <a:tc>
                      <a:txBody>
                        <a:bodyPr/>
                        <a:lstStyle/>
                        <a:p>
                          <a:r>
                            <a:rPr lang="en-US" dirty="0"/>
                            <a:t>Amortized</a:t>
                          </a:r>
                        </a:p>
                      </a:txBody>
                      <a:tcPr/>
                    </a:tc>
                    <a:tc>
                      <a:txBody>
                        <a:bodyPr/>
                        <a:lstStyle/>
                        <a:p>
                          <a:endParaRPr lang="en-US"/>
                        </a:p>
                      </a:txBody>
                      <a:tcPr>
                        <a:blipFill>
                          <a:blip r:embed="rId2"/>
                          <a:stretch>
                            <a:fillRect l="-54618" t="-17060" r="-215060" b="-92651"/>
                          </a:stretch>
                        </a:blipFill>
                      </a:tcPr>
                    </a:tc>
                    <a:tc>
                      <a:txBody>
                        <a:bodyPr/>
                        <a:lstStyle/>
                        <a:p>
                          <a:endParaRPr lang="en-US"/>
                        </a:p>
                      </a:txBody>
                      <a:tcPr>
                        <a:blipFill>
                          <a:blip r:embed="rId2"/>
                          <a:stretch>
                            <a:fillRect l="-149805" t="-17060" r="-108366" b="-92651"/>
                          </a:stretch>
                        </a:blipFill>
                      </a:tcPr>
                    </a:tc>
                    <a:tc>
                      <a:txBody>
                        <a:bodyPr/>
                        <a:lstStyle/>
                        <a:p>
                          <a:endParaRPr lang="en-US"/>
                        </a:p>
                      </a:txBody>
                      <a:tcPr>
                        <a:blipFill>
                          <a:blip r:embed="rId2"/>
                          <a:stretch>
                            <a:fillRect l="-232188" t="-17060" r="-723" b="-92651"/>
                          </a:stretch>
                        </a:blipFill>
                      </a:tcPr>
                    </a:tc>
                    <a:extLst>
                      <a:ext uri="{0D108BD9-81ED-4DB2-BD59-A6C34878D82A}">
                        <a16:rowId xmlns:a16="http://schemas.microsoft.com/office/drawing/2014/main" val="445759369"/>
                      </a:ext>
                    </a:extLst>
                  </a:tr>
                  <a:tr h="2050034">
                    <a:tc>
                      <a:txBody>
                        <a:bodyPr/>
                        <a:lstStyle/>
                        <a:p>
                          <a:r>
                            <a:rPr lang="en-US" dirty="0"/>
                            <a:t>Unamortized</a:t>
                          </a:r>
                        </a:p>
                      </a:txBody>
                      <a:tcPr/>
                    </a:tc>
                    <a:tc>
                      <a:txBody>
                        <a:bodyPr/>
                        <a:lstStyle/>
                        <a:p>
                          <a:endParaRPr lang="en-US"/>
                        </a:p>
                      </a:txBody>
                      <a:tcPr>
                        <a:blipFill>
                          <a:blip r:embed="rId2"/>
                          <a:stretch>
                            <a:fillRect l="-54618" t="-132344" r="-215060" b="-4748"/>
                          </a:stretch>
                        </a:blipFill>
                      </a:tcPr>
                    </a:tc>
                    <a:tc>
                      <a:txBody>
                        <a:bodyPr/>
                        <a:lstStyle/>
                        <a:p>
                          <a:endParaRPr lang="en-US"/>
                        </a:p>
                      </a:txBody>
                      <a:tcPr>
                        <a:blipFill>
                          <a:blip r:embed="rId2"/>
                          <a:stretch>
                            <a:fillRect l="-149805" t="-132344" r="-108366" b="-4748"/>
                          </a:stretch>
                        </a:blipFill>
                      </a:tcPr>
                    </a:tc>
                    <a:tc>
                      <a:txBody>
                        <a:bodyPr/>
                        <a:lstStyle/>
                        <a:p>
                          <a:endParaRPr lang="en-US"/>
                        </a:p>
                      </a:txBody>
                      <a:tcPr>
                        <a:blipFill>
                          <a:blip r:embed="rId2"/>
                          <a:stretch>
                            <a:fillRect l="-232188" t="-132344" r="-723" b="-4748"/>
                          </a:stretch>
                        </a:blipFill>
                      </a:tcPr>
                    </a:tc>
                    <a:extLst>
                      <a:ext uri="{0D108BD9-81ED-4DB2-BD59-A6C34878D82A}">
                        <a16:rowId xmlns:a16="http://schemas.microsoft.com/office/drawing/2014/main" val="3601368129"/>
                      </a:ext>
                    </a:extLst>
                  </a:tr>
                </a:tbl>
              </a:graphicData>
            </a:graphic>
          </p:graphicFrame>
        </mc:Fallback>
      </mc:AlternateContent>
      <p:sp>
        <p:nvSpPr>
          <p:cNvPr id="5" name="Slide Number Placeholder 4">
            <a:extLst>
              <a:ext uri="{FF2B5EF4-FFF2-40B4-BE49-F238E27FC236}">
                <a16:creationId xmlns:a16="http://schemas.microsoft.com/office/drawing/2014/main" id="{225997A8-7AC5-4B9E-8834-CE6726372F6D}"/>
              </a:ext>
            </a:extLst>
          </p:cNvPr>
          <p:cNvSpPr>
            <a:spLocks noGrp="1"/>
          </p:cNvSpPr>
          <p:nvPr>
            <p:ph type="sldNum" sz="quarter" idx="12"/>
          </p:nvPr>
        </p:nvSpPr>
        <p:spPr/>
        <p:txBody>
          <a:bodyPr/>
          <a:lstStyle/>
          <a:p>
            <a:fld id="{2A684D91-6951-4247-8A71-3C3C7BB0A60F}" type="slidenum">
              <a:rPr lang="en-US" smtClean="0"/>
              <a:t>56</a:t>
            </a:fld>
            <a:endParaRPr lang="en-US"/>
          </a:p>
        </p:txBody>
      </p:sp>
    </p:spTree>
    <p:extLst>
      <p:ext uri="{BB962C8B-B14F-4D97-AF65-F5344CB8AC3E}">
        <p14:creationId xmlns:p14="http://schemas.microsoft.com/office/powerpoint/2010/main" val="1757406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1500E-1366-C1BB-A01D-262E54739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7772E-2FE7-5B35-14B1-63809D4E72D9}"/>
              </a:ext>
            </a:extLst>
          </p:cNvPr>
          <p:cNvSpPr>
            <a:spLocks noGrp="1"/>
          </p:cNvSpPr>
          <p:nvPr>
            <p:ph type="title"/>
          </p:nvPr>
        </p:nvSpPr>
        <p:spPr/>
        <p:txBody>
          <a:bodyPr/>
          <a:lstStyle/>
          <a:p>
            <a:r>
              <a:rPr lang="en-US" dirty="0"/>
              <a:t>Implementing Priority Queues: Take I</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59883A1-269F-BC2E-299B-9DE02DDF7871}"/>
                  </a:ext>
                </a:extLst>
              </p:cNvPr>
              <p:cNvGraphicFramePr>
                <a:graphicFrameLocks noGrp="1"/>
              </p:cNvGraphicFramePr>
              <p:nvPr/>
            </p:nvGraphicFramePr>
            <p:xfrm>
              <a:off x="845975" y="2259213"/>
              <a:ext cx="10282098" cy="3405315"/>
            </p:xfrm>
            <a:graphic>
              <a:graphicData uri="http://schemas.openxmlformats.org/drawingml/2006/table">
                <a:tbl>
                  <a:tblPr firstRow="1" bandRow="1">
                    <a:tableStyleId>{5C22544A-7EE6-4342-B048-85BDC9FD1C3A}</a:tableStyleId>
                  </a:tblPr>
                  <a:tblGrid>
                    <a:gridCol w="3427366">
                      <a:extLst>
                        <a:ext uri="{9D8B030D-6E8A-4147-A177-3AD203B41FA5}">
                          <a16:colId xmlns:a16="http://schemas.microsoft.com/office/drawing/2014/main" val="20000"/>
                        </a:ext>
                      </a:extLst>
                    </a:gridCol>
                    <a:gridCol w="3427366">
                      <a:extLst>
                        <a:ext uri="{9D8B030D-6E8A-4147-A177-3AD203B41FA5}">
                          <a16:colId xmlns:a16="http://schemas.microsoft.com/office/drawing/2014/main" val="20001"/>
                        </a:ext>
                      </a:extLst>
                    </a:gridCol>
                    <a:gridCol w="3427366">
                      <a:extLst>
                        <a:ext uri="{9D8B030D-6E8A-4147-A177-3AD203B41FA5}">
                          <a16:colId xmlns:a16="http://schemas.microsoft.com/office/drawing/2014/main" val="20002"/>
                        </a:ext>
                      </a:extLst>
                    </a:gridCol>
                  </a:tblGrid>
                  <a:tr h="449481">
                    <a:tc>
                      <a:txBody>
                        <a:bodyPr/>
                        <a:lstStyle/>
                        <a:p>
                          <a:endParaRPr lang="en-US" sz="2400" dirty="0"/>
                        </a:p>
                      </a:txBody>
                      <a:tcPr/>
                    </a:tc>
                    <a:tc>
                      <a:txBody>
                        <a:bodyPr/>
                        <a:lstStyle/>
                        <a:p>
                          <a:r>
                            <a:rPr lang="en-US" sz="2400" dirty="0"/>
                            <a:t>Insert</a:t>
                          </a:r>
                        </a:p>
                      </a:txBody>
                      <a:tcPr/>
                    </a:tc>
                    <a:tc>
                      <a:txBody>
                        <a:bodyPr/>
                        <a:lstStyle/>
                        <a:p>
                          <a:r>
                            <a:rPr lang="en-US" sz="2400" dirty="0" err="1"/>
                            <a:t>removeMin</a:t>
                          </a:r>
                          <a:endParaRPr lang="en-US" sz="2400" dirty="0"/>
                        </a:p>
                      </a:txBody>
                      <a:tcPr/>
                    </a:tc>
                    <a:extLst>
                      <a:ext uri="{0D108BD9-81ED-4DB2-BD59-A6C34878D82A}">
                        <a16:rowId xmlns:a16="http://schemas.microsoft.com/office/drawing/2014/main" val="10000"/>
                      </a:ext>
                    </a:extLst>
                  </a:tr>
                  <a:tr h="589623">
                    <a:tc>
                      <a:txBody>
                        <a:bodyPr/>
                        <a:lstStyle/>
                        <a:p>
                          <a:r>
                            <a:rPr lang="en-US" sz="2400" dirty="0"/>
                            <a:t>Unsorted</a:t>
                          </a:r>
                          <a:r>
                            <a:rPr lang="en-US" sz="2400" baseline="0" dirty="0"/>
                            <a:t> Array</a:t>
                          </a:r>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(1)</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m:oMathPara>
                          </a14:m>
                          <a:endParaRPr lang="en-US" sz="2400" dirty="0"/>
                        </a:p>
                      </a:txBody>
                      <a:tcPr/>
                    </a:tc>
                    <a:extLst>
                      <a:ext uri="{0D108BD9-81ED-4DB2-BD59-A6C34878D82A}">
                        <a16:rowId xmlns:a16="http://schemas.microsoft.com/office/drawing/2014/main" val="10001"/>
                      </a:ext>
                    </a:extLst>
                  </a:tr>
                  <a:tr h="589623">
                    <a:tc>
                      <a:txBody>
                        <a:bodyPr/>
                        <a:lstStyle/>
                        <a:p>
                          <a:r>
                            <a:rPr lang="en-US" sz="2400" dirty="0"/>
                            <a:t>Unsorted Linked List</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(1)</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m:oMathPara>
                          </a14:m>
                          <a:endParaRPr lang="en-US" sz="2400" dirty="0"/>
                        </a:p>
                      </a:txBody>
                      <a:tcPr/>
                    </a:tc>
                    <a:extLst>
                      <a:ext uri="{0D108BD9-81ED-4DB2-BD59-A6C34878D82A}">
                        <a16:rowId xmlns:a16="http://schemas.microsoft.com/office/drawing/2014/main" val="10002"/>
                      </a:ext>
                    </a:extLst>
                  </a:tr>
                  <a:tr h="589623">
                    <a:tc>
                      <a:txBody>
                        <a:bodyPr/>
                        <a:lstStyle/>
                        <a:p>
                          <a:r>
                            <a:rPr lang="en-US" sz="2400" dirty="0"/>
                            <a:t>Sorted Linked List</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(1)</m:t>
                                </m:r>
                              </m:oMath>
                            </m:oMathPara>
                          </a14:m>
                          <a:endParaRPr lang="en-US" sz="2400" dirty="0"/>
                        </a:p>
                      </a:txBody>
                      <a:tcPr/>
                    </a:tc>
                    <a:extLst>
                      <a:ext uri="{0D108BD9-81ED-4DB2-BD59-A6C34878D82A}">
                        <a16:rowId xmlns:a16="http://schemas.microsoft.com/office/drawing/2014/main" val="10003"/>
                      </a:ext>
                    </a:extLst>
                  </a:tr>
                  <a:tr h="589623">
                    <a:tc>
                      <a:txBody>
                        <a:bodyPr/>
                        <a:lstStyle/>
                        <a:p>
                          <a:r>
                            <a:rPr lang="en-US" sz="2400" dirty="0"/>
                            <a:t>Sorted Circular Array</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(1)</m:t>
                                </m:r>
                              </m:oMath>
                            </m:oMathPara>
                          </a14:m>
                          <a:endParaRPr lang="en-US" sz="2400" dirty="0"/>
                        </a:p>
                      </a:txBody>
                      <a:tcPr/>
                    </a:tc>
                    <a:extLst>
                      <a:ext uri="{0D108BD9-81ED-4DB2-BD59-A6C34878D82A}">
                        <a16:rowId xmlns:a16="http://schemas.microsoft.com/office/drawing/2014/main" val="10004"/>
                      </a:ext>
                    </a:extLst>
                  </a:tr>
                  <a:tr h="589623">
                    <a:tc>
                      <a:txBody>
                        <a:bodyPr/>
                        <a:lstStyle/>
                        <a:p>
                          <a:r>
                            <a:rPr lang="en-US" sz="2400" dirty="0"/>
                            <a:t>Binary Search Tree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height</m:t>
                                </m:r>
                                <m:r>
                                  <a:rPr lang="en-US" sz="2400" b="0" i="1" smtClean="0">
                                    <a:latin typeface="Cambria Math" panose="02040503050406030204" pitchFamily="18" charset="0"/>
                                  </a:rPr>
                                  <m:t>)</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height</m:t>
                                </m:r>
                                <m:r>
                                  <a:rPr lang="en-US" sz="2400" b="0" i="1" smtClean="0">
                                    <a:latin typeface="Cambria Math" panose="02040503050406030204" pitchFamily="18" charset="0"/>
                                  </a:rPr>
                                  <m:t>)</m:t>
                                </m:r>
                              </m:oMath>
                            </m:oMathPara>
                          </a14:m>
                          <a:endParaRPr lang="en-US" sz="2400"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3">
                <a:extLst>
                  <a:ext uri="{FF2B5EF4-FFF2-40B4-BE49-F238E27FC236}">
                    <a16:creationId xmlns:a16="http://schemas.microsoft.com/office/drawing/2014/main" id="{059883A1-269F-BC2E-299B-9DE02DDF7871}"/>
                  </a:ext>
                </a:extLst>
              </p:cNvPr>
              <p:cNvGraphicFramePr>
                <a:graphicFrameLocks noGrp="1"/>
              </p:cNvGraphicFramePr>
              <p:nvPr>
                <p:extLst>
                  <p:ext uri="{D42A27DB-BD31-4B8C-83A1-F6EECF244321}">
                    <p14:modId xmlns:p14="http://schemas.microsoft.com/office/powerpoint/2010/main" val="1650436386"/>
                  </p:ext>
                </p:extLst>
              </p:nvPr>
            </p:nvGraphicFramePr>
            <p:xfrm>
              <a:off x="845975" y="2259213"/>
              <a:ext cx="10282098" cy="3405315"/>
            </p:xfrm>
            <a:graphic>
              <a:graphicData uri="http://schemas.openxmlformats.org/drawingml/2006/table">
                <a:tbl>
                  <a:tblPr firstRow="1" bandRow="1">
                    <a:tableStyleId>{5C22544A-7EE6-4342-B048-85BDC9FD1C3A}</a:tableStyleId>
                  </a:tblPr>
                  <a:tblGrid>
                    <a:gridCol w="3427366">
                      <a:extLst>
                        <a:ext uri="{9D8B030D-6E8A-4147-A177-3AD203B41FA5}">
                          <a16:colId xmlns:a16="http://schemas.microsoft.com/office/drawing/2014/main" val="20000"/>
                        </a:ext>
                      </a:extLst>
                    </a:gridCol>
                    <a:gridCol w="3427366">
                      <a:extLst>
                        <a:ext uri="{9D8B030D-6E8A-4147-A177-3AD203B41FA5}">
                          <a16:colId xmlns:a16="http://schemas.microsoft.com/office/drawing/2014/main" val="20001"/>
                        </a:ext>
                      </a:extLst>
                    </a:gridCol>
                    <a:gridCol w="3427366">
                      <a:extLst>
                        <a:ext uri="{9D8B030D-6E8A-4147-A177-3AD203B41FA5}">
                          <a16:colId xmlns:a16="http://schemas.microsoft.com/office/drawing/2014/main" val="20002"/>
                        </a:ext>
                      </a:extLst>
                    </a:gridCol>
                  </a:tblGrid>
                  <a:tr h="457200">
                    <a:tc>
                      <a:txBody>
                        <a:bodyPr/>
                        <a:lstStyle/>
                        <a:p>
                          <a:endParaRPr lang="en-US" sz="2400" dirty="0"/>
                        </a:p>
                      </a:txBody>
                      <a:tcPr/>
                    </a:tc>
                    <a:tc>
                      <a:txBody>
                        <a:bodyPr/>
                        <a:lstStyle/>
                        <a:p>
                          <a:r>
                            <a:rPr lang="en-US" sz="2400" dirty="0"/>
                            <a:t>Insert</a:t>
                          </a:r>
                        </a:p>
                      </a:txBody>
                      <a:tcPr/>
                    </a:tc>
                    <a:tc>
                      <a:txBody>
                        <a:bodyPr/>
                        <a:lstStyle/>
                        <a:p>
                          <a:r>
                            <a:rPr lang="en-US" sz="2400" dirty="0" err="1"/>
                            <a:t>removeMin</a:t>
                          </a:r>
                          <a:endParaRPr lang="en-US" sz="2400" dirty="0"/>
                        </a:p>
                      </a:txBody>
                      <a:tcPr/>
                    </a:tc>
                    <a:extLst>
                      <a:ext uri="{0D108BD9-81ED-4DB2-BD59-A6C34878D82A}">
                        <a16:rowId xmlns:a16="http://schemas.microsoft.com/office/drawing/2014/main" val="10000"/>
                      </a:ext>
                    </a:extLst>
                  </a:tr>
                  <a:tr h="589623">
                    <a:tc>
                      <a:txBody>
                        <a:bodyPr/>
                        <a:lstStyle/>
                        <a:p>
                          <a:r>
                            <a:rPr lang="en-US" sz="2400" dirty="0"/>
                            <a:t>Unsorted</a:t>
                          </a:r>
                          <a:r>
                            <a:rPr lang="en-US" sz="2400" baseline="0" dirty="0"/>
                            <a:t> Array</a:t>
                          </a:r>
                          <a:endParaRPr lang="en-US" sz="2400" dirty="0"/>
                        </a:p>
                      </a:txBody>
                      <a:tcPr/>
                    </a:tc>
                    <a:tc>
                      <a:txBody>
                        <a:bodyPr/>
                        <a:lstStyle/>
                        <a:p>
                          <a:endParaRPr lang="en-US"/>
                        </a:p>
                      </a:txBody>
                      <a:tcPr>
                        <a:blipFill>
                          <a:blip r:embed="rId2"/>
                          <a:stretch>
                            <a:fillRect l="-100356" t="-83505" r="-100890" b="-402062"/>
                          </a:stretch>
                        </a:blipFill>
                      </a:tcPr>
                    </a:tc>
                    <a:tc>
                      <a:txBody>
                        <a:bodyPr/>
                        <a:lstStyle/>
                        <a:p>
                          <a:endParaRPr lang="en-US"/>
                        </a:p>
                      </a:txBody>
                      <a:tcPr>
                        <a:blipFill>
                          <a:blip r:embed="rId2"/>
                          <a:stretch>
                            <a:fillRect l="-200000" t="-83505" r="-710" b="-402062"/>
                          </a:stretch>
                        </a:blipFill>
                      </a:tcPr>
                    </a:tc>
                    <a:extLst>
                      <a:ext uri="{0D108BD9-81ED-4DB2-BD59-A6C34878D82A}">
                        <a16:rowId xmlns:a16="http://schemas.microsoft.com/office/drawing/2014/main" val="10001"/>
                      </a:ext>
                    </a:extLst>
                  </a:tr>
                  <a:tr h="589623">
                    <a:tc>
                      <a:txBody>
                        <a:bodyPr/>
                        <a:lstStyle/>
                        <a:p>
                          <a:r>
                            <a:rPr lang="en-US" sz="2400" dirty="0"/>
                            <a:t>Unsorted Linked List</a:t>
                          </a:r>
                        </a:p>
                      </a:txBody>
                      <a:tcPr/>
                    </a:tc>
                    <a:tc>
                      <a:txBody>
                        <a:bodyPr/>
                        <a:lstStyle/>
                        <a:p>
                          <a:endParaRPr lang="en-US"/>
                        </a:p>
                      </a:txBody>
                      <a:tcPr>
                        <a:blipFill>
                          <a:blip r:embed="rId2"/>
                          <a:stretch>
                            <a:fillRect l="-100356" t="-183505" r="-100890" b="-302062"/>
                          </a:stretch>
                        </a:blipFill>
                      </a:tcPr>
                    </a:tc>
                    <a:tc>
                      <a:txBody>
                        <a:bodyPr/>
                        <a:lstStyle/>
                        <a:p>
                          <a:endParaRPr lang="en-US"/>
                        </a:p>
                      </a:txBody>
                      <a:tcPr>
                        <a:blipFill>
                          <a:blip r:embed="rId2"/>
                          <a:stretch>
                            <a:fillRect l="-200000" t="-183505" r="-710" b="-302062"/>
                          </a:stretch>
                        </a:blipFill>
                      </a:tcPr>
                    </a:tc>
                    <a:extLst>
                      <a:ext uri="{0D108BD9-81ED-4DB2-BD59-A6C34878D82A}">
                        <a16:rowId xmlns:a16="http://schemas.microsoft.com/office/drawing/2014/main" val="10002"/>
                      </a:ext>
                    </a:extLst>
                  </a:tr>
                  <a:tr h="589623">
                    <a:tc>
                      <a:txBody>
                        <a:bodyPr/>
                        <a:lstStyle/>
                        <a:p>
                          <a:r>
                            <a:rPr lang="en-US" sz="2400" dirty="0"/>
                            <a:t>Sorted Linked List</a:t>
                          </a:r>
                        </a:p>
                      </a:txBody>
                      <a:tcPr/>
                    </a:tc>
                    <a:tc>
                      <a:txBody>
                        <a:bodyPr/>
                        <a:lstStyle/>
                        <a:p>
                          <a:endParaRPr lang="en-US"/>
                        </a:p>
                      </a:txBody>
                      <a:tcPr>
                        <a:blipFill>
                          <a:blip r:embed="rId2"/>
                          <a:stretch>
                            <a:fillRect l="-100356" t="-283505" r="-100890" b="-202062"/>
                          </a:stretch>
                        </a:blipFill>
                      </a:tcPr>
                    </a:tc>
                    <a:tc>
                      <a:txBody>
                        <a:bodyPr/>
                        <a:lstStyle/>
                        <a:p>
                          <a:endParaRPr lang="en-US"/>
                        </a:p>
                      </a:txBody>
                      <a:tcPr>
                        <a:blipFill>
                          <a:blip r:embed="rId2"/>
                          <a:stretch>
                            <a:fillRect l="-200000" t="-283505" r="-710" b="-202062"/>
                          </a:stretch>
                        </a:blipFill>
                      </a:tcPr>
                    </a:tc>
                    <a:extLst>
                      <a:ext uri="{0D108BD9-81ED-4DB2-BD59-A6C34878D82A}">
                        <a16:rowId xmlns:a16="http://schemas.microsoft.com/office/drawing/2014/main" val="10003"/>
                      </a:ext>
                    </a:extLst>
                  </a:tr>
                  <a:tr h="589623">
                    <a:tc>
                      <a:txBody>
                        <a:bodyPr/>
                        <a:lstStyle/>
                        <a:p>
                          <a:r>
                            <a:rPr lang="en-US" sz="2400" dirty="0"/>
                            <a:t>Sorted Circular Array</a:t>
                          </a:r>
                        </a:p>
                      </a:txBody>
                      <a:tcPr/>
                    </a:tc>
                    <a:tc>
                      <a:txBody>
                        <a:bodyPr/>
                        <a:lstStyle/>
                        <a:p>
                          <a:endParaRPr lang="en-US"/>
                        </a:p>
                      </a:txBody>
                      <a:tcPr>
                        <a:blipFill>
                          <a:blip r:embed="rId2"/>
                          <a:stretch>
                            <a:fillRect l="-100356" t="-383505" r="-100890" b="-102062"/>
                          </a:stretch>
                        </a:blipFill>
                      </a:tcPr>
                    </a:tc>
                    <a:tc>
                      <a:txBody>
                        <a:bodyPr/>
                        <a:lstStyle/>
                        <a:p>
                          <a:endParaRPr lang="en-US"/>
                        </a:p>
                      </a:txBody>
                      <a:tcPr>
                        <a:blipFill>
                          <a:blip r:embed="rId2"/>
                          <a:stretch>
                            <a:fillRect l="-200000" t="-383505" r="-710" b="-102062"/>
                          </a:stretch>
                        </a:blipFill>
                      </a:tcPr>
                    </a:tc>
                    <a:extLst>
                      <a:ext uri="{0D108BD9-81ED-4DB2-BD59-A6C34878D82A}">
                        <a16:rowId xmlns:a16="http://schemas.microsoft.com/office/drawing/2014/main" val="10004"/>
                      </a:ext>
                    </a:extLst>
                  </a:tr>
                  <a:tr h="589623">
                    <a:tc>
                      <a:txBody>
                        <a:bodyPr/>
                        <a:lstStyle/>
                        <a:p>
                          <a:r>
                            <a:rPr lang="en-US" sz="2400" dirty="0"/>
                            <a:t>Binary Search Tree</a:t>
                          </a:r>
                        </a:p>
                      </a:txBody>
                      <a:tcPr/>
                    </a:tc>
                    <a:tc>
                      <a:txBody>
                        <a:bodyPr/>
                        <a:lstStyle/>
                        <a:p>
                          <a:endParaRPr lang="en-US"/>
                        </a:p>
                      </a:txBody>
                      <a:tcPr>
                        <a:blipFill>
                          <a:blip r:embed="rId2"/>
                          <a:stretch>
                            <a:fillRect l="-100356" t="-483505" r="-100890" b="-2062"/>
                          </a:stretch>
                        </a:blipFill>
                      </a:tcPr>
                    </a:tc>
                    <a:tc>
                      <a:txBody>
                        <a:bodyPr/>
                        <a:lstStyle/>
                        <a:p>
                          <a:endParaRPr lang="en-US"/>
                        </a:p>
                      </a:txBody>
                      <a:tcPr>
                        <a:blipFill>
                          <a:blip r:embed="rId2"/>
                          <a:stretch>
                            <a:fillRect l="-200000" t="-483505" r="-710" b="-2062"/>
                          </a:stretch>
                        </a:blipFill>
                      </a:tcPr>
                    </a:tc>
                    <a:extLst>
                      <a:ext uri="{0D108BD9-81ED-4DB2-BD59-A6C34878D82A}">
                        <a16:rowId xmlns:a16="http://schemas.microsoft.com/office/drawing/2014/main" val="10005"/>
                      </a:ext>
                    </a:extLst>
                  </a:tr>
                </a:tbl>
              </a:graphicData>
            </a:graphic>
          </p:graphicFrame>
        </mc:Fallback>
      </mc:AlternateContent>
      <p:sp>
        <p:nvSpPr>
          <p:cNvPr id="5" name="TextBox 4">
            <a:extLst>
              <a:ext uri="{FF2B5EF4-FFF2-40B4-BE49-F238E27FC236}">
                <a16:creationId xmlns:a16="http://schemas.microsoft.com/office/drawing/2014/main" id="{390076CB-60B9-9ED7-B8DE-D8BCC55A71BE}"/>
              </a:ext>
            </a:extLst>
          </p:cNvPr>
          <p:cNvSpPr txBox="1"/>
          <p:nvPr/>
        </p:nvSpPr>
        <p:spPr>
          <a:xfrm>
            <a:off x="575239" y="1343608"/>
            <a:ext cx="10910745" cy="830997"/>
          </a:xfrm>
          <a:prstGeom prst="rect">
            <a:avLst/>
          </a:prstGeom>
          <a:noFill/>
        </p:spPr>
        <p:txBody>
          <a:bodyPr wrap="square" rtlCol="0">
            <a:spAutoFit/>
          </a:bodyPr>
          <a:lstStyle/>
          <a:p>
            <a:r>
              <a:rPr lang="en-US" sz="2400" dirty="0"/>
              <a:t>Maybe we already know how to implement a priority queue. </a:t>
            </a:r>
          </a:p>
          <a:p>
            <a:r>
              <a:rPr lang="en-US" sz="2400" dirty="0"/>
              <a:t>How long would </a:t>
            </a:r>
            <a:r>
              <a:rPr lang="en-US" sz="2400" dirty="0">
                <a:latin typeface="Courier New" panose="02070309020205020404" pitchFamily="49" charset="0"/>
                <a:cs typeface="Courier New" panose="02070309020205020404" pitchFamily="49" charset="0"/>
              </a:rPr>
              <a:t>insert</a:t>
            </a:r>
            <a:r>
              <a:rPr lang="en-US" sz="2400" dirty="0"/>
              <a:t> and </a:t>
            </a:r>
            <a:r>
              <a:rPr lang="en-US" sz="2400" dirty="0" err="1">
                <a:latin typeface="Courier New" panose="02070309020205020404" pitchFamily="49" charset="0"/>
                <a:cs typeface="Courier New" panose="02070309020205020404" pitchFamily="49" charset="0"/>
              </a:rPr>
              <a:t>removeMin</a:t>
            </a:r>
            <a:r>
              <a:rPr lang="en-US" sz="2400" dirty="0"/>
              <a:t> take with these data structures?</a:t>
            </a:r>
          </a:p>
        </p:txBody>
      </p:sp>
      <p:sp>
        <p:nvSpPr>
          <p:cNvPr id="6" name="TextBox 5">
            <a:extLst>
              <a:ext uri="{FF2B5EF4-FFF2-40B4-BE49-F238E27FC236}">
                <a16:creationId xmlns:a16="http://schemas.microsoft.com/office/drawing/2014/main" id="{CE65AEDF-F698-A5D9-B5C0-9FC27960C44A}"/>
              </a:ext>
            </a:extLst>
          </p:cNvPr>
          <p:cNvSpPr txBox="1"/>
          <p:nvPr/>
        </p:nvSpPr>
        <p:spPr>
          <a:xfrm>
            <a:off x="457200" y="5825283"/>
            <a:ext cx="11187258" cy="830997"/>
          </a:xfrm>
          <a:prstGeom prst="rect">
            <a:avLst/>
          </a:prstGeom>
          <a:noFill/>
        </p:spPr>
        <p:txBody>
          <a:bodyPr wrap="square" rtlCol="0">
            <a:spAutoFit/>
          </a:bodyPr>
          <a:lstStyle/>
          <a:p>
            <a:r>
              <a:rPr lang="en-US" sz="2400" dirty="0"/>
              <a:t>For Array implementations, assume that the array is not yet full.</a:t>
            </a:r>
          </a:p>
          <a:p>
            <a:r>
              <a:rPr lang="en-US" sz="2400" dirty="0"/>
              <a:t>Other than this assumption, do </a:t>
            </a:r>
            <a:r>
              <a:rPr lang="en-US" sz="2400" b="1" dirty="0"/>
              <a:t>worst case </a:t>
            </a:r>
            <a:r>
              <a:rPr lang="en-US" sz="2400" dirty="0"/>
              <a:t>analysis. (amortized bounds will match).</a:t>
            </a:r>
          </a:p>
        </p:txBody>
      </p:sp>
      <p:sp>
        <p:nvSpPr>
          <p:cNvPr id="7" name="Slide Number Placeholder 6">
            <a:extLst>
              <a:ext uri="{FF2B5EF4-FFF2-40B4-BE49-F238E27FC236}">
                <a16:creationId xmlns:a16="http://schemas.microsoft.com/office/drawing/2014/main" id="{BB426D7C-AC18-5449-F803-5246AAEEFAE7}"/>
              </a:ext>
            </a:extLst>
          </p:cNvPr>
          <p:cNvSpPr>
            <a:spLocks noGrp="1"/>
          </p:cNvSpPr>
          <p:nvPr>
            <p:ph type="sldNum" sz="quarter" idx="12"/>
          </p:nvPr>
        </p:nvSpPr>
        <p:spPr/>
        <p:txBody>
          <a:bodyPr/>
          <a:lstStyle/>
          <a:p>
            <a:fld id="{17FB8715-06AE-4EBD-9812-2FC97F270897}" type="slidenum">
              <a:rPr lang="en-US" smtClean="0"/>
              <a:t>6</a:t>
            </a:fld>
            <a:endParaRPr lang="en-US"/>
          </a:p>
        </p:txBody>
      </p:sp>
    </p:spTree>
    <p:extLst>
      <p:ext uri="{BB962C8B-B14F-4D97-AF65-F5344CB8AC3E}">
        <p14:creationId xmlns:p14="http://schemas.microsoft.com/office/powerpoint/2010/main" val="2712793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Heaps</a:t>
            </a:r>
          </a:p>
        </p:txBody>
      </p:sp>
      <p:sp>
        <p:nvSpPr>
          <p:cNvPr id="3" name="Content Placeholder 2"/>
          <p:cNvSpPr>
            <a:spLocks noGrp="1"/>
          </p:cNvSpPr>
          <p:nvPr>
            <p:ph idx="1"/>
          </p:nvPr>
        </p:nvSpPr>
        <p:spPr/>
        <p:txBody>
          <a:bodyPr/>
          <a:lstStyle/>
          <a:p>
            <a:r>
              <a:rPr lang="en-US" dirty="0"/>
              <a:t>Let’s start with </a:t>
            </a:r>
            <a:r>
              <a:rPr lang="en-US" dirty="0" err="1"/>
              <a:t>removeMin</a:t>
            </a:r>
            <a:r>
              <a:rPr lang="en-US" dirty="0"/>
              <a:t>.</a:t>
            </a:r>
          </a:p>
          <a:p>
            <a:endParaRPr lang="en-US" dirty="0"/>
          </a:p>
          <a:p>
            <a:endParaRPr lang="en-US" dirty="0"/>
          </a:p>
          <a:p>
            <a:endParaRPr lang="en-US" dirty="0"/>
          </a:p>
          <a:p>
            <a:endParaRPr lang="en-US" dirty="0"/>
          </a:p>
          <a:p>
            <a:endParaRPr lang="en-US" dirty="0"/>
          </a:p>
          <a:p>
            <a:endParaRPr lang="en-US" dirty="0"/>
          </a:p>
          <a:p>
            <a:r>
              <a:rPr lang="en-US" dirty="0"/>
              <a:t>Idea: take the bottom right-most node and use it to plug the hole</a:t>
            </a:r>
          </a:p>
          <a:p>
            <a:r>
              <a:rPr lang="en-US" dirty="0"/>
              <a:t>Shape is correct now</a:t>
            </a:r>
          </a:p>
          <a:p>
            <a:r>
              <a:rPr lang="en-US" dirty="0"/>
              <a:t>But that value might be to big. We need to “percolate it down”</a:t>
            </a:r>
          </a:p>
        </p:txBody>
      </p:sp>
      <p:sp>
        <p:nvSpPr>
          <p:cNvPr id="5" name="Slide Number Placeholder 4"/>
          <p:cNvSpPr>
            <a:spLocks noGrp="1"/>
          </p:cNvSpPr>
          <p:nvPr>
            <p:ph type="sldNum" sz="quarter" idx="12"/>
          </p:nvPr>
        </p:nvSpPr>
        <p:spPr/>
        <p:txBody>
          <a:bodyPr/>
          <a:lstStyle/>
          <a:p>
            <a:fld id="{17FB8715-06AE-4EBD-9812-2FC97F270897}" type="slidenum">
              <a:rPr lang="en-US" smtClean="0"/>
              <a:t>7</a:t>
            </a:fld>
            <a:endParaRPr lang="en-US"/>
          </a:p>
        </p:txBody>
      </p:sp>
      <p:sp>
        <p:nvSpPr>
          <p:cNvPr id="6" name="Oval 5"/>
          <p:cNvSpPr/>
          <p:nvPr/>
        </p:nvSpPr>
        <p:spPr>
          <a:xfrm>
            <a:off x="4379952" y="2185602"/>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2</a:t>
            </a:r>
            <a:endParaRPr lang="en-US" sz="2400" dirty="0"/>
          </a:p>
        </p:txBody>
      </p:sp>
      <p:sp>
        <p:nvSpPr>
          <p:cNvPr id="7" name="Oval 6"/>
          <p:cNvSpPr/>
          <p:nvPr/>
        </p:nvSpPr>
        <p:spPr>
          <a:xfrm>
            <a:off x="4740928" y="395915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8" name="Oval 7"/>
          <p:cNvSpPr/>
          <p:nvPr/>
        </p:nvSpPr>
        <p:spPr>
          <a:xfrm>
            <a:off x="2938330" y="396497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9" name="Oval 8"/>
          <p:cNvSpPr/>
          <p:nvPr/>
        </p:nvSpPr>
        <p:spPr>
          <a:xfrm>
            <a:off x="5032800" y="300938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10" name="Oval 9"/>
          <p:cNvSpPr/>
          <p:nvPr/>
        </p:nvSpPr>
        <p:spPr>
          <a:xfrm>
            <a:off x="3757433" y="3009386"/>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6</a:t>
            </a:r>
            <a:endParaRPr lang="en-US" sz="2400" dirty="0"/>
          </a:p>
        </p:txBody>
      </p:sp>
      <p:sp>
        <p:nvSpPr>
          <p:cNvPr id="11" name="Oval 10"/>
          <p:cNvSpPr/>
          <p:nvPr/>
        </p:nvSpPr>
        <p:spPr>
          <a:xfrm>
            <a:off x="3948214" y="397619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9</a:t>
            </a:r>
          </a:p>
        </p:txBody>
      </p:sp>
      <p:cxnSp>
        <p:nvCxnSpPr>
          <p:cNvPr id="12" name="Straight Arrow Connector 11"/>
          <p:cNvCxnSpPr>
            <a:stCxn id="6" idx="3"/>
            <a:endCxn id="10" idx="7"/>
          </p:cNvCxnSpPr>
          <p:nvPr/>
        </p:nvCxnSpPr>
        <p:spPr>
          <a:xfrm flipH="1">
            <a:off x="4204888" y="2677803"/>
            <a:ext cx="259512" cy="4160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9" idx="0"/>
          </p:cNvCxnSpPr>
          <p:nvPr/>
        </p:nvCxnSpPr>
        <p:spPr>
          <a:xfrm>
            <a:off x="4872153" y="2677803"/>
            <a:ext cx="448972" cy="3315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p:cNvCxnSpPr>
          <p:nvPr/>
        </p:nvCxnSpPr>
        <p:spPr>
          <a:xfrm flipH="1">
            <a:off x="3458336" y="3501587"/>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4"/>
            <a:endCxn id="7" idx="0"/>
          </p:cNvCxnSpPr>
          <p:nvPr/>
        </p:nvCxnSpPr>
        <p:spPr>
          <a:xfrm flipH="1">
            <a:off x="5029253" y="3586035"/>
            <a:ext cx="291872" cy="37312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1" idx="0"/>
          </p:cNvCxnSpPr>
          <p:nvPr/>
        </p:nvCxnSpPr>
        <p:spPr>
          <a:xfrm>
            <a:off x="4041627" y="3567095"/>
            <a:ext cx="194912" cy="40910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036347" y="302057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23" name="Oval 22"/>
          <p:cNvSpPr/>
          <p:nvPr/>
        </p:nvSpPr>
        <p:spPr>
          <a:xfrm>
            <a:off x="4382774" y="218560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4" name="TextBox 3">
            <a:extLst>
              <a:ext uri="{FF2B5EF4-FFF2-40B4-BE49-F238E27FC236}">
                <a16:creationId xmlns:a16="http://schemas.microsoft.com/office/drawing/2014/main" id="{EBD1AA68-28E7-4326-94CD-CA5B946ACB24}"/>
              </a:ext>
            </a:extLst>
          </p:cNvPr>
          <p:cNvSpPr txBox="1"/>
          <p:nvPr/>
        </p:nvSpPr>
        <p:spPr>
          <a:xfrm>
            <a:off x="5445807" y="1289132"/>
            <a:ext cx="6377339" cy="1477328"/>
          </a:xfrm>
          <a:prstGeom prst="rect">
            <a:avLst/>
          </a:prstGeom>
          <a:noFill/>
        </p:spPr>
        <p:txBody>
          <a:bodyPr wrap="square" rtlCol="0">
            <a:spAutoFit/>
          </a:bodyPr>
          <a:lstStyle/>
          <a:p>
            <a:r>
              <a:rPr lang="en-US" dirty="0" err="1"/>
              <a:t>percolateDown</a:t>
            </a:r>
            <a:r>
              <a:rPr lang="en-US" dirty="0"/>
              <a:t>(</a:t>
            </a:r>
            <a:r>
              <a:rPr lang="en-US" dirty="0" err="1"/>
              <a:t>curr</a:t>
            </a:r>
            <a:r>
              <a:rPr lang="en-US" dirty="0"/>
              <a:t>)</a:t>
            </a:r>
          </a:p>
          <a:p>
            <a:r>
              <a:rPr lang="en-US" dirty="0"/>
              <a:t>  while(</a:t>
            </a:r>
            <a:r>
              <a:rPr lang="en-US" dirty="0" err="1"/>
              <a:t>curr.value</a:t>
            </a:r>
            <a:r>
              <a:rPr lang="en-US" dirty="0"/>
              <a:t> &gt; </a:t>
            </a:r>
            <a:r>
              <a:rPr lang="en-US" dirty="0" err="1"/>
              <a:t>curr.left.value</a:t>
            </a:r>
            <a:r>
              <a:rPr lang="en-US" dirty="0"/>
              <a:t> || </a:t>
            </a:r>
            <a:r>
              <a:rPr lang="en-US" dirty="0" err="1"/>
              <a:t>curr.value</a:t>
            </a:r>
            <a:r>
              <a:rPr lang="en-US" dirty="0"/>
              <a:t> &gt; </a:t>
            </a:r>
            <a:r>
              <a:rPr lang="en-US" dirty="0" err="1"/>
              <a:t>curr.right.value</a:t>
            </a:r>
            <a:r>
              <a:rPr lang="en-US" dirty="0"/>
              <a:t>)</a:t>
            </a:r>
          </a:p>
          <a:p>
            <a:r>
              <a:rPr lang="en-US" dirty="0"/>
              <a:t>  	swap </a:t>
            </a:r>
            <a:r>
              <a:rPr lang="en-US" dirty="0" err="1"/>
              <a:t>curr</a:t>
            </a:r>
            <a:r>
              <a:rPr lang="en-US" dirty="0"/>
              <a:t> with min of left and right</a:t>
            </a:r>
          </a:p>
          <a:p>
            <a:r>
              <a:rPr lang="en-US" dirty="0"/>
              <a:t>  </a:t>
            </a:r>
            <a:r>
              <a:rPr lang="en-US" dirty="0" err="1"/>
              <a:t>endWhile</a:t>
            </a:r>
            <a:endParaRPr lang="en-US" dirty="0"/>
          </a:p>
          <a:p>
            <a:r>
              <a:rPr lang="en-US" dirty="0"/>
              <a:t>	</a:t>
            </a:r>
          </a:p>
        </p:txBody>
      </p:sp>
    </p:spTree>
    <p:extLst>
      <p:ext uri="{BB962C8B-B14F-4D97-AF65-F5344CB8AC3E}">
        <p14:creationId xmlns:p14="http://schemas.microsoft.com/office/powerpoint/2010/main" val="201126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1.85185E-6 L 0.18854 -0.21898 " pathEditMode="relative" rAng="0" ptsTypes="AA">
                                      <p:cBhvr>
                                        <p:cTn id="6" dur="2000" fill="hold"/>
                                        <p:tgtEl>
                                          <p:spTgt spid="6"/>
                                        </p:tgtEl>
                                        <p:attrNameLst>
                                          <p:attrName>ppt_x</p:attrName>
                                          <p:attrName>ppt_y</p:attrName>
                                        </p:attrNameLst>
                                      </p:cBhvr>
                                      <p:rCtr x="9427" y="-1094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55112E-17 -2.96296E-6 L -0.02969 -0.25856 " pathEditMode="relative" rAng="0" ptsTypes="AA">
                                      <p:cBhvr>
                                        <p:cTn id="10" dur="2000" fill="hold"/>
                                        <p:tgtEl>
                                          <p:spTgt spid="7"/>
                                        </p:tgtEl>
                                        <p:attrNameLst>
                                          <p:attrName>ppt_x</p:attrName>
                                          <p:attrName>ppt_y</p:attrName>
                                        </p:attrNameLst>
                                      </p:cBhvr>
                                      <p:rCtr x="-1432" y="-12917"/>
                                    </p:animMotion>
                                  </p:childTnLst>
                                </p:cTn>
                              </p:par>
                              <p:par>
                                <p:cTn id="11" presetID="1" presetClass="exit" presetSubtype="0" fill="hold"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2" grpId="0" animBg="1"/>
      <p:bldP spid="2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Heaps</a:t>
            </a:r>
          </a:p>
        </p:txBody>
      </p:sp>
      <p:sp>
        <p:nvSpPr>
          <p:cNvPr id="3" name="Content Placeholder 2"/>
          <p:cNvSpPr>
            <a:spLocks noGrp="1"/>
          </p:cNvSpPr>
          <p:nvPr>
            <p:ph idx="1"/>
          </p:nvPr>
        </p:nvSpPr>
        <p:spPr/>
        <p:txBody>
          <a:bodyPr>
            <a:normAutofit/>
          </a:bodyPr>
          <a:lstStyle/>
          <a:p>
            <a:r>
              <a:rPr lang="en-US" dirty="0"/>
              <a:t>Insertion</a:t>
            </a:r>
          </a:p>
          <a:p>
            <a:endParaRPr lang="en-US" dirty="0"/>
          </a:p>
          <a:p>
            <a:endParaRPr lang="en-US" dirty="0"/>
          </a:p>
          <a:p>
            <a:endParaRPr lang="en-US" dirty="0"/>
          </a:p>
          <a:p>
            <a:endParaRPr lang="en-US" dirty="0"/>
          </a:p>
          <a:p>
            <a:endParaRPr lang="en-US" dirty="0"/>
          </a:p>
          <a:p>
            <a:endParaRPr lang="en-US" dirty="0"/>
          </a:p>
          <a:p>
            <a:r>
              <a:rPr lang="en-US" dirty="0"/>
              <a:t>What is the shape going to be after the insertion? </a:t>
            </a:r>
          </a:p>
          <a:p>
            <a:r>
              <a:rPr lang="en-US" dirty="0"/>
              <a:t>Again, plug the hole first. </a:t>
            </a:r>
          </a:p>
          <a:p>
            <a:r>
              <a:rPr lang="en-US" dirty="0"/>
              <a:t>Might violate the heap property. Percolate it up</a:t>
            </a:r>
          </a:p>
        </p:txBody>
      </p:sp>
      <p:sp>
        <p:nvSpPr>
          <p:cNvPr id="5" name="Slide Number Placeholder 4"/>
          <p:cNvSpPr>
            <a:spLocks noGrp="1"/>
          </p:cNvSpPr>
          <p:nvPr>
            <p:ph type="sldNum" sz="quarter" idx="12"/>
          </p:nvPr>
        </p:nvSpPr>
        <p:spPr/>
        <p:txBody>
          <a:bodyPr/>
          <a:lstStyle/>
          <a:p>
            <a:fld id="{17FB8715-06AE-4EBD-9812-2FC97F270897}" type="slidenum">
              <a:rPr lang="en-US" smtClean="0"/>
              <a:t>8</a:t>
            </a:fld>
            <a:endParaRPr lang="en-US"/>
          </a:p>
        </p:txBody>
      </p:sp>
      <p:sp>
        <p:nvSpPr>
          <p:cNvPr id="6" name="Oval 5"/>
          <p:cNvSpPr/>
          <p:nvPr/>
        </p:nvSpPr>
        <p:spPr>
          <a:xfrm>
            <a:off x="4470612" y="198844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7" name="Oval 6"/>
          <p:cNvSpPr/>
          <p:nvPr/>
        </p:nvSpPr>
        <p:spPr>
          <a:xfrm>
            <a:off x="4804623" y="376781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8" name="Oval 7"/>
          <p:cNvSpPr/>
          <p:nvPr/>
        </p:nvSpPr>
        <p:spPr>
          <a:xfrm>
            <a:off x="3028990" y="376781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9" name="Oval 8"/>
          <p:cNvSpPr/>
          <p:nvPr/>
        </p:nvSpPr>
        <p:spPr>
          <a:xfrm>
            <a:off x="5228874" y="2823724"/>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7</a:t>
            </a:r>
            <a:endParaRPr lang="en-US" sz="2400" dirty="0"/>
          </a:p>
        </p:txBody>
      </p:sp>
      <p:sp>
        <p:nvSpPr>
          <p:cNvPr id="10" name="Oval 9"/>
          <p:cNvSpPr/>
          <p:nvPr/>
        </p:nvSpPr>
        <p:spPr>
          <a:xfrm>
            <a:off x="3848093" y="2812229"/>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11" name="Oval 10"/>
          <p:cNvSpPr/>
          <p:nvPr/>
        </p:nvSpPr>
        <p:spPr>
          <a:xfrm>
            <a:off x="5879283" y="3738983"/>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p>
        </p:txBody>
      </p:sp>
      <p:cxnSp>
        <p:nvCxnSpPr>
          <p:cNvPr id="12" name="Straight Arrow Connector 11"/>
          <p:cNvCxnSpPr>
            <a:stCxn id="6" idx="3"/>
            <a:endCxn id="10" idx="7"/>
          </p:cNvCxnSpPr>
          <p:nvPr/>
        </p:nvCxnSpPr>
        <p:spPr>
          <a:xfrm flipH="1">
            <a:off x="4295548" y="2480646"/>
            <a:ext cx="259512" cy="4160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9" idx="0"/>
          </p:cNvCxnSpPr>
          <p:nvPr/>
        </p:nvCxnSpPr>
        <p:spPr>
          <a:xfrm>
            <a:off x="4962813" y="2480646"/>
            <a:ext cx="554386" cy="34307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p:cNvCxnSpPr>
          <p:nvPr/>
        </p:nvCxnSpPr>
        <p:spPr>
          <a:xfrm flipH="1">
            <a:off x="3548996" y="3304430"/>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4"/>
            <a:endCxn id="7" idx="7"/>
          </p:cNvCxnSpPr>
          <p:nvPr/>
        </p:nvCxnSpPr>
        <p:spPr>
          <a:xfrm flipH="1">
            <a:off x="5296824" y="3400373"/>
            <a:ext cx="220375" cy="4518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5"/>
            <a:endCxn id="11" idx="0"/>
          </p:cNvCxnSpPr>
          <p:nvPr/>
        </p:nvCxnSpPr>
        <p:spPr>
          <a:xfrm>
            <a:off x="5721075" y="3315925"/>
            <a:ext cx="446533" cy="4230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034194" y="378238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6</a:t>
            </a:r>
            <a:endParaRPr lang="en-US" sz="2400" dirty="0"/>
          </a:p>
        </p:txBody>
      </p:sp>
      <p:cxnSp>
        <p:nvCxnSpPr>
          <p:cNvPr id="22" name="Straight Arrow Connector 21"/>
          <p:cNvCxnSpPr>
            <a:endCxn id="17" idx="0"/>
          </p:cNvCxnSpPr>
          <p:nvPr/>
        </p:nvCxnSpPr>
        <p:spPr>
          <a:xfrm>
            <a:off x="4152838" y="3417314"/>
            <a:ext cx="169681" cy="3650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879282" y="375482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27" name="Oval 26"/>
          <p:cNvSpPr/>
          <p:nvPr/>
        </p:nvSpPr>
        <p:spPr>
          <a:xfrm>
            <a:off x="5228874" y="283164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p>
        </p:txBody>
      </p:sp>
      <p:sp>
        <p:nvSpPr>
          <p:cNvPr id="28" name="Oval 27"/>
          <p:cNvSpPr/>
          <p:nvPr/>
        </p:nvSpPr>
        <p:spPr>
          <a:xfrm>
            <a:off x="4470611" y="1988444"/>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p>
        </p:txBody>
      </p:sp>
      <p:sp>
        <p:nvSpPr>
          <p:cNvPr id="29" name="Oval 28"/>
          <p:cNvSpPr/>
          <p:nvPr/>
        </p:nvSpPr>
        <p:spPr>
          <a:xfrm>
            <a:off x="5240006" y="284033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3</a:t>
            </a:r>
          </a:p>
        </p:txBody>
      </p:sp>
      <p:sp>
        <p:nvSpPr>
          <p:cNvPr id="23" name="TextBox 22">
            <a:extLst>
              <a:ext uri="{FF2B5EF4-FFF2-40B4-BE49-F238E27FC236}">
                <a16:creationId xmlns:a16="http://schemas.microsoft.com/office/drawing/2014/main" id="{9DC0AC40-D5FD-411C-A736-79851BD84319}"/>
              </a:ext>
            </a:extLst>
          </p:cNvPr>
          <p:cNvSpPr txBox="1"/>
          <p:nvPr/>
        </p:nvSpPr>
        <p:spPr>
          <a:xfrm>
            <a:off x="5445807" y="1289132"/>
            <a:ext cx="6377339" cy="1477328"/>
          </a:xfrm>
          <a:prstGeom prst="rect">
            <a:avLst/>
          </a:prstGeom>
          <a:noFill/>
        </p:spPr>
        <p:txBody>
          <a:bodyPr wrap="square" rtlCol="0">
            <a:spAutoFit/>
          </a:bodyPr>
          <a:lstStyle/>
          <a:p>
            <a:r>
              <a:rPr lang="en-US" dirty="0" err="1"/>
              <a:t>percolateUp</a:t>
            </a:r>
            <a:r>
              <a:rPr lang="en-US" dirty="0"/>
              <a:t>(</a:t>
            </a:r>
            <a:r>
              <a:rPr lang="en-US" dirty="0" err="1"/>
              <a:t>curr</a:t>
            </a:r>
            <a:r>
              <a:rPr lang="en-US" dirty="0"/>
              <a:t>)</a:t>
            </a:r>
          </a:p>
          <a:p>
            <a:r>
              <a:rPr lang="en-US" dirty="0"/>
              <a:t>  while(</a:t>
            </a:r>
            <a:r>
              <a:rPr lang="en-US" dirty="0" err="1"/>
              <a:t>curr.value</a:t>
            </a:r>
            <a:r>
              <a:rPr lang="en-US" dirty="0"/>
              <a:t> &lt; </a:t>
            </a:r>
            <a:r>
              <a:rPr lang="en-US" dirty="0" err="1"/>
              <a:t>curr.parent.value</a:t>
            </a:r>
            <a:r>
              <a:rPr lang="en-US" dirty="0"/>
              <a:t>)</a:t>
            </a:r>
          </a:p>
          <a:p>
            <a:r>
              <a:rPr lang="en-US" dirty="0"/>
              <a:t>  	swap </a:t>
            </a:r>
            <a:r>
              <a:rPr lang="en-US" dirty="0" err="1"/>
              <a:t>curr</a:t>
            </a:r>
            <a:r>
              <a:rPr lang="en-US" dirty="0"/>
              <a:t> and parent</a:t>
            </a:r>
          </a:p>
          <a:p>
            <a:r>
              <a:rPr lang="en-US" dirty="0"/>
              <a:t>  </a:t>
            </a:r>
            <a:r>
              <a:rPr lang="en-US" dirty="0" err="1"/>
              <a:t>endWhile</a:t>
            </a:r>
            <a:endParaRPr lang="en-US" dirty="0"/>
          </a:p>
          <a:p>
            <a:r>
              <a:rPr lang="en-US" dirty="0"/>
              <a:t>	</a:t>
            </a:r>
          </a:p>
        </p:txBody>
      </p:sp>
    </p:spTree>
    <p:extLst>
      <p:ext uri="{BB962C8B-B14F-4D97-AF65-F5344CB8AC3E}">
        <p14:creationId xmlns:p14="http://schemas.microsoft.com/office/powerpoint/2010/main" val="189438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6" grpId="0" animBg="1"/>
      <p:bldP spid="27" grpId="0" animBg="1"/>
      <p:bldP spid="28" grpId="0" animBg="1"/>
      <p:bldP spid="29"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Optimization</a:t>
            </a:r>
          </a:p>
        </p:txBody>
      </p:sp>
      <p:sp>
        <p:nvSpPr>
          <p:cNvPr id="3" name="Content Placeholder 2"/>
          <p:cNvSpPr>
            <a:spLocks noGrp="1"/>
          </p:cNvSpPr>
          <p:nvPr>
            <p:ph idx="1"/>
          </p:nvPr>
        </p:nvSpPr>
        <p:spPr/>
        <p:txBody>
          <a:bodyPr/>
          <a:lstStyle/>
          <a:p>
            <a:r>
              <a:rPr lang="en-US" sz="2800" dirty="0"/>
              <a:t>Pointers are annoying.</a:t>
            </a:r>
          </a:p>
          <a:p>
            <a:r>
              <a:rPr lang="en-US" sz="2800" dirty="0"/>
              <a:t>They’re also slow. </a:t>
            </a:r>
          </a:p>
          <a:p>
            <a:r>
              <a:rPr lang="en-US" sz="2800" dirty="0"/>
              <a:t>Shape is simple—we don’t need pointers</a:t>
            </a:r>
          </a:p>
          <a:p>
            <a:r>
              <a:rPr lang="en-US" sz="2800" dirty="0"/>
              <a:t>We can use an array instead.</a:t>
            </a:r>
          </a:p>
          <a:p>
            <a:endParaRPr lang="en-US" dirty="0"/>
          </a:p>
        </p:txBody>
      </p:sp>
      <p:sp>
        <p:nvSpPr>
          <p:cNvPr id="5" name="Slide Number Placeholder 4"/>
          <p:cNvSpPr>
            <a:spLocks noGrp="1"/>
          </p:cNvSpPr>
          <p:nvPr>
            <p:ph type="sldNum" sz="quarter" idx="12"/>
          </p:nvPr>
        </p:nvSpPr>
        <p:spPr/>
        <p:txBody>
          <a:bodyPr/>
          <a:lstStyle/>
          <a:p>
            <a:fld id="{17FB8715-06AE-4EBD-9812-2FC97F270897}" type="slidenum">
              <a:rPr lang="en-US" smtClean="0"/>
              <a:t>9</a:t>
            </a:fld>
            <a:endParaRPr lang="en-US"/>
          </a:p>
        </p:txBody>
      </p:sp>
      <p:sp>
        <p:nvSpPr>
          <p:cNvPr id="6" name="Oval 5"/>
          <p:cNvSpPr/>
          <p:nvPr/>
        </p:nvSpPr>
        <p:spPr>
          <a:xfrm>
            <a:off x="8041954" y="150144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1</a:t>
            </a:r>
            <a:endParaRPr lang="en-US" sz="2400" dirty="0"/>
          </a:p>
        </p:txBody>
      </p:sp>
      <p:sp>
        <p:nvSpPr>
          <p:cNvPr id="7" name="Oval 6"/>
          <p:cNvSpPr/>
          <p:nvPr/>
        </p:nvSpPr>
        <p:spPr>
          <a:xfrm>
            <a:off x="8374087" y="326898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8" name="Oval 7"/>
          <p:cNvSpPr/>
          <p:nvPr/>
        </p:nvSpPr>
        <p:spPr>
          <a:xfrm>
            <a:off x="6598454" y="3268982"/>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9" name="Oval 8"/>
          <p:cNvSpPr/>
          <p:nvPr/>
        </p:nvSpPr>
        <p:spPr>
          <a:xfrm>
            <a:off x="8798338" y="232488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10" name="Oval 9"/>
          <p:cNvSpPr/>
          <p:nvPr/>
        </p:nvSpPr>
        <p:spPr>
          <a:xfrm>
            <a:off x="7417557" y="2313393"/>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11" name="Oval 10"/>
          <p:cNvSpPr/>
          <p:nvPr/>
        </p:nvSpPr>
        <p:spPr>
          <a:xfrm>
            <a:off x="9448747" y="324014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cxnSp>
        <p:nvCxnSpPr>
          <p:cNvPr id="12" name="Straight Arrow Connector 11"/>
          <p:cNvCxnSpPr>
            <a:stCxn id="6" idx="3"/>
            <a:endCxn id="10" idx="7"/>
          </p:cNvCxnSpPr>
          <p:nvPr/>
        </p:nvCxnSpPr>
        <p:spPr>
          <a:xfrm flipH="1">
            <a:off x="7865012" y="1993647"/>
            <a:ext cx="261390" cy="40419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9" idx="0"/>
          </p:cNvCxnSpPr>
          <p:nvPr/>
        </p:nvCxnSpPr>
        <p:spPr>
          <a:xfrm>
            <a:off x="8534155" y="1993647"/>
            <a:ext cx="552508" cy="33124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p:cNvCxnSpPr>
          <p:nvPr/>
        </p:nvCxnSpPr>
        <p:spPr>
          <a:xfrm flipH="1">
            <a:off x="7118460" y="2805594"/>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4"/>
            <a:endCxn id="7" idx="7"/>
          </p:cNvCxnSpPr>
          <p:nvPr/>
        </p:nvCxnSpPr>
        <p:spPr>
          <a:xfrm flipH="1">
            <a:off x="8866288" y="2901537"/>
            <a:ext cx="220375" cy="4518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5"/>
            <a:endCxn id="11" idx="0"/>
          </p:cNvCxnSpPr>
          <p:nvPr/>
        </p:nvCxnSpPr>
        <p:spPr>
          <a:xfrm>
            <a:off x="9290539" y="2817089"/>
            <a:ext cx="446533" cy="4230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603658" y="3283553"/>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6</a:t>
            </a:r>
            <a:endParaRPr lang="en-US" sz="2400" dirty="0"/>
          </a:p>
        </p:txBody>
      </p:sp>
      <p:cxnSp>
        <p:nvCxnSpPr>
          <p:cNvPr id="18" name="Straight Arrow Connector 17"/>
          <p:cNvCxnSpPr>
            <a:endCxn id="17" idx="0"/>
          </p:cNvCxnSpPr>
          <p:nvPr/>
        </p:nvCxnSpPr>
        <p:spPr>
          <a:xfrm>
            <a:off x="7722302" y="2918478"/>
            <a:ext cx="169681" cy="3650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877728" y="4742985"/>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492337" y="474298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p>
        </p:txBody>
      </p:sp>
      <p:grpSp>
        <p:nvGrpSpPr>
          <p:cNvPr id="21" name="Group 20"/>
          <p:cNvGrpSpPr/>
          <p:nvPr/>
        </p:nvGrpSpPr>
        <p:grpSpPr>
          <a:xfrm>
            <a:off x="2369415" y="4742985"/>
            <a:ext cx="3508312" cy="699796"/>
            <a:chOff x="3592288" y="3442996"/>
            <a:chExt cx="3508312" cy="699796"/>
          </a:xfrm>
        </p:grpSpPr>
        <p:sp>
          <p:nvSpPr>
            <p:cNvPr id="22" name="Rectangle 21"/>
            <p:cNvSpPr/>
            <p:nvPr/>
          </p:nvSpPr>
          <p:spPr>
            <a:xfrm>
              <a:off x="3592288"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4</a:t>
              </a:r>
            </a:p>
          </p:txBody>
        </p:sp>
        <p:sp>
          <p:nvSpPr>
            <p:cNvPr id="23" name="Rectangle 22"/>
            <p:cNvSpPr/>
            <p:nvPr/>
          </p:nvSpPr>
          <p:spPr>
            <a:xfrm>
              <a:off x="4469366"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3</a:t>
              </a:r>
            </a:p>
          </p:txBody>
        </p:sp>
        <p:sp>
          <p:nvSpPr>
            <p:cNvPr id="24" name="Rectangle 23"/>
            <p:cNvSpPr/>
            <p:nvPr/>
          </p:nvSpPr>
          <p:spPr>
            <a:xfrm>
              <a:off x="5346444"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5</a:t>
              </a:r>
            </a:p>
          </p:txBody>
        </p:sp>
        <p:sp>
          <p:nvSpPr>
            <p:cNvPr id="25" name="Rectangle 24"/>
            <p:cNvSpPr/>
            <p:nvPr/>
          </p:nvSpPr>
          <p:spPr>
            <a:xfrm>
              <a:off x="6223522"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6</a:t>
              </a:r>
            </a:p>
          </p:txBody>
        </p:sp>
      </p:grpSp>
      <p:sp>
        <p:nvSpPr>
          <p:cNvPr id="26" name="Rectangle 25"/>
          <p:cNvSpPr/>
          <p:nvPr/>
        </p:nvSpPr>
        <p:spPr>
          <a:xfrm>
            <a:off x="5877728" y="4742984"/>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8</a:t>
            </a:r>
          </a:p>
        </p:txBody>
      </p:sp>
      <p:sp>
        <p:nvSpPr>
          <p:cNvPr id="27" name="Rectangle 26"/>
          <p:cNvSpPr/>
          <p:nvPr/>
        </p:nvSpPr>
        <p:spPr>
          <a:xfrm>
            <a:off x="6754806" y="474298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7</a:t>
            </a:r>
          </a:p>
        </p:txBody>
      </p:sp>
      <p:sp>
        <p:nvSpPr>
          <p:cNvPr id="29" name="Rectangle 28"/>
          <p:cNvSpPr/>
          <p:nvPr/>
        </p:nvSpPr>
        <p:spPr>
          <a:xfrm>
            <a:off x="7638728" y="4742061"/>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522650" y="4742061"/>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415228" y="4742061"/>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15259" y="4737567"/>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75239" y="5574535"/>
            <a:ext cx="9717067" cy="369332"/>
          </a:xfrm>
          <a:prstGeom prst="rect">
            <a:avLst/>
          </a:prstGeom>
          <a:noFill/>
        </p:spPr>
        <p:txBody>
          <a:bodyPr wrap="square" rtlCol="0">
            <a:spAutoFit/>
          </a:bodyPr>
          <a:lstStyle/>
          <a:p>
            <a:r>
              <a:rPr lang="en-US" dirty="0"/>
              <a:t>    0	    1             2            3            4             5            6            7           8              9           10</a:t>
            </a:r>
          </a:p>
        </p:txBody>
      </p:sp>
    </p:spTree>
    <p:extLst>
      <p:ext uri="{BB962C8B-B14F-4D97-AF65-F5344CB8AC3E}">
        <p14:creationId xmlns:p14="http://schemas.microsoft.com/office/powerpoint/2010/main" val="30021769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lecture-01-intro</Template>
  <TotalTime>4094</TotalTime>
  <Words>4881</Words>
  <Application>Microsoft Office PowerPoint</Application>
  <PresentationFormat>Widescreen</PresentationFormat>
  <Paragraphs>638</Paragraphs>
  <Slides>56</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Arial</vt:lpstr>
      <vt:lpstr>Calibri</vt:lpstr>
      <vt:lpstr>Cambria Math</vt:lpstr>
      <vt:lpstr>Courier New</vt:lpstr>
      <vt:lpstr>Segoe UI</vt:lpstr>
      <vt:lpstr>Segoe UI Light</vt:lpstr>
      <vt:lpstr>Segoe UI Semibold</vt:lpstr>
      <vt:lpstr>Segoe UI Semilight</vt:lpstr>
      <vt:lpstr>Tw Cen MT</vt:lpstr>
      <vt:lpstr>Wingdings 3</vt:lpstr>
      <vt:lpstr>Integral</vt:lpstr>
      <vt:lpstr>More Heaps</vt:lpstr>
      <vt:lpstr>Logistics </vt:lpstr>
      <vt:lpstr>Priority Queue ADT</vt:lpstr>
      <vt:lpstr>Binary Heaps</vt:lpstr>
      <vt:lpstr>Are These Min-Heaps</vt:lpstr>
      <vt:lpstr>Implementing Priority Queues: Take I</vt:lpstr>
      <vt:lpstr>Implementing Heaps</vt:lpstr>
      <vt:lpstr>Implementing Heaps</vt:lpstr>
      <vt:lpstr>An Optimization</vt:lpstr>
      <vt:lpstr>An Optimization</vt:lpstr>
      <vt:lpstr>An Optimization</vt:lpstr>
      <vt:lpstr>Running times?</vt:lpstr>
      <vt:lpstr>Heights of Perfect Trees</vt:lpstr>
      <vt:lpstr>Heights of Perfect Trees</vt:lpstr>
      <vt:lpstr>More Operations</vt:lpstr>
      <vt:lpstr>Some Exercise 2 Notes</vt:lpstr>
      <vt:lpstr>More Priority Queue Operations</vt:lpstr>
      <vt:lpstr>Even More Operations</vt:lpstr>
      <vt:lpstr>Two Issues</vt:lpstr>
      <vt:lpstr>Fixing the Bugs/Gaps</vt:lpstr>
      <vt:lpstr>BuildHeap Running Time (again)</vt:lpstr>
      <vt:lpstr>Fixed Proof (Sketch only)</vt:lpstr>
      <vt:lpstr>Where Were We?</vt:lpstr>
      <vt:lpstr>Can We Do Better?</vt:lpstr>
      <vt:lpstr>Is It Really Faster?</vt:lpstr>
      <vt:lpstr>Floyd’s BuildHeap</vt:lpstr>
      <vt:lpstr>Two Possibilities</vt:lpstr>
      <vt:lpstr>Only One Possiblity</vt:lpstr>
      <vt:lpstr>Only One Possiblity</vt:lpstr>
      <vt:lpstr>Only One Possibility</vt:lpstr>
      <vt:lpstr>Let’s Prove It!</vt:lpstr>
      <vt:lpstr>Let’s Prove It!</vt:lpstr>
      <vt:lpstr>More Operations</vt:lpstr>
      <vt:lpstr>Alternative Options</vt:lpstr>
      <vt:lpstr>Amortization</vt:lpstr>
      <vt:lpstr>Amortization</vt:lpstr>
      <vt:lpstr>Amortization</vt:lpstr>
      <vt:lpstr>Amortization</vt:lpstr>
      <vt:lpstr>Amortization</vt:lpstr>
      <vt:lpstr>Amortization</vt:lpstr>
      <vt:lpstr>Amortization</vt:lpstr>
      <vt:lpstr>Total Resizing work</vt:lpstr>
      <vt:lpstr>Total Resizing work</vt:lpstr>
      <vt:lpstr>Summation Intuition</vt:lpstr>
      <vt:lpstr>Summation Intuition</vt:lpstr>
      <vt:lpstr>Amortization</vt:lpstr>
      <vt:lpstr>Amortization vs. Average-Case</vt:lpstr>
      <vt:lpstr>Why use (or don’t use) amortized analysis?</vt:lpstr>
      <vt:lpstr>O, Omega, Theta vs. best/worst</vt:lpstr>
      <vt:lpstr>O,Ω,Θ vs. Best, Worst, Average</vt:lpstr>
      <vt:lpstr>Some Example Sentences</vt:lpstr>
      <vt:lpstr>Why Might you use it?</vt:lpstr>
      <vt:lpstr>Extra Amortization Example</vt:lpstr>
      <vt:lpstr>A Contrived Example</vt:lpstr>
      <vt:lpstr>PowerPoint Presentation</vt:lpstr>
      <vt:lpstr>All the running times</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Weber</dc:creator>
  <cp:lastModifiedBy>Robert Weber</cp:lastModifiedBy>
  <cp:revision>57</cp:revision>
  <cp:lastPrinted>2025-04-07T22:02:04Z</cp:lastPrinted>
  <dcterms:created xsi:type="dcterms:W3CDTF">2018-06-23T00:08:52Z</dcterms:created>
  <dcterms:modified xsi:type="dcterms:W3CDTF">2025-04-09T19:21:19Z</dcterms:modified>
</cp:coreProperties>
</file>