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6" r:id="rId5"/>
    <p:sldId id="372" r:id="rId6"/>
    <p:sldId id="337" r:id="rId7"/>
    <p:sldId id="322" r:id="rId8"/>
    <p:sldId id="325" r:id="rId9"/>
    <p:sldId id="330" r:id="rId10"/>
    <p:sldId id="327" r:id="rId11"/>
    <p:sldId id="323" r:id="rId12"/>
    <p:sldId id="328" r:id="rId13"/>
    <p:sldId id="333" r:id="rId14"/>
    <p:sldId id="334" r:id="rId15"/>
    <p:sldId id="365" r:id="rId16"/>
    <p:sldId id="366" r:id="rId17"/>
    <p:sldId id="367" r:id="rId18"/>
    <p:sldId id="368" r:id="rId19"/>
    <p:sldId id="364" r:id="rId20"/>
    <p:sldId id="369" r:id="rId21"/>
    <p:sldId id="370" r:id="rId22"/>
    <p:sldId id="371" r:id="rId23"/>
    <p:sldId id="326" r:id="rId24"/>
    <p:sldId id="336" r:id="rId25"/>
    <p:sldId id="332" r:id="rId26"/>
    <p:sldId id="343" r:id="rId27"/>
    <p:sldId id="347" r:id="rId28"/>
    <p:sldId id="348" r:id="rId29"/>
    <p:sldId id="355" r:id="rId30"/>
    <p:sldId id="352" r:id="rId31"/>
    <p:sldId id="356" r:id="rId32"/>
    <p:sldId id="353" r:id="rId33"/>
    <p:sldId id="361" r:id="rId34"/>
    <p:sldId id="373" r:id="rId35"/>
    <p:sldId id="363" r:id="rId36"/>
    <p:sldId id="362" r:id="rId37"/>
    <p:sldId id="354" r:id="rId38"/>
    <p:sldId id="357" r:id="rId39"/>
    <p:sldId id="378" r:id="rId40"/>
    <p:sldId id="358" r:id="rId41"/>
    <p:sldId id="359" r:id="rId42"/>
    <p:sldId id="360" r:id="rId43"/>
    <p:sldId id="374" r:id="rId44"/>
    <p:sldId id="375" r:id="rId45"/>
    <p:sldId id="376" r:id="rId46"/>
    <p:sldId id="37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83212" autoAdjust="0"/>
  </p:normalViewPr>
  <p:slideViewPr>
    <p:cSldViewPr snapToGrid="0">
      <p:cViewPr varScale="1">
        <p:scale>
          <a:sx n="61" d="100"/>
          <a:sy n="61" d="100"/>
        </p:scale>
        <p:origin x="7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673AB-C6DE-4A9A-9FEA-8023549CE6FC}"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4D2C0-D302-43C1-BE62-9B94ACB617C1}" type="slidenum">
              <a:rPr lang="en-US" smtClean="0"/>
              <a:t>‹#›</a:t>
            </a:fld>
            <a:endParaRPr lang="en-US"/>
          </a:p>
        </p:txBody>
      </p:sp>
    </p:spTree>
    <p:extLst>
      <p:ext uri="{BB962C8B-B14F-4D97-AF65-F5344CB8AC3E}">
        <p14:creationId xmlns:p14="http://schemas.microsoft.com/office/powerpoint/2010/main" val="30000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log n is an example of a “nearly linear time” algorithm (that’s n*</a:t>
            </a:r>
            <a:r>
              <a:rPr lang="en-US" dirty="0" err="1"/>
              <a:t>log^c</a:t>
            </a:r>
            <a:r>
              <a:rPr lang="en-US" dirty="0"/>
              <a:t>(n) for any constant c). </a:t>
            </a:r>
          </a:p>
          <a:p>
            <a:r>
              <a:rPr lang="en-US" dirty="0"/>
              <a:t>Some people (by which I mean at least one very active Wikipedia editor) use “</a:t>
            </a:r>
            <a:r>
              <a:rPr lang="en-US" dirty="0" err="1"/>
              <a:t>linearithmic</a:t>
            </a:r>
            <a:r>
              <a:rPr lang="en-US" dirty="0"/>
              <a:t>” for n log n. I’ve only ever seen this on Wikipedia so probably don’t say it. </a:t>
            </a:r>
          </a:p>
        </p:txBody>
      </p:sp>
      <p:sp>
        <p:nvSpPr>
          <p:cNvPr id="4" name="Slide Number Placeholder 3"/>
          <p:cNvSpPr>
            <a:spLocks noGrp="1"/>
          </p:cNvSpPr>
          <p:nvPr>
            <p:ph type="sldNum" sz="quarter" idx="5"/>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178315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you do that? Sometimes you don’t know if you’ve done the analysis perfectly (you don’t know if you have the big-</a:t>
                </a:r>
                <a14:m>
                  <m:oMath xmlns:m="http://schemas.openxmlformats.org/officeDocument/2006/math">
                    <m:r>
                      <m:rPr>
                        <m:sty m:val="p"/>
                      </m:rPr>
                      <a:rPr lang="en-US" sz="1200" b="0" i="0" smtClean="0">
                        <a:latin typeface="Cambria Math" panose="02040503050406030204" pitchFamily="18" charset="0"/>
                      </a:rPr>
                      <m:t>Θ</m:t>
                    </m:r>
                  </m:oMath>
                </a14:m>
                <a:r>
                  <a:rPr lang="en-US" sz="1200" dirty="0"/>
                  <a:t> bound), so you have to use </a:t>
                </a:r>
                <a14:m>
                  <m:oMath xmlns:m="http://schemas.openxmlformats.org/officeDocument/2006/math">
                    <m:r>
                      <a:rPr lang="en-US" sz="1200" b="0" i="1" smtClean="0">
                        <a:latin typeface="Cambria Math" panose="02040503050406030204" pitchFamily="18" charset="0"/>
                      </a:rPr>
                      <m:t>𝑂</m:t>
                    </m:r>
                  </m:oMath>
                </a14:m>
                <a:r>
                  <a:rPr lang="en-US" sz="1200" dirty="0"/>
                  <a:t> or </a:t>
                </a:r>
                <a14:m>
                  <m:oMath xmlns:m="http://schemas.openxmlformats.org/officeDocument/2006/math">
                    <m:r>
                      <m:rPr>
                        <m:sty m:val="p"/>
                      </m:rPr>
                      <a:rPr lang="en-US" sz="1200" b="0" i="0" smtClean="0">
                        <a:latin typeface="Cambria Math" panose="02040503050406030204" pitchFamily="18" charset="0"/>
                      </a:rPr>
                      <m:t>Ω</m:t>
                    </m:r>
                  </m:oMath>
                </a14:m>
                <a:r>
                  <a:rPr lang="en-US" sz="1200" dirty="0"/>
                  <a:t>.</a:t>
                </a:r>
              </a:p>
              <a:p>
                <a:endParaRPr lang="en-US" dirty="0"/>
              </a:p>
              <a:p>
                <a:r>
                  <a:rPr lang="en-US" dirty="0"/>
                  <a:t>In a few weeks, we’ll want to say “every algorithm for sorting takes at least n log n time in the worst-case” , that’s Omega in a worst-case context</a:t>
                </a:r>
              </a:p>
              <a:p>
                <a:r>
                  <a:rPr lang="en-US" dirty="0"/>
                  <a:t>Or we might say “every algorithm for this problem needs to look at all the elements, so will take at least n time, even in the best case. That’s an Omega(n) best-case statement.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you do that? Sometimes you don’t know if you’ve done the analysis perfectly (you don’t know if you have the big-</a:t>
                </a:r>
                <a:r>
                  <a:rPr lang="en-US" sz="1200" b="0" i="0">
                    <a:latin typeface="Cambria Math" panose="02040503050406030204" pitchFamily="18" charset="0"/>
                  </a:rPr>
                  <a:t>Θ</a:t>
                </a:r>
                <a:r>
                  <a:rPr lang="en-US" sz="1200" dirty="0"/>
                  <a:t> bound), so you have to use </a:t>
                </a:r>
                <a:r>
                  <a:rPr lang="en-US" sz="1200" b="0" i="0">
                    <a:latin typeface="Cambria Math" panose="02040503050406030204" pitchFamily="18" charset="0"/>
                  </a:rPr>
                  <a:t>𝑂</a:t>
                </a:r>
                <a:r>
                  <a:rPr lang="en-US" sz="1200" dirty="0"/>
                  <a:t> or </a:t>
                </a:r>
                <a:r>
                  <a:rPr lang="en-US" sz="1200" b="0" i="0">
                    <a:latin typeface="Cambria Math" panose="02040503050406030204" pitchFamily="18" charset="0"/>
                  </a:rPr>
                  <a:t>Ω</a:t>
                </a:r>
                <a:r>
                  <a:rPr lang="en-US" sz="1200" dirty="0"/>
                  <a:t>.</a:t>
                </a:r>
              </a:p>
              <a:p>
                <a:endParaRPr lang="en-US" dirty="0"/>
              </a:p>
              <a:p>
                <a:r>
                  <a:rPr lang="en-US" dirty="0"/>
                  <a:t>In a few weeks, we’ll want to say “every algorithm for sorting takes at least n log n time in the worst-case” , that’s Omega in a worst-case context</a:t>
                </a:r>
              </a:p>
              <a:p>
                <a:r>
                  <a:rPr lang="en-US" dirty="0"/>
                  <a:t>Or we might say “every algorithm for this problem needs to look at all the elements, so will take at least n time, even in the best case. That’s an Omega(n) best-case statement.</a:t>
                </a:r>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66401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log_2(10) is 3.something, so we’re looking for log_2(something around 250-ish), which will work out to about 8 (is actually less than 8.1)</a:t>
            </a:r>
          </a:p>
          <a:p>
            <a:endParaRPr lang="en-US" dirty="0"/>
          </a:p>
          <a:p>
            <a:r>
              <a:rPr lang="en-US" dirty="0"/>
              <a:t>Where would we see these?</a:t>
            </a:r>
          </a:p>
          <a:p>
            <a:r>
              <a:rPr lang="en-US" dirty="0"/>
              <a:t>We’ll see log(log(x)) would mean doing a log-time thing on a log-sized thing for example. Maybe running binary search on a number of elements that’s the height of a balanced tree? log* (a related function) shows up in analyzing union-find/disjoint sets.</a:t>
            </a:r>
          </a:p>
          <a:p>
            <a:endParaRPr lang="en-US" dirty="0"/>
          </a:p>
          <a:p>
            <a:r>
              <a:rPr lang="en-US" dirty="0" err="1"/>
              <a:t>log^c</a:t>
            </a:r>
            <a:r>
              <a:rPr lang="en-US" dirty="0"/>
              <a:t>(n) is common for (theoretical) randomized algorithms---doing something an extra log(n) times to achieve concentration is common. If you have a randomized algorithm with a randomized subroutine, you’ll need both levels to concentrate and can end up with log^2(n). </a:t>
            </a:r>
          </a:p>
        </p:txBody>
      </p:sp>
      <p:sp>
        <p:nvSpPr>
          <p:cNvPr id="4" name="Slide Number Placeholder 3"/>
          <p:cNvSpPr>
            <a:spLocks noGrp="1"/>
          </p:cNvSpPr>
          <p:nvPr>
            <p:ph type="sldNum" sz="quarter" idx="5"/>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303197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analyses are valid, they just answer different questions.</a:t>
            </a:r>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08241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28</a:t>
            </a:fld>
            <a:endParaRPr lang="en-US"/>
          </a:p>
        </p:txBody>
      </p:sp>
    </p:spTree>
    <p:extLst>
      <p:ext uri="{BB962C8B-B14F-4D97-AF65-F5344CB8AC3E}">
        <p14:creationId xmlns:p14="http://schemas.microsoft.com/office/powerpoint/2010/main" val="309093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Switched variables from </a:t>
                </a:r>
                <a14:m>
                  <m:oMath xmlns:m="http://schemas.openxmlformats.org/officeDocument/2006/math">
                    <m:r>
                      <a:rPr lang="en-US" b="0" i="1" smtClean="0">
                        <a:latin typeface="Cambria Math" panose="02040503050406030204" pitchFamily="18" charset="0"/>
                      </a:rPr>
                      <m:t>𝑚</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 sometimes amortization</a:t>
                </a:r>
                <a:r>
                  <a:rPr lang="en-US" baseline="0" dirty="0"/>
                  <a:t> will look at sequences longer than the number of elements that are currently in the array (if both insertions and removals would set you up to be in a worse spot than just inserting); since we’re only doing a sequence of insertions, the variables are the same value here.</a:t>
                </a:r>
                <a:endParaRPr lang="en-US" dirty="0"/>
              </a:p>
              <a:p>
                <a:r>
                  <a:rPr lang="en-US" dirty="0"/>
                  <a:t>More generally, it’s applied for inconsistent maintenance---we do a maintenance (resize) operation every once in a while.</a:t>
                </a:r>
              </a:p>
            </p:txBody>
          </p:sp>
        </mc:Choice>
        <mc:Fallback xmlns="">
          <p:sp>
            <p:nvSpPr>
              <p:cNvPr id="3" name="Notes Placeholder 2"/>
              <p:cNvSpPr>
                <a:spLocks noGrp="1"/>
              </p:cNvSpPr>
              <p:nvPr>
                <p:ph type="body" idx="1"/>
              </p:nvPr>
            </p:nvSpPr>
            <p:spPr/>
            <p:txBody>
              <a:bodyPr/>
              <a:lstStyle/>
              <a:p>
                <a:r>
                  <a:rPr lang="en-US" dirty="0"/>
                  <a:t>Switched variables from </a:t>
                </a:r>
                <a:r>
                  <a:rPr lang="en-US" b="0" i="0">
                    <a:latin typeface="Cambria Math" panose="02040503050406030204" pitchFamily="18" charset="0"/>
                  </a:rPr>
                  <a:t>𝑚</a:t>
                </a:r>
                <a:r>
                  <a:rPr lang="en-US" dirty="0"/>
                  <a:t> to </a:t>
                </a:r>
                <a:r>
                  <a:rPr lang="en-US" b="0" i="0">
                    <a:latin typeface="Cambria Math" panose="02040503050406030204" pitchFamily="18" charset="0"/>
                  </a:rPr>
                  <a:t>𝑛</a:t>
                </a:r>
                <a:r>
                  <a:rPr lang="en-US" dirty="0"/>
                  <a:t>, sometimes amortization</a:t>
                </a:r>
                <a:r>
                  <a:rPr lang="en-US" baseline="0" dirty="0"/>
                  <a:t> will look at sequences longer than the number of elements that are currently in the array (if both insertions and removals would set you up to be in a worse spot than just inserting); since we’re only doing a sequence of insertions, the variables are the same value here.</a:t>
                </a:r>
                <a:endParaRPr lang="en-US" dirty="0"/>
              </a:p>
              <a:p>
                <a:r>
                  <a:rPr lang="en-US" dirty="0"/>
                  <a:t>More generally, it’s applied for inconsistent maintenance---we do a maintenance (resize) operation every once in a while.</a:t>
                </a:r>
              </a:p>
            </p:txBody>
          </p:sp>
        </mc:Fallback>
      </mc:AlternateContent>
      <p:sp>
        <p:nvSpPr>
          <p:cNvPr id="4" name="Slide Number Placeholder 3"/>
          <p:cNvSpPr>
            <a:spLocks noGrp="1"/>
          </p:cNvSpPr>
          <p:nvPr>
            <p:ph type="sldNum" sz="quarter" idx="5"/>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969616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9AD0308-9DA6-406C-B3B5-5AE8588DBA9D}"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58F7-BEDD-4203-8710-E0FE1AD6E0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0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9AD0308-9DA6-406C-B3B5-5AE8588DBA9D}" type="datetimeFigureOut">
              <a:rPr lang="en-US" smtClean="0"/>
              <a:t>4/4/2025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38858F7-BEDD-4203-8710-E0FE1AD6E07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453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9AD0308-9DA6-406C-B3B5-5AE8588DBA9D}" type="datetimeFigureOut">
              <a:rPr lang="en-US" smtClean="0"/>
              <a:t>4/4/2025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38858F7-BEDD-4203-8710-E0FE1AD6E075}"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935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D0308-9DA6-406C-B3B5-5AE8588DBA9D}"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58F7-BEDD-4203-8710-E0FE1AD6E075}" type="slidenum">
              <a:rPr lang="en-US" smtClean="0"/>
              <a:t>‹#›</a:t>
            </a:fld>
            <a:endParaRPr lang="en-US"/>
          </a:p>
        </p:txBody>
      </p:sp>
    </p:spTree>
    <p:extLst>
      <p:ext uri="{BB962C8B-B14F-4D97-AF65-F5344CB8AC3E}">
        <p14:creationId xmlns:p14="http://schemas.microsoft.com/office/powerpoint/2010/main" val="171817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D0308-9DA6-406C-B3B5-5AE8588DBA9D}"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858F7-BEDD-4203-8710-E0FE1AD6E0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8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D0308-9DA6-406C-B3B5-5AE8588DBA9D}"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858F7-BEDD-4203-8710-E0FE1AD6E07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9493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29AD0308-9DA6-406C-B3B5-5AE8588DBA9D}"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858F7-BEDD-4203-8710-E0FE1AD6E07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58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AD0308-9DA6-406C-B3B5-5AE8588DBA9D}"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858F7-BEDD-4203-8710-E0FE1AD6E075}" type="slidenum">
              <a:rPr lang="en-US" smtClean="0"/>
              <a:t>‹#›</a:t>
            </a:fld>
            <a:endParaRPr lang="en-US"/>
          </a:p>
        </p:txBody>
      </p:sp>
    </p:spTree>
    <p:extLst>
      <p:ext uri="{BB962C8B-B14F-4D97-AF65-F5344CB8AC3E}">
        <p14:creationId xmlns:p14="http://schemas.microsoft.com/office/powerpoint/2010/main" val="173434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D0308-9DA6-406C-B3B5-5AE8588DBA9D}"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858F7-BEDD-4203-8710-E0FE1AD6E075}" type="slidenum">
              <a:rPr lang="en-US" smtClean="0"/>
              <a:t>‹#›</a:t>
            </a:fld>
            <a:endParaRPr lang="en-US"/>
          </a:p>
        </p:txBody>
      </p:sp>
    </p:spTree>
    <p:extLst>
      <p:ext uri="{BB962C8B-B14F-4D97-AF65-F5344CB8AC3E}">
        <p14:creationId xmlns:p14="http://schemas.microsoft.com/office/powerpoint/2010/main" val="29218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D0308-9DA6-406C-B3B5-5AE8588DBA9D}"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858F7-BEDD-4203-8710-E0FE1AD6E0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5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9AD0308-9DA6-406C-B3B5-5AE8588DBA9D}" type="datetimeFigureOut">
              <a:rPr lang="en-US" smtClean="0"/>
              <a:t>4/4/2025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38858F7-BEDD-4203-8710-E0FE1AD6E07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2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9AD0308-9DA6-406C-B3B5-5AE8588DBA9D}" type="datetimeFigureOut">
              <a:rPr lang="en-US" smtClean="0"/>
              <a:t>4/4/2025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38858F7-BEDD-4203-8710-E0FE1AD6E07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084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D0CC-BE14-D1AD-9177-0B6812B2AF17}"/>
              </a:ext>
            </a:extLst>
          </p:cNvPr>
          <p:cNvSpPr>
            <a:spLocks noGrp="1"/>
          </p:cNvSpPr>
          <p:nvPr>
            <p:ph type="ctrTitle"/>
          </p:nvPr>
        </p:nvSpPr>
        <p:spPr/>
        <p:txBody>
          <a:bodyPr/>
          <a:lstStyle/>
          <a:p>
            <a:r>
              <a:rPr lang="en-US" dirty="0"/>
              <a:t>More </a:t>
            </a:r>
            <a:r>
              <a:rPr lang="en-US" dirty="0" err="1"/>
              <a:t>Asymptotics</a:t>
            </a:r>
            <a:endParaRPr lang="en-US" dirty="0"/>
          </a:p>
        </p:txBody>
      </p:sp>
      <p:sp>
        <p:nvSpPr>
          <p:cNvPr id="3" name="Subtitle 2">
            <a:extLst>
              <a:ext uri="{FF2B5EF4-FFF2-40B4-BE49-F238E27FC236}">
                <a16:creationId xmlns:a16="http://schemas.microsoft.com/office/drawing/2014/main" id="{F957337E-3565-2848-8559-DC5C0A2EB149}"/>
              </a:ext>
            </a:extLst>
          </p:cNvPr>
          <p:cNvSpPr>
            <a:spLocks noGrp="1"/>
          </p:cNvSpPr>
          <p:nvPr>
            <p:ph type="subTitle" idx="1"/>
          </p:nvPr>
        </p:nvSpPr>
        <p:spPr/>
        <p:txBody>
          <a:bodyPr/>
          <a:lstStyle/>
          <a:p>
            <a:r>
              <a:rPr lang="en-US" dirty="0"/>
              <a:t>CSE 332 25Sp</a:t>
            </a:r>
          </a:p>
          <a:p>
            <a:r>
              <a:rPr lang="en-US" dirty="0"/>
              <a:t>Lecture 3</a:t>
            </a:r>
          </a:p>
        </p:txBody>
      </p:sp>
      <p:pic>
        <p:nvPicPr>
          <p:cNvPr id="4" name="Picture 3">
            <a:extLst>
              <a:ext uri="{FF2B5EF4-FFF2-40B4-BE49-F238E27FC236}">
                <a16:creationId xmlns:a16="http://schemas.microsoft.com/office/drawing/2014/main" id="{5838B641-C39F-4B05-AD96-98109870ED45}"/>
              </a:ext>
            </a:extLst>
          </p:cNvPr>
          <p:cNvPicPr>
            <a:picLocks noChangeAspect="1"/>
          </p:cNvPicPr>
          <p:nvPr/>
        </p:nvPicPr>
        <p:blipFill rotWithShape="1">
          <a:blip r:embed="rId2">
            <a:extLst>
              <a:ext uri="{28A0092B-C50C-407E-A947-70E740481C1C}">
                <a14:useLocalDpi xmlns:a14="http://schemas.microsoft.com/office/drawing/2010/main" val="0"/>
              </a:ext>
            </a:extLst>
          </a:blip>
          <a:srcRect r="8051"/>
          <a:stretch/>
        </p:blipFill>
        <p:spPr>
          <a:xfrm>
            <a:off x="0" y="0"/>
            <a:ext cx="12252960" cy="4627084"/>
          </a:xfrm>
          <a:prstGeom prst="rect">
            <a:avLst/>
          </a:prstGeom>
        </p:spPr>
      </p:pic>
    </p:spTree>
    <p:extLst>
      <p:ext uri="{BB962C8B-B14F-4D97-AF65-F5344CB8AC3E}">
        <p14:creationId xmlns:p14="http://schemas.microsoft.com/office/powerpoint/2010/main" val="71256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Vocab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The most common running times all have fancy names:</a:t>
                </a:r>
              </a:p>
              <a:p>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(1)</m:t>
                    </m:r>
                  </m:oMath>
                </a14:m>
                <a:r>
                  <a:rPr lang="en-US" sz="2600" dirty="0"/>
                  <a:t> constant</a:t>
                </a:r>
              </a:p>
              <a:p>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m:t>
                    </m:r>
                  </m:oMath>
                </a14:m>
                <a:r>
                  <a:rPr lang="en-US" sz="2600" dirty="0"/>
                  <a:t> logarithmic</a:t>
                </a:r>
              </a:p>
              <a:p>
                <a14:m>
                  <m:oMath xmlns:m="http://schemas.openxmlformats.org/officeDocument/2006/math">
                    <m:r>
                      <a:rPr lang="en-US" sz="2600" b="0" i="1" smtClean="0">
                        <a:latin typeface="Cambria Math" panose="02040503050406030204" pitchFamily="18" charset="0"/>
                      </a:rPr>
                      <m:t>𝑂</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e>
                    </m:d>
                  </m:oMath>
                </a14:m>
                <a:r>
                  <a:rPr lang="en-US" sz="2600" dirty="0"/>
                  <a:t> linear</a:t>
                </a:r>
              </a:p>
              <a:p>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r>
                      <a:rPr lang="en-US" sz="2600" b="0" i="1" smtClean="0">
                        <a:latin typeface="Cambria Math" panose="02040503050406030204" pitchFamily="18" charset="0"/>
                      </a:rPr>
                      <m:t>𝑛</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m:t>
                    </m:r>
                  </m:oMath>
                </a14:m>
                <a:r>
                  <a:rPr lang="en-US" sz="2600" dirty="0"/>
                  <a:t> “n log n”</a:t>
                </a:r>
              </a:p>
              <a:p>
                <a14:m>
                  <m:oMath xmlns:m="http://schemas.openxmlformats.org/officeDocument/2006/math">
                    <m:r>
                      <a:rPr lang="en-US" sz="2600" b="0" i="1" smtClean="0">
                        <a:latin typeface="Cambria Math" panose="02040503050406030204" pitchFamily="18" charset="0"/>
                      </a:rPr>
                      <m:t>𝑂</m:t>
                    </m:r>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e>
                    </m:d>
                  </m:oMath>
                </a14:m>
                <a:r>
                  <a:rPr lang="en-US" sz="2600" dirty="0"/>
                  <a:t> quadratic</a:t>
                </a:r>
              </a:p>
              <a:p>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m:t>
                    </m:r>
                  </m:oMath>
                </a14:m>
                <a:r>
                  <a:rPr lang="en-US" sz="2600" dirty="0"/>
                  <a:t> cubic</a:t>
                </a:r>
              </a:p>
              <a:p>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𝑐</m:t>
                        </m:r>
                      </m:sup>
                    </m:sSup>
                    <m:r>
                      <a:rPr lang="en-US" sz="2600" b="0" i="1" smtClean="0">
                        <a:latin typeface="Cambria Math" panose="02040503050406030204" pitchFamily="18" charset="0"/>
                      </a:rPr>
                      <m:t>)</m:t>
                    </m:r>
                  </m:oMath>
                </a14:m>
                <a:r>
                  <a:rPr lang="en-US" sz="2600" dirty="0"/>
                  <a:t> polynomial (where c is a constant)</a:t>
                </a:r>
              </a:p>
              <a:p>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𝑐</m:t>
                        </m:r>
                      </m:e>
                      <m:sup>
                        <m:r>
                          <a:rPr lang="en-US" sz="2600" b="0" i="1" smtClean="0">
                            <a:latin typeface="Cambria Math" panose="02040503050406030204" pitchFamily="18" charset="0"/>
                          </a:rPr>
                          <m:t>𝑛</m:t>
                        </m:r>
                      </m:sup>
                    </m:sSup>
                    <m:r>
                      <a:rPr lang="en-US" sz="2600" b="0" i="1" smtClean="0">
                        <a:latin typeface="Cambria Math" panose="02040503050406030204" pitchFamily="18" charset="0"/>
                      </a:rPr>
                      <m:t>)</m:t>
                    </m:r>
                  </m:oMath>
                </a14:m>
                <a:r>
                  <a:rPr lang="en-US" sz="2600" dirty="0"/>
                  <a:t> exponential (where c is a constant)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45" t="-1887" b="-88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40213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base of the log?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600" dirty="0"/>
                  <a:t>If I write </a:t>
                </a:r>
                <a14:m>
                  <m:oMath xmlns:m="http://schemas.openxmlformats.org/officeDocument/2006/math">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oMath>
                </a14:m>
                <a:r>
                  <a:rPr lang="en-US" sz="2600" dirty="0"/>
                  <a:t>, without specifying a base, I mean </a:t>
                </a:r>
                <a14:m>
                  <m:oMath xmlns:m="http://schemas.openxmlformats.org/officeDocument/2006/math">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2</m:t>
                            </m:r>
                          </m:sub>
                        </m:sSub>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m:t>
                    </m:r>
                  </m:oMath>
                </a14:m>
                <a:endParaRPr lang="en-US" sz="2600" dirty="0"/>
              </a:p>
              <a:p>
                <a:endParaRPr lang="en-US" sz="2600" dirty="0"/>
              </a:p>
              <a:p>
                <a:r>
                  <a:rPr lang="en-US" sz="2600" dirty="0"/>
                  <a:t>But does it matter for big-O?</a:t>
                </a:r>
              </a:p>
              <a:p>
                <a:r>
                  <a:rPr lang="en-US" sz="2600" dirty="0"/>
                  <a:t>Suppose we found an algorithm with running time </a:t>
                </a:r>
                <a14:m>
                  <m:oMath xmlns:m="http://schemas.openxmlformats.org/officeDocument/2006/math">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5</m:t>
                            </m:r>
                          </m:sub>
                        </m:sSub>
                      </m:fName>
                      <m:e>
                        <m:r>
                          <a:rPr lang="en-US" sz="2600" b="0" i="1" smtClean="0">
                            <a:latin typeface="Cambria Math" panose="02040503050406030204" pitchFamily="18" charset="0"/>
                          </a:rPr>
                          <m:t>𝑛</m:t>
                        </m:r>
                      </m:e>
                    </m:func>
                  </m:oMath>
                </a14:m>
                <a:r>
                  <a:rPr lang="en-US" sz="2600" dirty="0"/>
                  <a:t> instead.</a:t>
                </a:r>
              </a:p>
              <a:p>
                <a:r>
                  <a:rPr lang="en-US" sz="2600" dirty="0"/>
                  <a:t>Is that different from </a:t>
                </a:r>
                <a14:m>
                  <m:oMath xmlns:m="http://schemas.openxmlformats.org/officeDocument/2006/math">
                    <m:r>
                      <a:rPr lang="en-US" sz="2600" b="0" i="1" smtClean="0">
                        <a:latin typeface="Cambria Math" panose="02040503050406030204" pitchFamily="18" charset="0"/>
                      </a:rPr>
                      <m:t>𝑂</m:t>
                    </m:r>
                    <m:d>
                      <m:dPr>
                        <m:ctrlPr>
                          <a:rPr lang="en-US" sz="2600" b="0" i="1" smtClean="0">
                            <a:latin typeface="Cambria Math" panose="02040503050406030204" pitchFamily="18" charset="0"/>
                          </a:rPr>
                        </m:ctrlPr>
                      </m:dPr>
                      <m:e>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2</m:t>
                                </m:r>
                              </m:sub>
                            </m:sSub>
                          </m:fName>
                          <m:e>
                            <m:r>
                              <a:rPr lang="en-US" sz="2600" b="0" i="1" smtClean="0">
                                <a:latin typeface="Cambria Math" panose="02040503050406030204" pitchFamily="18" charset="0"/>
                              </a:rPr>
                              <m:t>𝑛</m:t>
                            </m:r>
                          </m:e>
                        </m:func>
                      </m:e>
                    </m:d>
                    <m:r>
                      <a:rPr lang="en-US" sz="2600" b="0" i="1" smtClean="0">
                        <a:latin typeface="Cambria Math" panose="02040503050406030204" pitchFamily="18" charset="0"/>
                      </a:rPr>
                      <m:t>? </m:t>
                    </m:r>
                  </m:oMath>
                </a14:m>
                <a:endParaRPr lang="en-US" sz="2600" dirty="0"/>
              </a:p>
              <a:p>
                <a:r>
                  <a:rPr lang="en-US" sz="2600" dirty="0"/>
                  <a:t>No! </a:t>
                </a:r>
              </a:p>
              <a:p>
                <a14:m>
                  <m:oMath xmlns:m="http://schemas.openxmlformats.org/officeDocument/2006/math">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𝑐</m:t>
                            </m:r>
                          </m:sub>
                        </m:sSub>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 </m:t>
                    </m:r>
                    <m:f>
                      <m:fPr>
                        <m:ctrlPr>
                          <a:rPr lang="en-US" sz="2600" b="0" i="1" smtClean="0">
                            <a:latin typeface="Cambria Math" panose="02040503050406030204" pitchFamily="18" charset="0"/>
                          </a:rPr>
                        </m:ctrlPr>
                      </m:fPr>
                      <m:num>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2</m:t>
                                </m:r>
                              </m:sub>
                            </m:sSub>
                          </m:fName>
                          <m:e>
                            <m:r>
                              <a:rPr lang="en-US" sz="2600" b="0" i="1" smtClean="0">
                                <a:latin typeface="Cambria Math" panose="02040503050406030204" pitchFamily="18" charset="0"/>
                              </a:rPr>
                              <m:t>𝑛</m:t>
                            </m:r>
                          </m:e>
                        </m:func>
                      </m:num>
                      <m:den>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2</m:t>
                                </m:r>
                              </m:sub>
                            </m:sSub>
                          </m:fName>
                          <m:e>
                            <m:r>
                              <a:rPr lang="en-US" sz="2600" b="0" i="1" smtClean="0">
                                <a:latin typeface="Cambria Math" panose="02040503050406030204" pitchFamily="18" charset="0"/>
                              </a:rPr>
                              <m:t>𝑐</m:t>
                            </m:r>
                          </m:e>
                        </m:func>
                      </m:den>
                    </m:f>
                  </m:oMath>
                </a14:m>
                <a:r>
                  <a:rPr lang="en-US" sz="2600" dirty="0"/>
                  <a:t>    If </a:t>
                </a:r>
                <a14:m>
                  <m:oMath xmlns:m="http://schemas.openxmlformats.org/officeDocument/2006/math">
                    <m:r>
                      <a:rPr lang="en-US" sz="2600" b="0" i="1" smtClean="0">
                        <a:latin typeface="Cambria Math" panose="02040503050406030204" pitchFamily="18" charset="0"/>
                      </a:rPr>
                      <m:t>𝑐</m:t>
                    </m:r>
                  </m:oMath>
                </a14:m>
                <a:r>
                  <a:rPr lang="en-US" sz="2600" dirty="0"/>
                  <a:t> is a constant, then </a:t>
                </a:r>
                <a14:m>
                  <m:oMath xmlns:m="http://schemas.openxmlformats.org/officeDocument/2006/math">
                    <m:func>
                      <m:funcPr>
                        <m:ctrlPr>
                          <a:rPr lang="en-US" sz="2600" b="0" i="1" smtClean="0">
                            <a:latin typeface="Cambria Math" panose="02040503050406030204" pitchFamily="18" charset="0"/>
                          </a:rPr>
                        </m:ctrlPr>
                      </m:funcPr>
                      <m:fName>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log</m:t>
                            </m:r>
                          </m:e>
                          <m:sub>
                            <m:r>
                              <a:rPr lang="en-US" sz="2600" b="0" i="1" smtClean="0">
                                <a:latin typeface="Cambria Math" panose="02040503050406030204" pitchFamily="18" charset="0"/>
                              </a:rPr>
                              <m:t>2</m:t>
                            </m:r>
                          </m:sub>
                        </m:sSub>
                      </m:fName>
                      <m:e>
                        <m:r>
                          <a:rPr lang="en-US" sz="2600" b="0" i="1" smtClean="0">
                            <a:latin typeface="Cambria Math" panose="02040503050406030204" pitchFamily="18" charset="0"/>
                          </a:rPr>
                          <m:t>𝑐</m:t>
                        </m:r>
                      </m:e>
                    </m:func>
                    <m:r>
                      <a:rPr lang="en-US" sz="2600" b="0" i="1" smtClean="0">
                        <a:latin typeface="Cambria Math" panose="02040503050406030204" pitchFamily="18" charset="0"/>
                      </a:rPr>
                      <m:t> </m:t>
                    </m:r>
                  </m:oMath>
                </a14:m>
                <a:r>
                  <a:rPr lang="en-US" sz="2600" dirty="0"/>
                  <a:t>is just a constant, and we can hide it inside the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oMath>
                </a14:m>
                <a:r>
                  <a:rPr lang="en-US" sz="2600" dirty="0"/>
                  <a:t>.</a:t>
                </a:r>
              </a:p>
              <a:p>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Tree>
    <p:extLst>
      <p:ext uri="{BB962C8B-B14F-4D97-AF65-F5344CB8AC3E}">
        <p14:creationId xmlns:p14="http://schemas.microsoft.com/office/powerpoint/2010/main" val="91774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51D1E2E-C08C-5804-0434-96B96B5B7C2A}"/>
                  </a:ext>
                </a:extLst>
              </p:cNvPr>
              <p:cNvSpPr>
                <a:spLocks noGrp="1"/>
              </p:cNvSpPr>
              <p:nvPr>
                <p:ph type="title"/>
              </p:nvPr>
            </p:nvSpPr>
            <p:spPr/>
            <p:txBody>
              <a:bodyPr>
                <a:norm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vs. Best, Worst, Average</a:t>
                </a:r>
              </a:p>
            </p:txBody>
          </p:sp>
        </mc:Choice>
        <mc:Fallback xmlns="">
          <p:sp>
            <p:nvSpPr>
              <p:cNvPr id="2" name="Title 1">
                <a:extLst>
                  <a:ext uri="{FF2B5EF4-FFF2-40B4-BE49-F238E27FC236}">
                    <a16:creationId xmlns:a16="http://schemas.microsoft.com/office/drawing/2014/main" id="{B51D1E2E-C08C-5804-0434-96B96B5B7C2A}"/>
                  </a:ext>
                </a:extLst>
              </p:cNvPr>
              <p:cNvSpPr>
                <a:spLocks noGrp="1" noRot="1" noChangeAspect="1" noMove="1" noResize="1" noEditPoints="1" noAdjustHandles="1" noChangeArrowheads="1" noChangeShapeType="1" noTextEdit="1"/>
              </p:cNvSpPr>
              <p:nvPr>
                <p:ph type="title"/>
              </p:nvPr>
            </p:nvSpPr>
            <p:spPr>
              <a:blipFill>
                <a:blip r:embed="rId3"/>
                <a:stretch>
                  <a:fillRect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3CA2A0-B55F-A80C-DFA1-1DF1F74CBD67}"/>
                  </a:ext>
                </a:extLst>
              </p:cNvPr>
              <p:cNvSpPr>
                <a:spLocks noGrp="1"/>
              </p:cNvSpPr>
              <p:nvPr>
                <p:ph idx="1"/>
              </p:nvPr>
            </p:nvSpPr>
            <p:spPr/>
            <p:txBody>
              <a:bodyPr>
                <a:noAutofit/>
              </a:bodyPr>
              <a:lstStyle/>
              <a:p>
                <a:r>
                  <a:rPr lang="en-US" sz="2800" dirty="0"/>
                  <a:t>It’s a common misconception that </a:t>
                </a:r>
                <a14:m>
                  <m:oMath xmlns:m="http://schemas.openxmlformats.org/officeDocument/2006/math">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oMath>
                </a14:m>
                <a:r>
                  <a:rPr lang="en-US" sz="2800" dirty="0"/>
                  <a:t> is “best-case” and </a:t>
                </a:r>
                <a14:m>
                  <m:oMath xmlns:m="http://schemas.openxmlformats.org/officeDocument/2006/math">
                    <m:r>
                      <a:rPr lang="en-US" sz="2800" b="0" i="1" smtClean="0">
                        <a:latin typeface="Cambria Math" panose="02040503050406030204" pitchFamily="18" charset="0"/>
                      </a:rPr>
                      <m:t>𝑂</m:t>
                    </m:r>
                  </m:oMath>
                </a14:m>
                <a:r>
                  <a:rPr lang="en-US" sz="2800" dirty="0"/>
                  <a:t>() is “worst-case”. This is a misconception!!</a:t>
                </a:r>
              </a:p>
              <a:p>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oMath>
                </a14:m>
                <a:r>
                  <a:rPr lang="en-US" sz="2800" dirty="0"/>
                  <a:t> says “the complexity of this algorithm is at most” (think </a:t>
                </a:r>
                <a14:m>
                  <m:oMath xmlns:m="http://schemas.openxmlformats.org/officeDocument/2006/math">
                    <m:r>
                      <a:rPr lang="en-US" sz="2800" b="0" i="1" smtClean="0">
                        <a:latin typeface="Cambria Math" panose="02040503050406030204" pitchFamily="18" charset="0"/>
                      </a:rPr>
                      <m:t>≤</m:t>
                    </m:r>
                  </m:oMath>
                </a14:m>
                <a:r>
                  <a:rPr lang="en-US" sz="2800" dirty="0"/>
                  <a:t>)</a:t>
                </a:r>
              </a:p>
              <a:p>
                <a14:m>
                  <m:oMath xmlns:m="http://schemas.openxmlformats.org/officeDocument/2006/math">
                    <m:r>
                      <m:rPr>
                        <m:sty m:val="p"/>
                      </m:rPr>
                      <a:rPr lang="en-US" sz="2800" b="0" i="0" smtClean="0">
                        <a:latin typeface="Cambria Math" panose="02040503050406030204" pitchFamily="18" charset="0"/>
                      </a:rPr>
                      <m:t>Ω</m:t>
                    </m:r>
                    <m:r>
                      <a:rPr lang="en-US" sz="2800" b="0" i="0" smtClean="0">
                        <a:latin typeface="Cambria Math" panose="02040503050406030204" pitchFamily="18" charset="0"/>
                      </a:rPr>
                      <m:t>()</m:t>
                    </m:r>
                  </m:oMath>
                </a14:m>
                <a:r>
                  <a:rPr lang="en-US" sz="2800" dirty="0"/>
                  <a:t> says “the complexity of this algorithm is at least” (think </a:t>
                </a:r>
                <a14:m>
                  <m:oMath xmlns:m="http://schemas.openxmlformats.org/officeDocument/2006/math">
                    <m:r>
                      <a:rPr lang="en-US" sz="2800" b="0" i="1" smtClean="0">
                        <a:latin typeface="Cambria Math" panose="02040503050406030204" pitchFamily="18" charset="0"/>
                      </a:rPr>
                      <m:t>≥)</m:t>
                    </m:r>
                  </m:oMath>
                </a14:m>
                <a:endParaRPr lang="en-US" sz="2800" dirty="0"/>
              </a:p>
              <a:p>
                <a:r>
                  <a:rPr lang="en-US" sz="2800" dirty="0"/>
                  <a:t>You can use </a:t>
                </a:r>
                <a14:m>
                  <m:oMath xmlns:m="http://schemas.openxmlformats.org/officeDocument/2006/math">
                    <m:r>
                      <a:rPr lang="en-US" sz="2800" b="0" i="1" smtClean="0">
                        <a:latin typeface="Cambria Math" panose="02040503050406030204" pitchFamily="18" charset="0"/>
                      </a:rPr>
                      <m:t>≤</m:t>
                    </m:r>
                  </m:oMath>
                </a14:m>
                <a:r>
                  <a:rPr lang="en-US" sz="2800" dirty="0"/>
                  <a:t> on worst-case or best case; you can use </a:t>
                </a:r>
                <a14:m>
                  <m:oMath xmlns:m="http://schemas.openxmlformats.org/officeDocument/2006/math">
                    <m:r>
                      <a:rPr lang="en-US" sz="2800" b="0" i="1" smtClean="0">
                        <a:latin typeface="Cambria Math" panose="02040503050406030204" pitchFamily="18" charset="0"/>
                      </a:rPr>
                      <m:t>≥</m:t>
                    </m:r>
                  </m:oMath>
                </a14:m>
                <a:r>
                  <a:rPr lang="en-US" sz="2800" dirty="0"/>
                  <a:t> on worst-case or best-case.</a:t>
                </a:r>
              </a:p>
              <a:p>
                <a:r>
                  <a:rPr lang="en-US" sz="2800" dirty="0"/>
                  <a:t>Best/Worst/Average say “what function </a:t>
                </a:r>
                <a14:m>
                  <m:oMath xmlns:m="http://schemas.openxmlformats.org/officeDocument/2006/math">
                    <m:r>
                      <a:rPr lang="en-US" sz="2800" b="0" i="1" smtClean="0">
                        <a:latin typeface="Cambria Math" panose="02040503050406030204" pitchFamily="18" charset="0"/>
                      </a:rPr>
                      <m:t>𝑓</m:t>
                    </m:r>
                  </m:oMath>
                </a14:m>
                <a:r>
                  <a:rPr lang="en-US" sz="2800" dirty="0"/>
                  <a:t> am I analyzing?”</a:t>
                </a:r>
              </a:p>
              <a:p>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oMath>
                </a14:m>
                <a:r>
                  <a:rPr lang="en-US" sz="2800" dirty="0"/>
                  <a:t> say “let me summarize what I know about </a:t>
                </a:r>
                <a14:m>
                  <m:oMath xmlns:m="http://schemas.openxmlformats.org/officeDocument/2006/math">
                    <m:r>
                      <a:rPr lang="en-US" sz="2800" b="0" i="1" smtClean="0">
                        <a:latin typeface="Cambria Math" panose="02040503050406030204" pitchFamily="18" charset="0"/>
                      </a:rPr>
                      <m:t>𝑓</m:t>
                    </m:r>
                  </m:oMath>
                </a14:m>
                <a:r>
                  <a:rPr lang="en-US" sz="2800" dirty="0"/>
                  <a:t>, it’s </a:t>
                </a:r>
                <a14:m>
                  <m:oMath xmlns:m="http://schemas.openxmlformats.org/officeDocument/2006/math">
                    <m:r>
                      <a:rPr lang="en-US" sz="2800" b="0" i="1" smtClean="0">
                        <a:latin typeface="Cambria Math" panose="02040503050406030204" pitchFamily="18" charset="0"/>
                      </a:rPr>
                      <m:t>≤,≥,</m:t>
                    </m:r>
                    <m:r>
                      <a:rPr lang="en-US" sz="2800" b="0" i="0" smtClean="0">
                        <a:latin typeface="Cambria Math" panose="02040503050406030204" pitchFamily="18" charset="0"/>
                      </a:rPr>
                      <m:t>=</m:t>
                    </m:r>
                  </m:oMath>
                </a14:m>
                <a:r>
                  <a:rPr lang="en-US" sz="2800" dirty="0"/>
                  <a:t>…”</a:t>
                </a:r>
              </a:p>
            </p:txBody>
          </p:sp>
        </mc:Choice>
        <mc:Fallback xmlns="">
          <p:sp>
            <p:nvSpPr>
              <p:cNvPr id="3" name="Content Placeholder 2">
                <a:extLst>
                  <a:ext uri="{FF2B5EF4-FFF2-40B4-BE49-F238E27FC236}">
                    <a16:creationId xmlns:a16="http://schemas.microsoft.com/office/drawing/2014/main" id="{CB3CA2A0-B55F-A80C-DFA1-1DF1F74CBD67}"/>
                  </a:ext>
                </a:extLst>
              </p:cNvPr>
              <p:cNvSpPr>
                <a:spLocks noGrp="1" noRot="1" noChangeAspect="1" noMove="1" noResize="1" noEditPoints="1" noAdjustHandles="1" noChangeArrowheads="1" noChangeShapeType="1" noTextEdit="1"/>
              </p:cNvSpPr>
              <p:nvPr>
                <p:ph idx="1"/>
              </p:nvPr>
            </p:nvSpPr>
            <p:spPr>
              <a:blipFill>
                <a:blip r:embed="rId4"/>
                <a:stretch>
                  <a:fillRect l="-708" t="-2138" r="-15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19CAF44-396D-4E69-F6E7-D5A59D0B7471}"/>
              </a:ext>
            </a:extLst>
          </p:cNvPr>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328452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3F36-371D-BB34-6FBC-621BCF1FA782}"/>
              </a:ext>
            </a:extLst>
          </p:cNvPr>
          <p:cNvSpPr>
            <a:spLocks noGrp="1"/>
          </p:cNvSpPr>
          <p:nvPr>
            <p:ph type="title"/>
          </p:nvPr>
        </p:nvSpPr>
        <p:spPr/>
        <p:txBody>
          <a:bodyPr/>
          <a:lstStyle/>
          <a:p>
            <a:r>
              <a:rPr lang="en-US" dirty="0"/>
              <a:t>Some Example Sentences</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A3BE53C9-7CE8-6D50-B037-B78A5A9BBFA1}"/>
                  </a:ext>
                </a:extLst>
              </p:cNvPr>
              <p:cNvGraphicFramePr>
                <a:graphicFrameLocks noGrp="1"/>
              </p:cNvGraphicFramePr>
              <p:nvPr>
                <p:ph idx="1"/>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365125">
                    <a:tc>
                      <a:txBody>
                        <a:bodyPr/>
                        <a:lstStyle/>
                        <a:p>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𝑶</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𝛀</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𝚯</m:t>
                                </m:r>
                              </m:oMath>
                            </m:oMathPara>
                          </a14:m>
                          <a:endParaRPr lang="en-US" sz="2800" dirty="0"/>
                        </a:p>
                      </a:txBody>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r>
                            <a:rPr lang="en-US" dirty="0"/>
                            <a:t>In the best-case, linear search will take at most as much time as binary search ever takes. That is,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a:txBody>
                      <a:tcPr/>
                    </a:tc>
                    <a:tc>
                      <a:txBody>
                        <a:bodyPr/>
                        <a:lstStyle/>
                        <a:p>
                          <a:r>
                            <a:rPr lang="en-US" dirty="0"/>
                            <a:t>In the best case, linear search still has to look at array index 0; those operations still take time, so you will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(1)</m:t>
                              </m:r>
                            </m:oMath>
                          </a14:m>
                          <a:r>
                            <a:rPr lang="en-US" dirty="0"/>
                            <a:t> time. </a:t>
                          </a:r>
                        </a:p>
                      </a:txBody>
                      <a:tcPr/>
                    </a:tc>
                    <a:tc>
                      <a:txBody>
                        <a:bodyPr/>
                        <a:lstStyle/>
                        <a:p>
                          <a:r>
                            <a:rPr lang="en-US" dirty="0"/>
                            <a:t>In the best case, linear-search is both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and </a:t>
                          </a:r>
                          <a14:m>
                            <m:oMath xmlns:m="http://schemas.openxmlformats.org/officeDocument/2006/math">
                              <m:r>
                                <m:rPr>
                                  <m:sty m:val="p"/>
                                </m:rPr>
                                <a:rPr lang="en-US" b="0" i="0" smtClean="0">
                                  <a:latin typeface="Cambria Math" panose="02040503050406030204" pitchFamily="18" charset="0"/>
                                </a:rPr>
                                <m:t>Ω</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so it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a:t>
                          </a:r>
                        </a:p>
                      </a:txBody>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r>
                            <a:rPr lang="en-US" dirty="0"/>
                            <a:t>In the worst-case, binary search will take at most as much time as linear search ever takes. That is, it’s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txBody>
                      <a:tcPr/>
                    </a:tc>
                    <a:tc>
                      <a:txBody>
                        <a:bodyPr/>
                        <a:lstStyle/>
                        <a:p>
                          <a:r>
                            <a:rPr lang="en-US" dirty="0"/>
                            <a:t>In the worst-case, linear search will check at least as many locations in the array as binary search does in the worst-case, so it will take at least </a:t>
                          </a:r>
                          <a14:m>
                            <m:oMath xmlns:m="http://schemas.openxmlformats.org/officeDocument/2006/math">
                              <m:r>
                                <m:rPr>
                                  <m:sty m:val="p"/>
                                </m:rPr>
                                <a:rPr lang="en-US" b="0" i="0" smtClean="0">
                                  <a:latin typeface="Cambria Math" panose="02040503050406030204" pitchFamily="18" charset="0"/>
                                </a:rPr>
                                <m:t>Ω</m:t>
                              </m:r>
                              <m:r>
                                <a:rPr lang="en-US" b="0" i="0" smtClean="0">
                                  <a:latin typeface="Cambria Math" panose="02040503050406030204" pitchFamily="18" charset="0"/>
                                </a:rPr>
                                <m:t>(</m:t>
                              </m:r>
                              <m:r>
                                <m:rPr>
                                  <m:sty m:val="p"/>
                                </m:rPr>
                                <a:rPr lang="en-US" b="0" i="0" smtClean="0">
                                  <a:latin typeface="Cambria Math" panose="02040503050406030204" pitchFamily="18" charset="0"/>
                                </a:rPr>
                                <m:t>log</m:t>
                              </m:r>
                              <m:r>
                                <a:rPr lang="en-US" b="0" i="0" smtClean="0">
                                  <a:latin typeface="Cambria Math" panose="02040503050406030204" pitchFamily="18" charset="0"/>
                                </a:rPr>
                                <m:t> </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r>
                            <a:rPr lang="en-US" dirty="0"/>
                            <a:t> time</a:t>
                          </a:r>
                        </a:p>
                      </a:txBody>
                      <a:tcPr/>
                    </a:tc>
                    <a:tc>
                      <a:txBody>
                        <a:bodyPr/>
                        <a:lstStyle/>
                        <a:p>
                          <a:r>
                            <a:rPr lang="en-US" dirty="0"/>
                            <a:t>In the worst-case, binary search takes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time.</a:t>
                          </a:r>
                        </a:p>
                        <a:p>
                          <a:endParaRPr lang="en-US" dirty="0"/>
                        </a:p>
                        <a:p>
                          <a:r>
                            <a:rPr lang="en-US" dirty="0"/>
                            <a:t>In the worst-case, linear search takes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a:txBody>
                      <a:tcPr/>
                    </a:tc>
                    <a:extLst>
                      <a:ext uri="{0D108BD9-81ED-4DB2-BD59-A6C34878D82A}">
                        <a16:rowId xmlns:a16="http://schemas.microsoft.com/office/drawing/2014/main" val="1468097627"/>
                      </a:ext>
                    </a:extLst>
                  </a:tr>
                </a:tbl>
              </a:graphicData>
            </a:graphic>
          </p:graphicFrame>
        </mc:Choice>
        <mc:Fallback xmlns="">
          <p:graphicFrame>
            <p:nvGraphicFramePr>
              <p:cNvPr id="5" name="Content Placeholder 4">
                <a:extLst>
                  <a:ext uri="{FF2B5EF4-FFF2-40B4-BE49-F238E27FC236}">
                    <a16:creationId xmlns:a16="http://schemas.microsoft.com/office/drawing/2014/main" id="{A3BE53C9-7CE8-6D50-B037-B78A5A9BBFA1}"/>
                  </a:ext>
                </a:extLst>
              </p:cNvPr>
              <p:cNvGraphicFramePr>
                <a:graphicFrameLocks noGrp="1"/>
              </p:cNvGraphicFramePr>
              <p:nvPr>
                <p:ph idx="1"/>
                <p:extLst>
                  <p:ext uri="{D42A27DB-BD31-4B8C-83A1-F6EECF244321}">
                    <p14:modId xmlns:p14="http://schemas.microsoft.com/office/powerpoint/2010/main" val="260352369"/>
                  </p:ext>
                </p:extLst>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518160">
                    <a:tc>
                      <a:txBody>
                        <a:bodyPr/>
                        <a:lstStyle/>
                        <a:p>
                          <a:endParaRPr lang="en-US" sz="2800" dirty="0"/>
                        </a:p>
                      </a:txBody>
                      <a:tcPr/>
                    </a:tc>
                    <a:tc>
                      <a:txBody>
                        <a:bodyPr/>
                        <a:lstStyle/>
                        <a:p>
                          <a:endParaRPr lang="en-US"/>
                        </a:p>
                      </a:txBody>
                      <a:tcPr>
                        <a:blipFill>
                          <a:blip r:embed="rId2"/>
                          <a:stretch>
                            <a:fillRect l="-39716" t="-1176" r="-186702" b="-884706"/>
                          </a:stretch>
                        </a:blipFill>
                      </a:tcPr>
                    </a:tc>
                    <a:tc>
                      <a:txBody>
                        <a:bodyPr/>
                        <a:lstStyle/>
                        <a:p>
                          <a:endParaRPr lang="en-US"/>
                        </a:p>
                      </a:txBody>
                      <a:tcPr>
                        <a:blipFill>
                          <a:blip r:embed="rId2"/>
                          <a:stretch>
                            <a:fillRect l="-133559" t="-1176" r="-78475" b="-884706"/>
                          </a:stretch>
                        </a:blipFill>
                      </a:tcPr>
                    </a:tc>
                    <a:tc>
                      <a:txBody>
                        <a:bodyPr/>
                        <a:lstStyle/>
                        <a:p>
                          <a:endParaRPr lang="en-US"/>
                        </a:p>
                      </a:txBody>
                      <a:tcPr>
                        <a:blipFill>
                          <a:blip r:embed="rId2"/>
                          <a:stretch>
                            <a:fillRect l="-300218" t="-1176" r="-871" b="-884706"/>
                          </a:stretch>
                        </a:blipFill>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endParaRPr lang="en-US"/>
                        </a:p>
                      </a:txBody>
                      <a:tcPr>
                        <a:blipFill>
                          <a:blip r:embed="rId2"/>
                          <a:stretch>
                            <a:fillRect l="-39716" t="-22933" r="-186702" b="-100533"/>
                          </a:stretch>
                        </a:blipFill>
                      </a:tcPr>
                    </a:tc>
                    <a:tc>
                      <a:txBody>
                        <a:bodyPr/>
                        <a:lstStyle/>
                        <a:p>
                          <a:endParaRPr lang="en-US"/>
                        </a:p>
                      </a:txBody>
                      <a:tcPr>
                        <a:blipFill>
                          <a:blip r:embed="rId2"/>
                          <a:stretch>
                            <a:fillRect l="-133559" t="-22933" r="-78475" b="-100533"/>
                          </a:stretch>
                        </a:blipFill>
                      </a:tcPr>
                    </a:tc>
                    <a:tc>
                      <a:txBody>
                        <a:bodyPr/>
                        <a:lstStyle/>
                        <a:p>
                          <a:endParaRPr lang="en-US"/>
                        </a:p>
                      </a:txBody>
                      <a:tcPr>
                        <a:blipFill>
                          <a:blip r:embed="rId2"/>
                          <a:stretch>
                            <a:fillRect l="-300218" t="-22933" r="-871" b="-100533"/>
                          </a:stretch>
                        </a:blipFill>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endParaRPr lang="en-US"/>
                        </a:p>
                      </a:txBody>
                      <a:tcPr>
                        <a:blipFill>
                          <a:blip r:embed="rId2"/>
                          <a:stretch>
                            <a:fillRect l="-39716" t="-122933" r="-186702" b="-533"/>
                          </a:stretch>
                        </a:blipFill>
                      </a:tcPr>
                    </a:tc>
                    <a:tc>
                      <a:txBody>
                        <a:bodyPr/>
                        <a:lstStyle/>
                        <a:p>
                          <a:endParaRPr lang="en-US"/>
                        </a:p>
                      </a:txBody>
                      <a:tcPr>
                        <a:blipFill>
                          <a:blip r:embed="rId2"/>
                          <a:stretch>
                            <a:fillRect l="-133559" t="-122933" r="-78475" b="-533"/>
                          </a:stretch>
                        </a:blipFill>
                      </a:tcPr>
                    </a:tc>
                    <a:tc>
                      <a:txBody>
                        <a:bodyPr/>
                        <a:lstStyle/>
                        <a:p>
                          <a:endParaRPr lang="en-US"/>
                        </a:p>
                      </a:txBody>
                      <a:tcPr>
                        <a:blipFill>
                          <a:blip r:embed="rId2"/>
                          <a:stretch>
                            <a:fillRect l="-300218" t="-122933" r="-871" b="-533"/>
                          </a:stretch>
                        </a:blipFill>
                      </a:tcPr>
                    </a:tc>
                    <a:extLst>
                      <a:ext uri="{0D108BD9-81ED-4DB2-BD59-A6C34878D82A}">
                        <a16:rowId xmlns:a16="http://schemas.microsoft.com/office/drawing/2014/main" val="1468097627"/>
                      </a:ext>
                    </a:extLst>
                  </a:tr>
                </a:tbl>
              </a:graphicData>
            </a:graphic>
          </p:graphicFrame>
        </mc:Fallback>
      </mc:AlternateContent>
      <p:sp>
        <p:nvSpPr>
          <p:cNvPr id="4" name="Slide Number Placeholder 3">
            <a:extLst>
              <a:ext uri="{FF2B5EF4-FFF2-40B4-BE49-F238E27FC236}">
                <a16:creationId xmlns:a16="http://schemas.microsoft.com/office/drawing/2014/main" id="{BBF0EEFD-16D2-C1DC-6796-9D57553988B2}"/>
              </a:ext>
            </a:extLst>
          </p:cNvPr>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54372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D6F94-9A79-5C02-863C-5818DF89E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9AE8F-46B2-DC59-DD8C-9E3111BCD05F}"/>
              </a:ext>
            </a:extLst>
          </p:cNvPr>
          <p:cNvSpPr>
            <a:spLocks noGrp="1"/>
          </p:cNvSpPr>
          <p:nvPr>
            <p:ph type="title"/>
          </p:nvPr>
        </p:nvSpPr>
        <p:spPr/>
        <p:txBody>
          <a:bodyPr/>
          <a:lstStyle/>
          <a:p>
            <a:r>
              <a:rPr lang="en-US" dirty="0"/>
              <a:t>Why Might you use it?</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E12A6DAC-C013-D5D5-B500-8D6745601764}"/>
                  </a:ext>
                </a:extLst>
              </p:cNvPr>
              <p:cNvGraphicFramePr>
                <a:graphicFrameLocks noGrp="1"/>
              </p:cNvGraphicFramePr>
              <p:nvPr>
                <p:ph idx="1"/>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365125">
                    <a:tc>
                      <a:txBody>
                        <a:bodyPr/>
                        <a:lstStyle/>
                        <a:p>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𝑶</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𝛀</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1" i="0" smtClean="0">
                                    <a:latin typeface="Cambria Math" panose="02040503050406030204" pitchFamily="18" charset="0"/>
                                  </a:rPr>
                                  <m:t>𝚯</m:t>
                                </m:r>
                              </m:oMath>
                            </m:oMathPara>
                          </a14:m>
                          <a:endParaRPr lang="en-US" sz="2800" dirty="0"/>
                        </a:p>
                      </a:txBody>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r>
                            <a:rPr lang="en-US" dirty="0"/>
                            <a:t>In the best case, my algorithm is pretty good, it takes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Even in the best-case, this algorithm still takes a while; it takes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In the best case, my algorithm takes exactly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r>
                            <a:rPr lang="en-US" dirty="0"/>
                            <a:t>Even in the worst-case my algorithm, isn’t that bad! It takes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r>
                            <a:rPr lang="en-US" dirty="0"/>
                            <a:t> time in the worst-case</a:t>
                          </a:r>
                        </a:p>
                      </a:txBody>
                      <a:tcPr/>
                    </a:tc>
                    <a:tc>
                      <a:txBody>
                        <a:bodyPr/>
                        <a:lstStyle/>
                        <a:p>
                          <a:r>
                            <a:rPr lang="en-US" dirty="0"/>
                            <a:t>In the worst-case, there’s still a lot of work the algorithm has to do; it takes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tc>
                      <a:txBody>
                        <a:bodyPr/>
                        <a:lstStyle/>
                        <a:p>
                          <a:r>
                            <a:rPr lang="en-US" dirty="0"/>
                            <a:t>In the worst case, my algorithm takes exactly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𝑡𝑖𝑚𝑒</m:t>
                              </m:r>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468097627"/>
                      </a:ext>
                    </a:extLst>
                  </a:tr>
                </a:tbl>
              </a:graphicData>
            </a:graphic>
          </p:graphicFrame>
        </mc:Choice>
        <mc:Fallback xmlns="">
          <p:graphicFrame>
            <p:nvGraphicFramePr>
              <p:cNvPr id="5" name="Content Placeholder 4">
                <a:extLst>
                  <a:ext uri="{FF2B5EF4-FFF2-40B4-BE49-F238E27FC236}">
                    <a16:creationId xmlns:a16="http://schemas.microsoft.com/office/drawing/2014/main" id="{E12A6DAC-C013-D5D5-B500-8D6745601764}"/>
                  </a:ext>
                </a:extLst>
              </p:cNvPr>
              <p:cNvGraphicFramePr>
                <a:graphicFrameLocks noGrp="1"/>
              </p:cNvGraphicFramePr>
              <p:nvPr>
                <p:ph idx="1"/>
                <p:extLst>
                  <p:ext uri="{D42A27DB-BD31-4B8C-83A1-F6EECF244321}">
                    <p14:modId xmlns:p14="http://schemas.microsoft.com/office/powerpoint/2010/main" val="1868407814"/>
                  </p:ext>
                </p:extLst>
              </p:nvPr>
            </p:nvGraphicFramePr>
            <p:xfrm>
              <a:off x="574675" y="1463675"/>
              <a:ext cx="11187112" cy="5088904"/>
            </p:xfrm>
            <a:graphic>
              <a:graphicData uri="http://schemas.openxmlformats.org/drawingml/2006/table">
                <a:tbl>
                  <a:tblPr firstRow="1" firstCol="1" bandRow="1">
                    <a:tableStyleId>{5C22544A-7EE6-4342-B048-85BDC9FD1C3A}</a:tableStyleId>
                  </a:tblPr>
                  <a:tblGrid>
                    <a:gridCol w="1359633">
                      <a:extLst>
                        <a:ext uri="{9D8B030D-6E8A-4147-A177-3AD203B41FA5}">
                          <a16:colId xmlns:a16="http://schemas.microsoft.com/office/drawing/2014/main" val="575768709"/>
                        </a:ext>
                      </a:extLst>
                    </a:gridCol>
                    <a:gridCol w="3437792">
                      <a:extLst>
                        <a:ext uri="{9D8B030D-6E8A-4147-A177-3AD203B41FA5}">
                          <a16:colId xmlns:a16="http://schemas.microsoft.com/office/drawing/2014/main" val="3206408064"/>
                        </a:ext>
                      </a:extLst>
                    </a:gridCol>
                    <a:gridCol w="3592909">
                      <a:extLst>
                        <a:ext uri="{9D8B030D-6E8A-4147-A177-3AD203B41FA5}">
                          <a16:colId xmlns:a16="http://schemas.microsoft.com/office/drawing/2014/main" val="2824503487"/>
                        </a:ext>
                      </a:extLst>
                    </a:gridCol>
                    <a:gridCol w="2796778">
                      <a:extLst>
                        <a:ext uri="{9D8B030D-6E8A-4147-A177-3AD203B41FA5}">
                          <a16:colId xmlns:a16="http://schemas.microsoft.com/office/drawing/2014/main" val="458125560"/>
                        </a:ext>
                      </a:extLst>
                    </a:gridCol>
                  </a:tblGrid>
                  <a:tr h="518160">
                    <a:tc>
                      <a:txBody>
                        <a:bodyPr/>
                        <a:lstStyle/>
                        <a:p>
                          <a:endParaRPr lang="en-US" sz="2800" dirty="0"/>
                        </a:p>
                      </a:txBody>
                      <a:tcPr/>
                    </a:tc>
                    <a:tc>
                      <a:txBody>
                        <a:bodyPr/>
                        <a:lstStyle/>
                        <a:p>
                          <a:endParaRPr lang="en-US"/>
                        </a:p>
                      </a:txBody>
                      <a:tcPr>
                        <a:blipFill>
                          <a:blip r:embed="rId2"/>
                          <a:stretch>
                            <a:fillRect l="-39716" t="-1176" r="-186702" b="-884706"/>
                          </a:stretch>
                        </a:blipFill>
                      </a:tcPr>
                    </a:tc>
                    <a:tc>
                      <a:txBody>
                        <a:bodyPr/>
                        <a:lstStyle/>
                        <a:p>
                          <a:endParaRPr lang="en-US"/>
                        </a:p>
                      </a:txBody>
                      <a:tcPr>
                        <a:blipFill>
                          <a:blip r:embed="rId2"/>
                          <a:stretch>
                            <a:fillRect l="-133559" t="-1176" r="-78475" b="-884706"/>
                          </a:stretch>
                        </a:blipFill>
                      </a:tcPr>
                    </a:tc>
                    <a:tc>
                      <a:txBody>
                        <a:bodyPr/>
                        <a:lstStyle/>
                        <a:p>
                          <a:endParaRPr lang="en-US"/>
                        </a:p>
                      </a:txBody>
                      <a:tcPr>
                        <a:blipFill>
                          <a:blip r:embed="rId2"/>
                          <a:stretch>
                            <a:fillRect l="-300218" t="-1176" r="-871" b="-884706"/>
                          </a:stretch>
                        </a:blipFill>
                      </a:tcPr>
                    </a:tc>
                    <a:extLst>
                      <a:ext uri="{0D108BD9-81ED-4DB2-BD59-A6C34878D82A}">
                        <a16:rowId xmlns:a16="http://schemas.microsoft.com/office/drawing/2014/main" val="3072041812"/>
                      </a:ext>
                    </a:extLst>
                  </a:tr>
                  <a:tr h="2285372">
                    <a:tc>
                      <a:txBody>
                        <a:bodyPr/>
                        <a:lstStyle/>
                        <a:p>
                          <a:r>
                            <a:rPr lang="en-US" sz="2400" dirty="0"/>
                            <a:t>Best-Case Analysis</a:t>
                          </a:r>
                        </a:p>
                      </a:txBody>
                      <a:tcPr/>
                    </a:tc>
                    <a:tc>
                      <a:txBody>
                        <a:bodyPr/>
                        <a:lstStyle/>
                        <a:p>
                          <a:endParaRPr lang="en-US"/>
                        </a:p>
                      </a:txBody>
                      <a:tcPr>
                        <a:blipFill>
                          <a:blip r:embed="rId2"/>
                          <a:stretch>
                            <a:fillRect l="-39716" t="-22933" r="-186702" b="-100533"/>
                          </a:stretch>
                        </a:blipFill>
                      </a:tcPr>
                    </a:tc>
                    <a:tc>
                      <a:txBody>
                        <a:bodyPr/>
                        <a:lstStyle/>
                        <a:p>
                          <a:endParaRPr lang="en-US"/>
                        </a:p>
                      </a:txBody>
                      <a:tcPr>
                        <a:blipFill>
                          <a:blip r:embed="rId2"/>
                          <a:stretch>
                            <a:fillRect l="-133559" t="-22933" r="-78475" b="-100533"/>
                          </a:stretch>
                        </a:blipFill>
                      </a:tcPr>
                    </a:tc>
                    <a:tc>
                      <a:txBody>
                        <a:bodyPr/>
                        <a:lstStyle/>
                        <a:p>
                          <a:endParaRPr lang="en-US"/>
                        </a:p>
                      </a:txBody>
                      <a:tcPr>
                        <a:blipFill>
                          <a:blip r:embed="rId2"/>
                          <a:stretch>
                            <a:fillRect l="-300218" t="-22933" r="-871" b="-100533"/>
                          </a:stretch>
                        </a:blipFill>
                      </a:tcPr>
                    </a:tc>
                    <a:extLst>
                      <a:ext uri="{0D108BD9-81ED-4DB2-BD59-A6C34878D82A}">
                        <a16:rowId xmlns:a16="http://schemas.microsoft.com/office/drawing/2014/main" val="1632618236"/>
                      </a:ext>
                    </a:extLst>
                  </a:tr>
                  <a:tr h="2285372">
                    <a:tc>
                      <a:txBody>
                        <a:bodyPr/>
                        <a:lstStyle/>
                        <a:p>
                          <a:r>
                            <a:rPr lang="en-US" sz="2400" dirty="0"/>
                            <a:t>Worst-Case Analysis</a:t>
                          </a:r>
                        </a:p>
                      </a:txBody>
                      <a:tcPr/>
                    </a:tc>
                    <a:tc>
                      <a:txBody>
                        <a:bodyPr/>
                        <a:lstStyle/>
                        <a:p>
                          <a:endParaRPr lang="en-US"/>
                        </a:p>
                      </a:txBody>
                      <a:tcPr>
                        <a:blipFill>
                          <a:blip r:embed="rId2"/>
                          <a:stretch>
                            <a:fillRect l="-39716" t="-122933" r="-186702" b="-533"/>
                          </a:stretch>
                        </a:blipFill>
                      </a:tcPr>
                    </a:tc>
                    <a:tc>
                      <a:txBody>
                        <a:bodyPr/>
                        <a:lstStyle/>
                        <a:p>
                          <a:endParaRPr lang="en-US"/>
                        </a:p>
                      </a:txBody>
                      <a:tcPr>
                        <a:blipFill>
                          <a:blip r:embed="rId2"/>
                          <a:stretch>
                            <a:fillRect l="-133559" t="-122933" r="-78475" b="-533"/>
                          </a:stretch>
                        </a:blipFill>
                      </a:tcPr>
                    </a:tc>
                    <a:tc>
                      <a:txBody>
                        <a:bodyPr/>
                        <a:lstStyle/>
                        <a:p>
                          <a:endParaRPr lang="en-US"/>
                        </a:p>
                      </a:txBody>
                      <a:tcPr>
                        <a:blipFill>
                          <a:blip r:embed="rId2"/>
                          <a:stretch>
                            <a:fillRect l="-300218" t="-122933" r="-871" b="-533"/>
                          </a:stretch>
                        </a:blipFill>
                      </a:tcPr>
                    </a:tc>
                    <a:extLst>
                      <a:ext uri="{0D108BD9-81ED-4DB2-BD59-A6C34878D82A}">
                        <a16:rowId xmlns:a16="http://schemas.microsoft.com/office/drawing/2014/main" val="1468097627"/>
                      </a:ext>
                    </a:extLst>
                  </a:tr>
                </a:tbl>
              </a:graphicData>
            </a:graphic>
          </p:graphicFrame>
        </mc:Fallback>
      </mc:AlternateContent>
      <p:sp>
        <p:nvSpPr>
          <p:cNvPr id="4" name="Slide Number Placeholder 3">
            <a:extLst>
              <a:ext uri="{FF2B5EF4-FFF2-40B4-BE49-F238E27FC236}">
                <a16:creationId xmlns:a16="http://schemas.microsoft.com/office/drawing/2014/main" id="{A64794EC-1D42-54DE-3CE9-CBADC9845B22}"/>
              </a:ext>
            </a:extLst>
          </p:cNvPr>
          <p:cNvSpPr>
            <a:spLocks noGrp="1"/>
          </p:cNvSpPr>
          <p:nvPr>
            <p:ph type="sldNum" sz="quarter" idx="12"/>
          </p:nvPr>
        </p:nvSpPr>
        <p:spPr/>
        <p:txBody>
          <a:bodyPr/>
          <a:lstStyle/>
          <a:p>
            <a:fld id="{659665DE-58FC-41F4-AC58-2C90A5E00527}" type="slidenum">
              <a:rPr lang="en-US" smtClean="0"/>
              <a:t>14</a:t>
            </a:fld>
            <a:endParaRPr lang="en-US"/>
          </a:p>
        </p:txBody>
      </p:sp>
    </p:spTree>
    <p:extLst>
      <p:ext uri="{BB962C8B-B14F-4D97-AF65-F5344CB8AC3E}">
        <p14:creationId xmlns:p14="http://schemas.microsoft.com/office/powerpoint/2010/main" val="199659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1704-F3A8-4DD4-6765-59AA8C698B7F}"/>
              </a:ext>
            </a:extLst>
          </p:cNvPr>
          <p:cNvSpPr>
            <a:spLocks noGrp="1"/>
          </p:cNvSpPr>
          <p:nvPr>
            <p:ph type="title"/>
          </p:nvPr>
        </p:nvSpPr>
        <p:spPr/>
        <p:txBody>
          <a:bodyPr/>
          <a:lstStyle/>
          <a:p>
            <a:r>
              <a:rPr lang="en-US" dirty="0"/>
              <a:t>Some Log Review</a:t>
            </a:r>
          </a:p>
        </p:txBody>
      </p:sp>
      <p:sp>
        <p:nvSpPr>
          <p:cNvPr id="4" name="Slide Number Placeholder 3">
            <a:extLst>
              <a:ext uri="{FF2B5EF4-FFF2-40B4-BE49-F238E27FC236}">
                <a16:creationId xmlns:a16="http://schemas.microsoft.com/office/drawing/2014/main" id="{52B94F6B-6592-5E8B-0EBE-B050859FDD49}"/>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6" name="Text Placeholder 5">
            <a:extLst>
              <a:ext uri="{FF2B5EF4-FFF2-40B4-BE49-F238E27FC236}">
                <a16:creationId xmlns:a16="http://schemas.microsoft.com/office/drawing/2014/main" id="{DB5E3B97-6362-56B9-1C1E-B4E41D8312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58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B89131-D6FB-F5B7-B717-0BB51BE5F389}"/>
              </a:ext>
            </a:extLst>
          </p:cNvPr>
          <p:cNvSpPr>
            <a:spLocks noGrp="1"/>
          </p:cNvSpPr>
          <p:nvPr>
            <p:ph type="title"/>
          </p:nvPr>
        </p:nvSpPr>
        <p:spPr/>
        <p:txBody>
          <a:bodyPr/>
          <a:lstStyle/>
          <a:p>
            <a:r>
              <a:rPr lang="en-US" dirty="0"/>
              <a:t>Logs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60CA501-67FA-12EA-853D-C85248AD45F1}"/>
                  </a:ext>
                </a:extLst>
              </p:cNvPr>
              <p:cNvSpPr>
                <a:spLocks noGrp="1"/>
              </p:cNvSpPr>
              <p:nvPr>
                <p:ph idx="1"/>
              </p:nvPr>
            </p:nvSpPr>
            <p:spPr/>
            <p:txBody>
              <a:bodyPr/>
              <a:lstStyle/>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a:t>
                </a:r>
              </a:p>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r>
                          <a:rPr lang="en-US" b="0" i="1" smtClean="0">
                            <a:latin typeface="Cambria Math" panose="02040503050406030204" pitchFamily="18" charset="0"/>
                          </a:rPr>
                          <m:t>=</m:t>
                        </m:r>
                        <m:r>
                          <a:rPr lang="en-US" b="0" i="1" smtClean="0">
                            <a:latin typeface="Cambria Math" panose="02040503050406030204" pitchFamily="18" charset="0"/>
                          </a:rPr>
                          <m:t>𝑛</m:t>
                        </m:r>
                      </m:e>
                    </m:func>
                  </m:oMath>
                </a14:m>
                <a:r>
                  <a:rPr lang="en-US" dirty="0"/>
                  <a:t> (logs and exponents are inverse functions.</a:t>
                </a:r>
              </a:p>
              <a:p>
                <a:endParaRPr lang="en-US" dirty="0"/>
              </a:p>
              <a:p>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func>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is usually written </a:t>
                </a:r>
                <a:r>
                  <a:rPr lang="en-US" dirty="0">
                    <a:latin typeface="Courier New" panose="02070309020205020404" pitchFamily="49" charset="0"/>
                    <a:cs typeface="Courier New" panose="02070309020205020404" pitchFamily="49" charset="0"/>
                  </a:rPr>
                  <a:t>log </a:t>
                </a:r>
                <a:r>
                  <a:rPr lang="en-US" dirty="0" err="1">
                    <a:latin typeface="Courier New" panose="02070309020205020404" pitchFamily="49" charset="0"/>
                    <a:cs typeface="Courier New" panose="02070309020205020404" pitchFamily="49" charset="0"/>
                  </a:rPr>
                  <a:t>log</a:t>
                </a:r>
                <a:r>
                  <a:rPr lang="en-US" dirty="0">
                    <a:latin typeface="Courier New" panose="02070309020205020404" pitchFamily="49" charset="0"/>
                    <a:cs typeface="Courier New" panose="02070309020205020404" pitchFamily="49" charset="0"/>
                  </a:rPr>
                  <a:t> x</a:t>
                </a:r>
              </a:p>
              <a:p>
                <a:r>
                  <a:rPr lang="en-US" dirty="0">
                    <a:latin typeface="+mn-lt"/>
                    <a:cs typeface="Courier New" panose="02070309020205020404" pitchFamily="49" charset="0"/>
                  </a:rPr>
                  <a:t>Grows </a:t>
                </a:r>
                <a:r>
                  <a:rPr lang="en-US" b="1" dirty="0">
                    <a:latin typeface="+mn-lt"/>
                    <a:cs typeface="Courier New" panose="02070309020205020404" pitchFamily="49" charset="0"/>
                  </a:rPr>
                  <a:t>VERY </a:t>
                </a:r>
                <a:r>
                  <a:rPr lang="en-US" dirty="0">
                    <a:latin typeface="+mn-lt"/>
                    <a:cs typeface="Courier New" panose="02070309020205020404" pitchFamily="49" charset="0"/>
                  </a:rPr>
                  <a:t>slowly (as slowly as </a:t>
                </a:r>
                <a14:m>
                  <m:oMath xmlns:m="http://schemas.openxmlformats.org/officeDocument/2006/math">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m:t>
                        </m:r>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𝑥</m:t>
                            </m:r>
                          </m:sup>
                        </m:sSup>
                        <m:r>
                          <a:rPr lang="en-US" b="0" i="1" smtClean="0">
                            <a:latin typeface="Cambria Math" panose="02040503050406030204" pitchFamily="18" charset="0"/>
                            <a:cs typeface="Courier New" panose="02070309020205020404" pitchFamily="49" charset="0"/>
                          </a:rPr>
                          <m:t>)</m:t>
                        </m:r>
                      </m:sup>
                    </m:sSup>
                  </m:oMath>
                </a14:m>
                <a:r>
                  <a:rPr lang="en-US" b="1" dirty="0">
                    <a:latin typeface="+mn-lt"/>
                    <a:cs typeface="Courier New" panose="02070309020205020404" pitchFamily="49" charset="0"/>
                  </a:rPr>
                  <a:t> </a:t>
                </a:r>
                <a:r>
                  <a:rPr lang="en-US" dirty="0">
                    <a:latin typeface="+mn-lt"/>
                    <a:cs typeface="Courier New" panose="02070309020205020404" pitchFamily="49" charset="0"/>
                  </a:rPr>
                  <a:t>grows quickly)</a:t>
                </a:r>
              </a:p>
              <a:p>
                <a14:m>
                  <m:oMath xmlns:m="http://schemas.openxmlformats.org/officeDocument/2006/math">
                    <m:func>
                      <m:funcPr>
                        <m:ctrlPr>
                          <a:rPr lang="en-US" b="0" i="1" smtClean="0">
                            <a:latin typeface="Cambria Math" panose="02040503050406030204" pitchFamily="18" charset="0"/>
                            <a:cs typeface="Courier New" panose="02070309020205020404" pitchFamily="49" charset="0"/>
                          </a:rPr>
                        </m:ctrlPr>
                      </m:funcPr>
                      <m:fName>
                        <m:sSub>
                          <m:sSubPr>
                            <m:ctrlPr>
                              <a:rPr lang="en-US" b="0" i="1" smtClean="0">
                                <a:latin typeface="Cambria Math" panose="02040503050406030204" pitchFamily="18" charset="0"/>
                                <a:cs typeface="Courier New" panose="02070309020205020404" pitchFamily="49" charset="0"/>
                              </a:rPr>
                            </m:ctrlPr>
                          </m:sSubPr>
                          <m:e>
                            <m:r>
                              <m:rPr>
                                <m:sty m:val="p"/>
                              </m:rPr>
                              <a:rPr lang="en-US" b="0" i="0" smtClean="0">
                                <a:latin typeface="Cambria Math" panose="02040503050406030204" pitchFamily="18" charset="0"/>
                                <a:cs typeface="Courier New" panose="02070309020205020404" pitchFamily="49" charset="0"/>
                              </a:rPr>
                              <m:t>log</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fName>
                      <m:e>
                        <m:func>
                          <m:funcPr>
                            <m:ctrlPr>
                              <a:rPr lang="en-US" b="0" i="1" smtClean="0">
                                <a:latin typeface="Cambria Math" panose="02040503050406030204" pitchFamily="18" charset="0"/>
                                <a:cs typeface="Courier New" panose="02070309020205020404" pitchFamily="49" charset="0"/>
                              </a:rPr>
                            </m:ctrlPr>
                          </m:funcPr>
                          <m:fName>
                            <m:sSub>
                              <m:sSubPr>
                                <m:ctrlPr>
                                  <a:rPr lang="en-US" b="0" i="1" smtClean="0">
                                    <a:latin typeface="Cambria Math" panose="02040503050406030204" pitchFamily="18" charset="0"/>
                                    <a:cs typeface="Courier New" panose="02070309020205020404" pitchFamily="49" charset="0"/>
                                  </a:rPr>
                                </m:ctrlPr>
                              </m:sSubPr>
                              <m:e>
                                <m:r>
                                  <m:rPr>
                                    <m:sty m:val="p"/>
                                  </m:rPr>
                                  <a:rPr lang="en-US" b="0" i="0" smtClean="0">
                                    <a:latin typeface="Cambria Math" panose="02040503050406030204" pitchFamily="18" charset="0"/>
                                    <a:cs typeface="Courier New" panose="02070309020205020404" pitchFamily="49" charset="0"/>
                                  </a:rPr>
                                  <m:t>log</m:t>
                                </m:r>
                              </m:e>
                              <m:sub>
                                <m:r>
                                  <a:rPr lang="en-US" b="0" i="1" smtClean="0">
                                    <a:latin typeface="Cambria Math" panose="02040503050406030204" pitchFamily="18" charset="0"/>
                                    <a:cs typeface="Courier New" panose="02070309020205020404" pitchFamily="49" charset="0"/>
                                  </a:rPr>
                                  <m:t>2</m:t>
                                </m:r>
                              </m:sub>
                            </m:sSub>
                          </m:fName>
                          <m:e>
                            <m:r>
                              <a:rPr lang="en-US" b="0" i="1"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atoms</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in</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universe</m:t>
                            </m:r>
                            <m:r>
                              <a:rPr lang="en-US" b="0" i="1" smtClean="0">
                                <a:latin typeface="Cambria Math" panose="02040503050406030204" pitchFamily="18" charset="0"/>
                                <a:cs typeface="Courier New" panose="02070309020205020404" pitchFamily="49" charset="0"/>
                              </a:rPr>
                              <m:t>))</m:t>
                            </m:r>
                          </m:e>
                        </m:func>
                      </m:e>
                    </m:func>
                    <m:r>
                      <a:rPr lang="en-US" b="0" i="1" smtClean="0">
                        <a:latin typeface="Cambria Math" panose="02040503050406030204" pitchFamily="18" charset="0"/>
                        <a:cs typeface="Courier New" panose="02070309020205020404" pitchFamily="49" charset="0"/>
                      </a:rPr>
                      <m:t>=</m:t>
                    </m:r>
                    <m:func>
                      <m:funcPr>
                        <m:ctrlPr>
                          <a:rPr lang="en-US" i="1">
                            <a:latin typeface="Cambria Math" panose="02040503050406030204" pitchFamily="18" charset="0"/>
                            <a:cs typeface="Courier New" panose="02070309020205020404" pitchFamily="49" charset="0"/>
                          </a:rPr>
                        </m:ctrlPr>
                      </m:funcPr>
                      <m:fName>
                        <m:sSub>
                          <m:sSubPr>
                            <m:ctrlPr>
                              <a:rPr lang="en-US" i="1">
                                <a:latin typeface="Cambria Math" panose="02040503050406030204" pitchFamily="18" charset="0"/>
                                <a:cs typeface="Courier New" panose="02070309020205020404" pitchFamily="49" charset="0"/>
                              </a:rPr>
                            </m:ctrlPr>
                          </m:sSubPr>
                          <m:e>
                            <m:r>
                              <m:rPr>
                                <m:sty m:val="p"/>
                              </m:rPr>
                              <a:rPr lang="en-US">
                                <a:latin typeface="Cambria Math" panose="02040503050406030204" pitchFamily="18" charset="0"/>
                                <a:cs typeface="Courier New" panose="02070309020205020404" pitchFamily="49" charset="0"/>
                              </a:rPr>
                              <m:t>log</m:t>
                            </m:r>
                          </m:e>
                          <m:sub>
                            <m:r>
                              <a:rPr lang="en-US" b="0" i="1" smtClean="0">
                                <a:latin typeface="Cambria Math" panose="02040503050406030204" pitchFamily="18" charset="0"/>
                                <a:cs typeface="Courier New" panose="02070309020205020404" pitchFamily="49" charset="0"/>
                              </a:rPr>
                              <m:t>2</m:t>
                            </m:r>
                          </m:sub>
                        </m:sSub>
                        <m:r>
                          <a:rPr lang="en-US" i="1">
                            <a:latin typeface="Cambria Math" panose="02040503050406030204" pitchFamily="18" charset="0"/>
                            <a:cs typeface="Courier New" panose="02070309020205020404" pitchFamily="49" charset="0"/>
                          </a:rPr>
                          <m:t>(</m:t>
                        </m:r>
                      </m:fName>
                      <m:e>
                        <m:func>
                          <m:funcPr>
                            <m:ctrlPr>
                              <a:rPr lang="en-US" i="1">
                                <a:latin typeface="Cambria Math" panose="02040503050406030204" pitchFamily="18" charset="0"/>
                                <a:cs typeface="Courier New" panose="02070309020205020404" pitchFamily="49" charset="0"/>
                              </a:rPr>
                            </m:ctrlPr>
                          </m:funcPr>
                          <m:fName>
                            <m:sSub>
                              <m:sSubPr>
                                <m:ctrlPr>
                                  <a:rPr lang="en-US" i="1">
                                    <a:latin typeface="Cambria Math" panose="02040503050406030204" pitchFamily="18" charset="0"/>
                                    <a:cs typeface="Courier New" panose="02070309020205020404" pitchFamily="49" charset="0"/>
                                  </a:rPr>
                                </m:ctrlPr>
                              </m:sSubPr>
                              <m:e>
                                <m:r>
                                  <m:rPr>
                                    <m:sty m:val="p"/>
                                  </m:rPr>
                                  <a:rPr lang="en-US">
                                    <a:latin typeface="Cambria Math" panose="02040503050406030204" pitchFamily="18" charset="0"/>
                                    <a:cs typeface="Courier New" panose="02070309020205020404" pitchFamily="49" charset="0"/>
                                  </a:rPr>
                                  <m:t>log</m:t>
                                </m:r>
                              </m:e>
                              <m:sub>
                                <m:r>
                                  <a:rPr lang="en-US" b="0" i="1" smtClean="0">
                                    <a:latin typeface="Cambria Math" panose="02040503050406030204" pitchFamily="18" charset="0"/>
                                    <a:cs typeface="Courier New" panose="02070309020205020404" pitchFamily="49" charset="0"/>
                                  </a:rPr>
                                  <m:t>2</m:t>
                                </m:r>
                              </m:sub>
                            </m:sSub>
                          </m:fName>
                          <m:e>
                            <m:r>
                              <a:rPr lang="en-US" i="1">
                                <a:latin typeface="Cambria Math" panose="02040503050406030204" pitchFamily="18" charset="0"/>
                                <a:cs typeface="Courier New" panose="02070309020205020404" pitchFamily="49" charset="0"/>
                              </a:rPr>
                              <m:t>(</m:t>
                            </m:r>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10</m:t>
                                </m:r>
                              </m:e>
                              <m:sup>
                                <m:r>
                                  <a:rPr lang="en-US" b="0" i="1" smtClean="0">
                                    <a:latin typeface="Cambria Math" panose="02040503050406030204" pitchFamily="18" charset="0"/>
                                    <a:cs typeface="Courier New" panose="02070309020205020404" pitchFamily="49" charset="0"/>
                                  </a:rPr>
                                  <m:t>80</m:t>
                                </m:r>
                              </m:sup>
                            </m:sSup>
                            <m:r>
                              <a:rPr lang="en-US" i="1">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m:t>
                            </m:r>
                            <m:func>
                              <m:funcPr>
                                <m:ctrlPr>
                                  <a:rPr lang="en-US" i="1">
                                    <a:latin typeface="Cambria Math" panose="02040503050406030204" pitchFamily="18" charset="0"/>
                                    <a:cs typeface="Courier New" panose="02070309020205020404" pitchFamily="49" charset="0"/>
                                  </a:rPr>
                                </m:ctrlPr>
                              </m:funcPr>
                              <m:fName>
                                <m:sSub>
                                  <m:sSubPr>
                                    <m:ctrlPr>
                                      <a:rPr lang="en-US" i="1">
                                        <a:latin typeface="Cambria Math" panose="02040503050406030204" pitchFamily="18" charset="0"/>
                                        <a:cs typeface="Courier New" panose="02070309020205020404" pitchFamily="49" charset="0"/>
                                      </a:rPr>
                                    </m:ctrlPr>
                                  </m:sSubPr>
                                  <m:e>
                                    <m:r>
                                      <m:rPr>
                                        <m:sty m:val="p"/>
                                      </m:rPr>
                                      <a:rPr lang="en-US">
                                        <a:latin typeface="Cambria Math" panose="02040503050406030204" pitchFamily="18" charset="0"/>
                                        <a:cs typeface="Courier New" panose="02070309020205020404" pitchFamily="49" charset="0"/>
                                      </a:rPr>
                                      <m:t>log</m:t>
                                    </m:r>
                                  </m:e>
                                  <m:sub>
                                    <m:r>
                                      <a:rPr lang="en-US" b="0" i="1" smtClean="0">
                                        <a:latin typeface="Cambria Math" panose="02040503050406030204" pitchFamily="18" charset="0"/>
                                        <a:cs typeface="Courier New" panose="02070309020205020404" pitchFamily="49" charset="0"/>
                                      </a:rPr>
                                      <m:t>2</m:t>
                                    </m:r>
                                  </m:sub>
                                </m:sSub>
                                <m:r>
                                  <a:rPr lang="en-US" i="1">
                                    <a:latin typeface="Cambria Math" panose="02040503050406030204" pitchFamily="18" charset="0"/>
                                    <a:cs typeface="Courier New" panose="02070309020205020404" pitchFamily="49" charset="0"/>
                                  </a:rPr>
                                  <m:t>(</m:t>
                                </m:r>
                              </m:fName>
                              <m:e>
                                <m:func>
                                  <m:funcPr>
                                    <m:ctrlPr>
                                      <a:rPr lang="en-US" i="1">
                                        <a:latin typeface="Cambria Math" panose="02040503050406030204" pitchFamily="18" charset="0"/>
                                        <a:cs typeface="Courier New" panose="02070309020205020404" pitchFamily="49" charset="0"/>
                                      </a:rPr>
                                    </m:ctrlPr>
                                  </m:funcPr>
                                  <m:fName>
                                    <m:r>
                                      <a:rPr lang="en-US" b="0" i="1" smtClean="0">
                                        <a:latin typeface="Cambria Math" panose="02040503050406030204" pitchFamily="18" charset="0"/>
                                        <a:cs typeface="Courier New" panose="02070309020205020404" pitchFamily="49" charset="0"/>
                                      </a:rPr>
                                      <m:t>80⋅</m:t>
                                    </m:r>
                                    <m:r>
                                      <m:rPr>
                                        <m:sty m:val="p"/>
                                      </m:rPr>
                                      <a:rPr lang="en-US" b="0" i="0" smtClean="0">
                                        <a:latin typeface="Cambria Math" panose="02040503050406030204" pitchFamily="18" charset="0"/>
                                        <a:cs typeface="Courier New" panose="02070309020205020404" pitchFamily="49" charset="0"/>
                                      </a:rPr>
                                      <m:t>lo</m:t>
                                    </m:r>
                                    <m:sSub>
                                      <m:sSubPr>
                                        <m:ctrlPr>
                                          <a:rPr lang="en-US" b="0" i="1" smtClean="0">
                                            <a:latin typeface="Cambria Math" panose="02040503050406030204" pitchFamily="18" charset="0"/>
                                            <a:cs typeface="Courier New" panose="02070309020205020404" pitchFamily="49" charset="0"/>
                                          </a:rPr>
                                        </m:ctrlPr>
                                      </m:sSubPr>
                                      <m:e>
                                        <m:r>
                                          <m:rPr>
                                            <m:sty m:val="p"/>
                                          </m:rPr>
                                          <a:rPr lang="en-US" b="0" i="0" smtClean="0">
                                            <a:latin typeface="Cambria Math" panose="02040503050406030204" pitchFamily="18" charset="0"/>
                                            <a:cs typeface="Courier New" panose="02070309020205020404" pitchFamily="49" charset="0"/>
                                          </a:rPr>
                                          <m:t>g</m:t>
                                        </m:r>
                                      </m:e>
                                      <m:sub>
                                        <m:r>
                                          <a:rPr lang="en-US" b="0" i="0"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(10)</m:t>
                                    </m:r>
                                  </m:fName>
                                  <m:e>
                                    <m:r>
                                      <a:rPr lang="en-US" i="1">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≈8.054</m:t>
                                    </m:r>
                                  </m:e>
                                </m:func>
                              </m:e>
                            </m:func>
                          </m:e>
                        </m:func>
                      </m:e>
                    </m:func>
                  </m:oMath>
                </a14:m>
                <a:endParaRPr lang="en-US" dirty="0">
                  <a:latin typeface="+mn-lt"/>
                  <a:cs typeface="Courier New" panose="02070309020205020404" pitchFamily="49" charset="0"/>
                </a:endParaRPr>
              </a:p>
              <a:p>
                <a:endParaRPr lang="en-US" dirty="0">
                  <a:latin typeface="+mn-lt"/>
                  <a:cs typeface="Courier New" panose="02070309020205020404" pitchFamily="49" charset="0"/>
                </a:endParaRPr>
              </a:p>
              <a:p>
                <a:r>
                  <a:rPr lang="en-US" dirty="0">
                    <a:latin typeface="+mn-lt"/>
                    <a:cs typeface="Courier New" panose="02070309020205020404" pitchFamily="49" charset="0"/>
                  </a:rPr>
                  <a:t>Don’t confuse with </a:t>
                </a:r>
                <a14:m>
                  <m:oMath xmlns:m="http://schemas.openxmlformats.org/officeDocument/2006/math">
                    <m:func>
                      <m:funcPr>
                        <m:ctrlPr>
                          <a:rPr lang="en-US" b="0" i="1" smtClean="0">
                            <a:latin typeface="Cambria Math" panose="02040503050406030204" pitchFamily="18" charset="0"/>
                            <a:cs typeface="Courier New" panose="02070309020205020404" pitchFamily="49" charset="0"/>
                          </a:rPr>
                        </m:ctrlPr>
                      </m:funcPr>
                      <m:fName>
                        <m:r>
                          <m:rPr>
                            <m:sty m:val="p"/>
                          </m:rPr>
                          <a:rPr lang="en-US" b="0" i="0" smtClean="0">
                            <a:latin typeface="Cambria Math" panose="02040503050406030204" pitchFamily="18" charset="0"/>
                            <a:cs typeface="Courier New" panose="02070309020205020404" pitchFamily="49" charset="0"/>
                          </a:rPr>
                          <m:t>log</m:t>
                        </m:r>
                      </m:fName>
                      <m:e>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𝑥</m:t>
                            </m:r>
                          </m:e>
                        </m:d>
                      </m:e>
                    </m:func>
                    <m:r>
                      <a:rPr lang="en-US" b="0" i="1" smtClean="0">
                        <a:latin typeface="Cambria Math" panose="02040503050406030204" pitchFamily="18" charset="0"/>
                        <a:cs typeface="Courier New" panose="02070309020205020404" pitchFamily="49" charset="0"/>
                      </a:rPr>
                      <m:t>⋅</m:t>
                    </m:r>
                    <m:func>
                      <m:funcPr>
                        <m:ctrlPr>
                          <a:rPr lang="en-US" b="0" i="1" smtClean="0">
                            <a:latin typeface="Cambria Math" panose="02040503050406030204" pitchFamily="18" charset="0"/>
                            <a:cs typeface="Courier New" panose="02070309020205020404" pitchFamily="49" charset="0"/>
                          </a:rPr>
                        </m:ctrlPr>
                      </m:funcPr>
                      <m:fName>
                        <m:r>
                          <m:rPr>
                            <m:sty m:val="p"/>
                          </m:rPr>
                          <a:rPr lang="en-US" b="0" i="0" smtClean="0">
                            <a:latin typeface="Cambria Math" panose="02040503050406030204" pitchFamily="18" charset="0"/>
                            <a:cs typeface="Courier New" panose="02070309020205020404" pitchFamily="49" charset="0"/>
                          </a:rPr>
                          <m:t>log</m:t>
                        </m:r>
                      </m:fName>
                      <m:e>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𝑥</m:t>
                            </m:r>
                          </m:e>
                        </m:d>
                      </m:e>
                    </m:func>
                  </m:oMath>
                </a14:m>
                <a:r>
                  <a:rPr lang="en-US" dirty="0">
                    <a:latin typeface="+mn-lt"/>
                    <a:cs typeface="Courier New" panose="02070309020205020404" pitchFamily="49" charset="0"/>
                  </a:rPr>
                  <a:t> usually written </a:t>
                </a:r>
                <a14:m>
                  <m:oMath xmlns:m="http://schemas.openxmlformats.org/officeDocument/2006/math">
                    <m:func>
                      <m:funcPr>
                        <m:ctrlPr>
                          <a:rPr lang="en-US" b="0" i="1" smtClean="0">
                            <a:latin typeface="Cambria Math" panose="02040503050406030204" pitchFamily="18" charset="0"/>
                            <a:cs typeface="Courier New" panose="02070309020205020404" pitchFamily="49" charset="0"/>
                          </a:rPr>
                        </m:ctrlPr>
                      </m:funcPr>
                      <m:fName>
                        <m:sSup>
                          <m:sSupPr>
                            <m:ctrlPr>
                              <a:rPr lang="en-US" b="0" i="1" smtClean="0">
                                <a:latin typeface="Cambria Math" panose="02040503050406030204" pitchFamily="18" charset="0"/>
                                <a:cs typeface="Courier New" panose="02070309020205020404" pitchFamily="49" charset="0"/>
                              </a:rPr>
                            </m:ctrlPr>
                          </m:sSupPr>
                          <m:e>
                            <m:r>
                              <m:rPr>
                                <m:sty m:val="p"/>
                              </m:rPr>
                              <a:rPr lang="en-US" b="0" i="0" smtClean="0">
                                <a:latin typeface="Cambria Math" panose="02040503050406030204" pitchFamily="18" charset="0"/>
                                <a:cs typeface="Courier New" panose="02070309020205020404" pitchFamily="49" charset="0"/>
                              </a:rPr>
                              <m:t>log</m:t>
                            </m:r>
                          </m:e>
                          <m:sup>
                            <m:r>
                              <a:rPr lang="en-US" b="0" i="1" smtClean="0">
                                <a:latin typeface="Cambria Math" panose="02040503050406030204" pitchFamily="18" charset="0"/>
                                <a:cs typeface="Courier New" panose="02070309020205020404" pitchFamily="49" charset="0"/>
                              </a:rPr>
                              <m:t>2</m:t>
                            </m:r>
                          </m:sup>
                        </m:sSup>
                      </m:fName>
                      <m:e>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𝑥</m:t>
                        </m:r>
                        <m:r>
                          <a:rPr lang="en-US" b="0" i="1" smtClean="0">
                            <a:latin typeface="Cambria Math" panose="02040503050406030204" pitchFamily="18" charset="0"/>
                            <a:cs typeface="Courier New" panose="02070309020205020404" pitchFamily="49" charset="0"/>
                          </a:rPr>
                          <m:t>)</m:t>
                        </m:r>
                      </m:e>
                    </m:func>
                  </m:oMath>
                </a14:m>
                <a:r>
                  <a:rPr lang="en-US" dirty="0">
                    <a:latin typeface="+mn-lt"/>
                    <a:cs typeface="Courier New" panose="02070309020205020404" pitchFamily="49" charset="0"/>
                  </a:rPr>
                  <a:t>. </a:t>
                </a:r>
              </a:p>
              <a:p>
                <a:endParaRPr lang="en-US" dirty="0">
                  <a:latin typeface="+mn-lt"/>
                  <a:cs typeface="Courier New" panose="02070309020205020404" pitchFamily="49" charset="0"/>
                </a:endParaRPr>
              </a:p>
              <a:p>
                <a14:m>
                  <m:oMath xmlns:m="http://schemas.openxmlformats.org/officeDocument/2006/math">
                    <m:r>
                      <m:rPr>
                        <m:sty m:val="p"/>
                      </m:rPr>
                      <a:rPr lang="en-US" i="1" dirty="0" smtClean="0">
                        <a:latin typeface="Cambria Math" panose="02040503050406030204" pitchFamily="18" charset="0"/>
                        <a:cs typeface="Courier New" panose="02070309020205020404" pitchFamily="49" charset="0"/>
                      </a:rPr>
                      <m:t>log</m:t>
                    </m:r>
                    <m:r>
                      <a:rPr lang="en-US" i="1" dirty="0">
                        <a:latin typeface="Cambria Math" panose="02040503050406030204" pitchFamily="18" charset="0"/>
                        <a:cs typeface="Courier New" panose="02070309020205020404" pitchFamily="49" charset="0"/>
                      </a:rPr>
                      <m:t>⁡</m:t>
                    </m:r>
                    <m:r>
                      <m:rPr>
                        <m:sty m:val="p"/>
                      </m:rPr>
                      <a:rPr lang="en-US" i="1" dirty="0" err="1" smtClean="0">
                        <a:latin typeface="Cambria Math" panose="02040503050406030204" pitchFamily="18" charset="0"/>
                        <a:cs typeface="Courier New" panose="02070309020205020404" pitchFamily="49" charset="0"/>
                      </a:rPr>
                      <m:t>log</m:t>
                    </m:r>
                    <m:r>
                      <a:rPr lang="en-US" i="1" dirty="0">
                        <a:latin typeface="Cambria Math" panose="02040503050406030204" pitchFamily="18" charset="0"/>
                        <a:cs typeface="Courier New" panose="02070309020205020404" pitchFamily="49" charset="0"/>
                      </a:rPr>
                      <m:t>⁡</m:t>
                    </m:r>
                    <m:r>
                      <a:rPr lang="en-US" i="1" dirty="0" smtClean="0">
                        <a:latin typeface="Cambria Math" panose="02040503050406030204" pitchFamily="18" charset="0"/>
                        <a:cs typeface="Courier New" panose="02070309020205020404" pitchFamily="49" charset="0"/>
                      </a:rPr>
                      <m:t>𝑥</m:t>
                    </m:r>
                  </m:oMath>
                </a14:m>
                <a:r>
                  <a:rPr lang="en-US" dirty="0">
                    <a:latin typeface="+mn-lt"/>
                    <a:cs typeface="Courier New" panose="02070309020205020404" pitchFamily="49" charset="0"/>
                  </a:rPr>
                  <a:t> &lt;&lt; </a:t>
                </a:r>
                <a14:m>
                  <m:oMath xmlns:m="http://schemas.openxmlformats.org/officeDocument/2006/math">
                    <m:r>
                      <m:rPr>
                        <m:sty m:val="p"/>
                      </m:rPr>
                      <a:rPr lang="en-US" i="1" dirty="0" smtClean="0">
                        <a:latin typeface="Cambria Math" panose="02040503050406030204" pitchFamily="18" charset="0"/>
                        <a:cs typeface="Courier New" panose="02070309020205020404" pitchFamily="49" charset="0"/>
                      </a:rPr>
                      <m:t>log</m:t>
                    </m:r>
                    <m:r>
                      <a:rPr lang="en-US" i="1" dirty="0">
                        <a:latin typeface="Cambria Math" panose="02040503050406030204" pitchFamily="18" charset="0"/>
                        <a:cs typeface="Courier New" panose="02070309020205020404" pitchFamily="49" charset="0"/>
                      </a:rPr>
                      <m:t>⁡</m:t>
                    </m:r>
                    <m:r>
                      <a:rPr lang="en-US" i="1" dirty="0" smtClean="0">
                        <a:latin typeface="Cambria Math" panose="02040503050406030204" pitchFamily="18" charset="0"/>
                        <a:cs typeface="Courier New" panose="02070309020205020404" pitchFamily="49" charset="0"/>
                      </a:rPr>
                      <m:t>𝑥</m:t>
                    </m:r>
                  </m:oMath>
                </a14:m>
                <a:r>
                  <a:rPr lang="en-US" dirty="0">
                    <a:latin typeface="+mn-lt"/>
                    <a:cs typeface="Courier New" panose="02070309020205020404" pitchFamily="49" charset="0"/>
                  </a:rPr>
                  <a:t> &lt;&lt; </a:t>
                </a:r>
                <a14:m>
                  <m:oMath xmlns:m="http://schemas.openxmlformats.org/officeDocument/2006/math">
                    <m:func>
                      <m:funcPr>
                        <m:ctrlPr>
                          <a:rPr lang="en-US" i="1" dirty="0" smtClean="0">
                            <a:latin typeface="Cambria Math" panose="02040503050406030204" pitchFamily="18" charset="0"/>
                            <a:cs typeface="Courier New" panose="02070309020205020404" pitchFamily="49" charset="0"/>
                          </a:rPr>
                        </m:ctrlPr>
                      </m:funcPr>
                      <m:fName>
                        <m:sSup>
                          <m:sSupPr>
                            <m:ctrlPr>
                              <a:rPr lang="en-US" i="1" dirty="0" smtClean="0">
                                <a:latin typeface="Cambria Math" panose="02040503050406030204" pitchFamily="18" charset="0"/>
                                <a:cs typeface="Courier New" panose="02070309020205020404" pitchFamily="49" charset="0"/>
                              </a:rPr>
                            </m:ctrlPr>
                          </m:sSupPr>
                          <m:e>
                            <m:r>
                              <m:rPr>
                                <m:sty m:val="p"/>
                              </m:rPr>
                              <a:rPr lang="en-US" i="0" dirty="0" smtClean="0">
                                <a:latin typeface="Cambria Math" panose="02040503050406030204" pitchFamily="18" charset="0"/>
                                <a:cs typeface="Courier New" panose="02070309020205020404" pitchFamily="49" charset="0"/>
                              </a:rPr>
                              <m:t>log</m:t>
                            </m:r>
                          </m:e>
                          <m:sup>
                            <m:r>
                              <a:rPr lang="en-US" i="1" dirty="0" smtClean="0">
                                <a:latin typeface="Cambria Math" panose="02040503050406030204" pitchFamily="18" charset="0"/>
                                <a:cs typeface="Courier New" panose="02070309020205020404" pitchFamily="49" charset="0"/>
                              </a:rPr>
                              <m:t>2</m:t>
                            </m:r>
                          </m:sup>
                        </m:sSup>
                      </m:fName>
                      <m:e>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𝑥</m:t>
                        </m:r>
                        <m:r>
                          <a:rPr lang="en-US" b="0" i="1" dirty="0" smtClean="0">
                            <a:latin typeface="Cambria Math" panose="02040503050406030204" pitchFamily="18" charset="0"/>
                            <a:cs typeface="Courier New" panose="02070309020205020404" pitchFamily="49" charset="0"/>
                          </a:rPr>
                          <m:t>)</m:t>
                        </m:r>
                      </m:e>
                    </m:func>
                    <m:r>
                      <a:rPr lang="en-US" i="1" dirty="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(where &lt;&lt; is “asymptotically less than”)</a:t>
                </a:r>
              </a:p>
            </p:txBody>
          </p:sp>
        </mc:Choice>
        <mc:Fallback xmlns="">
          <p:sp>
            <p:nvSpPr>
              <p:cNvPr id="6" name="Content Placeholder 5">
                <a:extLst>
                  <a:ext uri="{FF2B5EF4-FFF2-40B4-BE49-F238E27FC236}">
                    <a16:creationId xmlns:a16="http://schemas.microsoft.com/office/drawing/2014/main" id="{260CA501-67FA-12EA-853D-C85248AD45F1}"/>
                  </a:ext>
                </a:extLst>
              </p:cNvPr>
              <p:cNvSpPr>
                <a:spLocks noGrp="1" noRot="1" noChangeAspect="1" noMove="1" noResize="1" noEditPoints="1" noAdjustHandles="1" noChangeArrowheads="1" noChangeShapeType="1" noTextEdit="1"/>
              </p:cNvSpPr>
              <p:nvPr>
                <p:ph idx="1"/>
              </p:nvPr>
            </p:nvSpPr>
            <p:spPr>
              <a:blipFill>
                <a:blip r:embed="rId3"/>
                <a:stretch>
                  <a:fillRect l="-1089" t="-1132" b="-125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7312160-38A1-6CD7-C5B7-59AE4954A6F6}"/>
              </a:ext>
            </a:extLst>
          </p:cNvPr>
          <p:cNvSpPr>
            <a:spLocks noGrp="1"/>
          </p:cNvSpPr>
          <p:nvPr>
            <p:ph type="sldNum" sz="quarter" idx="12"/>
          </p:nvPr>
        </p:nvSpPr>
        <p:spPr/>
        <p:txBody>
          <a:bodyPr/>
          <a:lstStyle/>
          <a:p>
            <a:fld id="{659665DE-58FC-41F4-AC58-2C90A5E00527}" type="slidenum">
              <a:rPr lang="en-US" smtClean="0"/>
              <a:pPr/>
              <a:t>16</a:t>
            </a:fld>
            <a:endParaRPr lang="en-US"/>
          </a:p>
        </p:txBody>
      </p:sp>
    </p:spTree>
    <p:extLst>
      <p:ext uri="{BB962C8B-B14F-4D97-AF65-F5344CB8AC3E}">
        <p14:creationId xmlns:p14="http://schemas.microsoft.com/office/powerpoint/2010/main" val="284579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6F63E-C725-9BA1-17E3-50E32B8FBC55}"/>
              </a:ext>
            </a:extLst>
          </p:cNvPr>
          <p:cNvSpPr>
            <a:spLocks noGrp="1"/>
          </p:cNvSpPr>
          <p:nvPr>
            <p:ph type="title"/>
          </p:nvPr>
        </p:nvSpPr>
        <p:spPr/>
        <p:txBody>
          <a:bodyPr/>
          <a:lstStyle/>
          <a:p>
            <a:r>
              <a:rPr lang="en-US" dirty="0"/>
              <a:t>Writing Big-O Proofs</a:t>
            </a:r>
          </a:p>
        </p:txBody>
      </p:sp>
      <p:sp>
        <p:nvSpPr>
          <p:cNvPr id="4" name="Slide Number Placeholder 3">
            <a:extLst>
              <a:ext uri="{FF2B5EF4-FFF2-40B4-BE49-F238E27FC236}">
                <a16:creationId xmlns:a16="http://schemas.microsoft.com/office/drawing/2014/main" id="{76E8C181-56C5-A2E7-2629-A5FF0FCA8DF4}"/>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6" name="Text Placeholder 5">
            <a:extLst>
              <a:ext uri="{FF2B5EF4-FFF2-40B4-BE49-F238E27FC236}">
                <a16:creationId xmlns:a16="http://schemas.microsoft.com/office/drawing/2014/main" id="{AD8DB667-3A17-0090-8701-8B9B1AB97C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341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0D9A18-E01A-C552-98DE-A52E23998B5E}"/>
              </a:ext>
            </a:extLst>
          </p:cNvPr>
          <p:cNvSpPr>
            <a:spLocks noGrp="1"/>
          </p:cNvSpPr>
          <p:nvPr>
            <p:ph type="title"/>
          </p:nvPr>
        </p:nvSpPr>
        <p:spPr/>
        <p:txBody>
          <a:bodyPr/>
          <a:lstStyle/>
          <a:p>
            <a:r>
              <a:rPr lang="en-US" dirty="0"/>
              <a:t>Proving Big-O, Formally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2B65240-AE7E-E125-F021-F961686A9729}"/>
                  </a:ext>
                </a:extLst>
              </p:cNvPr>
              <p:cNvSpPr>
                <a:spLocks noGrp="1"/>
              </p:cNvSpPr>
              <p:nvPr>
                <p:ph idx="1"/>
              </p:nvPr>
            </p:nvSpPr>
            <p:spPr/>
            <p:txBody>
              <a:bodyPr>
                <a:normAutofit/>
              </a:bodyPr>
              <a:lstStyle/>
              <a:p>
                <a:r>
                  <a:rPr lang="en-US" sz="2800" dirty="0"/>
                  <a:t>Big-O is an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𝑛</m:t>
                    </m:r>
                  </m:oMath>
                </a14:m>
                <a:r>
                  <a:rPr lang="en-US" sz="2800" dirty="0"/>
                  <a:t> statement.</a:t>
                </a:r>
              </a:p>
              <a:p>
                <a:r>
                  <a:rPr lang="en-US" sz="2800" dirty="0"/>
                  <a:t>I.e., an exists statement with a “</a:t>
                </a:r>
                <a:r>
                  <a:rPr lang="en-US" sz="2800" dirty="0" err="1"/>
                  <a:t>forall</a:t>
                </a:r>
                <a:r>
                  <a:rPr lang="en-US" sz="2800" dirty="0"/>
                  <a:t>” inside.</a:t>
                </a:r>
              </a:p>
              <a:p>
                <a:endParaRPr lang="en-US" sz="2800" dirty="0"/>
              </a:p>
              <a:p>
                <a:r>
                  <a:rPr lang="en-US" sz="2800" dirty="0"/>
                  <a:t>How do you prove an exists statement?</a:t>
                </a:r>
              </a:p>
              <a:p>
                <a:endParaRPr lang="en-US" sz="2800" dirty="0"/>
              </a:p>
              <a:p>
                <a:r>
                  <a:rPr lang="en-US" sz="2800" dirty="0"/>
                  <a:t>How do you prove a for-all statement?</a:t>
                </a:r>
              </a:p>
            </p:txBody>
          </p:sp>
        </mc:Choice>
        <mc:Fallback xmlns="">
          <p:sp>
            <p:nvSpPr>
              <p:cNvPr id="6" name="Content Placeholder 5">
                <a:extLst>
                  <a:ext uri="{FF2B5EF4-FFF2-40B4-BE49-F238E27FC236}">
                    <a16:creationId xmlns:a16="http://schemas.microsoft.com/office/drawing/2014/main" id="{12B65240-AE7E-E125-F021-F961686A972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13809A2-587F-669E-D56B-D38ADDEB1545}"/>
              </a:ext>
            </a:extLst>
          </p:cNvPr>
          <p:cNvSpPr>
            <a:spLocks noGrp="1"/>
          </p:cNvSpPr>
          <p:nvPr>
            <p:ph type="sldNum" sz="quarter" idx="12"/>
          </p:nvPr>
        </p:nvSpPr>
        <p:spPr/>
        <p:txBody>
          <a:bodyPr/>
          <a:lstStyle/>
          <a:p>
            <a:fld id="{659665DE-58FC-41F4-AC58-2C90A5E00527}" type="slidenum">
              <a:rPr lang="en-US" smtClean="0"/>
              <a:pPr/>
              <a:t>18</a:t>
            </a:fld>
            <a:endParaRPr lang="en-US"/>
          </a:p>
        </p:txBody>
      </p:sp>
    </p:spTree>
    <p:extLst>
      <p:ext uri="{BB962C8B-B14F-4D97-AF65-F5344CB8AC3E}">
        <p14:creationId xmlns:p14="http://schemas.microsoft.com/office/powerpoint/2010/main" val="92467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EC05-C8C8-3F4F-8B20-65423F9F9B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F0E5189-EF9E-8CC1-919A-03ABE18365C4}"/>
              </a:ext>
            </a:extLst>
          </p:cNvPr>
          <p:cNvSpPr>
            <a:spLocks noGrp="1"/>
          </p:cNvSpPr>
          <p:nvPr>
            <p:ph type="title"/>
          </p:nvPr>
        </p:nvSpPr>
        <p:spPr/>
        <p:txBody>
          <a:bodyPr/>
          <a:lstStyle/>
          <a:p>
            <a:r>
              <a:rPr lang="en-US" dirty="0"/>
              <a:t>Proving Big-O, Formally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7BBEFBD-72D9-6135-3DD0-38222AF42CD4}"/>
                  </a:ext>
                </a:extLst>
              </p:cNvPr>
              <p:cNvSpPr>
                <a:spLocks noGrp="1"/>
              </p:cNvSpPr>
              <p:nvPr>
                <p:ph idx="1"/>
              </p:nvPr>
            </p:nvSpPr>
            <p:spPr/>
            <p:txBody>
              <a:bodyPr>
                <a:normAutofit/>
              </a:bodyPr>
              <a:lstStyle/>
              <a:p>
                <a:r>
                  <a:rPr lang="en-US" sz="2800" dirty="0"/>
                  <a:t>Big-O is an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𝑛</m:t>
                    </m:r>
                  </m:oMath>
                </a14:m>
                <a:r>
                  <a:rPr lang="en-US" sz="2800" dirty="0"/>
                  <a:t> statement.</a:t>
                </a:r>
              </a:p>
              <a:p>
                <a:r>
                  <a:rPr lang="en-US" sz="2800" dirty="0"/>
                  <a:t>I.e., an exists statement with a “</a:t>
                </a:r>
                <a:r>
                  <a:rPr lang="en-US" sz="2800" dirty="0" err="1"/>
                  <a:t>forall</a:t>
                </a:r>
                <a:r>
                  <a:rPr lang="en-US" sz="2800" dirty="0"/>
                  <a:t>” inside.</a:t>
                </a:r>
              </a:p>
              <a:p>
                <a:endParaRPr lang="en-US" sz="2800" dirty="0"/>
              </a:p>
              <a:p>
                <a:r>
                  <a:rPr lang="en-US" sz="2800" dirty="0"/>
                  <a:t>How do you prove an exists statement?</a:t>
                </a:r>
              </a:p>
              <a:p>
                <a:r>
                  <a:rPr lang="en-US" sz="2800" dirty="0">
                    <a:solidFill>
                      <a:srgbClr val="7030A0"/>
                    </a:solidFill>
                  </a:rPr>
                  <a:t>Show the </a:t>
                </a:r>
                <a14:m>
                  <m:oMath xmlns:m="http://schemas.openxmlformats.org/officeDocument/2006/math">
                    <m:r>
                      <a:rPr lang="en-US" sz="2800" b="0" i="1" smtClean="0">
                        <a:solidFill>
                          <a:srgbClr val="7030A0"/>
                        </a:solidFill>
                        <a:latin typeface="Cambria Math" panose="02040503050406030204" pitchFamily="18" charset="0"/>
                      </a:rPr>
                      <m:t>𝑐</m:t>
                    </m:r>
                    <m:r>
                      <a:rPr lang="en-US" sz="2800" b="0" i="1" smtClean="0">
                        <a:solidFill>
                          <a:srgbClr val="7030A0"/>
                        </a:solidFill>
                        <a:latin typeface="Cambria Math" panose="02040503050406030204" pitchFamily="18" charset="0"/>
                      </a:rPr>
                      <m:t>,</m:t>
                    </m:r>
                    <m:sSub>
                      <m:sSubPr>
                        <m:ctrlPr>
                          <a:rPr lang="en-US" sz="2800" b="0" i="1" smtClean="0">
                            <a:solidFill>
                              <a:srgbClr val="7030A0"/>
                            </a:solidFill>
                            <a:latin typeface="Cambria Math" panose="02040503050406030204" pitchFamily="18" charset="0"/>
                          </a:rPr>
                        </m:ctrlPr>
                      </m:sSubPr>
                      <m:e>
                        <m:r>
                          <a:rPr lang="en-US" sz="2800" b="0" i="1" smtClean="0">
                            <a:solidFill>
                              <a:srgbClr val="7030A0"/>
                            </a:solidFill>
                            <a:latin typeface="Cambria Math" panose="02040503050406030204" pitchFamily="18" charset="0"/>
                          </a:rPr>
                          <m:t>𝑛</m:t>
                        </m:r>
                      </m:e>
                      <m:sub>
                        <m:r>
                          <a:rPr lang="en-US" sz="2800" b="0" i="1" smtClean="0">
                            <a:solidFill>
                              <a:srgbClr val="7030A0"/>
                            </a:solidFill>
                            <a:latin typeface="Cambria Math" panose="02040503050406030204" pitchFamily="18" charset="0"/>
                          </a:rPr>
                          <m:t>0</m:t>
                        </m:r>
                      </m:sub>
                    </m:sSub>
                  </m:oMath>
                </a14:m>
                <a:r>
                  <a:rPr lang="en-US" sz="2800" dirty="0">
                    <a:solidFill>
                      <a:srgbClr val="7030A0"/>
                    </a:solidFill>
                  </a:rPr>
                  <a:t> that will work. Give </a:t>
                </a:r>
                <a:r>
                  <a:rPr lang="en-US" sz="2800" u="sng" dirty="0">
                    <a:solidFill>
                      <a:srgbClr val="7030A0"/>
                    </a:solidFill>
                  </a:rPr>
                  <a:t>specific</a:t>
                </a:r>
                <a:r>
                  <a:rPr lang="en-US" sz="2800" dirty="0">
                    <a:solidFill>
                      <a:srgbClr val="7030A0"/>
                    </a:solidFill>
                  </a:rPr>
                  <a:t> values.</a:t>
                </a:r>
                <a:endParaRPr lang="en-US" sz="2800" u="sng" dirty="0"/>
              </a:p>
              <a:p>
                <a:r>
                  <a:rPr lang="en-US" sz="2800" dirty="0"/>
                  <a:t>How do you prove a for-all statement?</a:t>
                </a:r>
              </a:p>
              <a:p>
                <a:r>
                  <a:rPr lang="en-US" sz="2800" dirty="0">
                    <a:solidFill>
                      <a:srgbClr val="7030A0"/>
                    </a:solidFill>
                  </a:rPr>
                  <a:t>Introduce an arbitrary </a:t>
                </a:r>
                <a14:m>
                  <m:oMath xmlns:m="http://schemas.openxmlformats.org/officeDocument/2006/math">
                    <m:r>
                      <a:rPr lang="en-US" sz="2800" b="0" i="1" smtClean="0">
                        <a:solidFill>
                          <a:srgbClr val="7030A0"/>
                        </a:solidFill>
                        <a:latin typeface="Cambria Math" panose="02040503050406030204" pitchFamily="18" charset="0"/>
                      </a:rPr>
                      <m:t>𝑛</m:t>
                    </m:r>
                    <m:r>
                      <a:rPr lang="en-US" sz="2800" b="0" i="0" smtClean="0">
                        <a:solidFill>
                          <a:srgbClr val="7030A0"/>
                        </a:solidFill>
                        <a:latin typeface="Cambria Math" panose="02040503050406030204" pitchFamily="18" charset="0"/>
                      </a:rPr>
                      <m:t>.</m:t>
                    </m:r>
                  </m:oMath>
                </a14:m>
                <a:endParaRPr lang="en-US" sz="2800" dirty="0">
                  <a:solidFill>
                    <a:srgbClr val="7030A0"/>
                  </a:solidFill>
                </a:endParaRPr>
              </a:p>
            </p:txBody>
          </p:sp>
        </mc:Choice>
        <mc:Fallback xmlns="">
          <p:sp>
            <p:nvSpPr>
              <p:cNvPr id="6" name="Content Placeholder 5">
                <a:extLst>
                  <a:ext uri="{FF2B5EF4-FFF2-40B4-BE49-F238E27FC236}">
                    <a16:creationId xmlns:a16="http://schemas.microsoft.com/office/drawing/2014/main" id="{47BBEFBD-72D9-6135-3DD0-38222AF42CD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2B6AC57-56EC-EE1E-10ED-21A1E87069F9}"/>
              </a:ext>
            </a:extLst>
          </p:cNvPr>
          <p:cNvSpPr>
            <a:spLocks noGrp="1"/>
          </p:cNvSpPr>
          <p:nvPr>
            <p:ph type="sldNum" sz="quarter" idx="12"/>
          </p:nvPr>
        </p:nvSpPr>
        <p:spPr/>
        <p:txBody>
          <a:bodyPr/>
          <a:lstStyle/>
          <a:p>
            <a:fld id="{659665DE-58FC-41F4-AC58-2C90A5E00527}" type="slidenum">
              <a:rPr lang="en-US" smtClean="0"/>
              <a:pPr/>
              <a:t>19</a:t>
            </a:fld>
            <a:endParaRPr lang="en-US"/>
          </a:p>
        </p:txBody>
      </p:sp>
    </p:spTree>
    <p:extLst>
      <p:ext uri="{BB962C8B-B14F-4D97-AF65-F5344CB8AC3E}">
        <p14:creationId xmlns:p14="http://schemas.microsoft.com/office/powerpoint/2010/main" val="206105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3605-C3AC-F482-A7A3-3E0350E27747}"/>
              </a:ext>
            </a:extLst>
          </p:cNvPr>
          <p:cNvSpPr>
            <a:spLocks noGrp="1"/>
          </p:cNvSpPr>
          <p:nvPr>
            <p:ph type="title"/>
          </p:nvPr>
        </p:nvSpPr>
        <p:spPr/>
        <p:txBody>
          <a:bodyPr/>
          <a:lstStyle/>
          <a:p>
            <a:r>
              <a:rPr lang="en-US" dirty="0"/>
              <a:t>Announcements</a:t>
            </a:r>
          </a:p>
        </p:txBody>
      </p:sp>
      <p:graphicFrame>
        <p:nvGraphicFramePr>
          <p:cNvPr id="4" name="Content Placeholder 3">
            <a:extLst>
              <a:ext uri="{FF2B5EF4-FFF2-40B4-BE49-F238E27FC236}">
                <a16:creationId xmlns:a16="http://schemas.microsoft.com/office/drawing/2014/main" id="{EC465FFE-8AD9-3B82-4853-1B816E6BCEB5}"/>
              </a:ext>
            </a:extLst>
          </p:cNvPr>
          <p:cNvGraphicFramePr>
            <a:graphicFrameLocks noGrp="1"/>
          </p:cNvGraphicFramePr>
          <p:nvPr>
            <p:ph idx="1"/>
            <p:extLst>
              <p:ext uri="{D42A27DB-BD31-4B8C-83A1-F6EECF244321}">
                <p14:modId xmlns:p14="http://schemas.microsoft.com/office/powerpoint/2010/main" val="574649175"/>
              </p:ext>
            </p:extLst>
          </p:nvPr>
        </p:nvGraphicFramePr>
        <p:xfrm>
          <a:off x="574524" y="1321778"/>
          <a:ext cx="11187108" cy="2313125"/>
        </p:xfrm>
        <a:graphic>
          <a:graphicData uri="http://schemas.openxmlformats.org/drawingml/2006/table">
            <a:tbl>
              <a:tblPr firstRow="1" bandRow="1">
                <a:tableStyleId>{5C22544A-7EE6-4342-B048-85BDC9FD1C3A}</a:tableStyleId>
              </a:tblPr>
              <a:tblGrid>
                <a:gridCol w="970661">
                  <a:extLst>
                    <a:ext uri="{9D8B030D-6E8A-4147-A177-3AD203B41FA5}">
                      <a16:colId xmlns:a16="http://schemas.microsoft.com/office/drawing/2014/main" val="4182190204"/>
                    </a:ext>
                  </a:extLst>
                </a:gridCol>
                <a:gridCol w="2093976">
                  <a:extLst>
                    <a:ext uri="{9D8B030D-6E8A-4147-A177-3AD203B41FA5}">
                      <a16:colId xmlns:a16="http://schemas.microsoft.com/office/drawing/2014/main" val="2440125737"/>
                    </a:ext>
                  </a:extLst>
                </a:gridCol>
                <a:gridCol w="1956816">
                  <a:extLst>
                    <a:ext uri="{9D8B030D-6E8A-4147-A177-3AD203B41FA5}">
                      <a16:colId xmlns:a16="http://schemas.microsoft.com/office/drawing/2014/main" val="2655778326"/>
                    </a:ext>
                  </a:extLst>
                </a:gridCol>
                <a:gridCol w="1874520">
                  <a:extLst>
                    <a:ext uri="{9D8B030D-6E8A-4147-A177-3AD203B41FA5}">
                      <a16:colId xmlns:a16="http://schemas.microsoft.com/office/drawing/2014/main" val="3929414496"/>
                    </a:ext>
                  </a:extLst>
                </a:gridCol>
                <a:gridCol w="2002536">
                  <a:extLst>
                    <a:ext uri="{9D8B030D-6E8A-4147-A177-3AD203B41FA5}">
                      <a16:colId xmlns:a16="http://schemas.microsoft.com/office/drawing/2014/main" val="3482144644"/>
                    </a:ext>
                  </a:extLst>
                </a:gridCol>
                <a:gridCol w="2288599">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2400" dirty="0"/>
                        <a:t>Tuesday</a:t>
                      </a:r>
                    </a:p>
                  </a:txBody>
                  <a:tcPr/>
                </a:tc>
                <a:tc>
                  <a:txBody>
                    <a:bodyPr/>
                    <a:lstStyle/>
                    <a:p>
                      <a:r>
                        <a:rPr lang="en-US" sz="2400" dirty="0"/>
                        <a:t>Wednesday</a:t>
                      </a:r>
                    </a:p>
                  </a:txBody>
                  <a:tcPr/>
                </a:tc>
                <a:tc>
                  <a:txBody>
                    <a:bodyPr/>
                    <a:lstStyle/>
                    <a:p>
                      <a:r>
                        <a:rPr lang="en-US" sz="24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400" dirty="0"/>
                        <a:t>This Week</a:t>
                      </a:r>
                    </a:p>
                  </a:txBody>
                  <a:tcPr/>
                </a:tc>
                <a:tc>
                  <a:txBody>
                    <a:bodyPr/>
                    <a:lstStyle/>
                    <a:p>
                      <a:endParaRPr lang="en-US" sz="12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pPr algn="ctr"/>
                      <a:r>
                        <a:rPr lang="en-US" sz="2400" b="1" dirty="0">
                          <a:solidFill>
                            <a:srgbClr val="FF0000"/>
                          </a:solidFill>
                        </a:rPr>
                        <a:t>TODAY</a:t>
                      </a:r>
                    </a:p>
                    <a:p>
                      <a:r>
                        <a:rPr lang="en-US" sz="2400" dirty="0"/>
                        <a:t>Ex 1 Available</a:t>
                      </a:r>
                    </a:p>
                  </a:txBody>
                  <a:tcPr/>
                </a:tc>
                <a:extLst>
                  <a:ext uri="{0D108BD9-81ED-4DB2-BD59-A6C34878D82A}">
                    <a16:rowId xmlns:a16="http://schemas.microsoft.com/office/drawing/2014/main" val="1234242132"/>
                  </a:ext>
                </a:extLst>
              </a:tr>
              <a:tr h="712905">
                <a:tc>
                  <a:txBody>
                    <a:bodyPr/>
                    <a:lstStyle/>
                    <a:p>
                      <a:r>
                        <a:rPr lang="en-US" sz="2400" dirty="0"/>
                        <a:t>Next Week</a:t>
                      </a:r>
                    </a:p>
                  </a:txBody>
                  <a:tcPr/>
                </a:tc>
                <a:tc>
                  <a:txBody>
                    <a:bodyPr/>
                    <a:lstStyle/>
                    <a:p>
                      <a:r>
                        <a:rPr lang="en-US" sz="2400" dirty="0"/>
                        <a:t>Exercise 0 due</a:t>
                      </a:r>
                      <a:br>
                        <a:rPr lang="en-US" sz="2400" dirty="0"/>
                      </a:br>
                      <a:r>
                        <a:rPr lang="en-US" sz="2400" dirty="0"/>
                        <a:t>Ex 2 available</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dirty="0"/>
                        <a:t>Exercise 1 due</a:t>
                      </a:r>
                    </a:p>
                  </a:txBody>
                  <a:tcPr/>
                </a:tc>
                <a:extLst>
                  <a:ext uri="{0D108BD9-81ED-4DB2-BD59-A6C34878D82A}">
                    <a16:rowId xmlns:a16="http://schemas.microsoft.com/office/drawing/2014/main" val="4053481026"/>
                  </a:ext>
                </a:extLst>
              </a:tr>
            </a:tbl>
          </a:graphicData>
        </a:graphic>
      </p:graphicFrame>
      <p:sp>
        <p:nvSpPr>
          <p:cNvPr id="3" name="TextBox 2">
            <a:extLst>
              <a:ext uri="{FF2B5EF4-FFF2-40B4-BE49-F238E27FC236}">
                <a16:creationId xmlns:a16="http://schemas.microsoft.com/office/drawing/2014/main" id="{559649E9-433C-4688-B658-195AE90824CB}"/>
              </a:ext>
            </a:extLst>
          </p:cNvPr>
          <p:cNvSpPr txBox="1"/>
          <p:nvPr/>
        </p:nvSpPr>
        <p:spPr>
          <a:xfrm>
            <a:off x="574524" y="3867807"/>
            <a:ext cx="11187108" cy="523220"/>
          </a:xfrm>
          <a:prstGeom prst="rect">
            <a:avLst/>
          </a:prstGeom>
          <a:noFill/>
        </p:spPr>
        <p:txBody>
          <a:bodyPr wrap="square" rtlCol="0">
            <a:spAutoFit/>
          </a:bodyPr>
          <a:lstStyle/>
          <a:p>
            <a:r>
              <a:rPr lang="en-US" sz="2800" dirty="0"/>
              <a:t>You’ll have everything you need for Exercise 1 on today’s slides.</a:t>
            </a:r>
          </a:p>
        </p:txBody>
      </p:sp>
    </p:spTree>
    <p:extLst>
      <p:ext uri="{BB962C8B-B14F-4D97-AF65-F5344CB8AC3E}">
        <p14:creationId xmlns:p14="http://schemas.microsoft.com/office/powerpoint/2010/main" val="2131245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600" dirty="0"/>
                  <a:t>Let’s show: </a:t>
                </a:r>
                <a14:m>
                  <m:oMath xmlns:m="http://schemas.openxmlformats.org/officeDocument/2006/math">
                    <m:r>
                      <a:rPr lang="en-US" sz="2600" b="0" i="1" smtClean="0">
                        <a:latin typeface="Cambria Math" panose="02040503050406030204" pitchFamily="18" charset="0"/>
                      </a:rPr>
                      <m:t>10</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+15</m:t>
                    </m:r>
                    <m:r>
                      <a:rPr lang="en-US" sz="2600" b="0" i="1" smtClean="0">
                        <a:latin typeface="Cambria Math" panose="02040503050406030204" pitchFamily="18" charset="0"/>
                      </a:rPr>
                      <m:t>𝑛</m:t>
                    </m:r>
                    <m:r>
                      <a:rPr lang="en-US" sz="2600" b="0" i="1" smtClean="0">
                        <a:latin typeface="Cambria Math" panose="02040503050406030204" pitchFamily="18" charset="0"/>
                      </a:rPr>
                      <m:t> </m:t>
                    </m:r>
                  </m:oMath>
                </a14:m>
                <a:r>
                  <a:rPr lang="en-US" sz="2600" dirty="0"/>
                  <a:t>is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oMath>
                </a14:m>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102514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600" dirty="0"/>
                  <a:t>Let’s show: </a:t>
                </a:r>
                <a14:m>
                  <m:oMath xmlns:m="http://schemas.openxmlformats.org/officeDocument/2006/math">
                    <m:r>
                      <a:rPr lang="en-US" sz="2600" b="0" i="1" smtClean="0">
                        <a:latin typeface="Cambria Math" panose="02040503050406030204" pitchFamily="18" charset="0"/>
                      </a:rPr>
                      <m:t>10</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+15</m:t>
                    </m:r>
                    <m:r>
                      <a:rPr lang="en-US" sz="2600" b="0" i="1" smtClean="0">
                        <a:latin typeface="Cambria Math" panose="02040503050406030204" pitchFamily="18" charset="0"/>
                      </a:rPr>
                      <m:t>𝑛</m:t>
                    </m:r>
                    <m:r>
                      <a:rPr lang="en-US" sz="2600" b="0" i="1" smtClean="0">
                        <a:latin typeface="Cambria Math" panose="02040503050406030204" pitchFamily="18" charset="0"/>
                      </a:rPr>
                      <m:t> </m:t>
                    </m:r>
                  </m:oMath>
                </a14:m>
                <a:r>
                  <a:rPr lang="en-US" sz="2600" dirty="0"/>
                  <a:t>is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oMath>
                </a14:m>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mc:AlternateContent xmlns:mc="http://schemas.openxmlformats.org/markup-compatibility/2006">
        <mc:Choice xmlns:a14="http://schemas.microsoft.com/office/drawing/2010/main" Requires="a14">
          <p:sp>
            <p:nvSpPr>
              <p:cNvPr id="6" name="TextBox 5"/>
              <p:cNvSpPr txBox="1"/>
              <p:nvPr/>
            </p:nvSpPr>
            <p:spPr>
              <a:xfrm>
                <a:off x="329184" y="1978090"/>
                <a:ext cx="11548872" cy="4524315"/>
              </a:xfrm>
              <a:prstGeom prst="rect">
                <a:avLst/>
              </a:prstGeom>
              <a:noFill/>
            </p:spPr>
            <p:txBody>
              <a:bodyPr wrap="square" rtlCol="0">
                <a:spAutoFit/>
              </a:bodyPr>
              <a:lstStyle/>
              <a:p>
                <a:r>
                  <a:rPr lang="en-US" sz="2400" dirty="0"/>
                  <a:t>Scratch work:</a:t>
                </a:r>
              </a:p>
              <a:p>
                <a:pPr/>
                <a14:m>
                  <m:oMathPara xmlns:m="http://schemas.openxmlformats.org/officeDocument/2006/math">
                    <m:oMathParaPr>
                      <m:jc m:val="left"/>
                    </m:oMathParaPr>
                    <m:oMath xmlns:m="http://schemas.openxmlformats.org/officeDocument/2006/math">
                      <m:r>
                        <a:rPr lang="en-US" sz="2400" i="1" dirty="0" smtClean="0">
                          <a:latin typeface="Cambria Math" panose="02040503050406030204" pitchFamily="18" charset="0"/>
                        </a:rPr>
                        <m:t>10</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𝑛</m:t>
                          </m:r>
                        </m:e>
                        <m:sup>
                          <m:r>
                            <a:rPr lang="en-US" sz="2400" b="0" i="1" dirty="0" smtClean="0">
                              <a:latin typeface="Cambria Math" panose="02040503050406030204" pitchFamily="18" charset="0"/>
                            </a:rPr>
                            <m:t>2</m:t>
                          </m:r>
                        </m:sup>
                      </m:sSup>
                      <m:r>
                        <a:rPr lang="en-US" sz="2400" b="0" i="1" dirty="0" smtClean="0">
                          <a:latin typeface="Cambria Math" panose="02040503050406030204" pitchFamily="18" charset="0"/>
                        </a:rPr>
                        <m:t>≤</m:t>
                      </m:r>
                      <m:r>
                        <a:rPr lang="en-US" sz="2400" b="0" i="1" dirty="0" smtClean="0">
                          <a:solidFill>
                            <a:schemeClr val="tx1"/>
                          </a:solidFill>
                          <a:latin typeface="Cambria Math" panose="02040503050406030204" pitchFamily="18" charset="0"/>
                        </a:rPr>
                        <m:t>10</m:t>
                      </m:r>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𝑛</m:t>
                          </m:r>
                        </m:e>
                        <m:sup>
                          <m:r>
                            <a:rPr lang="en-US" sz="2400" b="0" i="1" dirty="0" smtClean="0">
                              <a:latin typeface="Cambria Math" panose="02040503050406030204" pitchFamily="18" charset="0"/>
                            </a:rPr>
                            <m:t>2</m:t>
                          </m:r>
                        </m:sup>
                      </m:sSup>
                    </m:oMath>
                  </m:oMathPara>
                </a14:m>
                <a:endParaRPr lang="en-US" sz="2400" b="0" dirty="0"/>
              </a:p>
              <a:p>
                <a14:m>
                  <m:oMath xmlns:m="http://schemas.openxmlformats.org/officeDocument/2006/math">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≤15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a14:m>
                <a:r>
                  <a:rPr lang="en-US" sz="2400" dirty="0"/>
                  <a:t> for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endParaRPr lang="en-US" sz="2400" dirty="0"/>
              </a:p>
              <a:p>
                <a14:m>
                  <m:oMath xmlns:m="http://schemas.openxmlformats.org/officeDocument/2006/math">
                    <m:r>
                      <a:rPr lang="en-US" sz="2400" b="0" i="1" smtClean="0">
                        <a:latin typeface="Cambria Math" panose="02040503050406030204" pitchFamily="18" charset="0"/>
                      </a:rPr>
                      <m:t>10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≤25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0" smtClean="0">
                        <a:latin typeface="Cambria Math" panose="02040503050406030204" pitchFamily="18" charset="0"/>
                      </a:rPr>
                      <m:t> </m:t>
                    </m:r>
                  </m:oMath>
                </a14:m>
                <a:r>
                  <a:rPr lang="en-US" sz="2400" dirty="0"/>
                  <a:t>for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endParaRPr lang="en-US" sz="2400" b="0" dirty="0">
                  <a:solidFill>
                    <a:srgbClr val="0070C0"/>
                  </a:solidFill>
                </a:endParaRPr>
              </a:p>
              <a:p>
                <a:endParaRPr lang="en-US" sz="2400" dirty="0">
                  <a:solidFill>
                    <a:srgbClr val="0070C0"/>
                  </a:solidFill>
                </a:endParaRPr>
              </a:p>
              <a:p>
                <a:r>
                  <a:rPr lang="en-US" sz="2400" dirty="0"/>
                  <a:t>Proof:</a:t>
                </a:r>
              </a:p>
              <a:p>
                <a:r>
                  <a:rPr lang="en-US" sz="2400" dirty="0"/>
                  <a:t>Take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=25</m:t>
                    </m:r>
                  </m:oMath>
                </a14:m>
                <a:r>
                  <a:rPr lang="en-US" sz="2400" dirty="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solidFill>
                          <a:schemeClr val="tx1"/>
                        </a:solidFill>
                        <a:latin typeface="Cambria Math" panose="02040503050406030204" pitchFamily="18" charset="0"/>
                      </a:rPr>
                      <m:t>1</m:t>
                    </m:r>
                  </m:oMath>
                </a14:m>
                <a:r>
                  <a:rPr lang="en-US" sz="2400" dirty="0"/>
                  <a:t>. For an arbitrary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0</m:t>
                        </m:r>
                      </m:sub>
                    </m:sSub>
                  </m:oMath>
                </a14:m>
                <a:r>
                  <a:rPr lang="en-US" sz="2400" dirty="0"/>
                  <a:t>, we have</a:t>
                </a:r>
              </a:p>
              <a:p>
                <a:r>
                  <a:rPr lang="en-US" sz="2400" dirty="0"/>
                  <a:t>The inequality </a:t>
                </a:r>
                <a14:m>
                  <m:oMath xmlns:m="http://schemas.openxmlformats.org/officeDocument/2006/math">
                    <m:r>
                      <a:rPr lang="en-US" sz="2400" b="0" i="1" smtClean="0">
                        <a:latin typeface="Cambria Math" panose="02040503050406030204" pitchFamily="18" charset="0"/>
                      </a:rPr>
                      <m:t>10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a14:m>
                <a:r>
                  <a:rPr lang="en-US" sz="2400" dirty="0"/>
                  <a:t> is always true. The inequality </a:t>
                </a:r>
                <a14:m>
                  <m:oMath xmlns:m="http://schemas.openxmlformats.org/officeDocument/2006/math">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≤15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a14:m>
                <a:r>
                  <a:rPr lang="en-US" sz="2400" dirty="0"/>
                  <a:t> is true for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r>
                  <a:rPr lang="en-US" sz="2400" dirty="0"/>
                  <a:t>, as the right hand side is a factor of </a:t>
                </a:r>
                <a14:m>
                  <m:oMath xmlns:m="http://schemas.openxmlformats.org/officeDocument/2006/math">
                    <m:r>
                      <a:rPr lang="en-US" sz="2400" b="0" i="1" smtClean="0">
                        <a:latin typeface="Cambria Math" panose="02040503050406030204" pitchFamily="18" charset="0"/>
                      </a:rPr>
                      <m:t>𝑛</m:t>
                    </m:r>
                  </m:oMath>
                </a14:m>
                <a:r>
                  <a:rPr lang="en-US" sz="2400" dirty="0"/>
                  <a:t> more than the right hand side.</a:t>
                </a:r>
              </a:p>
              <a:p>
                <a:r>
                  <a:rPr lang="en-US" sz="2400" dirty="0"/>
                  <a:t>As long as both inequalities are true we can add them, thus</a:t>
                </a:r>
              </a:p>
              <a:p>
                <a14:m>
                  <m:oMath xmlns:m="http://schemas.openxmlformats.org/officeDocument/2006/math">
                    <m:r>
                      <a:rPr lang="en-US" sz="2400" b="0" i="1" smtClean="0">
                        <a:latin typeface="Cambria Math" panose="02040503050406030204" pitchFamily="18" charset="0"/>
                      </a:rPr>
                      <m:t>10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+15</m:t>
                    </m:r>
                    <m:r>
                      <a:rPr lang="en-US" sz="2400" b="0" i="1" smtClean="0">
                        <a:latin typeface="Cambria Math" panose="02040503050406030204" pitchFamily="18" charset="0"/>
                      </a:rPr>
                      <m:t>𝑛</m:t>
                    </m:r>
                    <m:r>
                      <a:rPr lang="en-US" sz="2400" b="0" i="1" smtClean="0">
                        <a:latin typeface="Cambria Math" panose="02040503050406030204" pitchFamily="18" charset="0"/>
                      </a:rPr>
                      <m:t>≤25</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oMath>
                </a14:m>
                <a:r>
                  <a:rPr lang="en-US" sz="2400" dirty="0"/>
                  <a:t> holds as long as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m:t>
                    </m:r>
                  </m:oMath>
                </a14:m>
                <a:r>
                  <a:rPr lang="en-US" sz="2400" dirty="0"/>
                  <a:t>.</a:t>
                </a:r>
              </a:p>
              <a:p>
                <a:r>
                  <a:rPr lang="en-US" sz="2400" dirty="0"/>
                  <a:t>This is exactly the inequality we needed to show.</a:t>
                </a:r>
              </a:p>
            </p:txBody>
          </p:sp>
        </mc:Choice>
        <mc:Fallback>
          <p:sp>
            <p:nvSpPr>
              <p:cNvPr id="6" name="TextBox 5"/>
              <p:cNvSpPr txBox="1">
                <a:spLocks noRot="1" noChangeAspect="1" noMove="1" noResize="1" noEditPoints="1" noAdjustHandles="1" noChangeArrowheads="1" noChangeShapeType="1" noTextEdit="1"/>
              </p:cNvSpPr>
              <p:nvPr/>
            </p:nvSpPr>
            <p:spPr>
              <a:xfrm>
                <a:off x="329184" y="1978090"/>
                <a:ext cx="11548872" cy="4524315"/>
              </a:xfrm>
              <a:prstGeom prst="rect">
                <a:avLst/>
              </a:prstGeom>
              <a:blipFill>
                <a:blip r:embed="rId3"/>
                <a:stretch>
                  <a:fillRect l="-792" t="-942" r="-1108" b="-2153"/>
                </a:stretch>
              </a:blipFill>
            </p:spPr>
            <p:txBody>
              <a:bodyPr/>
              <a:lstStyle/>
              <a:p>
                <a:r>
                  <a:rPr lang="en-US">
                    <a:noFill/>
                  </a:rPr>
                  <a:t> </a:t>
                </a:r>
              </a:p>
            </p:txBody>
          </p:sp>
        </mc:Fallback>
      </mc:AlternateContent>
    </p:spTree>
    <p:extLst>
      <p:ext uri="{BB962C8B-B14F-4D97-AF65-F5344CB8AC3E}">
        <p14:creationId xmlns:p14="http://schemas.microsoft.com/office/powerpoint/2010/main" val="3189735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AA67-DBCA-4B3D-91AA-E9E0469F62C7}"/>
              </a:ext>
            </a:extLst>
          </p:cNvPr>
          <p:cNvSpPr>
            <a:spLocks noGrp="1"/>
          </p:cNvSpPr>
          <p:nvPr>
            <p:ph type="title"/>
          </p:nvPr>
        </p:nvSpPr>
        <p:spPr/>
        <p:txBody>
          <a:bodyPr/>
          <a:lstStyle/>
          <a:p>
            <a:r>
              <a:rPr lang="en-US" dirty="0"/>
              <a:t>Writing Proofs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23DB025-4962-4794-83AA-8477D3AE5B91}"/>
                  </a:ext>
                </a:extLst>
              </p:cNvPr>
              <p:cNvSpPr>
                <a:spLocks noGrp="1"/>
              </p:cNvSpPr>
              <p:nvPr>
                <p:ph idx="1"/>
              </p:nvPr>
            </p:nvSpPr>
            <p:spPr>
              <a:xfrm>
                <a:off x="575240" y="1463857"/>
                <a:ext cx="11187258" cy="5057170"/>
              </a:xfrm>
            </p:spPr>
            <p:txBody>
              <a:bodyPr>
                <a:normAutofit fontScale="92500"/>
              </a:bodyPr>
              <a:lstStyle/>
              <a:p>
                <a:r>
                  <a:rPr lang="en-US" sz="2800" dirty="0"/>
                  <a:t>Where did that </a:t>
                </a:r>
                <a14:m>
                  <m:oMath xmlns:m="http://schemas.openxmlformats.org/officeDocument/2006/math">
                    <m:r>
                      <m:rPr>
                        <m:sty m:val="p"/>
                      </m:rPr>
                      <a:rPr lang="en-US" sz="2800" b="0" i="0" smtClean="0">
                        <a:latin typeface="Cambria Math" panose="02040503050406030204" pitchFamily="18" charset="0"/>
                      </a:rPr>
                      <m:t>c</m:t>
                    </m:r>
                    <m:r>
                      <a:rPr lang="en-US" sz="2800" b="0" i="1" smtClean="0">
                        <a:latin typeface="Cambria Math" panose="02040503050406030204" pitchFamily="18" charset="0"/>
                      </a:rPr>
                      <m:t>=25</m:t>
                    </m:r>
                  </m:oMath>
                </a14:m>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=1</m:t>
                    </m:r>
                  </m:oMath>
                </a14:m>
                <a:r>
                  <a:rPr lang="en-US" sz="2800" dirty="0"/>
                  <a:t> come from?</a:t>
                </a:r>
              </a:p>
              <a:p>
                <a:r>
                  <a:rPr lang="en-US" sz="2800" dirty="0"/>
                  <a:t>That was some “scratch work” – the insight isn’t explained in the final proof </a:t>
                </a:r>
              </a:p>
              <a:p>
                <a:pPr lvl="1"/>
                <a:r>
                  <a:rPr lang="en-US" sz="2800" dirty="0"/>
                  <a:t>You just say “Consider”</a:t>
                </a:r>
              </a:p>
              <a:p>
                <a:r>
                  <a:rPr lang="en-US" sz="2800" dirty="0"/>
                  <a:t>Don’t try to skip the scratch work when </a:t>
                </a:r>
                <a:r>
                  <a:rPr lang="en-US" sz="2800" u="sng" dirty="0"/>
                  <a:t>drafting</a:t>
                </a:r>
                <a:r>
                  <a:rPr lang="en-US" sz="2800" dirty="0"/>
                  <a:t> your big-O proofs.</a:t>
                </a:r>
              </a:p>
              <a:p>
                <a:pPr lvl="1"/>
                <a:r>
                  <a:rPr lang="en-US" sz="2800" dirty="0"/>
                  <a:t>But it won’t appear in your final version.</a:t>
                </a:r>
              </a:p>
              <a:p>
                <a:pPr marL="0" indent="0">
                  <a:buNone/>
                </a:pPr>
                <a:r>
                  <a:rPr lang="en-US" sz="2800" dirty="0"/>
                  <a:t>Be sure you’re arguing in correct logical order---you only assert something is true when you know it. Often that’s the reverse of the scratch work order.</a:t>
                </a:r>
              </a:p>
              <a:p>
                <a:pPr marL="0" indent="0">
                  <a:buNone/>
                </a:pPr>
                <a:r>
                  <a:rPr lang="en-US" sz="2800" dirty="0"/>
                  <a:t>Don’t just choose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10</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5</m:t>
                        </m:r>
                      </m:sup>
                    </m:sSup>
                  </m:oMath>
                </a14:m>
                <a:r>
                  <a:rPr lang="en-US" sz="2800" dirty="0"/>
                  <a:t>. That will be technically correct, but proofs are acts of communication; that won’t convince your reader if they didn’t already believe the claim; smaller values with algebra are more convincing than overkill.</a:t>
                </a:r>
              </a:p>
            </p:txBody>
          </p:sp>
        </mc:Choice>
        <mc:Fallback>
          <p:sp>
            <p:nvSpPr>
              <p:cNvPr id="3" name="Content Placeholder 2">
                <a:extLst>
                  <a:ext uri="{FF2B5EF4-FFF2-40B4-BE49-F238E27FC236}">
                    <a16:creationId xmlns:a16="http://schemas.microsoft.com/office/drawing/2014/main" id="{323DB025-4962-4794-83AA-8477D3AE5B91}"/>
                  </a:ext>
                </a:extLst>
              </p:cNvPr>
              <p:cNvSpPr>
                <a:spLocks noGrp="1" noRot="1" noChangeAspect="1" noMove="1" noResize="1" noEditPoints="1" noAdjustHandles="1" noChangeArrowheads="1" noChangeShapeType="1" noTextEdit="1"/>
              </p:cNvSpPr>
              <p:nvPr>
                <p:ph idx="1"/>
              </p:nvPr>
            </p:nvSpPr>
            <p:spPr>
              <a:xfrm>
                <a:off x="575240" y="1463857"/>
                <a:ext cx="11187258" cy="5057170"/>
              </a:xfrm>
              <a:blipFill>
                <a:blip r:embed="rId2"/>
                <a:stretch>
                  <a:fillRect l="-1362" t="-1807" r="-27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448CAFD-03E4-4700-83AA-BE09E9177963}"/>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4" name="Rectangle 3">
            <a:extLst>
              <a:ext uri="{FF2B5EF4-FFF2-40B4-BE49-F238E27FC236}">
                <a16:creationId xmlns:a16="http://schemas.microsoft.com/office/drawing/2014/main" id="{D56CAA89-C43C-FF9E-41B0-C1AB3B13A04C}"/>
              </a:ext>
            </a:extLst>
          </p:cNvPr>
          <p:cNvSpPr/>
          <p:nvPr/>
        </p:nvSpPr>
        <p:spPr>
          <a:xfrm rot="443837">
            <a:off x="8017681" y="318334"/>
            <a:ext cx="4037395" cy="10146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Two more examples at the end of the slide deck.</a:t>
            </a:r>
          </a:p>
        </p:txBody>
      </p:sp>
    </p:spTree>
    <p:extLst>
      <p:ext uri="{BB962C8B-B14F-4D97-AF65-F5344CB8AC3E}">
        <p14:creationId xmlns:p14="http://schemas.microsoft.com/office/powerpoint/2010/main" val="126678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E446D6-88D7-4C89-9D1F-9A39EF130D7D}"/>
              </a:ext>
            </a:extLst>
          </p:cNvPr>
          <p:cNvSpPr>
            <a:spLocks noGrp="1"/>
          </p:cNvSpPr>
          <p:nvPr>
            <p:ph type="title"/>
          </p:nvPr>
        </p:nvSpPr>
        <p:spPr/>
        <p:txBody>
          <a:bodyPr/>
          <a:lstStyle/>
          <a:p>
            <a:r>
              <a:rPr lang="en-US" dirty="0"/>
              <a:t>Amortization</a:t>
            </a:r>
          </a:p>
        </p:txBody>
      </p:sp>
      <p:sp>
        <p:nvSpPr>
          <p:cNvPr id="5" name="Slide Number Placeholder 4">
            <a:extLst>
              <a:ext uri="{FF2B5EF4-FFF2-40B4-BE49-F238E27FC236}">
                <a16:creationId xmlns:a16="http://schemas.microsoft.com/office/drawing/2014/main" id="{9520E9D4-E736-4628-804A-A3292B106887}"/>
              </a:ext>
            </a:extLst>
          </p:cNvPr>
          <p:cNvSpPr>
            <a:spLocks noGrp="1"/>
          </p:cNvSpPr>
          <p:nvPr>
            <p:ph type="sldNum" sz="quarter" idx="12"/>
          </p:nvPr>
        </p:nvSpPr>
        <p:spPr/>
        <p:txBody>
          <a:bodyPr/>
          <a:lstStyle/>
          <a:p>
            <a:fld id="{2A684D91-6951-4247-8A71-3C3C7BB0A60F}" type="slidenum">
              <a:rPr lang="en-US" smtClean="0"/>
              <a:t>23</a:t>
            </a:fld>
            <a:endParaRPr lang="en-US"/>
          </a:p>
        </p:txBody>
      </p:sp>
      <p:sp>
        <p:nvSpPr>
          <p:cNvPr id="7" name="Text Placeholder 6">
            <a:extLst>
              <a:ext uri="{FF2B5EF4-FFF2-40B4-BE49-F238E27FC236}">
                <a16:creationId xmlns:a16="http://schemas.microsoft.com/office/drawing/2014/main" id="{E5D53B89-EC77-4AC2-A880-B263456897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245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DEDFE4-094E-46DC-9634-B8385097A4DC}"/>
              </a:ext>
            </a:extLst>
          </p:cNvPr>
          <p:cNvSpPr>
            <a:spLocks noGrp="1"/>
          </p:cNvSpPr>
          <p:nvPr>
            <p:ph type="title"/>
          </p:nvPr>
        </p:nvSpPr>
        <p:spPr/>
        <p:txBody>
          <a:bodyPr/>
          <a:lstStyle/>
          <a:p>
            <a:r>
              <a:rPr lang="en-US" dirty="0"/>
              <a:t>Amortization</a:t>
            </a:r>
          </a:p>
        </p:txBody>
      </p:sp>
      <p:sp>
        <p:nvSpPr>
          <p:cNvPr id="7" name="Content Placeholder 6">
            <a:extLst>
              <a:ext uri="{FF2B5EF4-FFF2-40B4-BE49-F238E27FC236}">
                <a16:creationId xmlns:a16="http://schemas.microsoft.com/office/drawing/2014/main" id="{4962A621-7281-4D56-BB39-7BB12ABE0731}"/>
              </a:ext>
            </a:extLst>
          </p:cNvPr>
          <p:cNvSpPr>
            <a:spLocks noGrp="1"/>
          </p:cNvSpPr>
          <p:nvPr>
            <p:ph idx="1"/>
          </p:nvPr>
        </p:nvSpPr>
        <p:spPr/>
        <p:txBody>
          <a:bodyPr>
            <a:normAutofit/>
          </a:bodyPr>
          <a:lstStyle/>
          <a:p>
            <a:r>
              <a:rPr lang="en-US" sz="2800" dirty="0"/>
              <a:t>How much does housing cost per day in Seattle?</a:t>
            </a:r>
          </a:p>
          <a:p>
            <a:r>
              <a:rPr lang="en-US" sz="2800" dirty="0"/>
              <a:t>Well, it depends on the day.</a:t>
            </a:r>
          </a:p>
          <a:p>
            <a:endParaRPr lang="en-US" sz="2800" dirty="0"/>
          </a:p>
          <a:p>
            <a:r>
              <a:rPr lang="en-US" sz="2800" dirty="0"/>
              <a:t>The day rent is due, it’s $1800.</a:t>
            </a:r>
          </a:p>
          <a:p>
            <a:r>
              <a:rPr lang="en-US" sz="2800" dirty="0"/>
              <a:t>The other days of the month it’s free. </a:t>
            </a:r>
          </a:p>
          <a:p>
            <a:endParaRPr lang="en-US" sz="2800" dirty="0"/>
          </a:p>
        </p:txBody>
      </p:sp>
      <p:sp>
        <p:nvSpPr>
          <p:cNvPr id="4" name="Slide Number Placeholder 3">
            <a:extLst>
              <a:ext uri="{FF2B5EF4-FFF2-40B4-BE49-F238E27FC236}">
                <a16:creationId xmlns:a16="http://schemas.microsoft.com/office/drawing/2014/main" id="{3F2186A9-18DC-4EE7-8F84-1F0F8AC55919}"/>
              </a:ext>
            </a:extLst>
          </p:cNvPr>
          <p:cNvSpPr>
            <a:spLocks noGrp="1"/>
          </p:cNvSpPr>
          <p:nvPr>
            <p:ph type="sldNum" sz="quarter" idx="12"/>
          </p:nvPr>
        </p:nvSpPr>
        <p:spPr/>
        <p:txBody>
          <a:bodyPr/>
          <a:lstStyle/>
          <a:p>
            <a:fld id="{17FB8715-06AE-4EBD-9812-2FC97F270897}" type="slidenum">
              <a:rPr lang="en-US" smtClean="0"/>
              <a:t>24</a:t>
            </a:fld>
            <a:endParaRPr lang="en-US"/>
          </a:p>
        </p:txBody>
      </p:sp>
    </p:spTree>
    <p:extLst>
      <p:ext uri="{BB962C8B-B14F-4D97-AF65-F5344CB8AC3E}">
        <p14:creationId xmlns:p14="http://schemas.microsoft.com/office/powerpoint/2010/main" val="89734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4011-DD3C-4B4B-9D26-364269019FA0}"/>
              </a:ext>
            </a:extLst>
          </p:cNvPr>
          <p:cNvSpPr>
            <a:spLocks noGrp="1"/>
          </p:cNvSpPr>
          <p:nvPr>
            <p:ph type="title"/>
          </p:nvPr>
        </p:nvSpPr>
        <p:spPr/>
        <p:txBody>
          <a:bodyPr/>
          <a:lstStyle/>
          <a:p>
            <a:r>
              <a:rPr lang="en-US" dirty="0"/>
              <a:t>Amortization</a:t>
            </a:r>
          </a:p>
        </p:txBody>
      </p:sp>
      <p:sp>
        <p:nvSpPr>
          <p:cNvPr id="3" name="Content Placeholder 2">
            <a:extLst>
              <a:ext uri="{FF2B5EF4-FFF2-40B4-BE49-F238E27FC236}">
                <a16:creationId xmlns:a16="http://schemas.microsoft.com/office/drawing/2014/main" id="{66310720-35DA-467F-8E07-45346EFD5F51}"/>
              </a:ext>
            </a:extLst>
          </p:cNvPr>
          <p:cNvSpPr>
            <a:spLocks noGrp="1"/>
          </p:cNvSpPr>
          <p:nvPr>
            <p:ph idx="1"/>
          </p:nvPr>
        </p:nvSpPr>
        <p:spPr/>
        <p:txBody>
          <a:bodyPr>
            <a:normAutofit/>
          </a:bodyPr>
          <a:lstStyle/>
          <a:p>
            <a:r>
              <a:rPr lang="en-US" sz="2800" dirty="0"/>
              <a:t>Amortization is an </a:t>
            </a:r>
            <a:r>
              <a:rPr lang="en-US" sz="2800" b="1" dirty="0"/>
              <a:t>accounting analysis</a:t>
            </a:r>
            <a:r>
              <a:rPr lang="en-US" sz="2800" dirty="0"/>
              <a:t>. It’s a way to reflect the fact that even though the “first of the month” is very expensive, the reason that it’s very expensive is that it’s taking on responsibility for all the other days.</a:t>
            </a:r>
          </a:p>
          <a:p>
            <a:r>
              <a:rPr lang="en-US" sz="2800" dirty="0"/>
              <a:t>If we distributed the cost equally across the days, (because all days </a:t>
            </a:r>
            <a:r>
              <a:rPr lang="en-US" sz="2800" i="1" dirty="0"/>
              <a:t>should</a:t>
            </a:r>
            <a:r>
              <a:rPr lang="en-US" sz="2800" dirty="0"/>
              <a:t> be equally responsible), we “amortize” the cost.</a:t>
            </a:r>
            <a:endParaRPr lang="en-US" sz="2800" i="1" dirty="0"/>
          </a:p>
        </p:txBody>
      </p:sp>
      <p:sp>
        <p:nvSpPr>
          <p:cNvPr id="5" name="Slide Number Placeholder 4">
            <a:extLst>
              <a:ext uri="{FF2B5EF4-FFF2-40B4-BE49-F238E27FC236}">
                <a16:creationId xmlns:a16="http://schemas.microsoft.com/office/drawing/2014/main" id="{F8725B88-A57F-48B6-ADB1-52E45E8A25D4}"/>
              </a:ext>
            </a:extLst>
          </p:cNvPr>
          <p:cNvSpPr>
            <a:spLocks noGrp="1"/>
          </p:cNvSpPr>
          <p:nvPr>
            <p:ph type="sldNum" sz="quarter" idx="12"/>
          </p:nvPr>
        </p:nvSpPr>
        <p:spPr/>
        <p:txBody>
          <a:bodyPr/>
          <a:lstStyle/>
          <a:p>
            <a:fld id="{2A684D91-6951-4247-8A71-3C3C7BB0A60F}" type="slidenum">
              <a:rPr lang="en-US" smtClean="0"/>
              <a:t>25</a:t>
            </a:fld>
            <a:endParaRPr lang="en-US"/>
          </a:p>
        </p:txBody>
      </p:sp>
    </p:spTree>
    <p:extLst>
      <p:ext uri="{BB962C8B-B14F-4D97-AF65-F5344CB8AC3E}">
        <p14:creationId xmlns:p14="http://schemas.microsoft.com/office/powerpoint/2010/main" val="7690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24D2-15F8-4018-8DB4-03008AF105FE}"/>
              </a:ext>
            </a:extLst>
          </p:cNvPr>
          <p:cNvSpPr>
            <a:spLocks noGrp="1"/>
          </p:cNvSpPr>
          <p:nvPr>
            <p:ph type="title"/>
          </p:nvPr>
        </p:nvSpPr>
        <p:spPr/>
        <p:txBody>
          <a:bodyPr/>
          <a:lstStyle/>
          <a:p>
            <a:r>
              <a:rPr lang="en-US" dirty="0"/>
              <a:t>Amortization</a:t>
            </a:r>
          </a:p>
        </p:txBody>
      </p:sp>
      <p:sp>
        <p:nvSpPr>
          <p:cNvPr id="6" name="Text Placeholder 5">
            <a:extLst>
              <a:ext uri="{FF2B5EF4-FFF2-40B4-BE49-F238E27FC236}">
                <a16:creationId xmlns:a16="http://schemas.microsoft.com/office/drawing/2014/main" id="{794CCE45-B4FC-4428-8C54-84E914B1DD3B}"/>
              </a:ext>
            </a:extLst>
          </p:cNvPr>
          <p:cNvSpPr>
            <a:spLocks noGrp="1"/>
          </p:cNvSpPr>
          <p:nvPr>
            <p:ph type="body" idx="1"/>
          </p:nvPr>
        </p:nvSpPr>
        <p:spPr>
          <a:xfrm>
            <a:off x="575239" y="2025800"/>
            <a:ext cx="5397688" cy="447646"/>
          </a:xfrm>
        </p:spPr>
        <p:txBody>
          <a:bodyPr>
            <a:noAutofit/>
          </a:bodyPr>
          <a:lstStyle/>
          <a:p>
            <a:r>
              <a:rPr lang="en-US" sz="3200" dirty="0"/>
              <a:t>Amortized</a:t>
            </a:r>
          </a:p>
        </p:txBody>
      </p:sp>
      <p:sp>
        <p:nvSpPr>
          <p:cNvPr id="5" name="Slide Number Placeholder 4">
            <a:extLst>
              <a:ext uri="{FF2B5EF4-FFF2-40B4-BE49-F238E27FC236}">
                <a16:creationId xmlns:a16="http://schemas.microsoft.com/office/drawing/2014/main" id="{F58BAA39-CACC-492B-94A0-02DC7E3D8AE0}"/>
              </a:ext>
            </a:extLst>
          </p:cNvPr>
          <p:cNvSpPr>
            <a:spLocks noGrp="1"/>
          </p:cNvSpPr>
          <p:nvPr>
            <p:ph type="sldNum" sz="quarter" idx="12"/>
          </p:nvPr>
        </p:nvSpPr>
        <p:spPr/>
        <p:txBody>
          <a:bodyPr/>
          <a:lstStyle/>
          <a:p>
            <a:fld id="{659665DE-58FC-41F4-AC58-2C90A5E00527}" type="slidenum">
              <a:rPr lang="en-US" smtClean="0"/>
              <a:t>26</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9B17B9-748C-4841-8129-8E9EA0DE3360}"/>
                  </a:ext>
                </a:extLst>
              </p:cNvPr>
              <p:cNvSpPr>
                <a:spLocks noGrp="1"/>
              </p:cNvSpPr>
              <p:nvPr>
                <p:ph sz="half" idx="13"/>
              </p:nvPr>
            </p:nvSpPr>
            <p:spPr>
              <a:xfrm>
                <a:off x="584218" y="2565918"/>
                <a:ext cx="5397689" cy="3860963"/>
              </a:xfrm>
            </p:spPr>
            <p:txBody>
              <a:bodyPr>
                <a:normAutofit/>
              </a:bodyPr>
              <a:lstStyle/>
              <a:p>
                <a:r>
                  <a:rPr lang="en-US" sz="2800" dirty="0"/>
                  <a:t>It costs $1800/month (which we pay once)</a:t>
                </a:r>
              </a:p>
              <a:p>
                <a:r>
                  <a:rPr lang="en-US" sz="2800" dirty="0"/>
                  <a:t>So the cost per day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1800</m:t>
                        </m:r>
                      </m:num>
                      <m:den>
                        <m:r>
                          <a:rPr lang="en-US" sz="2800" b="0" i="1" smtClean="0">
                            <a:latin typeface="Cambria Math" panose="02040503050406030204" pitchFamily="18" charset="0"/>
                          </a:rPr>
                          <m:t>30</m:t>
                        </m:r>
                      </m:den>
                    </m:f>
                    <m:r>
                      <a:rPr lang="en-US" sz="2800" b="0" i="1" smtClean="0">
                        <a:latin typeface="Cambria Math" panose="02040503050406030204" pitchFamily="18" charset="0"/>
                      </a:rPr>
                      <m:t>=60</m:t>
                    </m:r>
                  </m:oMath>
                </a14:m>
                <a:r>
                  <a:rPr lang="en-US" sz="2800" dirty="0"/>
                  <a:t>.</a:t>
                </a:r>
              </a:p>
              <a:p>
                <a:endParaRPr lang="en-US" sz="2800" dirty="0"/>
              </a:p>
              <a:p>
                <a:r>
                  <a:rPr lang="en-US" sz="2800" dirty="0"/>
                  <a:t>Good answer if the question is “what does my daily pay need to be to afford housing?“</a:t>
                </a:r>
              </a:p>
            </p:txBody>
          </p:sp>
        </mc:Choice>
        <mc:Fallback xmlns="">
          <p:sp>
            <p:nvSpPr>
              <p:cNvPr id="7" name="Content Placeholder 6">
                <a:extLst>
                  <a:ext uri="{FF2B5EF4-FFF2-40B4-BE49-F238E27FC236}">
                    <a16:creationId xmlns:a16="http://schemas.microsoft.com/office/drawing/2014/main" id="{E79B17B9-748C-4841-8129-8E9EA0DE3360}"/>
                  </a:ext>
                </a:extLst>
              </p:cNvPr>
              <p:cNvSpPr>
                <a:spLocks noGrp="1" noRot="1" noChangeAspect="1" noMove="1" noResize="1" noEditPoints="1" noAdjustHandles="1" noChangeArrowheads="1" noChangeShapeType="1" noTextEdit="1"/>
              </p:cNvSpPr>
              <p:nvPr>
                <p:ph sz="half" idx="13"/>
              </p:nvPr>
            </p:nvSpPr>
            <p:spPr>
              <a:xfrm>
                <a:off x="584218" y="2565918"/>
                <a:ext cx="5397689" cy="3860963"/>
              </a:xfrm>
              <a:blipFill>
                <a:blip r:embed="rId3"/>
                <a:stretch>
                  <a:fillRect l="-1469" t="-2844" r="-565"/>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857F35AE-91BE-4924-9554-B44869677093}"/>
              </a:ext>
            </a:extLst>
          </p:cNvPr>
          <p:cNvSpPr>
            <a:spLocks noGrp="1"/>
          </p:cNvSpPr>
          <p:nvPr>
            <p:ph type="body" idx="14"/>
          </p:nvPr>
        </p:nvSpPr>
        <p:spPr>
          <a:xfrm>
            <a:off x="6364810" y="2024126"/>
            <a:ext cx="5397688" cy="447646"/>
          </a:xfrm>
        </p:spPr>
        <p:txBody>
          <a:bodyPr>
            <a:noAutofit/>
          </a:bodyPr>
          <a:lstStyle/>
          <a:p>
            <a:r>
              <a:rPr lang="en-US" sz="3200" dirty="0"/>
              <a:t>Unamortized</a:t>
            </a:r>
          </a:p>
        </p:txBody>
      </p:sp>
      <p:sp>
        <p:nvSpPr>
          <p:cNvPr id="9" name="Content Placeholder 8">
            <a:extLst>
              <a:ext uri="{FF2B5EF4-FFF2-40B4-BE49-F238E27FC236}">
                <a16:creationId xmlns:a16="http://schemas.microsoft.com/office/drawing/2014/main" id="{E7F38205-5621-4776-BC70-470B19480DDB}"/>
              </a:ext>
            </a:extLst>
          </p:cNvPr>
          <p:cNvSpPr>
            <a:spLocks noGrp="1"/>
          </p:cNvSpPr>
          <p:nvPr>
            <p:ph sz="half" idx="15"/>
          </p:nvPr>
        </p:nvSpPr>
        <p:spPr>
          <a:xfrm>
            <a:off x="6364809" y="2565918"/>
            <a:ext cx="5397689" cy="3860963"/>
          </a:xfrm>
        </p:spPr>
        <p:txBody>
          <a:bodyPr>
            <a:noAutofit/>
          </a:bodyPr>
          <a:lstStyle/>
          <a:p>
            <a:r>
              <a:rPr lang="en-US" sz="2800" dirty="0"/>
              <a:t>On the first it costs $1800.</a:t>
            </a:r>
          </a:p>
          <a:p>
            <a:r>
              <a:rPr lang="en-US" sz="2800" dirty="0"/>
              <a:t>Every other day of the month it costs $0</a:t>
            </a:r>
          </a:p>
          <a:p>
            <a:endParaRPr lang="en-US" sz="2800" dirty="0"/>
          </a:p>
          <a:p>
            <a:r>
              <a:rPr lang="en-US" sz="2800" dirty="0"/>
              <a:t>Good answer if the question is “how much do I need to keep in my bank account so it doesn’t get overdrawn?”</a:t>
            </a:r>
          </a:p>
        </p:txBody>
      </p:sp>
    </p:spTree>
    <p:extLst>
      <p:ext uri="{BB962C8B-B14F-4D97-AF65-F5344CB8AC3E}">
        <p14:creationId xmlns:p14="http://schemas.microsoft.com/office/powerpoint/2010/main" val="390564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What’s the worst case for </a:t>
                </a:r>
                <a:r>
                  <a:rPr lang="en-US" sz="2800" dirty="0">
                    <a:latin typeface="Courier New" panose="02070309020205020404" pitchFamily="49" charset="0"/>
                    <a:cs typeface="Courier New" panose="02070309020205020404" pitchFamily="49" charset="0"/>
                  </a:rPr>
                  <a:t>enqueue</a:t>
                </a:r>
                <a:r>
                  <a:rPr lang="en-US" sz="2800" dirty="0"/>
                  <a:t> into an array-based queue?</a:t>
                </a:r>
              </a:p>
              <a:p>
                <a:pPr lvl="1"/>
                <a:r>
                  <a:rPr lang="en-US" sz="2800" dirty="0"/>
                  <a:t>The running time 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when we need to resize, and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otherwise.</a:t>
                </a:r>
              </a:p>
              <a:p>
                <a:r>
                  <a:rPr lang="en-US" sz="2800" dirty="0"/>
                  <a:t>Is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r>
                  <a:rPr lang="en-US" sz="2800" dirty="0"/>
                  <a:t> a good description of the worst-case behavior?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r="-49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331042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24D2-15F8-4018-8DB4-03008AF105FE}"/>
              </a:ext>
            </a:extLst>
          </p:cNvPr>
          <p:cNvSpPr>
            <a:spLocks noGrp="1"/>
          </p:cNvSpPr>
          <p:nvPr>
            <p:ph type="title"/>
          </p:nvPr>
        </p:nvSpPr>
        <p:spPr/>
        <p:txBody>
          <a:bodyPr/>
          <a:lstStyle/>
          <a:p>
            <a:r>
              <a:rPr lang="en-US" dirty="0"/>
              <a:t>Amortization</a:t>
            </a:r>
          </a:p>
        </p:txBody>
      </p:sp>
      <p:sp>
        <p:nvSpPr>
          <p:cNvPr id="6" name="Text Placeholder 5">
            <a:extLst>
              <a:ext uri="{FF2B5EF4-FFF2-40B4-BE49-F238E27FC236}">
                <a16:creationId xmlns:a16="http://schemas.microsoft.com/office/drawing/2014/main" id="{794CCE45-B4FC-4428-8C54-84E914B1DD3B}"/>
              </a:ext>
            </a:extLst>
          </p:cNvPr>
          <p:cNvSpPr>
            <a:spLocks noGrp="1"/>
          </p:cNvSpPr>
          <p:nvPr>
            <p:ph type="body" idx="1"/>
          </p:nvPr>
        </p:nvSpPr>
        <p:spPr>
          <a:xfrm>
            <a:off x="575239" y="2025800"/>
            <a:ext cx="5397688" cy="447646"/>
          </a:xfrm>
        </p:spPr>
        <p:txBody>
          <a:bodyPr>
            <a:noAutofit/>
          </a:bodyPr>
          <a:lstStyle/>
          <a:p>
            <a:r>
              <a:rPr lang="en-US" sz="3200" dirty="0"/>
              <a:t>Amortized</a:t>
            </a:r>
          </a:p>
        </p:txBody>
      </p:sp>
      <p:sp>
        <p:nvSpPr>
          <p:cNvPr id="5" name="Slide Number Placeholder 4">
            <a:extLst>
              <a:ext uri="{FF2B5EF4-FFF2-40B4-BE49-F238E27FC236}">
                <a16:creationId xmlns:a16="http://schemas.microsoft.com/office/drawing/2014/main" id="{F58BAA39-CACC-492B-94A0-02DC7E3D8AE0}"/>
              </a:ext>
            </a:extLst>
          </p:cNvPr>
          <p:cNvSpPr>
            <a:spLocks noGrp="1"/>
          </p:cNvSpPr>
          <p:nvPr>
            <p:ph type="sldNum" sz="quarter" idx="12"/>
          </p:nvPr>
        </p:nvSpPr>
        <p:spPr/>
        <p:txBody>
          <a:bodyPr/>
          <a:lstStyle/>
          <a:p>
            <a:fld id="{659665DE-58FC-41F4-AC58-2C90A5E00527}" type="slidenum">
              <a:rPr lang="en-US" smtClean="0"/>
              <a:t>28</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9B17B9-748C-4841-8129-8E9EA0DE3360}"/>
                  </a:ext>
                </a:extLst>
              </p:cNvPr>
              <p:cNvSpPr>
                <a:spLocks noGrp="1"/>
              </p:cNvSpPr>
              <p:nvPr>
                <p:ph sz="half" idx="13"/>
              </p:nvPr>
            </p:nvSpPr>
            <p:spPr>
              <a:xfrm>
                <a:off x="584218" y="2565918"/>
                <a:ext cx="5397689" cy="3860963"/>
              </a:xfrm>
            </p:spPr>
            <p:txBody>
              <a:bodyPr>
                <a:noAutofit/>
              </a:bodyPr>
              <a:lstStyle/>
              <a:p>
                <a:r>
                  <a:rPr lang="en-US" sz="2800" dirty="0"/>
                  <a:t>It takes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to resize once, </a:t>
                </a:r>
                <a:br>
                  <a:rPr lang="en-US" sz="2800" dirty="0"/>
                </a:br>
                <a:r>
                  <a:rPr lang="en-US" sz="2800" dirty="0"/>
                  <a:t>the next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−1 </m:t>
                    </m:r>
                  </m:oMath>
                </a14:m>
                <a:r>
                  <a:rPr lang="en-US" sz="2800" dirty="0"/>
                  <a:t>calls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time each.</a:t>
                </a:r>
              </a:p>
              <a:p>
                <a:r>
                  <a:rPr lang="en-US" sz="2800" dirty="0"/>
                  <a:t>So the cost per operation is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−1]</m:t>
                        </m:r>
                        <m:r>
                          <a:rPr lang="en-US" sz="2800" b="0" i="1" smtClean="0">
                            <a:latin typeface="Cambria Math" panose="02040503050406030204" pitchFamily="18" charset="0"/>
                          </a:rPr>
                          <m:t>𝑂</m:t>
                        </m:r>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endParaRPr lang="en-US" sz="2800" dirty="0"/>
              </a:p>
              <a:p>
                <a:r>
                  <a:rPr lang="en-US" sz="2800" dirty="0"/>
                  <a:t>Good answer if the question is “what will happen when I do many insertions in a row?“</a:t>
                </a:r>
              </a:p>
            </p:txBody>
          </p:sp>
        </mc:Choice>
        <mc:Fallback xmlns="">
          <p:sp>
            <p:nvSpPr>
              <p:cNvPr id="7" name="Content Placeholder 6">
                <a:extLst>
                  <a:ext uri="{FF2B5EF4-FFF2-40B4-BE49-F238E27FC236}">
                    <a16:creationId xmlns:a16="http://schemas.microsoft.com/office/drawing/2014/main" id="{E79B17B9-748C-4841-8129-8E9EA0DE3360}"/>
                  </a:ext>
                </a:extLst>
              </p:cNvPr>
              <p:cNvSpPr>
                <a:spLocks noGrp="1" noRot="1" noChangeAspect="1" noMove="1" noResize="1" noEditPoints="1" noAdjustHandles="1" noChangeArrowheads="1" noChangeShapeType="1" noTextEdit="1"/>
              </p:cNvSpPr>
              <p:nvPr>
                <p:ph sz="half" idx="13"/>
              </p:nvPr>
            </p:nvSpPr>
            <p:spPr>
              <a:xfrm>
                <a:off x="584218" y="2565918"/>
                <a:ext cx="5397689" cy="3860963"/>
              </a:xfrm>
              <a:blipFill>
                <a:blip r:embed="rId3"/>
                <a:stretch>
                  <a:fillRect l="-1469" t="-2844" r="-904" b="-474"/>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857F35AE-91BE-4924-9554-B44869677093}"/>
              </a:ext>
            </a:extLst>
          </p:cNvPr>
          <p:cNvSpPr>
            <a:spLocks noGrp="1"/>
          </p:cNvSpPr>
          <p:nvPr>
            <p:ph type="body" idx="14"/>
          </p:nvPr>
        </p:nvSpPr>
        <p:spPr>
          <a:xfrm>
            <a:off x="6364810" y="2024126"/>
            <a:ext cx="5397688" cy="447646"/>
          </a:xfrm>
        </p:spPr>
        <p:txBody>
          <a:bodyPr>
            <a:noAutofit/>
          </a:bodyPr>
          <a:lstStyle/>
          <a:p>
            <a:r>
              <a:rPr lang="en-US" sz="3200" dirty="0"/>
              <a:t>Unamortized</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7F38205-5621-4776-BC70-470B19480DDB}"/>
                  </a:ext>
                </a:extLst>
              </p:cNvPr>
              <p:cNvSpPr>
                <a:spLocks noGrp="1"/>
              </p:cNvSpPr>
              <p:nvPr>
                <p:ph sz="half" idx="15"/>
              </p:nvPr>
            </p:nvSpPr>
            <p:spPr>
              <a:xfrm>
                <a:off x="6364809" y="2565918"/>
                <a:ext cx="5397689" cy="3860963"/>
              </a:xfrm>
            </p:spPr>
            <p:txBody>
              <a:bodyPr>
                <a:normAutofit/>
              </a:bodyPr>
              <a:lstStyle/>
              <a:p>
                <a:r>
                  <a:rPr lang="en-US" sz="2800" dirty="0"/>
                  <a:t>The resize will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time. That’s the worst thing that could happen.</a:t>
                </a:r>
              </a:p>
              <a:p>
                <a:pPr marL="0" indent="0">
                  <a:buNone/>
                </a:pPr>
                <a:endParaRPr lang="en-US" dirty="0"/>
              </a:p>
              <a:p>
                <a:r>
                  <a:rPr lang="en-US" sz="2800" dirty="0"/>
                  <a:t>Good answer if the question is “how long might one (unlucky) user need to wait on a single insertion?”</a:t>
                </a:r>
              </a:p>
            </p:txBody>
          </p:sp>
        </mc:Choice>
        <mc:Fallback xmlns="">
          <p:sp>
            <p:nvSpPr>
              <p:cNvPr id="9" name="Content Placeholder 8">
                <a:extLst>
                  <a:ext uri="{FF2B5EF4-FFF2-40B4-BE49-F238E27FC236}">
                    <a16:creationId xmlns:a16="http://schemas.microsoft.com/office/drawing/2014/main" id="{E7F38205-5621-4776-BC70-470B19480DDB}"/>
                  </a:ext>
                </a:extLst>
              </p:cNvPr>
              <p:cNvSpPr>
                <a:spLocks noGrp="1" noRot="1" noChangeAspect="1" noMove="1" noResize="1" noEditPoints="1" noAdjustHandles="1" noChangeArrowheads="1" noChangeShapeType="1" noTextEdit="1"/>
              </p:cNvSpPr>
              <p:nvPr>
                <p:ph sz="half" idx="15"/>
              </p:nvPr>
            </p:nvSpPr>
            <p:spPr>
              <a:xfrm>
                <a:off x="6364809" y="2565918"/>
                <a:ext cx="5397689" cy="3860963"/>
              </a:xfrm>
              <a:blipFill>
                <a:blip r:embed="rId4"/>
                <a:stretch>
                  <a:fillRect l="-1467" t="-2844"/>
                </a:stretch>
              </a:blipFill>
            </p:spPr>
            <p:txBody>
              <a:bodyPr/>
              <a:lstStyle/>
              <a:p>
                <a:r>
                  <a:rPr lang="en-US">
                    <a:noFill/>
                  </a:rPr>
                  <a:t> </a:t>
                </a:r>
              </a:p>
            </p:txBody>
          </p:sp>
        </mc:Fallback>
      </mc:AlternateContent>
    </p:spTree>
    <p:extLst>
      <p:ext uri="{BB962C8B-B14F-4D97-AF65-F5344CB8AC3E}">
        <p14:creationId xmlns:p14="http://schemas.microsoft.com/office/powerpoint/2010/main" val="60634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The most common application of amortized bounds is for insertions/deletions and data structure resizing.</a:t>
                </a:r>
              </a:p>
              <a:p>
                <a:r>
                  <a:rPr lang="en-US" sz="2800" dirty="0"/>
                  <a:t>Let’s see why we always do that doubling strategy.</a:t>
                </a:r>
              </a:p>
              <a:p>
                <a:r>
                  <a:rPr lang="en-US" sz="2800" dirty="0"/>
                  <a:t>How long in total does it take to do </a:t>
                </a:r>
                <a14:m>
                  <m:oMath xmlns:m="http://schemas.openxmlformats.org/officeDocument/2006/math">
                    <m:r>
                      <a:rPr lang="en-US" sz="2800" b="0" i="1" smtClean="0">
                        <a:latin typeface="Cambria Math" panose="02040503050406030204" pitchFamily="18" charset="0"/>
                      </a:rPr>
                      <m:t>𝑚</m:t>
                    </m:r>
                  </m:oMath>
                </a14:m>
                <a:r>
                  <a:rPr lang="en-US" sz="2800" dirty="0"/>
                  <a:t> insertions?</a:t>
                </a:r>
              </a:p>
              <a:p>
                <a:r>
                  <a:rPr lang="en-US" sz="2800" dirty="0"/>
                  <a:t>We might need to double a bunch, but the total resizing work is at most </a:t>
                </a:r>
                <a14:m>
                  <m:oMath xmlns:m="http://schemas.openxmlformats.org/officeDocument/2006/math">
                    <m:r>
                      <a:rPr lang="en-US" sz="2800" i="1" dirty="0" smtClean="0">
                        <a:latin typeface="Cambria Math" panose="02040503050406030204" pitchFamily="18" charset="0"/>
                      </a:rPr>
                      <m:t>𝑂</m:t>
                    </m:r>
                    <m:r>
                      <a:rPr lang="en-US" sz="2800" i="1" dirty="0" smtClean="0">
                        <a:latin typeface="Cambria Math" panose="02040503050406030204" pitchFamily="18" charset="0"/>
                      </a:rPr>
                      <m:t>(</m:t>
                    </m:r>
                    <m:r>
                      <a:rPr lang="en-US" sz="2800" b="0" i="1" dirty="0" smtClean="0">
                        <a:latin typeface="Cambria Math" panose="02040503050406030204" pitchFamily="18" charset="0"/>
                      </a:rPr>
                      <m:t>𝑚</m:t>
                    </m:r>
                    <m:r>
                      <a:rPr lang="en-US" sz="2800" i="1" dirty="0" smtClean="0">
                        <a:latin typeface="Cambria Math" panose="02040503050406030204" pitchFamily="18" charset="0"/>
                      </a:rPr>
                      <m:t>)</m:t>
                    </m:r>
                  </m:oMath>
                </a14:m>
                <a:endParaRPr lang="en-US" sz="2800" dirty="0"/>
              </a:p>
              <a:p>
                <a:r>
                  <a:rPr lang="en-US" sz="2800" dirty="0"/>
                  <a:t>And the regular insertions are at most </a:t>
                </a:r>
                <a14:m>
                  <m:oMath xmlns:m="http://schemas.openxmlformats.org/officeDocument/2006/math">
                    <m:r>
                      <m:rPr>
                        <m:sty m:val="p"/>
                      </m:rPr>
                      <a:rPr lang="en-US" sz="2800" b="0" i="0" smtClean="0">
                        <a:latin typeface="Cambria Math" panose="02040503050406030204" pitchFamily="18" charset="0"/>
                      </a:rPr>
                      <m:t>m</m:t>
                    </m:r>
                    <m:r>
                      <a:rPr lang="en-US" sz="2800" b="0" i="1" smtClean="0">
                        <a:latin typeface="Cambria Math" panose="02040503050406030204" pitchFamily="18" charset="0"/>
                      </a:rPr>
                      <m:t>⋅</m:t>
                    </m:r>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a:p>
                <a:r>
                  <a:rPr lang="en-US" sz="2800" dirty="0"/>
                  <a:t>So </a:t>
                </a:r>
                <a14:m>
                  <m:oMath xmlns:m="http://schemas.openxmlformats.org/officeDocument/2006/math">
                    <m:r>
                      <a:rPr lang="en-US" sz="2800" b="0" i="1" smtClean="0">
                        <a:latin typeface="Cambria Math" panose="02040503050406030204" pitchFamily="18" charset="0"/>
                      </a:rPr>
                      <m:t>𝑚</m:t>
                    </m:r>
                  </m:oMath>
                </a14:m>
                <a:r>
                  <a:rPr lang="en-US" sz="2800" dirty="0"/>
                  <a:t> insertions take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 work total</a:t>
                </a:r>
              </a:p>
              <a:p>
                <a:r>
                  <a:rPr lang="en-US" sz="2800" dirty="0"/>
                  <a:t>Or amortized </a:t>
                </a:r>
                <a14:m>
                  <m:oMath xmlns:m="http://schemas.openxmlformats.org/officeDocument/2006/math">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𝑂</m:t>
                        </m:r>
                        <m:r>
                          <a:rPr lang="en-US" sz="2800" b="0" i="1" dirty="0" smtClean="0">
                            <a:latin typeface="Cambria Math" panose="02040503050406030204" pitchFamily="18" charset="0"/>
                          </a:rPr>
                          <m:t>(</m:t>
                        </m:r>
                        <m:r>
                          <a:rPr lang="en-US" sz="2800" b="0" i="1" dirty="0" smtClean="0">
                            <a:latin typeface="Cambria Math" panose="02040503050406030204" pitchFamily="18" charset="0"/>
                          </a:rPr>
                          <m:t>𝑚</m:t>
                        </m:r>
                        <m:r>
                          <a:rPr lang="en-US" sz="2800" b="0" i="1" dirty="0" smtClean="0">
                            <a:latin typeface="Cambria Math" panose="02040503050406030204" pitchFamily="18" charset="0"/>
                          </a:rPr>
                          <m:t>)</m:t>
                        </m:r>
                      </m:num>
                      <m:den>
                        <m:r>
                          <a:rPr lang="en-US" sz="2800" b="0" i="1" dirty="0" smtClean="0">
                            <a:latin typeface="Cambria Math" panose="02040503050406030204" pitchFamily="18" charset="0"/>
                          </a:rPr>
                          <m:t>𝑚</m:t>
                        </m:r>
                      </m:den>
                    </m:f>
                    <m:r>
                      <a:rPr lang="en-US" sz="2800" b="0" i="1" dirty="0" smtClean="0">
                        <a:latin typeface="Cambria Math" panose="02040503050406030204" pitchFamily="18" charset="0"/>
                      </a:rPr>
                      <m:t>=</m:t>
                    </m:r>
                    <m:r>
                      <a:rPr lang="en-US" sz="2800" i="1" dirty="0" smtClean="0">
                        <a:latin typeface="Cambria Math" panose="02040503050406030204" pitchFamily="18" charset="0"/>
                      </a:rPr>
                      <m:t>𝑂</m:t>
                    </m:r>
                    <m:r>
                      <a:rPr lang="en-US" sz="2800" i="1" dirty="0" smtClean="0">
                        <a:latin typeface="Cambria Math" panose="02040503050406030204" pitchFamily="18" charset="0"/>
                      </a:rPr>
                      <m:t>(1)</m:t>
                    </m:r>
                  </m:oMath>
                </a14:m>
                <a:r>
                  <a:rPr lang="en-US" sz="2800" dirty="0"/>
                  <a:t> time.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2015" b="-62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426885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Asymptotic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600" dirty="0"/>
                  <a:t>That’s a nice formula. But does everything in it matter?</a:t>
                </a:r>
              </a:p>
              <a:p>
                <a:r>
                  <a:rPr lang="en-US" sz="2600" dirty="0"/>
                  <a:t>Multiplying by constant factors doesn’t matter – let’s just ignore them.</a:t>
                </a:r>
              </a:p>
              <a:p>
                <a:r>
                  <a:rPr lang="en-US" sz="2600" dirty="0"/>
                  <a:t>Lower order terms don’t matter – delete them.</a:t>
                </a:r>
              </a:p>
              <a:p>
                <a:r>
                  <a:rPr lang="en-US" sz="2600" dirty="0"/>
                  <a:t>Gives us a “simplified big-O”</a:t>
                </a:r>
              </a:p>
              <a:p>
                <a:endParaRPr lang="en-US" dirty="0"/>
              </a:p>
              <a:p>
                <a14:m>
                  <m:oMath xmlns:m="http://schemas.openxmlformats.org/officeDocument/2006/math">
                    <m:r>
                      <a:rPr lang="en-US" sz="2600" b="0" i="1" smtClean="0">
                        <a:latin typeface="Cambria Math" panose="02040503050406030204" pitchFamily="18" charset="0"/>
                      </a:rPr>
                      <m:t>10</m:t>
                    </m:r>
                    <m:r>
                      <a:rPr lang="en-US" sz="2600" b="0" i="1" smtClean="0">
                        <a:latin typeface="Cambria Math" panose="02040503050406030204" pitchFamily="18" charset="0"/>
                      </a:rPr>
                      <m:t>𝑛</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+3</m:t>
                    </m:r>
                    <m:r>
                      <a:rPr lang="en-US" sz="2600" b="0" i="1" smtClean="0">
                        <a:latin typeface="Cambria Math" panose="02040503050406030204" pitchFamily="18" charset="0"/>
                      </a:rPr>
                      <m:t>𝑛</m:t>
                    </m:r>
                  </m:oMath>
                </a14:m>
                <a:endParaRPr lang="en-US" sz="2600" dirty="0"/>
              </a:p>
              <a:p>
                <a14:m>
                  <m:oMath xmlns:m="http://schemas.openxmlformats.org/officeDocument/2006/math">
                    <m:r>
                      <a:rPr lang="en-US" sz="2600" b="0" i="1" smtClean="0">
                        <a:latin typeface="Cambria Math" panose="02040503050406030204" pitchFamily="18" charset="0"/>
                      </a:rPr>
                      <m:t>5</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2</m:t>
                        </m:r>
                      </m:sup>
                    </m:sSup>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+13</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𝑛</m:t>
                        </m:r>
                      </m:e>
                      <m:sup>
                        <m:r>
                          <a:rPr lang="en-US" sz="2600" b="0" i="1" smtClean="0">
                            <a:latin typeface="Cambria Math" panose="02040503050406030204" pitchFamily="18" charset="0"/>
                          </a:rPr>
                          <m:t>3</m:t>
                        </m:r>
                      </m:sup>
                    </m:sSup>
                  </m:oMath>
                </a14:m>
                <a:endParaRPr lang="en-US" sz="2600" dirty="0"/>
              </a:p>
              <a:p>
                <a14:m>
                  <m:oMath xmlns:m="http://schemas.openxmlformats.org/officeDocument/2006/math">
                    <m:r>
                      <a:rPr lang="en-US" sz="2600" b="0" i="1" smtClean="0">
                        <a:latin typeface="Cambria Math" panose="02040503050406030204" pitchFamily="18" charset="0"/>
                      </a:rPr>
                      <m:t>20</m:t>
                    </m:r>
                    <m:r>
                      <a:rPr lang="en-US" sz="2600" b="0" i="1" smtClean="0">
                        <a:latin typeface="Cambria Math" panose="02040503050406030204" pitchFamily="18" charset="0"/>
                      </a:rPr>
                      <m:t>𝑛</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+2 </m:t>
                        </m:r>
                        <m:r>
                          <a:rPr lang="en-US" sz="2600" b="0" i="1" smtClean="0">
                            <a:latin typeface="Cambria Math" panose="02040503050406030204" pitchFamily="18" charset="0"/>
                          </a:rPr>
                          <m:t>𝑛</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e>
                    </m:func>
                  </m:oMath>
                </a14:m>
                <a:endParaRPr lang="en-US" sz="2600" dirty="0"/>
              </a:p>
              <a:p>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3</m:t>
                        </m:r>
                        <m:r>
                          <a:rPr lang="en-US" sz="2600" b="0" i="1" smtClean="0">
                            <a:latin typeface="Cambria Math" panose="02040503050406030204" pitchFamily="18" charset="0"/>
                          </a:rPr>
                          <m:t>𝑛</m:t>
                        </m:r>
                      </m:sup>
                    </m:sSup>
                  </m:oMath>
                </a14:m>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355848" y="4008137"/>
                <a:ext cx="4946904" cy="2246769"/>
              </a:xfrm>
              <a:prstGeom prst="rect">
                <a:avLst/>
              </a:prstGeom>
              <a:noFill/>
            </p:spPr>
            <p:txBody>
              <a:bodyPr wrap="square" rtlCol="0">
                <a:spAutoFit/>
              </a:bodyPr>
              <a:lstStyle/>
              <a:p>
                <a:pPr>
                  <a:spcAft>
                    <a:spcPts val="600"/>
                  </a:spcAft>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𝑂</m:t>
                      </m:r>
                      <m:r>
                        <a:rPr lang="en-US" sz="3000" b="0" i="1" smtClean="0">
                          <a:latin typeface="Cambria Math" panose="02040503050406030204" pitchFamily="18" charset="0"/>
                        </a:rPr>
                        <m:t>(</m:t>
                      </m:r>
                      <m:r>
                        <a:rPr lang="en-US" sz="3000" b="0" i="1" smtClean="0">
                          <a:latin typeface="Cambria Math" panose="02040503050406030204" pitchFamily="18" charset="0"/>
                        </a:rPr>
                        <m:t>𝑛</m:t>
                      </m:r>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log</m:t>
                          </m:r>
                        </m:fName>
                        <m:e>
                          <m:r>
                            <a:rPr lang="en-US" sz="3000" b="0" i="1" smtClean="0">
                              <a:latin typeface="Cambria Math" panose="02040503050406030204" pitchFamily="18" charset="0"/>
                            </a:rPr>
                            <m:t>𝑛</m:t>
                          </m:r>
                          <m:r>
                            <a:rPr lang="en-US" sz="3000" b="0" i="1" smtClean="0">
                              <a:latin typeface="Cambria Math" panose="02040503050406030204" pitchFamily="18" charset="0"/>
                            </a:rPr>
                            <m:t>)</m:t>
                          </m:r>
                        </m:e>
                      </m:func>
                    </m:oMath>
                  </m:oMathPara>
                </a14:m>
                <a:endParaRPr lang="en-US" sz="3000" dirty="0"/>
              </a:p>
              <a:p>
                <a:pPr>
                  <a:spcAft>
                    <a:spcPts val="600"/>
                  </a:spcAft>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𝑂</m:t>
                      </m:r>
                      <m:d>
                        <m:dPr>
                          <m:ctrlPr>
                            <a:rPr lang="en-US" sz="3000" b="0" i="1" smtClean="0">
                              <a:latin typeface="Cambria Math" panose="02040503050406030204" pitchFamily="18" charset="0"/>
                            </a:rPr>
                          </m:ctrlPr>
                        </m:dPr>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𝑛</m:t>
                              </m:r>
                            </m:e>
                            <m:sup>
                              <m:r>
                                <a:rPr lang="en-US" sz="3000" b="0" i="1" smtClean="0">
                                  <a:latin typeface="Cambria Math" panose="02040503050406030204" pitchFamily="18" charset="0"/>
                                </a:rPr>
                                <m:t>3</m:t>
                              </m:r>
                            </m:sup>
                          </m:sSup>
                        </m:e>
                      </m:d>
                    </m:oMath>
                  </m:oMathPara>
                </a14:m>
                <a:endParaRPr lang="en-US" sz="3000" b="0" dirty="0"/>
              </a:p>
              <a:p>
                <a:pPr>
                  <a:spcAft>
                    <a:spcPts val="600"/>
                  </a:spcAft>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𝑂</m:t>
                      </m:r>
                      <m:r>
                        <a:rPr lang="en-US" sz="3000" b="0" i="1" smtClean="0">
                          <a:latin typeface="Cambria Math" panose="02040503050406030204" pitchFamily="18" charset="0"/>
                        </a:rPr>
                        <m:t>(</m:t>
                      </m:r>
                      <m:r>
                        <a:rPr lang="en-US" sz="3000" b="0" i="1" smtClean="0">
                          <a:latin typeface="Cambria Math" panose="02040503050406030204" pitchFamily="18" charset="0"/>
                        </a:rPr>
                        <m:t>𝑛</m:t>
                      </m:r>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log</m:t>
                          </m:r>
                        </m:fName>
                        <m:e>
                          <m:r>
                            <a:rPr lang="en-US" sz="3000" b="0" i="1" smtClean="0">
                              <a:latin typeface="Cambria Math" panose="02040503050406030204" pitchFamily="18" charset="0"/>
                            </a:rPr>
                            <m:t>𝑛</m:t>
                          </m:r>
                        </m:e>
                      </m:func>
                      <m:r>
                        <a:rPr lang="en-US" sz="3000" b="0" i="1" smtClean="0">
                          <a:latin typeface="Cambria Math" panose="02040503050406030204" pitchFamily="18" charset="0"/>
                        </a:rPr>
                        <m:t>)</m:t>
                      </m:r>
                    </m:oMath>
                  </m:oMathPara>
                </a14:m>
                <a:endParaRPr lang="en-US" sz="3000" dirty="0"/>
              </a:p>
              <a:p>
                <a:pPr>
                  <a:spcAft>
                    <a:spcPts val="600"/>
                  </a:spcAft>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𝑂</m:t>
                      </m:r>
                      <m:r>
                        <a:rPr lang="en-US" sz="3000" b="0" i="1" smtClean="0">
                          <a:latin typeface="Cambria Math" panose="02040503050406030204" pitchFamily="18" charset="0"/>
                        </a:rPr>
                        <m:t>(</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8</m:t>
                          </m:r>
                        </m:e>
                        <m:sup>
                          <m:r>
                            <a:rPr lang="en-US" sz="3000" b="0" i="1" smtClean="0">
                              <a:latin typeface="Cambria Math" panose="02040503050406030204" pitchFamily="18" charset="0"/>
                            </a:rPr>
                            <m:t>𝑛</m:t>
                          </m:r>
                        </m:sup>
                      </m:sSup>
                      <m:r>
                        <a:rPr lang="en-US" sz="3000" b="0" i="1" smtClean="0">
                          <a:latin typeface="Cambria Math" panose="02040503050406030204" pitchFamily="18" charset="0"/>
                        </a:rPr>
                        <m:t>)</m:t>
                      </m:r>
                    </m:oMath>
                  </m:oMathPara>
                </a14:m>
                <a:endParaRPr lang="en-US" sz="3000" dirty="0"/>
              </a:p>
            </p:txBody>
          </p:sp>
        </mc:Choice>
        <mc:Fallback xmlns="">
          <p:sp>
            <p:nvSpPr>
              <p:cNvPr id="6" name="TextBox 5"/>
              <p:cNvSpPr txBox="1">
                <a:spLocks noRot="1" noChangeAspect="1" noMove="1" noResize="1" noEditPoints="1" noAdjustHandles="1" noChangeArrowheads="1" noChangeShapeType="1" noTextEdit="1"/>
              </p:cNvSpPr>
              <p:nvPr/>
            </p:nvSpPr>
            <p:spPr>
              <a:xfrm>
                <a:off x="3355848" y="4008137"/>
                <a:ext cx="4946904" cy="224676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402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C5F4-DB48-6193-3E53-0EFF450FF083}"/>
              </a:ext>
            </a:extLst>
          </p:cNvPr>
          <p:cNvSpPr>
            <a:spLocks noGrp="1"/>
          </p:cNvSpPr>
          <p:nvPr>
            <p:ph type="title"/>
          </p:nvPr>
        </p:nvSpPr>
        <p:spPr/>
        <p:txBody>
          <a:bodyPr/>
          <a:lstStyle/>
          <a:p>
            <a:r>
              <a:rPr lang="en-US" dirty="0"/>
              <a:t>Total Resizing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B0C98-672D-F3C0-D444-1B657A4F2809}"/>
                  </a:ext>
                </a:extLst>
              </p:cNvPr>
              <p:cNvSpPr>
                <a:spLocks noGrp="1"/>
              </p:cNvSpPr>
              <p:nvPr>
                <p:ph idx="1"/>
              </p:nvPr>
            </p:nvSpPr>
            <p:spPr/>
            <p:txBody>
              <a:bodyPr>
                <a:normAutofit/>
              </a:bodyPr>
              <a:lstStyle/>
              <a:p>
                <a:r>
                  <a:rPr lang="en-US" sz="2800" dirty="0"/>
                  <a:t>For </a:t>
                </a:r>
                <a14:m>
                  <m:oMath xmlns:m="http://schemas.openxmlformats.org/officeDocument/2006/math">
                    <m:r>
                      <a:rPr lang="en-US" sz="2800" b="0" i="1" smtClean="0">
                        <a:latin typeface="Cambria Math" panose="02040503050406030204" pitchFamily="18" charset="0"/>
                      </a:rPr>
                      <m:t>𝑚</m:t>
                    </m:r>
                  </m:oMath>
                </a14:m>
                <a:r>
                  <a:rPr lang="en-US" sz="2800" dirty="0"/>
                  <a:t> insertions, the biggest the array could be is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 </m:t>
                    </m:r>
                  </m:oMath>
                </a14:m>
                <a:r>
                  <a:rPr lang="en-US" sz="2800" dirty="0"/>
                  <a:t>(if </a:t>
                </a:r>
                <a14:m>
                  <m:oMath xmlns:m="http://schemas.openxmlformats.org/officeDocument/2006/math">
                    <m:r>
                      <a:rPr lang="en-US" sz="2800" b="0" i="1" smtClean="0">
                        <a:latin typeface="Cambria Math" panose="02040503050406030204" pitchFamily="18" charset="0"/>
                      </a:rPr>
                      <m:t>𝑚</m:t>
                    </m:r>
                  </m:oMath>
                </a14:m>
                <a:r>
                  <a:rPr lang="en-US" sz="2800" dirty="0"/>
                  <a:t> is arbitrarily large). So resizing will make arrays of size</a:t>
                </a:r>
              </a:p>
              <a:p>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whatever the starting point was.</a:t>
                </a:r>
              </a:p>
              <a:p>
                <a:r>
                  <a:rPr lang="en-US" sz="2800" dirty="0"/>
                  <a:t>Work is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(starting size)</a:t>
                </a:r>
              </a:p>
              <a:p>
                <a:r>
                  <a:rPr lang="en-US" sz="2800" dirty="0"/>
                  <a:t>Total work? </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e>
                        </m:func>
                      </m:sup>
                      <m:e>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e>
                    </m:nary>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𝑖</m:t>
                            </m:r>
                          </m:sup>
                        </m:sSup>
                      </m:e>
                    </m:nary>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b="0" i="1" smtClean="0">
                            <a:latin typeface="Cambria Math" panose="02040503050406030204" pitchFamily="18" charset="0"/>
                          </a:rPr>
                          <m:t>∞</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r>
                              <a:rPr lang="en-US" sz="2800" i="1">
                                <a:latin typeface="Cambria Math" panose="02040503050406030204" pitchFamily="18" charset="0"/>
                              </a:rPr>
                              <m:t>𝑖</m:t>
                            </m:r>
                          </m:sup>
                        </m:sSup>
                      </m:e>
                    </m:nary>
                    <m:r>
                      <a:rPr lang="en-US" sz="2800" b="0" i="1" smtClean="0">
                        <a:latin typeface="Cambria Math" panose="02040503050406030204" pitchFamily="18" charset="0"/>
                      </a:rPr>
                      <m:t>=4</m:t>
                    </m:r>
                    <m:r>
                      <a:rPr lang="en-US" sz="2800" b="0" i="1" smtClean="0">
                        <a:latin typeface="Cambria Math" panose="02040503050406030204" pitchFamily="18" charset="0"/>
                      </a:rPr>
                      <m:t>𝑚𝑐</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8F7B0C98-672D-F3C0-D444-1B657A4F2809}"/>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1441681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AF98-55B2-63EF-DED6-A4113702D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C6B73-AF9F-7D1A-9D1A-C10A494D7EFC}"/>
              </a:ext>
            </a:extLst>
          </p:cNvPr>
          <p:cNvSpPr>
            <a:spLocks noGrp="1"/>
          </p:cNvSpPr>
          <p:nvPr>
            <p:ph type="title"/>
          </p:nvPr>
        </p:nvSpPr>
        <p:spPr/>
        <p:txBody>
          <a:bodyPr/>
          <a:lstStyle/>
          <a:p>
            <a:r>
              <a:rPr lang="en-US" dirty="0"/>
              <a:t>Total Resizing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5AEF24-E0F4-C422-5252-38DA4D01EB7B}"/>
                  </a:ext>
                </a:extLst>
              </p:cNvPr>
              <p:cNvSpPr>
                <a:spLocks noGrp="1"/>
              </p:cNvSpPr>
              <p:nvPr>
                <p:ph idx="1"/>
              </p:nvPr>
            </p:nvSpPr>
            <p:spPr/>
            <p:txBody>
              <a:bodyPr>
                <a:normAutofit/>
              </a:bodyPr>
              <a:lstStyle/>
              <a:p>
                <a:r>
                  <a:rPr lang="en-US" sz="2800" dirty="0"/>
                  <a:t>For </a:t>
                </a:r>
                <a14:m>
                  <m:oMath xmlns:m="http://schemas.openxmlformats.org/officeDocument/2006/math">
                    <m:r>
                      <a:rPr lang="en-US" sz="2800" b="0" i="1" smtClean="0">
                        <a:latin typeface="Cambria Math" panose="02040503050406030204" pitchFamily="18" charset="0"/>
                      </a:rPr>
                      <m:t>𝑚</m:t>
                    </m:r>
                  </m:oMath>
                </a14:m>
                <a:r>
                  <a:rPr lang="en-US" sz="2800" dirty="0"/>
                  <a:t> insertions, the biggest the array could be is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 </m:t>
                    </m:r>
                  </m:oMath>
                </a14:m>
                <a:r>
                  <a:rPr lang="en-US" sz="2800" dirty="0"/>
                  <a:t>(if </a:t>
                </a:r>
                <a14:m>
                  <m:oMath xmlns:m="http://schemas.openxmlformats.org/officeDocument/2006/math">
                    <m:r>
                      <a:rPr lang="en-US" sz="2800" b="0" i="1" smtClean="0">
                        <a:latin typeface="Cambria Math" panose="02040503050406030204" pitchFamily="18" charset="0"/>
                      </a:rPr>
                      <m:t>𝑚</m:t>
                    </m:r>
                  </m:oMath>
                </a14:m>
                <a:r>
                  <a:rPr lang="en-US" sz="2800" dirty="0"/>
                  <a:t> is arbitrarily large). So resizing will make arrays of size</a:t>
                </a:r>
              </a:p>
              <a:p>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whatever the starting point was.</a:t>
                </a:r>
              </a:p>
              <a:p>
                <a:r>
                  <a:rPr lang="en-US" sz="2800" dirty="0"/>
                  <a:t>Work is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2</m:t>
                    </m:r>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𝑐𝑚</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𝑐𝑚</m:t>
                        </m:r>
                      </m:num>
                      <m:den>
                        <m:r>
                          <a:rPr lang="en-US" sz="2800" b="0" i="1" smtClean="0">
                            <a:latin typeface="Cambria Math" panose="02040503050406030204" pitchFamily="18" charset="0"/>
                          </a:rPr>
                          <m:t>4</m:t>
                        </m:r>
                      </m:den>
                    </m:f>
                    <m:r>
                      <a:rPr lang="en-US" sz="2800" b="0" i="1" smtClean="0">
                        <a:latin typeface="Cambria Math" panose="02040503050406030204" pitchFamily="18" charset="0"/>
                      </a:rPr>
                      <m:t>+…</m:t>
                    </m:r>
                  </m:oMath>
                </a14:m>
                <a:r>
                  <a:rPr lang="en-US" sz="2800" dirty="0"/>
                  <a:t> down to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oMath>
                </a14:m>
                <a:r>
                  <a:rPr lang="en-US" sz="2800" dirty="0"/>
                  <a:t>(starting size)</a:t>
                </a:r>
              </a:p>
              <a:p>
                <a:r>
                  <a:rPr lang="en-US" sz="2800" dirty="0"/>
                  <a:t>Total work? </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e>
                        </m:func>
                      </m:sup>
                      <m:e>
                        <m:r>
                          <a:rPr lang="en-US" sz="2800" b="0" i="1" smtClean="0">
                            <a:latin typeface="Cambria Math" panose="02040503050406030204" pitchFamily="18" charset="0"/>
                          </a:rPr>
                          <m:t>𝑐</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𝑚</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e>
                    </m:nary>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𝑖</m:t>
                            </m:r>
                          </m:sup>
                        </m:sSup>
                      </m:e>
                    </m:nary>
                    <m:r>
                      <a:rPr lang="en-US" sz="2800" b="0" i="1" smtClean="0">
                        <a:latin typeface="Cambria Math" panose="02040503050406030204" pitchFamily="18" charset="0"/>
                      </a:rPr>
                      <m:t>≤2</m:t>
                    </m:r>
                    <m:r>
                      <a:rPr lang="en-US" sz="2800" b="0" i="1" smtClean="0">
                        <a:latin typeface="Cambria Math" panose="02040503050406030204" pitchFamily="18" charset="0"/>
                      </a:rPr>
                      <m:t>𝑚𝑐</m:t>
                    </m:r>
                    <m:r>
                      <a:rPr lang="en-US" sz="2800" b="0" i="1" smtClean="0">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=0</m:t>
                        </m:r>
                      </m:sub>
                      <m:sup>
                        <m:r>
                          <a:rPr lang="en-US" sz="2800" b="0" i="1" smtClean="0">
                            <a:latin typeface="Cambria Math" panose="02040503050406030204" pitchFamily="18" charset="0"/>
                          </a:rPr>
                          <m:t>∞</m:t>
                        </m:r>
                      </m:sup>
                      <m:e>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m:t>
                            </m:r>
                            <m:r>
                              <a:rPr lang="en-US" sz="2800" i="1">
                                <a:latin typeface="Cambria Math" panose="02040503050406030204" pitchFamily="18" charset="0"/>
                              </a:rPr>
                              <m:t>𝑖</m:t>
                            </m:r>
                          </m:sup>
                        </m:sSup>
                      </m:e>
                    </m:nary>
                    <m:r>
                      <a:rPr lang="en-US" sz="2800" b="0" i="1" smtClean="0">
                        <a:latin typeface="Cambria Math" panose="02040503050406030204" pitchFamily="18" charset="0"/>
                      </a:rPr>
                      <m:t>=4</m:t>
                    </m:r>
                    <m:r>
                      <a:rPr lang="en-US" sz="2800" b="0" i="1" smtClean="0">
                        <a:latin typeface="Cambria Math" panose="02040503050406030204" pitchFamily="18" charset="0"/>
                      </a:rPr>
                      <m:t>𝑚𝑐</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385AEF24-E0F4-C422-5252-38DA4D01EB7B}"/>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589954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C9F2-282C-4801-39FF-ADDB92900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3147C-34A8-5E61-0BE0-6FE0A0E00706}"/>
              </a:ext>
            </a:extLst>
          </p:cNvPr>
          <p:cNvSpPr>
            <a:spLocks noGrp="1"/>
          </p:cNvSpPr>
          <p:nvPr>
            <p:ph type="title"/>
          </p:nvPr>
        </p:nvSpPr>
        <p:spPr/>
        <p:txBody>
          <a:bodyPr/>
          <a:lstStyle/>
          <a:p>
            <a:r>
              <a:rPr lang="en-US" dirty="0"/>
              <a:t>Summation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927501-063E-F27D-D96A-E5307FE9C2D5}"/>
                  </a:ext>
                </a:extLst>
              </p:cNvPr>
              <p:cNvSpPr>
                <a:spLocks noGrp="1"/>
              </p:cNvSpPr>
              <p:nvPr>
                <p:ph idx="1"/>
              </p:nvPr>
            </p:nvSpPr>
            <p:spPr>
              <a:xfrm>
                <a:off x="575240" y="1463857"/>
                <a:ext cx="11187258" cy="725161"/>
              </a:xfrm>
            </p:spPr>
            <p:txBody>
              <a:bodyPr>
                <a:normAutofit/>
              </a:bodyPr>
              <a:lstStyle/>
              <a:p>
                <a:r>
                  <a:rPr lang="en-US" sz="2800" dirty="0"/>
                  <a:t>We’ll see the summation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max</m:t>
                        </m:r>
                      </m:sup>
                      <m:e>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constant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e>
                    </m:nary>
                  </m:oMath>
                </a14:m>
                <a:r>
                  <a:rPr lang="en-US" sz="2800" dirty="0"/>
                  <a:t> a lot. Why does it converge?</a:t>
                </a:r>
              </a:p>
            </p:txBody>
          </p:sp>
        </mc:Choice>
        <mc:Fallback xmlns="">
          <p:sp>
            <p:nvSpPr>
              <p:cNvPr id="3" name="Content Placeholder 2">
                <a:extLst>
                  <a:ext uri="{FF2B5EF4-FFF2-40B4-BE49-F238E27FC236}">
                    <a16:creationId xmlns:a16="http://schemas.microsoft.com/office/drawing/2014/main" id="{5C927501-063E-F27D-D96A-E5307FE9C2D5}"/>
                  </a:ext>
                </a:extLst>
              </p:cNvPr>
              <p:cNvSpPr>
                <a:spLocks noGrp="1" noRot="1" noChangeAspect="1" noMove="1" noResize="1" noEditPoints="1" noAdjustHandles="1" noChangeArrowheads="1" noChangeShapeType="1" noTextEdit="1"/>
              </p:cNvSpPr>
              <p:nvPr>
                <p:ph idx="1"/>
              </p:nvPr>
            </p:nvSpPr>
            <p:spPr>
              <a:xfrm>
                <a:off x="575240" y="1463857"/>
                <a:ext cx="11187258" cy="725161"/>
              </a:xfrm>
              <a:blipFill>
                <a:blip r:embed="rId2"/>
                <a:stretch>
                  <a:fillRect l="-654" t="-504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4946D5BB-4429-90EB-763C-2C0151C72735}"/>
              </a:ext>
            </a:extLst>
          </p:cNvPr>
          <p:cNvSpPr/>
          <p:nvPr/>
        </p:nvSpPr>
        <p:spPr>
          <a:xfrm>
            <a:off x="757382" y="2152072"/>
            <a:ext cx="554182"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D3FE88-E4D5-04DC-FE96-5D27EFE89BD2}"/>
              </a:ext>
            </a:extLst>
          </p:cNvPr>
          <p:cNvSpPr/>
          <p:nvPr/>
        </p:nvSpPr>
        <p:spPr>
          <a:xfrm>
            <a:off x="1493706" y="4438072"/>
            <a:ext cx="554182" cy="228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1B964F-70DA-4629-98CF-582348A4EC2E}"/>
              </a:ext>
            </a:extLst>
          </p:cNvPr>
          <p:cNvSpPr/>
          <p:nvPr/>
        </p:nvSpPr>
        <p:spPr>
          <a:xfrm>
            <a:off x="2230030" y="5581072"/>
            <a:ext cx="55418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03A194-27F0-42E1-F89A-D14F92EB9F1D}"/>
              </a:ext>
            </a:extLst>
          </p:cNvPr>
          <p:cNvSpPr/>
          <p:nvPr/>
        </p:nvSpPr>
        <p:spPr>
          <a:xfrm>
            <a:off x="2966354" y="6148000"/>
            <a:ext cx="554182" cy="576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315D8C-ADB1-F6DE-47D7-5999F04B2510}"/>
              </a:ext>
            </a:extLst>
          </p:cNvPr>
          <p:cNvSpPr/>
          <p:nvPr/>
        </p:nvSpPr>
        <p:spPr>
          <a:xfrm>
            <a:off x="3702678" y="6436036"/>
            <a:ext cx="554182" cy="283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E27A6D-DA80-4BCD-2420-34818AC04228}"/>
              </a:ext>
            </a:extLst>
          </p:cNvPr>
          <p:cNvSpPr txBox="1"/>
          <p:nvPr/>
        </p:nvSpPr>
        <p:spPr>
          <a:xfrm>
            <a:off x="4256860" y="5384392"/>
            <a:ext cx="1282700" cy="1631216"/>
          </a:xfrm>
          <a:prstGeom prst="rect">
            <a:avLst/>
          </a:prstGeom>
          <a:noFill/>
        </p:spPr>
        <p:txBody>
          <a:bodyPr wrap="square" rtlCol="0">
            <a:spAutoFit/>
          </a:bodyPr>
          <a:lstStyle/>
          <a:p>
            <a:r>
              <a:rPr lang="en-US" sz="10000" dirty="0"/>
              <a:t>…</a:t>
            </a:r>
          </a:p>
        </p:txBody>
      </p:sp>
    </p:spTree>
    <p:extLst>
      <p:ext uri="{BB962C8B-B14F-4D97-AF65-F5344CB8AC3E}">
        <p14:creationId xmlns:p14="http://schemas.microsoft.com/office/powerpoint/2010/main" val="40299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2.22222E-6 L -0.06081 -0.33333 " pathEditMode="relative" rAng="0" ptsTypes="AA">
                                      <p:cBhvr>
                                        <p:cTn id="6" dur="2000" fill="hold"/>
                                        <p:tgtEl>
                                          <p:spTgt spid="6"/>
                                        </p:tgtEl>
                                        <p:attrNameLst>
                                          <p:attrName>ppt_x</p:attrName>
                                          <p:attrName>ppt_y</p:attrName>
                                        </p:attrNameLst>
                                      </p:cBhvr>
                                      <p:rCtr x="-3047" y="-166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4.07407E-6 L -0.12019 -0.50139 " pathEditMode="relative" rAng="0" ptsTypes="AA">
                                      <p:cBhvr>
                                        <p:cTn id="10" dur="2000" fill="hold"/>
                                        <p:tgtEl>
                                          <p:spTgt spid="7"/>
                                        </p:tgtEl>
                                        <p:attrNameLst>
                                          <p:attrName>ppt_x</p:attrName>
                                          <p:attrName>ppt_y</p:attrName>
                                        </p:attrNameLst>
                                      </p:cBhvr>
                                      <p:rCtr x="-6016" y="-250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2.22222E-6 L -0.18359 -0.58681 " pathEditMode="relative" rAng="0" ptsTypes="AA">
                                      <p:cBhvr>
                                        <p:cTn id="14" dur="2000" fill="hold"/>
                                        <p:tgtEl>
                                          <p:spTgt spid="8"/>
                                        </p:tgtEl>
                                        <p:attrNameLst>
                                          <p:attrName>ppt_x</p:attrName>
                                          <p:attrName>ppt_y</p:attrName>
                                        </p:attrNameLst>
                                      </p:cBhvr>
                                      <p:rCtr x="-9180" y="-29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D97F-E6C8-F272-CE82-385B80F85803}"/>
              </a:ext>
            </a:extLst>
          </p:cNvPr>
          <p:cNvSpPr>
            <a:spLocks noGrp="1"/>
          </p:cNvSpPr>
          <p:nvPr>
            <p:ph type="title"/>
          </p:nvPr>
        </p:nvSpPr>
        <p:spPr/>
        <p:txBody>
          <a:bodyPr/>
          <a:lstStyle/>
          <a:p>
            <a:r>
              <a:rPr lang="en-US" dirty="0"/>
              <a:t>Summation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5FE915-C9BB-8798-BE6A-5F0621FC02AC}"/>
                  </a:ext>
                </a:extLst>
              </p:cNvPr>
              <p:cNvSpPr>
                <a:spLocks noGrp="1"/>
              </p:cNvSpPr>
              <p:nvPr>
                <p:ph idx="1"/>
              </p:nvPr>
            </p:nvSpPr>
            <p:spPr>
              <a:xfrm>
                <a:off x="575240" y="1463857"/>
                <a:ext cx="11187258" cy="725161"/>
              </a:xfrm>
            </p:spPr>
            <p:txBody>
              <a:bodyPr>
                <a:normAutofit/>
              </a:bodyPr>
              <a:lstStyle/>
              <a:p>
                <a:r>
                  <a:rPr lang="en-US" sz="2800" dirty="0"/>
                  <a:t>We’ll see the summation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r>
                          <m:rPr>
                            <m:sty m:val="p"/>
                          </m:rPr>
                          <a:rPr lang="en-US" sz="2800" b="0" i="0" smtClean="0">
                            <a:latin typeface="Cambria Math" panose="02040503050406030204" pitchFamily="18" charset="0"/>
                          </a:rPr>
                          <m:t>max</m:t>
                        </m:r>
                      </m:sup>
                      <m:e>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constant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den>
                        </m:f>
                      </m:e>
                    </m:nary>
                  </m:oMath>
                </a14:m>
                <a:r>
                  <a:rPr lang="en-US" sz="2800" dirty="0"/>
                  <a:t> a lot. Why does it converge?</a:t>
                </a:r>
              </a:p>
            </p:txBody>
          </p:sp>
        </mc:Choice>
        <mc:Fallback xmlns="">
          <p:sp>
            <p:nvSpPr>
              <p:cNvPr id="3" name="Content Placeholder 2">
                <a:extLst>
                  <a:ext uri="{FF2B5EF4-FFF2-40B4-BE49-F238E27FC236}">
                    <a16:creationId xmlns:a16="http://schemas.microsoft.com/office/drawing/2014/main" id="{B55FE915-C9BB-8798-BE6A-5F0621FC02AC}"/>
                  </a:ext>
                </a:extLst>
              </p:cNvPr>
              <p:cNvSpPr>
                <a:spLocks noGrp="1" noRot="1" noChangeAspect="1" noMove="1" noResize="1" noEditPoints="1" noAdjustHandles="1" noChangeArrowheads="1" noChangeShapeType="1" noTextEdit="1"/>
              </p:cNvSpPr>
              <p:nvPr>
                <p:ph idx="1"/>
              </p:nvPr>
            </p:nvSpPr>
            <p:spPr>
              <a:xfrm>
                <a:off x="575240" y="1463857"/>
                <a:ext cx="11187258" cy="725161"/>
              </a:xfrm>
              <a:blipFill>
                <a:blip r:embed="rId2"/>
                <a:stretch>
                  <a:fillRect l="-654" t="-504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4013C0C-A82D-6EA4-2EC3-D61C66A45E8D}"/>
              </a:ext>
            </a:extLst>
          </p:cNvPr>
          <p:cNvSpPr/>
          <p:nvPr/>
        </p:nvSpPr>
        <p:spPr>
          <a:xfrm>
            <a:off x="757382" y="2152072"/>
            <a:ext cx="554182" cy="457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3DA415C-BC10-BF40-BB10-F0C41F96B61F}"/>
              </a:ext>
            </a:extLst>
          </p:cNvPr>
          <p:cNvSpPr/>
          <p:nvPr/>
        </p:nvSpPr>
        <p:spPr>
          <a:xfrm>
            <a:off x="1493706" y="4438072"/>
            <a:ext cx="554182" cy="2286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A6F33F-D655-666A-5E39-F20E8D85CB6E}"/>
              </a:ext>
            </a:extLst>
          </p:cNvPr>
          <p:cNvSpPr/>
          <p:nvPr/>
        </p:nvSpPr>
        <p:spPr>
          <a:xfrm>
            <a:off x="1493706" y="3308972"/>
            <a:ext cx="554182" cy="1143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9F99F7-7420-1D6B-F2BD-F15A6F4FA43D}"/>
              </a:ext>
            </a:extLst>
          </p:cNvPr>
          <p:cNvSpPr/>
          <p:nvPr/>
        </p:nvSpPr>
        <p:spPr>
          <a:xfrm>
            <a:off x="1493706" y="2732900"/>
            <a:ext cx="554182" cy="576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0AB76-9001-5E3F-17FC-C4E409AFC114}"/>
              </a:ext>
            </a:extLst>
          </p:cNvPr>
          <p:cNvSpPr/>
          <p:nvPr/>
        </p:nvSpPr>
        <p:spPr>
          <a:xfrm>
            <a:off x="1493706" y="2440160"/>
            <a:ext cx="554182" cy="283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904497-1222-AF2B-3CDA-EDE012DA4322}"/>
              </a:ext>
            </a:extLst>
          </p:cNvPr>
          <p:cNvSpPr txBox="1"/>
          <p:nvPr/>
        </p:nvSpPr>
        <p:spPr>
          <a:xfrm rot="16200000">
            <a:off x="1043083" y="1592405"/>
            <a:ext cx="1282700" cy="523220"/>
          </a:xfrm>
          <a:prstGeom prst="rect">
            <a:avLst/>
          </a:prstGeom>
          <a:noFill/>
        </p:spPr>
        <p:txBody>
          <a:bodyPr wrap="square" rtlCol="0">
            <a:spAutoFit/>
          </a:bodyPr>
          <a:lstStyle/>
          <a:p>
            <a:r>
              <a:rPr lang="en-US" sz="2800" dirty="0"/>
              <a:t>…</a:t>
            </a:r>
          </a:p>
        </p:txBody>
      </p:sp>
      <p:sp>
        <p:nvSpPr>
          <p:cNvPr id="10" name="TextBox 9">
            <a:extLst>
              <a:ext uri="{FF2B5EF4-FFF2-40B4-BE49-F238E27FC236}">
                <a16:creationId xmlns:a16="http://schemas.microsoft.com/office/drawing/2014/main" id="{49D17373-8B7D-648C-809C-214DA2000FC2}"/>
              </a:ext>
            </a:extLst>
          </p:cNvPr>
          <p:cNvSpPr txBox="1"/>
          <p:nvPr/>
        </p:nvSpPr>
        <p:spPr>
          <a:xfrm>
            <a:off x="3413051" y="2553294"/>
            <a:ext cx="6347638" cy="3539430"/>
          </a:xfrm>
          <a:prstGeom prst="rect">
            <a:avLst/>
          </a:prstGeom>
          <a:noFill/>
        </p:spPr>
        <p:txBody>
          <a:bodyPr wrap="square" rtlCol="0">
            <a:spAutoFit/>
          </a:bodyPr>
          <a:lstStyle/>
          <a:p>
            <a:r>
              <a:rPr lang="en-US" sz="2800" dirty="0"/>
              <a:t>Every term in the summation fills half of the gap and leaves half the gap (because it’s half as big).</a:t>
            </a:r>
            <a:br>
              <a:rPr lang="en-US" sz="2800" dirty="0"/>
            </a:br>
            <a:r>
              <a:rPr lang="en-US" sz="2800" dirty="0"/>
              <a:t>but then the next term will fill only half the gap again (because it’s half as big).</a:t>
            </a:r>
          </a:p>
          <a:p>
            <a:endParaRPr lang="en-US" sz="2800" dirty="0"/>
          </a:p>
          <a:p>
            <a:r>
              <a:rPr lang="en-US" sz="2800" dirty="0"/>
              <a:t>Half the total is in the first term, half the remaining total is in the next, …</a:t>
            </a:r>
          </a:p>
        </p:txBody>
      </p:sp>
    </p:spTree>
    <p:extLst>
      <p:ext uri="{BB962C8B-B14F-4D97-AF65-F5344CB8AC3E}">
        <p14:creationId xmlns:p14="http://schemas.microsoft.com/office/powerpoint/2010/main" val="1081976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800" dirty="0"/>
                  <a:t>Why do we double? Why not increase the size by 10,000 each time we fill up?</a:t>
                </a:r>
              </a:p>
              <a:p>
                <a:r>
                  <a:rPr lang="en-US" sz="2800" dirty="0"/>
                  <a:t>How much work is done on resizing to get the size up to </a:t>
                </a:r>
                <a14:m>
                  <m:oMath xmlns:m="http://schemas.openxmlformats.org/officeDocument/2006/math">
                    <m:r>
                      <a:rPr lang="en-US" sz="2800" b="0" i="1" smtClean="0">
                        <a:latin typeface="Cambria Math" panose="02040503050406030204" pitchFamily="18" charset="0"/>
                      </a:rPr>
                      <m:t>𝑚</m:t>
                    </m:r>
                  </m:oMath>
                </a14:m>
                <a:r>
                  <a:rPr lang="en-US" sz="2800" dirty="0"/>
                  <a:t>?</a:t>
                </a:r>
              </a:p>
              <a:p>
                <a:r>
                  <a:rPr lang="en-US" sz="2800" dirty="0"/>
                  <a:t>Will need to do work on order of current size every 10,000 inserts</a:t>
                </a:r>
              </a:p>
              <a:p>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=0</m:t>
                        </m:r>
                      </m:sub>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10000</m:t>
                            </m:r>
                          </m:den>
                        </m:f>
                      </m:sup>
                      <m:e>
                        <m:r>
                          <a:rPr lang="en-US" sz="2800" b="0" i="1" smtClean="0">
                            <a:latin typeface="Cambria Math" panose="02040503050406030204" pitchFamily="18" charset="0"/>
                          </a:rPr>
                          <m:t>10000</m:t>
                        </m:r>
                        <m:r>
                          <a:rPr lang="en-US" sz="2800" b="0" i="1" smtClean="0">
                            <a:latin typeface="Cambria Math" panose="02040503050406030204" pitchFamily="18" charset="0"/>
                          </a:rPr>
                          <m:t>𝑖</m:t>
                        </m:r>
                      </m:e>
                    </m:nary>
                    <m:r>
                      <a:rPr lang="en-US" sz="2800" b="0" i="1" smtClean="0">
                        <a:latin typeface="Cambria Math" panose="02040503050406030204" pitchFamily="18" charset="0"/>
                      </a:rPr>
                      <m:t>≈10,000⋅</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10,000</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a:p>
                <a:r>
                  <a:rPr lang="en-US" sz="2800" dirty="0"/>
                  <a:t>The other inserts do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𝑚</m:t>
                        </m:r>
                      </m:e>
                    </m:d>
                  </m:oMath>
                </a14:m>
                <a:r>
                  <a:rPr lang="en-US" sz="2800" dirty="0"/>
                  <a:t> work total. </a:t>
                </a:r>
              </a:p>
              <a:p>
                <a:r>
                  <a:rPr lang="en-US" sz="2800" dirty="0"/>
                  <a:t>The amortized cost to insert is </a:t>
                </a:r>
                <a14:m>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𝑚</m:t>
                            </m:r>
                          </m:den>
                        </m:f>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a:t>
                </a:r>
              </a:p>
              <a:p>
                <a:r>
                  <a:rPr lang="en-US" sz="2800" dirty="0"/>
                  <a:t>Much worse than the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(1)</m:t>
                    </m:r>
                  </m:oMath>
                </a14:m>
                <a:r>
                  <a:rPr lang="en-US" sz="2800" dirty="0"/>
                  <a:t> from doubling!</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64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spTree>
    <p:extLst>
      <p:ext uri="{BB962C8B-B14F-4D97-AF65-F5344CB8AC3E}">
        <p14:creationId xmlns:p14="http://schemas.microsoft.com/office/powerpoint/2010/main" val="1714090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1E38-0DDC-4295-9EB3-6AC404291916}"/>
              </a:ext>
            </a:extLst>
          </p:cNvPr>
          <p:cNvSpPr>
            <a:spLocks noGrp="1"/>
          </p:cNvSpPr>
          <p:nvPr>
            <p:ph type="title"/>
          </p:nvPr>
        </p:nvSpPr>
        <p:spPr/>
        <p:txBody>
          <a:bodyPr/>
          <a:lstStyle/>
          <a:p>
            <a:r>
              <a:rPr lang="en-US" dirty="0"/>
              <a:t>Amortization vs. Average-Case</a:t>
            </a:r>
          </a:p>
        </p:txBody>
      </p:sp>
      <p:sp>
        <p:nvSpPr>
          <p:cNvPr id="3" name="Content Placeholder 2">
            <a:extLst>
              <a:ext uri="{FF2B5EF4-FFF2-40B4-BE49-F238E27FC236}">
                <a16:creationId xmlns:a16="http://schemas.microsoft.com/office/drawing/2014/main" id="{F26A3900-35C5-4CFB-9A50-6FE65027B1BB}"/>
              </a:ext>
            </a:extLst>
          </p:cNvPr>
          <p:cNvSpPr>
            <a:spLocks noGrp="1"/>
          </p:cNvSpPr>
          <p:nvPr>
            <p:ph idx="1"/>
          </p:nvPr>
        </p:nvSpPr>
        <p:spPr>
          <a:xfrm>
            <a:off x="575240" y="1463857"/>
            <a:ext cx="11187258" cy="5057170"/>
          </a:xfrm>
        </p:spPr>
        <p:txBody>
          <a:bodyPr>
            <a:normAutofit/>
          </a:bodyPr>
          <a:lstStyle/>
          <a:p>
            <a:r>
              <a:rPr lang="en-US" sz="2800" dirty="0"/>
              <a:t>Amortization and “average/best/worst” case are independent properties (you can have un-amortized average-case, or amortized worst-case, or un-amortized worst-case, or …). </a:t>
            </a:r>
          </a:p>
          <a:p>
            <a:r>
              <a:rPr lang="en-US" sz="2800" dirty="0"/>
              <a:t>Average case asks “if I selected a possible input on random, how long would my code take” (compare to worst-case: “if I select the worst value”)</a:t>
            </a:r>
          </a:p>
          <a:p>
            <a:endParaRPr lang="en-US" sz="2800" dirty="0"/>
          </a:p>
          <a:p>
            <a:r>
              <a:rPr lang="en-US" sz="2800" dirty="0"/>
              <a:t>Amortized or not is “do we care about how much our bank account changes on one day or over the entire month?” (do we care about the running time of individual calls or only what happens over a sequence of them?)</a:t>
            </a:r>
          </a:p>
        </p:txBody>
      </p:sp>
      <p:sp>
        <p:nvSpPr>
          <p:cNvPr id="5" name="Slide Number Placeholder 4">
            <a:extLst>
              <a:ext uri="{FF2B5EF4-FFF2-40B4-BE49-F238E27FC236}">
                <a16:creationId xmlns:a16="http://schemas.microsoft.com/office/drawing/2014/main" id="{94CAEEE2-C770-4A0C-90EB-7DAEC2773428}"/>
              </a:ext>
            </a:extLst>
          </p:cNvPr>
          <p:cNvSpPr>
            <a:spLocks noGrp="1"/>
          </p:cNvSpPr>
          <p:nvPr>
            <p:ph type="sldNum" sz="quarter" idx="12"/>
          </p:nvPr>
        </p:nvSpPr>
        <p:spPr/>
        <p:txBody>
          <a:bodyPr/>
          <a:lstStyle/>
          <a:p>
            <a:fld id="{2A684D91-6951-4247-8A71-3C3C7BB0A60F}" type="slidenum">
              <a:rPr lang="en-US" smtClean="0"/>
              <a:t>35</a:t>
            </a:fld>
            <a:endParaRPr lang="en-US"/>
          </a:p>
        </p:txBody>
      </p:sp>
    </p:spTree>
    <p:extLst>
      <p:ext uri="{BB962C8B-B14F-4D97-AF65-F5344CB8AC3E}">
        <p14:creationId xmlns:p14="http://schemas.microsoft.com/office/powerpoint/2010/main" val="1118061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95C4-7E5A-6541-A7A1-8673FE8BF526}"/>
              </a:ext>
            </a:extLst>
          </p:cNvPr>
          <p:cNvSpPr>
            <a:spLocks noGrp="1"/>
          </p:cNvSpPr>
          <p:nvPr>
            <p:ph type="title"/>
          </p:nvPr>
        </p:nvSpPr>
        <p:spPr/>
        <p:txBody>
          <a:bodyPr>
            <a:normAutofit fontScale="90000"/>
          </a:bodyPr>
          <a:lstStyle/>
          <a:p>
            <a:r>
              <a:rPr lang="en-US" dirty="0"/>
              <a:t>Why use (or don’t use) amortized analysis?</a:t>
            </a:r>
          </a:p>
        </p:txBody>
      </p:sp>
      <p:sp>
        <p:nvSpPr>
          <p:cNvPr id="3" name="Content Placeholder 2">
            <a:extLst>
              <a:ext uri="{FF2B5EF4-FFF2-40B4-BE49-F238E27FC236}">
                <a16:creationId xmlns:a16="http://schemas.microsoft.com/office/drawing/2014/main" id="{9A3E94F2-94DD-D6D5-5845-BBAB14320000}"/>
              </a:ext>
            </a:extLst>
          </p:cNvPr>
          <p:cNvSpPr>
            <a:spLocks noGrp="1"/>
          </p:cNvSpPr>
          <p:nvPr>
            <p:ph idx="1"/>
          </p:nvPr>
        </p:nvSpPr>
        <p:spPr/>
        <p:txBody>
          <a:bodyPr>
            <a:normAutofit/>
          </a:bodyPr>
          <a:lstStyle/>
          <a:p>
            <a:r>
              <a:rPr lang="en-US" sz="2800" dirty="0"/>
              <a:t>The appropriate analysis depends on your situation (and often it’s worth knowing both).</a:t>
            </a:r>
          </a:p>
          <a:p>
            <a:r>
              <a:rPr lang="en-US" sz="2800" dirty="0"/>
              <a:t>A common use of data structures is as part of an algorithm.</a:t>
            </a:r>
          </a:p>
          <a:p>
            <a:pPr lvl="1"/>
            <a:r>
              <a:rPr lang="en-US" sz="2400" dirty="0"/>
              <a:t>E.g., I’m trying to process everything in a data set, I insert everything into the data structure, remove them one at a time. </a:t>
            </a:r>
          </a:p>
          <a:p>
            <a:pPr lvl="1"/>
            <a:r>
              <a:rPr lang="en-US" sz="2400" dirty="0"/>
              <a:t>In that case, we almost always want amortized analysis (we care about when the full analysis is done, not when we go from 49% done to 50% done). </a:t>
            </a:r>
          </a:p>
          <a:p>
            <a:r>
              <a:rPr lang="en-US" sz="2800" dirty="0"/>
              <a:t>But sometimes you care about individual calls</a:t>
            </a:r>
          </a:p>
          <a:p>
            <a:pPr lvl="1"/>
            <a:r>
              <a:rPr lang="en-US" sz="2400" dirty="0"/>
              <a:t>Your data structure is feeding another process that the user is watching in real-time. </a:t>
            </a:r>
          </a:p>
        </p:txBody>
      </p:sp>
    </p:spTree>
    <p:extLst>
      <p:ext uri="{BB962C8B-B14F-4D97-AF65-F5344CB8AC3E}">
        <p14:creationId xmlns:p14="http://schemas.microsoft.com/office/powerpoint/2010/main" val="277039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D55E-29D2-4231-A1C5-DD712556118B}"/>
              </a:ext>
            </a:extLst>
          </p:cNvPr>
          <p:cNvSpPr>
            <a:spLocks noGrp="1"/>
          </p:cNvSpPr>
          <p:nvPr>
            <p:ph type="title"/>
          </p:nvPr>
        </p:nvSpPr>
        <p:spPr/>
        <p:txBody>
          <a:bodyPr/>
          <a:lstStyle/>
          <a:p>
            <a:r>
              <a:rPr lang="en-US" dirty="0"/>
              <a:t>A Contrived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83EE2C-35E9-48C7-B190-C1DFC10AD2D6}"/>
                  </a:ext>
                </a:extLst>
              </p:cNvPr>
              <p:cNvSpPr>
                <a:spLocks noGrp="1"/>
              </p:cNvSpPr>
              <p:nvPr>
                <p:ph idx="1"/>
              </p:nvPr>
            </p:nvSpPr>
            <p:spPr>
              <a:xfrm>
                <a:off x="565910" y="1463857"/>
                <a:ext cx="11187258" cy="4845504"/>
              </a:xfrm>
            </p:spPr>
            <p:txBody>
              <a:bodyPr>
                <a:normAutofit/>
              </a:bodyPr>
              <a:lstStyle/>
              <a:p>
                <a:r>
                  <a:rPr lang="en-US" sz="2800" dirty="0"/>
                  <a:t>A </a:t>
                </a:r>
                <a:r>
                  <a:rPr lang="en-US" sz="2800" dirty="0" err="1">
                    <a:latin typeface="Courier New" panose="02070309020205020404" pitchFamily="49" charset="0"/>
                    <a:cs typeface="Courier New" panose="02070309020205020404" pitchFamily="49" charset="0"/>
                  </a:rPr>
                  <a:t>MakesYouWaitList</a:t>
                </a:r>
                <a:r>
                  <a:rPr lang="en-US" sz="2800" dirty="0">
                    <a:latin typeface="+mn-lt"/>
                    <a:cs typeface="Courier New" panose="02070309020205020404" pitchFamily="49" charset="0"/>
                  </a:rPr>
                  <a:t> operates as follows:</a:t>
                </a:r>
              </a:p>
              <a:p>
                <a:r>
                  <a:rPr lang="en-US" sz="2800" dirty="0">
                    <a:latin typeface="+mn-lt"/>
                    <a:cs typeface="Courier New" panose="02070309020205020404" pitchFamily="49" charset="0"/>
                  </a:rPr>
                  <a:t>When you call </a:t>
                </a:r>
                <a:r>
                  <a:rPr lang="en-US" sz="2800" dirty="0">
                    <a:latin typeface="Courier New" panose="02070309020205020404" pitchFamily="49" charset="0"/>
                    <a:cs typeface="Courier New" panose="02070309020205020404" pitchFamily="49" charset="0"/>
                  </a:rPr>
                  <a:t>find()</a:t>
                </a:r>
                <a:r>
                  <a:rPr lang="en-US" sz="2800" dirty="0">
                    <a:latin typeface="+mn-lt"/>
                    <a:cs typeface="Courier New" panose="02070309020205020404" pitchFamily="49" charset="0"/>
                  </a:rPr>
                  <a:t>, it does a linear search through an array of </a:t>
                </a:r>
                <a14:m>
                  <m:oMath xmlns:m="http://schemas.openxmlformats.org/officeDocument/2006/math">
                    <m:r>
                      <a:rPr lang="en-US" sz="2800" b="0" i="1" smtClean="0">
                        <a:latin typeface="Cambria Math" panose="02040503050406030204" pitchFamily="18" charset="0"/>
                        <a:cs typeface="Courier New" panose="02070309020205020404" pitchFamily="49" charset="0"/>
                      </a:rPr>
                      <m:t>𝑛</m:t>
                    </m:r>
                  </m:oMath>
                </a14:m>
                <a:r>
                  <a:rPr lang="en-US" sz="2800" dirty="0">
                    <a:latin typeface="+mn-lt"/>
                    <a:cs typeface="Courier New" panose="02070309020205020404" pitchFamily="49" charset="0"/>
                  </a:rPr>
                  <a:t> elements to find </a:t>
                </a:r>
                <a14:m>
                  <m:oMath xmlns:m="http://schemas.openxmlformats.org/officeDocument/2006/math">
                    <m:r>
                      <a:rPr lang="en-US" sz="2800" b="0" i="1" smtClean="0">
                        <a:latin typeface="Cambria Math" panose="02040503050406030204" pitchFamily="18" charset="0"/>
                        <a:cs typeface="Courier New" panose="02070309020205020404" pitchFamily="49" charset="0"/>
                      </a:rPr>
                      <m:t>𝑖</m:t>
                    </m:r>
                  </m:oMath>
                </a14:m>
                <a:r>
                  <a:rPr lang="en-US" sz="2800" dirty="0">
                    <a:latin typeface="Courier New" panose="02070309020205020404" pitchFamily="49" charset="0"/>
                    <a:cs typeface="Courier New" panose="02070309020205020404" pitchFamily="49" charset="0"/>
                  </a:rPr>
                  <a:t>.</a:t>
                </a:r>
                <a:r>
                  <a:rPr lang="en-US" sz="2800" dirty="0">
                    <a:latin typeface="+mn-lt"/>
                    <a:cs typeface="Courier New" panose="02070309020205020404" pitchFamily="49" charset="0"/>
                  </a:rPr>
                  <a:t>If the index is odd,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r>
                      <a:rPr lang="en-US" sz="2800" b="0" i="1" smtClean="0">
                        <a:latin typeface="Cambria Math" panose="02040503050406030204" pitchFamily="18" charset="0"/>
                        <a:cs typeface="Courier New" panose="02070309020205020404" pitchFamily="49" charset="0"/>
                      </a:rPr>
                      <m:t>𝑛</m:t>
                    </m:r>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if the index is even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a:rPr lang="en-US" sz="2800" b="0" i="1" smtClean="0">
                            <a:latin typeface="Cambria Math" panose="02040503050406030204" pitchFamily="18" charset="0"/>
                            <a:cs typeface="Courier New" panose="02070309020205020404" pitchFamily="49" charset="0"/>
                          </a:rPr>
                          <m:t>2</m:t>
                        </m:r>
                      </m:sup>
                    </m:sSup>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Additionally, every </a:t>
                </a:r>
                <a14:m>
                  <m:oMath xmlns:m="http://schemas.openxmlformats.org/officeDocument/2006/math">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m:rPr>
                            <m:sty m:val="p"/>
                          </m:rPr>
                          <a:rPr lang="en-US" sz="2800" b="0" i="0" smtClean="0">
                            <a:latin typeface="Cambria Math" panose="02040503050406030204" pitchFamily="18" charset="0"/>
                            <a:cs typeface="Courier New" panose="02070309020205020404" pitchFamily="49" charset="0"/>
                          </a:rPr>
                          <m:t>th</m:t>
                        </m:r>
                      </m:sup>
                    </m:sSup>
                  </m:oMath>
                </a14:m>
                <a:r>
                  <a:rPr lang="en-US" sz="2800" dirty="0">
                    <a:latin typeface="+mn-lt"/>
                    <a:cs typeface="Courier New" panose="02070309020205020404" pitchFamily="49" charset="0"/>
                  </a:rPr>
                  <a:t> call to find it spins for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m:t>
                    </m:r>
                    <m:sSup>
                      <m:sSupPr>
                        <m:ctrlPr>
                          <a:rPr lang="en-US" sz="2800" b="0" i="1" smtClean="0">
                            <a:latin typeface="Cambria Math" panose="02040503050406030204" pitchFamily="18" charset="0"/>
                            <a:cs typeface="Courier New" panose="02070309020205020404" pitchFamily="49" charset="0"/>
                          </a:rPr>
                        </m:ctrlPr>
                      </m:sSupPr>
                      <m:e>
                        <m:r>
                          <a:rPr lang="en-US" sz="2800" b="0" i="1" smtClean="0">
                            <a:latin typeface="Cambria Math" panose="02040503050406030204" pitchFamily="18" charset="0"/>
                            <a:cs typeface="Courier New" panose="02070309020205020404" pitchFamily="49" charset="0"/>
                          </a:rPr>
                          <m:t>𝑛</m:t>
                        </m:r>
                      </m:e>
                      <m:sup>
                        <m:r>
                          <a:rPr lang="en-US" sz="2800" b="0" i="1" smtClean="0">
                            <a:latin typeface="Cambria Math" panose="02040503050406030204" pitchFamily="18" charset="0"/>
                            <a:cs typeface="Courier New" panose="02070309020205020404" pitchFamily="49" charset="0"/>
                          </a:rPr>
                          <m:t>2.5</m:t>
                        </m:r>
                      </m:sup>
                    </m:sSup>
                    <m:r>
                      <a:rPr lang="en-US" sz="2800" b="0" i="1" smtClean="0">
                        <a:latin typeface="Cambria Math" panose="02040503050406030204" pitchFamily="18" charset="0"/>
                        <a:cs typeface="Courier New" panose="02070309020205020404" pitchFamily="49" charset="0"/>
                      </a:rPr>
                      <m:t>)</m:t>
                    </m:r>
                  </m:oMath>
                </a14:m>
                <a:r>
                  <a:rPr lang="en-US" sz="2800" dirty="0">
                    <a:latin typeface="+mn-lt"/>
                    <a:cs typeface="Courier New" panose="02070309020205020404" pitchFamily="49" charset="0"/>
                  </a:rPr>
                  <a:t> time. It looks like this:</a:t>
                </a:r>
              </a:p>
              <a:p>
                <a:endParaRPr lang="en-US" sz="2800" dirty="0">
                  <a:latin typeface="+mn-lt"/>
                  <a:cs typeface="Courier New" panose="02070309020205020404" pitchFamily="49" charset="0"/>
                </a:endParaRPr>
              </a:p>
              <a:p>
                <a:endParaRPr lang="en-US" sz="2800" dirty="0">
                  <a:latin typeface="+mn-lt"/>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4783EE2C-35E9-48C7-B190-C1DFC10AD2D6}"/>
                  </a:ext>
                </a:extLst>
              </p:cNvPr>
              <p:cNvSpPr>
                <a:spLocks noGrp="1" noRot="1" noChangeAspect="1" noMove="1" noResize="1" noEditPoints="1" noAdjustHandles="1" noChangeArrowheads="1" noChangeShapeType="1" noTextEdit="1"/>
              </p:cNvSpPr>
              <p:nvPr>
                <p:ph idx="1"/>
              </p:nvPr>
            </p:nvSpPr>
            <p:spPr>
              <a:xfrm>
                <a:off x="565910" y="1463857"/>
                <a:ext cx="11187258" cy="4845504"/>
              </a:xfrm>
              <a:blipFill>
                <a:blip r:embed="rId2"/>
                <a:stretch>
                  <a:fillRect l="-708" t="-2516" r="-152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6C119D-FC54-469C-9E88-E49F4B54740D}"/>
              </a:ext>
            </a:extLst>
          </p:cNvPr>
          <p:cNvSpPr>
            <a:spLocks noGrp="1"/>
          </p:cNvSpPr>
          <p:nvPr>
            <p:ph type="sldNum" sz="quarter" idx="12"/>
          </p:nvPr>
        </p:nvSpPr>
        <p:spPr/>
        <p:txBody>
          <a:bodyPr/>
          <a:lstStyle/>
          <a:p>
            <a:fld id="{2A684D91-6951-4247-8A71-3C3C7BB0A60F}" type="slidenum">
              <a:rPr lang="en-US" smtClean="0"/>
              <a:t>37</a:t>
            </a:fld>
            <a:endParaRPr lang="en-US"/>
          </a:p>
        </p:txBody>
      </p:sp>
    </p:spTree>
    <p:extLst>
      <p:ext uri="{BB962C8B-B14F-4D97-AF65-F5344CB8AC3E}">
        <p14:creationId xmlns:p14="http://schemas.microsoft.com/office/powerpoint/2010/main" val="1771403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D12E9-A350-4F49-A7E0-A161F56845ED}"/>
              </a:ext>
            </a:extLst>
          </p:cNvPr>
          <p:cNvSpPr>
            <a:spLocks noGrp="1"/>
          </p:cNvSpPr>
          <p:nvPr>
            <p:ph idx="1"/>
          </p:nvPr>
        </p:nvSpPr>
        <p:spPr>
          <a:xfrm>
            <a:off x="502371" y="194893"/>
            <a:ext cx="11187258" cy="6499821"/>
          </a:xfrm>
        </p:spPr>
        <p:txBody>
          <a:bodyPr>
            <a:normAutofit lnSpcReduction="10000"/>
          </a:bodyPr>
          <a:lstStyle/>
          <a:p>
            <a:pPr marL="0" indent="0">
              <a:lnSpc>
                <a:spcPct val="120000"/>
              </a:lnSpc>
              <a:spcBef>
                <a:spcPts val="0"/>
              </a:spcBef>
              <a:buNone/>
            </a:pPr>
            <a:r>
              <a:rPr lang="en-US" dirty="0">
                <a:latin typeface="Courier New" panose="02070309020205020404" pitchFamily="49" charset="0"/>
                <a:cs typeface="Courier New" panose="02070309020205020404" pitchFamily="49" charset="0"/>
              </a:rPr>
              <a:t>class </a:t>
            </a:r>
            <a:r>
              <a:rPr lang="en-US" sz="2400" dirty="0" err="1">
                <a:latin typeface="Courier New" panose="02070309020205020404" pitchFamily="49" charset="0"/>
                <a:cs typeface="Courier New" panose="02070309020205020404" pitchFamily="49" charset="0"/>
              </a:rPr>
              <a:t>MakesYouWaitList</a:t>
            </a:r>
            <a:r>
              <a:rPr lang="en-US" sz="2400"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sz="2400" dirty="0">
                <a:latin typeface="Courier New" panose="02070309020205020404" pitchFamily="49" charset="0"/>
                <a:cs typeface="Courier New" panose="02070309020205020404" pitchFamily="49" charset="0"/>
              </a:rPr>
              <a:t>	int </a:t>
            </a:r>
            <a:r>
              <a:rPr lang="en-US" sz="2400" dirty="0" err="1">
                <a:latin typeface="Courier New" panose="02070309020205020404" pitchFamily="49" charset="0"/>
                <a:cs typeface="Courier New" panose="02070309020205020404" pitchFamily="49" charset="0"/>
              </a:rPr>
              <a:t>callsToFind</a:t>
            </a:r>
            <a:r>
              <a:rPr lang="en-US" sz="2400" dirty="0">
                <a:latin typeface="Courier New" panose="02070309020205020404" pitchFamily="49" charset="0"/>
                <a:cs typeface="Courier New" panose="02070309020205020404" pitchFamily="49" charset="0"/>
              </a:rPr>
              <a:t>=0; Object </a:t>
            </a:r>
            <a:r>
              <a:rPr lang="en-US" sz="2400" dirty="0" err="1">
                <a:latin typeface="Courier New" panose="02070309020205020404" pitchFamily="49" charset="0"/>
                <a:cs typeface="Courier New" panose="02070309020205020404" pitchFamily="49" charset="0"/>
              </a:rPr>
              <a:t>arr</a:t>
            </a:r>
            <a:r>
              <a:rPr lang="en-US" sz="2400"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find(Object o){</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n=</a:t>
            </a:r>
            <a:r>
              <a:rPr lang="en-US" dirty="0" err="1">
                <a:latin typeface="Courier New" panose="02070309020205020404" pitchFamily="49" charset="0"/>
                <a:cs typeface="Courier New" panose="02070309020205020404" pitchFamily="49" charset="0"/>
              </a:rPr>
              <a:t>arr.length</a:t>
            </a:r>
            <a:endParaRPr lang="en-US" dirty="0">
              <a:latin typeface="Courier New" panose="02070309020205020404" pitchFamily="49" charset="0"/>
              <a:cs typeface="Courier New" panose="02070309020205020404" pitchFamily="49" charset="0"/>
            </a:endParaRP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indexOfI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LinearSearch</a:t>
            </a:r>
            <a:r>
              <a:rPr lang="en-US" dirty="0">
                <a:latin typeface="Courier New" panose="02070309020205020404" pitchFamily="49" charset="0"/>
                <a:cs typeface="Courier New" panose="02070309020205020404" pitchFamily="49" charset="0"/>
              </a:rPr>
              <a:t>(o);</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indexOfI</a:t>
            </a:r>
            <a:r>
              <a:rPr lang="en-US" dirty="0">
                <a:latin typeface="Courier New" panose="02070309020205020404" pitchFamily="49" charset="0"/>
                <a:cs typeface="Courier New" panose="02070309020205020404" pitchFamily="49" charset="0"/>
              </a:rPr>
              <a:t> % 2 == 1)</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k&lt;n;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else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k&lt;n*n;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 == n)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callsToFind</a:t>
            </a:r>
            <a:r>
              <a:rPr lang="en-US" dirty="0">
                <a:latin typeface="Courier New" panose="02070309020205020404" pitchFamily="49" charset="0"/>
                <a:cs typeface="Courier New" panose="02070309020205020404" pitchFamily="49" charset="0"/>
              </a:rPr>
              <a:t> = 0;</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for(int k=0; k&lt;</a:t>
            </a:r>
            <a:r>
              <a:rPr lang="en-US" dirty="0" err="1">
                <a:latin typeface="Courier New" panose="02070309020205020404" pitchFamily="49" charset="0"/>
                <a:cs typeface="Courier New" panose="02070309020205020404" pitchFamily="49" charset="0"/>
              </a:rPr>
              <a:t>Math.pow</a:t>
            </a:r>
            <a:r>
              <a:rPr lang="en-US" dirty="0">
                <a:latin typeface="Courier New" panose="02070309020205020404" pitchFamily="49" charset="0"/>
                <a:cs typeface="Courier New" panose="02070309020205020404" pitchFamily="49" charset="0"/>
              </a:rPr>
              <a:t>(n,2.5); k++) {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dirty="0">
                <a:latin typeface="Courier New" panose="02070309020205020404" pitchFamily="49" charset="0"/>
                <a:cs typeface="Courier New" panose="02070309020205020404" pitchFamily="49" charset="0"/>
              </a:rPr>
              <a:t>}</a:t>
            </a:r>
          </a:p>
        </p:txBody>
      </p:sp>
      <p:sp>
        <p:nvSpPr>
          <p:cNvPr id="5" name="Slide Number Placeholder 4">
            <a:extLst>
              <a:ext uri="{FF2B5EF4-FFF2-40B4-BE49-F238E27FC236}">
                <a16:creationId xmlns:a16="http://schemas.microsoft.com/office/drawing/2014/main" id="{F3114602-FD49-433F-9942-809AEDAFCB1F}"/>
              </a:ext>
            </a:extLst>
          </p:cNvPr>
          <p:cNvSpPr>
            <a:spLocks noGrp="1"/>
          </p:cNvSpPr>
          <p:nvPr>
            <p:ph type="sldNum" sz="quarter" idx="12"/>
          </p:nvPr>
        </p:nvSpPr>
        <p:spPr/>
        <p:txBody>
          <a:bodyPr/>
          <a:lstStyle/>
          <a:p>
            <a:fld id="{2A684D91-6951-4247-8A71-3C3C7BB0A60F}" type="slidenum">
              <a:rPr lang="en-US" smtClean="0"/>
              <a:t>38</a:t>
            </a:fld>
            <a:endParaRPr lang="en-US"/>
          </a:p>
        </p:txBody>
      </p:sp>
    </p:spTree>
    <p:extLst>
      <p:ext uri="{BB962C8B-B14F-4D97-AF65-F5344CB8AC3E}">
        <p14:creationId xmlns:p14="http://schemas.microsoft.com/office/powerpoint/2010/main" val="665780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156C-2A65-4F4E-A1D2-CB056E4B739B}"/>
              </a:ext>
            </a:extLst>
          </p:cNvPr>
          <p:cNvSpPr>
            <a:spLocks noGrp="1"/>
          </p:cNvSpPr>
          <p:nvPr>
            <p:ph type="title"/>
          </p:nvPr>
        </p:nvSpPr>
        <p:spPr/>
        <p:txBody>
          <a:bodyPr/>
          <a:lstStyle/>
          <a:p>
            <a:r>
              <a:rPr lang="en-US" dirty="0"/>
              <a:t>All the running times</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F3C59CCC-7A55-4BA1-8CFA-8522C2BAE0D5}"/>
                  </a:ext>
                </a:extLst>
              </p:cNvPr>
              <p:cNvGraphicFramePr>
                <a:graphicFrameLocks noGrp="1"/>
              </p:cNvGraphicFramePr>
              <p:nvPr>
                <p:ph idx="1"/>
              </p:nvPr>
            </p:nvGraphicFramePr>
            <p:xfrm>
              <a:off x="574675" y="1463675"/>
              <a:ext cx="11187112" cy="4677664"/>
            </p:xfrm>
            <a:graphic>
              <a:graphicData uri="http://schemas.openxmlformats.org/drawingml/2006/table">
                <a:tbl>
                  <a:tblPr firstRow="1" firstCol="1" bandRow="1">
                    <a:tableStyleId>{5C22544A-7EE6-4342-B048-85BDC9FD1C3A}</a:tableStyleId>
                  </a:tblPr>
                  <a:tblGrid>
                    <a:gridCol w="1650676">
                      <a:extLst>
                        <a:ext uri="{9D8B030D-6E8A-4147-A177-3AD203B41FA5}">
                          <a16:colId xmlns:a16="http://schemas.microsoft.com/office/drawing/2014/main" val="3520037104"/>
                        </a:ext>
                      </a:extLst>
                    </a:gridCol>
                    <a:gridCol w="3037114">
                      <a:extLst>
                        <a:ext uri="{9D8B030D-6E8A-4147-A177-3AD203B41FA5}">
                          <a16:colId xmlns:a16="http://schemas.microsoft.com/office/drawing/2014/main" val="4240758723"/>
                        </a:ext>
                      </a:extLst>
                    </a:gridCol>
                    <a:gridCol w="3130421">
                      <a:extLst>
                        <a:ext uri="{9D8B030D-6E8A-4147-A177-3AD203B41FA5}">
                          <a16:colId xmlns:a16="http://schemas.microsoft.com/office/drawing/2014/main" val="1018927595"/>
                        </a:ext>
                      </a:extLst>
                    </a:gridCol>
                    <a:gridCol w="3368901">
                      <a:extLst>
                        <a:ext uri="{9D8B030D-6E8A-4147-A177-3AD203B41FA5}">
                          <a16:colId xmlns:a16="http://schemas.microsoft.com/office/drawing/2014/main" val="2505584957"/>
                        </a:ext>
                      </a:extLst>
                    </a:gridCol>
                  </a:tblGrid>
                  <a:tr h="370840">
                    <a:tc>
                      <a:txBody>
                        <a:bodyPr/>
                        <a:lstStyle/>
                        <a:p>
                          <a:endParaRPr lang="en-US" dirty="0"/>
                        </a:p>
                      </a:txBody>
                      <a:tcPr/>
                    </a:tc>
                    <a:tc>
                      <a:txBody>
                        <a:bodyPr/>
                        <a:lstStyle/>
                        <a:p>
                          <a:r>
                            <a:rPr lang="en-US" dirty="0"/>
                            <a:t>Best</a:t>
                          </a:r>
                        </a:p>
                      </a:txBody>
                      <a:tcPr/>
                    </a:tc>
                    <a:tc>
                      <a:txBody>
                        <a:bodyPr/>
                        <a:lstStyle/>
                        <a:p>
                          <a:r>
                            <a:rPr lang="en-US" dirty="0"/>
                            <a:t>Worst</a:t>
                          </a:r>
                        </a:p>
                      </a:txBody>
                      <a:tcPr/>
                    </a:tc>
                    <a:tc>
                      <a:txBody>
                        <a:bodyPr/>
                        <a:lstStyle/>
                        <a:p>
                          <a:r>
                            <a:rPr lang="en-US" dirty="0"/>
                            <a:t>Average</a:t>
                          </a:r>
                        </a:p>
                      </a:txBody>
                      <a:tcPr/>
                    </a:tc>
                    <a:extLst>
                      <a:ext uri="{0D108BD9-81ED-4DB2-BD59-A6C34878D82A}">
                        <a16:rowId xmlns:a16="http://schemas.microsoft.com/office/drawing/2014/main" val="2369918141"/>
                      </a:ext>
                    </a:extLst>
                  </a:tr>
                  <a:tr h="370840">
                    <a:tc>
                      <a:txBody>
                        <a:bodyPr/>
                        <a:lstStyle/>
                        <a:p>
                          <a:r>
                            <a:rPr lang="en-US" dirty="0"/>
                            <a:t>Amortized</a:t>
                          </a:r>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m:t>
                                      </m:r>
                                    </m:sup>
                                  </m:sSup>
                                </m:e>
                              </m:d>
                              <m:r>
                                <a:rPr lang="en-US" b="0" i="1" smtClean="0">
                                  <a:latin typeface="Cambria Math" panose="02040503050406030204" pitchFamily="18" charset="0"/>
                                </a:rPr>
                                <m:t> </m:t>
                              </m:r>
                            </m:oMath>
                          </a14:m>
                          <a:r>
                            <a:rPr lang="en-US" dirty="0"/>
                            <a:t>Every </a:t>
                          </a:r>
                          <a14:m>
                            <m:oMath xmlns:m="http://schemas.openxmlformats.org/officeDocument/2006/math">
                              <m:r>
                                <a:rPr lang="en-US" b="0" i="1" smtClean="0">
                                  <a:latin typeface="Cambria Math" panose="02040503050406030204" pitchFamily="18" charset="0"/>
                                </a:rPr>
                                <m:t>𝑛</m:t>
                              </m:r>
                            </m:oMath>
                          </a14:m>
                          <a:r>
                            <a:rPr lang="en-US" dirty="0"/>
                            <a:t> operations trigger the last</a:t>
                          </a:r>
                          <a:r>
                            <a:rPr lang="en-US" baseline="0" dirty="0"/>
                            <a:t>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2.5</m:t>
                                  </m:r>
                                </m:sup>
                              </m:sSup>
                            </m:oMath>
                          </a14:m>
                          <a:r>
                            <a:rPr lang="en-US" dirty="0"/>
                            <a:t> spin time. No matter what elements are chosen. The best choices</a:t>
                          </a:r>
                          <a:r>
                            <a:rPr lang="en-US" baseline="0" dirty="0"/>
                            <a:t> (all at even indices) will add </a:t>
                          </a:r>
                          <a14:m>
                            <m:oMath xmlns:m="http://schemas.openxmlformats.org/officeDocument/2006/math">
                              <m:r>
                                <a:rPr lang="en-US" b="0" i="1" baseline="0" smtClean="0">
                                  <a:latin typeface="Cambria Math" panose="02040503050406030204" pitchFamily="18" charset="0"/>
                                </a:rPr>
                                <m:t>𝑛</m:t>
                              </m:r>
                            </m:oMath>
                          </a14:m>
                          <a:r>
                            <a:rPr lang="en-US" dirty="0"/>
                            <a:t> work each, which is a lower order term.</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On an odd input we take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The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1.5</m:t>
                                  </m:r>
                                </m:sup>
                              </m:sSup>
                              <m:r>
                                <a:rPr lang="en-US" b="0" i="1" smtClean="0">
                                  <a:latin typeface="Cambria Math" panose="02040503050406030204" pitchFamily="18" charset="0"/>
                                </a:rPr>
                                <m:t>) </m:t>
                              </m:r>
                            </m:oMath>
                          </a14:m>
                          <a:r>
                            <a:rPr lang="en-US" dirty="0"/>
                            <a:t>we want to assign</a:t>
                          </a:r>
                          <a:r>
                            <a:rPr lang="en-US" baseline="0" dirty="0"/>
                            <a:t> to each for the big spin-time at the end is a lower order term.</a:t>
                          </a:r>
                          <a:endParaRPr lang="en-US" dirty="0"/>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On average, half the inputs will be at odd indices and half even, so we’ll have:</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e>
                              </m:d>
                            </m:oMath>
                          </a14:m>
                          <a:r>
                            <a:rPr lang="en-US" dirty="0"/>
                            <a:t> work, which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total. Giving each of the </a:t>
                          </a:r>
                          <a14:m>
                            <m:oMath xmlns:m="http://schemas.openxmlformats.org/officeDocument/2006/math">
                              <m:r>
                                <a:rPr lang="en-US" b="0" i="1" smtClean="0">
                                  <a:latin typeface="Cambria Math" panose="02040503050406030204" pitchFamily="18" charset="0"/>
                                </a:rPr>
                                <m:t>𝑛</m:t>
                              </m:r>
                            </m:oMath>
                          </a14:m>
                          <a:r>
                            <a:rPr lang="en-US" dirty="0"/>
                            <a:t> operations its</a:t>
                          </a:r>
                          <a:r>
                            <a:rPr lang="en-US" baseline="0" dirty="0"/>
                            <a:t> share we get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endParaRPr lang="en-US" dirty="0"/>
                        </a:p>
                      </a:txBody>
                      <a:tcPr/>
                    </a:tc>
                    <a:extLst>
                      <a:ext uri="{0D108BD9-81ED-4DB2-BD59-A6C34878D82A}">
                        <a16:rowId xmlns:a16="http://schemas.microsoft.com/office/drawing/2014/main" val="445759369"/>
                      </a:ext>
                    </a:extLst>
                  </a:tr>
                  <a:tr h="370840">
                    <a:tc>
                      <a:txBody>
                        <a:bodyPr/>
                        <a:lstStyle/>
                        <a:p>
                          <a:r>
                            <a:rPr lang="en-US" dirty="0"/>
                            <a:t>Unamortized</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as long as the element is stored</a:t>
                          </a:r>
                          <a:r>
                            <a:rPr lang="en-US" baseline="0" dirty="0"/>
                            <a:t> at an even index and doesn’t trigger the resize, we’ll get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r>
                                <a:rPr lang="en-US" b="0" i="1" baseline="0" smtClean="0">
                                  <a:latin typeface="Cambria Math" panose="02040503050406030204" pitchFamily="18" charset="0"/>
                                </a:rPr>
                                <m:t>𝑛</m:t>
                              </m:r>
                              <m:r>
                                <a:rPr lang="en-US" b="0" i="1" baseline="0" smtClean="0">
                                  <a:latin typeface="Cambria Math" panose="02040503050406030204" pitchFamily="18" charset="0"/>
                                </a:rPr>
                                <m:t>)</m:t>
                              </m:r>
                            </m:oMath>
                          </a14:m>
                          <a:r>
                            <a:rPr lang="en-US" dirty="0"/>
                            <a:t> time.</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The worst-case total work for </a:t>
                          </a:r>
                          <a14:m>
                            <m:oMath xmlns:m="http://schemas.openxmlformats.org/officeDocument/2006/math">
                              <m:r>
                                <a:rPr lang="en-US" b="0" i="1" smtClean="0">
                                  <a:latin typeface="Cambria Math" panose="02040503050406030204" pitchFamily="18" charset="0"/>
                                </a:rPr>
                                <m:t>𝑛</m:t>
                              </m:r>
                            </m:oMath>
                          </a14:m>
                          <a:r>
                            <a:rPr lang="en-US" dirty="0"/>
                            <a:t> operations is for all to be odd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and one to trigger the resize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r>
                                <a:rPr lang="en-US" b="0" i="1" smtClean="0">
                                  <a:latin typeface="Cambria Math" panose="02040503050406030204" pitchFamily="18" charset="0"/>
                                </a:rPr>
                                <m:t>)</m:t>
                              </m:r>
                            </m:oMath>
                          </a14:m>
                          <a:r>
                            <a:rPr lang="en-US" dirty="0"/>
                            <a:t>. The total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r>
                            <a:rPr lang="en-US" dirty="0"/>
                            <a:t>, which we distribute equally</a:t>
                          </a:r>
                          <a:r>
                            <a:rPr lang="en-US" baseline="0" dirty="0"/>
                            <a:t> among the </a:t>
                          </a:r>
                          <a14:m>
                            <m:oMath xmlns:m="http://schemas.openxmlformats.org/officeDocument/2006/math">
                              <m:r>
                                <a:rPr lang="en-US" b="0" i="1" baseline="0" smtClean="0">
                                  <a:latin typeface="Cambria Math" panose="02040503050406030204" pitchFamily="18" charset="0"/>
                                </a:rPr>
                                <m:t>𝑛</m:t>
                              </m:r>
                            </m:oMath>
                          </a14:m>
                          <a:r>
                            <a:rPr lang="en-US" dirty="0"/>
                            <a:t> inserts.</a:t>
                          </a:r>
                        </a:p>
                      </a:txBody>
                      <a:tcPr/>
                    </a:tc>
                    <a:tc>
                      <a:txBody>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We have a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𝑛</m:t>
                              </m:r>
                            </m:oMath>
                          </a14:m>
                          <a:r>
                            <a:rPr lang="en-US" dirty="0"/>
                            <a:t> chance of causing the</a:t>
                          </a:r>
                          <a:r>
                            <a:rPr lang="en-US" baseline="0" dirty="0"/>
                            <a: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2.5</m:t>
                                  </m:r>
                                </m:sup>
                              </m:sSup>
                              <m:r>
                                <a:rPr lang="en-US" b="0" i="1" baseline="0" smtClean="0">
                                  <a:latin typeface="Cambria Math" panose="02040503050406030204" pitchFamily="18" charset="0"/>
                                </a:rPr>
                                <m:t>)</m:t>
                              </m:r>
                            </m:oMath>
                          </a14:m>
                          <a:r>
                            <a:rPr lang="en-US" dirty="0"/>
                            <a:t> spin, a ½ chance of getting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and ½ of</a:t>
                          </a:r>
                          <a:r>
                            <a:rPr lang="en-US" baseline="0" dirty="0"/>
                            <a:t> </a:t>
                          </a:r>
                          <a14:m>
                            <m:oMath xmlns:m="http://schemas.openxmlformats.org/officeDocument/2006/math">
                              <m:r>
                                <a:rPr lang="en-US" b="0" i="1" baseline="0" smtClean="0">
                                  <a:latin typeface="Cambria Math" panose="02040503050406030204" pitchFamily="18" charset="0"/>
                                </a:rPr>
                                <m:t>𝑂</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𝑛</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oMath>
                          </a14:m>
                          <a:r>
                            <a:rPr lang="en-US" dirty="0"/>
                            <a:t>, this gives:</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2.5</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m:oMathPara>
                          </a14:m>
                          <a:endParaRPr lang="en-US" dirty="0"/>
                        </a:p>
                        <a:p>
                          <a:r>
                            <a:rPr lang="en-US" dirty="0"/>
                            <a:t>Which gives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3601368129"/>
                      </a:ext>
                    </a:extLst>
                  </a:tr>
                </a:tbl>
              </a:graphicData>
            </a:graphic>
          </p:graphicFrame>
        </mc:Choice>
        <mc:Fallback xmlns="">
          <p:graphicFrame>
            <p:nvGraphicFramePr>
              <p:cNvPr id="6" name="Content Placeholder 5">
                <a:extLst>
                  <a:ext uri="{FF2B5EF4-FFF2-40B4-BE49-F238E27FC236}">
                    <a16:creationId xmlns:a16="http://schemas.microsoft.com/office/drawing/2014/main" id="{F3C59CCC-7A55-4BA1-8CFA-8522C2BAE0D5}"/>
                  </a:ext>
                </a:extLst>
              </p:cNvPr>
              <p:cNvGraphicFramePr>
                <a:graphicFrameLocks noGrp="1"/>
              </p:cNvGraphicFramePr>
              <p:nvPr>
                <p:ph idx="1"/>
                <p:extLst/>
              </p:nvPr>
            </p:nvGraphicFramePr>
            <p:xfrm>
              <a:off x="574675" y="1463675"/>
              <a:ext cx="11187112" cy="4745228"/>
            </p:xfrm>
            <a:graphic>
              <a:graphicData uri="http://schemas.openxmlformats.org/drawingml/2006/table">
                <a:tbl>
                  <a:tblPr firstRow="1" firstCol="1" bandRow="1">
                    <a:tableStyleId>{5C22544A-7EE6-4342-B048-85BDC9FD1C3A}</a:tableStyleId>
                  </a:tblPr>
                  <a:tblGrid>
                    <a:gridCol w="1650676">
                      <a:extLst>
                        <a:ext uri="{9D8B030D-6E8A-4147-A177-3AD203B41FA5}">
                          <a16:colId xmlns:a16="http://schemas.microsoft.com/office/drawing/2014/main" val="3520037104"/>
                        </a:ext>
                      </a:extLst>
                    </a:gridCol>
                    <a:gridCol w="3037114">
                      <a:extLst>
                        <a:ext uri="{9D8B030D-6E8A-4147-A177-3AD203B41FA5}">
                          <a16:colId xmlns:a16="http://schemas.microsoft.com/office/drawing/2014/main" val="4240758723"/>
                        </a:ext>
                      </a:extLst>
                    </a:gridCol>
                    <a:gridCol w="3130421">
                      <a:extLst>
                        <a:ext uri="{9D8B030D-6E8A-4147-A177-3AD203B41FA5}">
                          <a16:colId xmlns:a16="http://schemas.microsoft.com/office/drawing/2014/main" val="1018927595"/>
                        </a:ext>
                      </a:extLst>
                    </a:gridCol>
                    <a:gridCol w="3368901">
                      <a:extLst>
                        <a:ext uri="{9D8B030D-6E8A-4147-A177-3AD203B41FA5}">
                          <a16:colId xmlns:a16="http://schemas.microsoft.com/office/drawing/2014/main" val="2505584957"/>
                        </a:ext>
                      </a:extLst>
                    </a:gridCol>
                  </a:tblGrid>
                  <a:tr h="370840">
                    <a:tc>
                      <a:txBody>
                        <a:bodyPr/>
                        <a:lstStyle/>
                        <a:p>
                          <a:endParaRPr lang="en-US" dirty="0"/>
                        </a:p>
                      </a:txBody>
                      <a:tcPr/>
                    </a:tc>
                    <a:tc>
                      <a:txBody>
                        <a:bodyPr/>
                        <a:lstStyle/>
                        <a:p>
                          <a:r>
                            <a:rPr lang="en-US" dirty="0"/>
                            <a:t>Best</a:t>
                          </a:r>
                        </a:p>
                      </a:txBody>
                      <a:tcPr/>
                    </a:tc>
                    <a:tc>
                      <a:txBody>
                        <a:bodyPr/>
                        <a:lstStyle/>
                        <a:p>
                          <a:r>
                            <a:rPr lang="en-US" dirty="0"/>
                            <a:t>Worst</a:t>
                          </a:r>
                        </a:p>
                      </a:txBody>
                      <a:tcPr/>
                    </a:tc>
                    <a:tc>
                      <a:txBody>
                        <a:bodyPr/>
                        <a:lstStyle/>
                        <a:p>
                          <a:r>
                            <a:rPr lang="en-US" dirty="0"/>
                            <a:t>Average</a:t>
                          </a:r>
                        </a:p>
                      </a:txBody>
                      <a:tcPr/>
                    </a:tc>
                    <a:extLst>
                      <a:ext uri="{0D108BD9-81ED-4DB2-BD59-A6C34878D82A}">
                        <a16:rowId xmlns:a16="http://schemas.microsoft.com/office/drawing/2014/main" val="2369918141"/>
                      </a:ext>
                    </a:extLst>
                  </a:tr>
                  <a:tr h="2324354">
                    <a:tc>
                      <a:txBody>
                        <a:bodyPr/>
                        <a:lstStyle/>
                        <a:p>
                          <a:r>
                            <a:rPr lang="en-US" dirty="0"/>
                            <a:t>Amortized</a:t>
                          </a:r>
                        </a:p>
                      </a:txBody>
                      <a:tcPr/>
                    </a:tc>
                    <a:tc>
                      <a:txBody>
                        <a:bodyPr/>
                        <a:lstStyle/>
                        <a:p>
                          <a:endParaRPr lang="en-US"/>
                        </a:p>
                      </a:txBody>
                      <a:tcPr>
                        <a:blipFill>
                          <a:blip r:embed="rId2"/>
                          <a:stretch>
                            <a:fillRect l="-54618" t="-17060" r="-215060" b="-92651"/>
                          </a:stretch>
                        </a:blipFill>
                      </a:tcPr>
                    </a:tc>
                    <a:tc>
                      <a:txBody>
                        <a:bodyPr/>
                        <a:lstStyle/>
                        <a:p>
                          <a:endParaRPr lang="en-US"/>
                        </a:p>
                      </a:txBody>
                      <a:tcPr>
                        <a:blipFill>
                          <a:blip r:embed="rId2"/>
                          <a:stretch>
                            <a:fillRect l="-149805" t="-17060" r="-108366" b="-92651"/>
                          </a:stretch>
                        </a:blipFill>
                      </a:tcPr>
                    </a:tc>
                    <a:tc>
                      <a:txBody>
                        <a:bodyPr/>
                        <a:lstStyle/>
                        <a:p>
                          <a:endParaRPr lang="en-US"/>
                        </a:p>
                      </a:txBody>
                      <a:tcPr>
                        <a:blipFill>
                          <a:blip r:embed="rId2"/>
                          <a:stretch>
                            <a:fillRect l="-232188" t="-17060" r="-723" b="-92651"/>
                          </a:stretch>
                        </a:blipFill>
                      </a:tcPr>
                    </a:tc>
                    <a:extLst>
                      <a:ext uri="{0D108BD9-81ED-4DB2-BD59-A6C34878D82A}">
                        <a16:rowId xmlns:a16="http://schemas.microsoft.com/office/drawing/2014/main" val="445759369"/>
                      </a:ext>
                    </a:extLst>
                  </a:tr>
                  <a:tr h="2050034">
                    <a:tc>
                      <a:txBody>
                        <a:bodyPr/>
                        <a:lstStyle/>
                        <a:p>
                          <a:r>
                            <a:rPr lang="en-US" dirty="0"/>
                            <a:t>Unamortized</a:t>
                          </a:r>
                        </a:p>
                      </a:txBody>
                      <a:tcPr/>
                    </a:tc>
                    <a:tc>
                      <a:txBody>
                        <a:bodyPr/>
                        <a:lstStyle/>
                        <a:p>
                          <a:endParaRPr lang="en-US"/>
                        </a:p>
                      </a:txBody>
                      <a:tcPr>
                        <a:blipFill>
                          <a:blip r:embed="rId2"/>
                          <a:stretch>
                            <a:fillRect l="-54618" t="-132344" r="-215060" b="-4748"/>
                          </a:stretch>
                        </a:blipFill>
                      </a:tcPr>
                    </a:tc>
                    <a:tc>
                      <a:txBody>
                        <a:bodyPr/>
                        <a:lstStyle/>
                        <a:p>
                          <a:endParaRPr lang="en-US"/>
                        </a:p>
                      </a:txBody>
                      <a:tcPr>
                        <a:blipFill>
                          <a:blip r:embed="rId2"/>
                          <a:stretch>
                            <a:fillRect l="-149805" t="-132344" r="-108366" b="-4748"/>
                          </a:stretch>
                        </a:blipFill>
                      </a:tcPr>
                    </a:tc>
                    <a:tc>
                      <a:txBody>
                        <a:bodyPr/>
                        <a:lstStyle/>
                        <a:p>
                          <a:endParaRPr lang="en-US"/>
                        </a:p>
                      </a:txBody>
                      <a:tcPr>
                        <a:blipFill>
                          <a:blip r:embed="rId2"/>
                          <a:stretch>
                            <a:fillRect l="-232188" t="-132344" r="-723" b="-4748"/>
                          </a:stretch>
                        </a:blipFill>
                      </a:tcPr>
                    </a:tc>
                    <a:extLst>
                      <a:ext uri="{0D108BD9-81ED-4DB2-BD59-A6C34878D82A}">
                        <a16:rowId xmlns:a16="http://schemas.microsoft.com/office/drawing/2014/main" val="3601368129"/>
                      </a:ext>
                    </a:extLst>
                  </a:tr>
                </a:tbl>
              </a:graphicData>
            </a:graphic>
          </p:graphicFrame>
        </mc:Fallback>
      </mc:AlternateContent>
      <p:sp>
        <p:nvSpPr>
          <p:cNvPr id="5" name="Slide Number Placeholder 4">
            <a:extLst>
              <a:ext uri="{FF2B5EF4-FFF2-40B4-BE49-F238E27FC236}">
                <a16:creationId xmlns:a16="http://schemas.microsoft.com/office/drawing/2014/main" id="{225997A8-7AC5-4B9E-8834-CE6726372F6D}"/>
              </a:ext>
            </a:extLst>
          </p:cNvPr>
          <p:cNvSpPr>
            <a:spLocks noGrp="1"/>
          </p:cNvSpPr>
          <p:nvPr>
            <p:ph type="sldNum" sz="quarter" idx="12"/>
          </p:nvPr>
        </p:nvSpPr>
        <p:spPr/>
        <p:txBody>
          <a:bodyPr/>
          <a:lstStyle/>
          <a:p>
            <a:fld id="{2A684D91-6951-4247-8A71-3C3C7BB0A60F}" type="slidenum">
              <a:rPr lang="en-US" smtClean="0"/>
              <a:t>39</a:t>
            </a:fld>
            <a:endParaRPr lang="en-US"/>
          </a:p>
        </p:txBody>
      </p:sp>
    </p:spTree>
    <p:extLst>
      <p:ext uri="{BB962C8B-B14F-4D97-AF65-F5344CB8AC3E}">
        <p14:creationId xmlns:p14="http://schemas.microsoft.com/office/powerpoint/2010/main" val="175740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Formally Big-O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9502" y="1412384"/>
                <a:ext cx="11187258" cy="2582771"/>
              </a:xfrm>
            </p:spPr>
            <p:txBody>
              <a:bodyPr>
                <a:normAutofit/>
              </a:bodyPr>
              <a:lstStyle/>
              <a:p>
                <a:r>
                  <a:rPr lang="en-US" sz="2800" dirty="0"/>
                  <a:t>We wanted to find an upper bound on our algorithm’s running time, but</a:t>
                </a:r>
              </a:p>
              <a:p>
                <a:pPr lvl="1"/>
                <a:r>
                  <a:rPr lang="en-US" sz="2800" dirty="0"/>
                  <a:t>We don’t want to care about constant factors.</a:t>
                </a:r>
              </a:p>
              <a:p>
                <a:pPr lvl="1"/>
                <a:r>
                  <a:rPr lang="en-US" sz="2800" dirty="0"/>
                  <a:t>We only care about what happens as </a:t>
                </a:r>
                <a14:m>
                  <m:oMath xmlns:m="http://schemas.openxmlformats.org/officeDocument/2006/math">
                    <m:r>
                      <a:rPr lang="en-US" sz="2800" b="0" i="1" smtClean="0">
                        <a:latin typeface="Cambria Math" panose="02040503050406030204" pitchFamily="18" charset="0"/>
                      </a:rPr>
                      <m:t>𝑛</m:t>
                    </m:r>
                  </m:oMath>
                </a14:m>
                <a:r>
                  <a:rPr lang="en-US" sz="2800" dirty="0"/>
                  <a:t> gets large.</a:t>
                </a:r>
              </a:p>
              <a:p>
                <a:r>
                  <a:rPr lang="en-US" sz="2800" dirty="0"/>
                  <a:t>The formal, mathematical definition is Big-O.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9502" y="1412384"/>
                <a:ext cx="11187258" cy="2582771"/>
              </a:xfrm>
              <a:blipFill>
                <a:blip r:embed="rId2"/>
                <a:stretch>
                  <a:fillRect l="-708" t="-425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grpSp>
        <p:nvGrpSpPr>
          <p:cNvPr id="8" name="Group 7"/>
          <p:cNvGrpSpPr/>
          <p:nvPr/>
        </p:nvGrpSpPr>
        <p:grpSpPr>
          <a:xfrm>
            <a:off x="575239" y="3995155"/>
            <a:ext cx="6163764" cy="1843018"/>
            <a:chOff x="677853" y="1580757"/>
            <a:chExt cx="6111311" cy="1843018"/>
          </a:xfrm>
        </p:grpSpPr>
        <mc:AlternateContent xmlns:mc="http://schemas.openxmlformats.org/markup-compatibility/2006" xmlns:a14="http://schemas.microsoft.com/office/drawing/2010/main">
          <mc:Choice Requires="a14">
            <p:sp>
              <p:nvSpPr>
                <p:cNvPr id="6" name="Rectangle 5"/>
                <p:cNvSpPr/>
                <p:nvPr/>
              </p:nvSpPr>
              <p:spPr>
                <a:xfrm>
                  <a:off x="677853" y="1580757"/>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dirty="0">
                    <a:latin typeface="Cambria Math" panose="02040503050406030204" pitchFamily="18" charset="0"/>
                  </a:endParaRPr>
                </a:p>
                <a:p>
                  <a14:m>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m:t>
                      </m:r>
                    </m:oMath>
                  </a14:m>
                  <a:r>
                    <a:rPr lang="en-US" sz="2800" dirty="0"/>
                    <a:t> is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m:t>
                      </m:r>
                    </m:oMath>
                  </a14:m>
                  <a:r>
                    <a:rPr lang="en-US" sz="2800" dirty="0"/>
                    <a:t> if there exist positive constants </a:t>
                  </a:r>
                  <a14:m>
                    <m:oMath xmlns:m="http://schemas.openxmlformats.org/officeDocument/2006/math">
                      <m:r>
                        <a:rPr lang="en-US" sz="2800" i="1">
                          <a:latin typeface="Cambria Math" panose="02040503050406030204" pitchFamily="18" charset="0"/>
                        </a:rPr>
                        <m:t>𝑐</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0</m:t>
                          </m:r>
                        </m:sub>
                      </m:sSub>
                    </m:oMath>
                  </a14:m>
                  <a:r>
                    <a:rPr lang="en-US" sz="2800" dirty="0"/>
                    <a:t> such that for all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0</m:t>
                          </m:r>
                        </m:sub>
                      </m:sSub>
                    </m:oMath>
                  </a14:m>
                  <a:r>
                    <a:rPr lang="en-US" sz="2800" dirty="0"/>
                    <a:t>,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m:t>
                        </m:r>
                        <m:r>
                          <a:rPr lang="en-US" sz="2800" i="1">
                            <a:latin typeface="Cambria Math" panose="02040503050406030204" pitchFamily="18" charset="0"/>
                          </a:rPr>
                          <m:t>𝑐</m:t>
                        </m:r>
                        <m:r>
                          <a:rPr lang="en-US" sz="2800" i="1">
                            <a:latin typeface="Cambria Math" panose="02040503050406030204" pitchFamily="18" charset="0"/>
                          </a:rPr>
                          <m:t>⋅</m:t>
                        </m:r>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𝑛</m:t>
                            </m:r>
                          </m:e>
                        </m:d>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77853" y="1580757"/>
                  <a:ext cx="6111311" cy="1843018"/>
                </a:xfrm>
                <a:prstGeom prst="rect">
                  <a:avLst/>
                </a:prstGeom>
                <a:blipFill>
                  <a:blip r:embed="rId3"/>
                  <a:stretch>
                    <a:fillRect l="-1978" r="-217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77853" y="1580758"/>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Big-</a:t>
                  </a:r>
                  <a14:m>
                    <m:oMath xmlns:m="http://schemas.openxmlformats.org/officeDocument/2006/math">
                      <m:r>
                        <a:rPr lang="en-US" sz="3200" b="1" i="1" dirty="0" smtClean="0">
                          <a:latin typeface="Cambria Math" panose="02040503050406030204" pitchFamily="18" charset="0"/>
                        </a:rPr>
                        <m:t>𝑶</m:t>
                      </m:r>
                    </m:oMath>
                  </a14:m>
                  <a:endParaRPr lang="en-US" sz="3200" b="1"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8"/>
                  <a:ext cx="6101786" cy="476250"/>
                </a:xfrm>
                <a:prstGeom prst="rect">
                  <a:avLst/>
                </a:prstGeom>
                <a:blipFill>
                  <a:blip r:embed="rId4"/>
                  <a:stretch>
                    <a:fillRect l="-2475" t="-26923" b="-53846"/>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429502" y="6071504"/>
                <a:ext cx="9374659" cy="523220"/>
              </a:xfrm>
              <a:prstGeom prst="rect">
                <a:avLst/>
              </a:prstGeom>
              <a:noFill/>
            </p:spPr>
            <p:txBody>
              <a:bodyPr wrap="square" rtlCol="0">
                <a:spAutoFit/>
              </a:bodyPr>
              <a:lstStyle/>
              <a:p>
                <a:r>
                  <a:rPr lang="en-US" sz="2800" dirty="0"/>
                  <a:t>We also say that </a:t>
                </a:r>
                <a14:m>
                  <m:oMath xmlns:m="http://schemas.openxmlformats.org/officeDocument/2006/math">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oMath>
                </a14:m>
                <a:r>
                  <a:rPr lang="en-US" sz="2800" dirty="0"/>
                  <a:t> “dominates” </a:t>
                </a:r>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429502" y="6071504"/>
                <a:ext cx="9374659" cy="523220"/>
              </a:xfrm>
              <a:prstGeom prst="rect">
                <a:avLst/>
              </a:prstGeom>
              <a:blipFill>
                <a:blip r:embed="rId5"/>
                <a:stretch>
                  <a:fillRect l="-1300"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3802200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A7985-BF24-D367-8100-34990F4FE5CB}"/>
              </a:ext>
            </a:extLst>
          </p:cNvPr>
          <p:cNvSpPr>
            <a:spLocks noGrp="1"/>
          </p:cNvSpPr>
          <p:nvPr>
            <p:ph type="title"/>
          </p:nvPr>
        </p:nvSpPr>
        <p:spPr/>
        <p:txBody>
          <a:bodyPr/>
          <a:lstStyle/>
          <a:p>
            <a:r>
              <a:rPr lang="en-US" dirty="0"/>
              <a:t>More big-O examples</a:t>
            </a:r>
          </a:p>
        </p:txBody>
      </p:sp>
      <p:sp>
        <p:nvSpPr>
          <p:cNvPr id="5" name="Text Placeholder 4">
            <a:extLst>
              <a:ext uri="{FF2B5EF4-FFF2-40B4-BE49-F238E27FC236}">
                <a16:creationId xmlns:a16="http://schemas.microsoft.com/office/drawing/2014/main" id="{B1E5CD62-6F11-7E0F-2898-93131EF96B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5638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7063-473E-169B-EE19-F65CD7FD79F3}"/>
              </a:ext>
            </a:extLst>
          </p:cNvPr>
          <p:cNvSpPr>
            <a:spLocks noGrp="1"/>
          </p:cNvSpPr>
          <p:nvPr>
            <p:ph type="title"/>
          </p:nvPr>
        </p:nvSpPr>
        <p:spPr/>
        <p:txBody>
          <a:bodyPr/>
          <a:lstStyle/>
          <a:p>
            <a:r>
              <a:rPr lang="en-US" dirty="0"/>
              <a:t>Rearranging Inequalities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89CF5C-430E-1BBB-69A4-2D879B0C64EA}"/>
                  </a:ext>
                </a:extLst>
              </p:cNvPr>
              <p:cNvSpPr>
                <a:spLocks noGrp="1"/>
              </p:cNvSpPr>
              <p:nvPr>
                <p:ph idx="1"/>
              </p:nvPr>
            </p:nvSpPr>
            <p:spPr/>
            <p:txBody>
              <a:bodyPr>
                <a:normAutofit/>
              </a:bodyPr>
              <a:lstStyle/>
              <a:p>
                <a:r>
                  <a:rPr lang="en-US" sz="2800" dirty="0"/>
                  <a:t>Is </a:t>
                </a:r>
                <a14:m>
                  <m:oMath xmlns:m="http://schemas.openxmlformats.org/officeDocument/2006/math">
                    <m:sSup>
                      <m:sSupPr>
                        <m:ctrlPr>
                          <a:rPr lang="en-US" sz="2800" b="0" i="0" smtClean="0">
                            <a:latin typeface="Cambria Math" panose="02040503050406030204" pitchFamily="18" charset="0"/>
                          </a:rPr>
                        </m:ctrlPr>
                      </m:sSupPr>
                      <m:e>
                        <m:r>
                          <m:rPr>
                            <m:sty m:val="p"/>
                          </m:rPr>
                          <a:rPr lang="en-US" sz="2800" b="0" i="0" smtClean="0">
                            <a:latin typeface="Cambria Math" panose="02040503050406030204" pitchFamily="18" charset="0"/>
                          </a:rPr>
                          <m:t>n</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+10</m:t>
                    </m:r>
                    <m:r>
                      <m:rPr>
                        <m:sty m:val="p"/>
                      </m:rPr>
                      <a:rPr lang="en-US" sz="2800" b="0" i="0" smtClean="0">
                        <a:latin typeface="Cambria Math" panose="02040503050406030204" pitchFamily="18" charset="0"/>
                      </a:rPr>
                      <m:t>n</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oMath>
                </a14:m>
                <a:endParaRPr lang="en-US" sz="2800" dirty="0"/>
              </a:p>
              <a:p>
                <a:r>
                  <a:rPr lang="en-US" sz="2800" dirty="0"/>
                  <a:t>Can also rearrange a single inequality</a:t>
                </a:r>
              </a:p>
              <a:p>
                <a:r>
                  <a:rPr lang="en-US" sz="2800" dirty="0"/>
                  <a:t>Scratch work: (not part of proof)</a:t>
                </a:r>
              </a:p>
              <a:p>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+10</m:t>
                    </m:r>
                    <m:r>
                      <a:rPr lang="en-US" sz="2800" b="0" i="1" smtClean="0">
                        <a:latin typeface="Cambria Math" panose="02040503050406030204" pitchFamily="18" charset="0"/>
                      </a:rPr>
                      <m:t>𝑛</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oMath>
                </a14:m>
                <a:endParaRPr lang="en-US" sz="2800" b="0" dirty="0"/>
              </a:p>
              <a:p>
                <a:r>
                  <a:rPr lang="en-US" sz="2800" b="0" dirty="0" err="1"/>
                  <a:t>Iff</a:t>
                </a:r>
                <a:r>
                  <a:rPr lang="en-US" sz="2800" b="0" dirty="0"/>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+10≤?</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oMath>
                </a14:m>
                <a:endParaRPr lang="en-US" sz="2800" b="0" dirty="0"/>
              </a:p>
              <a:p>
                <a:r>
                  <a:rPr lang="en-US" sz="2800" dirty="0" err="1"/>
                  <a:t>Iff</a:t>
                </a:r>
                <a:r>
                  <a:rPr lang="en-US" sz="2800" dirty="0"/>
                  <a:t> </a:t>
                </a:r>
                <a14:m>
                  <m:oMath xmlns:m="http://schemas.openxmlformats.org/officeDocument/2006/math">
                    <m:r>
                      <a:rPr lang="en-US" sz="2800" b="0" i="1" smtClean="0">
                        <a:latin typeface="Cambria Math" panose="02040503050406030204" pitchFamily="18" charset="0"/>
                      </a:rPr>
                      <m:t>10≤</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oMath>
                </a14:m>
                <a:r>
                  <a:rPr lang="en-US" sz="2800" b="0" dirty="0"/>
                  <a:t> set </a:t>
                </a:r>
                <a14:m>
                  <m:oMath xmlns:m="http://schemas.openxmlformats.org/officeDocument/2006/math">
                    <m:r>
                      <a:rPr lang="en-US" sz="2800" b="0" i="1" smtClean="0">
                        <a:latin typeface="Cambria Math" panose="02040503050406030204" pitchFamily="18" charset="0"/>
                      </a:rPr>
                      <m:t>?=1</m:t>
                    </m:r>
                  </m:oMath>
                </a14:m>
                <a:r>
                  <a:rPr lang="en-US" sz="2800" b="0" dirty="0"/>
                  <a:t>, to make factoring easier</a:t>
                </a:r>
              </a:p>
              <a:p>
                <a:r>
                  <a:rPr lang="en-US" sz="2800" dirty="0" err="1"/>
                  <a:t>Iff</a:t>
                </a:r>
                <a:r>
                  <a:rPr lang="en-US" sz="2800" dirty="0"/>
                  <a:t> </a:t>
                </a:r>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−1)</m:t>
                    </m:r>
                  </m:oMath>
                </a14:m>
                <a:r>
                  <a:rPr lang="en-US" sz="2800" b="0" dirty="0"/>
                  <a:t> which is definitely true for </a:t>
                </a:r>
                <a14:m>
                  <m:oMath xmlns:m="http://schemas.openxmlformats.org/officeDocument/2006/math">
                    <m:r>
                      <a:rPr lang="en-US" sz="2800" b="0" i="1" smtClean="0">
                        <a:latin typeface="Cambria Math" panose="02040503050406030204" pitchFamily="18" charset="0"/>
                      </a:rPr>
                      <m:t>𝑛</m:t>
                    </m:r>
                  </m:oMath>
                </a14:m>
                <a:r>
                  <a:rPr lang="en-US" sz="2800" b="0" dirty="0"/>
                  <a:t> at least </a:t>
                </a:r>
                <a14:m>
                  <m:oMath xmlns:m="http://schemas.openxmlformats.org/officeDocument/2006/math">
                    <m:r>
                      <a:rPr lang="en-US" sz="2800" b="0" i="1" smtClean="0">
                        <a:latin typeface="Cambria Math" panose="02040503050406030204" pitchFamily="18" charset="0"/>
                      </a:rPr>
                      <m:t>5</m:t>
                    </m:r>
                  </m:oMath>
                </a14:m>
                <a:r>
                  <a:rPr lang="en-US" sz="2800" b="0" dirty="0"/>
                  <a:t>. So take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=5</m:t>
                    </m:r>
                  </m:oMath>
                </a14:m>
                <a:endParaRPr lang="en-US" sz="2800" b="0" dirty="0"/>
              </a:p>
              <a:p>
                <a:r>
                  <a:rPr lang="en-US" sz="2800" b="0" dirty="0"/>
                  <a:t>That’s our scratch work, now what’s our proof?</a:t>
                </a:r>
              </a:p>
              <a:p>
                <a:endParaRPr lang="en-US" sz="2800" dirty="0"/>
              </a:p>
            </p:txBody>
          </p:sp>
        </mc:Choice>
        <mc:Fallback>
          <p:sp>
            <p:nvSpPr>
              <p:cNvPr id="3" name="Content Placeholder 2">
                <a:extLst>
                  <a:ext uri="{FF2B5EF4-FFF2-40B4-BE49-F238E27FC236}">
                    <a16:creationId xmlns:a16="http://schemas.microsoft.com/office/drawing/2014/main" id="{2189CF5C-430E-1BBB-69A4-2D879B0C64E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5779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9329-D7A5-C356-14B5-4B84AFC396EE}"/>
              </a:ext>
            </a:extLst>
          </p:cNvPr>
          <p:cNvSpPr>
            <a:spLocks noGrp="1"/>
          </p:cNvSpPr>
          <p:nvPr>
            <p:ph type="title"/>
          </p:nvPr>
        </p:nvSpPr>
        <p:spPr/>
        <p:txBody>
          <a:bodyPr/>
          <a:lstStyle/>
          <a:p>
            <a:r>
              <a:rPr lang="en-US" dirty="0"/>
              <a:t>Rearranging Inequalities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E8506C4-9103-FC03-C011-62C1BC04C53B}"/>
                  </a:ext>
                </a:extLst>
              </p:cNvPr>
              <p:cNvSpPr>
                <a:spLocks noGrp="1"/>
              </p:cNvSpPr>
              <p:nvPr>
                <p:ph idx="1"/>
              </p:nvPr>
            </p:nvSpPr>
            <p:spPr/>
            <p:txBody>
              <a:bodyPr>
                <a:normAutofit/>
              </a:bodyPr>
              <a:lstStyle/>
              <a:p>
                <a:r>
                  <a:rPr lang="en-US" sz="2800" dirty="0"/>
                  <a:t>Claim: </a:t>
                </a:r>
                <a14:m>
                  <m:oMath xmlns:m="http://schemas.openxmlformats.org/officeDocument/2006/math">
                    <m:sSup>
                      <m:sSupPr>
                        <m:ctrlPr>
                          <a:rPr lang="en-US" sz="2800" b="0" i="1" smtClean="0">
                            <a:latin typeface="Cambria Math" panose="02040503050406030204" pitchFamily="18" charset="0"/>
                          </a:rPr>
                        </m:ctrlPr>
                      </m:sSupPr>
                      <m:e>
                        <m:r>
                          <m:rPr>
                            <m:sty m:val="p"/>
                          </m:rPr>
                          <a:rPr lang="en-US" sz="2800" b="0" i="0" smtClean="0">
                            <a:latin typeface="Cambria Math" panose="02040503050406030204" pitchFamily="18" charset="0"/>
                          </a:rPr>
                          <m:t>n</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+10</m:t>
                    </m:r>
                    <m:r>
                      <m:rPr>
                        <m:sty m:val="p"/>
                      </m:rPr>
                      <a:rPr lang="en-US" sz="2800" b="0" i="0" smtClean="0">
                        <a:latin typeface="Cambria Math" panose="02040503050406030204" pitchFamily="18" charset="0"/>
                      </a:rPr>
                      <m:t>n</m:t>
                    </m:r>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oMath>
                </a14:m>
                <a:endParaRPr lang="en-US" sz="2800" dirty="0"/>
              </a:p>
              <a:p>
                <a:r>
                  <a:rPr lang="en-US" sz="2800" dirty="0"/>
                  <a:t>Proof: Take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=1</m:t>
                    </m:r>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=5</m:t>
                    </m:r>
                  </m:oMath>
                </a14:m>
                <a:r>
                  <a:rPr lang="en-US" sz="2800" dirty="0"/>
                  <a:t>. Observe that for all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oMath>
                </a14:m>
                <a:r>
                  <a:rPr lang="en-US" sz="2800" dirty="0"/>
                  <a:t>, we have</a:t>
                </a:r>
              </a:p>
              <a:p>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−1)</m:t>
                    </m:r>
                  </m:oMath>
                </a14:m>
                <a:r>
                  <a:rPr lang="en-US" sz="2800" dirty="0"/>
                  <a:t> (as the right-hand-side is increasing with </a:t>
                </a:r>
                <a14:m>
                  <m:oMath xmlns:m="http://schemas.openxmlformats.org/officeDocument/2006/math">
                    <m:r>
                      <a:rPr lang="en-US" sz="2800" b="0" i="1" smtClean="0">
                        <a:latin typeface="Cambria Math" panose="02040503050406030204" pitchFamily="18" charset="0"/>
                      </a:rPr>
                      <m:t>𝑛</m:t>
                    </m:r>
                  </m:oMath>
                </a14:m>
                <a:r>
                  <a:rPr lang="en-US" sz="2800" dirty="0"/>
                  <a:t>)</a:t>
                </a:r>
              </a:p>
              <a:p>
                <a:r>
                  <a:rPr lang="en-US" sz="2800" dirty="0"/>
                  <a:t>Multiplying by </a:t>
                </a:r>
                <a14:m>
                  <m:oMath xmlns:m="http://schemas.openxmlformats.org/officeDocument/2006/math">
                    <m:r>
                      <a:rPr lang="en-US" sz="2800" b="0" i="1" smtClean="0">
                        <a:latin typeface="Cambria Math" panose="02040503050406030204" pitchFamily="18" charset="0"/>
                      </a:rPr>
                      <m:t>𝑛</m:t>
                    </m:r>
                  </m:oMath>
                </a14:m>
                <a:r>
                  <a:rPr lang="en-US" sz="2800" dirty="0"/>
                  <a:t>, we get </a:t>
                </a:r>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rPr>
                      <m:t>𝑛</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oMath>
                </a14:m>
                <a:endParaRPr lang="en-US" sz="2800" dirty="0"/>
              </a:p>
              <a:p>
                <a:r>
                  <a:rPr lang="en-US" sz="2800" dirty="0"/>
                  <a:t>Rearranging, we have </a:t>
                </a:r>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rPr>
                      <m:t>𝑛</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oMath>
                </a14:m>
                <a:endParaRPr lang="en-US" sz="2800" dirty="0"/>
              </a:p>
              <a:p>
                <a:r>
                  <a:rPr lang="en-US" sz="2800" dirty="0"/>
                  <a:t>As this inequality holds for all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oMath>
                </a14:m>
                <a:r>
                  <a:rPr lang="en-US" sz="2800" dirty="0"/>
                  <a:t> we have met the definition as required. </a:t>
                </a:r>
              </a:p>
              <a:p>
                <a:endParaRPr lang="en-US" sz="2800" dirty="0"/>
              </a:p>
            </p:txBody>
          </p:sp>
        </mc:Choice>
        <mc:Fallback>
          <p:sp>
            <p:nvSpPr>
              <p:cNvPr id="3" name="Content Placeholder 2">
                <a:extLst>
                  <a:ext uri="{FF2B5EF4-FFF2-40B4-BE49-F238E27FC236}">
                    <a16:creationId xmlns:a16="http://schemas.microsoft.com/office/drawing/2014/main" id="{8E8506C4-9103-FC03-C011-62C1BC04C53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709076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0653-5040-A748-8E43-277F98173DC9}"/>
              </a:ext>
            </a:extLst>
          </p:cNvPr>
          <p:cNvSpPr>
            <a:spLocks noGrp="1"/>
          </p:cNvSpPr>
          <p:nvPr>
            <p:ph type="title"/>
          </p:nvPr>
        </p:nvSpPr>
        <p:spPr/>
        <p:txBody>
          <a:bodyPr/>
          <a:lstStyle/>
          <a:p>
            <a:r>
              <a:rPr lang="en-US" dirty="0"/>
              <a:t>String of Inequalities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03522A2-24D0-B390-87FE-B3D7A526A7BF}"/>
                  </a:ext>
                </a:extLst>
              </p:cNvPr>
              <p:cNvSpPr>
                <a:spLocks noGrp="1"/>
              </p:cNvSpPr>
              <p:nvPr>
                <p:ph idx="1"/>
              </p:nvPr>
            </p:nvSpPr>
            <p:spPr/>
            <p:txBody>
              <a:bodyPr>
                <a:normAutofit/>
              </a:bodyPr>
              <a:lstStyle/>
              <a:p>
                <a:r>
                  <a:rPr lang="en-US" sz="2800" dirty="0"/>
                  <a:t>Can also string together inequalities (all facing the same direction)</a:t>
                </a:r>
              </a:p>
              <a:p>
                <a:r>
                  <a:rPr lang="en-US" sz="2800" dirty="0"/>
                  <a:t>Claim: </a:t>
                </a:r>
                <a14:m>
                  <m:oMath xmlns:m="http://schemas.openxmlformats.org/officeDocument/2006/math">
                    <m:func>
                      <m:funcPr>
                        <m:ctrlPr>
                          <a:rPr lang="en-US" sz="2800" b="0" i="1" smtClean="0">
                            <a:latin typeface="Cambria Math" panose="02040503050406030204" pitchFamily="18" charset="0"/>
                          </a:rPr>
                        </m:ctrlPr>
                      </m:funcPr>
                      <m:fName>
                        <m:sSub>
                          <m:sSubPr>
                            <m:ctrlPr>
                              <a:rPr lang="en-US" sz="2800" b="0" i="0"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0" smtClean="0">
                                <a:latin typeface="Cambria Math" panose="02040503050406030204" pitchFamily="18" charset="0"/>
                              </a:rPr>
                              <m:t>5</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+10</m:t>
                            </m:r>
                          </m:e>
                        </m:d>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e>
                    </m:func>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m:t>
                    </m:r>
                  </m:oMath>
                </a14:m>
                <a:r>
                  <a:rPr lang="en-US" sz="2800" dirty="0"/>
                  <a:t>.</a:t>
                </a:r>
              </a:p>
              <a:p>
                <a:r>
                  <a:rPr lang="en-US" sz="2800" dirty="0"/>
                  <a:t>Proof: We claim that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=3</m:t>
                    </m:r>
                  </m:oMath>
                </a14:m>
                <a:r>
                  <a:rPr lang="en-US" sz="2800" dirty="0"/>
                  <a:t>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=5</m:t>
                    </m:r>
                  </m:oMath>
                </a14:m>
                <a:r>
                  <a:rPr lang="en-US" sz="2800" dirty="0"/>
                  <a:t> suffice. </a:t>
                </a:r>
              </a:p>
              <a:p>
                <a:r>
                  <a:rPr lang="en-US" sz="2800" dirty="0"/>
                  <a:t>Observe for arbitrary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r>
                      <a:rPr lang="en-US" sz="2800" b="0" i="0" smtClean="0">
                        <a:latin typeface="Cambria Math" panose="02040503050406030204" pitchFamily="18" charset="0"/>
                      </a:rPr>
                      <m:t>:</m:t>
                    </m:r>
                  </m:oMath>
                </a14:m>
                <a:endParaRPr lang="en-US" sz="2800" dirty="0"/>
              </a:p>
              <a:p>
                <a14:m>
                  <m:oMath xmlns:m="http://schemas.openxmlformats.org/officeDocument/2006/math">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+10</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+10</m:t>
                                </m:r>
                                <m:r>
                                  <a:rPr lang="en-US" sz="2800" b="0" i="1" smtClean="0">
                                    <a:latin typeface="Cambria Math" panose="02040503050406030204" pitchFamily="18" charset="0"/>
                                  </a:rPr>
                                  <m:t>𝑛</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11</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≤2+</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e>
                            </m:func>
                          </m:e>
                        </m:func>
                      </m:e>
                    </m:func>
                  </m:oMath>
                </a14:m>
                <a:endParaRPr lang="en-US" sz="2800" dirty="0"/>
              </a:p>
              <a:p>
                <a:r>
                  <a:rPr lang="en-US" sz="2800" dirty="0"/>
                  <a:t>                </a:t>
                </a:r>
                <a14:m>
                  <m:oMath xmlns:m="http://schemas.openxmlformats.org/officeDocument/2006/math">
                    <m:r>
                      <a:rPr lang="en-US" sz="2800" b="0" i="1" smtClean="0">
                        <a:latin typeface="Cambria Math" panose="02040503050406030204" pitchFamily="18" charset="0"/>
                      </a:rPr>
                      <m:t>≤2</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e>
                    </m:func>
                  </m:oMath>
                </a14:m>
                <a:r>
                  <a:rPr lang="en-US" sz="2800" dirty="0"/>
                  <a:t> for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≥5</m:t>
                    </m:r>
                  </m:oMath>
                </a14:m>
                <a:r>
                  <a:rPr lang="en-US" sz="2800" dirty="0"/>
                  <a:t> </a:t>
                </a:r>
                <a:r>
                  <a:rPr lang="en-US" dirty="0"/>
                  <a:t>(</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5</m:t>
                            </m:r>
                          </m:sub>
                        </m:sSub>
                      </m:fName>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 is increasing,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5</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m:t>
                        </m:r>
                      </m:e>
                    </m:func>
                  </m:oMath>
                </a14:m>
                <a:r>
                  <a:rPr lang="en-US" dirty="0"/>
                  <a:t>)</a:t>
                </a:r>
              </a:p>
              <a:p>
                <a:r>
                  <a:rPr lang="en-US" dirty="0"/>
                  <a:t>                     </a:t>
                </a:r>
                <a14:m>
                  <m:oMath xmlns:m="http://schemas.openxmlformats.org/officeDocument/2006/math">
                    <m:r>
                      <a:rPr lang="en-US" sz="2800" b="0" i="1" smtClean="0">
                        <a:latin typeface="Cambria Math" panose="02040503050406030204" pitchFamily="18" charset="0"/>
                      </a:rPr>
                      <m:t>≤3</m:t>
                    </m:r>
                    <m:func>
                      <m:funcPr>
                        <m:ctrlPr>
                          <a:rPr lang="en-US" sz="2800" b="0" i="1" smtClean="0">
                            <a:latin typeface="Cambria Math" panose="02040503050406030204" pitchFamily="18" charset="0"/>
                          </a:rPr>
                        </m:ctrlPr>
                      </m:funcPr>
                      <m:fName>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log</m:t>
                            </m:r>
                          </m:e>
                          <m:sub>
                            <m:r>
                              <a:rPr lang="en-US" sz="2800" b="0" i="1" smtClean="0">
                                <a:latin typeface="Cambria Math" panose="02040503050406030204" pitchFamily="18" charset="0"/>
                              </a:rPr>
                              <m:t>5</m:t>
                            </m:r>
                          </m:sub>
                        </m:sSub>
                      </m:fName>
                      <m:e>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endParaRPr lang="en-US" sz="2800" dirty="0"/>
              </a:p>
              <a:p>
                <a:r>
                  <a:rPr lang="en-US" sz="2800" dirty="0"/>
                  <a:t>This string of inequalities holds for all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≥5, </m:t>
                    </m:r>
                  </m:oMath>
                </a14:m>
                <a:r>
                  <a:rPr lang="en-US" sz="2800" dirty="0"/>
                  <a:t>meeting the definition of big-O.</a:t>
                </a:r>
              </a:p>
            </p:txBody>
          </p:sp>
        </mc:Choice>
        <mc:Fallback>
          <p:sp>
            <p:nvSpPr>
              <p:cNvPr id="3" name="Content Placeholder 2">
                <a:extLst>
                  <a:ext uri="{FF2B5EF4-FFF2-40B4-BE49-F238E27FC236}">
                    <a16:creationId xmlns:a16="http://schemas.microsoft.com/office/drawing/2014/main" id="{D03522A2-24D0-B390-87FE-B3D7A526A7BF}"/>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60313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that the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79771" y="3052359"/>
                <a:ext cx="4225360" cy="2532889"/>
              </a:xfrm>
            </p:spPr>
            <p:txBody>
              <a:bodyPr>
                <a:normAutofit/>
              </a:bodyPr>
              <a:lstStyle/>
              <a:p>
                <a:r>
                  <a:rPr lang="en-US" sz="2800" dirty="0"/>
                  <a:t>Why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𝑛</m:t>
                        </m:r>
                      </m:e>
                      <m:sub>
                        <m:r>
                          <a:rPr lang="en-US" sz="2800" b="0" i="1" smtClean="0">
                            <a:latin typeface="Cambria Math" panose="02040503050406030204" pitchFamily="18" charset="0"/>
                          </a:rPr>
                          <m:t>0</m:t>
                        </m:r>
                      </m:sub>
                    </m:sSub>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79771" y="3052359"/>
                <a:ext cx="4225360" cy="2532889"/>
              </a:xfrm>
              <a:blipFill>
                <a:blip r:embed="rId2"/>
                <a:stretch>
                  <a:fillRect l="-1732" t="-433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pic>
        <p:nvPicPr>
          <p:cNvPr id="6" name="Picture 5"/>
          <p:cNvPicPr>
            <a:picLocks noChangeAspect="1"/>
          </p:cNvPicPr>
          <p:nvPr/>
        </p:nvPicPr>
        <p:blipFill>
          <a:blip r:embed="rId3"/>
          <a:stretch>
            <a:fillRect/>
          </a:stretch>
        </p:blipFill>
        <p:spPr>
          <a:xfrm>
            <a:off x="696769" y="3576659"/>
            <a:ext cx="5018532" cy="2706624"/>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8184181" y="3052359"/>
                <a:ext cx="4225360" cy="254576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t>Why </a:t>
                </a:r>
                <a14:m>
                  <m:oMath xmlns:m="http://schemas.openxmlformats.org/officeDocument/2006/math">
                    <m:r>
                      <a:rPr lang="en-US" sz="2800" b="0" i="1" smtClean="0">
                        <a:latin typeface="Cambria Math" panose="02040503050406030204" pitchFamily="18" charset="0"/>
                      </a:rPr>
                      <m:t>𝑐</m:t>
                    </m:r>
                  </m:oMath>
                </a14:m>
                <a:r>
                  <a:rPr lang="en-US" sz="2800" dirty="0"/>
                  <a:t>?</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8184181" y="3052359"/>
                <a:ext cx="4225360" cy="2545766"/>
              </a:xfrm>
              <a:prstGeom prst="rect">
                <a:avLst/>
              </a:prstGeom>
              <a:blipFill>
                <a:blip r:embed="rId4"/>
                <a:stretch>
                  <a:fillRect l="-1732" t="-4317"/>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6505131" y="3515763"/>
            <a:ext cx="4659587" cy="2706624"/>
          </a:xfrm>
          <a:prstGeom prst="rect">
            <a:avLst/>
          </a:prstGeom>
        </p:spPr>
      </p:pic>
      <p:grpSp>
        <p:nvGrpSpPr>
          <p:cNvPr id="4" name="Group 3">
            <a:extLst>
              <a:ext uri="{FF2B5EF4-FFF2-40B4-BE49-F238E27FC236}">
                <a16:creationId xmlns:a16="http://schemas.microsoft.com/office/drawing/2014/main" id="{A0FD32E4-6EE5-2375-5B53-97D3048D167A}"/>
              </a:ext>
            </a:extLst>
          </p:cNvPr>
          <p:cNvGrpSpPr/>
          <p:nvPr/>
        </p:nvGrpSpPr>
        <p:grpSpPr>
          <a:xfrm>
            <a:off x="2842449" y="977639"/>
            <a:ext cx="6163764" cy="1843018"/>
            <a:chOff x="677853" y="1580757"/>
            <a:chExt cx="6111311" cy="1843018"/>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355770B-A8C6-39F5-1C87-DC6CBFF6948B}"/>
                    </a:ext>
                  </a:extLst>
                </p:cNvPr>
                <p:cNvSpPr/>
                <p:nvPr/>
              </p:nvSpPr>
              <p:spPr>
                <a:xfrm>
                  <a:off x="677853" y="1580757"/>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dirty="0">
                    <a:latin typeface="Cambria Math" panose="02040503050406030204" pitchFamily="18" charset="0"/>
                  </a:endParaRPr>
                </a:p>
                <a:p>
                  <a14:m>
                    <m:oMath xmlns:m="http://schemas.openxmlformats.org/officeDocument/2006/math">
                      <m:r>
                        <a:rPr lang="en-US" sz="2800" i="1">
                          <a:latin typeface="Cambria Math" panose="02040503050406030204" pitchFamily="18" charset="0"/>
                        </a:rPr>
                        <m:t>𝑓</m:t>
                      </m:r>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m:t>
                      </m:r>
                    </m:oMath>
                  </a14:m>
                  <a:r>
                    <a:rPr lang="en-US" sz="2800" dirty="0"/>
                    <a:t> is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m:t>
                      </m:r>
                    </m:oMath>
                  </a14:m>
                  <a:r>
                    <a:rPr lang="en-US" sz="2800" dirty="0"/>
                    <a:t> if there exist positive constants </a:t>
                  </a:r>
                  <a14:m>
                    <m:oMath xmlns:m="http://schemas.openxmlformats.org/officeDocument/2006/math">
                      <m:r>
                        <a:rPr lang="en-US" sz="2800" i="1">
                          <a:latin typeface="Cambria Math" panose="02040503050406030204" pitchFamily="18" charset="0"/>
                        </a:rPr>
                        <m:t>𝑐</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0</m:t>
                          </m:r>
                        </m:sub>
                      </m:sSub>
                    </m:oMath>
                  </a14:m>
                  <a:r>
                    <a:rPr lang="en-US" sz="2800" dirty="0"/>
                    <a:t> such that for all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0</m:t>
                          </m:r>
                        </m:sub>
                      </m:sSub>
                    </m:oMath>
                  </a14:m>
                  <a:r>
                    <a:rPr lang="en-US" sz="2800" dirty="0"/>
                    <a:t>,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m:t>
                        </m:r>
                        <m:r>
                          <a:rPr lang="en-US" sz="2800" i="1">
                            <a:latin typeface="Cambria Math" panose="02040503050406030204" pitchFamily="18" charset="0"/>
                          </a:rPr>
                          <m:t>𝑐</m:t>
                        </m:r>
                        <m:r>
                          <a:rPr lang="en-US" sz="2800" i="1">
                            <a:latin typeface="Cambria Math" panose="02040503050406030204" pitchFamily="18" charset="0"/>
                          </a:rPr>
                          <m:t>⋅</m:t>
                        </m:r>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𝑛</m:t>
                            </m:r>
                          </m:e>
                        </m:d>
                      </m:oMath>
                    </m:oMathPara>
                  </a14:m>
                  <a:endParaRPr lang="en-US" sz="2800" dirty="0"/>
                </a:p>
              </p:txBody>
            </p:sp>
          </mc:Choice>
          <mc:Fallback xmlns="">
            <p:sp>
              <p:nvSpPr>
                <p:cNvPr id="12" name="Rectangle 11">
                  <a:extLst>
                    <a:ext uri="{FF2B5EF4-FFF2-40B4-BE49-F238E27FC236}">
                      <a16:creationId xmlns:a16="http://schemas.microsoft.com/office/drawing/2014/main" id="{B355770B-A8C6-39F5-1C87-DC6CBFF6948B}"/>
                    </a:ext>
                  </a:extLst>
                </p:cNvPr>
                <p:cNvSpPr>
                  <a:spLocks noRot="1" noChangeAspect="1" noMove="1" noResize="1" noEditPoints="1" noAdjustHandles="1" noChangeArrowheads="1" noChangeShapeType="1" noTextEdit="1"/>
                </p:cNvSpPr>
                <p:nvPr/>
              </p:nvSpPr>
              <p:spPr>
                <a:xfrm>
                  <a:off x="677853" y="1580757"/>
                  <a:ext cx="6111311" cy="1843018"/>
                </a:xfrm>
                <a:prstGeom prst="rect">
                  <a:avLst/>
                </a:prstGeom>
                <a:blipFill>
                  <a:blip r:embed="rId6"/>
                  <a:stretch>
                    <a:fillRect l="-1978" r="-217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FE4FB81-B404-531B-1DB3-987A9561EA65}"/>
                    </a:ext>
                  </a:extLst>
                </p:cNvPr>
                <p:cNvSpPr/>
                <p:nvPr/>
              </p:nvSpPr>
              <p:spPr>
                <a:xfrm>
                  <a:off x="677853" y="1580758"/>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Big-</a:t>
                  </a:r>
                  <a14:m>
                    <m:oMath xmlns:m="http://schemas.openxmlformats.org/officeDocument/2006/math">
                      <m:r>
                        <a:rPr lang="en-US" sz="3200" b="1" i="1" dirty="0" smtClean="0">
                          <a:latin typeface="Cambria Math" panose="02040503050406030204" pitchFamily="18" charset="0"/>
                        </a:rPr>
                        <m:t>𝑶</m:t>
                      </m:r>
                    </m:oMath>
                  </a14:m>
                  <a:endParaRPr lang="en-US" sz="3200" b="1" dirty="0"/>
                </a:p>
              </p:txBody>
            </p:sp>
          </mc:Choice>
          <mc:Fallback xmlns="">
            <p:sp>
              <p:nvSpPr>
                <p:cNvPr id="13" name="Rectangle 12">
                  <a:extLst>
                    <a:ext uri="{FF2B5EF4-FFF2-40B4-BE49-F238E27FC236}">
                      <a16:creationId xmlns:a16="http://schemas.microsoft.com/office/drawing/2014/main" id="{5FE4FB81-B404-531B-1DB3-987A9561EA65}"/>
                    </a:ext>
                  </a:extLst>
                </p:cNvPr>
                <p:cNvSpPr>
                  <a:spLocks noRot="1" noChangeAspect="1" noMove="1" noResize="1" noEditPoints="1" noAdjustHandles="1" noChangeArrowheads="1" noChangeShapeType="1" noTextEdit="1"/>
                </p:cNvSpPr>
                <p:nvPr/>
              </p:nvSpPr>
              <p:spPr>
                <a:xfrm>
                  <a:off x="677853" y="1580758"/>
                  <a:ext cx="6101786" cy="476250"/>
                </a:xfrm>
                <a:prstGeom prst="rect">
                  <a:avLst/>
                </a:prstGeom>
                <a:blipFill>
                  <a:blip r:embed="rId7"/>
                  <a:stretch>
                    <a:fillRect l="-2475" t="-26923" b="-53846"/>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13269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28C8-0C52-4FD8-95A1-F91D59AE7247}"/>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20B527F8-3192-4666-99CC-E4DF852EC19E}"/>
              </a:ext>
            </a:extLst>
          </p:cNvPr>
          <p:cNvSpPr>
            <a:spLocks noGrp="1"/>
          </p:cNvSpPr>
          <p:nvPr>
            <p:ph idx="1"/>
          </p:nvPr>
        </p:nvSpPr>
        <p:spPr/>
        <p:txBody>
          <a:bodyPr>
            <a:noAutofit/>
          </a:bodyPr>
          <a:lstStyle/>
          <a:p>
            <a:r>
              <a:rPr lang="en-US" sz="2800" dirty="0"/>
              <a:t>You already intuitively understand what big-O means.</a:t>
            </a:r>
          </a:p>
          <a:p>
            <a:r>
              <a:rPr lang="en-US" sz="2800" dirty="0"/>
              <a:t>Who needs a formal definition anyway?</a:t>
            </a:r>
          </a:p>
          <a:p>
            <a:pPr lvl="1"/>
            <a:r>
              <a:rPr lang="en-US" sz="2400" dirty="0"/>
              <a:t>We will.</a:t>
            </a:r>
            <a:r>
              <a:rPr lang="en-US" sz="2800" dirty="0"/>
              <a:t> </a:t>
            </a:r>
          </a:p>
          <a:p>
            <a:r>
              <a:rPr lang="en-US" sz="2800" dirty="0"/>
              <a:t>Your intuitive definition and my intuitive definition might be different.</a:t>
            </a:r>
          </a:p>
          <a:p>
            <a:r>
              <a:rPr lang="en-US" sz="2800" dirty="0"/>
              <a:t>We’re going to be making more subtle big-O statements in this class.</a:t>
            </a:r>
          </a:p>
          <a:p>
            <a:pPr lvl="1"/>
            <a:r>
              <a:rPr lang="en-US" sz="2400" dirty="0"/>
              <a:t>We need a mathematical definition to be sure we’re on the same page.</a:t>
            </a:r>
          </a:p>
          <a:p>
            <a:r>
              <a:rPr lang="en-US" sz="2800" dirty="0"/>
              <a:t>Once we have a mathematical definition, we can go back to intuitive thinking.</a:t>
            </a:r>
          </a:p>
          <a:p>
            <a:pPr lvl="1"/>
            <a:r>
              <a:rPr lang="en-US" sz="2400" dirty="0"/>
              <a:t>But when a weird edge case, or subtle statement appears, we can figure out what’s correct.</a:t>
            </a:r>
          </a:p>
        </p:txBody>
      </p:sp>
      <p:sp>
        <p:nvSpPr>
          <p:cNvPr id="5" name="Slide Number Placeholder 4">
            <a:extLst>
              <a:ext uri="{FF2B5EF4-FFF2-40B4-BE49-F238E27FC236}">
                <a16:creationId xmlns:a16="http://schemas.microsoft.com/office/drawing/2014/main" id="{94DE3BF3-4087-4665-A393-BEFD5A3ED4A9}"/>
              </a:ext>
            </a:extLst>
          </p:cNvPr>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26019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Cases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800" b="0" dirty="0"/>
                  <a:t>True or False:  </a:t>
                </a:r>
                <a14:m>
                  <m:oMath xmlns:m="http://schemas.openxmlformats.org/officeDocument/2006/math">
                    <m:r>
                      <a:rPr lang="en-US" sz="2800" b="0" i="1" smtClean="0">
                        <a:latin typeface="Cambria Math" panose="02040503050406030204" pitchFamily="18" charset="0"/>
                      </a:rPr>
                      <m:t>10</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+15</m:t>
                    </m:r>
                    <m:r>
                      <a:rPr lang="en-US" sz="2800" b="0" i="1" smtClean="0">
                        <a:latin typeface="Cambria Math" panose="02040503050406030204" pitchFamily="18" charset="0"/>
                      </a:rPr>
                      <m:t>𝑛</m:t>
                    </m:r>
                    <m:r>
                      <a:rPr lang="en-US" sz="2800" b="0" i="1" smtClean="0">
                        <a:latin typeface="Cambria Math" panose="02040503050406030204" pitchFamily="18" charset="0"/>
                      </a:rPr>
                      <m:t> </m:t>
                    </m:r>
                  </m:oMath>
                </a14:m>
                <a:r>
                  <a:rPr lang="en-US" sz="2800" dirty="0"/>
                  <a:t> 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oMath>
                </a14:m>
                <a:endParaRPr lang="en-US" sz="2800" dirty="0"/>
              </a:p>
              <a:p>
                <a:r>
                  <a:rPr lang="en-US" sz="2800" dirty="0"/>
                  <a:t>[this is an edge case]</a:t>
                </a:r>
              </a:p>
              <a:p>
                <a:r>
                  <a:rPr lang="en-US" sz="2800" dirty="0"/>
                  <a:t>It’s true! – it fits the definition.</a:t>
                </a:r>
              </a:p>
              <a:p>
                <a:r>
                  <a:rPr lang="en-US" sz="2800" dirty="0"/>
                  <a:t>Big-O is just an upper bound. It doesn’t have to be a good upper bound.</a:t>
                </a:r>
              </a:p>
              <a:p>
                <a:r>
                  <a:rPr lang="en-US" sz="2800" dirty="0"/>
                  <a:t>If we want the best upper bound, we’ll ask you for a </a:t>
                </a:r>
                <a:r>
                  <a:rPr lang="en-US" sz="2800" b="1" dirty="0"/>
                  <a:t>tight </a:t>
                </a:r>
                <a:r>
                  <a:rPr lang="en-US" sz="2800" dirty="0"/>
                  <a:t>big-O bound.</a:t>
                </a:r>
              </a:p>
              <a:p>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r>
                  <a:rPr lang="en-US" sz="2400" dirty="0"/>
                  <a:t> is the tight bound for this example.</a:t>
                </a:r>
              </a:p>
              <a:p>
                <a:r>
                  <a:rPr lang="en-US" sz="2800" dirty="0"/>
                  <a:t>It is (usually) technically correct to say your code runs in time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𝑛</m:t>
                        </m:r>
                        <m:r>
                          <a:rPr lang="en-US" sz="2800" b="0" i="1" smtClean="0">
                            <a:latin typeface="Cambria Math" panose="02040503050406030204" pitchFamily="18" charset="0"/>
                          </a:rPr>
                          <m:t>!</m:t>
                        </m:r>
                      </m:sup>
                    </m:sSup>
                    <m:r>
                      <a:rPr lang="en-US" sz="2800" b="0" i="1" smtClean="0">
                        <a:latin typeface="Cambria Math" panose="02040503050406030204" pitchFamily="18" charset="0"/>
                      </a:rPr>
                      <m:t>)</m:t>
                    </m:r>
                  </m:oMath>
                </a14:m>
                <a:r>
                  <a:rPr lang="en-US" sz="2800" dirty="0"/>
                  <a:t>.</a:t>
                </a:r>
              </a:p>
              <a:p>
                <a:pPr lvl="1"/>
                <a:r>
                  <a:rPr lang="en-US" sz="2800" dirty="0"/>
                  <a:t>DO NOT TRY TO PULL THIS TRICK ON AN EXAM. Or in an interview.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3" t="-2138" r="-10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38254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Omega, Theta [oh my?]</a:t>
            </a:r>
          </a:p>
        </p:txBody>
      </p:sp>
      <p:sp>
        <p:nvSpPr>
          <p:cNvPr id="3" name="Content Placeholder 2"/>
          <p:cNvSpPr>
            <a:spLocks noGrp="1"/>
          </p:cNvSpPr>
          <p:nvPr>
            <p:ph idx="1"/>
          </p:nvPr>
        </p:nvSpPr>
        <p:spPr/>
        <p:txBody>
          <a:bodyPr/>
          <a:lstStyle/>
          <a:p>
            <a:r>
              <a:rPr lang="en-US" sz="2800" dirty="0"/>
              <a:t>Big-O is an </a:t>
            </a:r>
            <a:r>
              <a:rPr lang="en-US" sz="2800" b="1" dirty="0"/>
              <a:t>upper bound </a:t>
            </a:r>
          </a:p>
          <a:p>
            <a:pPr lvl="1"/>
            <a:r>
              <a:rPr lang="en-US" sz="2400" dirty="0"/>
              <a:t>My code uses at most this many resources (e.g. runs in at most this much time)</a:t>
            </a:r>
            <a:endParaRPr lang="en-US" sz="2400" b="1" dirty="0"/>
          </a:p>
          <a:p>
            <a:r>
              <a:rPr lang="en-US" sz="2800" dirty="0"/>
              <a:t>Big-Omega is a lower bound</a:t>
            </a:r>
          </a:p>
          <a:p>
            <a:endParaRPr lang="en-US" sz="2800" dirty="0"/>
          </a:p>
          <a:p>
            <a:endParaRPr lang="en-US" sz="2800" dirty="0"/>
          </a:p>
          <a:p>
            <a:pPr marL="0" indent="0">
              <a:buNone/>
            </a:pPr>
            <a:endParaRPr lang="en-US" sz="2800" dirty="0"/>
          </a:p>
          <a:p>
            <a:pPr marL="0" indent="0">
              <a:buNone/>
            </a:pPr>
            <a:endParaRPr lang="en-US" sz="400" dirty="0"/>
          </a:p>
          <a:p>
            <a:r>
              <a:rPr lang="en-US" sz="2800" dirty="0"/>
              <a:t>Big Theta is “equal to”</a:t>
            </a:r>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grpSp>
        <p:nvGrpSpPr>
          <p:cNvPr id="6" name="Group 5"/>
          <p:cNvGrpSpPr/>
          <p:nvPr/>
        </p:nvGrpSpPr>
        <p:grpSpPr>
          <a:xfrm>
            <a:off x="672906" y="2903954"/>
            <a:ext cx="6111311" cy="1843018"/>
            <a:chOff x="677853" y="1580757"/>
            <a:chExt cx="6111311" cy="1843018"/>
          </a:xfrm>
        </p:grpSpPr>
        <mc:AlternateContent xmlns:mc="http://schemas.openxmlformats.org/markup-compatibility/2006" xmlns:a14="http://schemas.microsoft.com/office/drawing/2010/main">
          <mc:Choice Requires="a14">
            <p:sp>
              <p:nvSpPr>
                <p:cNvPr id="7" name="Rectangle 6"/>
                <p:cNvSpPr/>
                <p:nvPr/>
              </p:nvSpPr>
              <p:spPr>
                <a:xfrm>
                  <a:off x="677853" y="1580757"/>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400" dirty="0"/>
                    <a:t> is </a:t>
                  </a:r>
                  <a14:m>
                    <m:oMath xmlns:m="http://schemas.openxmlformats.org/officeDocument/2006/math">
                      <m:r>
                        <m:rPr>
                          <m:sty m:val="p"/>
                        </m:rPr>
                        <a:rPr lang="en-US" sz="2400" b="0" i="0" smtClean="0">
                          <a:latin typeface="Cambria Math" panose="02040503050406030204" pitchFamily="18" charset="0"/>
                        </a:rPr>
                        <m:t>Ω</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if there exist positive constants </a:t>
                  </a:r>
                  <a14:m>
                    <m:oMath xmlns:m="http://schemas.openxmlformats.org/officeDocument/2006/math">
                      <m:r>
                        <a:rPr lang="en-US" sz="2400" i="1">
                          <a:latin typeface="Cambria Math" panose="02040503050406030204" pitchFamily="18" charset="0"/>
                        </a:rPr>
                        <m:t>𝑐</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t> such that for all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t>, </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b="0" i="1" smtClean="0">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111311" cy="1843018"/>
                </a:xfrm>
                <a:prstGeom prst="rect">
                  <a:avLst/>
                </a:prstGeom>
                <a:blipFill rotWithShape="0">
                  <a:blip r:embed="rId2"/>
                  <a:stretch>
                    <a:fillRect l="-1496"/>
                  </a:stretch>
                </a:blipFill>
                <a:ln>
                  <a:noFill/>
                </a:ln>
              </p:spPr>
              <p:txBody>
                <a:bodyPr/>
                <a:lstStyle/>
                <a:p>
                  <a:r>
                    <a:rPr lang="en-US">
                      <a:noFill/>
                    </a:rPr>
                    <a:t> </a:t>
                  </a:r>
                </a:p>
              </p:txBody>
            </p:sp>
          </mc:Fallback>
        </mc:AlternateContent>
        <p:sp>
          <p:nvSpPr>
            <p:cNvPr id="8" name="Rectangle 7"/>
            <p:cNvSpPr/>
            <p:nvPr/>
          </p:nvSpPr>
          <p:spPr>
            <a:xfrm>
              <a:off x="677853" y="1580757"/>
              <a:ext cx="6101786" cy="525045"/>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Big-Omega</a:t>
              </a:r>
            </a:p>
          </p:txBody>
        </p:sp>
      </p:grpSp>
      <p:grpSp>
        <p:nvGrpSpPr>
          <p:cNvPr id="12" name="Group 11"/>
          <p:cNvGrpSpPr/>
          <p:nvPr/>
        </p:nvGrpSpPr>
        <p:grpSpPr>
          <a:xfrm>
            <a:off x="672906" y="5429900"/>
            <a:ext cx="6111311" cy="1240187"/>
            <a:chOff x="672906" y="5149727"/>
            <a:chExt cx="6111311" cy="1240187"/>
          </a:xfrm>
        </p:grpSpPr>
        <mc:AlternateContent xmlns:mc="http://schemas.openxmlformats.org/markup-compatibility/2006" xmlns:a14="http://schemas.microsoft.com/office/drawing/2010/main">
          <mc:Choice Requires="a14">
            <p:sp>
              <p:nvSpPr>
                <p:cNvPr id="10" name="Rectangle 9"/>
                <p:cNvSpPr/>
                <p:nvPr/>
              </p:nvSpPr>
              <p:spPr>
                <a:xfrm>
                  <a:off x="672906" y="5149727"/>
                  <a:ext cx="6111311" cy="124018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400" dirty="0"/>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400" dirty="0"/>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400" dirty="0"/>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672906" y="5149727"/>
                  <a:ext cx="6111311" cy="1240187"/>
                </a:xfrm>
                <a:prstGeom prst="rect">
                  <a:avLst/>
                </a:prstGeom>
                <a:blipFill rotWithShape="0">
                  <a:blip r:embed="rId3"/>
                  <a:stretch>
                    <a:fillRect l="-798" b="-9852"/>
                  </a:stretch>
                </a:blipFill>
                <a:ln>
                  <a:noFill/>
                </a:ln>
              </p:spPr>
              <p:txBody>
                <a:bodyPr/>
                <a:lstStyle/>
                <a:p>
                  <a:r>
                    <a:rPr lang="en-US">
                      <a:noFill/>
                    </a:rPr>
                    <a:t> </a:t>
                  </a:r>
                </a:p>
              </p:txBody>
            </p:sp>
          </mc:Fallback>
        </mc:AlternateContent>
        <p:sp>
          <p:nvSpPr>
            <p:cNvPr id="11" name="Rectangle 10"/>
            <p:cNvSpPr/>
            <p:nvPr/>
          </p:nvSpPr>
          <p:spPr>
            <a:xfrm>
              <a:off x="672906" y="5149728"/>
              <a:ext cx="6101786" cy="42524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Big-Theta</a:t>
              </a:r>
            </a:p>
          </p:txBody>
        </p:sp>
      </p:grpSp>
    </p:spTree>
    <p:extLst>
      <p:ext uri="{BB962C8B-B14F-4D97-AF65-F5344CB8AC3E}">
        <p14:creationId xmlns:p14="http://schemas.microsoft.com/office/powerpoint/2010/main" val="180310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O as a class</a:t>
            </a:r>
          </a:p>
        </p:txBody>
      </p:sp>
      <p:sp>
        <p:nvSpPr>
          <p:cNvPr id="3" name="Content Placeholder 2"/>
          <p:cNvSpPr>
            <a:spLocks noGrp="1"/>
          </p:cNvSpPr>
          <p:nvPr>
            <p:ph idx="1"/>
          </p:nvPr>
        </p:nvSpPr>
        <p:spPr>
          <a:xfrm>
            <a:off x="575240" y="1463857"/>
            <a:ext cx="11187258" cy="958067"/>
          </a:xfrm>
        </p:spPr>
        <p:txBody>
          <a:bodyPr/>
          <a:lstStyle/>
          <a:p>
            <a:r>
              <a:rPr lang="en-US" dirty="0"/>
              <a:t>Sometimes you’ll see big-O defined as a family or set of functions.</a:t>
            </a:r>
          </a:p>
          <a:p>
            <a:r>
              <a:rPr lang="en-US" dirty="0"/>
              <a:t> </a:t>
            </a:r>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p:grpSp>
        <p:nvGrpSpPr>
          <p:cNvPr id="6" name="Group 5"/>
          <p:cNvGrpSpPr/>
          <p:nvPr/>
        </p:nvGrpSpPr>
        <p:grpSpPr>
          <a:xfrm>
            <a:off x="672906" y="1921280"/>
            <a:ext cx="6111311" cy="1843018"/>
            <a:chOff x="677853" y="1580757"/>
            <a:chExt cx="6111311" cy="1843018"/>
          </a:xfrm>
        </p:grpSpPr>
        <mc:AlternateContent xmlns:mc="http://schemas.openxmlformats.org/markup-compatibility/2006" xmlns:a14="http://schemas.microsoft.com/office/drawing/2010/main">
          <mc:Choice Requires="a14">
            <p:sp>
              <p:nvSpPr>
                <p:cNvPr id="7" name="Rectangle 6"/>
                <p:cNvSpPr/>
                <p:nvPr/>
              </p:nvSpPr>
              <p:spPr>
                <a:xfrm>
                  <a:off x="677853" y="1580757"/>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m:rPr>
                          <m:sty m:val="p"/>
                        </m:rPr>
                        <a:rPr lang="en-US" sz="2400" b="0" i="0" smtClean="0">
                          <a:latin typeface="Cambria Math" panose="02040503050406030204" pitchFamily="18" charset="0"/>
                        </a:rPr>
                        <m:t>O</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is the set of all functions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400" dirty="0"/>
                    <a:t> such that there exist positive constants </a:t>
                  </a:r>
                  <a14:m>
                    <m:oMath xmlns:m="http://schemas.openxmlformats.org/officeDocument/2006/math">
                      <m:r>
                        <a:rPr lang="en-US" sz="2400" i="1">
                          <a:latin typeface="Cambria Math" panose="02040503050406030204" pitchFamily="18" charset="0"/>
                        </a:rPr>
                        <m:t>𝑐</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t> such that for all </a:t>
                  </a:r>
                  <a14:m>
                    <m:oMath xmlns:m="http://schemas.openxmlformats.org/officeDocument/2006/math">
                      <m:r>
                        <a:rPr lang="en-US" sz="2400" i="1">
                          <a:latin typeface="Cambria Math" panose="02040503050406030204" pitchFamily="18" charset="0"/>
                        </a:rPr>
                        <m:t>𝑛</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0</m:t>
                          </m:r>
                        </m:sub>
                      </m:sSub>
                    </m:oMath>
                  </a14:m>
                  <a:r>
                    <a:rPr lang="en-US" sz="2400" dirty="0"/>
                    <a:t>,  </a:t>
                  </a:r>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b="0" i="1" smtClean="0">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oMath>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111311" cy="1843018"/>
                </a:xfrm>
                <a:prstGeom prst="rect">
                  <a:avLst/>
                </a:prstGeom>
                <a:blipFill rotWithShape="0">
                  <a:blip r:embed="rId2"/>
                  <a:stretch>
                    <a:fillRect l="-1496"/>
                  </a:stretch>
                </a:blipFill>
                <a:ln>
                  <a:noFill/>
                </a:ln>
              </p:spPr>
              <p:txBody>
                <a:bodyPr/>
                <a:lstStyle/>
                <a:p>
                  <a:r>
                    <a:rPr lang="en-US">
                      <a:noFill/>
                    </a:rPr>
                    <a:t> </a:t>
                  </a:r>
                </a:p>
              </p:txBody>
            </p:sp>
          </mc:Fallback>
        </mc:AlternateContent>
        <p:sp>
          <p:nvSpPr>
            <p:cNvPr id="8" name="Rectangle 7"/>
            <p:cNvSpPr/>
            <p:nvPr/>
          </p:nvSpPr>
          <p:spPr>
            <a:xfrm>
              <a:off x="677853" y="1580758"/>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Big-O (alternative definition)</a:t>
              </a:r>
            </a:p>
          </p:txBody>
        </p:sp>
      </p:grpSp>
      <mc:AlternateContent xmlns:mc="http://schemas.openxmlformats.org/markup-compatibility/2006" xmlns:a14="http://schemas.microsoft.com/office/drawing/2010/main">
        <mc:Choice Requires="a14">
          <p:sp>
            <p:nvSpPr>
              <p:cNvPr id="9" name="TextBox 8"/>
              <p:cNvSpPr txBox="1"/>
              <p:nvPr/>
            </p:nvSpPr>
            <p:spPr>
              <a:xfrm>
                <a:off x="672906" y="3888259"/>
                <a:ext cx="10612932" cy="2536079"/>
              </a:xfrm>
              <a:prstGeom prst="rect">
                <a:avLst/>
              </a:prstGeom>
              <a:noFill/>
            </p:spPr>
            <p:txBody>
              <a:bodyPr wrap="square" rtlCol="0">
                <a:spAutoFit/>
              </a:bodyPr>
              <a:lstStyle/>
              <a:p>
                <a:r>
                  <a:rPr lang="en-US" sz="2800" dirty="0"/>
                  <a:t>For that reason, some people write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e>
                    </m:d>
                  </m:oMath>
                </a14:m>
                <a:r>
                  <a:rPr lang="en-US" sz="2800" dirty="0"/>
                  <a:t> where we wrote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oMath>
                </a14:m>
                <a:r>
                  <a:rPr lang="en-US" sz="2800" dirty="0"/>
                  <a:t> is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𝑔</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m:t>
                    </m:r>
                  </m:oMath>
                </a14:m>
                <a:r>
                  <a:rPr lang="en-US" sz="2800" dirty="0"/>
                  <a:t>”.</a:t>
                </a:r>
              </a:p>
              <a:p>
                <a:r>
                  <a:rPr lang="en-US" sz="2800" dirty="0"/>
                  <a:t>Other people write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𝑛</m:t>
                        </m:r>
                      </m:e>
                    </m:d>
                    <m:r>
                      <a:rPr lang="en-US" sz="2800" i="1">
                        <a:latin typeface="Cambria Math" panose="02040503050406030204" pitchFamily="18" charset="0"/>
                      </a:rPr>
                      <m:t>=</m:t>
                    </m:r>
                    <m:r>
                      <a:rPr lang="en-US" sz="2800" i="1">
                        <a:latin typeface="Cambria Math" panose="02040503050406030204" pitchFamily="18" charset="0"/>
                      </a:rPr>
                      <m:t>𝑂</m:t>
                    </m:r>
                    <m:d>
                      <m:dPr>
                        <m:ctrlPr>
                          <a:rPr lang="en-US" sz="2800" i="1">
                            <a:latin typeface="Cambria Math" panose="02040503050406030204" pitchFamily="18" charset="0"/>
                          </a:rPr>
                        </m:ctrlPr>
                      </m:dPr>
                      <m:e>
                        <m:r>
                          <a:rPr lang="en-US" sz="2800" i="1">
                            <a:latin typeface="Cambria Math" panose="02040503050406030204" pitchFamily="18" charset="0"/>
                          </a:rPr>
                          <m:t>𝑔</m:t>
                        </m:r>
                        <m:d>
                          <m:dPr>
                            <m:ctrlPr>
                              <a:rPr lang="en-US" sz="2800" i="1">
                                <a:latin typeface="Cambria Math" panose="02040503050406030204" pitchFamily="18" charset="0"/>
                              </a:rPr>
                            </m:ctrlPr>
                          </m:dPr>
                          <m:e>
                            <m:r>
                              <a:rPr lang="en-US" sz="2800" i="1">
                                <a:latin typeface="Cambria Math" panose="02040503050406030204" pitchFamily="18" charset="0"/>
                              </a:rPr>
                              <m:t>𝑛</m:t>
                            </m:r>
                          </m:e>
                        </m:d>
                      </m:e>
                    </m:d>
                  </m:oMath>
                </a14:m>
                <a:r>
                  <a:rPr lang="en-US" sz="2800" dirty="0"/>
                  <a:t>” to mean the same thing.</a:t>
                </a:r>
              </a:p>
              <a:p>
                <a:r>
                  <a:rPr lang="en-US" sz="2800" dirty="0"/>
                  <a:t>We never write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(5</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instead of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 they’re the same thing! </a:t>
                </a:r>
              </a:p>
              <a:p>
                <a:r>
                  <a:rPr lang="en-US" sz="2800" dirty="0"/>
                  <a:t>	It’s like writing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6</m:t>
                        </m:r>
                      </m:num>
                      <m:den>
                        <m:r>
                          <a:rPr lang="en-US" sz="2800" b="0" i="1" smtClean="0">
                            <a:latin typeface="Cambria Math" panose="02040503050406030204" pitchFamily="18" charset="0"/>
                          </a:rPr>
                          <m:t>2</m:t>
                        </m:r>
                      </m:den>
                    </m:f>
                  </m:oMath>
                </a14:m>
                <a:r>
                  <a:rPr lang="en-US" sz="2800" dirty="0"/>
                  <a:t> instead of </a:t>
                </a:r>
                <a14:m>
                  <m:oMath xmlns:m="http://schemas.openxmlformats.org/officeDocument/2006/math">
                    <m:r>
                      <a:rPr lang="en-US" sz="2800" b="0" i="1" smtClean="0">
                        <a:latin typeface="Cambria Math" panose="02040503050406030204" pitchFamily="18" charset="0"/>
                      </a:rPr>
                      <m:t>3</m:t>
                    </m:r>
                  </m:oMath>
                </a14:m>
                <a:r>
                  <a:rPr lang="en-US" sz="2800" dirty="0"/>
                  <a:t>. It just looks weird.</a:t>
                </a:r>
              </a:p>
            </p:txBody>
          </p:sp>
        </mc:Choice>
        <mc:Fallback xmlns="">
          <p:sp>
            <p:nvSpPr>
              <p:cNvPr id="9" name="TextBox 8"/>
              <p:cNvSpPr txBox="1">
                <a:spLocks noRot="1" noChangeAspect="1" noMove="1" noResize="1" noEditPoints="1" noAdjustHandles="1" noChangeArrowheads="1" noChangeShapeType="1" noTextEdit="1"/>
              </p:cNvSpPr>
              <p:nvPr/>
            </p:nvSpPr>
            <p:spPr>
              <a:xfrm>
                <a:off x="672906" y="3888259"/>
                <a:ext cx="10612932" cy="2536079"/>
              </a:xfrm>
              <a:prstGeom prst="rect">
                <a:avLst/>
              </a:prstGeom>
              <a:blipFill>
                <a:blip r:embed="rId3"/>
                <a:stretch>
                  <a:fillRect l="-1149" t="-1923" r="-1206" b="-1923"/>
                </a:stretch>
              </a:blipFill>
            </p:spPr>
            <p:txBody>
              <a:bodyPr/>
              <a:lstStyle/>
              <a:p>
                <a:r>
                  <a:rPr lang="en-US">
                    <a:noFill/>
                  </a:rPr>
                  <a:t> </a:t>
                </a:r>
              </a:p>
            </p:txBody>
          </p:sp>
        </mc:Fallback>
      </mc:AlternateContent>
    </p:spTree>
    <p:extLst>
      <p:ext uri="{BB962C8B-B14F-4D97-AF65-F5344CB8AC3E}">
        <p14:creationId xmlns:p14="http://schemas.microsoft.com/office/powerpoint/2010/main" val="19264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713C83E5588E4CB34B3B995AAC7D9A" ma:contentTypeVersion="7" ma:contentTypeDescription="Create a new document." ma:contentTypeScope="" ma:versionID="e8ff35cf94efd330b9f67c73bbf81841">
  <xsd:schema xmlns:xsd="http://www.w3.org/2001/XMLSchema" xmlns:xs="http://www.w3.org/2001/XMLSchema" xmlns:p="http://schemas.microsoft.com/office/2006/metadata/properties" xmlns:ns3="d2ad83d0-c943-4e8d-9e5e-02143122ac36" xmlns:ns4="09ce1f72-db9c-494d-9a20-496dc31d95e9" targetNamespace="http://schemas.microsoft.com/office/2006/metadata/properties" ma:root="true" ma:fieldsID="4963680120e006056d0929a2a7c30d2d" ns3:_="" ns4:_="">
    <xsd:import namespace="d2ad83d0-c943-4e8d-9e5e-02143122ac36"/>
    <xsd:import namespace="09ce1f72-db9c-494d-9a20-496dc31d95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d83d0-c943-4e8d-9e5e-02143122ac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ce1f72-db9c-494d-9a20-496dc31d95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53244-A69D-4110-B947-2915A07AA596}">
  <ds:schemaRefs>
    <ds:schemaRef ds:uri="http://www.w3.org/XML/1998/namespace"/>
    <ds:schemaRef ds:uri="http://purl.org/dc/dcmitype/"/>
    <ds:schemaRef ds:uri="http://purl.org/dc/elements/1.1/"/>
    <ds:schemaRef ds:uri="http://schemas.microsoft.com/office/2006/documentManagement/types"/>
    <ds:schemaRef ds:uri="http://purl.org/dc/terms/"/>
    <ds:schemaRef ds:uri="09ce1f72-db9c-494d-9a20-496dc31d95e9"/>
    <ds:schemaRef ds:uri="http://schemas.openxmlformats.org/package/2006/metadata/core-properties"/>
    <ds:schemaRef ds:uri="http://schemas.microsoft.com/office/infopath/2007/PartnerControls"/>
    <ds:schemaRef ds:uri="d2ad83d0-c943-4e8d-9e5e-02143122ac36"/>
    <ds:schemaRef ds:uri="http://schemas.microsoft.com/office/2006/metadata/properties"/>
  </ds:schemaRefs>
</ds:datastoreItem>
</file>

<file path=customXml/itemProps2.xml><?xml version="1.0" encoding="utf-8"?>
<ds:datastoreItem xmlns:ds="http://schemas.openxmlformats.org/officeDocument/2006/customXml" ds:itemID="{2C712FF7-2440-4FAD-AE27-73A95840D9FE}">
  <ds:schemaRefs>
    <ds:schemaRef ds:uri="http://schemas.microsoft.com/sharepoint/v3/contenttype/forms"/>
  </ds:schemaRefs>
</ds:datastoreItem>
</file>

<file path=customXml/itemProps3.xml><?xml version="1.0" encoding="utf-8"?>
<ds:datastoreItem xmlns:ds="http://schemas.openxmlformats.org/officeDocument/2006/customXml" ds:itemID="{31AED827-9E77-4F22-829A-D9E61F5F5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ad83d0-c943-4e8d-9e5e-02143122ac36"/>
    <ds:schemaRef ds:uri="09ce1f72-db9c-494d-9a20-496dc31d9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01-intro</Template>
  <TotalTime>542</TotalTime>
  <Words>3990</Words>
  <Application>Microsoft Office PowerPoint</Application>
  <PresentationFormat>Widescreen</PresentationFormat>
  <Paragraphs>391</Paragraphs>
  <Slides>43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vt:lpstr>
      <vt:lpstr>Cambria Math</vt:lpstr>
      <vt:lpstr>Courier New</vt:lpstr>
      <vt:lpstr>Segoe UI</vt:lpstr>
      <vt:lpstr>Segoe UI Light</vt:lpstr>
      <vt:lpstr>Segoe UI Semibold</vt:lpstr>
      <vt:lpstr>Segoe UI Semilight</vt:lpstr>
      <vt:lpstr>Tw Cen MT</vt:lpstr>
      <vt:lpstr>Wingdings 3</vt:lpstr>
      <vt:lpstr>Integral</vt:lpstr>
      <vt:lpstr>More Asymptotics</vt:lpstr>
      <vt:lpstr>Announcements</vt:lpstr>
      <vt:lpstr>Asymptotic Notation</vt:lpstr>
      <vt:lpstr>Formally Big-O </vt:lpstr>
      <vt:lpstr>Why is that the definition?</vt:lpstr>
      <vt:lpstr>Why Are We Doing This?</vt:lpstr>
      <vt:lpstr>Edge Cases</vt:lpstr>
      <vt:lpstr>O, Omega, Theta [oh my?]</vt:lpstr>
      <vt:lpstr>Viewing O as a class</vt:lpstr>
      <vt:lpstr>Useful Vocab</vt:lpstr>
      <vt:lpstr>What’s the base of the log?</vt:lpstr>
      <vt:lpstr>O,Ω,Θ vs. Best, Worst, Average</vt:lpstr>
      <vt:lpstr>Some Example Sentences</vt:lpstr>
      <vt:lpstr>Why Might you use it?</vt:lpstr>
      <vt:lpstr>Some Log Review</vt:lpstr>
      <vt:lpstr>Logs</vt:lpstr>
      <vt:lpstr>Writing Big-O Proofs</vt:lpstr>
      <vt:lpstr>Proving Big-O, Formally</vt:lpstr>
      <vt:lpstr>Proving Big-O, Formally</vt:lpstr>
      <vt:lpstr>Using the Definition</vt:lpstr>
      <vt:lpstr>Using the Definition</vt:lpstr>
      <vt:lpstr>Writing Proofs</vt:lpstr>
      <vt:lpstr>Amortization</vt:lpstr>
      <vt:lpstr>Amortization</vt:lpstr>
      <vt:lpstr>Amortization</vt:lpstr>
      <vt:lpstr>Amortization</vt:lpstr>
      <vt:lpstr>Amortization</vt:lpstr>
      <vt:lpstr>Amortization</vt:lpstr>
      <vt:lpstr>Amortization</vt:lpstr>
      <vt:lpstr>Total Resizing work</vt:lpstr>
      <vt:lpstr>Total Resizing work</vt:lpstr>
      <vt:lpstr>Summation Intuition</vt:lpstr>
      <vt:lpstr>Summation Intuition</vt:lpstr>
      <vt:lpstr>Amortization</vt:lpstr>
      <vt:lpstr>Amortization vs. Average-Case</vt:lpstr>
      <vt:lpstr>Why use (or don’t use) amortized analysis?</vt:lpstr>
      <vt:lpstr>A Contrived Example</vt:lpstr>
      <vt:lpstr>PowerPoint Presentation</vt:lpstr>
      <vt:lpstr>All the running times</vt:lpstr>
      <vt:lpstr>More big-O examples</vt:lpstr>
      <vt:lpstr>Rearranging Inequalities</vt:lpstr>
      <vt:lpstr>Rearranging Inequalities</vt:lpstr>
      <vt:lpstr>String of Inequalities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Weber</dc:creator>
  <cp:lastModifiedBy>Robert Weber</cp:lastModifiedBy>
  <cp:revision>10</cp:revision>
  <cp:lastPrinted>2025-04-03T22:23:28Z</cp:lastPrinted>
  <dcterms:created xsi:type="dcterms:W3CDTF">2025-04-02T00:07:34Z</dcterms:created>
  <dcterms:modified xsi:type="dcterms:W3CDTF">2025-04-04T19:19:43Z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0x010100E7713C83E5588E4CB34B3B995AAC7D9A</vt:lpwstr>
  </property>
</Properties>
</file>