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2" r:id="rId2"/>
    <p:sldId id="256" r:id="rId3"/>
    <p:sldId id="257" r:id="rId4"/>
    <p:sldId id="277" r:id="rId5"/>
    <p:sldId id="331" r:id="rId6"/>
    <p:sldId id="259" r:id="rId7"/>
    <p:sldId id="343" r:id="rId8"/>
    <p:sldId id="264" r:id="rId9"/>
    <p:sldId id="261" r:id="rId10"/>
    <p:sldId id="334" r:id="rId11"/>
    <p:sldId id="274" r:id="rId12"/>
    <p:sldId id="273" r:id="rId13"/>
    <p:sldId id="271" r:id="rId14"/>
    <p:sldId id="262" r:id="rId15"/>
    <p:sldId id="276" r:id="rId16"/>
    <p:sldId id="335" r:id="rId17"/>
    <p:sldId id="263" r:id="rId18"/>
    <p:sldId id="337" r:id="rId19"/>
    <p:sldId id="336" r:id="rId20"/>
    <p:sldId id="265" r:id="rId21"/>
    <p:sldId id="266" r:id="rId22"/>
    <p:sldId id="267" r:id="rId23"/>
    <p:sldId id="340" r:id="rId24"/>
    <p:sldId id="341" r:id="rId25"/>
    <p:sldId id="342" r:id="rId26"/>
    <p:sldId id="338" r:id="rId27"/>
    <p:sldId id="268" r:id="rId28"/>
    <p:sldId id="339" r:id="rId29"/>
    <p:sldId id="344" r:id="rId30"/>
    <p:sldId id="33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4550" autoAdjust="0"/>
  </p:normalViewPr>
  <p:slideViewPr>
    <p:cSldViewPr snapToGrid="0">
      <p:cViewPr>
        <p:scale>
          <a:sx n="60" d="100"/>
          <a:sy n="60" d="100"/>
        </p:scale>
        <p:origin x="79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Grade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F4-4555-AC61-635E13261F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F4-4555-AC61-635E13261F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F4-4555-AC61-635E13261F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F4-4555-AC61-635E13261F52}"/>
              </c:ext>
            </c:extLst>
          </c:dPt>
          <c:cat>
            <c:strRef>
              <c:f>Sheet1!$A$2:$A$5</c:f>
              <c:strCache>
                <c:ptCount val="4"/>
                <c:pt idx="0">
                  <c:v>Exercises</c:v>
                </c:pt>
                <c:pt idx="2">
                  <c:v>Midterm</c:v>
                </c:pt>
                <c:pt idx="3">
                  <c:v>Final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0-4806-91B6-8B4F2FA4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7AA2-BE05-4EFA-9244-5B56256204E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317A-F8E0-48BF-A7C4-7F476914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these ADTs in 12x. We’ll review/brainstorm on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rough pseudocode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B2D3-99F9-A412-0E48-78BDA737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2584A-5364-7A6A-0060-9C0EC4E2C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1D398-89C8-6549-A94C-1C24121FE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Pseudocode from lecture is often rough like this. You’ll work out the edge cases and details when you make your own implementations.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B6C8-A812-4FAE-1E38-CD9D764E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“constant time” O(1), “linear time” O(n)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Latency sensitive queue? streaming applications (think watching a video without a buffer)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2587F4-54A4-42FA-8206-F8CCEDA0C3E5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0ED5-76B6-49DC-B9CC-08AF918B27DF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7D02-2815-42BC-B07D-92365D644CCF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6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DC4F-E517-4A4B-A012-2B889AA96E13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8F9-B652-42EC-8B11-37D782D3ED03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7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2039-6F97-41EF-9AFE-573B1D8AA7A7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B437-ED1F-4486-9A9F-545DD79EC8BC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31E-EA90-47C8-992D-3DF508C80835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B370-795A-4155-AE0E-267890EB31BE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5A-A53B-4CE1-80AA-5A34D79F8834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7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9F6D-A191-484C-A5B8-DA72DB1B3EE4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CF1146-8B9A-4CF3-8EFB-DA2030138CA0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uw.edu/33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AAE2-9675-4521-A53A-A1235CBD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C5C1-E29F-4F6D-ACC0-A1BD6EA3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Welcome to CSE 332</a:t>
            </a:r>
          </a:p>
          <a:p>
            <a:r>
              <a:rPr lang="en-US" sz="2800" dirty="0"/>
              <a:t>You’re here early!</a:t>
            </a:r>
          </a:p>
          <a:p>
            <a:endParaRPr lang="en-US" sz="2800" dirty="0"/>
          </a:p>
          <a:p>
            <a:r>
              <a:rPr lang="en-US" sz="2800" dirty="0"/>
              <a:t>Grab a handout from the front, or from the webpage: </a:t>
            </a:r>
            <a:r>
              <a:rPr lang="en-US" sz="2800" dirty="0">
                <a:hlinkClick r:id="rId2"/>
              </a:rPr>
              <a:t>cs.uw.edu/332</a:t>
            </a:r>
            <a:endParaRPr lang="en-US" sz="2800" dirty="0"/>
          </a:p>
          <a:p>
            <a:r>
              <a:rPr lang="en-US" sz="2800" dirty="0"/>
              <a:t>You can find the slides there too (see the calendar)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1F6A4-B312-44E9-92F7-DC3B6A95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0743-3427-3723-9FAE-16B750BB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– Late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2A38-0291-9A10-3508-7BEF4D56A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6 late days to use during the quarter; a late day lets you submit 24 hours later than you would have otherwise.</a:t>
            </a:r>
          </a:p>
          <a:p>
            <a:r>
              <a:rPr lang="en-US" sz="2800" dirty="0"/>
              <a:t>You can use at most 2 late days per exercise.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911A1-E4F7-E055-6912-A50E2825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9C2C-EE31-498E-878B-7EF57B8C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– Exams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5886-48CD-42C4-8B7D-B5F8EFE0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Midterm </a:t>
            </a:r>
            <a:r>
              <a:rPr lang="en-US" sz="2800" dirty="0"/>
              <a:t>Wed Apr 30, 6-7:30 PM.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Final</a:t>
            </a:r>
            <a:r>
              <a:rPr lang="en-US" sz="2800" dirty="0"/>
              <a:t> Thursday June 12</a:t>
            </a:r>
            <a:r>
              <a:rPr lang="en-US" sz="2800" baseline="30000" dirty="0"/>
              <a:t>th</a:t>
            </a:r>
            <a:r>
              <a:rPr lang="en-US" sz="2800" dirty="0"/>
              <a:t> 12:30-2:20</a:t>
            </a:r>
          </a:p>
          <a:p>
            <a:endParaRPr lang="en-US" sz="2800" b="1" dirty="0"/>
          </a:p>
          <a:p>
            <a:r>
              <a:rPr lang="en-US" sz="2800" dirty="0"/>
              <a:t>Both are “combined” exams (same time regardless of which section you’re in).</a:t>
            </a:r>
          </a:p>
          <a:p>
            <a:r>
              <a:rPr lang="en-US" sz="2800" dirty="0"/>
              <a:t>Please read the conflict policy in the syllabus if you might not be able to make those times.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6C6F-4AAA-4C9B-9C3F-5F84694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4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15D5-9B1B-43F8-80EF-1483614B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– Work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6C007E-66E9-404E-97C8-B810183CC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50402"/>
              </p:ext>
            </p:extLst>
          </p:nvPr>
        </p:nvGraphicFramePr>
        <p:xfrm>
          <a:off x="574675" y="1463675"/>
          <a:ext cx="11187113" cy="484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6202-63CC-4D7A-AA4C-58C9A907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28295-08DF-4FD7-8DF7-F789B3201D72}"/>
              </a:ext>
            </a:extLst>
          </p:cNvPr>
          <p:cNvSpPr txBox="1"/>
          <p:nvPr/>
        </p:nvSpPr>
        <p:spPr>
          <a:xfrm>
            <a:off x="8094306" y="3886200"/>
            <a:ext cx="2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Exercises: 60%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9D3C9-6A79-4C0D-BD46-F94034853FD4}"/>
              </a:ext>
            </a:extLst>
          </p:cNvPr>
          <p:cNvSpPr txBox="1"/>
          <p:nvPr/>
        </p:nvSpPr>
        <p:spPr>
          <a:xfrm>
            <a:off x="3026228" y="4817706"/>
            <a:ext cx="2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Midterm: 15%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450-4E7E-4F35-92A1-844DCCF682CE}"/>
              </a:ext>
            </a:extLst>
          </p:cNvPr>
          <p:cNvSpPr txBox="1"/>
          <p:nvPr/>
        </p:nvSpPr>
        <p:spPr>
          <a:xfrm>
            <a:off x="3322127" y="2501981"/>
            <a:ext cx="2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Final: 25%</a:t>
            </a:r>
          </a:p>
        </p:txBody>
      </p:sp>
    </p:spTree>
    <p:extLst>
      <p:ext uri="{BB962C8B-B14F-4D97-AF65-F5344CB8AC3E}">
        <p14:creationId xmlns:p14="http://schemas.microsoft.com/office/powerpoint/2010/main" val="262987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9205-AD9C-4F1B-89BA-E0356EAB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–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B2C6-2B64-4C74-A790-F8002E59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Sections start this week</a:t>
            </a:r>
          </a:p>
          <a:p>
            <a:pPr lvl="1"/>
            <a:r>
              <a:rPr lang="en-US" sz="2800" dirty="0"/>
              <a:t>Chance to practice problems about what we learned in lecture.</a:t>
            </a:r>
          </a:p>
          <a:p>
            <a:pPr lvl="1"/>
            <a:r>
              <a:rPr lang="en-US" sz="2800" dirty="0"/>
              <a:t>Occasionally learn new material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We won’t record sections.</a:t>
            </a:r>
          </a:p>
          <a:p>
            <a:r>
              <a:rPr lang="en-US" sz="2800" dirty="0"/>
              <a:t>Please strongly consider attending section in-person – the ability to discuss and ask questions in the smaller setting is hard to replace by just looking at the handout.</a:t>
            </a:r>
          </a:p>
          <a:p>
            <a:pPr lvl="1"/>
            <a:r>
              <a:rPr lang="en-US" sz="2800" dirty="0"/>
              <a:t>But participation/attendance is </a:t>
            </a:r>
            <a:r>
              <a:rPr lang="en-US" sz="2800" b="1" dirty="0"/>
              <a:t>not</a:t>
            </a:r>
            <a:r>
              <a:rPr lang="en-US" sz="2800" dirty="0"/>
              <a:t> tracked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1B54A-8736-4969-99E9-575BFA5C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Honesty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High level discussion is fine. </a:t>
            </a:r>
          </a:p>
          <a:p>
            <a:r>
              <a:rPr lang="en-US" sz="2800" dirty="0"/>
              <a:t>High level means you won’t look at someone else’s code, nor at their half-finished (or fully finished) writeup for the theory exercises</a:t>
            </a:r>
          </a:p>
          <a:p>
            <a:r>
              <a:rPr lang="en-US" sz="2800" dirty="0"/>
              <a:t>But you must:</a:t>
            </a:r>
          </a:p>
          <a:p>
            <a:pPr lvl="1"/>
            <a:r>
              <a:rPr lang="en-US" sz="2400" dirty="0"/>
              <a:t>Not take any written notes away from your discussion.</a:t>
            </a:r>
          </a:p>
          <a:p>
            <a:pPr lvl="1"/>
            <a:r>
              <a:rPr lang="en-US" sz="2400" dirty="0"/>
              <a:t>List everyone you collaborated with on your assignment.</a:t>
            </a:r>
          </a:p>
          <a:p>
            <a:pPr lvl="1"/>
            <a:r>
              <a:rPr lang="en-US" sz="2400" dirty="0"/>
              <a:t>Take a 30-minute break between your discussion and writing/coding up your assignment.</a:t>
            </a:r>
          </a:p>
          <a:p>
            <a:endParaRPr lang="en-US" sz="2400" dirty="0"/>
          </a:p>
          <a:p>
            <a:r>
              <a:rPr lang="en-US" sz="2800" dirty="0"/>
              <a:t>Goal is for you to learn the material.</a:t>
            </a:r>
          </a:p>
          <a:p>
            <a:r>
              <a:rPr lang="en-US" sz="2800" dirty="0"/>
              <a:t>More details, including examples, on the webpage later this week.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A3F9FE-3C16-4CC6-B276-1F7BC136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CAB4A-23A6-4877-A1C5-CB0C2F43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FF318-F96C-49C5-942B-34ADDB518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BE06F7-33C5-4E86-1006-0F2FFB8E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C4460-3A4C-19B8-4069-4E746E35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Abstract Data Type (ADT) </a:t>
            </a:r>
          </a:p>
          <a:p>
            <a:r>
              <a:rPr lang="en-US" sz="2800" dirty="0"/>
              <a:t>Mathematical description of a </a:t>
            </a:r>
            <a:r>
              <a:rPr lang="en-US" sz="2800" i="1" dirty="0"/>
              <a:t>thing</a:t>
            </a:r>
            <a:r>
              <a:rPr lang="en-US" sz="2800" dirty="0"/>
              <a:t> and a set of operations to interact with that </a:t>
            </a:r>
            <a:r>
              <a:rPr lang="en-US" sz="2800" i="1" dirty="0"/>
              <a:t>thing.</a:t>
            </a:r>
          </a:p>
          <a:p>
            <a:endParaRPr lang="en-US" sz="2800" i="1" dirty="0"/>
          </a:p>
          <a:p>
            <a:r>
              <a:rPr lang="en-US" sz="2800" dirty="0"/>
              <a:t>Mathematical, think “like 311” --- precise enough you could do a proof on it (not necessarily “a bunch of numbers”) </a:t>
            </a:r>
          </a:p>
          <a:p>
            <a:r>
              <a:rPr lang="en-US" sz="2800" i="1" dirty="0"/>
              <a:t>Thing</a:t>
            </a:r>
            <a:r>
              <a:rPr lang="en-US" sz="2800" dirty="0"/>
              <a:t> think “organized data” </a:t>
            </a:r>
            <a:endParaRPr lang="en-US" sz="2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98711-639E-9A93-C5BB-0F9FAA75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36787"/>
            <a:ext cx="11187258" cy="1018086"/>
          </a:xfrm>
        </p:spPr>
        <p:txBody>
          <a:bodyPr/>
          <a:lstStyle/>
          <a:p>
            <a:r>
              <a:rPr lang="en-US" sz="2600" dirty="0"/>
              <a:t>An </a:t>
            </a:r>
            <a:r>
              <a:rPr lang="en-US" sz="2600" b="1" dirty="0"/>
              <a:t>Abstract Data Type (ADT) </a:t>
            </a:r>
            <a:r>
              <a:rPr lang="en-US" sz="2600" dirty="0"/>
              <a:t>is a mathematical definition of an object with operations to interact with that object.</a:t>
            </a:r>
          </a:p>
          <a:p>
            <a:endParaRPr lang="en-US" sz="26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16028" y="1911726"/>
            <a:ext cx="5293560" cy="4709447"/>
            <a:chOff x="908857" y="1530095"/>
            <a:chExt cx="4683261" cy="41663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/>
                <a:t>Queue ADT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696653"/>
              <a:ext cx="4354615" cy="106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dequeue()</a:t>
              </a:r>
              <a:r>
                <a:rPr lang="en-US" sz="2400" dirty="0"/>
                <a:t> – returns the element that has been in the collection the longest, and removes it.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37750" y="2023273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673279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40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</a:t>
              </a:r>
              <a:r>
                <a:rPr lang="en-US" sz="2400" dirty="0"/>
                <a:t>elements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8580" y="4634563"/>
              <a:ext cx="4385442" cy="106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peek()</a:t>
              </a:r>
              <a:r>
                <a:rPr lang="en-US" sz="2400" dirty="0"/>
                <a:t> – find, but do not remove the element that has been in the collection the longest.</a:t>
              </a:r>
              <a:endParaRPr lang="en-US" sz="2400" u="sng" dirty="0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9406" y="3060163"/>
              <a:ext cx="4181362" cy="73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enqueue(element) </a:t>
              </a:r>
              <a:r>
                <a:rPr lang="en-US" sz="2400" dirty="0"/>
                <a:t>– add a new element to the collection.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426035" y="1911725"/>
            <a:ext cx="5255635" cy="4673679"/>
            <a:chOff x="908857" y="1656705"/>
            <a:chExt cx="4683261" cy="40069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656705"/>
              <a:ext cx="4683260" cy="533643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/>
                <a:t>Stack ADT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696653"/>
              <a:ext cx="4354615" cy="102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pop()</a:t>
              </a:r>
              <a:r>
                <a:rPr lang="en-US" sz="2400" dirty="0"/>
                <a:t> – returns the element that has been in the collection the shortest, and removes it.</a:t>
              </a: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169803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764446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0" y="2477898"/>
              <a:ext cx="4212184" cy="39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</a:t>
              </a:r>
              <a:r>
                <a:rPr lang="en-US" sz="2400" dirty="0"/>
                <a:t>elements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8580" y="4634563"/>
              <a:ext cx="4385442" cy="102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peek()</a:t>
              </a:r>
              <a:r>
                <a:rPr lang="en-US" sz="2400" dirty="0"/>
                <a:t> – find, but do not remove the element that has been in the collection the shortest.</a:t>
              </a:r>
              <a:endParaRPr lang="en-US" sz="2400" u="sng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9406" y="3060163"/>
              <a:ext cx="4181362" cy="71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push(element) </a:t>
              </a:r>
              <a:r>
                <a:rPr lang="en-US" sz="2400" dirty="0"/>
                <a:t>– add a new element to the collection.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7BB6-E689-0655-1B64-374A86AA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Define an ADT?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E93C-D169-86CD-36FC-2F30073F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ADTs let us:</a:t>
            </a:r>
          </a:p>
          <a:p>
            <a:r>
              <a:rPr lang="en-US" sz="2800" b="1" dirty="0"/>
              <a:t>Identify patterns more easily:</a:t>
            </a:r>
            <a:r>
              <a:rPr lang="en-US" sz="2800" dirty="0"/>
              <a:t> When you say “hey, I need an object that gives me back the thing I put in most recently” can remember what does that if it has a name.</a:t>
            </a:r>
          </a:p>
          <a:p>
            <a:r>
              <a:rPr lang="en-US" sz="2400" dirty="0"/>
              <a:t>Stacks show up in: the call stack (managing recursion), algorithms for handling context-free grammars, depth-first search (we’ll see it later this quarter), and more…</a:t>
            </a:r>
          </a:p>
          <a:p>
            <a:r>
              <a:rPr lang="en-US" sz="2800" b="1" dirty="0"/>
              <a:t>Communicate more easily: </a:t>
            </a:r>
            <a:r>
              <a:rPr lang="en-US" sz="2800" dirty="0"/>
              <a:t>Telling someone “keep track of this data on a stack” is easier than “make a linked list, and when you insert or remove update the head, not the tail, and keep track of the size, and…” </a:t>
            </a:r>
            <a:endParaRPr lang="en-US" sz="2800" b="1" dirty="0"/>
          </a:p>
          <a:p>
            <a:r>
              <a:rPr lang="en-US" sz="2800" b="1" dirty="0"/>
              <a:t>Reuse code!: </a:t>
            </a:r>
            <a:r>
              <a:rPr lang="en-US" sz="2800" dirty="0"/>
              <a:t>Implement stacks once (or maybe a handful of versions) and reuse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200B-1CBF-E07B-2B6C-4C756150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3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105A-65ED-6FFC-0C3E-4B4D839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Structures for a Queue?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53D5-099A-EBC1-E613-D2082A2BC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u="sng" dirty="0"/>
              <a:t>data structure</a:t>
            </a:r>
            <a:r>
              <a:rPr lang="en-US" sz="2800" dirty="0"/>
              <a:t> is a specific organization of data (and associated algorithms) to implement an abstract data type.</a:t>
            </a:r>
          </a:p>
          <a:p>
            <a:endParaRPr lang="en-US" sz="2800" u="sng" dirty="0"/>
          </a:p>
          <a:p>
            <a:r>
              <a:rPr lang="en-US" sz="2800" dirty="0"/>
              <a:t>How would you implement a queue? </a:t>
            </a:r>
          </a:p>
          <a:p>
            <a:r>
              <a:rPr lang="en-US" sz="2800" dirty="0"/>
              <a:t>I.e., what data structure would you use? </a:t>
            </a:r>
          </a:p>
          <a:p>
            <a:endParaRPr lang="en-US" sz="28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58EBE-6D00-3D69-95A6-AB275366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CSE 332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332 Spring </a:t>
            </a:r>
            <a:r>
              <a:rPr lang="en-US" dirty="0"/>
              <a:t>25</a:t>
            </a:r>
          </a:p>
          <a:p>
            <a:r>
              <a:rPr lang="en-US" dirty="0"/>
              <a:t>Lecture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00600" y="344299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clever way of organizing data points</a:t>
            </a:r>
          </a:p>
          <a:p>
            <a:pPr lvl="1"/>
            <a:r>
              <a:rPr lang="en-US" sz="2800" dirty="0"/>
              <a:t>A data structure is an implementation of an ADT. </a:t>
            </a:r>
          </a:p>
          <a:p>
            <a:pPr lvl="1"/>
            <a:endParaRPr lang="en-US" dirty="0"/>
          </a:p>
          <a:p>
            <a:r>
              <a:rPr lang="en-US" sz="2800" dirty="0"/>
              <a:t>Ways to implement a queue</a:t>
            </a:r>
          </a:p>
          <a:p>
            <a:r>
              <a:rPr lang="en-US" sz="2800" dirty="0"/>
              <a:t>Array </a:t>
            </a:r>
          </a:p>
          <a:p>
            <a:endParaRPr lang="en-US" sz="2800" dirty="0"/>
          </a:p>
          <a:p>
            <a:r>
              <a:rPr lang="en-US" sz="2800" dirty="0" err="1"/>
              <a:t>LinkedList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15209" y="344299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92287" y="3442995"/>
            <a:ext cx="3508312" cy="699796"/>
            <a:chOff x="3592288" y="3442996"/>
            <a:chExt cx="3508312" cy="699796"/>
          </a:xfrm>
        </p:grpSpPr>
        <p:sp>
          <p:nvSpPr>
            <p:cNvPr id="5" name="Rectangle 4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100600" y="3442994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77678" y="344299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824140" y="3486502"/>
            <a:ext cx="659219" cy="6127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2455" y="5395481"/>
            <a:ext cx="1452539" cy="627322"/>
            <a:chOff x="2030820" y="5209952"/>
            <a:chExt cx="1452539" cy="627322"/>
          </a:xfrm>
        </p:grpSpPr>
        <p:sp>
          <p:nvSpPr>
            <p:cNvPr id="15" name="Rectangle 14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65475" y="5395480"/>
            <a:ext cx="1452539" cy="627322"/>
            <a:chOff x="2030820" y="5209952"/>
            <a:chExt cx="1452539" cy="627322"/>
          </a:xfrm>
        </p:grpSpPr>
        <p:sp>
          <p:nvSpPr>
            <p:cNvPr id="20" name="Rectangle 19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254" y="5395480"/>
            <a:ext cx="1452539" cy="627322"/>
            <a:chOff x="2030820" y="5209952"/>
            <a:chExt cx="1452539" cy="627322"/>
          </a:xfrm>
        </p:grpSpPr>
        <p:sp>
          <p:nvSpPr>
            <p:cNvPr id="24" name="Rectangle 23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304994" y="5554971"/>
            <a:ext cx="77111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337363" y="5842050"/>
            <a:ext cx="717480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40797" y="5565603"/>
            <a:ext cx="11107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18014" y="5852682"/>
            <a:ext cx="11022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7644" y="4538303"/>
            <a:ext cx="100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</a:t>
            </a:r>
          </a:p>
        </p:txBody>
      </p:sp>
      <p:cxnSp>
        <p:nvCxnSpPr>
          <p:cNvPr id="37" name="Straight Arrow Connector 36"/>
          <p:cNvCxnSpPr>
            <a:stCxn id="35" idx="2"/>
            <a:endCxn id="16" idx="0"/>
          </p:cNvCxnSpPr>
          <p:nvPr/>
        </p:nvCxnSpPr>
        <p:spPr>
          <a:xfrm flipH="1">
            <a:off x="3006627" y="4999968"/>
            <a:ext cx="13618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00662" y="4538303"/>
            <a:ext cx="6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tail</a:t>
            </a:r>
          </a:p>
        </p:txBody>
      </p:sp>
      <p:cxnSp>
        <p:nvCxnSpPr>
          <p:cNvPr id="40" name="Straight Arrow Connector 39"/>
          <p:cNvCxnSpPr>
            <a:stCxn id="39" idx="2"/>
            <a:endCxn id="26" idx="0"/>
          </p:cNvCxnSpPr>
          <p:nvPr/>
        </p:nvCxnSpPr>
        <p:spPr>
          <a:xfrm flipH="1">
            <a:off x="8918621" y="4999968"/>
            <a:ext cx="6719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819656" y="5395479"/>
            <a:ext cx="1452539" cy="627322"/>
            <a:chOff x="2030820" y="5209952"/>
            <a:chExt cx="1452539" cy="627322"/>
          </a:xfrm>
        </p:grpSpPr>
        <p:sp>
          <p:nvSpPr>
            <p:cNvPr id="45" name="Rectangle 44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9095576" y="5554971"/>
            <a:ext cx="7240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9072793" y="5842050"/>
            <a:ext cx="74686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</p:cNvCxnSpPr>
          <p:nvPr/>
        </p:nvCxnSpPr>
        <p:spPr>
          <a:xfrm>
            <a:off x="9250018" y="4769136"/>
            <a:ext cx="1868005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3"/>
          </p:cNvCxnSpPr>
          <p:nvPr/>
        </p:nvCxnSpPr>
        <p:spPr>
          <a:xfrm>
            <a:off x="3522846" y="4769136"/>
            <a:ext cx="1696801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ultiply 59"/>
          <p:cNvSpPr/>
          <p:nvPr/>
        </p:nvSpPr>
        <p:spPr>
          <a:xfrm>
            <a:off x="3592287" y="5062223"/>
            <a:ext cx="1462556" cy="12471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2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06979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1" grpId="0" animBg="1"/>
      <p:bldP spid="11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82926"/>
          </a:xfrm>
        </p:spPr>
        <p:txBody>
          <a:bodyPr>
            <a:normAutofit/>
          </a:bodyPr>
          <a:lstStyle/>
          <a:p>
            <a:r>
              <a:rPr lang="en-US" sz="2600" dirty="0"/>
              <a:t>A different queue implementation</a:t>
            </a:r>
          </a:p>
          <a:p>
            <a:r>
              <a:rPr lang="en-US" sz="2600" dirty="0"/>
              <a:t>Removing elements is expensive. What if we just remember where the next element is?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0600" y="382730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5209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92287" y="3827306"/>
            <a:ext cx="3508312" cy="699796"/>
            <a:chOff x="3592288" y="3442996"/>
            <a:chExt cx="3508312" cy="699796"/>
          </a:xfrm>
        </p:grpSpPr>
        <p:sp>
          <p:nvSpPr>
            <p:cNvPr id="7" name="Rectangle 6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7678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0600" y="382730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5209" y="2940254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5954" y="2940253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back</a:t>
            </a:r>
          </a:p>
        </p:txBody>
      </p:sp>
      <p:cxnSp>
        <p:nvCxnSpPr>
          <p:cNvPr id="16" name="Straight Arrow Connector 15"/>
          <p:cNvCxnSpPr>
            <a:stCxn id="14" idx="2"/>
            <a:endCxn id="5" idx="0"/>
          </p:cNvCxnSpPr>
          <p:nvPr/>
        </p:nvCxnSpPr>
        <p:spPr>
          <a:xfrm>
            <a:off x="3153748" y="3432697"/>
            <a:ext cx="0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6664493" y="3432696"/>
            <a:ext cx="1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7" idx="0"/>
          </p:cNvCxnSpPr>
          <p:nvPr/>
        </p:nvCxnSpPr>
        <p:spPr>
          <a:xfrm>
            <a:off x="3153748" y="3432697"/>
            <a:ext cx="877078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4" idx="0"/>
          </p:cNvCxnSpPr>
          <p:nvPr/>
        </p:nvCxnSpPr>
        <p:spPr>
          <a:xfrm>
            <a:off x="6664493" y="3432696"/>
            <a:ext cx="874646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987AD-D2E4-EE74-0D4E-E893962773E2}"/>
              </a:ext>
            </a:extLst>
          </p:cNvPr>
          <p:cNvSpPr txBox="1"/>
          <p:nvPr/>
        </p:nvSpPr>
        <p:spPr>
          <a:xfrm>
            <a:off x="349464" y="4527101"/>
            <a:ext cx="473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Q[back]=item;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back = (back+1)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9ECCC6-C967-BB8F-5DA0-8B7DE84DEC8C}"/>
              </a:ext>
            </a:extLst>
          </p:cNvPr>
          <p:cNvSpPr txBox="1"/>
          <p:nvPr/>
        </p:nvSpPr>
        <p:spPr>
          <a:xfrm>
            <a:off x="5346443" y="4549676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Q[front];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front = (front-1)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04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about insertions?</a:t>
            </a:r>
          </a:p>
          <a:p>
            <a:endParaRPr lang="en-US" sz="2600" dirty="0"/>
          </a:p>
          <a:p>
            <a:r>
              <a:rPr lang="en-US" sz="2600" dirty="0"/>
              <a:t>We can “wrap around” (At least until the array is completely full. )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795800" y="381081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0409" y="3810812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87487" y="3810811"/>
            <a:ext cx="3508312" cy="699796"/>
            <a:chOff x="3592288" y="3442996"/>
            <a:chExt cx="3508312" cy="699796"/>
          </a:xfrm>
        </p:grpSpPr>
        <p:sp>
          <p:nvSpPr>
            <p:cNvPr id="7" name="Rectangle 6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72878" y="3810812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5800" y="3810810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7487" y="2923757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front</a:t>
            </a:r>
          </a:p>
        </p:txBody>
      </p:sp>
      <p:cxnSp>
        <p:nvCxnSpPr>
          <p:cNvPr id="17" name="Straight Arrow Connector 16"/>
          <p:cNvCxnSpPr>
            <a:stCxn id="13" idx="2"/>
            <a:endCxn id="7" idx="0"/>
          </p:cNvCxnSpPr>
          <p:nvPr/>
        </p:nvCxnSpPr>
        <p:spPr>
          <a:xfrm>
            <a:off x="3726026" y="3416200"/>
            <a:ext cx="0" cy="394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646524" y="2923757"/>
            <a:ext cx="877078" cy="887055"/>
            <a:chOff x="7646524" y="3125780"/>
            <a:chExt cx="877078" cy="887055"/>
          </a:xfrm>
        </p:grpSpPr>
        <p:sp>
          <p:nvSpPr>
            <p:cNvPr id="14" name="TextBox 13"/>
            <p:cNvSpPr txBox="1"/>
            <p:nvPr/>
          </p:nvSpPr>
          <p:spPr>
            <a:xfrm>
              <a:off x="7646524" y="3125780"/>
              <a:ext cx="877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back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>
              <a:off x="8085063" y="3618223"/>
              <a:ext cx="1" cy="3946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384056" y="3810810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12820F-E868-E7C9-64B2-2AB5C0A62390}"/>
              </a:ext>
            </a:extLst>
          </p:cNvPr>
          <p:cNvSpPr txBox="1"/>
          <p:nvPr/>
        </p:nvSpPr>
        <p:spPr>
          <a:xfrm>
            <a:off x="349464" y="4527101"/>
            <a:ext cx="473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Q[back]=item;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back = (back+1)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A21DB5-8612-A65F-7ECC-118178144368}"/>
              </a:ext>
            </a:extLst>
          </p:cNvPr>
          <p:cNvSpPr txBox="1"/>
          <p:nvPr/>
        </p:nvSpPr>
        <p:spPr>
          <a:xfrm>
            <a:off x="5346443" y="4549676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Q[front];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front = (front-1)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7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718 L -0.11875 -0.03843 C -0.14336 -0.04861 -0.18047 -0.05393 -0.2194 -0.05393 C -0.26367 -0.05393 -0.29922 -0.04861 -0.32383 -0.03843 L -0.44245 0.0071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B9174-3F15-DEFB-EB48-F8FD5347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3EFC-6C83-1F90-357A-1740771D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“Circular”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F361-87CD-0D0D-EE4D-7224B9AC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82926"/>
          </a:xfrm>
        </p:spPr>
        <p:txBody>
          <a:bodyPr>
            <a:normAutofit/>
          </a:bodyPr>
          <a:lstStyle/>
          <a:p>
            <a:r>
              <a:rPr lang="en-US" sz="2600" dirty="0"/>
              <a:t>A different queue implementation</a:t>
            </a:r>
          </a:p>
          <a:p>
            <a:r>
              <a:rPr lang="en-US" sz="2600" dirty="0"/>
              <a:t>Removing elements is expensive. What if we just remember where the next element is?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2BCA0-28EE-4E41-1442-29CD3B7A6D38}"/>
              </a:ext>
            </a:extLst>
          </p:cNvPr>
          <p:cNvSpPr/>
          <p:nvPr/>
        </p:nvSpPr>
        <p:spPr>
          <a:xfrm>
            <a:off x="7100600" y="382730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61787-5849-F7FB-9DDF-BB35B516639F}"/>
              </a:ext>
            </a:extLst>
          </p:cNvPr>
          <p:cNvSpPr/>
          <p:nvPr/>
        </p:nvSpPr>
        <p:spPr>
          <a:xfrm>
            <a:off x="2715209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C5868-B12E-9100-FAD1-0535A02169E7}"/>
              </a:ext>
            </a:extLst>
          </p:cNvPr>
          <p:cNvGrpSpPr/>
          <p:nvPr/>
        </p:nvGrpSpPr>
        <p:grpSpPr>
          <a:xfrm>
            <a:off x="3592287" y="3827306"/>
            <a:ext cx="3508312" cy="699796"/>
            <a:chOff x="3592288" y="3442996"/>
            <a:chExt cx="3508312" cy="6997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B70A84-9A31-CA9C-067E-89CFCC91C277}"/>
                </a:ext>
              </a:extLst>
            </p:cNvPr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047EDB-BA88-2EA6-7AB8-0FA689AC9628}"/>
                </a:ext>
              </a:extLst>
            </p:cNvPr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325894-9295-1E05-8C7E-228EEEB1F709}"/>
                </a:ext>
              </a:extLst>
            </p:cNvPr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0748E0-520B-A244-C837-9E6527890003}"/>
                </a:ext>
              </a:extLst>
            </p:cNvPr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F827C3-5F39-E568-077F-F32BF61026DF}"/>
              </a:ext>
            </a:extLst>
          </p:cNvPr>
          <p:cNvSpPr/>
          <p:nvPr/>
        </p:nvSpPr>
        <p:spPr>
          <a:xfrm>
            <a:off x="7977678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1218A-45B3-73EE-AAFC-5A9202B053CE}"/>
              </a:ext>
            </a:extLst>
          </p:cNvPr>
          <p:cNvSpPr/>
          <p:nvPr/>
        </p:nvSpPr>
        <p:spPr>
          <a:xfrm>
            <a:off x="7100600" y="382730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3B108-2217-538C-EEA9-89E56A85B075}"/>
              </a:ext>
            </a:extLst>
          </p:cNvPr>
          <p:cNvSpPr txBox="1"/>
          <p:nvPr/>
        </p:nvSpPr>
        <p:spPr>
          <a:xfrm>
            <a:off x="2715209" y="2940254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60E6E-EFAB-4604-9F3B-A94668327CA8}"/>
              </a:ext>
            </a:extLst>
          </p:cNvPr>
          <p:cNvSpPr txBox="1"/>
          <p:nvPr/>
        </p:nvSpPr>
        <p:spPr>
          <a:xfrm>
            <a:off x="6225954" y="2940253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55CA3E-02B0-3C7A-F19A-B81FC553743C}"/>
              </a:ext>
            </a:extLst>
          </p:cNvPr>
          <p:cNvCxnSpPr>
            <a:stCxn id="14" idx="2"/>
            <a:endCxn id="5" idx="0"/>
          </p:cNvCxnSpPr>
          <p:nvPr/>
        </p:nvCxnSpPr>
        <p:spPr>
          <a:xfrm>
            <a:off x="3153748" y="3432697"/>
            <a:ext cx="0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173B63-89EA-46D5-4ADF-46376DDFA585}"/>
              </a:ext>
            </a:extLst>
          </p:cNvPr>
          <p:cNvCxnSpPr>
            <a:stCxn id="15" idx="2"/>
          </p:cNvCxnSpPr>
          <p:nvPr/>
        </p:nvCxnSpPr>
        <p:spPr>
          <a:xfrm>
            <a:off x="6664493" y="3432696"/>
            <a:ext cx="1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CDA266-84C7-459F-D66E-6028BD953D01}"/>
              </a:ext>
            </a:extLst>
          </p:cNvPr>
          <p:cNvCxnSpPr>
            <a:stCxn id="14" idx="2"/>
            <a:endCxn id="7" idx="0"/>
          </p:cNvCxnSpPr>
          <p:nvPr/>
        </p:nvCxnSpPr>
        <p:spPr>
          <a:xfrm>
            <a:off x="3153748" y="3432697"/>
            <a:ext cx="877078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F31F38-4A32-F906-0A18-3AA6EA48C42D}"/>
              </a:ext>
            </a:extLst>
          </p:cNvPr>
          <p:cNvCxnSpPr>
            <a:stCxn id="15" idx="2"/>
            <a:endCxn id="4" idx="0"/>
          </p:cNvCxnSpPr>
          <p:nvPr/>
        </p:nvCxnSpPr>
        <p:spPr>
          <a:xfrm>
            <a:off x="6664493" y="3432696"/>
            <a:ext cx="874646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D9C2116-9799-7024-63A7-6BB35D44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2A72B-7F19-29DB-B01C-E57D1C56B930}"/>
              </a:ext>
            </a:extLst>
          </p:cNvPr>
          <p:cNvSpPr txBox="1"/>
          <p:nvPr/>
        </p:nvSpPr>
        <p:spPr>
          <a:xfrm>
            <a:off x="349464" y="4527101"/>
            <a:ext cx="473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Q[back]=item;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back = (back+1)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3C4E4-1C3D-E24A-E9FE-10619AFE479E}"/>
              </a:ext>
            </a:extLst>
          </p:cNvPr>
          <p:cNvSpPr txBox="1"/>
          <p:nvPr/>
        </p:nvSpPr>
        <p:spPr>
          <a:xfrm>
            <a:off x="5346443" y="4549676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Q[front];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front = (front-1) % size;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9B6DB-A60A-4D58-5FA0-2A8BCE2ABC81}"/>
              </a:ext>
            </a:extLst>
          </p:cNvPr>
          <p:cNvSpPr/>
          <p:nvPr/>
        </p:nvSpPr>
        <p:spPr>
          <a:xfrm>
            <a:off x="7889358" y="489098"/>
            <a:ext cx="3984877" cy="4997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Sketches don’t handle: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if queue is empty (for either enqueue or dequeue)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do you </a:t>
            </a:r>
            <a:r>
              <a:rPr lang="en-US" sz="2400" u="sng" dirty="0"/>
              <a:t>test</a:t>
            </a:r>
            <a:r>
              <a:rPr lang="en-US" sz="2400" dirty="0"/>
              <a:t> if it’s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if array is full?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Keeping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/>
              <a:t> up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037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E580-D17D-37F5-0A01-D6B9456F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39CF-8FDD-85A3-6FFB-11B5BC0B6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sz="2800" dirty="0"/>
              <a:t> look like? What are their time complexities?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397E-C9FE-458E-2DD1-8EDB4F41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5AD247-929D-F80E-3624-C3D49F40B1DA}"/>
              </a:ext>
            </a:extLst>
          </p:cNvPr>
          <p:cNvGrpSpPr/>
          <p:nvPr/>
        </p:nvGrpSpPr>
        <p:grpSpPr>
          <a:xfrm>
            <a:off x="3387629" y="2815307"/>
            <a:ext cx="1452539" cy="627322"/>
            <a:chOff x="2030820" y="5209952"/>
            <a:chExt cx="1452539" cy="627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6D5DAF-22C4-63F9-CD5C-058BEC978F7B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BA4C3-E299-A175-DF37-2BA19C19645F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689DDA-7330-6609-85A0-823515C3A60D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3BD3BD-552E-8F06-1625-D4022D19CA68}"/>
              </a:ext>
            </a:extLst>
          </p:cNvPr>
          <p:cNvGrpSpPr/>
          <p:nvPr/>
        </p:nvGrpSpPr>
        <p:grpSpPr>
          <a:xfrm>
            <a:off x="5600649" y="2815306"/>
            <a:ext cx="1452539" cy="627322"/>
            <a:chOff x="2030820" y="5209952"/>
            <a:chExt cx="1452539" cy="6273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93A192-0C31-8966-9541-D7A5AE29FEDB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E96F76-DE00-EBEF-CF9A-3010475D3E9A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54BE16-16A6-F966-17A3-531E11B7D69B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AE1433-2BA2-B82B-F1E3-4C74F7252E4D}"/>
              </a:ext>
            </a:extLst>
          </p:cNvPr>
          <p:cNvGrpSpPr/>
          <p:nvPr/>
        </p:nvGrpSpPr>
        <p:grpSpPr>
          <a:xfrm>
            <a:off x="8155428" y="2815306"/>
            <a:ext cx="1452539" cy="627322"/>
            <a:chOff x="2030820" y="5209952"/>
            <a:chExt cx="1452539" cy="6273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DD29BE-1BA3-1D62-8A86-72C475B5025C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FBFCAF-A896-7893-E133-4B44DAEB9019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F3E535-3B9D-52EB-AA54-7A4942651541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71409-FF99-06E0-BA7A-9BE908FC344C}"/>
              </a:ext>
            </a:extLst>
          </p:cNvPr>
          <p:cNvCxnSpPr/>
          <p:nvPr/>
        </p:nvCxnSpPr>
        <p:spPr>
          <a:xfrm>
            <a:off x="4840168" y="2974797"/>
            <a:ext cx="77111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E9F0F1-6C78-130E-B343-D3C13A263727}"/>
              </a:ext>
            </a:extLst>
          </p:cNvPr>
          <p:cNvCxnSpPr/>
          <p:nvPr/>
        </p:nvCxnSpPr>
        <p:spPr>
          <a:xfrm flipH="1" flipV="1">
            <a:off x="4872537" y="3261876"/>
            <a:ext cx="717480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9BD721-34EF-B285-A674-90A2A3028130}"/>
              </a:ext>
            </a:extLst>
          </p:cNvPr>
          <p:cNvCxnSpPr/>
          <p:nvPr/>
        </p:nvCxnSpPr>
        <p:spPr>
          <a:xfrm>
            <a:off x="7075971" y="2985429"/>
            <a:ext cx="11107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B62EA9-167C-4628-10FE-B89DD69DF719}"/>
              </a:ext>
            </a:extLst>
          </p:cNvPr>
          <p:cNvCxnSpPr/>
          <p:nvPr/>
        </p:nvCxnSpPr>
        <p:spPr>
          <a:xfrm flipH="1">
            <a:off x="7053188" y="3272508"/>
            <a:ext cx="11022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BB41CC-76D7-3FDF-DB52-FA0100B913E4}"/>
              </a:ext>
            </a:extLst>
          </p:cNvPr>
          <p:cNvSpPr txBox="1"/>
          <p:nvPr/>
        </p:nvSpPr>
        <p:spPr>
          <a:xfrm>
            <a:off x="3052818" y="1958129"/>
            <a:ext cx="100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B3D8B5-4FE7-4167-F017-D08980B38447}"/>
              </a:ext>
            </a:extLst>
          </p:cNvPr>
          <p:cNvCxnSpPr>
            <a:stCxn id="21" idx="2"/>
            <a:endCxn id="7" idx="0"/>
          </p:cNvCxnSpPr>
          <p:nvPr/>
        </p:nvCxnSpPr>
        <p:spPr>
          <a:xfrm flipH="1">
            <a:off x="3541801" y="2419794"/>
            <a:ext cx="13618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FE91E4-D083-4082-C4F1-6A89D0D28EEF}"/>
              </a:ext>
            </a:extLst>
          </p:cNvPr>
          <p:cNvSpPr txBox="1"/>
          <p:nvPr/>
        </p:nvSpPr>
        <p:spPr>
          <a:xfrm>
            <a:off x="9135836" y="1958129"/>
            <a:ext cx="6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tail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19508C-B2BA-D327-7B18-BA4BB32C0A6C}"/>
              </a:ext>
            </a:extLst>
          </p:cNvPr>
          <p:cNvCxnSpPr>
            <a:stCxn id="23" idx="2"/>
            <a:endCxn id="16" idx="0"/>
          </p:cNvCxnSpPr>
          <p:nvPr/>
        </p:nvCxnSpPr>
        <p:spPr>
          <a:xfrm flipH="1">
            <a:off x="9453795" y="2419794"/>
            <a:ext cx="6719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E1D4AB-61F2-71A6-A67A-DEBF14C69C22}"/>
              </a:ext>
            </a:extLst>
          </p:cNvPr>
          <p:cNvGrpSpPr/>
          <p:nvPr/>
        </p:nvGrpSpPr>
        <p:grpSpPr>
          <a:xfrm>
            <a:off x="10354830" y="2815305"/>
            <a:ext cx="1452539" cy="627322"/>
            <a:chOff x="2030820" y="5209952"/>
            <a:chExt cx="1452539" cy="6273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E854CF-165D-9268-D9BA-0B63B7AFEF88}"/>
                </a:ext>
              </a:extLst>
            </p:cNvPr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65FBC8-DA8B-A969-F914-3ABD90E11EDE}"/>
                </a:ext>
              </a:extLst>
            </p:cNvPr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D680B1-1DB6-8434-816F-414729CA86DB}"/>
                </a:ext>
              </a:extLst>
            </p:cNvPr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B645D6-34DC-5911-9E12-CFB0F5BED4C1}"/>
              </a:ext>
            </a:extLst>
          </p:cNvPr>
          <p:cNvCxnSpPr/>
          <p:nvPr/>
        </p:nvCxnSpPr>
        <p:spPr>
          <a:xfrm>
            <a:off x="9630750" y="2974797"/>
            <a:ext cx="7240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08B621-11CB-A82D-B86C-624CE91130C7}"/>
              </a:ext>
            </a:extLst>
          </p:cNvPr>
          <p:cNvCxnSpPr/>
          <p:nvPr/>
        </p:nvCxnSpPr>
        <p:spPr>
          <a:xfrm flipH="1" flipV="1">
            <a:off x="9607967" y="3261876"/>
            <a:ext cx="74686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6BB45B-4B1E-865C-46A9-DD1599B890E1}"/>
              </a:ext>
            </a:extLst>
          </p:cNvPr>
          <p:cNvCxnSpPr>
            <a:stCxn id="23" idx="3"/>
          </p:cNvCxnSpPr>
          <p:nvPr/>
        </p:nvCxnSpPr>
        <p:spPr>
          <a:xfrm>
            <a:off x="9785192" y="2188962"/>
            <a:ext cx="1868005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826AF1-811D-93CE-0872-7DA0C1C3E6C4}"/>
              </a:ext>
            </a:extLst>
          </p:cNvPr>
          <p:cNvCxnSpPr>
            <a:stCxn id="21" idx="3"/>
          </p:cNvCxnSpPr>
          <p:nvPr/>
        </p:nvCxnSpPr>
        <p:spPr>
          <a:xfrm>
            <a:off x="4058020" y="2188962"/>
            <a:ext cx="1696801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ultiply 59">
            <a:extLst>
              <a:ext uri="{FF2B5EF4-FFF2-40B4-BE49-F238E27FC236}">
                <a16:creationId xmlns:a16="http://schemas.microsoft.com/office/drawing/2014/main" id="{5AF52665-ECC1-6802-DDF4-9EF0EDDCCFFE}"/>
              </a:ext>
            </a:extLst>
          </p:cNvPr>
          <p:cNvSpPr/>
          <p:nvPr/>
        </p:nvSpPr>
        <p:spPr>
          <a:xfrm>
            <a:off x="4127461" y="2482049"/>
            <a:ext cx="1462556" cy="12471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E96E-500F-23B6-5305-A04C950E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74E5-ADA8-3861-D988-810FC0E4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ACA3-99A0-F66D-D6EB-04FE8CFE3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sz="2800" dirty="0"/>
              <a:t> look like? What are their time complexities?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4A84F-BF01-B85D-70C9-90D771C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25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DDD451-0F73-046E-52BC-3919C02D6801}"/>
              </a:ext>
            </a:extLst>
          </p:cNvPr>
          <p:cNvSpPr txBox="1"/>
          <p:nvPr/>
        </p:nvSpPr>
        <p:spPr>
          <a:xfrm>
            <a:off x="753502" y="2347427"/>
            <a:ext cx="4996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Enqueue(item)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tail.next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Node(item);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tail=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tail.next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E33154-E3CD-2A36-F640-4B42D2C8D1E3}"/>
              </a:ext>
            </a:extLst>
          </p:cNvPr>
          <p:cNvSpPr txBox="1"/>
          <p:nvPr/>
        </p:nvSpPr>
        <p:spPr>
          <a:xfrm>
            <a:off x="5750481" y="2370002"/>
            <a:ext cx="5509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//sketch only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Dequeue()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item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head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head.next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item;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CAB4FD-48AA-CF75-DD81-B5728E63F079}"/>
              </a:ext>
            </a:extLst>
          </p:cNvPr>
          <p:cNvSpPr/>
          <p:nvPr/>
        </p:nvSpPr>
        <p:spPr>
          <a:xfrm>
            <a:off x="7777621" y="4327451"/>
            <a:ext cx="3984877" cy="24586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Still just sketches! </a:t>
            </a:r>
          </a:p>
          <a:p>
            <a:r>
              <a:rPr lang="en-US" sz="2400" dirty="0"/>
              <a:t>Ask the same questions from the circular array. </a:t>
            </a:r>
          </a:p>
          <a:p>
            <a:r>
              <a:rPr lang="en-US" sz="2400" dirty="0"/>
              <a:t>Notice that sometimes the answer is “don’t worry about it”!</a:t>
            </a:r>
          </a:p>
        </p:txBody>
      </p:sp>
    </p:spTree>
    <p:extLst>
      <p:ext uri="{BB962C8B-B14F-4D97-AF65-F5344CB8AC3E}">
        <p14:creationId xmlns:p14="http://schemas.microsoft.com/office/powerpoint/2010/main" val="73356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78C5-52F2-24A6-F94B-4A9C330B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0616-669D-15A5-DED1-8123E8CB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makes the circular queue implementation different from the linked list implementation? In what ways is one more desirable than the 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61E17-B655-7811-11F6-43B2BA76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7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1CA53-7D24-1774-3888-95E6717C2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Linked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/>
                  <a:t> enqueue and dequeue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Pointers lead to slower constants and worse cache behavior (see CSE351)</a:t>
                </a:r>
              </a:p>
              <a:p>
                <a:r>
                  <a:rPr lang="en-US" sz="2600" dirty="0"/>
                  <a:t>More space used per element (pointers take space) </a:t>
                </a:r>
              </a:p>
              <a:p>
                <a:r>
                  <a:rPr lang="en-US" sz="2600" dirty="0"/>
                  <a:t>Not in Queue ADT, but if you want to insert at position k, must traverse k elements first.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1243" t="-2958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ADF485-C1A5-6489-5770-4FE9F6791F9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Circular Array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52D2D31-4E78-4D50-B7CB-A3E75CA40F3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 enqueue and dequeue </a:t>
                </a:r>
                <a:r>
                  <a:rPr lang="en-US" sz="2600" u="sng" dirty="0"/>
                  <a:t>unless</a:t>
                </a:r>
                <a:r>
                  <a:rPr lang="en-US" sz="2600" dirty="0"/>
                  <a:t> the array is already full.</a:t>
                </a:r>
              </a:p>
              <a:p>
                <a:r>
                  <a:rPr lang="en-US" sz="2600" dirty="0"/>
                  <a:t>Faster constants, but when you resize suddenly a </a:t>
                </a:r>
                <a:r>
                  <a:rPr lang="en-US" sz="2600" b="1" dirty="0"/>
                  <a:t>very</a:t>
                </a:r>
                <a:r>
                  <a:rPr lang="en-US" sz="2600" dirty="0"/>
                  <a:t> slow insert.</a:t>
                </a:r>
              </a:p>
              <a:p>
                <a:r>
                  <a:rPr lang="en-US" sz="2600" dirty="0"/>
                  <a:t>Less space when full, but potentially </a:t>
                </a:r>
                <a:r>
                  <a:rPr lang="en-US" sz="2600" b="1" dirty="0"/>
                  <a:t>a lot</a:t>
                </a:r>
                <a:r>
                  <a:rPr lang="en-US" sz="2600" dirty="0"/>
                  <a:t> of wasted space if queue gets huge then tiny.</a:t>
                </a:r>
              </a:p>
              <a:p>
                <a:r>
                  <a:rPr lang="en-US" sz="2600" dirty="0"/>
                  <a:t>Not in Queue ADT, but if you want to insert at position k, must shift last n-k elements.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52D2D31-4E78-4D50-B7CB-A3E75CA40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1129" t="-2113" r="-3047" b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5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5C1B-E9BE-7355-12FA-242550CF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6C4-9C00-94EF-E31E-237A56DC4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This class is built on </a:t>
            </a:r>
            <a:r>
              <a:rPr lang="en-US" sz="2800" b="1" dirty="0"/>
              <a:t>tradeoffs</a:t>
            </a:r>
            <a:endParaRPr lang="en-US" sz="2800" dirty="0"/>
          </a:p>
          <a:p>
            <a:r>
              <a:rPr lang="en-US" sz="2800" dirty="0"/>
              <a:t>If data structure A beats data structure B in every way, you’ll choose A. </a:t>
            </a:r>
          </a:p>
          <a:p>
            <a:r>
              <a:rPr lang="en-US" sz="2800" dirty="0"/>
              <a:t>Usually, data structure A is better in some ways, and B is better in others. </a:t>
            </a:r>
          </a:p>
          <a:p>
            <a:r>
              <a:rPr lang="en-US" sz="2800" dirty="0"/>
              <a:t>Knowing the tradeoffs will help you frame the choice.</a:t>
            </a:r>
          </a:p>
          <a:p>
            <a:endParaRPr lang="en-US" sz="2800" dirty="0"/>
          </a:p>
          <a:p>
            <a:r>
              <a:rPr lang="en-US" sz="2800" dirty="0"/>
              <a:t>If you know the size in advance, you might choose the array (no resize worries)</a:t>
            </a:r>
          </a:p>
          <a:p>
            <a:r>
              <a:rPr lang="en-US" sz="2800" dirty="0"/>
              <a:t>If any one insertion being slow would be very bad, you might choose the linked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721E1-D78F-6E5A-6228-8A974F5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2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BC38-D485-3E9F-9D85-1C0CF193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3C86-EB42-AC6E-B9CC-283212421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Often there are multiple unavoidable tradeoffs</a:t>
            </a:r>
          </a:p>
          <a:p>
            <a:pPr lvl="1"/>
            <a:r>
              <a:rPr lang="en-US" sz="2800" dirty="0"/>
              <a:t>Time vs. space</a:t>
            </a:r>
          </a:p>
          <a:p>
            <a:pPr lvl="1"/>
            <a:r>
              <a:rPr lang="en-US" sz="2800" dirty="0"/>
              <a:t>One operation vs. another being as fast as possible</a:t>
            </a:r>
          </a:p>
          <a:p>
            <a:pPr lvl="1"/>
            <a:r>
              <a:rPr lang="en-US" sz="2800" dirty="0"/>
              <a:t>Generality vs. simplicity vs. performance </a:t>
            </a:r>
          </a:p>
          <a:p>
            <a:pPr lvl="1"/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These tradeoffs are why there are many data structures.</a:t>
            </a:r>
          </a:p>
          <a:p>
            <a:pPr marL="128016" lvl="1" indent="0">
              <a:buNone/>
            </a:pPr>
            <a:r>
              <a:rPr lang="en-US" sz="2800" dirty="0"/>
              <a:t>And well-trained computer scientists have internalized those tradeoffs to pick.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CE806-4CEB-779B-0424-C6EB0CDB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Course Mechanics</a:t>
            </a:r>
          </a:p>
          <a:p>
            <a:r>
              <a:rPr lang="en-US" sz="2800" dirty="0"/>
              <a:t>Start of content</a:t>
            </a:r>
          </a:p>
          <a:p>
            <a:pPr lvl="1"/>
            <a:r>
              <a:rPr lang="en-US" sz="2800" dirty="0"/>
              <a:t>Review of queues and stacks</a:t>
            </a:r>
          </a:p>
          <a:p>
            <a:pPr lvl="1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3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FE45-977E-4884-A921-74A96927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D8BDA-4988-459A-8364-19DB5B23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Make sure you’re on Ed.</a:t>
            </a:r>
          </a:p>
          <a:p>
            <a:r>
              <a:rPr lang="en-US" sz="2800" dirty="0"/>
              <a:t>Get started on Exercise 0 (and update your IDE/java installs while you’re at it).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FBEE-93E6-4479-82E3-1E60ABDA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FE45-977E-4884-A921-74A96927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D8BDA-4988-459A-8364-19DB5B23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Make sure you’re on Ed.</a:t>
            </a:r>
          </a:p>
          <a:p>
            <a:r>
              <a:rPr lang="en-US" sz="2800" dirty="0"/>
              <a:t>Get started on Exercise 0 (and update your IDE/java installs while you’re at it).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2FBEE-93E6-4479-82E3-1E60ABDA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684782" y="2727437"/>
            <a:ext cx="5220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Fifth year as teaching faculty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096000" y="415498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09658"/>
              </p:ext>
            </p:extLst>
          </p:nvPr>
        </p:nvGraphicFramePr>
        <p:xfrm>
          <a:off x="6168868" y="959209"/>
          <a:ext cx="4726057" cy="54382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26057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Jacklyn Cui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Charles Hamilton-Eppler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283999652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Anthony He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372935965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Aaron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Honjaya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22395289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Yafqa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 Khan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214242594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Alysa Meng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125288915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Cindy Ni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18908900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Juliette Park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733380475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Hana Smahi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925719227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Samarth Ramya Venkatesh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9101864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Iris Zhao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141889536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Rubee Zhao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405669929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Jolie Zhou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32702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Data Structures and Parallelism</a:t>
            </a:r>
          </a:p>
          <a:p>
            <a:r>
              <a:rPr lang="en-US" sz="2800" dirty="0"/>
              <a:t>Data structures and Algorithms (about 70% of the course)</a:t>
            </a:r>
          </a:p>
          <a:p>
            <a:pPr lvl="1"/>
            <a:r>
              <a:rPr lang="en-US" sz="2800" dirty="0"/>
              <a:t>Starting to really think like a computer scientist.</a:t>
            </a:r>
          </a:p>
          <a:p>
            <a:pPr lvl="2"/>
            <a:r>
              <a:rPr lang="en-US" sz="2800" dirty="0"/>
              <a:t>Make design decisions, think about trade-offs. </a:t>
            </a:r>
          </a:p>
          <a:p>
            <a:pPr lvl="1"/>
            <a:r>
              <a:rPr lang="en-US" sz="2800" dirty="0"/>
              <a:t>Core data structures and algorithms (timeless, classic material). </a:t>
            </a:r>
          </a:p>
          <a:p>
            <a:pPr lvl="1"/>
            <a:r>
              <a:rPr lang="en-US" sz="2800" dirty="0"/>
              <a:t>Mathematically analyze those structures and algorithms. </a:t>
            </a:r>
          </a:p>
          <a:p>
            <a:pPr lvl="1"/>
            <a:r>
              <a:rPr lang="en-US" sz="2800" b="1" dirty="0"/>
              <a:t>Implement them</a:t>
            </a:r>
          </a:p>
          <a:p>
            <a:r>
              <a:rPr lang="en-US" sz="2800" dirty="0"/>
              <a:t>Parallelism</a:t>
            </a:r>
          </a:p>
          <a:p>
            <a:pPr lvl="1"/>
            <a:r>
              <a:rPr lang="en-US" sz="2800" dirty="0"/>
              <a:t>First serious treatment of programming with multiple threads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D6D8-5FB8-1348-54F8-6714DDCE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AB4E-CEEC-C4D1-D6D6-4201ABC7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the end of the quarter you will</a:t>
            </a:r>
          </a:p>
          <a:p>
            <a:pPr lvl="1"/>
            <a:r>
              <a:rPr lang="en-US" sz="2800" dirty="0"/>
              <a:t>Understand the most common tools for storing and processing common data types.</a:t>
            </a:r>
          </a:p>
          <a:p>
            <a:pPr lvl="1"/>
            <a:r>
              <a:rPr lang="en-US" sz="2800" dirty="0"/>
              <a:t>Consider tradeoffs between tools you could use.</a:t>
            </a:r>
          </a:p>
          <a:p>
            <a:r>
              <a:rPr lang="en-US" sz="2800" dirty="0"/>
              <a:t>So that you can</a:t>
            </a:r>
          </a:p>
          <a:p>
            <a:pPr lvl="1"/>
            <a:r>
              <a:rPr lang="en-US" sz="2800" dirty="0"/>
              <a:t>Make good design decisions on your code</a:t>
            </a:r>
          </a:p>
          <a:p>
            <a:pPr lvl="1"/>
            <a:r>
              <a:rPr lang="en-US" sz="2800" dirty="0"/>
              <a:t>Justify and communicate those decisions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B108-05FE-5BDA-11A7-16B30F9F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Textbook:</a:t>
            </a:r>
          </a:p>
          <a:p>
            <a:r>
              <a:rPr lang="en-US" sz="2800" dirty="0"/>
              <a:t>      Weiss, Data Structures and Algorithm Analysis in Java </a:t>
            </a:r>
          </a:p>
          <a:p>
            <a:r>
              <a:rPr lang="en-US" sz="2800" dirty="0"/>
              <a:t>	</a:t>
            </a:r>
            <a:r>
              <a:rPr lang="en-US" sz="2400" dirty="0"/>
              <a:t>OPTIONAL (useful if you want more info, or an alternative presentation)</a:t>
            </a:r>
          </a:p>
          <a:p>
            <a:r>
              <a:rPr lang="en-US" sz="2800" dirty="0"/>
              <a:t>Ed (message board).</a:t>
            </a:r>
          </a:p>
          <a:p>
            <a:r>
              <a:rPr lang="en-US" sz="2800" dirty="0" err="1"/>
              <a:t>Gradescope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You were invited to Ed and </a:t>
            </a:r>
            <a:r>
              <a:rPr lang="en-US" sz="2800" dirty="0" err="1"/>
              <a:t>Gradescope</a:t>
            </a:r>
            <a:r>
              <a:rPr lang="en-US" sz="2800" dirty="0"/>
              <a:t> already (if you were registered by last Friday)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– Exercises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Assigned throughout the quarter, about 15 in total.</a:t>
            </a:r>
          </a:p>
          <a:p>
            <a:r>
              <a:rPr lang="en-US" sz="2800" dirty="0"/>
              <a:t>We’ll usually have two per week.</a:t>
            </a:r>
          </a:p>
          <a:p>
            <a:pPr lvl="1"/>
            <a:r>
              <a:rPr lang="en-US" sz="2400" dirty="0"/>
              <a:t>Usually one due on Monday; one due on Friday (except at the end of the quarter)</a:t>
            </a:r>
          </a:p>
          <a:p>
            <a:pPr lvl="1"/>
            <a:r>
              <a:rPr lang="en-US" sz="2400" dirty="0"/>
              <a:t>About half programming, half theory (at most one of each type per week)</a:t>
            </a:r>
          </a:p>
          <a:p>
            <a:r>
              <a:rPr lang="en-US" sz="2800" dirty="0"/>
              <a:t>Starting earlier is better (they can take some thought and/or some debugging).</a:t>
            </a:r>
          </a:p>
          <a:p>
            <a:endParaRPr lang="en-US" sz="2800" dirty="0"/>
          </a:p>
          <a:p>
            <a:r>
              <a:rPr lang="en-US" sz="2800" dirty="0"/>
              <a:t>We’ll count the 12 highest scores, drop the others.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31922</TotalTime>
  <Words>1919</Words>
  <Application>Microsoft Office PowerPoint</Application>
  <PresentationFormat>Widescreen</PresentationFormat>
  <Paragraphs>336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Open Sans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Welcome!</vt:lpstr>
      <vt:lpstr>Welcome to CSE 332</vt:lpstr>
      <vt:lpstr>Outline</vt:lpstr>
      <vt:lpstr>Your TODO list</vt:lpstr>
      <vt:lpstr>Staff</vt:lpstr>
      <vt:lpstr>What’s in this course?</vt:lpstr>
      <vt:lpstr>Goals</vt:lpstr>
      <vt:lpstr>Logistics</vt:lpstr>
      <vt:lpstr>Logistics – Exercises </vt:lpstr>
      <vt:lpstr>Logistics – Late Days</vt:lpstr>
      <vt:lpstr>Logistics – Exams </vt:lpstr>
      <vt:lpstr>Logistics – Work </vt:lpstr>
      <vt:lpstr>Logistics – Section</vt:lpstr>
      <vt:lpstr>Academic Honesty</vt:lpstr>
      <vt:lpstr>Abstract Data Types</vt:lpstr>
      <vt:lpstr>Abstract Data Types</vt:lpstr>
      <vt:lpstr>Abstract Data Type</vt:lpstr>
      <vt:lpstr>Why Define an ADT?</vt:lpstr>
      <vt:lpstr>What Data Structures for a Queue?</vt:lpstr>
      <vt:lpstr>Data Structure</vt:lpstr>
      <vt:lpstr>“Circular” Array</vt:lpstr>
      <vt:lpstr>“Circular” Array</vt:lpstr>
      <vt:lpstr>“Circular” Array</vt:lpstr>
      <vt:lpstr>Linked List</vt:lpstr>
      <vt:lpstr>Linked List</vt:lpstr>
      <vt:lpstr>Tradeoffs</vt:lpstr>
      <vt:lpstr>Tradeoffs</vt:lpstr>
      <vt:lpstr>Tradeoffs</vt:lpstr>
      <vt:lpstr>Common Tradeoffs</vt:lpstr>
      <vt:lpstr>Your TODO list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78</cp:revision>
  <cp:lastPrinted>2025-03-31T00:16:08Z</cp:lastPrinted>
  <dcterms:created xsi:type="dcterms:W3CDTF">2018-06-04T23:21:43Z</dcterms:created>
  <dcterms:modified xsi:type="dcterms:W3CDTF">2025-03-31T19:06:11Z</dcterms:modified>
</cp:coreProperties>
</file>