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5143500" cx="9144000"/>
  <p:notesSz cx="6858000" cy="9144000"/>
  <p:embeddedFontLst>
    <p:embeddedFont>
      <p:font typeface="Arimo"/>
      <p:regular r:id="rId41"/>
      <p:bold r:id="rId42"/>
      <p:italic r:id="rId43"/>
      <p:boldItalic r:id="rId44"/>
    </p:embeddedFont>
    <p:embeddedFont>
      <p:font typeface="STIX Two Text"/>
      <p:regular r:id="rId45"/>
      <p:bold r:id="rId46"/>
      <p:italic r:id="rId47"/>
      <p:boldItalic r:id="rId48"/>
    </p:embeddedFont>
    <p:embeddedFont>
      <p:font typeface="Helvetica Neue"/>
      <p:regular r:id="rId49"/>
      <p:bold r:id="rId50"/>
      <p:italic r:id="rId51"/>
      <p:boldItalic r:id="rId52"/>
    </p:embeddedFont>
    <p:embeddedFont>
      <p:font typeface="Helvetica Neue Light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57" roundtripDataSignature="AMtx7mh8JdyA9Lp/tIm3hbozWOmVUtrd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823E57-FD6F-41AE-8962-308CA7C78B3B}">
  <a:tblStyle styleId="{98823E57-FD6F-41AE-8962-308CA7C78B3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Arimo-bold.fntdata"/><Relationship Id="rId41" Type="http://schemas.openxmlformats.org/officeDocument/2006/relationships/font" Target="fonts/Arimo-regular.fntdata"/><Relationship Id="rId44" Type="http://schemas.openxmlformats.org/officeDocument/2006/relationships/font" Target="fonts/Arimo-boldItalic.fntdata"/><Relationship Id="rId43" Type="http://schemas.openxmlformats.org/officeDocument/2006/relationships/font" Target="fonts/Arimo-italic.fntdata"/><Relationship Id="rId46" Type="http://schemas.openxmlformats.org/officeDocument/2006/relationships/font" Target="fonts/STIXTwoText-bold.fntdata"/><Relationship Id="rId45" Type="http://schemas.openxmlformats.org/officeDocument/2006/relationships/font" Target="fonts/STIXTwoTex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STIXTwoText-boldItalic.fntdata"/><Relationship Id="rId47" Type="http://schemas.openxmlformats.org/officeDocument/2006/relationships/font" Target="fonts/STIXTwoText-italic.fntdata"/><Relationship Id="rId49" Type="http://schemas.openxmlformats.org/officeDocument/2006/relationships/font" Target="fonts/HelveticaNeu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HelveticaNeue-italic.fntdata"/><Relationship Id="rId50" Type="http://schemas.openxmlformats.org/officeDocument/2006/relationships/font" Target="fonts/HelveticaNeue-bold.fntdata"/><Relationship Id="rId53" Type="http://schemas.openxmlformats.org/officeDocument/2006/relationships/font" Target="fonts/HelveticaNeueLight-regular.fntdata"/><Relationship Id="rId52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55" Type="http://schemas.openxmlformats.org/officeDocument/2006/relationships/font" Target="fonts/HelveticaNeueLight-italic.fntdata"/><Relationship Id="rId10" Type="http://schemas.openxmlformats.org/officeDocument/2006/relationships/slide" Target="slides/slide4.xml"/><Relationship Id="rId54" Type="http://schemas.openxmlformats.org/officeDocument/2006/relationships/font" Target="fonts/HelveticaNeueLight-bold.fntdata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font" Target="fonts/HelveticaNeueLight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Animated version.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5" name="Google Shape;7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0" name="Google Shape;8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2" name="Google Shape;8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5" name="Google Shape;10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6" name="Google Shape;10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1" name="Google Shape;1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6" name="Google Shape;12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9" name="Google Shape;12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8" name="Google Shape;133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0" name="Google Shape;140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1" name="Google Shape;147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3" name="Google Shape;15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4" name="Google Shape;162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9" name="Google Shape;169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8" name="Google Shape;178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3" name="Google Shape;182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Span = sufficient or bountiful processors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[</a:t>
            </a:r>
            <a:r>
              <a:rPr lang="en-GB">
                <a:solidFill>
                  <a:schemeClr val="dk1"/>
                </a:solidFill>
              </a:rPr>
              <a:t>43</a:t>
            </a:r>
            <a:r>
              <a:rPr lang="en-GB"/>
              <a:t>,0, 22,6,4,5,11,12]， [0,1,1,2,3,4,4,4]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0" name="Google Shape;183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2" name="Google Shape;185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8" name="Google Shape;185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6" name="Google Shape;186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5" name="Google Shape;187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4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711075" y="1662213"/>
            <a:ext cx="4849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Prefix</a:t>
            </a:r>
            <a:endParaRPr b="1" i="0" sz="29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711075" y="2196163"/>
            <a:ext cx="4849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CSE 332 – Section 8 </a:t>
            </a:r>
            <a:endParaRPr b="0" i="0" sz="19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6" name="Google Shape;56;p1"/>
          <p:cNvCxnSpPr/>
          <p:nvPr/>
        </p:nvCxnSpPr>
        <p:spPr>
          <a:xfrm>
            <a:off x="599475" y="2746313"/>
            <a:ext cx="4620600" cy="21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"/>
          <p:cNvSpPr txBox="1"/>
          <p:nvPr/>
        </p:nvSpPr>
        <p:spPr>
          <a:xfrm>
            <a:off x="711075" y="2834788"/>
            <a:ext cx="484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Slides by James Richie Sulaeman</a:t>
            </a:r>
            <a:endParaRPr b="0" i="0" sz="15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8400" y="1317875"/>
            <a:ext cx="2507750" cy="25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0"/>
          <p:cNvSpPr txBox="1"/>
          <p:nvPr/>
        </p:nvSpPr>
        <p:spPr>
          <a:xfrm>
            <a:off x="5434690" y="333645"/>
            <a:ext cx="38943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65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Divide problem into parallel pieces</a:t>
            </a:r>
            <a:endParaRPr b="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3" name="Google Shape;533;p10"/>
          <p:cNvSpPr/>
          <p:nvPr/>
        </p:nvSpPr>
        <p:spPr>
          <a:xfrm>
            <a:off x="1667538" y="30093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4" name="Google Shape;534;p10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35" name="Google Shape;535;p10"/>
          <p:cNvCxnSpPr>
            <a:stCxn id="533" idx="2"/>
          </p:cNvCxnSpPr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6" name="Google Shape;536;p10"/>
          <p:cNvCxnSpPr>
            <a:stCxn id="533" idx="2"/>
          </p:cNvCxnSpPr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7" name="Google Shape;537;p10"/>
          <p:cNvSpPr/>
          <p:nvPr/>
        </p:nvSpPr>
        <p:spPr>
          <a:xfrm>
            <a:off x="33582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38" name="Google Shape;538;p10"/>
          <p:cNvCxnSpPr>
            <a:stCxn id="537" idx="2"/>
          </p:cNvCxnSpPr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9" name="Google Shape;539;p10"/>
          <p:cNvCxnSpPr>
            <a:stCxn id="537" idx="2"/>
          </p:cNvCxnSpPr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0" name="Google Shape;540;p10"/>
          <p:cNvSpPr/>
          <p:nvPr/>
        </p:nvSpPr>
        <p:spPr>
          <a:xfrm>
            <a:off x="2512890" y="2470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41" name="Google Shape;541;p10"/>
          <p:cNvCxnSpPr>
            <a:stCxn id="540" idx="2"/>
            <a:endCxn id="533" idx="0"/>
          </p:cNvCxnSpPr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2" name="Google Shape;542;p10"/>
          <p:cNvCxnSpPr>
            <a:stCxn id="540" idx="2"/>
            <a:endCxn id="537" idx="0"/>
          </p:cNvCxnSpPr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3" name="Google Shape;543;p10"/>
          <p:cNvSpPr/>
          <p:nvPr/>
        </p:nvSpPr>
        <p:spPr>
          <a:xfrm>
            <a:off x="50489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44" name="Google Shape;544;p10"/>
          <p:cNvCxnSpPr>
            <a:stCxn id="543" idx="2"/>
          </p:cNvCxnSpPr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5" name="Google Shape;545;p10"/>
          <p:cNvCxnSpPr>
            <a:stCxn id="543" idx="2"/>
          </p:cNvCxnSpPr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10"/>
          <p:cNvSpPr/>
          <p:nvPr/>
        </p:nvSpPr>
        <p:spPr>
          <a:xfrm>
            <a:off x="6739638" y="30092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47" name="Google Shape;547;p10"/>
          <p:cNvCxnSpPr>
            <a:stCxn id="546" idx="2"/>
          </p:cNvCxnSpPr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8" name="Google Shape;548;p10"/>
          <p:cNvCxnSpPr>
            <a:stCxn id="546" idx="2"/>
          </p:cNvCxnSpPr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9" name="Google Shape;549;p10"/>
          <p:cNvSpPr/>
          <p:nvPr/>
        </p:nvSpPr>
        <p:spPr>
          <a:xfrm>
            <a:off x="5894290" y="24704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0" name="Google Shape;550;p10"/>
          <p:cNvCxnSpPr>
            <a:stCxn id="549" idx="2"/>
            <a:endCxn id="543" idx="0"/>
          </p:cNvCxnSpPr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1" name="Google Shape;551;p10"/>
          <p:cNvCxnSpPr>
            <a:stCxn id="549" idx="2"/>
            <a:endCxn id="546" idx="0"/>
          </p:cNvCxnSpPr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2" name="Google Shape;552;p10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3" name="Google Shape;553;p10"/>
          <p:cNvCxnSpPr>
            <a:stCxn id="540" idx="0"/>
            <a:endCxn id="552" idx="2"/>
          </p:cNvCxnSpPr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4" name="Google Shape;554;p10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5" name="Google Shape;555;p10"/>
          <p:cNvCxnSpPr>
            <a:stCxn id="552" idx="2"/>
            <a:endCxn id="549" idx="0"/>
          </p:cNvCxnSpPr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556" name="Google Shape;556;p10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7" name="Google Shape;557;p10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8" name="Google Shape;558;p10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9" name="Google Shape;559;p10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0" name="Google Shape;560;p10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1" name="Google Shape;561;p10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2" name="Google Shape;562;p10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" name="Google Shape;563;p10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4" name="Google Shape;564;p10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5" name="Google Shape;565;p10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6" name="Google Shape;566;p10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7" name="Google Shape;567;p10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8" name="Google Shape;568;p10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9" name="Google Shape;569;p10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0" name="Google Shape;570;p10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1" name="Google Shape;571;p10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72" name="Google Shape;572;p10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3" name="Google Shape;573;p10"/>
          <p:cNvSpPr txBox="1"/>
          <p:nvPr/>
        </p:nvSpPr>
        <p:spPr>
          <a:xfrm>
            <a:off x="420998" y="1266825"/>
            <a:ext cx="50136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sum(input[</a:t>
            </a:r>
            <a:r>
              <a:rPr lang="en-GB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],...,input[</a:t>
            </a:r>
            <a:r>
              <a:rPr lang="en-GB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input.length-1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endParaRPr b="1" i="0" sz="1200" u="none" cap="none" strike="noStrike">
              <a:solidFill>
                <a:srgbClr val="391A47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74" name="Google Shape;574;p10"/>
          <p:cNvSpPr txBox="1"/>
          <p:nvPr/>
        </p:nvSpPr>
        <p:spPr>
          <a:xfrm>
            <a:off x="5434690" y="613013"/>
            <a:ext cx="3000000" cy="5067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65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Find </a:t>
            </a: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leaves[i].sum = input[i]</a:t>
            </a:r>
            <a:endParaRPr b="0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5" name="Google Shape;575;p10"/>
          <p:cNvSpPr txBox="1"/>
          <p:nvPr/>
        </p:nvSpPr>
        <p:spPr>
          <a:xfrm>
            <a:off x="5434690" y="921450"/>
            <a:ext cx="3475500" cy="5067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65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Propagate </a:t>
            </a: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parent.sum = left.sum + right.sum</a:t>
            </a:r>
            <a:endParaRPr b="0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6" name="Google Shape;576;p10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0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0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0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0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0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0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0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0"/>
          <p:cNvSpPr/>
          <p:nvPr/>
        </p:nvSpPr>
        <p:spPr>
          <a:xfrm>
            <a:off x="2090222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5" name="Google Shape;585;p10"/>
          <p:cNvSpPr/>
          <p:nvPr/>
        </p:nvSpPr>
        <p:spPr>
          <a:xfrm>
            <a:off x="1244875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6" name="Google Shape;586;p10"/>
          <p:cNvSpPr/>
          <p:nvPr/>
        </p:nvSpPr>
        <p:spPr>
          <a:xfrm>
            <a:off x="37809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7" name="Google Shape;587;p10"/>
          <p:cNvSpPr/>
          <p:nvPr/>
        </p:nvSpPr>
        <p:spPr>
          <a:xfrm>
            <a:off x="29355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8" name="Google Shape;588;p10"/>
          <p:cNvSpPr/>
          <p:nvPr/>
        </p:nvSpPr>
        <p:spPr>
          <a:xfrm>
            <a:off x="54716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9" name="Google Shape;589;p10"/>
          <p:cNvSpPr/>
          <p:nvPr/>
        </p:nvSpPr>
        <p:spPr>
          <a:xfrm>
            <a:off x="46262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0" name="Google Shape;590;p10"/>
          <p:cNvSpPr/>
          <p:nvPr/>
        </p:nvSpPr>
        <p:spPr>
          <a:xfrm>
            <a:off x="7162322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1" name="Google Shape;591;p10"/>
          <p:cNvSpPr/>
          <p:nvPr/>
        </p:nvSpPr>
        <p:spPr>
          <a:xfrm>
            <a:off x="6316975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2" name="Google Shape;592;p10"/>
          <p:cNvSpPr/>
          <p:nvPr/>
        </p:nvSpPr>
        <p:spPr>
          <a:xfrm>
            <a:off x="1667538" y="30112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3" name="Google Shape;593;p10"/>
          <p:cNvSpPr/>
          <p:nvPr/>
        </p:nvSpPr>
        <p:spPr>
          <a:xfrm>
            <a:off x="33582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4" name="Google Shape;594;p10"/>
          <p:cNvSpPr/>
          <p:nvPr/>
        </p:nvSpPr>
        <p:spPr>
          <a:xfrm>
            <a:off x="50489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5" name="Google Shape;595;p10"/>
          <p:cNvSpPr/>
          <p:nvPr/>
        </p:nvSpPr>
        <p:spPr>
          <a:xfrm>
            <a:off x="6739638" y="30111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6" name="Google Shape;596;p10"/>
          <p:cNvSpPr/>
          <p:nvPr/>
        </p:nvSpPr>
        <p:spPr>
          <a:xfrm>
            <a:off x="2512890" y="247136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7" name="Google Shape;597;p10"/>
          <p:cNvSpPr/>
          <p:nvPr/>
        </p:nvSpPr>
        <p:spPr>
          <a:xfrm>
            <a:off x="5894290" y="247131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8" name="Google Shape;598;p10"/>
          <p:cNvSpPr txBox="1"/>
          <p:nvPr/>
        </p:nvSpPr>
        <p:spPr>
          <a:xfrm>
            <a:off x="0" y="333375"/>
            <a:ext cx="3606165" cy="826135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0b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9" name="Google Shape;599;p10"/>
          <p:cNvSpPr txBox="1"/>
          <p:nvPr/>
        </p:nvSpPr>
        <p:spPr>
          <a:xfrm>
            <a:off x="5245100" y="132080"/>
            <a:ext cx="4572000" cy="303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Arimo"/>
                <a:ea typeface="Arimo"/>
                <a:cs typeface="Arimo"/>
                <a:sym typeface="Arimo"/>
              </a:rPr>
              <a:t>Same steps to calculate </a:t>
            </a:r>
            <a:r>
              <a:rPr b="1" i="0" lang="en-GB" sz="1200" u="none" cap="none" strike="noStrike">
                <a:solidFill>
                  <a:srgbClr val="391A47"/>
                </a:solidFill>
                <a:latin typeface="Arimo"/>
                <a:ea typeface="Arimo"/>
                <a:cs typeface="Arimo"/>
                <a:sym typeface="Arimo"/>
              </a:rPr>
              <a:t>sum</a:t>
            </a:r>
            <a:endParaRPr b="1" i="0" sz="1200" u="none" cap="none" strike="noStrike">
              <a:solidFill>
                <a:srgbClr val="391A47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05" name="Google Shape;605;p11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6" name="Google Shape;606;p11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7" name="Google Shape;607;p11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8" name="Google Shape;608;p11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9" name="Google Shape;609;p11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0" name="Google Shape;610;p11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1" name="Google Shape;611;p11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2" name="Google Shape;612;p11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3" name="Google Shape;613;p11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4" name="Google Shape;614;p11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5" name="Google Shape;615;p11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6" name="Google Shape;616;p11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7" name="Google Shape;617;p11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" name="Google Shape;618;p11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" name="Google Shape;619;p11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0" name="Google Shape;620;p11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21" name="Google Shape;621;p11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2" name="Google Shape;622;p11"/>
          <p:cNvSpPr txBox="1"/>
          <p:nvPr/>
        </p:nvSpPr>
        <p:spPr>
          <a:xfrm>
            <a:off x="5067935" y="1248410"/>
            <a:ext cx="4297680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4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right.fromRight = parent.fromRight 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left.fromRight = parent.fromRight + right.sum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3" name="Google Shape;623;p11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1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1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1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1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1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1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1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p11"/>
          <p:cNvCxnSpPr/>
          <p:nvPr/>
        </p:nvCxnSpPr>
        <p:spPr>
          <a:xfrm flipH="1">
            <a:off x="1613238" y="34264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2" name="Google Shape;632;p11"/>
          <p:cNvCxnSpPr/>
          <p:nvPr/>
        </p:nvCxnSpPr>
        <p:spPr>
          <a:xfrm>
            <a:off x="2035938" y="34264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3" name="Google Shape;633;p11"/>
          <p:cNvCxnSpPr/>
          <p:nvPr/>
        </p:nvCxnSpPr>
        <p:spPr>
          <a:xfrm flipH="1">
            <a:off x="33039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4" name="Google Shape;634;p11"/>
          <p:cNvCxnSpPr/>
          <p:nvPr/>
        </p:nvCxnSpPr>
        <p:spPr>
          <a:xfrm>
            <a:off x="37266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5" name="Google Shape;635;p11"/>
          <p:cNvCxnSpPr/>
          <p:nvPr/>
        </p:nvCxnSpPr>
        <p:spPr>
          <a:xfrm flipH="1">
            <a:off x="2035890" y="28875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6" name="Google Shape;636;p11"/>
          <p:cNvCxnSpPr/>
          <p:nvPr/>
        </p:nvCxnSpPr>
        <p:spPr>
          <a:xfrm>
            <a:off x="2881290" y="28875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7" name="Google Shape;637;p11"/>
          <p:cNvCxnSpPr/>
          <p:nvPr/>
        </p:nvCxnSpPr>
        <p:spPr>
          <a:xfrm flipH="1">
            <a:off x="49946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8" name="Google Shape;638;p11"/>
          <p:cNvCxnSpPr/>
          <p:nvPr/>
        </p:nvCxnSpPr>
        <p:spPr>
          <a:xfrm>
            <a:off x="54173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9" name="Google Shape;639;p11"/>
          <p:cNvCxnSpPr/>
          <p:nvPr/>
        </p:nvCxnSpPr>
        <p:spPr>
          <a:xfrm flipH="1">
            <a:off x="6685338" y="34263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0" name="Google Shape;640;p11"/>
          <p:cNvCxnSpPr/>
          <p:nvPr/>
        </p:nvCxnSpPr>
        <p:spPr>
          <a:xfrm>
            <a:off x="7108038" y="34263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1" name="Google Shape;641;p11"/>
          <p:cNvCxnSpPr/>
          <p:nvPr/>
        </p:nvCxnSpPr>
        <p:spPr>
          <a:xfrm flipH="1">
            <a:off x="5417290" y="28875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2" name="Google Shape;642;p11"/>
          <p:cNvCxnSpPr/>
          <p:nvPr/>
        </p:nvCxnSpPr>
        <p:spPr>
          <a:xfrm>
            <a:off x="6262690" y="28875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3" name="Google Shape;643;p11"/>
          <p:cNvCxnSpPr/>
          <p:nvPr/>
        </p:nvCxnSpPr>
        <p:spPr>
          <a:xfrm flipH="1" rot="10800000">
            <a:off x="2881290" y="23484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4" name="Google Shape;644;p11"/>
          <p:cNvCxnSpPr/>
          <p:nvPr/>
        </p:nvCxnSpPr>
        <p:spPr>
          <a:xfrm>
            <a:off x="4571990" y="23485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5" name="Google Shape;645;p11"/>
          <p:cNvSpPr/>
          <p:nvPr/>
        </p:nvSpPr>
        <p:spPr>
          <a:xfrm>
            <a:off x="2090222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6" name="Google Shape;646;p11"/>
          <p:cNvSpPr/>
          <p:nvPr/>
        </p:nvSpPr>
        <p:spPr>
          <a:xfrm>
            <a:off x="1244875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7" name="Google Shape;647;p11"/>
          <p:cNvSpPr/>
          <p:nvPr/>
        </p:nvSpPr>
        <p:spPr>
          <a:xfrm>
            <a:off x="37809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8" name="Google Shape;648;p11"/>
          <p:cNvSpPr/>
          <p:nvPr/>
        </p:nvSpPr>
        <p:spPr>
          <a:xfrm>
            <a:off x="29355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9" name="Google Shape;649;p11"/>
          <p:cNvSpPr/>
          <p:nvPr/>
        </p:nvSpPr>
        <p:spPr>
          <a:xfrm>
            <a:off x="54716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0" name="Google Shape;650;p11"/>
          <p:cNvSpPr/>
          <p:nvPr/>
        </p:nvSpPr>
        <p:spPr>
          <a:xfrm>
            <a:off x="46262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1" name="Google Shape;651;p11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2" name="Google Shape;652;p11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3" name="Google Shape;653;p11"/>
          <p:cNvSpPr/>
          <p:nvPr/>
        </p:nvSpPr>
        <p:spPr>
          <a:xfrm>
            <a:off x="1667538" y="30075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4" name="Google Shape;654;p11"/>
          <p:cNvSpPr/>
          <p:nvPr/>
        </p:nvSpPr>
        <p:spPr>
          <a:xfrm>
            <a:off x="33582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5" name="Google Shape;655;p11"/>
          <p:cNvSpPr/>
          <p:nvPr/>
        </p:nvSpPr>
        <p:spPr>
          <a:xfrm>
            <a:off x="50489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6" name="Google Shape;656;p11"/>
          <p:cNvSpPr/>
          <p:nvPr/>
        </p:nvSpPr>
        <p:spPr>
          <a:xfrm>
            <a:off x="6739638" y="30074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7" name="Google Shape;657;p11"/>
          <p:cNvSpPr/>
          <p:nvPr/>
        </p:nvSpPr>
        <p:spPr>
          <a:xfrm>
            <a:off x="2512890" y="246760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8" name="Google Shape;658;p11"/>
          <p:cNvSpPr/>
          <p:nvPr/>
        </p:nvSpPr>
        <p:spPr>
          <a:xfrm>
            <a:off x="5894290" y="246755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9" name="Google Shape;659;p11"/>
          <p:cNvSpPr/>
          <p:nvPr/>
        </p:nvSpPr>
        <p:spPr>
          <a:xfrm>
            <a:off x="4203590" y="19276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0" name="Google Shape;660;p11"/>
          <p:cNvSpPr/>
          <p:nvPr/>
        </p:nvSpPr>
        <p:spPr>
          <a:xfrm>
            <a:off x="2069465" y="3548380"/>
            <a:ext cx="79121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27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1" name="Google Shape;661;p11"/>
          <p:cNvSpPr/>
          <p:nvPr/>
        </p:nvSpPr>
        <p:spPr>
          <a:xfrm>
            <a:off x="1230630" y="3548380"/>
            <a:ext cx="79121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36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2" name="Google Shape;662;p11"/>
          <p:cNvSpPr/>
          <p:nvPr/>
        </p:nvSpPr>
        <p:spPr>
          <a:xfrm>
            <a:off x="3752850" y="3548380"/>
            <a:ext cx="791845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Google Shape;663;p11"/>
          <p:cNvSpPr/>
          <p:nvPr/>
        </p:nvSpPr>
        <p:spPr>
          <a:xfrm>
            <a:off x="2907665" y="3548380"/>
            <a:ext cx="79121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21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4" name="Google Shape;664;p11"/>
          <p:cNvSpPr/>
          <p:nvPr/>
        </p:nvSpPr>
        <p:spPr>
          <a:xfrm>
            <a:off x="5445125" y="3550920"/>
            <a:ext cx="79121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5" name="Google Shape;665;p11"/>
          <p:cNvSpPr/>
          <p:nvPr/>
        </p:nvSpPr>
        <p:spPr>
          <a:xfrm>
            <a:off x="4598035" y="3548380"/>
            <a:ext cx="791845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16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6" name="Google Shape;666;p11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7" name="Google Shape;667;p11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8" name="Google Shape;668;p11"/>
          <p:cNvSpPr/>
          <p:nvPr/>
        </p:nvSpPr>
        <p:spPr>
          <a:xfrm>
            <a:off x="1667510" y="3007360"/>
            <a:ext cx="79121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27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9" name="Google Shape;669;p11"/>
          <p:cNvSpPr/>
          <p:nvPr/>
        </p:nvSpPr>
        <p:spPr>
          <a:xfrm>
            <a:off x="3355975" y="3007360"/>
            <a:ext cx="79248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0" name="Google Shape;670;p11"/>
          <p:cNvSpPr/>
          <p:nvPr/>
        </p:nvSpPr>
        <p:spPr>
          <a:xfrm>
            <a:off x="5048885" y="3007360"/>
            <a:ext cx="79248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1" name="Google Shape;671;p11"/>
          <p:cNvSpPr/>
          <p:nvPr/>
        </p:nvSpPr>
        <p:spPr>
          <a:xfrm>
            <a:off x="6739638" y="30074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2" name="Google Shape;672;p11"/>
          <p:cNvSpPr/>
          <p:nvPr/>
        </p:nvSpPr>
        <p:spPr>
          <a:xfrm>
            <a:off x="2512695" y="2467610"/>
            <a:ext cx="791845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3" name="Google Shape;673;p11"/>
          <p:cNvSpPr/>
          <p:nvPr/>
        </p:nvSpPr>
        <p:spPr>
          <a:xfrm>
            <a:off x="5894290" y="246755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4" name="Google Shape;674;p11"/>
          <p:cNvSpPr/>
          <p:nvPr/>
        </p:nvSpPr>
        <p:spPr>
          <a:xfrm>
            <a:off x="4203590" y="19276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5" name="Google Shape;675;p11"/>
          <p:cNvSpPr txBox="1"/>
          <p:nvPr/>
        </p:nvSpPr>
        <p:spPr>
          <a:xfrm>
            <a:off x="0" y="333375"/>
            <a:ext cx="3606165" cy="826135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0b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6" name="Google Shape;676;p11"/>
          <p:cNvSpPr txBox="1"/>
          <p:nvPr/>
        </p:nvSpPr>
        <p:spPr>
          <a:xfrm>
            <a:off x="5434690" y="333645"/>
            <a:ext cx="38943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65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Divide problem into parallel pieces</a:t>
            </a:r>
            <a:endParaRPr b="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7" name="Google Shape;677;p11"/>
          <p:cNvSpPr txBox="1"/>
          <p:nvPr/>
        </p:nvSpPr>
        <p:spPr>
          <a:xfrm>
            <a:off x="5434690" y="613013"/>
            <a:ext cx="3000000" cy="5067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65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Find </a:t>
            </a: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leaves[i].sum = input[i]</a:t>
            </a:r>
            <a:endParaRPr b="0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8" name="Google Shape;678;p11"/>
          <p:cNvSpPr txBox="1"/>
          <p:nvPr/>
        </p:nvSpPr>
        <p:spPr>
          <a:xfrm>
            <a:off x="5434690" y="921450"/>
            <a:ext cx="3475500" cy="5067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65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Propagate </a:t>
            </a: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parent.sum = left.sum + right.sum</a:t>
            </a:r>
            <a:endParaRPr b="0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9" name="Google Shape;679;p11"/>
          <p:cNvSpPr txBox="1"/>
          <p:nvPr/>
        </p:nvSpPr>
        <p:spPr>
          <a:xfrm>
            <a:off x="5245100" y="132080"/>
            <a:ext cx="4572000" cy="303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Arimo"/>
                <a:ea typeface="Arimo"/>
                <a:cs typeface="Arimo"/>
                <a:sym typeface="Arimo"/>
              </a:rPr>
              <a:t>Same steps to calculate </a:t>
            </a:r>
            <a:r>
              <a:rPr b="1" i="0" lang="en-GB" sz="1200" u="none" cap="none" strike="noStrike">
                <a:solidFill>
                  <a:srgbClr val="391A47"/>
                </a:solidFill>
                <a:latin typeface="Arimo"/>
                <a:ea typeface="Arimo"/>
                <a:cs typeface="Arimo"/>
                <a:sym typeface="Arimo"/>
              </a:rPr>
              <a:t>sum</a:t>
            </a:r>
            <a:endParaRPr b="1" i="0" sz="1200" u="none" cap="none" strike="noStrike">
              <a:solidFill>
                <a:srgbClr val="391A47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80" name="Google Shape;680;p11"/>
          <p:cNvSpPr txBox="1"/>
          <p:nvPr/>
        </p:nvSpPr>
        <p:spPr>
          <a:xfrm>
            <a:off x="420998" y="1266825"/>
            <a:ext cx="5050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sum(input[i],...,input[input.length-1])</a:t>
            </a:r>
            <a:endParaRPr b="1" sz="1200">
              <a:solidFill>
                <a:srgbClr val="391A47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1" name="Google Shape;681;p11"/>
          <p:cNvSpPr/>
          <p:nvPr/>
        </p:nvSpPr>
        <p:spPr>
          <a:xfrm rot="-8510890">
            <a:off x="6545445" y="2929569"/>
            <a:ext cx="2325222" cy="17613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5252"/>
          </a:solidFill>
          <a:ln cap="flat" cmpd="sng" w="9525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2"/>
          <p:cNvSpPr/>
          <p:nvPr/>
        </p:nvSpPr>
        <p:spPr>
          <a:xfrm>
            <a:off x="4203590" y="192704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7" name="Google Shape;687;p12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88" name="Google Shape;688;p12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9" name="Google Shape;689;p12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0" name="Google Shape;690;p12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1" name="Google Shape;691;p12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2" name="Google Shape;692;p12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3" name="Google Shape;693;p12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4" name="Google Shape;694;p12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5" name="Google Shape;695;p12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6" name="Google Shape;696;p12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7" name="Google Shape;697;p12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8" name="Google Shape;698;p12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9" name="Google Shape;699;p12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0" name="Google Shape;700;p12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1" name="Google Shape;701;p12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2" name="Google Shape;702;p12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3" name="Google Shape;703;p12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04" name="Google Shape;704;p12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5" name="Google Shape;705;p12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2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2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2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2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2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2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2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2"/>
          <p:cNvSpPr txBox="1"/>
          <p:nvPr/>
        </p:nvSpPr>
        <p:spPr>
          <a:xfrm>
            <a:off x="5067660" y="1804800"/>
            <a:ext cx="4494900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65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Arimo"/>
                <a:ea typeface="Arimo"/>
                <a:cs typeface="Arimo"/>
                <a:sym typeface="Arimo"/>
              </a:rPr>
              <a:t>5.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leaves[i].fromRight + input[i]</a:t>
            </a:r>
            <a:endParaRPr b="0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4" name="Google Shape;714;p12"/>
          <p:cNvSpPr/>
          <p:nvPr/>
        </p:nvSpPr>
        <p:spPr>
          <a:xfrm rot="-5387774">
            <a:off x="7911821" y="4196000"/>
            <a:ext cx="1349709" cy="17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5252"/>
          </a:solidFill>
          <a:ln cap="flat" cmpd="sng" w="9525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5" name="Google Shape;715;p12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44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6" name="Google Shape;716;p12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36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7" name="Google Shape;717;p12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8" name="Google Shape;718;p12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9" name="Google Shape;719;p12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0" name="Google Shape;720;p12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1" name="Google Shape;721;p12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2" name="Google Shape;722;p12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23" name="Google Shape;723;p12"/>
          <p:cNvSpPr txBox="1"/>
          <p:nvPr/>
        </p:nvSpPr>
        <p:spPr>
          <a:xfrm>
            <a:off x="0" y="333375"/>
            <a:ext cx="3606165" cy="826135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0b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24" name="Google Shape;724;p12"/>
          <p:cNvCxnSpPr/>
          <p:nvPr/>
        </p:nvCxnSpPr>
        <p:spPr>
          <a:xfrm flipH="1">
            <a:off x="1613238" y="34264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5" name="Google Shape;725;p12"/>
          <p:cNvCxnSpPr/>
          <p:nvPr/>
        </p:nvCxnSpPr>
        <p:spPr>
          <a:xfrm>
            <a:off x="2035938" y="34264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6" name="Google Shape;726;p12"/>
          <p:cNvCxnSpPr/>
          <p:nvPr/>
        </p:nvCxnSpPr>
        <p:spPr>
          <a:xfrm flipH="1">
            <a:off x="33039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7" name="Google Shape;727;p12"/>
          <p:cNvCxnSpPr/>
          <p:nvPr/>
        </p:nvCxnSpPr>
        <p:spPr>
          <a:xfrm>
            <a:off x="37266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8" name="Google Shape;728;p12"/>
          <p:cNvCxnSpPr/>
          <p:nvPr/>
        </p:nvCxnSpPr>
        <p:spPr>
          <a:xfrm flipH="1">
            <a:off x="2035890" y="28875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9" name="Google Shape;729;p12"/>
          <p:cNvCxnSpPr/>
          <p:nvPr/>
        </p:nvCxnSpPr>
        <p:spPr>
          <a:xfrm>
            <a:off x="2881290" y="28875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0" name="Google Shape;730;p12"/>
          <p:cNvCxnSpPr/>
          <p:nvPr/>
        </p:nvCxnSpPr>
        <p:spPr>
          <a:xfrm flipH="1">
            <a:off x="49946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1" name="Google Shape;731;p12"/>
          <p:cNvCxnSpPr/>
          <p:nvPr/>
        </p:nvCxnSpPr>
        <p:spPr>
          <a:xfrm>
            <a:off x="54173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2" name="Google Shape;732;p12"/>
          <p:cNvCxnSpPr/>
          <p:nvPr/>
        </p:nvCxnSpPr>
        <p:spPr>
          <a:xfrm flipH="1">
            <a:off x="6685338" y="34263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3" name="Google Shape;733;p12"/>
          <p:cNvCxnSpPr/>
          <p:nvPr/>
        </p:nvCxnSpPr>
        <p:spPr>
          <a:xfrm>
            <a:off x="7108038" y="34263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4" name="Google Shape;734;p12"/>
          <p:cNvCxnSpPr/>
          <p:nvPr/>
        </p:nvCxnSpPr>
        <p:spPr>
          <a:xfrm flipH="1">
            <a:off x="5417290" y="28875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5" name="Google Shape;735;p12"/>
          <p:cNvCxnSpPr/>
          <p:nvPr/>
        </p:nvCxnSpPr>
        <p:spPr>
          <a:xfrm>
            <a:off x="6262690" y="28875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6" name="Google Shape;736;p12"/>
          <p:cNvCxnSpPr/>
          <p:nvPr/>
        </p:nvCxnSpPr>
        <p:spPr>
          <a:xfrm flipH="1" rot="10800000">
            <a:off x="2881290" y="23484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7" name="Google Shape;737;p12"/>
          <p:cNvCxnSpPr/>
          <p:nvPr/>
        </p:nvCxnSpPr>
        <p:spPr>
          <a:xfrm>
            <a:off x="4571990" y="23485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8" name="Google Shape;738;p12"/>
          <p:cNvSpPr/>
          <p:nvPr/>
        </p:nvSpPr>
        <p:spPr>
          <a:xfrm>
            <a:off x="2090222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9" name="Google Shape;739;p12"/>
          <p:cNvSpPr/>
          <p:nvPr/>
        </p:nvSpPr>
        <p:spPr>
          <a:xfrm>
            <a:off x="1244875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0" name="Google Shape;740;p12"/>
          <p:cNvSpPr/>
          <p:nvPr/>
        </p:nvSpPr>
        <p:spPr>
          <a:xfrm>
            <a:off x="37809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1" name="Google Shape;741;p12"/>
          <p:cNvSpPr/>
          <p:nvPr/>
        </p:nvSpPr>
        <p:spPr>
          <a:xfrm>
            <a:off x="29355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2" name="Google Shape;742;p12"/>
          <p:cNvSpPr/>
          <p:nvPr/>
        </p:nvSpPr>
        <p:spPr>
          <a:xfrm>
            <a:off x="54716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3" name="Google Shape;743;p12"/>
          <p:cNvSpPr/>
          <p:nvPr/>
        </p:nvSpPr>
        <p:spPr>
          <a:xfrm>
            <a:off x="46262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4" name="Google Shape;744;p12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5" name="Google Shape;745;p12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6" name="Google Shape;746;p12"/>
          <p:cNvSpPr/>
          <p:nvPr/>
        </p:nvSpPr>
        <p:spPr>
          <a:xfrm>
            <a:off x="1667538" y="30075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7" name="Google Shape;747;p12"/>
          <p:cNvSpPr/>
          <p:nvPr/>
        </p:nvSpPr>
        <p:spPr>
          <a:xfrm>
            <a:off x="33582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8" name="Google Shape;748;p12"/>
          <p:cNvSpPr/>
          <p:nvPr/>
        </p:nvSpPr>
        <p:spPr>
          <a:xfrm>
            <a:off x="50489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9" name="Google Shape;749;p12"/>
          <p:cNvSpPr/>
          <p:nvPr/>
        </p:nvSpPr>
        <p:spPr>
          <a:xfrm>
            <a:off x="6739638" y="30074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0" name="Google Shape;750;p12"/>
          <p:cNvSpPr/>
          <p:nvPr/>
        </p:nvSpPr>
        <p:spPr>
          <a:xfrm>
            <a:off x="2512890" y="246760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1" name="Google Shape;751;p12"/>
          <p:cNvSpPr/>
          <p:nvPr/>
        </p:nvSpPr>
        <p:spPr>
          <a:xfrm>
            <a:off x="5894290" y="246755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2" name="Google Shape;752;p12"/>
          <p:cNvSpPr/>
          <p:nvPr/>
        </p:nvSpPr>
        <p:spPr>
          <a:xfrm>
            <a:off x="2069465" y="3548380"/>
            <a:ext cx="79121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27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3" name="Google Shape;753;p12"/>
          <p:cNvSpPr/>
          <p:nvPr/>
        </p:nvSpPr>
        <p:spPr>
          <a:xfrm>
            <a:off x="1230630" y="3548380"/>
            <a:ext cx="79121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36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4" name="Google Shape;754;p12"/>
          <p:cNvSpPr/>
          <p:nvPr/>
        </p:nvSpPr>
        <p:spPr>
          <a:xfrm>
            <a:off x="3752850" y="3548380"/>
            <a:ext cx="791845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5" name="Google Shape;755;p12"/>
          <p:cNvSpPr/>
          <p:nvPr/>
        </p:nvSpPr>
        <p:spPr>
          <a:xfrm>
            <a:off x="2907665" y="3548380"/>
            <a:ext cx="79121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21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6" name="Google Shape;756;p12"/>
          <p:cNvSpPr/>
          <p:nvPr/>
        </p:nvSpPr>
        <p:spPr>
          <a:xfrm>
            <a:off x="5445125" y="3550920"/>
            <a:ext cx="79121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7" name="Google Shape;757;p12"/>
          <p:cNvSpPr/>
          <p:nvPr/>
        </p:nvSpPr>
        <p:spPr>
          <a:xfrm>
            <a:off x="4598035" y="3548380"/>
            <a:ext cx="791845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16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8" name="Google Shape;758;p12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9" name="Google Shape;759;p12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0" name="Google Shape;760;p12"/>
          <p:cNvSpPr/>
          <p:nvPr/>
        </p:nvSpPr>
        <p:spPr>
          <a:xfrm>
            <a:off x="1667510" y="3007360"/>
            <a:ext cx="79121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27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1" name="Google Shape;761;p12"/>
          <p:cNvSpPr/>
          <p:nvPr/>
        </p:nvSpPr>
        <p:spPr>
          <a:xfrm>
            <a:off x="3358515" y="3007360"/>
            <a:ext cx="79248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2" name="Google Shape;762;p12"/>
          <p:cNvSpPr/>
          <p:nvPr/>
        </p:nvSpPr>
        <p:spPr>
          <a:xfrm>
            <a:off x="5048885" y="3007360"/>
            <a:ext cx="792480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3" name="Google Shape;763;p12"/>
          <p:cNvSpPr/>
          <p:nvPr/>
        </p:nvSpPr>
        <p:spPr>
          <a:xfrm>
            <a:off x="6739638" y="30074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4" name="Google Shape;764;p12"/>
          <p:cNvSpPr/>
          <p:nvPr/>
        </p:nvSpPr>
        <p:spPr>
          <a:xfrm>
            <a:off x="2512695" y="2467610"/>
            <a:ext cx="791845" cy="4210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5" name="Google Shape;765;p12"/>
          <p:cNvSpPr/>
          <p:nvPr/>
        </p:nvSpPr>
        <p:spPr>
          <a:xfrm>
            <a:off x="5894290" y="246755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6" name="Google Shape;766;p12"/>
          <p:cNvSpPr/>
          <p:nvPr/>
        </p:nvSpPr>
        <p:spPr>
          <a:xfrm>
            <a:off x="4203590" y="19276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7" name="Google Shape;767;p12"/>
          <p:cNvSpPr txBox="1"/>
          <p:nvPr/>
        </p:nvSpPr>
        <p:spPr>
          <a:xfrm>
            <a:off x="5067935" y="1248410"/>
            <a:ext cx="4297680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4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fromRight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right.fromRight = parent.fromRight 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left.fromRight = parent.fromRight + right.sum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8" name="Google Shape;768;p12"/>
          <p:cNvSpPr txBox="1"/>
          <p:nvPr/>
        </p:nvSpPr>
        <p:spPr>
          <a:xfrm>
            <a:off x="5434690" y="333645"/>
            <a:ext cx="3894300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65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Divide problem into parallel pieces</a:t>
            </a:r>
            <a:endParaRPr b="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9" name="Google Shape;769;p12"/>
          <p:cNvSpPr txBox="1"/>
          <p:nvPr/>
        </p:nvSpPr>
        <p:spPr>
          <a:xfrm>
            <a:off x="5434690" y="613013"/>
            <a:ext cx="3000000" cy="5067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65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Find </a:t>
            </a: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leaves[i].sum = input[i]</a:t>
            </a:r>
            <a:endParaRPr b="0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0" name="Google Shape;770;p12"/>
          <p:cNvSpPr txBox="1"/>
          <p:nvPr/>
        </p:nvSpPr>
        <p:spPr>
          <a:xfrm>
            <a:off x="5434690" y="921450"/>
            <a:ext cx="3475500" cy="5067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65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Propagate </a:t>
            </a: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parent.sum = left.sum + right.sum</a:t>
            </a:r>
            <a:endParaRPr b="0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1" name="Google Shape;771;p12"/>
          <p:cNvSpPr txBox="1"/>
          <p:nvPr/>
        </p:nvSpPr>
        <p:spPr>
          <a:xfrm>
            <a:off x="5245100" y="132080"/>
            <a:ext cx="4572000" cy="303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Arimo"/>
                <a:ea typeface="Arimo"/>
                <a:cs typeface="Arimo"/>
                <a:sym typeface="Arimo"/>
              </a:rPr>
              <a:t>Same steps to calculate </a:t>
            </a:r>
            <a:r>
              <a:rPr b="1" i="0" lang="en-GB" sz="1200" u="none" cap="none" strike="noStrike">
                <a:solidFill>
                  <a:srgbClr val="391A47"/>
                </a:solidFill>
                <a:latin typeface="Arimo"/>
                <a:ea typeface="Arimo"/>
                <a:cs typeface="Arimo"/>
                <a:sym typeface="Arimo"/>
              </a:rPr>
              <a:t>sum</a:t>
            </a:r>
            <a:endParaRPr b="1" i="0" sz="1200" u="none" cap="none" strike="noStrike">
              <a:solidFill>
                <a:srgbClr val="391A47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72" name="Google Shape;772;p12"/>
          <p:cNvSpPr txBox="1"/>
          <p:nvPr/>
        </p:nvSpPr>
        <p:spPr>
          <a:xfrm>
            <a:off x="421000" y="1266825"/>
            <a:ext cx="5418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sum(input[i],...,input[input.length-1])</a:t>
            </a:r>
            <a:endParaRPr b="1" sz="1200">
              <a:solidFill>
                <a:srgbClr val="391A47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</p:bgPr>
    </p:bg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3"/>
          <p:cNvSpPr txBox="1"/>
          <p:nvPr/>
        </p:nvSpPr>
        <p:spPr>
          <a:xfrm>
            <a:off x="2669400" y="2110050"/>
            <a:ext cx="380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b="1" i="0" sz="3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Prefix FindMin</a:t>
            </a:r>
            <a:endParaRPr b="1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8" name="Google Shape;778;p13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3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3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3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3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3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3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3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3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3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3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3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3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3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3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3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3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3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3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3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3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3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3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3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3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3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3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3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3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3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4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3" name="Google Shape;813;p14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4" name="Google Shape;814;p14"/>
          <p:cNvSpPr/>
          <p:nvPr/>
        </p:nvSpPr>
        <p:spPr>
          <a:xfrm>
            <a:off x="2090222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5" name="Google Shape;815;p14"/>
          <p:cNvSpPr/>
          <p:nvPr/>
        </p:nvSpPr>
        <p:spPr>
          <a:xfrm>
            <a:off x="1244875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6" name="Google Shape;816;p14"/>
          <p:cNvSpPr/>
          <p:nvPr/>
        </p:nvSpPr>
        <p:spPr>
          <a:xfrm>
            <a:off x="1667538" y="30093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7" name="Google Shape;817;p14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18" name="Google Shape;818;p14"/>
          <p:cNvCxnSpPr>
            <a:stCxn id="816" idx="2"/>
            <a:endCxn id="815" idx="0"/>
          </p:cNvCxnSpPr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9" name="Google Shape;819;p14"/>
          <p:cNvCxnSpPr>
            <a:stCxn id="816" idx="2"/>
            <a:endCxn id="814" idx="0"/>
          </p:cNvCxnSpPr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0" name="Google Shape;820;p14"/>
          <p:cNvSpPr/>
          <p:nvPr/>
        </p:nvSpPr>
        <p:spPr>
          <a:xfrm>
            <a:off x="37809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1" name="Google Shape;821;p14"/>
          <p:cNvSpPr/>
          <p:nvPr/>
        </p:nvSpPr>
        <p:spPr>
          <a:xfrm>
            <a:off x="29355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2" name="Google Shape;822;p14"/>
          <p:cNvSpPr/>
          <p:nvPr/>
        </p:nvSpPr>
        <p:spPr>
          <a:xfrm>
            <a:off x="33582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23" name="Google Shape;823;p14"/>
          <p:cNvCxnSpPr>
            <a:stCxn id="822" idx="2"/>
            <a:endCxn id="821" idx="0"/>
          </p:cNvCxnSpPr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4" name="Google Shape;824;p14"/>
          <p:cNvCxnSpPr>
            <a:stCxn id="822" idx="2"/>
            <a:endCxn id="820" idx="0"/>
          </p:cNvCxnSpPr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5" name="Google Shape;825;p14"/>
          <p:cNvSpPr/>
          <p:nvPr/>
        </p:nvSpPr>
        <p:spPr>
          <a:xfrm>
            <a:off x="2512890" y="2470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26" name="Google Shape;826;p14"/>
          <p:cNvCxnSpPr>
            <a:stCxn id="825" idx="2"/>
            <a:endCxn id="816" idx="0"/>
          </p:cNvCxnSpPr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7" name="Google Shape;827;p14"/>
          <p:cNvCxnSpPr>
            <a:stCxn id="825" idx="2"/>
            <a:endCxn id="822" idx="0"/>
          </p:cNvCxnSpPr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8" name="Google Shape;828;p14"/>
          <p:cNvSpPr/>
          <p:nvPr/>
        </p:nvSpPr>
        <p:spPr>
          <a:xfrm>
            <a:off x="54716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9" name="Google Shape;829;p14"/>
          <p:cNvSpPr/>
          <p:nvPr/>
        </p:nvSpPr>
        <p:spPr>
          <a:xfrm>
            <a:off x="46262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30" name="Google Shape;830;p14"/>
          <p:cNvSpPr/>
          <p:nvPr/>
        </p:nvSpPr>
        <p:spPr>
          <a:xfrm>
            <a:off x="50489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31" name="Google Shape;831;p14"/>
          <p:cNvCxnSpPr>
            <a:stCxn id="830" idx="2"/>
            <a:endCxn id="829" idx="0"/>
          </p:cNvCxnSpPr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2" name="Google Shape;832;p14"/>
          <p:cNvCxnSpPr>
            <a:stCxn id="830" idx="2"/>
            <a:endCxn id="828" idx="0"/>
          </p:cNvCxnSpPr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3" name="Google Shape;833;p14"/>
          <p:cNvSpPr/>
          <p:nvPr/>
        </p:nvSpPr>
        <p:spPr>
          <a:xfrm>
            <a:off x="7162322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34" name="Google Shape;834;p14"/>
          <p:cNvSpPr/>
          <p:nvPr/>
        </p:nvSpPr>
        <p:spPr>
          <a:xfrm>
            <a:off x="6316975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35" name="Google Shape;835;p14"/>
          <p:cNvSpPr/>
          <p:nvPr/>
        </p:nvSpPr>
        <p:spPr>
          <a:xfrm>
            <a:off x="6739638" y="30092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36" name="Google Shape;836;p14"/>
          <p:cNvCxnSpPr>
            <a:stCxn id="835" idx="2"/>
            <a:endCxn id="834" idx="0"/>
          </p:cNvCxnSpPr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7" name="Google Shape;837;p14"/>
          <p:cNvCxnSpPr>
            <a:stCxn id="835" idx="2"/>
            <a:endCxn id="833" idx="0"/>
          </p:cNvCxnSpPr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8" name="Google Shape;838;p14"/>
          <p:cNvSpPr/>
          <p:nvPr/>
        </p:nvSpPr>
        <p:spPr>
          <a:xfrm>
            <a:off x="5894290" y="24704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39" name="Google Shape;839;p14"/>
          <p:cNvCxnSpPr>
            <a:stCxn id="838" idx="2"/>
            <a:endCxn id="830" idx="0"/>
          </p:cNvCxnSpPr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0" name="Google Shape;840;p14"/>
          <p:cNvCxnSpPr>
            <a:stCxn id="838" idx="2"/>
            <a:endCxn id="835" idx="0"/>
          </p:cNvCxnSpPr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1" name="Google Shape;841;p14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42" name="Google Shape;842;p14"/>
          <p:cNvCxnSpPr>
            <a:stCxn id="825" idx="0"/>
            <a:endCxn id="841" idx="2"/>
          </p:cNvCxnSpPr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3" name="Google Shape;843;p14"/>
          <p:cNvCxnSpPr>
            <a:stCxn id="841" idx="2"/>
            <a:endCxn id="838" idx="0"/>
          </p:cNvCxnSpPr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844" name="Google Shape;844;p14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5" name="Google Shape;845;p14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6" name="Google Shape;846;p14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7" name="Google Shape;847;p14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8" name="Google Shape;848;p14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9" name="Google Shape;849;p14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0" name="Google Shape;850;p14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1" name="Google Shape;851;p14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2" name="Google Shape;852;p14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3" name="Google Shape;853;p14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4" name="Google Shape;854;p14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5" name="Google Shape;855;p14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6" name="Google Shape;856;p14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7" name="Google Shape;857;p14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8" name="Google Shape;858;p14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9" name="Google Shape;859;p14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60" name="Google Shape;860;p14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1" name="Google Shape;861;p14"/>
          <p:cNvSpPr txBox="1"/>
          <p:nvPr/>
        </p:nvSpPr>
        <p:spPr>
          <a:xfrm>
            <a:off x="421025" y="1495600"/>
            <a:ext cx="3674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min(input[0],...,input[i])</a:t>
            </a:r>
            <a:endParaRPr b="0" i="0" sz="12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2" name="Google Shape;862;p14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4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4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14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4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5"/>
          <p:cNvSpPr/>
          <p:nvPr/>
        </p:nvSpPr>
        <p:spPr>
          <a:xfrm>
            <a:off x="2090222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5" name="Google Shape;875;p15"/>
          <p:cNvSpPr/>
          <p:nvPr/>
        </p:nvSpPr>
        <p:spPr>
          <a:xfrm>
            <a:off x="1244875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6" name="Google Shape;876;p15"/>
          <p:cNvSpPr/>
          <p:nvPr/>
        </p:nvSpPr>
        <p:spPr>
          <a:xfrm>
            <a:off x="1667538" y="30093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7" name="Google Shape;877;p15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78" name="Google Shape;878;p15"/>
          <p:cNvCxnSpPr>
            <a:stCxn id="876" idx="2"/>
            <a:endCxn id="875" idx="0"/>
          </p:cNvCxnSpPr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9" name="Google Shape;879;p15"/>
          <p:cNvCxnSpPr>
            <a:stCxn id="876" idx="2"/>
            <a:endCxn id="874" idx="0"/>
          </p:cNvCxnSpPr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0" name="Google Shape;880;p15"/>
          <p:cNvSpPr/>
          <p:nvPr/>
        </p:nvSpPr>
        <p:spPr>
          <a:xfrm>
            <a:off x="37809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1" name="Google Shape;881;p15"/>
          <p:cNvSpPr/>
          <p:nvPr/>
        </p:nvSpPr>
        <p:spPr>
          <a:xfrm>
            <a:off x="29355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2" name="Google Shape;882;p15"/>
          <p:cNvSpPr/>
          <p:nvPr/>
        </p:nvSpPr>
        <p:spPr>
          <a:xfrm>
            <a:off x="33582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83" name="Google Shape;883;p15"/>
          <p:cNvCxnSpPr>
            <a:stCxn id="882" idx="2"/>
            <a:endCxn id="881" idx="0"/>
          </p:cNvCxnSpPr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4" name="Google Shape;884;p15"/>
          <p:cNvCxnSpPr>
            <a:stCxn id="882" idx="2"/>
            <a:endCxn id="880" idx="0"/>
          </p:cNvCxnSpPr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5" name="Google Shape;885;p15"/>
          <p:cNvSpPr/>
          <p:nvPr/>
        </p:nvSpPr>
        <p:spPr>
          <a:xfrm>
            <a:off x="2512890" y="2470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86" name="Google Shape;886;p15"/>
          <p:cNvCxnSpPr>
            <a:stCxn id="885" idx="2"/>
            <a:endCxn id="876" idx="0"/>
          </p:cNvCxnSpPr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7" name="Google Shape;887;p15"/>
          <p:cNvCxnSpPr>
            <a:stCxn id="885" idx="2"/>
            <a:endCxn id="882" idx="0"/>
          </p:cNvCxnSpPr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8" name="Google Shape;888;p15"/>
          <p:cNvSpPr/>
          <p:nvPr/>
        </p:nvSpPr>
        <p:spPr>
          <a:xfrm>
            <a:off x="54716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9" name="Google Shape;889;p15"/>
          <p:cNvSpPr/>
          <p:nvPr/>
        </p:nvSpPr>
        <p:spPr>
          <a:xfrm>
            <a:off x="46262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0" name="Google Shape;890;p15"/>
          <p:cNvSpPr/>
          <p:nvPr/>
        </p:nvSpPr>
        <p:spPr>
          <a:xfrm>
            <a:off x="50489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91" name="Google Shape;891;p15"/>
          <p:cNvCxnSpPr>
            <a:stCxn id="890" idx="2"/>
            <a:endCxn id="889" idx="0"/>
          </p:cNvCxnSpPr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2" name="Google Shape;892;p15"/>
          <p:cNvCxnSpPr>
            <a:stCxn id="890" idx="2"/>
            <a:endCxn id="888" idx="0"/>
          </p:cNvCxnSpPr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3" name="Google Shape;893;p15"/>
          <p:cNvSpPr/>
          <p:nvPr/>
        </p:nvSpPr>
        <p:spPr>
          <a:xfrm>
            <a:off x="7162322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4" name="Google Shape;894;p15"/>
          <p:cNvSpPr/>
          <p:nvPr/>
        </p:nvSpPr>
        <p:spPr>
          <a:xfrm>
            <a:off x="6316975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5" name="Google Shape;895;p15"/>
          <p:cNvSpPr/>
          <p:nvPr/>
        </p:nvSpPr>
        <p:spPr>
          <a:xfrm>
            <a:off x="6739638" y="30092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96" name="Google Shape;896;p15"/>
          <p:cNvCxnSpPr>
            <a:stCxn id="895" idx="2"/>
            <a:endCxn id="894" idx="0"/>
          </p:cNvCxnSpPr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7" name="Google Shape;897;p15"/>
          <p:cNvCxnSpPr>
            <a:stCxn id="895" idx="2"/>
            <a:endCxn id="893" idx="0"/>
          </p:cNvCxnSpPr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8" name="Google Shape;898;p15"/>
          <p:cNvSpPr/>
          <p:nvPr/>
        </p:nvSpPr>
        <p:spPr>
          <a:xfrm>
            <a:off x="5894290" y="24704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99" name="Google Shape;899;p15"/>
          <p:cNvCxnSpPr>
            <a:stCxn id="898" idx="2"/>
            <a:endCxn id="890" idx="0"/>
          </p:cNvCxnSpPr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0" name="Google Shape;900;p15"/>
          <p:cNvCxnSpPr>
            <a:stCxn id="898" idx="2"/>
            <a:endCxn id="895" idx="0"/>
          </p:cNvCxnSpPr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1" name="Google Shape;901;p15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02" name="Google Shape;902;p15"/>
          <p:cNvCxnSpPr>
            <a:stCxn id="885" idx="0"/>
            <a:endCxn id="901" idx="2"/>
          </p:cNvCxnSpPr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3" name="Google Shape;903;p15"/>
          <p:cNvCxnSpPr>
            <a:stCxn id="901" idx="2"/>
            <a:endCxn id="898" idx="0"/>
          </p:cNvCxnSpPr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904" name="Google Shape;904;p15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5" name="Google Shape;905;p15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6" name="Google Shape;906;p15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7" name="Google Shape;907;p15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8" name="Google Shape;908;p15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9" name="Google Shape;909;p15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0" name="Google Shape;910;p15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1" name="Google Shape;911;p15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2" name="Google Shape;912;p15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3" name="Google Shape;913;p15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4" name="Google Shape;914;p15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5" name="Google Shape;915;p15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6" name="Google Shape;916;p15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7" name="Google Shape;917;p15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8" name="Google Shape;918;p15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9" name="Google Shape;919;p15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0" name="Google Shape;920;p15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1" name="Google Shape;921;p15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5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5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5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5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5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5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5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5"/>
          <p:cNvSpPr/>
          <p:nvPr/>
        </p:nvSpPr>
        <p:spPr>
          <a:xfrm>
            <a:off x="2090222" y="3549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0" name="Google Shape;930;p15"/>
          <p:cNvSpPr/>
          <p:nvPr/>
        </p:nvSpPr>
        <p:spPr>
          <a:xfrm>
            <a:off x="1244875" y="3549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1" name="Google Shape;931;p15"/>
          <p:cNvSpPr/>
          <p:nvPr/>
        </p:nvSpPr>
        <p:spPr>
          <a:xfrm>
            <a:off x="3780922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2" name="Google Shape;932;p15"/>
          <p:cNvSpPr/>
          <p:nvPr/>
        </p:nvSpPr>
        <p:spPr>
          <a:xfrm>
            <a:off x="2935575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3" name="Google Shape;933;p15"/>
          <p:cNvSpPr/>
          <p:nvPr/>
        </p:nvSpPr>
        <p:spPr>
          <a:xfrm>
            <a:off x="5471622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4" name="Google Shape;934;p15"/>
          <p:cNvSpPr/>
          <p:nvPr/>
        </p:nvSpPr>
        <p:spPr>
          <a:xfrm>
            <a:off x="4626275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5" name="Google Shape;935;p15"/>
          <p:cNvSpPr/>
          <p:nvPr/>
        </p:nvSpPr>
        <p:spPr>
          <a:xfrm>
            <a:off x="7162322" y="35489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6" name="Google Shape;936;p15"/>
          <p:cNvSpPr/>
          <p:nvPr/>
        </p:nvSpPr>
        <p:spPr>
          <a:xfrm>
            <a:off x="6316975" y="35489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7" name="Google Shape;937;p15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8" name="Google Shape;938;p15"/>
          <p:cNvSpPr txBox="1"/>
          <p:nvPr/>
        </p:nvSpPr>
        <p:spPr>
          <a:xfrm>
            <a:off x="421025" y="1495600"/>
            <a:ext cx="3674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min(input[0],...,input[i])</a:t>
            </a:r>
            <a:endParaRPr b="0" i="0" sz="12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9" name="Google Shape;939;p15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40" name="Google Shape;940;p15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leaves[i].min = input[i]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6"/>
          <p:cNvSpPr/>
          <p:nvPr/>
        </p:nvSpPr>
        <p:spPr>
          <a:xfrm>
            <a:off x="1667538" y="30093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46" name="Google Shape;946;p16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47" name="Google Shape;947;p16"/>
          <p:cNvCxnSpPr>
            <a:stCxn id="945" idx="2"/>
          </p:cNvCxnSpPr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8" name="Google Shape;948;p16"/>
          <p:cNvCxnSpPr>
            <a:stCxn id="945" idx="2"/>
          </p:cNvCxnSpPr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9" name="Google Shape;949;p16"/>
          <p:cNvSpPr/>
          <p:nvPr/>
        </p:nvSpPr>
        <p:spPr>
          <a:xfrm>
            <a:off x="33582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50" name="Google Shape;950;p16"/>
          <p:cNvCxnSpPr>
            <a:stCxn id="949" idx="2"/>
          </p:cNvCxnSpPr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1" name="Google Shape;951;p16"/>
          <p:cNvCxnSpPr>
            <a:stCxn id="949" idx="2"/>
          </p:cNvCxnSpPr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2" name="Google Shape;952;p16"/>
          <p:cNvSpPr/>
          <p:nvPr/>
        </p:nvSpPr>
        <p:spPr>
          <a:xfrm>
            <a:off x="2512890" y="2470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53" name="Google Shape;953;p16"/>
          <p:cNvCxnSpPr>
            <a:stCxn id="952" idx="2"/>
            <a:endCxn id="945" idx="0"/>
          </p:cNvCxnSpPr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4" name="Google Shape;954;p16"/>
          <p:cNvCxnSpPr>
            <a:stCxn id="952" idx="2"/>
            <a:endCxn id="949" idx="0"/>
          </p:cNvCxnSpPr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5" name="Google Shape;955;p16"/>
          <p:cNvSpPr/>
          <p:nvPr/>
        </p:nvSpPr>
        <p:spPr>
          <a:xfrm>
            <a:off x="50489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56" name="Google Shape;956;p16"/>
          <p:cNvCxnSpPr>
            <a:stCxn id="955" idx="2"/>
          </p:cNvCxnSpPr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7" name="Google Shape;957;p16"/>
          <p:cNvCxnSpPr>
            <a:stCxn id="955" idx="2"/>
          </p:cNvCxnSpPr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8" name="Google Shape;958;p16"/>
          <p:cNvSpPr/>
          <p:nvPr/>
        </p:nvSpPr>
        <p:spPr>
          <a:xfrm>
            <a:off x="6739638" y="30092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59" name="Google Shape;959;p16"/>
          <p:cNvCxnSpPr>
            <a:stCxn id="958" idx="2"/>
          </p:cNvCxnSpPr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0" name="Google Shape;960;p16"/>
          <p:cNvCxnSpPr>
            <a:stCxn id="958" idx="2"/>
          </p:cNvCxnSpPr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1" name="Google Shape;961;p16"/>
          <p:cNvSpPr/>
          <p:nvPr/>
        </p:nvSpPr>
        <p:spPr>
          <a:xfrm>
            <a:off x="5894290" y="24704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62" name="Google Shape;962;p16"/>
          <p:cNvCxnSpPr>
            <a:stCxn id="961" idx="2"/>
            <a:endCxn id="955" idx="0"/>
          </p:cNvCxnSpPr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3" name="Google Shape;963;p16"/>
          <p:cNvCxnSpPr>
            <a:stCxn id="961" idx="2"/>
            <a:endCxn id="958" idx="0"/>
          </p:cNvCxnSpPr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4" name="Google Shape;964;p16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65" name="Google Shape;965;p16"/>
          <p:cNvCxnSpPr>
            <a:stCxn id="952" idx="0"/>
            <a:endCxn id="964" idx="2"/>
          </p:cNvCxnSpPr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6" name="Google Shape;966;p16"/>
          <p:cNvCxnSpPr>
            <a:stCxn id="964" idx="2"/>
            <a:endCxn id="961" idx="0"/>
          </p:cNvCxnSpPr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967" name="Google Shape;967;p16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8" name="Google Shape;968;p16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9" name="Google Shape;969;p16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0" name="Google Shape;970;p16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1" name="Google Shape;971;p16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2" name="Google Shape;972;p16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3" name="Google Shape;973;p16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4" name="Google Shape;974;p16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5" name="Google Shape;975;p16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6" name="Google Shape;976;p16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7" name="Google Shape;977;p16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8" name="Google Shape;978;p16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9" name="Google Shape;979;p16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0" name="Google Shape;980;p16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1" name="Google Shape;981;p16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2" name="Google Shape;982;p16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83" name="Google Shape;983;p16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84" name="Google Shape;984;p16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16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16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16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16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16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16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6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6"/>
          <p:cNvSpPr/>
          <p:nvPr/>
        </p:nvSpPr>
        <p:spPr>
          <a:xfrm>
            <a:off x="2090222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3" name="Google Shape;993;p16"/>
          <p:cNvSpPr/>
          <p:nvPr/>
        </p:nvSpPr>
        <p:spPr>
          <a:xfrm>
            <a:off x="1244875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4" name="Google Shape;994;p16"/>
          <p:cNvSpPr/>
          <p:nvPr/>
        </p:nvSpPr>
        <p:spPr>
          <a:xfrm>
            <a:off x="37809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5" name="Google Shape;995;p16"/>
          <p:cNvSpPr/>
          <p:nvPr/>
        </p:nvSpPr>
        <p:spPr>
          <a:xfrm>
            <a:off x="29355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6" name="Google Shape;996;p16"/>
          <p:cNvSpPr/>
          <p:nvPr/>
        </p:nvSpPr>
        <p:spPr>
          <a:xfrm>
            <a:off x="54716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7" name="Google Shape;997;p16"/>
          <p:cNvSpPr/>
          <p:nvPr/>
        </p:nvSpPr>
        <p:spPr>
          <a:xfrm>
            <a:off x="46262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8" name="Google Shape;998;p16"/>
          <p:cNvSpPr/>
          <p:nvPr/>
        </p:nvSpPr>
        <p:spPr>
          <a:xfrm>
            <a:off x="7162322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9" name="Google Shape;999;p16"/>
          <p:cNvSpPr/>
          <p:nvPr/>
        </p:nvSpPr>
        <p:spPr>
          <a:xfrm>
            <a:off x="6316975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0" name="Google Shape;1000;p16"/>
          <p:cNvSpPr/>
          <p:nvPr/>
        </p:nvSpPr>
        <p:spPr>
          <a:xfrm>
            <a:off x="1667538" y="30112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1" name="Google Shape;1001;p16"/>
          <p:cNvSpPr/>
          <p:nvPr/>
        </p:nvSpPr>
        <p:spPr>
          <a:xfrm>
            <a:off x="33582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2" name="Google Shape;1002;p16"/>
          <p:cNvSpPr/>
          <p:nvPr/>
        </p:nvSpPr>
        <p:spPr>
          <a:xfrm>
            <a:off x="50489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3" name="Google Shape;1003;p16"/>
          <p:cNvSpPr/>
          <p:nvPr/>
        </p:nvSpPr>
        <p:spPr>
          <a:xfrm>
            <a:off x="6739638" y="30111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4" name="Google Shape;1004;p16"/>
          <p:cNvSpPr/>
          <p:nvPr/>
        </p:nvSpPr>
        <p:spPr>
          <a:xfrm rot="8521474">
            <a:off x="270203" y="2862469"/>
            <a:ext cx="2326093" cy="17560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5252"/>
          </a:solidFill>
          <a:ln cap="flat" cmpd="sng" w="9525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6"/>
          <p:cNvSpPr/>
          <p:nvPr/>
        </p:nvSpPr>
        <p:spPr>
          <a:xfrm>
            <a:off x="2512890" y="247136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6" name="Google Shape;1006;p16"/>
          <p:cNvSpPr/>
          <p:nvPr/>
        </p:nvSpPr>
        <p:spPr>
          <a:xfrm>
            <a:off x="5894290" y="247131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7" name="Google Shape;1007;p16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8" name="Google Shape;1008;p16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9" name="Google Shape;1009;p16"/>
          <p:cNvSpPr txBox="1"/>
          <p:nvPr/>
        </p:nvSpPr>
        <p:spPr>
          <a:xfrm>
            <a:off x="421025" y="1495600"/>
            <a:ext cx="3674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min(input[0],...,input[i])</a:t>
            </a:r>
            <a:endParaRPr b="0" i="0" sz="12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0" name="Google Shape;1010;p16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1" name="Google Shape;1011;p16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leaves[i].min = input[i]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2" name="Google Shape;1012;p16"/>
          <p:cNvSpPr txBox="1"/>
          <p:nvPr/>
        </p:nvSpPr>
        <p:spPr>
          <a:xfrm>
            <a:off x="4949550" y="965900"/>
            <a:ext cx="3600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3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parent.min = min(left.min, right.min)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7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8" name="Google Shape;1018;p17"/>
          <p:cNvSpPr/>
          <p:nvPr/>
        </p:nvSpPr>
        <p:spPr>
          <a:xfrm>
            <a:off x="2512890" y="247136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9" name="Google Shape;1019;p17"/>
          <p:cNvSpPr/>
          <p:nvPr/>
        </p:nvSpPr>
        <p:spPr>
          <a:xfrm>
            <a:off x="5894290" y="247131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0" name="Google Shape;1020;p17"/>
          <p:cNvSpPr/>
          <p:nvPr/>
        </p:nvSpPr>
        <p:spPr>
          <a:xfrm>
            <a:off x="6739638" y="30111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1" name="Google Shape;1021;p17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2" name="Google Shape;1022;p17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023" name="Google Shape;1023;p17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4" name="Google Shape;1024;p17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5" name="Google Shape;1025;p17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6" name="Google Shape;1026;p17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7" name="Google Shape;1027;p17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8" name="Google Shape;1028;p17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9" name="Google Shape;1029;p17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0" name="Google Shape;1030;p17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31" name="Google Shape;1031;p17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2" name="Google Shape;1032;p17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leaves[i].min = input[i]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3" name="Google Shape;1033;p17"/>
          <p:cNvSpPr txBox="1"/>
          <p:nvPr/>
        </p:nvSpPr>
        <p:spPr>
          <a:xfrm>
            <a:off x="4949550" y="965900"/>
            <a:ext cx="3545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3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parent.min = min(left.min, right.min)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4" name="Google Shape;1034;p17"/>
          <p:cNvSpPr txBox="1"/>
          <p:nvPr/>
        </p:nvSpPr>
        <p:spPr>
          <a:xfrm>
            <a:off x="4949550" y="1371975"/>
            <a:ext cx="42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4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down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left.fromLeft = parent.fromLeft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right.fromLeft = min(parent.fromLeft, left.min)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5" name="Google Shape;1035;p17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7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7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17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17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17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7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7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4" name="Google Shape;1044;p17"/>
          <p:cNvSpPr txBox="1"/>
          <p:nvPr/>
        </p:nvSpPr>
        <p:spPr>
          <a:xfrm>
            <a:off x="421025" y="1495600"/>
            <a:ext cx="3674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min(input[0],...,input[i])</a:t>
            </a:r>
            <a:endParaRPr b="0" i="0" sz="12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5" name="Google Shape;1045;p17"/>
          <p:cNvSpPr/>
          <p:nvPr/>
        </p:nvSpPr>
        <p:spPr>
          <a:xfrm rot="-8510890">
            <a:off x="6545445" y="2929569"/>
            <a:ext cx="2325222" cy="17613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5252"/>
          </a:solidFill>
          <a:ln cap="flat" cmpd="sng" w="9525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7"/>
          <p:cNvSpPr/>
          <p:nvPr/>
        </p:nvSpPr>
        <p:spPr>
          <a:xfrm>
            <a:off x="1667538" y="30112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7" name="Google Shape;1047;p17"/>
          <p:cNvSpPr/>
          <p:nvPr/>
        </p:nvSpPr>
        <p:spPr>
          <a:xfrm>
            <a:off x="33582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48" name="Google Shape;1048;p17"/>
          <p:cNvCxnSpPr/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9" name="Google Shape;1049;p17"/>
          <p:cNvCxnSpPr/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0" name="Google Shape;1050;p17"/>
          <p:cNvSpPr/>
          <p:nvPr/>
        </p:nvSpPr>
        <p:spPr>
          <a:xfrm>
            <a:off x="1244875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51" name="Google Shape;1051;p17"/>
          <p:cNvCxnSpPr/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2" name="Google Shape;1052;p17"/>
          <p:cNvCxnSpPr/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3" name="Google Shape;1053;p17"/>
          <p:cNvSpPr/>
          <p:nvPr/>
        </p:nvSpPr>
        <p:spPr>
          <a:xfrm>
            <a:off x="50489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54" name="Google Shape;1054;p17"/>
          <p:cNvCxnSpPr/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5" name="Google Shape;1055;p17"/>
          <p:cNvCxnSpPr/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6" name="Google Shape;1056;p17"/>
          <p:cNvCxnSpPr/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7" name="Google Shape;1057;p17"/>
          <p:cNvCxnSpPr/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8" name="Google Shape;1058;p17"/>
          <p:cNvCxnSpPr/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9" name="Google Shape;1059;p17"/>
          <p:cNvCxnSpPr/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0" name="Google Shape;1060;p17"/>
          <p:cNvCxnSpPr/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1" name="Google Shape;1061;p17"/>
          <p:cNvCxnSpPr/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2" name="Google Shape;1062;p17"/>
          <p:cNvCxnSpPr/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3" name="Google Shape;1063;p17"/>
          <p:cNvCxnSpPr/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4" name="Google Shape;1064;p17"/>
          <p:cNvSpPr/>
          <p:nvPr/>
        </p:nvSpPr>
        <p:spPr>
          <a:xfrm>
            <a:off x="2090222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5" name="Google Shape;1065;p17"/>
          <p:cNvSpPr/>
          <p:nvPr/>
        </p:nvSpPr>
        <p:spPr>
          <a:xfrm>
            <a:off x="37809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6" name="Google Shape;1066;p17"/>
          <p:cNvSpPr/>
          <p:nvPr/>
        </p:nvSpPr>
        <p:spPr>
          <a:xfrm>
            <a:off x="29355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7" name="Google Shape;1067;p17"/>
          <p:cNvSpPr/>
          <p:nvPr/>
        </p:nvSpPr>
        <p:spPr>
          <a:xfrm>
            <a:off x="54716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8" name="Google Shape;1068;p17"/>
          <p:cNvSpPr/>
          <p:nvPr/>
        </p:nvSpPr>
        <p:spPr>
          <a:xfrm>
            <a:off x="46262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9" name="Google Shape;1069;p17"/>
          <p:cNvSpPr/>
          <p:nvPr/>
        </p:nvSpPr>
        <p:spPr>
          <a:xfrm>
            <a:off x="7162322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0" name="Google Shape;1070;p17"/>
          <p:cNvSpPr/>
          <p:nvPr/>
        </p:nvSpPr>
        <p:spPr>
          <a:xfrm>
            <a:off x="6316975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1" name="Google Shape;1071;p17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r>
              <a:rPr b="1" i="0" lang="en-GB" sz="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GB" sz="700" u="none" cap="none" strike="noStrike">
                <a:solidFill>
                  <a:srgbClr val="766DF0"/>
                </a:solidFill>
                <a:latin typeface="STIX Two Text"/>
                <a:ea typeface="STIX Two Text"/>
                <a:cs typeface="STIX Two Text"/>
                <a:sym typeface="STIX Two Text"/>
              </a:rPr>
              <a:t>∞</a:t>
            </a:r>
            <a:endParaRPr b="1" i="0" sz="700" u="none" cap="none" strike="noStrike">
              <a:solidFill>
                <a:srgbClr val="391A47"/>
              </a:solidFill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072" name="Google Shape;1072;p17"/>
          <p:cNvSpPr/>
          <p:nvPr/>
        </p:nvSpPr>
        <p:spPr>
          <a:xfrm>
            <a:off x="2512890" y="247136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r>
              <a:rPr b="1" i="0" lang="en-GB" sz="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GB" sz="700" u="none" cap="none" strike="noStrike">
                <a:solidFill>
                  <a:srgbClr val="766DF0"/>
                </a:solidFill>
                <a:latin typeface="STIX Two Text"/>
                <a:ea typeface="STIX Two Text"/>
                <a:cs typeface="STIX Two Text"/>
                <a:sym typeface="STIX Two Text"/>
              </a:rPr>
              <a:t>∞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3" name="Google Shape;1073;p17"/>
          <p:cNvSpPr/>
          <p:nvPr/>
        </p:nvSpPr>
        <p:spPr>
          <a:xfrm>
            <a:off x="5894290" y="247131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4" name="Google Shape;1074;p17"/>
          <p:cNvSpPr/>
          <p:nvPr/>
        </p:nvSpPr>
        <p:spPr>
          <a:xfrm>
            <a:off x="6739638" y="30111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5" name="Google Shape;1075;p17"/>
          <p:cNvSpPr/>
          <p:nvPr/>
        </p:nvSpPr>
        <p:spPr>
          <a:xfrm>
            <a:off x="1667538" y="30112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r>
              <a:rPr b="1" i="0" lang="en-GB" sz="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GB" sz="700" u="none" cap="none" strike="noStrike">
                <a:solidFill>
                  <a:srgbClr val="766DF0"/>
                </a:solidFill>
                <a:latin typeface="STIX Two Text"/>
                <a:ea typeface="STIX Two Text"/>
                <a:cs typeface="STIX Two Text"/>
                <a:sym typeface="STIX Two Text"/>
              </a:rPr>
              <a:t>∞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6" name="Google Shape;1076;p17"/>
          <p:cNvSpPr/>
          <p:nvPr/>
        </p:nvSpPr>
        <p:spPr>
          <a:xfrm>
            <a:off x="33582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7" name="Google Shape;1077;p17"/>
          <p:cNvSpPr/>
          <p:nvPr/>
        </p:nvSpPr>
        <p:spPr>
          <a:xfrm>
            <a:off x="1244875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r>
              <a:rPr b="1" i="0" lang="en-GB" sz="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GB" sz="700" u="none" cap="none" strike="noStrike">
                <a:solidFill>
                  <a:srgbClr val="766DF0"/>
                </a:solidFill>
                <a:latin typeface="STIX Two Text"/>
                <a:ea typeface="STIX Two Text"/>
                <a:cs typeface="STIX Two Text"/>
                <a:sym typeface="STIX Two Text"/>
              </a:rPr>
              <a:t>∞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8" name="Google Shape;1078;p17"/>
          <p:cNvSpPr/>
          <p:nvPr/>
        </p:nvSpPr>
        <p:spPr>
          <a:xfrm>
            <a:off x="50489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9" name="Google Shape;1079;p17"/>
          <p:cNvSpPr/>
          <p:nvPr/>
        </p:nvSpPr>
        <p:spPr>
          <a:xfrm>
            <a:off x="2090222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0" name="Google Shape;1080;p17"/>
          <p:cNvSpPr/>
          <p:nvPr/>
        </p:nvSpPr>
        <p:spPr>
          <a:xfrm>
            <a:off x="37809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1" name="Google Shape;1081;p17"/>
          <p:cNvSpPr/>
          <p:nvPr/>
        </p:nvSpPr>
        <p:spPr>
          <a:xfrm>
            <a:off x="29355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2" name="Google Shape;1082;p17"/>
          <p:cNvSpPr/>
          <p:nvPr/>
        </p:nvSpPr>
        <p:spPr>
          <a:xfrm>
            <a:off x="54716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3" name="Google Shape;1083;p17"/>
          <p:cNvSpPr/>
          <p:nvPr/>
        </p:nvSpPr>
        <p:spPr>
          <a:xfrm>
            <a:off x="46262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4" name="Google Shape;1084;p17"/>
          <p:cNvSpPr/>
          <p:nvPr/>
        </p:nvSpPr>
        <p:spPr>
          <a:xfrm>
            <a:off x="7162322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5" name="Google Shape;1085;p17"/>
          <p:cNvSpPr/>
          <p:nvPr/>
        </p:nvSpPr>
        <p:spPr>
          <a:xfrm>
            <a:off x="6316975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086" name="Google Shape;1086;p17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7" name="Google Shape;1087;p17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8" name="Google Shape;1088;p17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9" name="Google Shape;1089;p17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0" name="Google Shape;1090;p17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1" name="Google Shape;1091;p17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2" name="Google Shape;1092;p17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3" name="Google Shape;1093;p17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8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9" name="Google Shape;1099;p18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100" name="Google Shape;1100;p18"/>
          <p:cNvCxnSpPr/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1" name="Google Shape;1101;p18"/>
          <p:cNvCxnSpPr/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2" name="Google Shape;1102;p18"/>
          <p:cNvCxnSpPr/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3" name="Google Shape;1103;p18"/>
          <p:cNvCxnSpPr/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4" name="Google Shape;1104;p18"/>
          <p:cNvCxnSpPr/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5" name="Google Shape;1105;p18"/>
          <p:cNvCxnSpPr/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6" name="Google Shape;1106;p18"/>
          <p:cNvCxnSpPr/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7" name="Google Shape;1107;p18"/>
          <p:cNvCxnSpPr/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8" name="Google Shape;1108;p18"/>
          <p:cNvCxnSpPr/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9" name="Google Shape;1109;p18"/>
          <p:cNvCxnSpPr/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0" name="Google Shape;1110;p18"/>
          <p:cNvCxnSpPr/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1" name="Google Shape;1111;p18"/>
          <p:cNvCxnSpPr/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2" name="Google Shape;1112;p18"/>
          <p:cNvCxnSpPr/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3" name="Google Shape;1113;p18"/>
          <p:cNvCxnSpPr/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114" name="Google Shape;1114;p18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5" name="Google Shape;1115;p18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6" name="Google Shape;1116;p18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7" name="Google Shape;1117;p18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8" name="Google Shape;1118;p18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9" name="Google Shape;1119;p18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0" name="Google Shape;1120;p18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1" name="Google Shape;1121;p18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2" name="Google Shape;1122;p18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3" name="Google Shape;1123;p18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4" name="Google Shape;1124;p18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5" name="Google Shape;1125;p18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6" name="Google Shape;1126;p18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7" name="Google Shape;1127;p18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8" name="Google Shape;1128;p18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9" name="Google Shape;1129;p18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30" name="Google Shape;1130;p18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31" name="Google Shape;1131;p18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leaves[i].min = input[i]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32" name="Google Shape;1132;p18"/>
          <p:cNvSpPr txBox="1"/>
          <p:nvPr/>
        </p:nvSpPr>
        <p:spPr>
          <a:xfrm>
            <a:off x="4949550" y="965900"/>
            <a:ext cx="3977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3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parent.min = min(left.min, right.min)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3" name="Google Shape;1133;p18"/>
          <p:cNvSpPr txBox="1"/>
          <p:nvPr/>
        </p:nvSpPr>
        <p:spPr>
          <a:xfrm>
            <a:off x="4949550" y="1371975"/>
            <a:ext cx="42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4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down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left.fromLeft = parent.fromLeft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right.fromLeft = min(parent.fromLeft, left.min)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34" name="Google Shape;1134;p18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18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18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8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8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8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8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18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18"/>
          <p:cNvSpPr txBox="1"/>
          <p:nvPr/>
        </p:nvSpPr>
        <p:spPr>
          <a:xfrm>
            <a:off x="4949550" y="1928625"/>
            <a:ext cx="449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5"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min(leaves[i].fromLeft, input[i])</a:t>
            </a:r>
            <a:endParaRPr b="0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43" name="Google Shape;1143;p18"/>
          <p:cNvSpPr/>
          <p:nvPr/>
        </p:nvSpPr>
        <p:spPr>
          <a:xfrm rot="-5387774">
            <a:off x="7911821" y="4196000"/>
            <a:ext cx="1349709" cy="17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5252"/>
          </a:solidFill>
          <a:ln cap="flat" cmpd="sng" w="9525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44" name="Google Shape;1144;p18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5" name="Google Shape;1145;p18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6" name="Google Shape;1146;p18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7" name="Google Shape;1147;p18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8" name="Google Shape;1148;p18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9" name="Google Shape;1149;p18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0" name="Google Shape;1150;p18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1" name="Google Shape;1151;p18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52" name="Google Shape;1152;p18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3" name="Google Shape;1153;p18"/>
          <p:cNvSpPr txBox="1"/>
          <p:nvPr/>
        </p:nvSpPr>
        <p:spPr>
          <a:xfrm>
            <a:off x="421025" y="1495600"/>
            <a:ext cx="3674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min(input[0],...,input[i])</a:t>
            </a:r>
            <a:endParaRPr b="0" i="0" sz="12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54" name="Google Shape;1154;p18"/>
          <p:cNvSpPr/>
          <p:nvPr/>
        </p:nvSpPr>
        <p:spPr>
          <a:xfrm>
            <a:off x="4203590" y="19276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r>
              <a:rPr b="1" i="0" lang="en-GB" sz="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GB" sz="700" u="none" cap="none" strike="noStrike">
                <a:solidFill>
                  <a:srgbClr val="766DF0"/>
                </a:solidFill>
                <a:latin typeface="STIX Two Text"/>
                <a:ea typeface="STIX Two Text"/>
                <a:cs typeface="STIX Two Text"/>
                <a:sym typeface="STIX Two Text"/>
              </a:rPr>
              <a:t>∞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55" name="Google Shape;1155;p18"/>
          <p:cNvSpPr/>
          <p:nvPr/>
        </p:nvSpPr>
        <p:spPr>
          <a:xfrm>
            <a:off x="2512890" y="246756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r>
              <a:rPr b="1" i="0" lang="en-GB" sz="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GB" sz="700" u="none" cap="none" strike="noStrike">
                <a:solidFill>
                  <a:srgbClr val="766DF0"/>
                </a:solidFill>
                <a:latin typeface="STIX Two Text"/>
                <a:ea typeface="STIX Two Text"/>
                <a:cs typeface="STIX Two Text"/>
                <a:sym typeface="STIX Two Text"/>
              </a:rPr>
              <a:t>∞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56" name="Google Shape;1156;p18"/>
          <p:cNvSpPr/>
          <p:nvPr/>
        </p:nvSpPr>
        <p:spPr>
          <a:xfrm>
            <a:off x="5894290" y="246751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57" name="Google Shape;1157;p18"/>
          <p:cNvSpPr/>
          <p:nvPr/>
        </p:nvSpPr>
        <p:spPr>
          <a:xfrm>
            <a:off x="6739638" y="30073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58" name="Google Shape;1158;p18"/>
          <p:cNvSpPr/>
          <p:nvPr/>
        </p:nvSpPr>
        <p:spPr>
          <a:xfrm>
            <a:off x="1667538" y="30074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r>
              <a:rPr b="1" i="0" lang="en-GB" sz="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GB" sz="700" u="none" cap="none" strike="noStrike">
                <a:solidFill>
                  <a:srgbClr val="766DF0"/>
                </a:solidFill>
                <a:latin typeface="STIX Two Text"/>
                <a:ea typeface="STIX Two Text"/>
                <a:cs typeface="STIX Two Text"/>
                <a:sym typeface="STIX Two Text"/>
              </a:rPr>
              <a:t>∞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59" name="Google Shape;1159;p18"/>
          <p:cNvSpPr/>
          <p:nvPr/>
        </p:nvSpPr>
        <p:spPr>
          <a:xfrm>
            <a:off x="3358238" y="30073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0" name="Google Shape;1160;p18"/>
          <p:cNvSpPr/>
          <p:nvPr/>
        </p:nvSpPr>
        <p:spPr>
          <a:xfrm>
            <a:off x="1244875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r>
              <a:rPr b="1" i="0" lang="en-GB" sz="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GB" sz="700" u="none" cap="none" strike="noStrike">
                <a:solidFill>
                  <a:srgbClr val="766DF0"/>
                </a:solidFill>
                <a:latin typeface="STIX Two Text"/>
                <a:ea typeface="STIX Two Text"/>
                <a:cs typeface="STIX Two Text"/>
                <a:sym typeface="STIX Two Text"/>
              </a:rPr>
              <a:t>∞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1" name="Google Shape;1161;p18"/>
          <p:cNvSpPr/>
          <p:nvPr/>
        </p:nvSpPr>
        <p:spPr>
          <a:xfrm>
            <a:off x="5048938" y="30073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2" name="Google Shape;1162;p18"/>
          <p:cNvSpPr/>
          <p:nvPr/>
        </p:nvSpPr>
        <p:spPr>
          <a:xfrm>
            <a:off x="2090222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3" name="Google Shape;1163;p18"/>
          <p:cNvSpPr/>
          <p:nvPr/>
        </p:nvSpPr>
        <p:spPr>
          <a:xfrm>
            <a:off x="37809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4" name="Google Shape;1164;p18"/>
          <p:cNvSpPr/>
          <p:nvPr/>
        </p:nvSpPr>
        <p:spPr>
          <a:xfrm>
            <a:off x="29355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5" name="Google Shape;1165;p18"/>
          <p:cNvSpPr/>
          <p:nvPr/>
        </p:nvSpPr>
        <p:spPr>
          <a:xfrm>
            <a:off x="54716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6" name="Google Shape;1166;p18"/>
          <p:cNvSpPr/>
          <p:nvPr/>
        </p:nvSpPr>
        <p:spPr>
          <a:xfrm>
            <a:off x="46262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7" name="Google Shape;1167;p18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8" name="Google Shape;1168;p18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min: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</p:bgPr>
    </p:bg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9"/>
          <p:cNvSpPr txBox="1"/>
          <p:nvPr/>
        </p:nvSpPr>
        <p:spPr>
          <a:xfrm>
            <a:off x="2669400" y="2110050"/>
            <a:ext cx="380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b="1" i="0" sz="3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Pack</a:t>
            </a:r>
            <a:endParaRPr b="1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4" name="Google Shape;1174;p19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19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19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19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19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19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19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19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19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19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9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19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9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9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9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9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9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9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9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19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9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9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9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9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9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9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9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9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19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2284730" y="2235200"/>
            <a:ext cx="4574540" cy="6737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Prefix/Suffix</a:t>
            </a:r>
            <a:endParaRPr b="1" i="0" sz="3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" name="Google Shape;1208;p20"/>
          <p:cNvGraphicFramePr/>
          <p:nvPr/>
        </p:nvGraphicFramePr>
        <p:xfrm>
          <a:off x="1688050" y="445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09" name="Google Shape;1209;p20"/>
          <p:cNvGraphicFramePr/>
          <p:nvPr/>
        </p:nvGraphicFramePr>
        <p:xfrm>
          <a:off x="2356300" y="445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0" name="Google Shape;1210;p20"/>
          <p:cNvGraphicFramePr/>
          <p:nvPr/>
        </p:nvGraphicFramePr>
        <p:xfrm>
          <a:off x="3024550" y="445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1" name="Google Shape;1211;p20"/>
          <p:cNvGraphicFramePr/>
          <p:nvPr/>
        </p:nvGraphicFramePr>
        <p:xfrm>
          <a:off x="3692800" y="445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2" name="Google Shape;1212;p20"/>
          <p:cNvGraphicFramePr/>
          <p:nvPr/>
        </p:nvGraphicFramePr>
        <p:xfrm>
          <a:off x="4361050" y="445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3" name="Google Shape;1213;p20"/>
          <p:cNvGraphicFramePr/>
          <p:nvPr/>
        </p:nvGraphicFramePr>
        <p:xfrm>
          <a:off x="1688050" y="25874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4" name="Google Shape;1214;p20"/>
          <p:cNvGraphicFramePr/>
          <p:nvPr/>
        </p:nvGraphicFramePr>
        <p:xfrm>
          <a:off x="2356300" y="25874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5" name="Google Shape;1215;p20"/>
          <p:cNvGraphicFramePr/>
          <p:nvPr/>
        </p:nvGraphicFramePr>
        <p:xfrm>
          <a:off x="3024550" y="25874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6" name="Google Shape;1216;p20"/>
          <p:cNvGraphicFramePr/>
          <p:nvPr/>
        </p:nvGraphicFramePr>
        <p:xfrm>
          <a:off x="3692800" y="25874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7" name="Google Shape;1217;p20"/>
          <p:cNvGraphicFramePr/>
          <p:nvPr/>
        </p:nvGraphicFramePr>
        <p:xfrm>
          <a:off x="4361050" y="25874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8" name="Google Shape;1218;p20"/>
          <p:cNvGraphicFramePr/>
          <p:nvPr/>
        </p:nvGraphicFramePr>
        <p:xfrm>
          <a:off x="5029300" y="25874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9" name="Google Shape;1219;p20"/>
          <p:cNvGraphicFramePr/>
          <p:nvPr/>
        </p:nvGraphicFramePr>
        <p:xfrm>
          <a:off x="5697550" y="25874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0" name="Google Shape;1220;p20"/>
          <p:cNvGraphicFramePr/>
          <p:nvPr/>
        </p:nvGraphicFramePr>
        <p:xfrm>
          <a:off x="6365800" y="25874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1" name="Google Shape;1221;p20"/>
          <p:cNvGraphicFramePr/>
          <p:nvPr/>
        </p:nvGraphicFramePr>
        <p:xfrm>
          <a:off x="168805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2" name="Google Shape;1222;p20"/>
          <p:cNvGraphicFramePr/>
          <p:nvPr/>
        </p:nvGraphicFramePr>
        <p:xfrm>
          <a:off x="235630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3" name="Google Shape;1223;p20"/>
          <p:cNvGraphicFramePr/>
          <p:nvPr/>
        </p:nvGraphicFramePr>
        <p:xfrm>
          <a:off x="302455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4" name="Google Shape;1224;p20"/>
          <p:cNvGraphicFramePr/>
          <p:nvPr/>
        </p:nvGraphicFramePr>
        <p:xfrm>
          <a:off x="369280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5" name="Google Shape;1225;p20"/>
          <p:cNvGraphicFramePr/>
          <p:nvPr/>
        </p:nvGraphicFramePr>
        <p:xfrm>
          <a:off x="436105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6" name="Google Shape;1226;p20"/>
          <p:cNvGraphicFramePr/>
          <p:nvPr/>
        </p:nvGraphicFramePr>
        <p:xfrm>
          <a:off x="502930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7" name="Google Shape;1227;p20"/>
          <p:cNvGraphicFramePr/>
          <p:nvPr/>
        </p:nvGraphicFramePr>
        <p:xfrm>
          <a:off x="569755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8" name="Google Shape;1228;p20"/>
          <p:cNvGraphicFramePr/>
          <p:nvPr/>
        </p:nvGraphicFramePr>
        <p:xfrm>
          <a:off x="636580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29" name="Google Shape;1229;p20"/>
          <p:cNvSpPr txBox="1"/>
          <p:nvPr/>
        </p:nvSpPr>
        <p:spPr>
          <a:xfrm>
            <a:off x="0" y="333300"/>
            <a:ext cx="51339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 Overview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0" name="Google Shape;1230;p20"/>
          <p:cNvSpPr txBox="1"/>
          <p:nvPr/>
        </p:nvSpPr>
        <p:spPr>
          <a:xfrm>
            <a:off x="392450" y="1349875"/>
            <a:ext cx="868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that contains only the elements that are less than 10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1" name="Google Shape;1231;p20"/>
          <p:cNvSpPr txBox="1"/>
          <p:nvPr/>
        </p:nvSpPr>
        <p:spPr>
          <a:xfrm>
            <a:off x="334500" y="1685733"/>
            <a:ext cx="843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AutoNum type="arabicPeriod"/>
            </a:pPr>
            <a:r>
              <a:rPr b="1" i="0" lang="en-GB" sz="16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map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compute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 where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bits[i] = (input[i] &lt; 10)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2" name="Google Shape;1232;p20"/>
          <p:cNvSpPr txBox="1"/>
          <p:nvPr/>
        </p:nvSpPr>
        <p:spPr>
          <a:xfrm>
            <a:off x="334500" y="2953183"/>
            <a:ext cx="843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AutoNum type="arabicPeriod" startAt="2"/>
            </a:pPr>
            <a:r>
              <a:rPr b="1" i="0" lang="en-GB" sz="16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prefix sum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 to compute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bitsum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3" name="Google Shape;1233;p20"/>
          <p:cNvSpPr txBox="1"/>
          <p:nvPr/>
        </p:nvSpPr>
        <p:spPr>
          <a:xfrm>
            <a:off x="334500" y="3738708"/>
            <a:ext cx="880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AutoNum type="arabicPeriod" startAt="3"/>
            </a:pPr>
            <a:r>
              <a:rPr b="1" i="0" lang="en-GB" sz="16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map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produce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 where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output[bitsum[i] - 1] = input[i]</a:t>
            </a:r>
            <a:endParaRPr b="0" i="0" sz="16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bits[i] == 1</a:t>
            </a:r>
            <a:endParaRPr b="1" i="0" sz="1600" u="none" cap="none" strike="noStrike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34" name="Google Shape;1234;p20"/>
          <p:cNvGraphicFramePr/>
          <p:nvPr/>
        </p:nvGraphicFramePr>
        <p:xfrm>
          <a:off x="1688050" y="2116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5" name="Google Shape;1235;p20"/>
          <p:cNvGraphicFramePr/>
          <p:nvPr/>
        </p:nvGraphicFramePr>
        <p:xfrm>
          <a:off x="2356300" y="2116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6" name="Google Shape;1236;p20"/>
          <p:cNvGraphicFramePr/>
          <p:nvPr/>
        </p:nvGraphicFramePr>
        <p:xfrm>
          <a:off x="3024550" y="2116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-8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7" name="Google Shape;1237;p20"/>
          <p:cNvGraphicFramePr/>
          <p:nvPr/>
        </p:nvGraphicFramePr>
        <p:xfrm>
          <a:off x="3692800" y="2116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34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8" name="Google Shape;1238;p20"/>
          <p:cNvGraphicFramePr/>
          <p:nvPr/>
        </p:nvGraphicFramePr>
        <p:xfrm>
          <a:off x="4361050" y="2116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9" name="Google Shape;1239;p20"/>
          <p:cNvGraphicFramePr/>
          <p:nvPr/>
        </p:nvGraphicFramePr>
        <p:xfrm>
          <a:off x="5029300" y="2116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0" name="Google Shape;1240;p20"/>
          <p:cNvGraphicFramePr/>
          <p:nvPr/>
        </p:nvGraphicFramePr>
        <p:xfrm>
          <a:off x="5697550" y="2116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1" name="Google Shape;1241;p20"/>
          <p:cNvGraphicFramePr/>
          <p:nvPr/>
        </p:nvGraphicFramePr>
        <p:xfrm>
          <a:off x="6365800" y="2116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42" name="Google Shape;1242;p20"/>
          <p:cNvSpPr txBox="1"/>
          <p:nvPr/>
        </p:nvSpPr>
        <p:spPr>
          <a:xfrm>
            <a:off x="799300" y="2122683"/>
            <a:ext cx="83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3" name="Google Shape;1243;p20"/>
          <p:cNvSpPr txBox="1"/>
          <p:nvPr/>
        </p:nvSpPr>
        <p:spPr>
          <a:xfrm>
            <a:off x="799300" y="2598763"/>
            <a:ext cx="83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244" name="Google Shape;1244;p20"/>
          <p:cNvGraphicFramePr/>
          <p:nvPr/>
        </p:nvGraphicFramePr>
        <p:xfrm>
          <a:off x="1688050" y="25874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5" name="Google Shape;1245;p20"/>
          <p:cNvGraphicFramePr/>
          <p:nvPr/>
        </p:nvGraphicFramePr>
        <p:xfrm>
          <a:off x="2356300" y="25874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6" name="Google Shape;1246;p20"/>
          <p:cNvGraphicFramePr/>
          <p:nvPr/>
        </p:nvGraphicFramePr>
        <p:xfrm>
          <a:off x="3024550" y="25874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7" name="Google Shape;1247;p20"/>
          <p:cNvGraphicFramePr/>
          <p:nvPr/>
        </p:nvGraphicFramePr>
        <p:xfrm>
          <a:off x="3692800" y="25874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8" name="Google Shape;1248;p20"/>
          <p:cNvGraphicFramePr/>
          <p:nvPr/>
        </p:nvGraphicFramePr>
        <p:xfrm>
          <a:off x="4361050" y="25874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9" name="Google Shape;1249;p20"/>
          <p:cNvGraphicFramePr/>
          <p:nvPr/>
        </p:nvGraphicFramePr>
        <p:xfrm>
          <a:off x="5029300" y="25874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0" name="Google Shape;1250;p20"/>
          <p:cNvGraphicFramePr/>
          <p:nvPr/>
        </p:nvGraphicFramePr>
        <p:xfrm>
          <a:off x="5697550" y="25874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1" name="Google Shape;1251;p20"/>
          <p:cNvGraphicFramePr/>
          <p:nvPr/>
        </p:nvGraphicFramePr>
        <p:xfrm>
          <a:off x="6365800" y="25874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52" name="Google Shape;1252;p20"/>
          <p:cNvSpPr txBox="1"/>
          <p:nvPr/>
        </p:nvSpPr>
        <p:spPr>
          <a:xfrm>
            <a:off x="732625" y="3384283"/>
            <a:ext cx="898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bitsum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253" name="Google Shape;1253;p20"/>
          <p:cNvGraphicFramePr/>
          <p:nvPr/>
        </p:nvGraphicFramePr>
        <p:xfrm>
          <a:off x="168805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4" name="Google Shape;1254;p20"/>
          <p:cNvGraphicFramePr/>
          <p:nvPr/>
        </p:nvGraphicFramePr>
        <p:xfrm>
          <a:off x="235630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5" name="Google Shape;1255;p20"/>
          <p:cNvGraphicFramePr/>
          <p:nvPr/>
        </p:nvGraphicFramePr>
        <p:xfrm>
          <a:off x="302455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6" name="Google Shape;1256;p20"/>
          <p:cNvGraphicFramePr/>
          <p:nvPr/>
        </p:nvGraphicFramePr>
        <p:xfrm>
          <a:off x="369280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7" name="Google Shape;1257;p20"/>
          <p:cNvGraphicFramePr/>
          <p:nvPr/>
        </p:nvGraphicFramePr>
        <p:xfrm>
          <a:off x="436105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8" name="Google Shape;1258;p20"/>
          <p:cNvGraphicFramePr/>
          <p:nvPr/>
        </p:nvGraphicFramePr>
        <p:xfrm>
          <a:off x="502930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9" name="Google Shape;1259;p20"/>
          <p:cNvGraphicFramePr/>
          <p:nvPr/>
        </p:nvGraphicFramePr>
        <p:xfrm>
          <a:off x="569755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60" name="Google Shape;1260;p20"/>
          <p:cNvGraphicFramePr/>
          <p:nvPr/>
        </p:nvGraphicFramePr>
        <p:xfrm>
          <a:off x="6365800" y="3372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61" name="Google Shape;1261;p20"/>
          <p:cNvSpPr txBox="1"/>
          <p:nvPr/>
        </p:nvSpPr>
        <p:spPr>
          <a:xfrm>
            <a:off x="732625" y="4464308"/>
            <a:ext cx="898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262" name="Google Shape;1262;p20"/>
          <p:cNvGraphicFramePr/>
          <p:nvPr/>
        </p:nvGraphicFramePr>
        <p:xfrm>
          <a:off x="1688050" y="445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63" name="Google Shape;1263;p20"/>
          <p:cNvGraphicFramePr/>
          <p:nvPr/>
        </p:nvGraphicFramePr>
        <p:xfrm>
          <a:off x="2356300" y="445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-8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64" name="Google Shape;1264;p20"/>
          <p:cNvGraphicFramePr/>
          <p:nvPr/>
        </p:nvGraphicFramePr>
        <p:xfrm>
          <a:off x="3024550" y="445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65" name="Google Shape;1265;p20"/>
          <p:cNvGraphicFramePr/>
          <p:nvPr/>
        </p:nvGraphicFramePr>
        <p:xfrm>
          <a:off x="3692800" y="445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66" name="Google Shape;1266;p20"/>
          <p:cNvGraphicFramePr/>
          <p:nvPr/>
        </p:nvGraphicFramePr>
        <p:xfrm>
          <a:off x="4361050" y="445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66825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"/>
          <p:cNvSpPr txBox="1"/>
          <p:nvPr/>
        </p:nvSpPr>
        <p:spPr>
          <a:xfrm>
            <a:off x="0" y="333300"/>
            <a:ext cx="3314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2" name="Google Shape;1272;p21"/>
          <p:cNvSpPr txBox="1"/>
          <p:nvPr/>
        </p:nvSpPr>
        <p:spPr>
          <a:xfrm>
            <a:off x="338325" y="1435600"/>
            <a:ext cx="4233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AutoNum type="arabicPeriod"/>
            </a:pPr>
            <a:r>
              <a:rPr b="1" i="0" lang="en-GB" sz="14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map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compute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 where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bits[i] = (input[i] &lt; 10)</a:t>
            </a:r>
            <a:endParaRPr b="0" i="0" sz="14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73" name="Google Shape;1273;p21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274" name="Google Shape;1274;p21"/>
          <p:cNvCxnSpPr/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5" name="Google Shape;1275;p21"/>
          <p:cNvCxnSpPr/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6" name="Google Shape;1276;p21"/>
          <p:cNvCxnSpPr/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7" name="Google Shape;1277;p21"/>
          <p:cNvCxnSpPr/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8" name="Google Shape;1278;p21"/>
          <p:cNvCxnSpPr/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9" name="Google Shape;1279;p21"/>
          <p:cNvCxnSpPr/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0" name="Google Shape;1280;p21"/>
          <p:cNvCxnSpPr/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1" name="Google Shape;1281;p21"/>
          <p:cNvCxnSpPr/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2" name="Google Shape;1282;p21"/>
          <p:cNvCxnSpPr/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3" name="Google Shape;1283;p21"/>
          <p:cNvCxnSpPr/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4" name="Google Shape;1284;p21"/>
          <p:cNvCxnSpPr/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5" name="Google Shape;1285;p21"/>
          <p:cNvCxnSpPr/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6" name="Google Shape;1286;p21"/>
          <p:cNvCxnSpPr/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7" name="Google Shape;1287;p21"/>
          <p:cNvCxnSpPr/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288" name="Google Shape;1288;p21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89" name="Google Shape;1289;p21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0" name="Google Shape;1290;p21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1" name="Google Shape;1291;p21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2" name="Google Shape;1292;p21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3" name="Google Shape;1293;p21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4" name="Google Shape;1294;p21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5" name="Google Shape;1295;p21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6" name="Google Shape;1296;p21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7" name="Google Shape;1297;p21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8" name="Google Shape;1298;p21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9" name="Google Shape;1299;p21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0" name="Google Shape;1300;p21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1" name="Google Shape;1301;p21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2" name="Google Shape;1302;p21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3" name="Google Shape;1303;p21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04" name="Google Shape;1304;p21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05" name="Google Shape;1305;p21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21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21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1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21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21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21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21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3" name="Google Shape;1313;p21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4" name="Google Shape;1314;p21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5" name="Google Shape;1315;p21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6" name="Google Shape;1316;p21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7" name="Google Shape;1317;p21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8" name="Google Shape;1318;p21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9" name="Google Shape;1319;p21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20" name="Google Shape;1320;p21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21" name="Google Shape;1321;p21"/>
          <p:cNvSpPr/>
          <p:nvPr/>
        </p:nvSpPr>
        <p:spPr>
          <a:xfrm>
            <a:off x="4203590" y="19276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0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8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2" name="Google Shape;1322;p21"/>
          <p:cNvSpPr/>
          <p:nvPr/>
        </p:nvSpPr>
        <p:spPr>
          <a:xfrm>
            <a:off x="2512890" y="246756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0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3" name="Google Shape;1323;p21"/>
          <p:cNvSpPr/>
          <p:nvPr/>
        </p:nvSpPr>
        <p:spPr>
          <a:xfrm>
            <a:off x="5894290" y="246751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4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4" name="Google Shape;1324;p21"/>
          <p:cNvSpPr/>
          <p:nvPr/>
        </p:nvSpPr>
        <p:spPr>
          <a:xfrm>
            <a:off x="6739638" y="30073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6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5" name="Google Shape;1325;p21"/>
          <p:cNvSpPr/>
          <p:nvPr/>
        </p:nvSpPr>
        <p:spPr>
          <a:xfrm>
            <a:off x="1667538" y="30074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0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6" name="Google Shape;1326;p21"/>
          <p:cNvSpPr/>
          <p:nvPr/>
        </p:nvSpPr>
        <p:spPr>
          <a:xfrm>
            <a:off x="3358238" y="30073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2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7" name="Google Shape;1327;p21"/>
          <p:cNvSpPr/>
          <p:nvPr/>
        </p:nvSpPr>
        <p:spPr>
          <a:xfrm>
            <a:off x="1244875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0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8" name="Google Shape;1328;p21"/>
          <p:cNvSpPr/>
          <p:nvPr/>
        </p:nvSpPr>
        <p:spPr>
          <a:xfrm>
            <a:off x="5048938" y="30073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4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9" name="Google Shape;1329;p21"/>
          <p:cNvSpPr/>
          <p:nvPr/>
        </p:nvSpPr>
        <p:spPr>
          <a:xfrm>
            <a:off x="2090222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1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0" name="Google Shape;1330;p21"/>
          <p:cNvSpPr/>
          <p:nvPr/>
        </p:nvSpPr>
        <p:spPr>
          <a:xfrm>
            <a:off x="37809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3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1" name="Google Shape;1331;p21"/>
          <p:cNvSpPr/>
          <p:nvPr/>
        </p:nvSpPr>
        <p:spPr>
          <a:xfrm>
            <a:off x="29355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2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2" name="Google Shape;1332;p21"/>
          <p:cNvSpPr/>
          <p:nvPr/>
        </p:nvSpPr>
        <p:spPr>
          <a:xfrm>
            <a:off x="54716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5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3" name="Google Shape;1333;p21"/>
          <p:cNvSpPr/>
          <p:nvPr/>
        </p:nvSpPr>
        <p:spPr>
          <a:xfrm>
            <a:off x="46262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4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4" name="Google Shape;1334;p21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7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5" name="Google Shape;1335;p21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6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22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1" name="Google Shape;1341;p22"/>
          <p:cNvSpPr/>
          <p:nvPr/>
        </p:nvSpPr>
        <p:spPr>
          <a:xfrm>
            <a:off x="2090222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2" name="Google Shape;1342;p22"/>
          <p:cNvSpPr/>
          <p:nvPr/>
        </p:nvSpPr>
        <p:spPr>
          <a:xfrm>
            <a:off x="1244875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3" name="Google Shape;1343;p22"/>
          <p:cNvSpPr/>
          <p:nvPr/>
        </p:nvSpPr>
        <p:spPr>
          <a:xfrm>
            <a:off x="1667538" y="30093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4" name="Google Shape;1344;p22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45" name="Google Shape;1345;p22"/>
          <p:cNvCxnSpPr>
            <a:stCxn id="1343" idx="2"/>
            <a:endCxn id="1342" idx="0"/>
          </p:cNvCxnSpPr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6" name="Google Shape;1346;p22"/>
          <p:cNvCxnSpPr>
            <a:stCxn id="1343" idx="2"/>
            <a:endCxn id="1341" idx="0"/>
          </p:cNvCxnSpPr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7" name="Google Shape;1347;p22"/>
          <p:cNvSpPr/>
          <p:nvPr/>
        </p:nvSpPr>
        <p:spPr>
          <a:xfrm>
            <a:off x="37809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8" name="Google Shape;1348;p22"/>
          <p:cNvSpPr/>
          <p:nvPr/>
        </p:nvSpPr>
        <p:spPr>
          <a:xfrm>
            <a:off x="29355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9" name="Google Shape;1349;p22"/>
          <p:cNvSpPr/>
          <p:nvPr/>
        </p:nvSpPr>
        <p:spPr>
          <a:xfrm>
            <a:off x="33582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50" name="Google Shape;1350;p22"/>
          <p:cNvCxnSpPr>
            <a:stCxn id="1349" idx="2"/>
            <a:endCxn id="1348" idx="0"/>
          </p:cNvCxnSpPr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1" name="Google Shape;1351;p22"/>
          <p:cNvCxnSpPr>
            <a:stCxn id="1349" idx="2"/>
            <a:endCxn id="1347" idx="0"/>
          </p:cNvCxnSpPr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2" name="Google Shape;1352;p22"/>
          <p:cNvSpPr/>
          <p:nvPr/>
        </p:nvSpPr>
        <p:spPr>
          <a:xfrm>
            <a:off x="2512890" y="2470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53" name="Google Shape;1353;p22"/>
          <p:cNvCxnSpPr>
            <a:stCxn id="1352" idx="2"/>
            <a:endCxn id="1343" idx="0"/>
          </p:cNvCxnSpPr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4" name="Google Shape;1354;p22"/>
          <p:cNvCxnSpPr>
            <a:stCxn id="1352" idx="2"/>
            <a:endCxn id="1349" idx="0"/>
          </p:cNvCxnSpPr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5" name="Google Shape;1355;p22"/>
          <p:cNvSpPr/>
          <p:nvPr/>
        </p:nvSpPr>
        <p:spPr>
          <a:xfrm>
            <a:off x="54716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6" name="Google Shape;1356;p22"/>
          <p:cNvSpPr/>
          <p:nvPr/>
        </p:nvSpPr>
        <p:spPr>
          <a:xfrm>
            <a:off x="46262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7" name="Google Shape;1357;p22"/>
          <p:cNvSpPr/>
          <p:nvPr/>
        </p:nvSpPr>
        <p:spPr>
          <a:xfrm>
            <a:off x="50489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58" name="Google Shape;1358;p22"/>
          <p:cNvCxnSpPr>
            <a:stCxn id="1357" idx="2"/>
            <a:endCxn id="1356" idx="0"/>
          </p:cNvCxnSpPr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9" name="Google Shape;1359;p22"/>
          <p:cNvCxnSpPr>
            <a:stCxn id="1357" idx="2"/>
            <a:endCxn id="1355" idx="0"/>
          </p:cNvCxnSpPr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0" name="Google Shape;1360;p22"/>
          <p:cNvSpPr/>
          <p:nvPr/>
        </p:nvSpPr>
        <p:spPr>
          <a:xfrm>
            <a:off x="7162322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61" name="Google Shape;1361;p22"/>
          <p:cNvSpPr/>
          <p:nvPr/>
        </p:nvSpPr>
        <p:spPr>
          <a:xfrm>
            <a:off x="6316975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62" name="Google Shape;1362;p22"/>
          <p:cNvSpPr/>
          <p:nvPr/>
        </p:nvSpPr>
        <p:spPr>
          <a:xfrm>
            <a:off x="6739638" y="30092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63" name="Google Shape;1363;p22"/>
          <p:cNvCxnSpPr>
            <a:stCxn id="1362" idx="2"/>
            <a:endCxn id="1361" idx="0"/>
          </p:cNvCxnSpPr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4" name="Google Shape;1364;p22"/>
          <p:cNvCxnSpPr>
            <a:stCxn id="1362" idx="2"/>
            <a:endCxn id="1360" idx="0"/>
          </p:cNvCxnSpPr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5" name="Google Shape;1365;p22"/>
          <p:cNvSpPr/>
          <p:nvPr/>
        </p:nvSpPr>
        <p:spPr>
          <a:xfrm>
            <a:off x="5894290" y="24704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66" name="Google Shape;1366;p22"/>
          <p:cNvCxnSpPr>
            <a:stCxn id="1365" idx="2"/>
            <a:endCxn id="1357" idx="0"/>
          </p:cNvCxnSpPr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7" name="Google Shape;1367;p22"/>
          <p:cNvCxnSpPr>
            <a:stCxn id="1365" idx="2"/>
            <a:endCxn id="1362" idx="0"/>
          </p:cNvCxnSpPr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8" name="Google Shape;1368;p22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69" name="Google Shape;1369;p22"/>
          <p:cNvCxnSpPr>
            <a:stCxn id="1352" idx="0"/>
            <a:endCxn id="1368" idx="2"/>
          </p:cNvCxnSpPr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0" name="Google Shape;1370;p22"/>
          <p:cNvCxnSpPr>
            <a:stCxn id="1368" idx="2"/>
            <a:endCxn id="1365" idx="0"/>
          </p:cNvCxnSpPr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371" name="Google Shape;1371;p22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2" name="Google Shape;1372;p22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3" name="Google Shape;1373;p22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4" name="Google Shape;1374;p22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5" name="Google Shape;1375;p22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6" name="Google Shape;1376;p22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7" name="Google Shape;1377;p22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8" name="Google Shape;1378;p22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9" name="Google Shape;1379;p22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0" name="Google Shape;1380;p22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1" name="Google Shape;1381;p22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2" name="Google Shape;1382;p22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3" name="Google Shape;1383;p22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4" name="Google Shape;1384;p22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5" name="Google Shape;1385;p22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6" name="Google Shape;1386;p22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87" name="Google Shape;1387;p22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bitsum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8" name="Google Shape;1388;p22"/>
          <p:cNvSpPr txBox="1"/>
          <p:nvPr/>
        </p:nvSpPr>
        <p:spPr>
          <a:xfrm>
            <a:off x="338328" y="1435608"/>
            <a:ext cx="3674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AutoNum type="arabicPeriod" startAt="2"/>
            </a:pPr>
            <a:r>
              <a:rPr b="1" i="0" lang="en-GB" sz="14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prefix sum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</a:t>
            </a:r>
            <a:endParaRPr b="0" i="0" sz="14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compute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bitsum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</a:t>
            </a:r>
            <a:endParaRPr b="0" i="0" sz="14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9" name="Google Shape;1389;p22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2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2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2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2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2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2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2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2"/>
          <p:cNvSpPr txBox="1"/>
          <p:nvPr/>
        </p:nvSpPr>
        <p:spPr>
          <a:xfrm>
            <a:off x="0" y="333300"/>
            <a:ext cx="3314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3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3" name="Google Shape;1403;p23"/>
          <p:cNvSpPr/>
          <p:nvPr/>
        </p:nvSpPr>
        <p:spPr>
          <a:xfrm>
            <a:off x="2090222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4" name="Google Shape;1404;p23"/>
          <p:cNvSpPr/>
          <p:nvPr/>
        </p:nvSpPr>
        <p:spPr>
          <a:xfrm>
            <a:off x="1244875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5" name="Google Shape;1405;p23"/>
          <p:cNvSpPr/>
          <p:nvPr/>
        </p:nvSpPr>
        <p:spPr>
          <a:xfrm>
            <a:off x="1667538" y="30093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06" name="Google Shape;1406;p23"/>
          <p:cNvCxnSpPr>
            <a:stCxn id="1405" idx="2"/>
            <a:endCxn id="1404" idx="0"/>
          </p:cNvCxnSpPr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7" name="Google Shape;1407;p23"/>
          <p:cNvCxnSpPr>
            <a:stCxn id="1405" idx="2"/>
            <a:endCxn id="1403" idx="0"/>
          </p:cNvCxnSpPr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8" name="Google Shape;1408;p23"/>
          <p:cNvSpPr/>
          <p:nvPr/>
        </p:nvSpPr>
        <p:spPr>
          <a:xfrm>
            <a:off x="37809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9" name="Google Shape;1409;p23"/>
          <p:cNvSpPr/>
          <p:nvPr/>
        </p:nvSpPr>
        <p:spPr>
          <a:xfrm>
            <a:off x="29355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10" name="Google Shape;1410;p23"/>
          <p:cNvSpPr/>
          <p:nvPr/>
        </p:nvSpPr>
        <p:spPr>
          <a:xfrm>
            <a:off x="33582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11" name="Google Shape;1411;p23"/>
          <p:cNvCxnSpPr>
            <a:stCxn id="1410" idx="2"/>
            <a:endCxn id="1409" idx="0"/>
          </p:cNvCxnSpPr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2" name="Google Shape;1412;p23"/>
          <p:cNvCxnSpPr>
            <a:stCxn id="1410" idx="2"/>
            <a:endCxn id="1408" idx="0"/>
          </p:cNvCxnSpPr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3" name="Google Shape;1413;p23"/>
          <p:cNvSpPr/>
          <p:nvPr/>
        </p:nvSpPr>
        <p:spPr>
          <a:xfrm>
            <a:off x="2512890" y="2470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14" name="Google Shape;1414;p23"/>
          <p:cNvCxnSpPr>
            <a:stCxn id="1413" idx="2"/>
            <a:endCxn id="1405" idx="0"/>
          </p:cNvCxnSpPr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5" name="Google Shape;1415;p23"/>
          <p:cNvCxnSpPr>
            <a:stCxn id="1413" idx="2"/>
            <a:endCxn id="1410" idx="0"/>
          </p:cNvCxnSpPr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6" name="Google Shape;1416;p23"/>
          <p:cNvSpPr/>
          <p:nvPr/>
        </p:nvSpPr>
        <p:spPr>
          <a:xfrm>
            <a:off x="54716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17" name="Google Shape;1417;p23"/>
          <p:cNvSpPr/>
          <p:nvPr/>
        </p:nvSpPr>
        <p:spPr>
          <a:xfrm>
            <a:off x="46262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18" name="Google Shape;1418;p23"/>
          <p:cNvSpPr/>
          <p:nvPr/>
        </p:nvSpPr>
        <p:spPr>
          <a:xfrm>
            <a:off x="50489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19" name="Google Shape;1419;p23"/>
          <p:cNvCxnSpPr>
            <a:stCxn id="1418" idx="2"/>
            <a:endCxn id="1417" idx="0"/>
          </p:cNvCxnSpPr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0" name="Google Shape;1420;p23"/>
          <p:cNvCxnSpPr>
            <a:stCxn id="1418" idx="2"/>
            <a:endCxn id="1416" idx="0"/>
          </p:cNvCxnSpPr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1" name="Google Shape;1421;p23"/>
          <p:cNvSpPr/>
          <p:nvPr/>
        </p:nvSpPr>
        <p:spPr>
          <a:xfrm>
            <a:off x="7162322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22" name="Google Shape;1422;p23"/>
          <p:cNvSpPr/>
          <p:nvPr/>
        </p:nvSpPr>
        <p:spPr>
          <a:xfrm>
            <a:off x="6316975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23" name="Google Shape;1423;p23"/>
          <p:cNvSpPr/>
          <p:nvPr/>
        </p:nvSpPr>
        <p:spPr>
          <a:xfrm>
            <a:off x="6739638" y="30092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24" name="Google Shape;1424;p23"/>
          <p:cNvCxnSpPr>
            <a:stCxn id="1423" idx="2"/>
            <a:endCxn id="1422" idx="0"/>
          </p:cNvCxnSpPr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5" name="Google Shape;1425;p23"/>
          <p:cNvCxnSpPr>
            <a:stCxn id="1423" idx="2"/>
            <a:endCxn id="1421" idx="0"/>
          </p:cNvCxnSpPr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6" name="Google Shape;1426;p23"/>
          <p:cNvSpPr/>
          <p:nvPr/>
        </p:nvSpPr>
        <p:spPr>
          <a:xfrm>
            <a:off x="5894290" y="24704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27" name="Google Shape;1427;p23"/>
          <p:cNvCxnSpPr>
            <a:stCxn id="1426" idx="2"/>
            <a:endCxn id="1418" idx="0"/>
          </p:cNvCxnSpPr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8" name="Google Shape;1428;p23"/>
          <p:cNvCxnSpPr>
            <a:stCxn id="1426" idx="2"/>
            <a:endCxn id="1423" idx="0"/>
          </p:cNvCxnSpPr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9" name="Google Shape;1429;p23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30" name="Google Shape;1430;p23"/>
          <p:cNvCxnSpPr>
            <a:stCxn id="1413" idx="0"/>
            <a:endCxn id="1429" idx="2"/>
          </p:cNvCxnSpPr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1" name="Google Shape;1431;p23"/>
          <p:cNvCxnSpPr>
            <a:stCxn id="1429" idx="2"/>
            <a:endCxn id="1426" idx="0"/>
          </p:cNvCxnSpPr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432" name="Google Shape;1432;p23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3" name="Google Shape;1433;p23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4" name="Google Shape;1434;p23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5" name="Google Shape;1435;p23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6" name="Google Shape;1436;p23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7" name="Google Shape;1437;p23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8" name="Google Shape;1438;p23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9" name="Google Shape;1439;p23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40" name="Google Shape;1440;p23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leaves[i].sum = bits[i]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41" name="Google Shape;1441;p23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23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23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23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23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23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23"/>
          <p:cNvSpPr/>
          <p:nvPr/>
        </p:nvSpPr>
        <p:spPr>
          <a:xfrm>
            <a:off x="2090222" y="3549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0" name="Google Shape;1450;p23"/>
          <p:cNvSpPr/>
          <p:nvPr/>
        </p:nvSpPr>
        <p:spPr>
          <a:xfrm>
            <a:off x="1244875" y="3549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1" name="Google Shape;1451;p23"/>
          <p:cNvSpPr/>
          <p:nvPr/>
        </p:nvSpPr>
        <p:spPr>
          <a:xfrm>
            <a:off x="3780922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2" name="Google Shape;1452;p23"/>
          <p:cNvSpPr/>
          <p:nvPr/>
        </p:nvSpPr>
        <p:spPr>
          <a:xfrm>
            <a:off x="2935575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3" name="Google Shape;1453;p23"/>
          <p:cNvSpPr/>
          <p:nvPr/>
        </p:nvSpPr>
        <p:spPr>
          <a:xfrm>
            <a:off x="5471622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4" name="Google Shape;1454;p23"/>
          <p:cNvSpPr/>
          <p:nvPr/>
        </p:nvSpPr>
        <p:spPr>
          <a:xfrm>
            <a:off x="4626275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5" name="Google Shape;1455;p23"/>
          <p:cNvSpPr/>
          <p:nvPr/>
        </p:nvSpPr>
        <p:spPr>
          <a:xfrm>
            <a:off x="7162322" y="35489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6" name="Google Shape;1456;p23"/>
          <p:cNvSpPr/>
          <p:nvPr/>
        </p:nvSpPr>
        <p:spPr>
          <a:xfrm>
            <a:off x="6316975" y="35489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7" name="Google Shape;1457;p23"/>
          <p:cNvSpPr txBox="1"/>
          <p:nvPr/>
        </p:nvSpPr>
        <p:spPr>
          <a:xfrm>
            <a:off x="338328" y="1435608"/>
            <a:ext cx="3674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AutoNum type="arabicPeriod" startAt="2"/>
            </a:pPr>
            <a:r>
              <a:rPr b="1" i="0" lang="en-GB" sz="14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prefix sum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</a:t>
            </a:r>
            <a:endParaRPr b="0" i="0" sz="14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compute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bitsum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</a:t>
            </a:r>
            <a:endParaRPr b="0" i="0" sz="14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8" name="Google Shape;1458;p23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9" name="Google Shape;1459;p23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bitsum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460" name="Google Shape;1460;p23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1" name="Google Shape;1461;p23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2" name="Google Shape;1462;p23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3" name="Google Shape;1463;p23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4" name="Google Shape;1464;p23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5" name="Google Shape;1465;p23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6" name="Google Shape;1466;p23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7" name="Google Shape;1467;p23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68" name="Google Shape;1468;p23"/>
          <p:cNvSpPr txBox="1"/>
          <p:nvPr/>
        </p:nvSpPr>
        <p:spPr>
          <a:xfrm>
            <a:off x="0" y="333300"/>
            <a:ext cx="3314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24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4" name="Google Shape;1474;p24"/>
          <p:cNvSpPr/>
          <p:nvPr/>
        </p:nvSpPr>
        <p:spPr>
          <a:xfrm>
            <a:off x="1667538" y="30093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75" name="Google Shape;1475;p24"/>
          <p:cNvCxnSpPr>
            <a:stCxn id="1474" idx="2"/>
          </p:cNvCxnSpPr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6" name="Google Shape;1476;p24"/>
          <p:cNvCxnSpPr>
            <a:stCxn id="1474" idx="2"/>
          </p:cNvCxnSpPr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7" name="Google Shape;1477;p24"/>
          <p:cNvSpPr/>
          <p:nvPr/>
        </p:nvSpPr>
        <p:spPr>
          <a:xfrm>
            <a:off x="33582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78" name="Google Shape;1478;p24"/>
          <p:cNvCxnSpPr>
            <a:stCxn id="1477" idx="2"/>
          </p:cNvCxnSpPr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9" name="Google Shape;1479;p24"/>
          <p:cNvCxnSpPr>
            <a:stCxn id="1477" idx="2"/>
          </p:cNvCxnSpPr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0" name="Google Shape;1480;p24"/>
          <p:cNvSpPr/>
          <p:nvPr/>
        </p:nvSpPr>
        <p:spPr>
          <a:xfrm>
            <a:off x="2512890" y="2470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81" name="Google Shape;1481;p24"/>
          <p:cNvCxnSpPr>
            <a:stCxn id="1480" idx="2"/>
            <a:endCxn id="1474" idx="0"/>
          </p:cNvCxnSpPr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2" name="Google Shape;1482;p24"/>
          <p:cNvCxnSpPr>
            <a:stCxn id="1480" idx="2"/>
            <a:endCxn id="1477" idx="0"/>
          </p:cNvCxnSpPr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3" name="Google Shape;1483;p24"/>
          <p:cNvSpPr/>
          <p:nvPr/>
        </p:nvSpPr>
        <p:spPr>
          <a:xfrm>
            <a:off x="50489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84" name="Google Shape;1484;p24"/>
          <p:cNvCxnSpPr>
            <a:stCxn id="1483" idx="2"/>
          </p:cNvCxnSpPr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5" name="Google Shape;1485;p24"/>
          <p:cNvCxnSpPr>
            <a:stCxn id="1483" idx="2"/>
          </p:cNvCxnSpPr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6" name="Google Shape;1486;p24"/>
          <p:cNvSpPr/>
          <p:nvPr/>
        </p:nvSpPr>
        <p:spPr>
          <a:xfrm>
            <a:off x="6739638" y="30092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87" name="Google Shape;1487;p24"/>
          <p:cNvCxnSpPr>
            <a:stCxn id="1486" idx="2"/>
          </p:cNvCxnSpPr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8" name="Google Shape;1488;p24"/>
          <p:cNvCxnSpPr>
            <a:stCxn id="1486" idx="2"/>
          </p:cNvCxnSpPr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9" name="Google Shape;1489;p24"/>
          <p:cNvSpPr/>
          <p:nvPr/>
        </p:nvSpPr>
        <p:spPr>
          <a:xfrm>
            <a:off x="5894290" y="24704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90" name="Google Shape;1490;p24"/>
          <p:cNvCxnSpPr>
            <a:stCxn id="1489" idx="2"/>
            <a:endCxn id="1483" idx="0"/>
          </p:cNvCxnSpPr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1" name="Google Shape;1491;p24"/>
          <p:cNvCxnSpPr>
            <a:stCxn id="1489" idx="2"/>
            <a:endCxn id="1486" idx="0"/>
          </p:cNvCxnSpPr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2" name="Google Shape;1492;p24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93" name="Google Shape;1493;p24"/>
          <p:cNvCxnSpPr>
            <a:stCxn id="1480" idx="0"/>
            <a:endCxn id="1492" idx="2"/>
          </p:cNvCxnSpPr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4" name="Google Shape;1494;p24"/>
          <p:cNvCxnSpPr>
            <a:stCxn id="1492" idx="2"/>
            <a:endCxn id="1489" idx="0"/>
          </p:cNvCxnSpPr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495" name="Google Shape;1495;p24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6" name="Google Shape;1496;p24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7" name="Google Shape;1497;p24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8" name="Google Shape;1498;p24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9" name="Google Shape;1499;p24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0" name="Google Shape;1500;p24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1" name="Google Shape;1501;p24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2" name="Google Shape;1502;p24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03" name="Google Shape;1503;p24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leaves[i].sum = bits[i]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4" name="Google Shape;1504;p24"/>
          <p:cNvSpPr txBox="1"/>
          <p:nvPr/>
        </p:nvSpPr>
        <p:spPr>
          <a:xfrm>
            <a:off x="4949550" y="965900"/>
            <a:ext cx="34647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3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parent.sum = left.sum + right.sum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5" name="Google Shape;1505;p24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24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24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24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24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24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4"/>
          <p:cNvSpPr/>
          <p:nvPr/>
        </p:nvSpPr>
        <p:spPr>
          <a:xfrm>
            <a:off x="2090222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4" name="Google Shape;1514;p24"/>
          <p:cNvSpPr/>
          <p:nvPr/>
        </p:nvSpPr>
        <p:spPr>
          <a:xfrm>
            <a:off x="1244875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5" name="Google Shape;1515;p24"/>
          <p:cNvSpPr/>
          <p:nvPr/>
        </p:nvSpPr>
        <p:spPr>
          <a:xfrm>
            <a:off x="37809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6" name="Google Shape;1516;p24"/>
          <p:cNvSpPr/>
          <p:nvPr/>
        </p:nvSpPr>
        <p:spPr>
          <a:xfrm>
            <a:off x="29355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54716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46262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7162322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6316975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1667538" y="30112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33582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50489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6739638" y="30111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5" name="Google Shape;1525;p24"/>
          <p:cNvSpPr/>
          <p:nvPr/>
        </p:nvSpPr>
        <p:spPr>
          <a:xfrm rot="8521474">
            <a:off x="270203" y="2862469"/>
            <a:ext cx="2326093" cy="17560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5252"/>
          </a:solidFill>
          <a:ln cap="flat" cmpd="sng" w="9525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2512890" y="247136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5894290" y="247131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9" name="Google Shape;1529;p24"/>
          <p:cNvSpPr txBox="1"/>
          <p:nvPr/>
        </p:nvSpPr>
        <p:spPr>
          <a:xfrm>
            <a:off x="338328" y="1435608"/>
            <a:ext cx="3674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AutoNum type="arabicPeriod" startAt="2"/>
            </a:pPr>
            <a:r>
              <a:rPr b="1" i="0" lang="en-GB" sz="14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prefix sum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</a:t>
            </a:r>
            <a:endParaRPr b="0" i="0" sz="14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compute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bitsum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</a:t>
            </a:r>
            <a:endParaRPr b="0" i="0" sz="14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0" name="Google Shape;1530;p24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31" name="Google Shape;1531;p24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bitsum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532" name="Google Shape;1532;p24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3" name="Google Shape;1533;p24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4" name="Google Shape;1534;p24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5" name="Google Shape;1535;p24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6" name="Google Shape;1536;p24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7" name="Google Shape;1537;p24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8" name="Google Shape;1538;p24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9" name="Google Shape;1539;p24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40" name="Google Shape;1540;p24"/>
          <p:cNvSpPr txBox="1"/>
          <p:nvPr/>
        </p:nvSpPr>
        <p:spPr>
          <a:xfrm>
            <a:off x="0" y="333300"/>
            <a:ext cx="3314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5"/>
          <p:cNvSpPr/>
          <p:nvPr/>
        </p:nvSpPr>
        <p:spPr>
          <a:xfrm>
            <a:off x="1244875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46" name="Google Shape;1546;p25"/>
          <p:cNvSpPr/>
          <p:nvPr/>
        </p:nvSpPr>
        <p:spPr>
          <a:xfrm>
            <a:off x="1667538" y="30075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47" name="Google Shape;1547;p25"/>
          <p:cNvSpPr/>
          <p:nvPr/>
        </p:nvSpPr>
        <p:spPr>
          <a:xfrm>
            <a:off x="2090222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48" name="Google Shape;1548;p25"/>
          <p:cNvSpPr/>
          <p:nvPr/>
        </p:nvSpPr>
        <p:spPr>
          <a:xfrm>
            <a:off x="29355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49" name="Google Shape;1549;p25"/>
          <p:cNvSpPr/>
          <p:nvPr/>
        </p:nvSpPr>
        <p:spPr>
          <a:xfrm>
            <a:off x="33582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0" name="Google Shape;1550;p25"/>
          <p:cNvSpPr/>
          <p:nvPr/>
        </p:nvSpPr>
        <p:spPr>
          <a:xfrm>
            <a:off x="37809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1" name="Google Shape;1551;p25"/>
          <p:cNvSpPr/>
          <p:nvPr/>
        </p:nvSpPr>
        <p:spPr>
          <a:xfrm>
            <a:off x="46262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2" name="Google Shape;1552;p25"/>
          <p:cNvSpPr/>
          <p:nvPr/>
        </p:nvSpPr>
        <p:spPr>
          <a:xfrm>
            <a:off x="54716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3" name="Google Shape;1553;p25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4" name="Google Shape;1554;p25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5" name="Google Shape;1555;p25"/>
          <p:cNvSpPr/>
          <p:nvPr/>
        </p:nvSpPr>
        <p:spPr>
          <a:xfrm>
            <a:off x="6739638" y="30074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6" name="Google Shape;1556;p25"/>
          <p:cNvSpPr/>
          <p:nvPr/>
        </p:nvSpPr>
        <p:spPr>
          <a:xfrm>
            <a:off x="50489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7" name="Google Shape;1557;p25"/>
          <p:cNvSpPr/>
          <p:nvPr/>
        </p:nvSpPr>
        <p:spPr>
          <a:xfrm>
            <a:off x="5894290" y="246755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8" name="Google Shape;1558;p25"/>
          <p:cNvSpPr/>
          <p:nvPr/>
        </p:nvSpPr>
        <p:spPr>
          <a:xfrm>
            <a:off x="2512890" y="246760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9" name="Google Shape;1559;p25"/>
          <p:cNvSpPr/>
          <p:nvPr/>
        </p:nvSpPr>
        <p:spPr>
          <a:xfrm>
            <a:off x="4203590" y="19276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0" name="Google Shape;1560;p25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1" name="Google Shape;1561;p25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2" name="Google Shape;1562;p25"/>
          <p:cNvSpPr/>
          <p:nvPr/>
        </p:nvSpPr>
        <p:spPr>
          <a:xfrm>
            <a:off x="54716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3" name="Google Shape;1563;p25"/>
          <p:cNvSpPr/>
          <p:nvPr/>
        </p:nvSpPr>
        <p:spPr>
          <a:xfrm>
            <a:off x="46262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4" name="Google Shape;1564;p25"/>
          <p:cNvSpPr/>
          <p:nvPr/>
        </p:nvSpPr>
        <p:spPr>
          <a:xfrm>
            <a:off x="37809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5" name="Google Shape;1565;p25"/>
          <p:cNvSpPr/>
          <p:nvPr/>
        </p:nvSpPr>
        <p:spPr>
          <a:xfrm>
            <a:off x="29355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6" name="Google Shape;1566;p25"/>
          <p:cNvSpPr/>
          <p:nvPr/>
        </p:nvSpPr>
        <p:spPr>
          <a:xfrm>
            <a:off x="2090222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7" name="Google Shape;1567;p25"/>
          <p:cNvSpPr/>
          <p:nvPr/>
        </p:nvSpPr>
        <p:spPr>
          <a:xfrm>
            <a:off x="1244875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8" name="Google Shape;1568;p25"/>
          <p:cNvSpPr/>
          <p:nvPr/>
        </p:nvSpPr>
        <p:spPr>
          <a:xfrm>
            <a:off x="1667538" y="30075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9" name="Google Shape;1569;p25"/>
          <p:cNvSpPr/>
          <p:nvPr/>
        </p:nvSpPr>
        <p:spPr>
          <a:xfrm>
            <a:off x="33582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0" name="Google Shape;1570;p25"/>
          <p:cNvSpPr/>
          <p:nvPr/>
        </p:nvSpPr>
        <p:spPr>
          <a:xfrm>
            <a:off x="50489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1" name="Google Shape;1571;p25"/>
          <p:cNvSpPr/>
          <p:nvPr/>
        </p:nvSpPr>
        <p:spPr>
          <a:xfrm>
            <a:off x="6739638" y="30074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2" name="Google Shape;1572;p25"/>
          <p:cNvSpPr/>
          <p:nvPr/>
        </p:nvSpPr>
        <p:spPr>
          <a:xfrm>
            <a:off x="5894290" y="246755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3" name="Google Shape;1573;p25"/>
          <p:cNvSpPr/>
          <p:nvPr/>
        </p:nvSpPr>
        <p:spPr>
          <a:xfrm>
            <a:off x="2512890" y="246760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4" name="Google Shape;1574;p25"/>
          <p:cNvSpPr/>
          <p:nvPr/>
        </p:nvSpPr>
        <p:spPr>
          <a:xfrm>
            <a:off x="4203590" y="19276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5" name="Google Shape;1575;p25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576" name="Google Shape;1576;p25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77" name="Google Shape;1577;p25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78" name="Google Shape;1578;p25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79" name="Google Shape;1579;p25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0" name="Google Shape;1580;p25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1" name="Google Shape;1581;p25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2" name="Google Shape;1582;p25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3" name="Google Shape;1583;p25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84" name="Google Shape;1584;p25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leaves[i].sum = bits[i]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85" name="Google Shape;1585;p25"/>
          <p:cNvSpPr txBox="1"/>
          <p:nvPr/>
        </p:nvSpPr>
        <p:spPr>
          <a:xfrm>
            <a:off x="4949550" y="965900"/>
            <a:ext cx="3470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3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parent.sum = left.sum + right.sum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86" name="Google Shape;1586;p25"/>
          <p:cNvSpPr txBox="1"/>
          <p:nvPr/>
        </p:nvSpPr>
        <p:spPr>
          <a:xfrm>
            <a:off x="4949550" y="1371975"/>
            <a:ext cx="4038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4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down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left.fromLeft = parent.fromLeft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right.fromLeft = parent.fromLeft + left.sum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87" name="Google Shape;1587;p25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25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25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25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25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25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25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25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5" name="Google Shape;1595;p25"/>
          <p:cNvCxnSpPr/>
          <p:nvPr/>
        </p:nvCxnSpPr>
        <p:spPr>
          <a:xfrm flipH="1">
            <a:off x="1613238" y="34264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6" name="Google Shape;1596;p25"/>
          <p:cNvCxnSpPr/>
          <p:nvPr/>
        </p:nvCxnSpPr>
        <p:spPr>
          <a:xfrm>
            <a:off x="2035938" y="34264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7" name="Google Shape;1597;p25"/>
          <p:cNvCxnSpPr/>
          <p:nvPr/>
        </p:nvCxnSpPr>
        <p:spPr>
          <a:xfrm flipH="1">
            <a:off x="33039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8" name="Google Shape;1598;p25"/>
          <p:cNvCxnSpPr/>
          <p:nvPr/>
        </p:nvCxnSpPr>
        <p:spPr>
          <a:xfrm>
            <a:off x="37266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9" name="Google Shape;1599;p25"/>
          <p:cNvCxnSpPr/>
          <p:nvPr/>
        </p:nvCxnSpPr>
        <p:spPr>
          <a:xfrm flipH="1">
            <a:off x="2035890" y="28875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0" name="Google Shape;1600;p25"/>
          <p:cNvCxnSpPr/>
          <p:nvPr/>
        </p:nvCxnSpPr>
        <p:spPr>
          <a:xfrm>
            <a:off x="2881290" y="28875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1" name="Google Shape;1601;p25"/>
          <p:cNvCxnSpPr/>
          <p:nvPr/>
        </p:nvCxnSpPr>
        <p:spPr>
          <a:xfrm flipH="1">
            <a:off x="49946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2" name="Google Shape;1602;p25"/>
          <p:cNvCxnSpPr/>
          <p:nvPr/>
        </p:nvCxnSpPr>
        <p:spPr>
          <a:xfrm>
            <a:off x="54173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3" name="Google Shape;1603;p25"/>
          <p:cNvCxnSpPr/>
          <p:nvPr/>
        </p:nvCxnSpPr>
        <p:spPr>
          <a:xfrm flipH="1">
            <a:off x="6685338" y="34263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4" name="Google Shape;1604;p25"/>
          <p:cNvCxnSpPr/>
          <p:nvPr/>
        </p:nvCxnSpPr>
        <p:spPr>
          <a:xfrm>
            <a:off x="7108038" y="34263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5" name="Google Shape;1605;p25"/>
          <p:cNvCxnSpPr/>
          <p:nvPr/>
        </p:nvCxnSpPr>
        <p:spPr>
          <a:xfrm flipH="1">
            <a:off x="5417290" y="28875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6" name="Google Shape;1606;p25"/>
          <p:cNvCxnSpPr/>
          <p:nvPr/>
        </p:nvCxnSpPr>
        <p:spPr>
          <a:xfrm>
            <a:off x="6262690" y="28875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7" name="Google Shape;1607;p25"/>
          <p:cNvCxnSpPr/>
          <p:nvPr/>
        </p:nvCxnSpPr>
        <p:spPr>
          <a:xfrm flipH="1" rot="10800000">
            <a:off x="2881290" y="23484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8" name="Google Shape;1608;p25"/>
          <p:cNvCxnSpPr/>
          <p:nvPr/>
        </p:nvCxnSpPr>
        <p:spPr>
          <a:xfrm>
            <a:off x="4571990" y="23485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9" name="Google Shape;1609;p25"/>
          <p:cNvSpPr/>
          <p:nvPr/>
        </p:nvSpPr>
        <p:spPr>
          <a:xfrm rot="-8510890">
            <a:off x="6545445" y="2929569"/>
            <a:ext cx="2325222" cy="17613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5252"/>
          </a:solidFill>
          <a:ln cap="flat" cmpd="sng" w="9525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25"/>
          <p:cNvSpPr txBox="1"/>
          <p:nvPr/>
        </p:nvSpPr>
        <p:spPr>
          <a:xfrm>
            <a:off x="338328" y="1435608"/>
            <a:ext cx="3674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AutoNum type="arabicPeriod" startAt="2"/>
            </a:pPr>
            <a:r>
              <a:rPr b="1" i="0" lang="en-GB" sz="14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prefix sum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</a:t>
            </a:r>
            <a:endParaRPr b="0" i="0" sz="14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compute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bitsum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</a:t>
            </a:r>
            <a:endParaRPr b="0" i="0" sz="14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1" name="Google Shape;1611;p25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12" name="Google Shape;1612;p25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bitsum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613" name="Google Shape;1613;p25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4" name="Google Shape;1614;p25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5" name="Google Shape;1615;p25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6" name="Google Shape;1616;p25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7" name="Google Shape;1617;p25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8" name="Google Shape;1618;p25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9" name="Google Shape;1619;p25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20" name="Google Shape;1620;p25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21" name="Google Shape;1621;p25"/>
          <p:cNvSpPr txBox="1"/>
          <p:nvPr/>
        </p:nvSpPr>
        <p:spPr>
          <a:xfrm>
            <a:off x="0" y="333300"/>
            <a:ext cx="3314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26"/>
          <p:cNvSpPr/>
          <p:nvPr/>
        </p:nvSpPr>
        <p:spPr>
          <a:xfrm>
            <a:off x="4203590" y="19276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27" name="Google Shape;1627;p26"/>
          <p:cNvSpPr/>
          <p:nvPr/>
        </p:nvSpPr>
        <p:spPr>
          <a:xfrm>
            <a:off x="2512890" y="246760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28" name="Google Shape;1628;p26"/>
          <p:cNvSpPr/>
          <p:nvPr/>
        </p:nvSpPr>
        <p:spPr>
          <a:xfrm>
            <a:off x="5894290" y="246755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29" name="Google Shape;1629;p26"/>
          <p:cNvSpPr/>
          <p:nvPr/>
        </p:nvSpPr>
        <p:spPr>
          <a:xfrm>
            <a:off x="6739638" y="30074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0" name="Google Shape;1630;p26"/>
          <p:cNvSpPr/>
          <p:nvPr/>
        </p:nvSpPr>
        <p:spPr>
          <a:xfrm>
            <a:off x="50489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1" name="Google Shape;1631;p26"/>
          <p:cNvSpPr/>
          <p:nvPr/>
        </p:nvSpPr>
        <p:spPr>
          <a:xfrm>
            <a:off x="33582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2" name="Google Shape;1632;p26"/>
          <p:cNvSpPr/>
          <p:nvPr/>
        </p:nvSpPr>
        <p:spPr>
          <a:xfrm>
            <a:off x="1667538" y="30075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3" name="Google Shape;1633;p26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4" name="Google Shape;1634;p26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5" name="Google Shape;1635;p26"/>
          <p:cNvSpPr/>
          <p:nvPr/>
        </p:nvSpPr>
        <p:spPr>
          <a:xfrm>
            <a:off x="54716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6" name="Google Shape;1636;p26"/>
          <p:cNvSpPr/>
          <p:nvPr/>
        </p:nvSpPr>
        <p:spPr>
          <a:xfrm>
            <a:off x="46262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7" name="Google Shape;1637;p26"/>
          <p:cNvSpPr/>
          <p:nvPr/>
        </p:nvSpPr>
        <p:spPr>
          <a:xfrm>
            <a:off x="37809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8" name="Google Shape;1638;p26"/>
          <p:cNvSpPr/>
          <p:nvPr/>
        </p:nvSpPr>
        <p:spPr>
          <a:xfrm>
            <a:off x="29355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9" name="Google Shape;1639;p26"/>
          <p:cNvSpPr/>
          <p:nvPr/>
        </p:nvSpPr>
        <p:spPr>
          <a:xfrm>
            <a:off x="2090222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40" name="Google Shape;1640;p26"/>
          <p:cNvSpPr/>
          <p:nvPr/>
        </p:nvSpPr>
        <p:spPr>
          <a:xfrm>
            <a:off x="1244875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41" name="Google Shape;1641;p26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642" name="Google Shape;1642;p26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3" name="Google Shape;1643;p26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4" name="Google Shape;1644;p26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5" name="Google Shape;1645;p26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6" name="Google Shape;1646;p26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7" name="Google Shape;1647;p26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8" name="Google Shape;1648;p26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9" name="Google Shape;1649;p26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50" name="Google Shape;1650;p26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leaves[i].sum = bits[i]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1" name="Google Shape;1651;p26"/>
          <p:cNvSpPr txBox="1"/>
          <p:nvPr/>
        </p:nvSpPr>
        <p:spPr>
          <a:xfrm>
            <a:off x="4949550" y="965900"/>
            <a:ext cx="3674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3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parent.sum = left.sum + right.sum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2" name="Google Shape;1652;p26"/>
          <p:cNvSpPr txBox="1"/>
          <p:nvPr/>
        </p:nvSpPr>
        <p:spPr>
          <a:xfrm>
            <a:off x="4949550" y="1371975"/>
            <a:ext cx="4038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4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down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left.fromLeft = parent.fromLeft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right.fromLeft = parent.fromLeft + left.sum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3" name="Google Shape;1653;p26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26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26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26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26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26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26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26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26"/>
          <p:cNvSpPr txBox="1"/>
          <p:nvPr/>
        </p:nvSpPr>
        <p:spPr>
          <a:xfrm>
            <a:off x="4949550" y="1928625"/>
            <a:ext cx="449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5"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bitsum[i] = leaves[i].fromLeft + bits[i]</a:t>
            </a:r>
            <a:endParaRPr b="0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62" name="Google Shape;1662;p26"/>
          <p:cNvSpPr/>
          <p:nvPr/>
        </p:nvSpPr>
        <p:spPr>
          <a:xfrm rot="-5387774">
            <a:off x="7911821" y="4196000"/>
            <a:ext cx="1349709" cy="17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5252"/>
          </a:solidFill>
          <a:ln cap="flat" cmpd="sng" w="9525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63" name="Google Shape;1663;p26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4" name="Google Shape;1664;p26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5" name="Google Shape;1665;p26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6" name="Google Shape;1666;p26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7" name="Google Shape;1667;p26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8" name="Google Shape;1668;p26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9" name="Google Shape;1669;p26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0" name="Google Shape;1670;p26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71" name="Google Shape;1671;p26"/>
          <p:cNvSpPr txBox="1"/>
          <p:nvPr/>
        </p:nvSpPr>
        <p:spPr>
          <a:xfrm>
            <a:off x="338328" y="1435608"/>
            <a:ext cx="3674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AutoNum type="arabicPeriod" startAt="2"/>
            </a:pPr>
            <a:r>
              <a:rPr b="1" i="0" lang="en-GB" sz="14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prefix sum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</a:t>
            </a:r>
            <a:endParaRPr b="0" i="0" sz="14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compute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bitsum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</a:t>
            </a:r>
            <a:endParaRPr b="0" i="0" sz="14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2" name="Google Shape;1672;p26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73" name="Google Shape;1673;p26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bitsum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674" name="Google Shape;1674;p26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5" name="Google Shape;1675;p26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6" name="Google Shape;1676;p26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7" name="Google Shape;1677;p26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8" name="Google Shape;1678;p26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9" name="Google Shape;1679;p26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80" name="Google Shape;1680;p26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81" name="Google Shape;1681;p26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682" name="Google Shape;1682;p26"/>
          <p:cNvCxnSpPr/>
          <p:nvPr/>
        </p:nvCxnSpPr>
        <p:spPr>
          <a:xfrm flipH="1">
            <a:off x="1613238" y="34264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3" name="Google Shape;1683;p26"/>
          <p:cNvCxnSpPr/>
          <p:nvPr/>
        </p:nvCxnSpPr>
        <p:spPr>
          <a:xfrm>
            <a:off x="2035938" y="34264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4" name="Google Shape;1684;p26"/>
          <p:cNvCxnSpPr/>
          <p:nvPr/>
        </p:nvCxnSpPr>
        <p:spPr>
          <a:xfrm flipH="1">
            <a:off x="33039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5" name="Google Shape;1685;p26"/>
          <p:cNvCxnSpPr/>
          <p:nvPr/>
        </p:nvCxnSpPr>
        <p:spPr>
          <a:xfrm>
            <a:off x="37266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6" name="Google Shape;1686;p26"/>
          <p:cNvCxnSpPr/>
          <p:nvPr/>
        </p:nvCxnSpPr>
        <p:spPr>
          <a:xfrm flipH="1">
            <a:off x="2035890" y="28875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7" name="Google Shape;1687;p26"/>
          <p:cNvCxnSpPr/>
          <p:nvPr/>
        </p:nvCxnSpPr>
        <p:spPr>
          <a:xfrm>
            <a:off x="2881290" y="28875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8" name="Google Shape;1688;p26"/>
          <p:cNvCxnSpPr/>
          <p:nvPr/>
        </p:nvCxnSpPr>
        <p:spPr>
          <a:xfrm flipH="1">
            <a:off x="49946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9" name="Google Shape;1689;p26"/>
          <p:cNvCxnSpPr/>
          <p:nvPr/>
        </p:nvCxnSpPr>
        <p:spPr>
          <a:xfrm>
            <a:off x="54173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0" name="Google Shape;1690;p26"/>
          <p:cNvCxnSpPr/>
          <p:nvPr/>
        </p:nvCxnSpPr>
        <p:spPr>
          <a:xfrm flipH="1">
            <a:off x="6685338" y="34263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1" name="Google Shape;1691;p26"/>
          <p:cNvCxnSpPr/>
          <p:nvPr/>
        </p:nvCxnSpPr>
        <p:spPr>
          <a:xfrm>
            <a:off x="7108038" y="34263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2" name="Google Shape;1692;p26"/>
          <p:cNvCxnSpPr/>
          <p:nvPr/>
        </p:nvCxnSpPr>
        <p:spPr>
          <a:xfrm flipH="1">
            <a:off x="5417290" y="28875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3" name="Google Shape;1693;p26"/>
          <p:cNvCxnSpPr/>
          <p:nvPr/>
        </p:nvCxnSpPr>
        <p:spPr>
          <a:xfrm>
            <a:off x="6262690" y="28875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4" name="Google Shape;1694;p26"/>
          <p:cNvCxnSpPr/>
          <p:nvPr/>
        </p:nvCxnSpPr>
        <p:spPr>
          <a:xfrm flipH="1" rot="10800000">
            <a:off x="2881290" y="23484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5" name="Google Shape;1695;p26"/>
          <p:cNvCxnSpPr/>
          <p:nvPr/>
        </p:nvCxnSpPr>
        <p:spPr>
          <a:xfrm>
            <a:off x="4571990" y="23485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6" name="Google Shape;1696;p26"/>
          <p:cNvSpPr txBox="1"/>
          <p:nvPr/>
        </p:nvSpPr>
        <p:spPr>
          <a:xfrm>
            <a:off x="0" y="333300"/>
            <a:ext cx="3314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27"/>
          <p:cNvSpPr txBox="1"/>
          <p:nvPr/>
        </p:nvSpPr>
        <p:spPr>
          <a:xfrm>
            <a:off x="0" y="333300"/>
            <a:ext cx="3314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2" name="Google Shape;1702;p27"/>
          <p:cNvSpPr txBox="1"/>
          <p:nvPr/>
        </p:nvSpPr>
        <p:spPr>
          <a:xfrm>
            <a:off x="338325" y="1435600"/>
            <a:ext cx="8681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400"/>
              <a:buFont typeface="Helvetica Neue"/>
              <a:buAutoNum type="arabicPeriod" startAt="3"/>
            </a:pPr>
            <a:r>
              <a:rPr b="1" i="0" lang="en-GB" sz="14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map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produce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array where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output[bitsum[i] - 1] = input[i]</a:t>
            </a:r>
            <a:endParaRPr b="0" i="0" sz="14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b="0" i="0" lang="en-GB" sz="14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bits[i] == 1</a:t>
            </a:r>
            <a:endParaRPr b="0" i="0" sz="14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03" name="Google Shape;1703;p27"/>
          <p:cNvSpPr txBox="1"/>
          <p:nvPr/>
        </p:nvSpPr>
        <p:spPr>
          <a:xfrm>
            <a:off x="317940" y="3484660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704" name="Google Shape;1704;p27"/>
          <p:cNvGraphicFramePr/>
          <p:nvPr/>
        </p:nvGraphicFramePr>
        <p:xfrm>
          <a:off x="1190540" y="3484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5" name="Google Shape;1705;p27"/>
          <p:cNvGraphicFramePr/>
          <p:nvPr/>
        </p:nvGraphicFramePr>
        <p:xfrm>
          <a:off x="2035940" y="3484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6" name="Google Shape;1706;p27"/>
          <p:cNvGraphicFramePr/>
          <p:nvPr/>
        </p:nvGraphicFramePr>
        <p:xfrm>
          <a:off x="2881240" y="3484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7" name="Google Shape;1707;p27"/>
          <p:cNvGraphicFramePr/>
          <p:nvPr/>
        </p:nvGraphicFramePr>
        <p:xfrm>
          <a:off x="3726640" y="3484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8" name="Google Shape;1708;p27"/>
          <p:cNvGraphicFramePr/>
          <p:nvPr/>
        </p:nvGraphicFramePr>
        <p:xfrm>
          <a:off x="4571940" y="3484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9" name="Google Shape;1709;p27"/>
          <p:cNvGraphicFramePr/>
          <p:nvPr/>
        </p:nvGraphicFramePr>
        <p:xfrm>
          <a:off x="5417340" y="3484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10" name="Google Shape;1710;p27"/>
          <p:cNvGraphicFramePr/>
          <p:nvPr/>
        </p:nvGraphicFramePr>
        <p:xfrm>
          <a:off x="6262640" y="3484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11" name="Google Shape;1711;p27"/>
          <p:cNvGraphicFramePr/>
          <p:nvPr/>
        </p:nvGraphicFramePr>
        <p:xfrm>
          <a:off x="7108040" y="3484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12" name="Google Shape;1712;p27"/>
          <p:cNvSpPr/>
          <p:nvPr/>
        </p:nvSpPr>
        <p:spPr>
          <a:xfrm rot="-5400000">
            <a:off x="1570225" y="3020548"/>
            <a:ext cx="861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27"/>
          <p:cNvSpPr/>
          <p:nvPr/>
        </p:nvSpPr>
        <p:spPr>
          <a:xfrm rot="-5400000">
            <a:off x="2415575" y="3021615"/>
            <a:ext cx="861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27"/>
          <p:cNvSpPr/>
          <p:nvPr/>
        </p:nvSpPr>
        <p:spPr>
          <a:xfrm rot="-5400000">
            <a:off x="3260925" y="3021547"/>
            <a:ext cx="861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27"/>
          <p:cNvSpPr/>
          <p:nvPr/>
        </p:nvSpPr>
        <p:spPr>
          <a:xfrm rot="-5400000">
            <a:off x="4106275" y="3022614"/>
            <a:ext cx="861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27"/>
          <p:cNvSpPr/>
          <p:nvPr/>
        </p:nvSpPr>
        <p:spPr>
          <a:xfrm rot="-5400000">
            <a:off x="4951625" y="3021581"/>
            <a:ext cx="861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27"/>
          <p:cNvSpPr/>
          <p:nvPr/>
        </p:nvSpPr>
        <p:spPr>
          <a:xfrm rot="-5400000">
            <a:off x="5796975" y="3022648"/>
            <a:ext cx="861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7"/>
          <p:cNvSpPr/>
          <p:nvPr/>
        </p:nvSpPr>
        <p:spPr>
          <a:xfrm rot="-5400000">
            <a:off x="6642325" y="3022580"/>
            <a:ext cx="861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7"/>
          <p:cNvSpPr/>
          <p:nvPr/>
        </p:nvSpPr>
        <p:spPr>
          <a:xfrm rot="-5400000">
            <a:off x="7487675" y="3023647"/>
            <a:ext cx="861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7"/>
          <p:cNvSpPr/>
          <p:nvPr/>
        </p:nvSpPr>
        <p:spPr>
          <a:xfrm>
            <a:off x="1337338" y="3087847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0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1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721" name="Google Shape;1721;p27"/>
          <p:cNvGraphicFramePr/>
          <p:nvPr/>
        </p:nvGraphicFramePr>
        <p:xfrm>
          <a:off x="11905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2" name="Google Shape;1722;p27"/>
          <p:cNvGraphicFramePr/>
          <p:nvPr/>
        </p:nvGraphicFramePr>
        <p:xfrm>
          <a:off x="20359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3" name="Google Shape;1723;p27"/>
          <p:cNvGraphicFramePr/>
          <p:nvPr/>
        </p:nvGraphicFramePr>
        <p:xfrm>
          <a:off x="28812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4" name="Google Shape;1724;p27"/>
          <p:cNvGraphicFramePr/>
          <p:nvPr/>
        </p:nvGraphicFramePr>
        <p:xfrm>
          <a:off x="37266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5" name="Google Shape;1725;p27"/>
          <p:cNvGraphicFramePr/>
          <p:nvPr/>
        </p:nvGraphicFramePr>
        <p:xfrm>
          <a:off x="45719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6" name="Google Shape;1726;p27"/>
          <p:cNvGraphicFramePr/>
          <p:nvPr/>
        </p:nvGraphicFramePr>
        <p:xfrm>
          <a:off x="54173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7" name="Google Shape;1727;p27"/>
          <p:cNvGraphicFramePr/>
          <p:nvPr/>
        </p:nvGraphicFramePr>
        <p:xfrm>
          <a:off x="62626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8" name="Google Shape;1728;p27"/>
          <p:cNvGraphicFramePr/>
          <p:nvPr/>
        </p:nvGraphicFramePr>
        <p:xfrm>
          <a:off x="71080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9" name="Google Shape;1729;p27"/>
          <p:cNvGraphicFramePr/>
          <p:nvPr/>
        </p:nvGraphicFramePr>
        <p:xfrm>
          <a:off x="11905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0" name="Google Shape;1730;p27"/>
          <p:cNvGraphicFramePr/>
          <p:nvPr/>
        </p:nvGraphicFramePr>
        <p:xfrm>
          <a:off x="20359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1" name="Google Shape;1731;p27"/>
          <p:cNvGraphicFramePr/>
          <p:nvPr/>
        </p:nvGraphicFramePr>
        <p:xfrm>
          <a:off x="28812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2" name="Google Shape;1732;p27"/>
          <p:cNvGraphicFramePr/>
          <p:nvPr/>
        </p:nvGraphicFramePr>
        <p:xfrm>
          <a:off x="37266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3" name="Google Shape;1733;p27"/>
          <p:cNvGraphicFramePr/>
          <p:nvPr/>
        </p:nvGraphicFramePr>
        <p:xfrm>
          <a:off x="45719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4" name="Google Shape;1734;p27"/>
          <p:cNvGraphicFramePr/>
          <p:nvPr/>
        </p:nvGraphicFramePr>
        <p:xfrm>
          <a:off x="54173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5" name="Google Shape;1735;p27"/>
          <p:cNvGraphicFramePr/>
          <p:nvPr/>
        </p:nvGraphicFramePr>
        <p:xfrm>
          <a:off x="62626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6" name="Google Shape;1736;p27"/>
          <p:cNvGraphicFramePr/>
          <p:nvPr/>
        </p:nvGraphicFramePr>
        <p:xfrm>
          <a:off x="7108040" y="4174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37" name="Google Shape;1737;p27"/>
          <p:cNvSpPr txBox="1"/>
          <p:nvPr/>
        </p:nvSpPr>
        <p:spPr>
          <a:xfrm>
            <a:off x="317940" y="3824360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38" name="Google Shape;1738;p27"/>
          <p:cNvSpPr txBox="1"/>
          <p:nvPr/>
        </p:nvSpPr>
        <p:spPr>
          <a:xfrm>
            <a:off x="317940" y="4174847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bitsum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739" name="Google Shape;1739;p27"/>
          <p:cNvGraphicFramePr/>
          <p:nvPr/>
        </p:nvGraphicFramePr>
        <p:xfrm>
          <a:off x="1190540" y="3824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0" name="Google Shape;1740;p27"/>
          <p:cNvGraphicFramePr/>
          <p:nvPr/>
        </p:nvGraphicFramePr>
        <p:xfrm>
          <a:off x="2035940" y="3824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1" name="Google Shape;1741;p27"/>
          <p:cNvGraphicFramePr/>
          <p:nvPr/>
        </p:nvGraphicFramePr>
        <p:xfrm>
          <a:off x="2881240" y="3824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2" name="Google Shape;1742;p27"/>
          <p:cNvGraphicFramePr/>
          <p:nvPr/>
        </p:nvGraphicFramePr>
        <p:xfrm>
          <a:off x="3726640" y="3824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3" name="Google Shape;1743;p27"/>
          <p:cNvGraphicFramePr/>
          <p:nvPr/>
        </p:nvGraphicFramePr>
        <p:xfrm>
          <a:off x="4571940" y="3824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4" name="Google Shape;1744;p27"/>
          <p:cNvGraphicFramePr/>
          <p:nvPr/>
        </p:nvGraphicFramePr>
        <p:xfrm>
          <a:off x="5417340" y="3824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5" name="Google Shape;1745;p27"/>
          <p:cNvGraphicFramePr/>
          <p:nvPr/>
        </p:nvGraphicFramePr>
        <p:xfrm>
          <a:off x="6262640" y="3824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6" name="Google Shape;1746;p27"/>
          <p:cNvGraphicFramePr/>
          <p:nvPr/>
        </p:nvGraphicFramePr>
        <p:xfrm>
          <a:off x="7108040" y="3824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7" name="Google Shape;1747;p27"/>
          <p:cNvSpPr txBox="1"/>
          <p:nvPr/>
        </p:nvSpPr>
        <p:spPr>
          <a:xfrm>
            <a:off x="317950" y="4654322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748" name="Google Shape;1748;p27"/>
          <p:cNvGraphicFramePr/>
          <p:nvPr/>
        </p:nvGraphicFramePr>
        <p:xfrm>
          <a:off x="1190550" y="46543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9" name="Google Shape;1749;p27"/>
          <p:cNvGraphicFramePr/>
          <p:nvPr/>
        </p:nvGraphicFramePr>
        <p:xfrm>
          <a:off x="2035950" y="46543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0" name="Google Shape;1750;p27"/>
          <p:cNvGraphicFramePr/>
          <p:nvPr/>
        </p:nvGraphicFramePr>
        <p:xfrm>
          <a:off x="2881250" y="46543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" name="Google Shape;1751;p27"/>
          <p:cNvGraphicFramePr/>
          <p:nvPr/>
        </p:nvGraphicFramePr>
        <p:xfrm>
          <a:off x="3726650" y="46543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2" name="Google Shape;1752;p27"/>
          <p:cNvGraphicFramePr/>
          <p:nvPr/>
        </p:nvGraphicFramePr>
        <p:xfrm>
          <a:off x="4571950" y="46543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53" name="Google Shape;1753;p27"/>
          <p:cNvSpPr/>
          <p:nvPr/>
        </p:nvSpPr>
        <p:spPr>
          <a:xfrm>
            <a:off x="2182713" y="3087847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1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2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4" name="Google Shape;1754;p27"/>
          <p:cNvSpPr/>
          <p:nvPr/>
        </p:nvSpPr>
        <p:spPr>
          <a:xfrm>
            <a:off x="3028088" y="3087847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2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3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5" name="Google Shape;1755;p27"/>
          <p:cNvSpPr/>
          <p:nvPr/>
        </p:nvSpPr>
        <p:spPr>
          <a:xfrm>
            <a:off x="3873463" y="3087847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3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4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6" name="Google Shape;1756;p27"/>
          <p:cNvSpPr/>
          <p:nvPr/>
        </p:nvSpPr>
        <p:spPr>
          <a:xfrm>
            <a:off x="4718838" y="3087847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4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5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7" name="Google Shape;1757;p27"/>
          <p:cNvSpPr/>
          <p:nvPr/>
        </p:nvSpPr>
        <p:spPr>
          <a:xfrm>
            <a:off x="5564213" y="3087847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5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6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8" name="Google Shape;1758;p27"/>
          <p:cNvSpPr/>
          <p:nvPr/>
        </p:nvSpPr>
        <p:spPr>
          <a:xfrm>
            <a:off x="6409588" y="3087847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6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7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9" name="Google Shape;1759;p27"/>
          <p:cNvSpPr/>
          <p:nvPr/>
        </p:nvSpPr>
        <p:spPr>
          <a:xfrm>
            <a:off x="7254963" y="3087847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7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8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0" name="Google Shape;1760;p27"/>
          <p:cNvSpPr/>
          <p:nvPr/>
        </p:nvSpPr>
        <p:spPr>
          <a:xfrm>
            <a:off x="1767826" y="2691022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0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2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1" name="Google Shape;1761;p27"/>
          <p:cNvSpPr/>
          <p:nvPr/>
        </p:nvSpPr>
        <p:spPr>
          <a:xfrm>
            <a:off x="6824476" y="2691022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6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8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2" name="Google Shape;1762;p27"/>
          <p:cNvSpPr/>
          <p:nvPr/>
        </p:nvSpPr>
        <p:spPr>
          <a:xfrm>
            <a:off x="3443075" y="2691022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2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4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3" name="Google Shape;1763;p27"/>
          <p:cNvSpPr/>
          <p:nvPr/>
        </p:nvSpPr>
        <p:spPr>
          <a:xfrm>
            <a:off x="5133776" y="2691022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4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6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4" name="Google Shape;1764;p27"/>
          <p:cNvSpPr/>
          <p:nvPr/>
        </p:nvSpPr>
        <p:spPr>
          <a:xfrm>
            <a:off x="2605451" y="2287247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0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4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5" name="Google Shape;1765;p27"/>
          <p:cNvSpPr/>
          <p:nvPr/>
        </p:nvSpPr>
        <p:spPr>
          <a:xfrm>
            <a:off x="5979126" y="2288785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4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8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6" name="Google Shape;1766;p27"/>
          <p:cNvSpPr/>
          <p:nvPr/>
        </p:nvSpPr>
        <p:spPr>
          <a:xfrm>
            <a:off x="4288413" y="1851747"/>
            <a:ext cx="551700" cy="31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64000" spcFirstLastPara="1" rIns="54850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lo: 0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hi: 8</a:t>
            </a:r>
            <a:endParaRPr b="1" i="0" sz="8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767" name="Google Shape;1767;p27"/>
          <p:cNvCxnSpPr>
            <a:stCxn id="1766" idx="2"/>
            <a:endCxn id="1764" idx="0"/>
          </p:cNvCxnSpPr>
          <p:nvPr/>
        </p:nvCxnSpPr>
        <p:spPr>
          <a:xfrm flipH="1">
            <a:off x="2881263" y="2167047"/>
            <a:ext cx="1683000" cy="1203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8" name="Google Shape;1768;p27"/>
          <p:cNvCxnSpPr>
            <a:stCxn id="1766" idx="2"/>
            <a:endCxn id="1765" idx="0"/>
          </p:cNvCxnSpPr>
          <p:nvPr/>
        </p:nvCxnSpPr>
        <p:spPr>
          <a:xfrm>
            <a:off x="4564263" y="2167047"/>
            <a:ext cx="1690800" cy="121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9" name="Google Shape;1769;p27"/>
          <p:cNvCxnSpPr>
            <a:stCxn id="1760" idx="0"/>
            <a:endCxn id="1764" idx="2"/>
          </p:cNvCxnSpPr>
          <p:nvPr/>
        </p:nvCxnSpPr>
        <p:spPr>
          <a:xfrm flipH="1" rot="10800000">
            <a:off x="2043676" y="2602522"/>
            <a:ext cx="837600" cy="885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0" name="Google Shape;1770;p27"/>
          <p:cNvCxnSpPr>
            <a:stCxn id="1764" idx="2"/>
            <a:endCxn id="1762" idx="0"/>
          </p:cNvCxnSpPr>
          <p:nvPr/>
        </p:nvCxnSpPr>
        <p:spPr>
          <a:xfrm>
            <a:off x="2881301" y="2602547"/>
            <a:ext cx="837600" cy="885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1" name="Google Shape;1771;p27"/>
          <p:cNvCxnSpPr>
            <a:stCxn id="1765" idx="2"/>
            <a:endCxn id="1763" idx="0"/>
          </p:cNvCxnSpPr>
          <p:nvPr/>
        </p:nvCxnSpPr>
        <p:spPr>
          <a:xfrm flipH="1">
            <a:off x="5409576" y="2604085"/>
            <a:ext cx="845400" cy="870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2" name="Google Shape;1772;p27"/>
          <p:cNvCxnSpPr>
            <a:stCxn id="1765" idx="2"/>
            <a:endCxn id="1761" idx="0"/>
          </p:cNvCxnSpPr>
          <p:nvPr/>
        </p:nvCxnSpPr>
        <p:spPr>
          <a:xfrm>
            <a:off x="6254976" y="2604085"/>
            <a:ext cx="845400" cy="870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3" name="Google Shape;1773;p27"/>
          <p:cNvCxnSpPr>
            <a:stCxn id="1760" idx="2"/>
            <a:endCxn id="1720" idx="0"/>
          </p:cNvCxnSpPr>
          <p:nvPr/>
        </p:nvCxnSpPr>
        <p:spPr>
          <a:xfrm flipH="1">
            <a:off x="1613176" y="3006322"/>
            <a:ext cx="430500" cy="81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4" name="Google Shape;1774;p27"/>
          <p:cNvCxnSpPr>
            <a:stCxn id="1760" idx="2"/>
            <a:endCxn id="1753" idx="0"/>
          </p:cNvCxnSpPr>
          <p:nvPr/>
        </p:nvCxnSpPr>
        <p:spPr>
          <a:xfrm>
            <a:off x="2043676" y="3006322"/>
            <a:ext cx="414900" cy="81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5" name="Google Shape;1775;p27"/>
          <p:cNvCxnSpPr>
            <a:stCxn id="1762" idx="2"/>
            <a:endCxn id="1754" idx="0"/>
          </p:cNvCxnSpPr>
          <p:nvPr/>
        </p:nvCxnSpPr>
        <p:spPr>
          <a:xfrm flipH="1">
            <a:off x="3304025" y="3006322"/>
            <a:ext cx="414900" cy="81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6" name="Google Shape;1776;p27"/>
          <p:cNvCxnSpPr>
            <a:stCxn id="1762" idx="2"/>
            <a:endCxn id="1755" idx="0"/>
          </p:cNvCxnSpPr>
          <p:nvPr/>
        </p:nvCxnSpPr>
        <p:spPr>
          <a:xfrm>
            <a:off x="3718925" y="3006322"/>
            <a:ext cx="430500" cy="81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7" name="Google Shape;1777;p27"/>
          <p:cNvCxnSpPr>
            <a:stCxn id="1763" idx="2"/>
            <a:endCxn id="1756" idx="0"/>
          </p:cNvCxnSpPr>
          <p:nvPr/>
        </p:nvCxnSpPr>
        <p:spPr>
          <a:xfrm flipH="1">
            <a:off x="4994726" y="3006322"/>
            <a:ext cx="414900" cy="81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8" name="Google Shape;1778;p27"/>
          <p:cNvCxnSpPr>
            <a:stCxn id="1763" idx="2"/>
            <a:endCxn id="1757" idx="0"/>
          </p:cNvCxnSpPr>
          <p:nvPr/>
        </p:nvCxnSpPr>
        <p:spPr>
          <a:xfrm>
            <a:off x="5409626" y="3006322"/>
            <a:ext cx="430500" cy="81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9" name="Google Shape;1779;p27"/>
          <p:cNvCxnSpPr>
            <a:stCxn id="1761" idx="2"/>
            <a:endCxn id="1758" idx="0"/>
          </p:cNvCxnSpPr>
          <p:nvPr/>
        </p:nvCxnSpPr>
        <p:spPr>
          <a:xfrm flipH="1">
            <a:off x="6685426" y="3006322"/>
            <a:ext cx="414900" cy="81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0" name="Google Shape;1780;p27"/>
          <p:cNvCxnSpPr>
            <a:stCxn id="1761" idx="2"/>
            <a:endCxn id="1759" idx="0"/>
          </p:cNvCxnSpPr>
          <p:nvPr/>
        </p:nvCxnSpPr>
        <p:spPr>
          <a:xfrm>
            <a:off x="7100326" y="3006322"/>
            <a:ext cx="430500" cy="81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781" name="Google Shape;1781;p27"/>
          <p:cNvGraphicFramePr/>
          <p:nvPr/>
        </p:nvGraphicFramePr>
        <p:xfrm>
          <a:off x="1186700" y="46560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2" name="Google Shape;1782;p27"/>
          <p:cNvGraphicFramePr/>
          <p:nvPr/>
        </p:nvGraphicFramePr>
        <p:xfrm>
          <a:off x="2032100" y="46560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-8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3" name="Google Shape;1783;p27"/>
          <p:cNvGraphicFramePr/>
          <p:nvPr/>
        </p:nvGraphicFramePr>
        <p:xfrm>
          <a:off x="2877400" y="46560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4" name="Google Shape;1784;p27"/>
          <p:cNvGraphicFramePr/>
          <p:nvPr/>
        </p:nvGraphicFramePr>
        <p:xfrm>
          <a:off x="3722800" y="46560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5" name="Google Shape;1785;p27"/>
          <p:cNvGraphicFramePr/>
          <p:nvPr/>
        </p:nvGraphicFramePr>
        <p:xfrm>
          <a:off x="4568100" y="46560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</p:bgPr>
    </p:bg>
    <p:spTree>
      <p:nvGrpSpPr>
        <p:cNvPr id="1789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28"/>
          <p:cNvSpPr txBox="1"/>
          <p:nvPr/>
        </p:nvSpPr>
        <p:spPr>
          <a:xfrm>
            <a:off x="2669400" y="2233200"/>
            <a:ext cx="3805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3</a:t>
            </a:r>
            <a:endParaRPr b="1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1" name="Google Shape;1791;p28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8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8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8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8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8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8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8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8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8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8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8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8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8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8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8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8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8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8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8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8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8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8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8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8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8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8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8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8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8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29"/>
          <p:cNvSpPr txBox="1"/>
          <p:nvPr/>
        </p:nvSpPr>
        <p:spPr>
          <a:xfrm>
            <a:off x="227325" y="1456650"/>
            <a:ext cx="82362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AutoNum type="alphaLcParenR"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 work and span.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AutoNum type="alphaLcParenR"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we calculate work and span?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AutoNum type="alphaLcParenR"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Does adding more processors affect the work or span?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6" name="Google Shape;1826;p29"/>
          <p:cNvSpPr txBox="1"/>
          <p:nvPr/>
        </p:nvSpPr>
        <p:spPr>
          <a:xfrm>
            <a:off x="680475" y="1456650"/>
            <a:ext cx="84036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Work is the runtime of a program on </a:t>
            </a:r>
            <a:r>
              <a:rPr b="1" i="0" lang="en-GB" sz="16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processor.</a:t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Span is the runtime of a program on </a:t>
            </a:r>
            <a:r>
              <a:rPr b="1" i="0" lang="en-GB" sz="16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infinitely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many processors. </a:t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Work is the sum of all the work done by all processors</a:t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Span is the sum of all the work done by the longest dependence chain / parallel ‘tree’ branch</a:t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Neither. Work is defined for one processor and span is defined for infinitely many processors. Adding more processors will not affect either work or span.</a:t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27" name="Google Shape;1827;p29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3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/>
        </p:nvSpPr>
        <p:spPr>
          <a:xfrm>
            <a:off x="454650" y="1456650"/>
            <a:ext cx="8232600" cy="13125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prefix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type of programming problem where: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given array of elements needs to be </a:t>
            </a:r>
            <a:r>
              <a:rPr b="1" i="0" lang="en-GB" sz="16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processed in parallel</a:t>
            </a:r>
            <a:endParaRPr b="1" i="0" sz="1600" u="none" cap="none" strike="noStrike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element is </a:t>
            </a:r>
            <a:r>
              <a:rPr b="1" i="0" lang="en-GB" sz="16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combined with its predecessors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through some operation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○"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i.e. in parallel prefix sum, each element is summed with its predecessors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0" y="333375"/>
            <a:ext cx="4672330" cy="826135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Pre/suffix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454650" y="2653400"/>
            <a:ext cx="8232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for efficient computation of certain operations on large datasets since it enables multiple threads to work simultaneously on different portions of the data.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454650" y="3539225"/>
            <a:ext cx="8232600" cy="10293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Suffix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just the reversed version of prefix: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Also: elements needs to be </a:t>
            </a:r>
            <a:r>
              <a:rPr b="1" i="0" lang="en-GB" sz="16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processed in parallel</a:t>
            </a:r>
            <a:endParaRPr b="1" i="0" sz="1600" u="none" cap="none" strike="noStrike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Char char="●"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time each element is </a:t>
            </a:r>
            <a:r>
              <a:rPr b="1" i="0" lang="en-GB" sz="1600" u="none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combined with its </a:t>
            </a:r>
            <a:r>
              <a:rPr b="1" i="0" lang="en-GB" sz="1600" u="sng" cap="none" strike="noStrike">
                <a:solidFill>
                  <a:srgbClr val="766D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successors</a:t>
            </a:r>
            <a:endParaRPr b="1" i="0" sz="1600" u="sng" cap="none" strike="noStrike">
              <a:solidFill>
                <a:srgbClr val="766D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30"/>
          <p:cNvSpPr txBox="1"/>
          <p:nvPr/>
        </p:nvSpPr>
        <p:spPr>
          <a:xfrm>
            <a:off x="227325" y="1456650"/>
            <a:ext cx="452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600"/>
              <a:buFont typeface="Helvetica Neue"/>
              <a:buAutoNum type="alphaLcParenR" startAt="4"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the work and span of the graph?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3" name="Google Shape;1833;p30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3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4" name="Google Shape;1834;p30"/>
          <p:cNvSpPr/>
          <p:nvPr/>
        </p:nvSpPr>
        <p:spPr>
          <a:xfrm>
            <a:off x="6593082" y="2504321"/>
            <a:ext cx="512700" cy="49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b="0" baseline="-2500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0" baseline="-2500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work: </a:t>
            </a:r>
            <a:r>
              <a:rPr b="1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3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5" name="Google Shape;1835;p30"/>
          <p:cNvSpPr/>
          <p:nvPr/>
        </p:nvSpPr>
        <p:spPr>
          <a:xfrm>
            <a:off x="5432724" y="2504321"/>
            <a:ext cx="512700" cy="49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b="0" baseline="-2500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baseline="-2500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work: </a:t>
            </a:r>
            <a:r>
              <a:rPr b="1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3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6" name="Google Shape;1836;p30"/>
          <p:cNvSpPr/>
          <p:nvPr/>
        </p:nvSpPr>
        <p:spPr>
          <a:xfrm>
            <a:off x="7753424" y="2526611"/>
            <a:ext cx="512700" cy="49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b="0" baseline="-2500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0" baseline="-2500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work: </a:t>
            </a:r>
            <a:r>
              <a:rPr b="1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3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7" name="Google Shape;1837;p30"/>
          <p:cNvSpPr/>
          <p:nvPr/>
        </p:nvSpPr>
        <p:spPr>
          <a:xfrm>
            <a:off x="6593112" y="1456650"/>
            <a:ext cx="512700" cy="49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b="0" baseline="-2500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0" baseline="-2500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work: </a:t>
            </a:r>
            <a:r>
              <a:rPr b="1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1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8" name="Google Shape;1838;p30"/>
          <p:cNvSpPr/>
          <p:nvPr/>
        </p:nvSpPr>
        <p:spPr>
          <a:xfrm>
            <a:off x="6593099" y="3551998"/>
            <a:ext cx="512700" cy="49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b="0" baseline="-2500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b="0" baseline="-2500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work: </a:t>
            </a:r>
            <a:r>
              <a:rPr b="1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0" i="0" sz="13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9" name="Google Shape;1839;p30"/>
          <p:cNvSpPr/>
          <p:nvPr/>
        </p:nvSpPr>
        <p:spPr>
          <a:xfrm>
            <a:off x="5432741" y="3551998"/>
            <a:ext cx="512700" cy="49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b="0" baseline="-2500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b="0" baseline="-2500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work: </a:t>
            </a:r>
            <a:r>
              <a:rPr b="1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0" i="0" sz="13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0" name="Google Shape;1840;p30"/>
          <p:cNvSpPr/>
          <p:nvPr/>
        </p:nvSpPr>
        <p:spPr>
          <a:xfrm>
            <a:off x="7753441" y="3574287"/>
            <a:ext cx="512700" cy="49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b="0" baseline="-2500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b="0" baseline="-25000" i="0" sz="8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work: </a:t>
            </a:r>
            <a:r>
              <a:rPr b="1" i="0" lang="en-GB" sz="8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0" i="0" sz="13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41" name="Google Shape;1841;p30"/>
          <p:cNvCxnSpPr>
            <a:stCxn id="1837" idx="3"/>
            <a:endCxn id="1835" idx="7"/>
          </p:cNvCxnSpPr>
          <p:nvPr/>
        </p:nvCxnSpPr>
        <p:spPr>
          <a:xfrm flipH="1">
            <a:off x="5870195" y="1878903"/>
            <a:ext cx="798000" cy="69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42" name="Google Shape;1842;p30"/>
          <p:cNvCxnSpPr>
            <a:stCxn id="1837" idx="5"/>
            <a:endCxn id="1836" idx="1"/>
          </p:cNvCxnSpPr>
          <p:nvPr/>
        </p:nvCxnSpPr>
        <p:spPr>
          <a:xfrm>
            <a:off x="7030729" y="1878903"/>
            <a:ext cx="797700" cy="72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43" name="Google Shape;1843;p30"/>
          <p:cNvCxnSpPr>
            <a:stCxn id="1837" idx="4"/>
            <a:endCxn id="1834" idx="0"/>
          </p:cNvCxnSpPr>
          <p:nvPr/>
        </p:nvCxnSpPr>
        <p:spPr>
          <a:xfrm>
            <a:off x="6849462" y="1951350"/>
            <a:ext cx="0" cy="55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44" name="Google Shape;1844;p30"/>
          <p:cNvCxnSpPr>
            <a:stCxn id="1835" idx="4"/>
            <a:endCxn id="1839" idx="0"/>
          </p:cNvCxnSpPr>
          <p:nvPr/>
        </p:nvCxnSpPr>
        <p:spPr>
          <a:xfrm>
            <a:off x="5689074" y="2999021"/>
            <a:ext cx="0" cy="55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45" name="Google Shape;1845;p30"/>
          <p:cNvCxnSpPr>
            <a:stCxn id="1834" idx="4"/>
            <a:endCxn id="1838" idx="0"/>
          </p:cNvCxnSpPr>
          <p:nvPr/>
        </p:nvCxnSpPr>
        <p:spPr>
          <a:xfrm>
            <a:off x="6849432" y="2999021"/>
            <a:ext cx="0" cy="55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46" name="Google Shape;1846;p30"/>
          <p:cNvCxnSpPr>
            <a:stCxn id="1836" idx="4"/>
            <a:endCxn id="1840" idx="0"/>
          </p:cNvCxnSpPr>
          <p:nvPr/>
        </p:nvCxnSpPr>
        <p:spPr>
          <a:xfrm>
            <a:off x="8009774" y="3021311"/>
            <a:ext cx="0" cy="55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47" name="Google Shape;1847;p30"/>
          <p:cNvCxnSpPr>
            <a:stCxn id="1834" idx="3"/>
            <a:endCxn id="1839" idx="7"/>
          </p:cNvCxnSpPr>
          <p:nvPr/>
        </p:nvCxnSpPr>
        <p:spPr>
          <a:xfrm flipH="1">
            <a:off x="5870465" y="2926574"/>
            <a:ext cx="797700" cy="69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48" name="Google Shape;1848;p30"/>
          <p:cNvSpPr txBox="1"/>
          <p:nvPr/>
        </p:nvSpPr>
        <p:spPr>
          <a:xfrm>
            <a:off x="680475" y="1456650"/>
            <a:ext cx="45258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Work = 1 + 2 + 2 + 2 + 4 + 1 + 1</a:t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      </a:t>
            </a:r>
            <a:r>
              <a:rPr b="0" i="0" lang="en-GB" sz="4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= 13</a:t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49" name="Google Shape;1849;p30"/>
          <p:cNvSpPr txBox="1"/>
          <p:nvPr/>
        </p:nvSpPr>
        <p:spPr>
          <a:xfrm>
            <a:off x="680475" y="2307000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Span (</a:t>
            </a:r>
            <a:r>
              <a:rPr b="0" i="0" lang="en-GB" sz="4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</a:t>
            </a:r>
            <a:r>
              <a:rPr b="0" baseline="-2500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→T</a:t>
            </a:r>
            <a:r>
              <a:rPr b="0" baseline="-2500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→T</a:t>
            </a:r>
            <a:r>
              <a:rPr b="0" baseline="-2500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r>
              <a:rPr b="0" i="0" lang="en-GB" sz="4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 = 1 + 2 + 4</a:t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                        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GB" sz="11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i="0" lang="en-GB" sz="1600" u="none" cap="none" strike="noStrike">
                <a:solidFill>
                  <a:srgbClr val="391A4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= 7</a:t>
            </a:r>
            <a:endParaRPr b="0" i="0" sz="1600" u="none" cap="none" strike="noStrike">
              <a:solidFill>
                <a:srgbClr val="391A4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44"/>
          <p:cNvSpPr txBox="1"/>
          <p:nvPr/>
        </p:nvSpPr>
        <p:spPr>
          <a:xfrm>
            <a:off x="-1" y="333300"/>
            <a:ext cx="5748793" cy="830987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Amdahl’s Law Review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5" name="Google Shape;1855;p44"/>
          <p:cNvSpPr txBox="1"/>
          <p:nvPr/>
        </p:nvSpPr>
        <p:spPr>
          <a:xfrm>
            <a:off x="580445" y="1359673"/>
            <a:ext cx="8030818" cy="220207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72" r="0" t="-11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45"/>
          <p:cNvSpPr txBox="1"/>
          <p:nvPr/>
        </p:nvSpPr>
        <p:spPr>
          <a:xfrm>
            <a:off x="227325" y="1456650"/>
            <a:ext cx="4525800" cy="13172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e)  Suppose a program needs to do 20% of its work sequentially (the rest can be parallelized), what is the maximum speed up with 4 processors?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1" name="Google Shape;1861;p45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</a:t>
            </a:r>
            <a:r>
              <a:rPr b="1" lang="en-GB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2" name="Google Shape;1862;p45"/>
          <p:cNvSpPr txBox="1"/>
          <p:nvPr/>
        </p:nvSpPr>
        <p:spPr>
          <a:xfrm>
            <a:off x="5351228" y="675861"/>
            <a:ext cx="36019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Recall Amdahl’s Law: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3" name="Google Shape;186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019" y="1164600"/>
            <a:ext cx="2299986" cy="132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46"/>
          <p:cNvSpPr txBox="1"/>
          <p:nvPr/>
        </p:nvSpPr>
        <p:spPr>
          <a:xfrm>
            <a:off x="227325" y="1456650"/>
            <a:ext cx="4525800" cy="13172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e)  Suppose a program needs to do 20% of its work sequentially (the rest can be parallelized), what is the maximum speed up with 4 processors?</a:t>
            </a:r>
            <a:endParaRPr b="0" i="0" sz="16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9" name="Google Shape;1869;p46"/>
          <p:cNvSpPr txBox="1"/>
          <p:nvPr/>
        </p:nvSpPr>
        <p:spPr>
          <a:xfrm>
            <a:off x="0" y="333300"/>
            <a:ext cx="3323700" cy="831300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</a:t>
            </a:r>
            <a:r>
              <a:rPr b="1" lang="en-GB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0" name="Google Shape;1870;p46"/>
          <p:cNvSpPr txBox="1"/>
          <p:nvPr/>
        </p:nvSpPr>
        <p:spPr>
          <a:xfrm>
            <a:off x="5351228" y="675861"/>
            <a:ext cx="36019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Recall Amdahl’s Law: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1" name="Google Shape;187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019" y="1164600"/>
            <a:ext cx="2299986" cy="1325328"/>
          </a:xfrm>
          <a:prstGeom prst="rect">
            <a:avLst/>
          </a:prstGeom>
          <a:noFill/>
          <a:ln>
            <a:noFill/>
          </a:ln>
        </p:spPr>
      </p:pic>
      <p:sp>
        <p:nvSpPr>
          <p:cNvPr id="1872" name="Google Shape;1872;p46"/>
          <p:cNvSpPr txBox="1"/>
          <p:nvPr/>
        </p:nvSpPr>
        <p:spPr>
          <a:xfrm>
            <a:off x="585500" y="3212327"/>
            <a:ext cx="4905900" cy="66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85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</p:bgPr>
    </p:bg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31"/>
          <p:cNvSpPr txBox="1"/>
          <p:nvPr/>
        </p:nvSpPr>
        <p:spPr>
          <a:xfrm>
            <a:off x="3197250" y="2233200"/>
            <a:ext cx="274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3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8" name="Google Shape;1878;p31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1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1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1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1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1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1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1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1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1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1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1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1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1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1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1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1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1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1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1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1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1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1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1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1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1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31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31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31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31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925BF"/>
            </a:gs>
            <a:gs pos="100000">
              <a:srgbClr val="A58FFF"/>
            </a:gs>
          </a:gsLst>
          <a:lin ang="2700006" scaled="0"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/>
        </p:nvSpPr>
        <p:spPr>
          <a:xfrm>
            <a:off x="2669400" y="2110050"/>
            <a:ext cx="3805200" cy="1166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</a:t>
            </a:r>
            <a:endParaRPr b="1" i="0" sz="3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Prefix Sum</a:t>
            </a:r>
            <a:endParaRPr b="1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Suffix Sum</a:t>
            </a:r>
            <a:endParaRPr b="1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 rot="10800000">
            <a:off x="661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>
            <a:off x="-6610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3224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 rot="10800000">
            <a:off x="1983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26449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 rot="10800000">
            <a:off x="3306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39673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 rot="10800000">
            <a:off x="4628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52898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 rot="10800000">
            <a:off x="5951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66122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 rot="10800000">
            <a:off x="7273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793470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 rot="10800000">
            <a:off x="8596150" y="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-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 rot="10800000">
            <a:off x="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 rot="10800000">
            <a:off x="-661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13222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/>
          <p:nvPr/>
        </p:nvSpPr>
        <p:spPr>
          <a:xfrm rot="10800000">
            <a:off x="1983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26446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 rot="10800000">
            <a:off x="3306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39671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 rot="10800000">
            <a:off x="4628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52895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 rot="10800000">
            <a:off x="5951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6120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 rot="10800000">
            <a:off x="7273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793447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 rot="10800000">
            <a:off x="8595925" y="4163400"/>
            <a:ext cx="1185300" cy="980100"/>
          </a:xfrm>
          <a:prstGeom prst="triangle">
            <a:avLst>
              <a:gd fmla="val 50000" name="adj"/>
            </a:avLst>
          </a:prstGeom>
          <a:solidFill>
            <a:srgbClr val="F3F7FB">
              <a:alpha val="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0" y="333375"/>
            <a:ext cx="3606165" cy="826135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0a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2090222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244875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1667538" y="30093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77" name="Google Shape;177;p5"/>
          <p:cNvCxnSpPr>
            <a:stCxn id="175" idx="2"/>
            <a:endCxn id="174" idx="0"/>
          </p:cNvCxnSpPr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5"/>
          <p:cNvCxnSpPr>
            <a:stCxn id="175" idx="2"/>
            <a:endCxn id="173" idx="0"/>
          </p:cNvCxnSpPr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5"/>
          <p:cNvSpPr/>
          <p:nvPr/>
        </p:nvSpPr>
        <p:spPr>
          <a:xfrm>
            <a:off x="37809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29355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33582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82" name="Google Shape;182;p5"/>
          <p:cNvCxnSpPr>
            <a:stCxn id="181" idx="2"/>
            <a:endCxn id="180" idx="0"/>
          </p:cNvCxnSpPr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5"/>
          <p:cNvCxnSpPr>
            <a:stCxn id="181" idx="2"/>
            <a:endCxn id="179" idx="0"/>
          </p:cNvCxnSpPr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5"/>
          <p:cNvSpPr/>
          <p:nvPr/>
        </p:nvSpPr>
        <p:spPr>
          <a:xfrm>
            <a:off x="2512890" y="2470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85" name="Google Shape;185;p5"/>
          <p:cNvCxnSpPr>
            <a:stCxn id="184" idx="2"/>
            <a:endCxn id="175" idx="0"/>
          </p:cNvCxnSpPr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5"/>
          <p:cNvCxnSpPr>
            <a:stCxn id="184" idx="2"/>
            <a:endCxn id="181" idx="0"/>
          </p:cNvCxnSpPr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5"/>
          <p:cNvSpPr/>
          <p:nvPr/>
        </p:nvSpPr>
        <p:spPr>
          <a:xfrm>
            <a:off x="54716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46262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50489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90" name="Google Shape;190;p5"/>
          <p:cNvCxnSpPr>
            <a:stCxn id="189" idx="2"/>
            <a:endCxn id="188" idx="0"/>
          </p:cNvCxnSpPr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5"/>
          <p:cNvCxnSpPr>
            <a:stCxn id="189" idx="2"/>
            <a:endCxn id="187" idx="0"/>
          </p:cNvCxnSpPr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5"/>
          <p:cNvSpPr/>
          <p:nvPr/>
        </p:nvSpPr>
        <p:spPr>
          <a:xfrm>
            <a:off x="7162322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6316975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6739638" y="30092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95" name="Google Shape;195;p5"/>
          <p:cNvCxnSpPr>
            <a:stCxn id="194" idx="2"/>
            <a:endCxn id="193" idx="0"/>
          </p:cNvCxnSpPr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5"/>
          <p:cNvCxnSpPr>
            <a:stCxn id="194" idx="2"/>
            <a:endCxn id="192" idx="0"/>
          </p:cNvCxnSpPr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5"/>
          <p:cNvSpPr/>
          <p:nvPr/>
        </p:nvSpPr>
        <p:spPr>
          <a:xfrm>
            <a:off x="5894290" y="24704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98" name="Google Shape;198;p5"/>
          <p:cNvCxnSpPr>
            <a:stCxn id="197" idx="2"/>
            <a:endCxn id="189" idx="0"/>
          </p:cNvCxnSpPr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5"/>
          <p:cNvCxnSpPr>
            <a:stCxn id="197" idx="2"/>
            <a:endCxn id="194" idx="0"/>
          </p:cNvCxnSpPr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5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01" name="Google Shape;201;p5"/>
          <p:cNvCxnSpPr>
            <a:stCxn id="184" idx="0"/>
            <a:endCxn id="200" idx="2"/>
          </p:cNvCxnSpPr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5"/>
          <p:cNvCxnSpPr>
            <a:stCxn id="200" idx="2"/>
            <a:endCxn id="197" idx="0"/>
          </p:cNvCxnSpPr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203" name="Google Shape;203;p5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4" name="Google Shape;204;p5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" name="Google Shape;205;p5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6" name="Google Shape;206;p5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7" name="Google Shape;207;p5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8" name="Google Shape;208;p5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9" name="Google Shape;209;p5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" name="Google Shape;210;p5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1" name="Google Shape;211;p5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2" name="Google Shape;212;p5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3" name="Google Shape;213;p5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4" name="Google Shape;214;p5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" name="Google Shape;215;p5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6" name="Google Shape;216;p5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7" name="Google Shape;217;p5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8" name="Google Shape;218;p5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9" name="Google Shape;219;p5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21025" y="1495600"/>
            <a:ext cx="3674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sum(input[0],...,input[i])</a:t>
            </a:r>
            <a:endParaRPr b="0" i="0" sz="12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1" name="Google Shape;221;p5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2090222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1244875" y="35482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1667538" y="30093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38" name="Google Shape;238;p6"/>
          <p:cNvCxnSpPr>
            <a:stCxn id="236" idx="2"/>
            <a:endCxn id="235" idx="0"/>
          </p:cNvCxnSpPr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6"/>
          <p:cNvCxnSpPr>
            <a:stCxn id="236" idx="2"/>
            <a:endCxn id="234" idx="0"/>
          </p:cNvCxnSpPr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p6"/>
          <p:cNvSpPr/>
          <p:nvPr/>
        </p:nvSpPr>
        <p:spPr>
          <a:xfrm>
            <a:off x="37809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29355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33582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3" name="Google Shape;243;p6"/>
          <p:cNvCxnSpPr>
            <a:stCxn id="242" idx="2"/>
            <a:endCxn id="241" idx="0"/>
          </p:cNvCxnSpPr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4" name="Google Shape;244;p6"/>
          <p:cNvCxnSpPr>
            <a:stCxn id="242" idx="2"/>
            <a:endCxn id="240" idx="0"/>
          </p:cNvCxnSpPr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p6"/>
          <p:cNvSpPr/>
          <p:nvPr/>
        </p:nvSpPr>
        <p:spPr>
          <a:xfrm>
            <a:off x="2512890" y="2470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6" name="Google Shape;246;p6"/>
          <p:cNvCxnSpPr>
            <a:stCxn id="245" idx="2"/>
            <a:endCxn id="236" idx="0"/>
          </p:cNvCxnSpPr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6"/>
          <p:cNvCxnSpPr>
            <a:stCxn id="245" idx="2"/>
            <a:endCxn id="242" idx="0"/>
          </p:cNvCxnSpPr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8" name="Google Shape;248;p6"/>
          <p:cNvSpPr/>
          <p:nvPr/>
        </p:nvSpPr>
        <p:spPr>
          <a:xfrm>
            <a:off x="5471622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4626275" y="35482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50489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51" name="Google Shape;251;p6"/>
          <p:cNvCxnSpPr>
            <a:stCxn id="250" idx="2"/>
            <a:endCxn id="249" idx="0"/>
          </p:cNvCxnSpPr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6"/>
          <p:cNvCxnSpPr>
            <a:stCxn id="250" idx="2"/>
            <a:endCxn id="248" idx="0"/>
          </p:cNvCxnSpPr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6"/>
          <p:cNvSpPr/>
          <p:nvPr/>
        </p:nvSpPr>
        <p:spPr>
          <a:xfrm>
            <a:off x="7162322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6316975" y="35481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6739638" y="30092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56" name="Google Shape;256;p6"/>
          <p:cNvCxnSpPr>
            <a:stCxn id="255" idx="2"/>
            <a:endCxn id="254" idx="0"/>
          </p:cNvCxnSpPr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6"/>
          <p:cNvCxnSpPr>
            <a:stCxn id="255" idx="2"/>
            <a:endCxn id="253" idx="0"/>
          </p:cNvCxnSpPr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8" name="Google Shape;258;p6"/>
          <p:cNvSpPr/>
          <p:nvPr/>
        </p:nvSpPr>
        <p:spPr>
          <a:xfrm>
            <a:off x="5894290" y="24704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59" name="Google Shape;259;p6"/>
          <p:cNvCxnSpPr>
            <a:stCxn id="258" idx="2"/>
            <a:endCxn id="250" idx="0"/>
          </p:cNvCxnSpPr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6"/>
          <p:cNvCxnSpPr>
            <a:stCxn id="258" idx="2"/>
            <a:endCxn id="255" idx="0"/>
          </p:cNvCxnSpPr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p6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62" name="Google Shape;262;p6"/>
          <p:cNvCxnSpPr>
            <a:stCxn id="245" idx="0"/>
            <a:endCxn id="261" idx="2"/>
          </p:cNvCxnSpPr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6"/>
          <p:cNvCxnSpPr>
            <a:stCxn id="261" idx="2"/>
            <a:endCxn id="258" idx="0"/>
          </p:cNvCxnSpPr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264" name="Google Shape;264;p6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" name="Google Shape;265;p6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" name="Google Shape;266;p6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" name="Google Shape;267;p6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8" name="Google Shape;268;p6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9" name="Google Shape;269;p6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0" name="Google Shape;270;p6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" name="Google Shape;271;p6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" name="Google Shape;272;p6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" name="Google Shape;273;p6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4" name="Google Shape;274;p6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5" name="Google Shape;275;p6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6" name="Google Shape;276;p6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" name="Google Shape;277;p6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" name="Google Shape;278;p6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" name="Google Shape;279;p6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0" name="Google Shape;280;p6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1" name="Google Shape;281;p6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leaves[i].sum = input[i]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2" name="Google Shape;282;p6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421025" y="1495600"/>
            <a:ext cx="3674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sum(input[0],...,input[i])</a:t>
            </a:r>
            <a:endParaRPr b="0" i="0" sz="12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0" name="Google Shape;290;p6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"/>
          <p:cNvSpPr/>
          <p:nvPr/>
        </p:nvSpPr>
        <p:spPr>
          <a:xfrm>
            <a:off x="2090222" y="3549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2" name="Google Shape;292;p6"/>
          <p:cNvSpPr/>
          <p:nvPr/>
        </p:nvSpPr>
        <p:spPr>
          <a:xfrm>
            <a:off x="1244875" y="3549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3" name="Google Shape;293;p6"/>
          <p:cNvSpPr/>
          <p:nvPr/>
        </p:nvSpPr>
        <p:spPr>
          <a:xfrm>
            <a:off x="3780922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4" name="Google Shape;294;p6"/>
          <p:cNvSpPr/>
          <p:nvPr/>
        </p:nvSpPr>
        <p:spPr>
          <a:xfrm>
            <a:off x="2935575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5471622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6" name="Google Shape;296;p6"/>
          <p:cNvSpPr/>
          <p:nvPr/>
        </p:nvSpPr>
        <p:spPr>
          <a:xfrm>
            <a:off x="4626275" y="3548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7" name="Google Shape;297;p6"/>
          <p:cNvSpPr/>
          <p:nvPr/>
        </p:nvSpPr>
        <p:spPr>
          <a:xfrm>
            <a:off x="7162322" y="35489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8" name="Google Shape;298;p6"/>
          <p:cNvSpPr/>
          <p:nvPr/>
        </p:nvSpPr>
        <p:spPr>
          <a:xfrm>
            <a:off x="6316975" y="35489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9" name="Google Shape;299;p6"/>
          <p:cNvSpPr txBox="1"/>
          <p:nvPr/>
        </p:nvSpPr>
        <p:spPr>
          <a:xfrm>
            <a:off x="0" y="333375"/>
            <a:ext cx="3606165" cy="826135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0a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1667538" y="30093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6" name="Google Shape;306;p7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07" name="Google Shape;307;p7"/>
          <p:cNvCxnSpPr>
            <a:stCxn id="305" idx="2"/>
          </p:cNvCxnSpPr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7"/>
          <p:cNvCxnSpPr>
            <a:stCxn id="305" idx="2"/>
          </p:cNvCxnSpPr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9" name="Google Shape;309;p7"/>
          <p:cNvSpPr/>
          <p:nvPr/>
        </p:nvSpPr>
        <p:spPr>
          <a:xfrm>
            <a:off x="33582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10" name="Google Shape;310;p7"/>
          <p:cNvCxnSpPr>
            <a:stCxn id="309" idx="2"/>
          </p:cNvCxnSpPr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7"/>
          <p:cNvCxnSpPr>
            <a:stCxn id="309" idx="2"/>
          </p:cNvCxnSpPr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7"/>
          <p:cNvSpPr/>
          <p:nvPr/>
        </p:nvSpPr>
        <p:spPr>
          <a:xfrm>
            <a:off x="2512890" y="2470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13" name="Google Shape;313;p7"/>
          <p:cNvCxnSpPr>
            <a:stCxn id="312" idx="2"/>
            <a:endCxn id="305" idx="0"/>
          </p:cNvCxnSpPr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7"/>
          <p:cNvCxnSpPr>
            <a:stCxn id="312" idx="2"/>
            <a:endCxn id="309" idx="0"/>
          </p:cNvCxnSpPr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p7"/>
          <p:cNvSpPr/>
          <p:nvPr/>
        </p:nvSpPr>
        <p:spPr>
          <a:xfrm>
            <a:off x="5048938" y="30093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16" name="Google Shape;316;p7"/>
          <p:cNvCxnSpPr>
            <a:stCxn id="315" idx="2"/>
          </p:cNvCxnSpPr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7"/>
          <p:cNvCxnSpPr>
            <a:stCxn id="315" idx="2"/>
          </p:cNvCxnSpPr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8" name="Google Shape;318;p7"/>
          <p:cNvSpPr/>
          <p:nvPr/>
        </p:nvSpPr>
        <p:spPr>
          <a:xfrm>
            <a:off x="6739638" y="30092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19" name="Google Shape;319;p7"/>
          <p:cNvCxnSpPr>
            <a:stCxn id="318" idx="2"/>
          </p:cNvCxnSpPr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7"/>
          <p:cNvCxnSpPr>
            <a:stCxn id="318" idx="2"/>
          </p:cNvCxnSpPr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1" name="Google Shape;321;p7"/>
          <p:cNvSpPr/>
          <p:nvPr/>
        </p:nvSpPr>
        <p:spPr>
          <a:xfrm>
            <a:off x="5894290" y="247042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22" name="Google Shape;322;p7"/>
          <p:cNvCxnSpPr>
            <a:stCxn id="321" idx="2"/>
            <a:endCxn id="315" idx="0"/>
          </p:cNvCxnSpPr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7"/>
          <p:cNvCxnSpPr>
            <a:stCxn id="321" idx="2"/>
            <a:endCxn id="318" idx="0"/>
          </p:cNvCxnSpPr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p7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25" name="Google Shape;325;p7"/>
          <p:cNvCxnSpPr>
            <a:stCxn id="312" idx="0"/>
            <a:endCxn id="324" idx="2"/>
          </p:cNvCxnSpPr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p7"/>
          <p:cNvSpPr/>
          <p:nvPr/>
        </p:nvSpPr>
        <p:spPr>
          <a:xfrm>
            <a:off x="4203590" y="19314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27" name="Google Shape;327;p7"/>
          <p:cNvCxnSpPr>
            <a:stCxn id="324" idx="2"/>
            <a:endCxn id="321" idx="0"/>
          </p:cNvCxnSpPr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328" name="Google Shape;328;p7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9" name="Google Shape;329;p7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0" name="Google Shape;330;p7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1" name="Google Shape;331;p7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2" name="Google Shape;332;p7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3" name="Google Shape;333;p7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4" name="Google Shape;334;p7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5" name="Google Shape;335;p7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6" name="Google Shape;336;p7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7" name="Google Shape;337;p7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" name="Google Shape;338;p7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9" name="Google Shape;339;p7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0" name="Google Shape;340;p7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1" name="Google Shape;341;p7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2" name="Google Shape;342;p7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3" name="Google Shape;343;p7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44" name="Google Shape;344;p7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5" name="Google Shape;345;p7"/>
          <p:cNvSpPr txBox="1"/>
          <p:nvPr/>
        </p:nvSpPr>
        <p:spPr>
          <a:xfrm>
            <a:off x="421025" y="1495600"/>
            <a:ext cx="3674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sum(input[0],...,input[i])</a:t>
            </a:r>
            <a:endParaRPr b="0" i="0" sz="12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6" name="Google Shape;346;p7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leaves[i].sum = input[i]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7" name="Google Shape;347;p7"/>
          <p:cNvSpPr txBox="1"/>
          <p:nvPr/>
        </p:nvSpPr>
        <p:spPr>
          <a:xfrm>
            <a:off x="4949550" y="965900"/>
            <a:ext cx="3475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3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parent.sum = left.sum + right.sum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8" name="Google Shape;348;p7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7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7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7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/>
          <p:nvPr/>
        </p:nvSpPr>
        <p:spPr>
          <a:xfrm>
            <a:off x="2090222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7" name="Google Shape;357;p7"/>
          <p:cNvSpPr/>
          <p:nvPr/>
        </p:nvSpPr>
        <p:spPr>
          <a:xfrm>
            <a:off x="1244875" y="35520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37809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9" name="Google Shape;359;p7"/>
          <p:cNvSpPr/>
          <p:nvPr/>
        </p:nvSpPr>
        <p:spPr>
          <a:xfrm>
            <a:off x="29355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0" name="Google Shape;360;p7"/>
          <p:cNvSpPr/>
          <p:nvPr/>
        </p:nvSpPr>
        <p:spPr>
          <a:xfrm>
            <a:off x="5471622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4626275" y="35520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2" name="Google Shape;362;p7"/>
          <p:cNvSpPr/>
          <p:nvPr/>
        </p:nvSpPr>
        <p:spPr>
          <a:xfrm>
            <a:off x="7162322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3" name="Google Shape;363;p7"/>
          <p:cNvSpPr/>
          <p:nvPr/>
        </p:nvSpPr>
        <p:spPr>
          <a:xfrm>
            <a:off x="6316975" y="35519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4" name="Google Shape;364;p7"/>
          <p:cNvSpPr/>
          <p:nvPr/>
        </p:nvSpPr>
        <p:spPr>
          <a:xfrm>
            <a:off x="1667538" y="30112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5" name="Google Shape;365;p7"/>
          <p:cNvSpPr/>
          <p:nvPr/>
        </p:nvSpPr>
        <p:spPr>
          <a:xfrm>
            <a:off x="33582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p7"/>
          <p:cNvSpPr/>
          <p:nvPr/>
        </p:nvSpPr>
        <p:spPr>
          <a:xfrm>
            <a:off x="5048938" y="301119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7" name="Google Shape;367;p7"/>
          <p:cNvSpPr/>
          <p:nvPr/>
        </p:nvSpPr>
        <p:spPr>
          <a:xfrm>
            <a:off x="6739638" y="3011141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8" name="Google Shape;368;p7"/>
          <p:cNvSpPr/>
          <p:nvPr/>
        </p:nvSpPr>
        <p:spPr>
          <a:xfrm rot="8521474">
            <a:off x="270203" y="2862469"/>
            <a:ext cx="2326093" cy="17560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5252"/>
          </a:solidFill>
          <a:ln cap="flat" cmpd="sng" w="9525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/>
          <p:nvPr/>
        </p:nvSpPr>
        <p:spPr>
          <a:xfrm>
            <a:off x="2512890" y="247136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94290" y="2471313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0" y="333375"/>
            <a:ext cx="3606165" cy="826135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0a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7" name="Google Shape;377;p8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378" name="Google Shape;378;p8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9" name="Google Shape;379;p8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0" name="Google Shape;380;p8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1" name="Google Shape;381;p8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2" name="Google Shape;382;p8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3" name="Google Shape;383;p8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4" name="Google Shape;384;p8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5" name="Google Shape;385;p8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6" name="Google Shape;386;p8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7" name="Google Shape;387;p8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8" name="Google Shape;388;p8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9" name="Google Shape;389;p8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0" name="Google Shape;390;p8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1" name="Google Shape;391;p8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2" name="Google Shape;392;p8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3" name="Google Shape;393;p8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94" name="Google Shape;394;p8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5" name="Google Shape;395;p8"/>
          <p:cNvSpPr txBox="1"/>
          <p:nvPr/>
        </p:nvSpPr>
        <p:spPr>
          <a:xfrm>
            <a:off x="421025" y="1495600"/>
            <a:ext cx="3674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sum(input[0],...,input[i])</a:t>
            </a:r>
            <a:endParaRPr b="0" i="0" sz="12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6" name="Google Shape;396;p8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leaves[i].sum = input[i]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7" name="Google Shape;397;p8"/>
          <p:cNvSpPr txBox="1"/>
          <p:nvPr/>
        </p:nvSpPr>
        <p:spPr>
          <a:xfrm>
            <a:off x="4949550" y="965900"/>
            <a:ext cx="3807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3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parent.sum = left.sum + right.sum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8" name="Google Shape;398;p8"/>
          <p:cNvSpPr txBox="1"/>
          <p:nvPr/>
        </p:nvSpPr>
        <p:spPr>
          <a:xfrm>
            <a:off x="4949550" y="1371975"/>
            <a:ext cx="4038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4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down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left.fromLeft = parent.fromLeft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right.fromLeft = parent.fromLeft + left.sum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9" name="Google Shape;399;p8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8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8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8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8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8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8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8"/>
          <p:cNvCxnSpPr/>
          <p:nvPr/>
        </p:nvCxnSpPr>
        <p:spPr>
          <a:xfrm flipH="1">
            <a:off x="1613238" y="34264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8" name="Google Shape;408;p8"/>
          <p:cNvCxnSpPr/>
          <p:nvPr/>
        </p:nvCxnSpPr>
        <p:spPr>
          <a:xfrm>
            <a:off x="2035938" y="34264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9" name="Google Shape;409;p8"/>
          <p:cNvCxnSpPr/>
          <p:nvPr/>
        </p:nvCxnSpPr>
        <p:spPr>
          <a:xfrm flipH="1">
            <a:off x="33039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8"/>
          <p:cNvCxnSpPr/>
          <p:nvPr/>
        </p:nvCxnSpPr>
        <p:spPr>
          <a:xfrm>
            <a:off x="37266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1" name="Google Shape;411;p8"/>
          <p:cNvCxnSpPr/>
          <p:nvPr/>
        </p:nvCxnSpPr>
        <p:spPr>
          <a:xfrm flipH="1">
            <a:off x="2035890" y="28875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2" name="Google Shape;412;p8"/>
          <p:cNvCxnSpPr/>
          <p:nvPr/>
        </p:nvCxnSpPr>
        <p:spPr>
          <a:xfrm>
            <a:off x="2881290" y="28875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3" name="Google Shape;413;p8"/>
          <p:cNvCxnSpPr/>
          <p:nvPr/>
        </p:nvCxnSpPr>
        <p:spPr>
          <a:xfrm flipH="1">
            <a:off x="49946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4" name="Google Shape;414;p8"/>
          <p:cNvCxnSpPr/>
          <p:nvPr/>
        </p:nvCxnSpPr>
        <p:spPr>
          <a:xfrm>
            <a:off x="5417338" y="34264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5" name="Google Shape;415;p8"/>
          <p:cNvCxnSpPr/>
          <p:nvPr/>
        </p:nvCxnSpPr>
        <p:spPr>
          <a:xfrm flipH="1">
            <a:off x="6685338" y="34263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p8"/>
          <p:cNvCxnSpPr/>
          <p:nvPr/>
        </p:nvCxnSpPr>
        <p:spPr>
          <a:xfrm>
            <a:off x="7108038" y="34263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8"/>
          <p:cNvCxnSpPr/>
          <p:nvPr/>
        </p:nvCxnSpPr>
        <p:spPr>
          <a:xfrm flipH="1">
            <a:off x="5417290" y="28875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8"/>
          <p:cNvCxnSpPr/>
          <p:nvPr/>
        </p:nvCxnSpPr>
        <p:spPr>
          <a:xfrm>
            <a:off x="6262690" y="28875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9" name="Google Shape;419;p8"/>
          <p:cNvCxnSpPr/>
          <p:nvPr/>
        </p:nvCxnSpPr>
        <p:spPr>
          <a:xfrm flipH="1" rot="10800000">
            <a:off x="2881290" y="23484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0" name="Google Shape;420;p8"/>
          <p:cNvCxnSpPr/>
          <p:nvPr/>
        </p:nvCxnSpPr>
        <p:spPr>
          <a:xfrm>
            <a:off x="4571990" y="23485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1" name="Google Shape;421;p8"/>
          <p:cNvSpPr/>
          <p:nvPr/>
        </p:nvSpPr>
        <p:spPr>
          <a:xfrm>
            <a:off x="2090222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2" name="Google Shape;422;p8"/>
          <p:cNvSpPr/>
          <p:nvPr/>
        </p:nvSpPr>
        <p:spPr>
          <a:xfrm>
            <a:off x="1244875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3" name="Google Shape;423;p8"/>
          <p:cNvSpPr/>
          <p:nvPr/>
        </p:nvSpPr>
        <p:spPr>
          <a:xfrm>
            <a:off x="37809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4" name="Google Shape;424;p8"/>
          <p:cNvSpPr/>
          <p:nvPr/>
        </p:nvSpPr>
        <p:spPr>
          <a:xfrm>
            <a:off x="29355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5" name="Google Shape;425;p8"/>
          <p:cNvSpPr/>
          <p:nvPr/>
        </p:nvSpPr>
        <p:spPr>
          <a:xfrm>
            <a:off x="54716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6" name="Google Shape;426;p8"/>
          <p:cNvSpPr/>
          <p:nvPr/>
        </p:nvSpPr>
        <p:spPr>
          <a:xfrm>
            <a:off x="46262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7" name="Google Shape;427;p8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8" name="Google Shape;428;p8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9" name="Google Shape;429;p8"/>
          <p:cNvSpPr/>
          <p:nvPr/>
        </p:nvSpPr>
        <p:spPr>
          <a:xfrm>
            <a:off x="1667538" y="30075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0" name="Google Shape;430;p8"/>
          <p:cNvSpPr/>
          <p:nvPr/>
        </p:nvSpPr>
        <p:spPr>
          <a:xfrm>
            <a:off x="33582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1" name="Google Shape;431;p8"/>
          <p:cNvSpPr/>
          <p:nvPr/>
        </p:nvSpPr>
        <p:spPr>
          <a:xfrm>
            <a:off x="50489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2" name="Google Shape;432;p8"/>
          <p:cNvSpPr/>
          <p:nvPr/>
        </p:nvSpPr>
        <p:spPr>
          <a:xfrm>
            <a:off x="6739638" y="30074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2512890" y="246760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4" name="Google Shape;434;p8"/>
          <p:cNvSpPr/>
          <p:nvPr/>
        </p:nvSpPr>
        <p:spPr>
          <a:xfrm>
            <a:off x="5894290" y="246755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5" name="Google Shape;435;p8"/>
          <p:cNvSpPr/>
          <p:nvPr/>
        </p:nvSpPr>
        <p:spPr>
          <a:xfrm>
            <a:off x="4203590" y="19276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575" spcFirstLastPara="1" rIns="3657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6" name="Google Shape;436;p8"/>
          <p:cNvSpPr/>
          <p:nvPr/>
        </p:nvSpPr>
        <p:spPr>
          <a:xfrm>
            <a:off x="2090222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7" name="Google Shape;437;p8"/>
          <p:cNvSpPr/>
          <p:nvPr/>
        </p:nvSpPr>
        <p:spPr>
          <a:xfrm>
            <a:off x="1244875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8" name="Google Shape;438;p8"/>
          <p:cNvSpPr/>
          <p:nvPr/>
        </p:nvSpPr>
        <p:spPr>
          <a:xfrm>
            <a:off x="37809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9" name="Google Shape;439;p8"/>
          <p:cNvSpPr/>
          <p:nvPr/>
        </p:nvSpPr>
        <p:spPr>
          <a:xfrm>
            <a:off x="29355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8"/>
          <p:cNvSpPr/>
          <p:nvPr/>
        </p:nvSpPr>
        <p:spPr>
          <a:xfrm>
            <a:off x="54716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1" name="Google Shape;441;p8"/>
          <p:cNvSpPr/>
          <p:nvPr/>
        </p:nvSpPr>
        <p:spPr>
          <a:xfrm>
            <a:off x="46262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2" name="Google Shape;442;p8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8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4" name="Google Shape;444;p8"/>
          <p:cNvSpPr/>
          <p:nvPr/>
        </p:nvSpPr>
        <p:spPr>
          <a:xfrm>
            <a:off x="1667538" y="30075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5" name="Google Shape;445;p8"/>
          <p:cNvSpPr/>
          <p:nvPr/>
        </p:nvSpPr>
        <p:spPr>
          <a:xfrm>
            <a:off x="33582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6" name="Google Shape;446;p8"/>
          <p:cNvSpPr/>
          <p:nvPr/>
        </p:nvSpPr>
        <p:spPr>
          <a:xfrm>
            <a:off x="50489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7" name="Google Shape;447;p8"/>
          <p:cNvSpPr/>
          <p:nvPr/>
        </p:nvSpPr>
        <p:spPr>
          <a:xfrm>
            <a:off x="6739638" y="30074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8" name="Google Shape;448;p8"/>
          <p:cNvSpPr/>
          <p:nvPr/>
        </p:nvSpPr>
        <p:spPr>
          <a:xfrm>
            <a:off x="2512890" y="246760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9" name="Google Shape;449;p8"/>
          <p:cNvSpPr/>
          <p:nvPr/>
        </p:nvSpPr>
        <p:spPr>
          <a:xfrm>
            <a:off x="5894290" y="246755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0" name="Google Shape;450;p8"/>
          <p:cNvSpPr/>
          <p:nvPr/>
        </p:nvSpPr>
        <p:spPr>
          <a:xfrm>
            <a:off x="4203590" y="19276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1" name="Google Shape;451;p8"/>
          <p:cNvSpPr/>
          <p:nvPr/>
        </p:nvSpPr>
        <p:spPr>
          <a:xfrm rot="-8510890">
            <a:off x="6545445" y="2929569"/>
            <a:ext cx="2325222" cy="17613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5252"/>
          </a:solidFill>
          <a:ln cap="flat" cmpd="sng" w="9525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8"/>
          <p:cNvSpPr txBox="1"/>
          <p:nvPr/>
        </p:nvSpPr>
        <p:spPr>
          <a:xfrm>
            <a:off x="0" y="333375"/>
            <a:ext cx="3606165" cy="826135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0a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7FB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"/>
          <p:cNvSpPr txBox="1"/>
          <p:nvPr/>
        </p:nvSpPr>
        <p:spPr>
          <a:xfrm>
            <a:off x="4949550" y="214900"/>
            <a:ext cx="38943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Divide problem into parallel pieces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cutoff = 1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8" name="Google Shape;458;p9"/>
          <p:cNvSpPr txBox="1"/>
          <p:nvPr/>
        </p:nvSpPr>
        <p:spPr>
          <a:xfrm>
            <a:off x="317950" y="4094788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59" name="Google Shape;459;p9"/>
          <p:cNvCxnSpPr/>
          <p:nvPr/>
        </p:nvCxnSpPr>
        <p:spPr>
          <a:xfrm flipH="1">
            <a:off x="16132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9"/>
          <p:cNvCxnSpPr/>
          <p:nvPr/>
        </p:nvCxnSpPr>
        <p:spPr>
          <a:xfrm>
            <a:off x="2035938" y="34302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" name="Google Shape;461;p9"/>
          <p:cNvCxnSpPr/>
          <p:nvPr/>
        </p:nvCxnSpPr>
        <p:spPr>
          <a:xfrm flipH="1">
            <a:off x="33039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9"/>
          <p:cNvCxnSpPr/>
          <p:nvPr/>
        </p:nvCxnSpPr>
        <p:spPr>
          <a:xfrm>
            <a:off x="3726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9"/>
          <p:cNvCxnSpPr/>
          <p:nvPr/>
        </p:nvCxnSpPr>
        <p:spPr>
          <a:xfrm flipH="1">
            <a:off x="20358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4" name="Google Shape;464;p9"/>
          <p:cNvCxnSpPr/>
          <p:nvPr/>
        </p:nvCxnSpPr>
        <p:spPr>
          <a:xfrm>
            <a:off x="2881290" y="289137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5" name="Google Shape;465;p9"/>
          <p:cNvCxnSpPr/>
          <p:nvPr/>
        </p:nvCxnSpPr>
        <p:spPr>
          <a:xfrm flipH="1">
            <a:off x="49946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6" name="Google Shape;466;p9"/>
          <p:cNvCxnSpPr/>
          <p:nvPr/>
        </p:nvCxnSpPr>
        <p:spPr>
          <a:xfrm>
            <a:off x="5417338" y="343021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7" name="Google Shape;467;p9"/>
          <p:cNvCxnSpPr/>
          <p:nvPr/>
        </p:nvCxnSpPr>
        <p:spPr>
          <a:xfrm flipH="1">
            <a:off x="66853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" name="Google Shape;468;p9"/>
          <p:cNvCxnSpPr/>
          <p:nvPr/>
        </p:nvCxnSpPr>
        <p:spPr>
          <a:xfrm>
            <a:off x="7108038" y="3430166"/>
            <a:ext cx="4227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9"/>
          <p:cNvCxnSpPr/>
          <p:nvPr/>
        </p:nvCxnSpPr>
        <p:spPr>
          <a:xfrm flipH="1">
            <a:off x="54172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0" name="Google Shape;470;p9"/>
          <p:cNvCxnSpPr/>
          <p:nvPr/>
        </p:nvCxnSpPr>
        <p:spPr>
          <a:xfrm>
            <a:off x="6262690" y="2891325"/>
            <a:ext cx="845400" cy="1179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" name="Google Shape;471;p9"/>
          <p:cNvCxnSpPr/>
          <p:nvPr/>
        </p:nvCxnSpPr>
        <p:spPr>
          <a:xfrm flipH="1" rot="10800000">
            <a:off x="2881290" y="23522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" name="Google Shape;472;p9"/>
          <p:cNvCxnSpPr/>
          <p:nvPr/>
        </p:nvCxnSpPr>
        <p:spPr>
          <a:xfrm>
            <a:off x="4571990" y="2352375"/>
            <a:ext cx="1690800" cy="11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473" name="Google Shape;473;p9"/>
          <p:cNvGraphicFramePr/>
          <p:nvPr/>
        </p:nvGraphicFramePr>
        <p:xfrm>
          <a:off x="11905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4" name="Google Shape;474;p9"/>
          <p:cNvGraphicFramePr/>
          <p:nvPr/>
        </p:nvGraphicFramePr>
        <p:xfrm>
          <a:off x="2035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5" name="Google Shape;475;p9"/>
          <p:cNvGraphicFramePr/>
          <p:nvPr/>
        </p:nvGraphicFramePr>
        <p:xfrm>
          <a:off x="28812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6" name="Google Shape;476;p9"/>
          <p:cNvGraphicFramePr/>
          <p:nvPr/>
        </p:nvGraphicFramePr>
        <p:xfrm>
          <a:off x="3726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7" name="Google Shape;477;p9"/>
          <p:cNvGraphicFramePr/>
          <p:nvPr/>
        </p:nvGraphicFramePr>
        <p:xfrm>
          <a:off x="45719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8" name="Google Shape;478;p9"/>
          <p:cNvGraphicFramePr/>
          <p:nvPr/>
        </p:nvGraphicFramePr>
        <p:xfrm>
          <a:off x="54173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9" name="Google Shape;479;p9"/>
          <p:cNvGraphicFramePr/>
          <p:nvPr/>
        </p:nvGraphicFramePr>
        <p:xfrm>
          <a:off x="62626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0" name="Google Shape;480;p9"/>
          <p:cNvGraphicFramePr/>
          <p:nvPr/>
        </p:nvGraphicFramePr>
        <p:xfrm>
          <a:off x="7108050" y="409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1" name="Google Shape;481;p9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" name="Google Shape;482;p9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3" name="Google Shape;483;p9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4" name="Google Shape;484;p9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5" name="Google Shape;485;p9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6" name="Google Shape;486;p9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7" name="Google Shape;487;p9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8" name="Google Shape;488;p9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9" name="Google Shape;489;p9"/>
          <p:cNvSpPr txBox="1"/>
          <p:nvPr/>
        </p:nvSpPr>
        <p:spPr>
          <a:xfrm>
            <a:off x="317950" y="4570875"/>
            <a:ext cx="87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output =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0" name="Google Shape;490;p9"/>
          <p:cNvSpPr txBox="1"/>
          <p:nvPr/>
        </p:nvSpPr>
        <p:spPr>
          <a:xfrm>
            <a:off x="421025" y="1495600"/>
            <a:ext cx="3674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an array </a:t>
            </a: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GB" sz="12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output an array such that</a:t>
            </a:r>
            <a:endParaRPr b="0" i="0" sz="12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sum(input[0],...,input[i])</a:t>
            </a:r>
            <a:endParaRPr b="0" i="0" sz="12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1" name="Google Shape;491;p9"/>
          <p:cNvSpPr txBox="1"/>
          <p:nvPr/>
        </p:nvSpPr>
        <p:spPr>
          <a:xfrm>
            <a:off x="4949550" y="568563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Arial"/>
              <a:buAutoNum type="arabicPeriod" startAt="2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cutoff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leaves[i].sum = input[i]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2" name="Google Shape;492;p9"/>
          <p:cNvSpPr txBox="1"/>
          <p:nvPr/>
        </p:nvSpPr>
        <p:spPr>
          <a:xfrm>
            <a:off x="4949550" y="965900"/>
            <a:ext cx="3872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3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parent.sum = left.sum + right.sum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3" name="Google Shape;493;p9"/>
          <p:cNvSpPr txBox="1"/>
          <p:nvPr/>
        </p:nvSpPr>
        <p:spPr>
          <a:xfrm>
            <a:off x="4949550" y="1371975"/>
            <a:ext cx="4038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4"/>
            </a:pP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Propagate </a:t>
            </a: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</a:t>
            </a:r>
            <a:r>
              <a:rPr b="0" i="0" lang="en-GB" sz="1000" u="none" cap="none" strike="noStrike">
                <a:solidFill>
                  <a:srgbClr val="391A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down</a:t>
            </a:r>
            <a:endParaRPr b="0" i="0" sz="1000" u="none" cap="none" strike="noStrike">
              <a:solidFill>
                <a:srgbClr val="391A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left.fromLeft = parent.fromLeft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right.fromLeft = parent.fromLeft + left.sum</a:t>
            </a:r>
            <a:endParaRPr b="0" i="0" sz="10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4" name="Google Shape;494;p9"/>
          <p:cNvSpPr/>
          <p:nvPr/>
        </p:nvSpPr>
        <p:spPr>
          <a:xfrm rot="-5400000">
            <a:off x="1549675" y="3608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9"/>
          <p:cNvSpPr/>
          <p:nvPr/>
        </p:nvSpPr>
        <p:spPr>
          <a:xfrm rot="-5400000">
            <a:off x="2395025" y="3610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9"/>
          <p:cNvSpPr/>
          <p:nvPr/>
        </p:nvSpPr>
        <p:spPr>
          <a:xfrm rot="-5400000">
            <a:off x="3240375" y="36101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9"/>
          <p:cNvSpPr/>
          <p:nvPr/>
        </p:nvSpPr>
        <p:spPr>
          <a:xfrm rot="-5400000">
            <a:off x="4085725" y="361170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9"/>
          <p:cNvSpPr/>
          <p:nvPr/>
        </p:nvSpPr>
        <p:spPr>
          <a:xfrm rot="-5400000">
            <a:off x="4931075" y="361017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9"/>
          <p:cNvSpPr/>
          <p:nvPr/>
        </p:nvSpPr>
        <p:spPr>
          <a:xfrm rot="-5400000">
            <a:off x="5776425" y="36117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9"/>
          <p:cNvSpPr/>
          <p:nvPr/>
        </p:nvSpPr>
        <p:spPr>
          <a:xfrm rot="-5400000">
            <a:off x="6621775" y="3611650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9"/>
          <p:cNvSpPr/>
          <p:nvPr/>
        </p:nvSpPr>
        <p:spPr>
          <a:xfrm rot="-5400000">
            <a:off x="7467125" y="3613225"/>
            <a:ext cx="127200" cy="84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9"/>
          <p:cNvSpPr txBox="1"/>
          <p:nvPr/>
        </p:nvSpPr>
        <p:spPr>
          <a:xfrm>
            <a:off x="4949550" y="1928625"/>
            <a:ext cx="449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1A47"/>
              </a:buClr>
              <a:buSzPts val="1000"/>
              <a:buFont typeface="Helvetica Neue"/>
              <a:buAutoNum type="arabicPeriod" startAt="5"/>
            </a:pPr>
            <a:r>
              <a:rPr b="0" i="0" lang="en-GB" sz="10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output[i] = leaves[i].fromLeft + input[i]</a:t>
            </a:r>
            <a:endParaRPr b="0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3" name="Google Shape;503;p9"/>
          <p:cNvSpPr/>
          <p:nvPr/>
        </p:nvSpPr>
        <p:spPr>
          <a:xfrm>
            <a:off x="2090222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1,2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4" name="Google Shape;504;p9"/>
          <p:cNvSpPr/>
          <p:nvPr/>
        </p:nvSpPr>
        <p:spPr>
          <a:xfrm>
            <a:off x="1244875" y="35482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 i="0" sz="700" u="none" cap="none" strike="noStrike">
              <a:solidFill>
                <a:srgbClr val="766D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5" name="Google Shape;505;p9"/>
          <p:cNvSpPr/>
          <p:nvPr/>
        </p:nvSpPr>
        <p:spPr>
          <a:xfrm>
            <a:off x="37809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3,4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6" name="Google Shape;506;p9"/>
          <p:cNvSpPr/>
          <p:nvPr/>
        </p:nvSpPr>
        <p:spPr>
          <a:xfrm>
            <a:off x="29355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7" name="Google Shape;507;p9"/>
          <p:cNvSpPr/>
          <p:nvPr/>
        </p:nvSpPr>
        <p:spPr>
          <a:xfrm>
            <a:off x="5471622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5,6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8" name="Google Shape;508;p9"/>
          <p:cNvSpPr/>
          <p:nvPr/>
        </p:nvSpPr>
        <p:spPr>
          <a:xfrm>
            <a:off x="4626275" y="354823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4,5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9" name="Google Shape;509;p9"/>
          <p:cNvSpPr/>
          <p:nvPr/>
        </p:nvSpPr>
        <p:spPr>
          <a:xfrm>
            <a:off x="7162322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7,8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0" name="Google Shape;510;p9"/>
          <p:cNvSpPr/>
          <p:nvPr/>
        </p:nvSpPr>
        <p:spPr>
          <a:xfrm>
            <a:off x="6316975" y="3548187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1" name="Google Shape;511;p9"/>
          <p:cNvSpPr/>
          <p:nvPr/>
        </p:nvSpPr>
        <p:spPr>
          <a:xfrm>
            <a:off x="1667538" y="30075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0,2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2" name="Google Shape;512;p9"/>
          <p:cNvSpPr/>
          <p:nvPr/>
        </p:nvSpPr>
        <p:spPr>
          <a:xfrm>
            <a:off x="33582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2,4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3" name="Google Shape;513;p9"/>
          <p:cNvSpPr/>
          <p:nvPr/>
        </p:nvSpPr>
        <p:spPr>
          <a:xfrm>
            <a:off x="5048938" y="300746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4" name="Google Shape;514;p9"/>
          <p:cNvSpPr/>
          <p:nvPr/>
        </p:nvSpPr>
        <p:spPr>
          <a:xfrm>
            <a:off x="6739638" y="3007416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6,8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33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5" name="Google Shape;515;p9"/>
          <p:cNvSpPr/>
          <p:nvPr/>
        </p:nvSpPr>
        <p:spPr>
          <a:xfrm>
            <a:off x="2512890" y="246760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6" name="Google Shape;516;p9"/>
          <p:cNvSpPr/>
          <p:nvPr/>
        </p:nvSpPr>
        <p:spPr>
          <a:xfrm>
            <a:off x="5894290" y="2467550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4,8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7" name="Google Shape;517;p9"/>
          <p:cNvSpPr/>
          <p:nvPr/>
        </p:nvSpPr>
        <p:spPr>
          <a:xfrm>
            <a:off x="4203590" y="1927675"/>
            <a:ext cx="736800" cy="42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range: 0,8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sum: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44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700" u="none" cap="none" strike="noStrike">
                <a:solidFill>
                  <a:srgbClr val="391A47"/>
                </a:solidFill>
                <a:latin typeface="Courier New"/>
                <a:ea typeface="Courier New"/>
                <a:cs typeface="Courier New"/>
                <a:sym typeface="Courier New"/>
              </a:rPr>
              <a:t>fromLeft: </a:t>
            </a:r>
            <a:r>
              <a:rPr b="1" i="0" lang="en-GB" sz="700" u="none" cap="none" strike="noStrike">
                <a:solidFill>
                  <a:srgbClr val="766DF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 i="0" sz="700" u="none" cap="none" strike="noStrike">
              <a:solidFill>
                <a:srgbClr val="391A4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8" name="Google Shape;518;p9"/>
          <p:cNvSpPr/>
          <p:nvPr/>
        </p:nvSpPr>
        <p:spPr>
          <a:xfrm rot="-5387774">
            <a:off x="7911821" y="4196000"/>
            <a:ext cx="1349709" cy="17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5252"/>
          </a:solidFill>
          <a:ln cap="flat" cmpd="sng" w="9525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9" name="Google Shape;519;p9"/>
          <p:cNvGraphicFramePr/>
          <p:nvPr/>
        </p:nvGraphicFramePr>
        <p:xfrm>
          <a:off x="11905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0" name="Google Shape;520;p9"/>
          <p:cNvGraphicFramePr/>
          <p:nvPr/>
        </p:nvGraphicFramePr>
        <p:xfrm>
          <a:off x="2035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1" name="Google Shape;521;p9"/>
          <p:cNvGraphicFramePr/>
          <p:nvPr/>
        </p:nvGraphicFramePr>
        <p:xfrm>
          <a:off x="28812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2" name="Google Shape;522;p9"/>
          <p:cNvGraphicFramePr/>
          <p:nvPr/>
        </p:nvGraphicFramePr>
        <p:xfrm>
          <a:off x="3726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26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3" name="Google Shape;523;p9"/>
          <p:cNvGraphicFramePr/>
          <p:nvPr/>
        </p:nvGraphicFramePr>
        <p:xfrm>
          <a:off x="45719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4" name="Google Shape;524;p9"/>
          <p:cNvGraphicFramePr/>
          <p:nvPr/>
        </p:nvGraphicFramePr>
        <p:xfrm>
          <a:off x="54173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33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5" name="Google Shape;525;p9"/>
          <p:cNvGraphicFramePr/>
          <p:nvPr/>
        </p:nvGraphicFramePr>
        <p:xfrm>
          <a:off x="62626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40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6" name="Google Shape;526;p9"/>
          <p:cNvGraphicFramePr/>
          <p:nvPr/>
        </p:nvGraphicFramePr>
        <p:xfrm>
          <a:off x="7108050" y="45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{98823E57-FD6F-41AE-8962-308CA7C78B3B}</a:tableStyleId>
              </a:tblPr>
              <a:tblGrid>
                <a:gridCol w="845400"/>
              </a:tblGrid>
              <a:tr h="3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766DF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44</a:t>
                      </a:r>
                      <a:endParaRPr sz="1100" u="none" cap="none" strike="noStrike">
                        <a:solidFill>
                          <a:srgbClr val="766DF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7" name="Google Shape;527;p9"/>
          <p:cNvSpPr txBox="1"/>
          <p:nvPr/>
        </p:nvSpPr>
        <p:spPr>
          <a:xfrm>
            <a:off x="0" y="333375"/>
            <a:ext cx="3606165" cy="826135"/>
          </a:xfrm>
          <a:prstGeom prst="rect">
            <a:avLst/>
          </a:prstGeom>
          <a:gradFill>
            <a:gsLst>
              <a:gs pos="0">
                <a:srgbClr val="5925BF"/>
              </a:gs>
              <a:gs pos="100000">
                <a:srgbClr val="A58FFF"/>
              </a:gs>
            </a:gsLst>
            <a:lin ang="2698631" scaled="0"/>
          </a:gradFill>
          <a:ln>
            <a:noFill/>
          </a:ln>
        </p:spPr>
        <p:txBody>
          <a:bodyPr anchorCtr="0" anchor="t" bIns="182875" lIns="731500" spcFirstLastPara="1" rIns="731750" wrap="square" tIns="18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0a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2025-05-19T08:19:49Z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697CD6DC179F80FAE1E52A68ADCD0E36_42</vt:lpwstr>
  </property>
  <property fmtid="{D5CDD505-2E9C-101B-9397-08002B2CF9AE}" pid="3" name="KSOProductBuildVer">
    <vt:lpwstr>1033-6.13.1.8710</vt:lpwstr>
  </property>
</Properties>
</file>