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8" r:id="rId6"/>
    <p:sldId id="271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84" r:id="rId19"/>
    <p:sldId id="283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304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300" r:id="rId36"/>
    <p:sldId id="299" r:id="rId37"/>
    <p:sldId id="301" r:id="rId38"/>
    <p:sldId id="302" r:id="rId39"/>
    <p:sldId id="303" r:id="rId40"/>
    <p:sldId id="305" r:id="rId41"/>
  </p:sldIdLst>
  <p:sldSz cx="12192000" cy="6858000"/>
  <p:notesSz cx="6858000" cy="9144000"/>
  <p:embeddedFontLst>
    <p:embeddedFont>
      <p:font typeface="Cambria Math" panose="02040503050406030204" pitchFamily="18" charset="0"/>
      <p:regular r:id="rId4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9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0.png"/><Relationship Id="rId13" Type="http://schemas.openxmlformats.org/officeDocument/2006/relationships/image" Target="../media/image130.png"/><Relationship Id="rId18" Type="http://schemas.openxmlformats.org/officeDocument/2006/relationships/image" Target="../media/image180.png"/><Relationship Id="rId3" Type="http://schemas.openxmlformats.org/officeDocument/2006/relationships/image" Target="../media/image310.png"/><Relationship Id="rId21" Type="http://schemas.openxmlformats.org/officeDocument/2006/relationships/image" Target="../media/image21.png"/><Relationship Id="rId7" Type="http://schemas.openxmlformats.org/officeDocument/2006/relationships/image" Target="../media/image710.png"/><Relationship Id="rId12" Type="http://schemas.openxmlformats.org/officeDocument/2006/relationships/image" Target="../media/image124.png"/><Relationship Id="rId17" Type="http://schemas.openxmlformats.org/officeDocument/2006/relationships/image" Target="../media/image170.png"/><Relationship Id="rId2" Type="http://schemas.openxmlformats.org/officeDocument/2006/relationships/image" Target="../media/image210.png"/><Relationship Id="rId16" Type="http://schemas.openxmlformats.org/officeDocument/2006/relationships/image" Target="../media/image160.png"/><Relationship Id="rId20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11" Type="http://schemas.openxmlformats.org/officeDocument/2006/relationships/image" Target="../media/image1110.png"/><Relationship Id="rId5" Type="http://schemas.openxmlformats.org/officeDocument/2006/relationships/image" Target="../media/image510.png"/><Relationship Id="rId15" Type="http://schemas.openxmlformats.org/officeDocument/2006/relationships/image" Target="../media/image150.png"/><Relationship Id="rId23" Type="http://schemas.openxmlformats.org/officeDocument/2006/relationships/image" Target="../media/image23.png"/><Relationship Id="rId10" Type="http://schemas.openxmlformats.org/officeDocument/2006/relationships/image" Target="../media/image1010.png"/><Relationship Id="rId19" Type="http://schemas.openxmlformats.org/officeDocument/2006/relationships/image" Target="../media/image190.png"/><Relationship Id="rId4" Type="http://schemas.openxmlformats.org/officeDocument/2006/relationships/image" Target="../media/image410.png"/><Relationship Id="rId9" Type="http://schemas.openxmlformats.org/officeDocument/2006/relationships/image" Target="../media/image910.png"/><Relationship Id="rId14" Type="http://schemas.openxmlformats.org/officeDocument/2006/relationships/image" Target="../media/image140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0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0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60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26" Type="http://schemas.openxmlformats.org/officeDocument/2006/relationships/image" Target="../media/image70.png"/><Relationship Id="rId39" Type="http://schemas.openxmlformats.org/officeDocument/2006/relationships/image" Target="../media/image83.png"/><Relationship Id="rId21" Type="http://schemas.openxmlformats.org/officeDocument/2006/relationships/image" Target="../media/image65.png"/><Relationship Id="rId34" Type="http://schemas.openxmlformats.org/officeDocument/2006/relationships/image" Target="../media/image78.png"/><Relationship Id="rId42" Type="http://schemas.openxmlformats.org/officeDocument/2006/relationships/image" Target="../media/image86.png"/><Relationship Id="rId7" Type="http://schemas.openxmlformats.org/officeDocument/2006/relationships/image" Target="../media/image51.png"/><Relationship Id="rId2" Type="http://schemas.openxmlformats.org/officeDocument/2006/relationships/image" Target="../media/image1.png"/><Relationship Id="rId16" Type="http://schemas.openxmlformats.org/officeDocument/2006/relationships/image" Target="../media/image60.png"/><Relationship Id="rId29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24" Type="http://schemas.openxmlformats.org/officeDocument/2006/relationships/image" Target="../media/image68.png"/><Relationship Id="rId32" Type="http://schemas.openxmlformats.org/officeDocument/2006/relationships/image" Target="../media/image76.png"/><Relationship Id="rId37" Type="http://schemas.openxmlformats.org/officeDocument/2006/relationships/image" Target="../media/image81.png"/><Relationship Id="rId40" Type="http://schemas.openxmlformats.org/officeDocument/2006/relationships/image" Target="../media/image84.png"/><Relationship Id="rId45" Type="http://schemas.openxmlformats.org/officeDocument/2006/relationships/image" Target="../media/image2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67.png"/><Relationship Id="rId28" Type="http://schemas.openxmlformats.org/officeDocument/2006/relationships/image" Target="../media/image72.png"/><Relationship Id="rId36" Type="http://schemas.openxmlformats.org/officeDocument/2006/relationships/image" Target="../media/image80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31" Type="http://schemas.openxmlformats.org/officeDocument/2006/relationships/image" Target="../media/image75.png"/><Relationship Id="rId44" Type="http://schemas.openxmlformats.org/officeDocument/2006/relationships/image" Target="../media/image88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6.png"/><Relationship Id="rId27" Type="http://schemas.openxmlformats.org/officeDocument/2006/relationships/image" Target="../media/image71.png"/><Relationship Id="rId30" Type="http://schemas.openxmlformats.org/officeDocument/2006/relationships/image" Target="../media/image74.png"/><Relationship Id="rId35" Type="http://schemas.openxmlformats.org/officeDocument/2006/relationships/image" Target="../media/image79.png"/><Relationship Id="rId43" Type="http://schemas.openxmlformats.org/officeDocument/2006/relationships/image" Target="../media/image87.png"/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69.png"/><Relationship Id="rId33" Type="http://schemas.openxmlformats.org/officeDocument/2006/relationships/image" Target="../media/image77.png"/><Relationship Id="rId38" Type="http://schemas.openxmlformats.org/officeDocument/2006/relationships/image" Target="../media/image82.png"/><Relationship Id="rId20" Type="http://schemas.openxmlformats.org/officeDocument/2006/relationships/image" Target="../media/image64.png"/><Relationship Id="rId41" Type="http://schemas.openxmlformats.org/officeDocument/2006/relationships/image" Target="../media/image85.png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1.png"/><Relationship Id="rId18" Type="http://schemas.openxmlformats.org/officeDocument/2006/relationships/image" Target="../media/image76.png"/><Relationship Id="rId26" Type="http://schemas.openxmlformats.org/officeDocument/2006/relationships/image" Target="../media/image84.png"/><Relationship Id="rId39" Type="http://schemas.openxmlformats.org/officeDocument/2006/relationships/image" Target="../media/image116.png"/><Relationship Id="rId21" Type="http://schemas.openxmlformats.org/officeDocument/2006/relationships/image" Target="../media/image105.png"/><Relationship Id="rId34" Type="http://schemas.openxmlformats.org/officeDocument/2006/relationships/image" Target="../media/image111.png"/><Relationship Id="rId42" Type="http://schemas.openxmlformats.org/officeDocument/2006/relationships/image" Target="../media/image119.png"/><Relationship Id="rId7" Type="http://schemas.openxmlformats.org/officeDocument/2006/relationships/image" Target="../media/image95.png"/><Relationship Id="rId2" Type="http://schemas.openxmlformats.org/officeDocument/2006/relationships/image" Target="../media/image3.png"/><Relationship Id="rId16" Type="http://schemas.openxmlformats.org/officeDocument/2006/relationships/image" Target="../media/image104.png"/><Relationship Id="rId29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24" Type="http://schemas.openxmlformats.org/officeDocument/2006/relationships/image" Target="../media/image82.png"/><Relationship Id="rId32" Type="http://schemas.openxmlformats.org/officeDocument/2006/relationships/image" Target="../media/image109.png"/><Relationship Id="rId37" Type="http://schemas.openxmlformats.org/officeDocument/2006/relationships/image" Target="../media/image114.png"/><Relationship Id="rId40" Type="http://schemas.openxmlformats.org/officeDocument/2006/relationships/image" Target="../media/image117.png"/><Relationship Id="rId45" Type="http://schemas.openxmlformats.org/officeDocument/2006/relationships/image" Target="../media/image122.png"/><Relationship Id="rId5" Type="http://schemas.openxmlformats.org/officeDocument/2006/relationships/image" Target="../media/image93.png"/><Relationship Id="rId15" Type="http://schemas.openxmlformats.org/officeDocument/2006/relationships/image" Target="../media/image103.png"/><Relationship Id="rId23" Type="http://schemas.openxmlformats.org/officeDocument/2006/relationships/image" Target="../media/image106.png"/><Relationship Id="rId28" Type="http://schemas.openxmlformats.org/officeDocument/2006/relationships/image" Target="../media/image86.png"/><Relationship Id="rId36" Type="http://schemas.openxmlformats.org/officeDocument/2006/relationships/image" Target="../media/image113.png"/><Relationship Id="rId10" Type="http://schemas.openxmlformats.org/officeDocument/2006/relationships/image" Target="../media/image98.png"/><Relationship Id="rId19" Type="http://schemas.openxmlformats.org/officeDocument/2006/relationships/image" Target="../media/image77.png"/><Relationship Id="rId31" Type="http://schemas.openxmlformats.org/officeDocument/2006/relationships/image" Target="../media/image4.png"/><Relationship Id="rId44" Type="http://schemas.openxmlformats.org/officeDocument/2006/relationships/image" Target="../media/image121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Relationship Id="rId22" Type="http://schemas.openxmlformats.org/officeDocument/2006/relationships/image" Target="../media/image80.png"/><Relationship Id="rId27" Type="http://schemas.openxmlformats.org/officeDocument/2006/relationships/image" Target="../media/image107.png"/><Relationship Id="rId30" Type="http://schemas.openxmlformats.org/officeDocument/2006/relationships/image" Target="../media/image88.png"/><Relationship Id="rId35" Type="http://schemas.openxmlformats.org/officeDocument/2006/relationships/image" Target="../media/image112.png"/><Relationship Id="rId43" Type="http://schemas.openxmlformats.org/officeDocument/2006/relationships/image" Target="../media/image120.png"/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12" Type="http://schemas.openxmlformats.org/officeDocument/2006/relationships/image" Target="../media/image100.png"/><Relationship Id="rId17" Type="http://schemas.openxmlformats.org/officeDocument/2006/relationships/image" Target="../media/image75.png"/><Relationship Id="rId25" Type="http://schemas.openxmlformats.org/officeDocument/2006/relationships/image" Target="../media/image83.png"/><Relationship Id="rId33" Type="http://schemas.openxmlformats.org/officeDocument/2006/relationships/image" Target="../media/image110.png"/><Relationship Id="rId38" Type="http://schemas.openxmlformats.org/officeDocument/2006/relationships/image" Target="../media/image115.png"/><Relationship Id="rId20" Type="http://schemas.openxmlformats.org/officeDocument/2006/relationships/image" Target="../media/image78.png"/><Relationship Id="rId41" Type="http://schemas.openxmlformats.org/officeDocument/2006/relationships/image" Target="../media/image11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8: AVL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// Now root is the node to delete, what happens next?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5258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AF61-C0E9-5358-15F9-71C3896E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– 3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EAC8-3204-C998-083A-0CA3CB38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0 Children (i.e. it’s a leaf)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1 Child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 Children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AC3D59-3E05-191D-A7BF-6AC36E848F5B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333A002-A754-52F5-FA72-68624BE2C8D0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08219CE-3255-59E4-61D6-419B3BAFB9D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2142312F-4523-0F4A-18D6-D202467C630B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B78B0BF-9986-AD99-C54F-D7B175C1C6D9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7B86446-8709-F970-19FA-1560746A8F8B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12845EA2-0AD9-0332-93AD-E32D492ACF75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45DC21F3-A9FD-FEF7-D158-D2B83E668A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C2595E8C-ACCE-26C0-95A6-DF31D51FB635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B09B76C-5533-8CEE-1C8E-C13D430D6C0A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6BA5A95-4800-75BA-5CE6-E383F92011EB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9AC4D699-B4C5-E5A7-F3D0-4965AD3CEF52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DBE01189-9D86-9F73-E90F-C51F6D57DB47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F6CAF12A-D2DF-12A3-D54E-B3E2AADBEE87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D0412F1-A696-4E74-5C2D-01D272BC7D1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0FEBA68-EB7A-A625-123F-3DFEFE9705FD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46FB638-874C-F8CE-DA66-D385D2D1E61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rgbClr val="FF646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35A3DD-4BC9-7373-F046-80248E667B84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0A20141-63E4-638D-8E70-95A8CD7079FC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F92928-0AF8-46E7-0CF2-997221C964DA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2148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D992-8A3B-FA6D-C215-0B6ED397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Max and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04EE-D13B-45D9-058D-3DB66EC3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 of a BST:</a:t>
            </a:r>
          </a:p>
          <a:p>
            <a:pPr lvl="1"/>
            <a:r>
              <a:rPr lang="en-US" dirty="0"/>
              <a:t>Right-most Thing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Min of a BST:</a:t>
            </a:r>
          </a:p>
          <a:p>
            <a:pPr lvl="1"/>
            <a:r>
              <a:rPr lang="en-US" dirty="0"/>
              <a:t>Left-most Thing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BF0BCB-E919-4887-EA0E-2950E757CB98}"/>
              </a:ext>
            </a:extLst>
          </p:cNvPr>
          <p:cNvGrpSpPr/>
          <p:nvPr/>
        </p:nvGrpSpPr>
        <p:grpSpPr>
          <a:xfrm>
            <a:off x="8079280" y="3143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9003D4F-20EE-2715-9BC2-D19DE4581AEE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68D83DF-C06D-6B78-1A7C-F817960D477A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A2EDFBE-0A1B-19F2-557F-3B1A84B931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5E32266-34D1-3723-EBDF-C9A36280C46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1D17E1C-7320-E465-2AF6-0DFBD16C3748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82C6223-5B81-9C2F-51F0-9A31796FD9C1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E529F80-9D8C-AD5B-0003-47F0052FA1C6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DB1C023-75B2-F46B-74A7-E401043679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9B93E87A-6C9B-1D2C-C84A-2AA38EABAC4D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9DE72BA0-DEC4-4371-557B-FD0A27B58A1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E14E1AA9-03DC-F6A2-880E-44E821AD716D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46D2F62-F574-C773-B0F2-218AD20D8DB1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6265655F-9185-06A5-BD36-032DE2A30AAE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2F28718-ABD4-67D4-B846-AEAE833BCF68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F8DDC98-3F89-07C7-160A-648B352778FE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76F51E-8B90-CBD3-7E71-086AF7DF6FD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BD72FE-0A5E-9EC8-90AC-E805731A3D95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A2F8EA-25C5-E8CC-7AA6-AA386BB59595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D5ECE53-FA8D-7B43-2013-D57B557F7DCC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317041B-3D3A-8B57-9A2C-1609D76990ED}"/>
              </a:ext>
            </a:extLst>
          </p:cNvPr>
          <p:cNvSpPr txBox="1"/>
          <p:nvPr/>
        </p:nvSpPr>
        <p:spPr>
          <a:xfrm>
            <a:off x="4450489" y="1515664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maxNode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A3E0CB-96F1-9F4E-AA9E-AFD3225402CD}"/>
              </a:ext>
            </a:extLst>
          </p:cNvPr>
          <p:cNvSpPr txBox="1"/>
          <p:nvPr/>
        </p:nvSpPr>
        <p:spPr>
          <a:xfrm>
            <a:off x="4450489" y="4145638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minNode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177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if (root has no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Null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one child){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that child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two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either the max from the left or min from the right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1729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468E-2A60-489B-E1DA-978D05AA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worst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D3BB-6320-6788-1CFA-3AF70EDA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get a better worst case running time?</a:t>
            </a:r>
          </a:p>
        </p:txBody>
      </p:sp>
    </p:spTree>
    <p:extLst>
      <p:ext uri="{BB962C8B-B14F-4D97-AF65-F5344CB8AC3E}">
        <p14:creationId xmlns:p14="http://schemas.microsoft.com/office/powerpoint/2010/main" val="262488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8BB1-416B-D0E8-3322-4EB4D87A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“Balanced” Binary Search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4F05E-58AF-CEFF-09EC-B606D49F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get better running times by having “shorter” trees</a:t>
            </a:r>
          </a:p>
          <a:p>
            <a:r>
              <a:rPr lang="en-US" dirty="0"/>
              <a:t>Trees get tall due to them being “sparse” (many one-child nodes)</a:t>
            </a:r>
          </a:p>
          <a:p>
            <a:r>
              <a:rPr lang="en-US" dirty="0"/>
              <a:t>Idea: modify how we insert/delete to keep the tree more “full”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83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1: Both Subtrees of Root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0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2: Both Subtrees of Root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25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3: Both Subtrees of every Node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55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4: Both Subtrees of every Node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4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</p:spTree>
    <p:extLst>
      <p:ext uri="{BB962C8B-B14F-4D97-AF65-F5344CB8AC3E}">
        <p14:creationId xmlns:p14="http://schemas.microsoft.com/office/powerpoint/2010/main" val="3568956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296A-CD42-45E7-98AD-FD7A3DA1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912D5-9A57-CAC1-DDCB-41C25F19F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Search tree that maintains that the left and right subtrees of every node have heights that differ by at most one.</a:t>
            </a:r>
          </a:p>
          <a:p>
            <a:pPr lvl="1"/>
            <a:r>
              <a:rPr lang="en-US" dirty="0"/>
              <a:t>height of left subtree and height of right subtree off by at most 1</a:t>
            </a:r>
          </a:p>
          <a:p>
            <a:pPr lvl="1"/>
            <a:r>
              <a:rPr lang="en-US" dirty="0"/>
              <a:t>Not too weak (ensures trees are short)</a:t>
            </a:r>
          </a:p>
          <a:p>
            <a:pPr lvl="1"/>
            <a:r>
              <a:rPr lang="en-US" dirty="0"/>
              <a:t>Not too strong (works for any number of nodes)</a:t>
            </a:r>
          </a:p>
          <a:p>
            <a:pPr lvl="1"/>
            <a:endParaRPr lang="en-US" dirty="0"/>
          </a:p>
          <a:p>
            <a:r>
              <a:rPr lang="en-US" dirty="0"/>
              <a:t>Idea of AVL Tree:</a:t>
            </a:r>
          </a:p>
          <a:p>
            <a:pPr lvl="1"/>
            <a:r>
              <a:rPr lang="en-US" dirty="0"/>
              <a:t>When you insert/delete nodes, if tree is “out of balance” then modify the tree</a:t>
            </a:r>
          </a:p>
          <a:p>
            <a:pPr lvl="1"/>
            <a:r>
              <a:rPr lang="en-US" dirty="0"/>
              <a:t>Modification = “rotation”</a:t>
            </a:r>
          </a:p>
        </p:txBody>
      </p:sp>
    </p:spTree>
    <p:extLst>
      <p:ext uri="{BB962C8B-B14F-4D97-AF65-F5344CB8AC3E}">
        <p14:creationId xmlns:p14="http://schemas.microsoft.com/office/powerpoint/2010/main" val="253067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72F6-F13B-0DF1-EAC1-489ECC35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an AVL Tree?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FED6D48-5E24-DB75-D3E3-5C0CADE034A2}"/>
              </a:ext>
            </a:extLst>
          </p:cNvPr>
          <p:cNvGrpSpPr/>
          <p:nvPr/>
        </p:nvGrpSpPr>
        <p:grpSpPr>
          <a:xfrm>
            <a:off x="6506103" y="3683299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6C65F57-BD07-C988-424F-1901022809A5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0172DECA-9CF4-C026-86F8-572305EFD80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7FF0475-5D75-CF0C-8136-97716851B36C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223AC4B6-DB7D-5890-6A64-477F6C6C77B8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670C748E-BB84-63E7-3213-F881B3FCA272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E897EFF-5936-9183-FECD-3B544ACA850D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EA79B86E-3CF0-510F-C36F-A7094EAC53C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E9170083-3386-CC9C-2F47-3E3DFFB093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AADA609-CF5E-9A2D-FC7B-2E6E8FF30D5F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D2B2485C-2006-6033-2BAB-D5B86A851849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7043BCBC-FB82-358D-6CAC-1B72D1A66D2E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3D15677C-2B5C-0A79-A3E3-444660386785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E1EA23F-2B79-BEC8-27A7-575927BA69A6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B715D8A-7190-742D-28F2-786E284A0C79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ACD5366-1226-5B29-2497-C3943C29A7D2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BF5B753-8D05-CE5A-92EE-C6616E123724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61E78EB-6045-B14F-AF7D-FA0D62FF5057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0912B2-A430-F9D7-2FA2-998B5E70FC17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EA98E0-23E4-F960-98AF-5A2FF311D2E1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9F6F06-42B4-2D4F-4E64-F28A916FCD8E}"/>
              </a:ext>
            </a:extLst>
          </p:cNvPr>
          <p:cNvGrpSpPr/>
          <p:nvPr/>
        </p:nvGrpSpPr>
        <p:grpSpPr>
          <a:xfrm>
            <a:off x="7614255" y="194375"/>
            <a:ext cx="4036614" cy="2762801"/>
            <a:chOff x="8079280" y="365125"/>
            <a:chExt cx="4036614" cy="276280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E49278E-15F7-4ACF-73F5-AE4768B45266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C55DBE0B-4748-1E4C-9541-AD320B2A2AA4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D8F0EF91-F5F4-DD5D-FE6E-31B40A9AC1FE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B9C2789A-81AF-240E-7951-D8B035D4B1A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C5F0A19E-6C85-B11B-1660-E214D2991E0E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F7CC55A5-6AEC-196F-77B3-8C6CFB33D3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6F00F48B-D865-C5B3-BE04-5A5EA58F271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04AF09A6-3DB3-6DC5-9B08-35F67C09028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9929D1CC-D926-457D-D10B-143825F02C4F}"/>
                    </a:ext>
                  </a:extLst>
                </p:cNvPr>
                <p:cNvCxnSpPr>
                  <a:cxnSpLocks/>
                  <a:stCxn id="33" idx="3"/>
                  <a:endCxn id="3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E919BDA-0900-6F51-8AE4-138A92B2654C}"/>
                    </a:ext>
                  </a:extLst>
                </p:cNvPr>
                <p:cNvCxnSpPr>
                  <a:cxnSpLocks/>
                  <a:stCxn id="33" idx="5"/>
                  <a:endCxn id="3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D419E6C1-CA0E-F43A-CF76-1A0FD37DF99E}"/>
                    </a:ext>
                  </a:extLst>
                </p:cNvPr>
                <p:cNvCxnSpPr>
                  <a:stCxn id="36" idx="7"/>
                  <a:endCxn id="3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B5C80C6C-CA87-0991-FE96-B02A5C8446BD}"/>
                    </a:ext>
                  </a:extLst>
                </p:cNvPr>
                <p:cNvCxnSpPr>
                  <a:cxnSpLocks/>
                  <a:stCxn id="38" idx="7"/>
                  <a:endCxn id="3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6D336028-1575-EB9B-C2C5-E47D29C6B79E}"/>
                    </a:ext>
                  </a:extLst>
                </p:cNvPr>
                <p:cNvCxnSpPr>
                  <a:stCxn id="37" idx="1"/>
                  <a:endCxn id="3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854C72C-2029-C4D8-4E58-32F76F1BC1A6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4FE95C4B-7A54-4A81-0651-1BC490B1BF99}"/>
                  </a:ext>
                </a:extLst>
              </p:cNvPr>
              <p:cNvCxnSpPr>
                <a:cxnSpLocks/>
                <a:stCxn id="31" idx="1"/>
                <a:endCxn id="3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FE62612-5ADD-9CBC-FA67-EED45768DD9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47D72AF-E02B-2A3B-0F0F-92115EBC3ED7}"/>
                </a:ext>
              </a:extLst>
            </p:cNvPr>
            <p:cNvCxnSpPr>
              <a:cxnSpLocks/>
              <a:stCxn id="26" idx="7"/>
              <a:endCxn id="3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FC08893-2388-742F-D45D-63DD3B061FF7}"/>
              </a:ext>
            </a:extLst>
          </p:cNvPr>
          <p:cNvGrpSpPr/>
          <p:nvPr/>
        </p:nvGrpSpPr>
        <p:grpSpPr>
          <a:xfrm>
            <a:off x="3248333" y="775823"/>
            <a:ext cx="3424103" cy="2762801"/>
            <a:chOff x="8079280" y="365125"/>
            <a:chExt cx="3424103" cy="276280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1736A0D-A719-101D-1443-26D1F0A4D459}"/>
                </a:ext>
              </a:extLst>
            </p:cNvPr>
            <p:cNvGrpSpPr/>
            <p:nvPr/>
          </p:nvGrpSpPr>
          <p:grpSpPr>
            <a:xfrm>
              <a:off x="8079280" y="365125"/>
              <a:ext cx="3424103" cy="2762801"/>
              <a:chOff x="5413263" y="1203158"/>
              <a:chExt cx="3424103" cy="2762801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833BF0D4-1C80-D90C-A05A-3A1DC0B725C8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3424103" cy="2762801"/>
                <a:chOff x="131609" y="2379747"/>
                <a:chExt cx="3424103" cy="2762801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1DE79445-BB58-84F5-ADD5-DEC87E933CC8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D5FBEDC7-4459-4241-74B9-C25B45F5E924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11E873FA-A193-775F-E517-22B6C7F8F07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F77CBDA4-D791-6573-555B-1C05112A5A80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1B93B657-1689-96E9-3CD1-39A6AFDCF784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211FEF2B-4A3C-2857-705F-C27137816CCA}"/>
                    </a:ext>
                  </a:extLst>
                </p:cNvPr>
                <p:cNvCxnSpPr>
                  <a:cxnSpLocks/>
                  <a:stCxn id="51" idx="3"/>
                  <a:endCxn id="52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99BCE812-C3F3-290B-21D4-64D41E37BD24}"/>
                    </a:ext>
                  </a:extLst>
                </p:cNvPr>
                <p:cNvCxnSpPr>
                  <a:cxnSpLocks/>
                  <a:stCxn id="51" idx="5"/>
                  <a:endCxn id="53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7F354A69-FB65-CE1F-143E-C254F58D4EE2}"/>
                    </a:ext>
                  </a:extLst>
                </p:cNvPr>
                <p:cNvCxnSpPr>
                  <a:stCxn id="54" idx="7"/>
                  <a:endCxn id="52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7C702CCE-7CE3-ACF3-0CE2-488EA3CA4BF6}"/>
                    </a:ext>
                  </a:extLst>
                </p:cNvPr>
                <p:cNvCxnSpPr>
                  <a:cxnSpLocks/>
                  <a:stCxn id="56" idx="7"/>
                  <a:endCxn id="54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960D4F3-55A0-29FD-9364-574982274237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91B0700-4838-780B-291A-426BCA38A292}"/>
                  </a:ext>
                </a:extLst>
              </p:cNvPr>
              <p:cNvCxnSpPr>
                <a:cxnSpLocks/>
                <a:stCxn id="49" idx="1"/>
                <a:endCxn id="52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B7D1CCC-9844-B58D-10FD-DEACE300229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AEA43FC-AAEC-5D17-3A64-602B247A31FE}"/>
                </a:ext>
              </a:extLst>
            </p:cNvPr>
            <p:cNvCxnSpPr>
              <a:cxnSpLocks/>
              <a:stCxn id="46" idx="7"/>
              <a:endCxn id="49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A1538D4-DB3F-F0C7-08AA-E0235DA7DCDD}"/>
              </a:ext>
            </a:extLst>
          </p:cNvPr>
          <p:cNvGrpSpPr/>
          <p:nvPr/>
        </p:nvGrpSpPr>
        <p:grpSpPr>
          <a:xfrm>
            <a:off x="950879" y="3544785"/>
            <a:ext cx="2612151" cy="2757506"/>
            <a:chOff x="9503743" y="365125"/>
            <a:chExt cx="2612151" cy="2757506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7CFB66F-9ED2-35C1-3299-FED15AFDAFC5}"/>
                </a:ext>
              </a:extLst>
            </p:cNvPr>
            <p:cNvGrpSpPr/>
            <p:nvPr/>
          </p:nvGrpSpPr>
          <p:grpSpPr>
            <a:xfrm>
              <a:off x="9503743" y="365125"/>
              <a:ext cx="2612151" cy="1930319"/>
              <a:chOff x="6837726" y="1203158"/>
              <a:chExt cx="2612151" cy="1930319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069196BE-31FA-F4A1-82AB-1BB164A23454}"/>
                  </a:ext>
                </a:extLst>
              </p:cNvPr>
              <p:cNvGrpSpPr/>
              <p:nvPr/>
            </p:nvGrpSpPr>
            <p:grpSpPr>
              <a:xfrm>
                <a:off x="6837726" y="1203158"/>
                <a:ext cx="2612151" cy="1930319"/>
                <a:chOff x="1556072" y="2379747"/>
                <a:chExt cx="2612151" cy="1930319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8F0470A7-2E15-6253-E0E8-9905C1C11D28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7FC6A5A0-3610-1B0B-2F52-E7E941F71673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3AF3B191-9F2E-0D59-5DDB-EAF05869733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58255D38-D5E3-5580-E8CC-03127A6E34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F4FDFEDC-199E-75E7-33CE-AAF0945EDC8C}"/>
                    </a:ext>
                  </a:extLst>
                </p:cNvPr>
                <p:cNvCxnSpPr>
                  <a:cxnSpLocks/>
                  <a:stCxn id="69" idx="3"/>
                  <a:endCxn id="70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ACB3BF2C-BA27-2F51-24A8-F788881E359C}"/>
                    </a:ext>
                  </a:extLst>
                </p:cNvPr>
                <p:cNvCxnSpPr>
                  <a:cxnSpLocks/>
                  <a:stCxn id="69" idx="5"/>
                  <a:endCxn id="71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9E7B233F-4AB5-0D44-1FA3-83ECC69D5BCE}"/>
                    </a:ext>
                  </a:extLst>
                </p:cNvPr>
                <p:cNvCxnSpPr>
                  <a:stCxn id="73" idx="1"/>
                  <a:endCxn id="71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B226864B-C381-4B00-2C1C-E4A9DB3B5B8B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24FCD201-2759-B496-3D9D-11D0A4042338}"/>
                  </a:ext>
                </a:extLst>
              </p:cNvPr>
              <p:cNvCxnSpPr>
                <a:cxnSpLocks/>
                <a:stCxn id="67" idx="1"/>
                <a:endCxn id="70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D6B2586-DA4B-8D8C-1582-996ECC02AB3F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7DEFAD0-8D4C-290A-0CCF-552C0C5AE42B}"/>
                </a:ext>
              </a:extLst>
            </p:cNvPr>
            <p:cNvCxnSpPr>
              <a:cxnSpLocks/>
              <a:stCxn id="64" idx="7"/>
              <a:endCxn id="67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2262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2C746-9E0B-4BF1-07D4-D40FC836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AVL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3DFC-1CE9-ABD9-C43C-C9A23894B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has:</a:t>
            </a:r>
          </a:p>
          <a:p>
            <a:pPr lvl="1"/>
            <a:r>
              <a:rPr lang="en-US" dirty="0"/>
              <a:t>Key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Height</a:t>
            </a:r>
          </a:p>
          <a:p>
            <a:pPr lvl="1"/>
            <a:r>
              <a:rPr lang="en-US" dirty="0"/>
              <a:t>Left child</a:t>
            </a:r>
          </a:p>
          <a:p>
            <a:pPr lvl="1"/>
            <a:r>
              <a:rPr lang="en-US" dirty="0"/>
              <a:t>Right child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58A99F-1847-D481-774A-4D5DC6C2A082}"/>
              </a:ext>
            </a:extLst>
          </p:cNvPr>
          <p:cNvGrpSpPr/>
          <p:nvPr/>
        </p:nvGrpSpPr>
        <p:grpSpPr>
          <a:xfrm>
            <a:off x="3539383" y="3429000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49C7837-8FCE-03E5-B43B-D5786CA97DEC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28F52BD-A626-46F3-0B20-3B43E12338BE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D9902920-9B9B-F235-C92C-129C755D98B1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C1C89C41-C239-559E-18AD-16F32BAA828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DD073998-69BD-852D-E52E-E4ABAC12EC09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7C3CEE6-E524-6DC2-066A-F19263E7A5FF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B2AB9C0D-005F-CB10-E03E-815B7F18034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D9C9BF70-9C22-F8E9-51DC-724A3C055068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E74AED30-E541-52CC-7D47-5C935247ACA5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1AEB5754-167C-FAB7-7842-07573304766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2F9F1289-A234-47A9-98FA-5391A7849F50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2FDC785-9C50-940B-BC1D-6AC211CEF5F5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14ECBC6-29E7-0891-3C78-0BCCFF411029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E6C55E1D-9C78-D397-45F2-164276F161C5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4411E5F-8F50-D821-E798-A1FD5F1BF1E9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A60367F-F5D8-42D7-D52B-D0D0E584C2ED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085FB90-BCD8-0D52-466E-B3B448756507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B15AD15-2F6E-6EE8-90BA-3900986D859E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107BD38-6042-9E3E-96FA-10756B9A3D16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53BFBD5E-6EA4-FD3F-C513-68CB7389664F}"/>
              </a:ext>
            </a:extLst>
          </p:cNvPr>
          <p:cNvSpPr/>
          <p:nvPr/>
        </p:nvSpPr>
        <p:spPr>
          <a:xfrm>
            <a:off x="7379046" y="893128"/>
            <a:ext cx="2703512" cy="27035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 = 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Value = “hello”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Height = 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Left = Node 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Right = Node 10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113039-E331-7A90-AF46-D6AE59F8D33D}"/>
              </a:ext>
            </a:extLst>
          </p:cNvPr>
          <p:cNvCxnSpPr>
            <a:cxnSpLocks/>
            <a:stCxn id="13" idx="1"/>
            <a:endCxn id="24" idx="1"/>
          </p:cNvCxnSpPr>
          <p:nvPr/>
        </p:nvCxnSpPr>
        <p:spPr>
          <a:xfrm flipV="1">
            <a:off x="5756837" y="1289048"/>
            <a:ext cx="2018129" cy="222965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79B63-6FB9-9E76-66BB-7076A2014A3F}"/>
              </a:ext>
            </a:extLst>
          </p:cNvPr>
          <p:cNvCxnSpPr>
            <a:cxnSpLocks/>
            <a:stCxn id="13" idx="4"/>
            <a:endCxn id="24" idx="4"/>
          </p:cNvCxnSpPr>
          <p:nvPr/>
        </p:nvCxnSpPr>
        <p:spPr>
          <a:xfrm flipV="1">
            <a:off x="5973393" y="3596640"/>
            <a:ext cx="2757409" cy="44487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956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F648-E67F-3270-9ABE-65A95085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an 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DC7C8-A176-31A9-28EA-8DF97A71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Starts out the same way as BST:</a:t>
            </a:r>
          </a:p>
          <a:p>
            <a:pPr lvl="1"/>
            <a:r>
              <a:rPr lang="en-US" dirty="0"/>
              <a:t>“Find” where the new node should go</a:t>
            </a:r>
          </a:p>
          <a:p>
            <a:pPr lvl="1"/>
            <a:r>
              <a:rPr lang="en-US" dirty="0"/>
              <a:t>Put it in the right place (it will be a leaf)</a:t>
            </a:r>
          </a:p>
          <a:p>
            <a:r>
              <a:rPr lang="en-US" dirty="0"/>
              <a:t>Next check the balance</a:t>
            </a:r>
          </a:p>
          <a:p>
            <a:pPr lvl="1"/>
            <a:r>
              <a:rPr lang="en-US" dirty="0"/>
              <a:t>If the tree is still balanced, you’re done!</a:t>
            </a:r>
          </a:p>
          <a:p>
            <a:pPr lvl="1"/>
            <a:r>
              <a:rPr lang="en-US" dirty="0"/>
              <a:t>Otherwise we need to do rotations</a:t>
            </a:r>
          </a:p>
        </p:txBody>
      </p:sp>
    </p:spTree>
    <p:extLst>
      <p:ext uri="{BB962C8B-B14F-4D97-AF65-F5344CB8AC3E}">
        <p14:creationId xmlns:p14="http://schemas.microsoft.com/office/powerpoint/2010/main" val="2248741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A09937D-E5F3-D019-530B-7A92F0280754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C3CF9AB-9F73-CE56-ECC0-821520B6D007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2E641959-57F1-A5D6-D64A-7E1F2F411725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E0B26C9B-5408-C183-74CF-17A2C191F544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D1D87951-98E5-8B68-5B32-53881174B3CA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7A231894-7ABB-1CCE-DB1B-2CCA89E0F42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D9A67541-A9FD-4C8C-787E-BADB8E57B97C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C8408EF0-E522-19E4-0E14-56CE513DC7E2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093B0A94-C79F-9A6D-40B4-69747128026A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1099560-4C15-3239-2340-87B6716CD622}"/>
                    </a:ext>
                  </a:extLst>
                </p:cNvPr>
                <p:cNvCxnSpPr>
                  <a:cxnSpLocks/>
                  <a:stCxn id="34" idx="3"/>
                  <a:endCxn id="35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5851001-F32E-C7EA-CA0A-E7DA8D38ACEB}"/>
                    </a:ext>
                  </a:extLst>
                </p:cNvPr>
                <p:cNvCxnSpPr>
                  <a:cxnSpLocks/>
                  <a:stCxn id="34" idx="5"/>
                  <a:endCxn id="36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CA0DEC1-6E23-A49D-1D6D-2BC63400A91A}"/>
                    </a:ext>
                  </a:extLst>
                </p:cNvPr>
                <p:cNvCxnSpPr>
                  <a:stCxn id="37" idx="7"/>
                  <a:endCxn id="35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29BB1F9E-86E7-0890-9EF8-C42D04BFD1CD}"/>
                    </a:ext>
                  </a:extLst>
                </p:cNvPr>
                <p:cNvCxnSpPr>
                  <a:cxnSpLocks/>
                  <a:stCxn id="39" idx="7"/>
                  <a:endCxn id="37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015FB79-7546-7518-3DA4-4F5FF4D0F4CE}"/>
                    </a:ext>
                  </a:extLst>
                </p:cNvPr>
                <p:cNvCxnSpPr>
                  <a:stCxn id="38" idx="1"/>
                  <a:endCxn id="36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1223B37-4E68-3E4C-7455-07D7569E4B65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991FAB1-8E77-1558-030F-17257C90BEC0}"/>
                  </a:ext>
                </a:extLst>
              </p:cNvPr>
              <p:cNvCxnSpPr>
                <a:cxnSpLocks/>
                <a:stCxn id="32" idx="1"/>
                <a:endCxn id="35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AA47EE7-C232-A1F3-F15F-0E1E9ECAF9EE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FF8B556-BF39-9168-1287-2F7A38F0A6BA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AEDB08B-C0DB-02A2-6E90-BE3FB91E8ED7}"/>
                </a:ext>
              </a:extLst>
            </p:cNvPr>
            <p:cNvCxnSpPr>
              <a:cxnSpLocks/>
              <a:stCxn id="27" idx="1"/>
              <a:endCxn id="37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030A45F-F212-B052-04BA-2ED658B17A52}"/>
                </a:ext>
              </a:extLst>
            </p:cNvPr>
            <p:cNvCxnSpPr>
              <a:cxnSpLocks/>
              <a:stCxn id="28" idx="1"/>
              <a:endCxn id="32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7767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A20C27-94E3-EF82-B066-C6C9318383F2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51145B-4143-BFCB-7640-8FD8DDFF7D48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2A3938F-B46C-93BC-ED09-2F255984F82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B7675288-6037-34B7-9E5C-D6D7949784B4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B704ECC7-9CA7-1E83-E3A9-2656F12C935F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20E0282-7434-FCEC-F4C6-75332C51EE8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06EAA6EF-5E4C-14CF-6468-FF1412C45416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8648D38D-39F5-CD24-C125-A3F92C192133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9B5CC251-E35B-0E4A-E608-C8D59CFA39BA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257813C4-9171-1F70-AB27-FB5B3EBADCFE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381CB6E9-1646-FA1B-F36F-61E19B529632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4BECAB9-FB3B-AF93-8D29-10B949671677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FFE59C21-08AC-00A0-4ADA-A7361360A9F3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72642F43-8430-EC8F-D864-873EE7842B1A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9DD00EA-A418-BE18-C681-27FFFB3C4A1E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A12A2BC-B31E-4941-BFBF-ADA0D02D45AF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A19C799-DA8A-2F26-DC27-7578D35C4651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328692A-BCEB-ADDA-8859-370CE004120D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C1A7374-71FD-FD69-A95F-94455213B14E}"/>
                </a:ext>
              </a:extLst>
            </p:cNvPr>
            <p:cNvCxnSpPr>
              <a:cxnSpLocks/>
              <a:stCxn id="6" idx="1"/>
              <a:endCxn id="16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FA6DE27-BF70-6AE9-235C-E0A675DF8B03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281515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Balanced!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186EDC3-E416-05CF-9067-F30AA73EF314}"/>
              </a:ext>
            </a:extLst>
          </p:cNvPr>
          <p:cNvSpPr/>
          <p:nvPr/>
        </p:nvSpPr>
        <p:spPr>
          <a:xfrm>
            <a:off x="3634272" y="4929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5DDBCDF-B0E8-9E3D-618B-C5949394660A}"/>
              </a:ext>
            </a:extLst>
          </p:cNvPr>
          <p:cNvCxnSpPr>
            <a:cxnSpLocks/>
            <a:stCxn id="3" idx="7"/>
            <a:endCxn id="45" idx="3"/>
          </p:cNvCxnSpPr>
          <p:nvPr/>
        </p:nvCxnSpPr>
        <p:spPr>
          <a:xfrm flipV="1">
            <a:off x="4157083" y="4720700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926A37C-DC4E-1DF1-E0A9-8D20590D823C}"/>
              </a:ext>
            </a:extLst>
          </p:cNvPr>
          <p:cNvSpPr txBox="1"/>
          <p:nvPr/>
        </p:nvSpPr>
        <p:spPr>
          <a:xfrm>
            <a:off x="4954854" y="2433907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235826-B7EF-1706-1639-379D27BA4AB3}"/>
              </a:ext>
            </a:extLst>
          </p:cNvPr>
          <p:cNvSpPr txBox="1"/>
          <p:nvPr/>
        </p:nvSpPr>
        <p:spPr>
          <a:xfrm>
            <a:off x="7527071" y="2442666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1</a:t>
            </a: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2DFE5A13-2615-2C1A-4922-C60FF284B30E}"/>
              </a:ext>
            </a:extLst>
          </p:cNvPr>
          <p:cNvSpPr/>
          <p:nvPr/>
        </p:nvSpPr>
        <p:spPr>
          <a:xfrm>
            <a:off x="5691768" y="1025131"/>
            <a:ext cx="1919157" cy="1919157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48F3C6-8527-ECD6-3799-58D47DA49C8A}"/>
              </a:ext>
            </a:extLst>
          </p:cNvPr>
          <p:cNvSpPr txBox="1"/>
          <p:nvPr/>
        </p:nvSpPr>
        <p:spPr>
          <a:xfrm>
            <a:off x="6940728" y="940781"/>
            <a:ext cx="4189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Solution: rotate the whole tree to the right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733F92-11CD-5111-7D00-6232BBC3E73A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D2AF4A6-4D89-1783-6181-E32934CFF5AC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33C35221-1551-0D95-4C4E-31EB65B01FA1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14D850BE-CEF1-9E8A-F61D-6A75E110BF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BC64D0A1-366D-B24D-FF5C-8FCE0550DE07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D267B3C8-CF39-D972-D499-9B466E3823DE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BC524C98-F5EC-5235-543A-3DE282D01080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627DA89-CC89-5735-2F3D-1D6FDB0871B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6D11AC06-F107-E470-6719-E5EF9432BECC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194ECF9E-B94A-29E8-FF3E-B4E8FB25E852}"/>
                    </a:ext>
                  </a:extLst>
                </p:cNvPr>
                <p:cNvCxnSpPr>
                  <a:cxnSpLocks/>
                  <a:stCxn id="40" idx="3"/>
                  <a:endCxn id="41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786165BC-A4F3-4267-136E-7BD1A73A2C6D}"/>
                    </a:ext>
                  </a:extLst>
                </p:cNvPr>
                <p:cNvCxnSpPr>
                  <a:cxnSpLocks/>
                  <a:stCxn id="40" idx="5"/>
                  <a:endCxn id="42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26B6B665-BDEE-47DB-3C75-935F780313D8}"/>
                    </a:ext>
                  </a:extLst>
                </p:cNvPr>
                <p:cNvCxnSpPr>
                  <a:stCxn id="43" idx="7"/>
                  <a:endCxn id="41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9D852F46-B979-52F6-E71D-FAF66FE1C2D6}"/>
                    </a:ext>
                  </a:extLst>
                </p:cNvPr>
                <p:cNvCxnSpPr>
                  <a:cxnSpLocks/>
                  <a:stCxn id="45" idx="7"/>
                  <a:endCxn id="43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C5382030-36B7-D8B2-23CF-5E65197EE9CC}"/>
                    </a:ext>
                  </a:extLst>
                </p:cNvPr>
                <p:cNvCxnSpPr>
                  <a:stCxn id="44" idx="1"/>
                  <a:endCxn id="42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DC1F8CA-D134-02B9-8C5E-5669AEFDE40A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ED3D65B-D98F-3587-4AE2-40AAC38105E7}"/>
                  </a:ext>
                </a:extLst>
              </p:cNvPr>
              <p:cNvCxnSpPr>
                <a:cxnSpLocks/>
                <a:stCxn id="38" idx="1"/>
                <a:endCxn id="41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A47DF7D-077F-F394-C67E-662BC972EC19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92400DA-713E-E427-658F-8DA98C8225CE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CB30EAD-7061-219B-8773-2928FEFF31F6}"/>
                </a:ext>
              </a:extLst>
            </p:cNvPr>
            <p:cNvCxnSpPr>
              <a:cxnSpLocks/>
              <a:stCxn id="33" idx="1"/>
              <a:endCxn id="43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8AFBD25-F6C3-4DFD-B3CE-0BF40BF4A6B2}"/>
                </a:ext>
              </a:extLst>
            </p:cNvPr>
            <p:cNvCxnSpPr>
              <a:cxnSpLocks/>
              <a:stCxn id="34" idx="1"/>
              <a:endCxn id="38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9924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6DA9202-A90D-A34C-FF80-8682A45A1CCB}"/>
              </a:ext>
            </a:extLst>
          </p:cNvPr>
          <p:cNvSpPr/>
          <p:nvPr/>
        </p:nvSpPr>
        <p:spPr>
          <a:xfrm>
            <a:off x="3580150" y="422722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7F9ED1-523E-F85A-3957-BFB195E0DFCA}"/>
              </a:ext>
            </a:extLst>
          </p:cNvPr>
          <p:cNvCxnSpPr>
            <a:cxnSpLocks/>
            <a:stCxn id="4" idx="7"/>
            <a:endCxn id="20" idx="3"/>
          </p:cNvCxnSpPr>
          <p:nvPr/>
        </p:nvCxnSpPr>
        <p:spPr>
          <a:xfrm flipV="1">
            <a:off x="4102961" y="4018515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17EE80C-FF42-7E64-D1D3-F99C79213C9B}"/>
              </a:ext>
            </a:extLst>
          </p:cNvPr>
          <p:cNvSpPr/>
          <p:nvPr/>
        </p:nvSpPr>
        <p:spPr>
          <a:xfrm>
            <a:off x="5922824" y="2052895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DA98FC1-ED22-9F43-549E-FCA051A80E9B}"/>
              </a:ext>
            </a:extLst>
          </p:cNvPr>
          <p:cNvSpPr/>
          <p:nvPr/>
        </p:nvSpPr>
        <p:spPr>
          <a:xfrm>
            <a:off x="7153615" y="26753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570F211-DC5C-2664-8926-D566EC4AB11F}"/>
              </a:ext>
            </a:extLst>
          </p:cNvPr>
          <p:cNvSpPr/>
          <p:nvPr/>
        </p:nvSpPr>
        <p:spPr>
          <a:xfrm>
            <a:off x="4976644" y="27650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E58A902-4FE0-E81F-AC35-98A0E9985701}"/>
              </a:ext>
            </a:extLst>
          </p:cNvPr>
          <p:cNvSpPr/>
          <p:nvPr/>
        </p:nvSpPr>
        <p:spPr>
          <a:xfrm>
            <a:off x="7766126" y="33654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8C334FE-B0A7-479B-98B4-E1B53FC8BCA1}"/>
              </a:ext>
            </a:extLst>
          </p:cNvPr>
          <p:cNvSpPr/>
          <p:nvPr/>
        </p:nvSpPr>
        <p:spPr>
          <a:xfrm>
            <a:off x="4287901" y="34957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F95446B-E192-3ED8-57C2-3D32EB49C61B}"/>
              </a:ext>
            </a:extLst>
          </p:cNvPr>
          <p:cNvCxnSpPr>
            <a:cxnSpLocks/>
            <a:stCxn id="15" idx="3"/>
            <a:endCxn id="18" idx="7"/>
          </p:cNvCxnSpPr>
          <p:nvPr/>
        </p:nvCxnSpPr>
        <p:spPr>
          <a:xfrm flipH="1">
            <a:off x="5499455" y="2575706"/>
            <a:ext cx="513069" cy="279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E96AC4-6A1B-891E-57A5-ADD3537EC981}"/>
              </a:ext>
            </a:extLst>
          </p:cNvPr>
          <p:cNvCxnSpPr>
            <a:cxnSpLocks/>
            <a:stCxn id="15" idx="5"/>
            <a:endCxn id="17" idx="1"/>
          </p:cNvCxnSpPr>
          <p:nvPr/>
        </p:nvCxnSpPr>
        <p:spPr>
          <a:xfrm>
            <a:off x="6445635" y="2575706"/>
            <a:ext cx="797680" cy="189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AC0A163-820C-4D4D-A002-78383BDE084E}"/>
              </a:ext>
            </a:extLst>
          </p:cNvPr>
          <p:cNvCxnSpPr>
            <a:cxnSpLocks/>
            <a:stCxn id="20" idx="7"/>
            <a:endCxn id="18" idx="3"/>
          </p:cNvCxnSpPr>
          <p:nvPr/>
        </p:nvCxnSpPr>
        <p:spPr>
          <a:xfrm flipV="1">
            <a:off x="4810712" y="3287838"/>
            <a:ext cx="255632" cy="297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17FB794-199F-7731-DA1C-99E88D594280}"/>
              </a:ext>
            </a:extLst>
          </p:cNvPr>
          <p:cNvCxnSpPr>
            <a:stCxn id="19" idx="1"/>
            <a:endCxn id="17" idx="5"/>
          </p:cNvCxnSpPr>
          <p:nvPr/>
        </p:nvCxnSpPr>
        <p:spPr>
          <a:xfrm flipH="1" flipV="1">
            <a:off x="7676426" y="3198138"/>
            <a:ext cx="179400" cy="256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926D79F4-AECF-F2D8-8F32-C4FBE1394A5A}"/>
              </a:ext>
            </a:extLst>
          </p:cNvPr>
          <p:cNvSpPr/>
          <p:nvPr/>
        </p:nvSpPr>
        <p:spPr>
          <a:xfrm>
            <a:off x="6460050" y="3364665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061E541-21AA-A461-EBB8-021DC7D8F34F}"/>
              </a:ext>
            </a:extLst>
          </p:cNvPr>
          <p:cNvCxnSpPr>
            <a:cxnSpLocks/>
            <a:stCxn id="13" idx="7"/>
            <a:endCxn id="17" idx="3"/>
          </p:cNvCxnSpPr>
          <p:nvPr/>
        </p:nvCxnSpPr>
        <p:spPr>
          <a:xfrm flipV="1">
            <a:off x="6982861" y="3198138"/>
            <a:ext cx="260454" cy="256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D0F6D79-5DB2-72A4-528B-F378F132F97F}"/>
              </a:ext>
            </a:extLst>
          </p:cNvPr>
          <p:cNvSpPr/>
          <p:nvPr/>
        </p:nvSpPr>
        <p:spPr>
          <a:xfrm>
            <a:off x="5665098" y="3490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CF797D-06AC-514C-A4E7-70E1DF0F4243}"/>
              </a:ext>
            </a:extLst>
          </p:cNvPr>
          <p:cNvSpPr/>
          <p:nvPr/>
        </p:nvSpPr>
        <p:spPr>
          <a:xfrm>
            <a:off x="7139078" y="419259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F5887A-B887-9990-1C5C-0D937A860EC7}"/>
              </a:ext>
            </a:extLst>
          </p:cNvPr>
          <p:cNvCxnSpPr>
            <a:cxnSpLocks/>
            <a:stCxn id="8" idx="1"/>
            <a:endCxn id="18" idx="5"/>
          </p:cNvCxnSpPr>
          <p:nvPr/>
        </p:nvCxnSpPr>
        <p:spPr>
          <a:xfrm flipH="1" flipV="1">
            <a:off x="5499455" y="3287838"/>
            <a:ext cx="255343" cy="292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BFF4D5-E29A-BA3C-31B7-BF8E4EFD38AB}"/>
              </a:ext>
            </a:extLst>
          </p:cNvPr>
          <p:cNvCxnSpPr>
            <a:cxnSpLocks/>
            <a:stCxn id="9" idx="1"/>
            <a:endCxn id="13" idx="5"/>
          </p:cNvCxnSpPr>
          <p:nvPr/>
        </p:nvCxnSpPr>
        <p:spPr>
          <a:xfrm flipH="1" flipV="1">
            <a:off x="6982861" y="3887476"/>
            <a:ext cx="245917" cy="394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9D80183A-726C-D034-D02B-3F8C0354F6C8}"/>
              </a:ext>
            </a:extLst>
          </p:cNvPr>
          <p:cNvSpPr/>
          <p:nvPr/>
        </p:nvSpPr>
        <p:spPr>
          <a:xfrm>
            <a:off x="8402719" y="419259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430C33-AC5B-5337-722E-D36A1B3CCA2E}"/>
              </a:ext>
            </a:extLst>
          </p:cNvPr>
          <p:cNvCxnSpPr>
            <a:cxnSpLocks/>
            <a:stCxn id="19" idx="5"/>
            <a:endCxn id="48" idx="1"/>
          </p:cNvCxnSpPr>
          <p:nvPr/>
        </p:nvCxnSpPr>
        <p:spPr>
          <a:xfrm>
            <a:off x="8288937" y="3888218"/>
            <a:ext cx="203482" cy="394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5614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Balanced!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1785856-F7D1-1BE1-9B43-95957522BAE1}"/>
              </a:ext>
            </a:extLst>
          </p:cNvPr>
          <p:cNvSpPr/>
          <p:nvPr/>
        </p:nvSpPr>
        <p:spPr>
          <a:xfrm>
            <a:off x="3580150" y="422722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4F1625-A24E-B7B0-B1AC-C8E0AA472E32}"/>
              </a:ext>
            </a:extLst>
          </p:cNvPr>
          <p:cNvCxnSpPr>
            <a:cxnSpLocks/>
            <a:stCxn id="24" idx="7"/>
            <a:endCxn id="31" idx="3"/>
          </p:cNvCxnSpPr>
          <p:nvPr/>
        </p:nvCxnSpPr>
        <p:spPr>
          <a:xfrm flipV="1">
            <a:off x="4102961" y="4018515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82C9481F-D7BC-8ABC-11A8-B4300A0C0DB3}"/>
              </a:ext>
            </a:extLst>
          </p:cNvPr>
          <p:cNvSpPr/>
          <p:nvPr/>
        </p:nvSpPr>
        <p:spPr>
          <a:xfrm>
            <a:off x="5922824" y="2052895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8A91F7B-A613-0646-466D-43229D2C4A7A}"/>
              </a:ext>
            </a:extLst>
          </p:cNvPr>
          <p:cNvSpPr/>
          <p:nvPr/>
        </p:nvSpPr>
        <p:spPr>
          <a:xfrm>
            <a:off x="7153615" y="26753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9714349-EA9A-CCD0-2ABA-2B6D452F9BF1}"/>
              </a:ext>
            </a:extLst>
          </p:cNvPr>
          <p:cNvSpPr/>
          <p:nvPr/>
        </p:nvSpPr>
        <p:spPr>
          <a:xfrm>
            <a:off x="4976644" y="27650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73B59CC-F80F-4B37-754E-66C6371FECF2}"/>
              </a:ext>
            </a:extLst>
          </p:cNvPr>
          <p:cNvSpPr/>
          <p:nvPr/>
        </p:nvSpPr>
        <p:spPr>
          <a:xfrm>
            <a:off x="7766126" y="33654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AC67DE9-1785-5DC7-A02E-6284D5D2A787}"/>
              </a:ext>
            </a:extLst>
          </p:cNvPr>
          <p:cNvSpPr/>
          <p:nvPr/>
        </p:nvSpPr>
        <p:spPr>
          <a:xfrm>
            <a:off x="4287901" y="34957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EE4E21-1B14-9375-2511-1BC1E65A2337}"/>
              </a:ext>
            </a:extLst>
          </p:cNvPr>
          <p:cNvCxnSpPr>
            <a:cxnSpLocks/>
            <a:stCxn id="27" idx="3"/>
            <a:endCxn id="29" idx="7"/>
          </p:cNvCxnSpPr>
          <p:nvPr/>
        </p:nvCxnSpPr>
        <p:spPr>
          <a:xfrm flipH="1">
            <a:off x="5499455" y="2575706"/>
            <a:ext cx="513069" cy="279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B275A34-A9F7-C85C-BB55-634C2014360D}"/>
              </a:ext>
            </a:extLst>
          </p:cNvPr>
          <p:cNvCxnSpPr>
            <a:cxnSpLocks/>
            <a:stCxn id="27" idx="5"/>
            <a:endCxn id="28" idx="1"/>
          </p:cNvCxnSpPr>
          <p:nvPr/>
        </p:nvCxnSpPr>
        <p:spPr>
          <a:xfrm>
            <a:off x="6445635" y="2575706"/>
            <a:ext cx="797680" cy="189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158A8A7-DA91-BFC7-267E-EE1ADC2AFAD1}"/>
              </a:ext>
            </a:extLst>
          </p:cNvPr>
          <p:cNvCxnSpPr>
            <a:cxnSpLocks/>
            <a:stCxn id="31" idx="7"/>
            <a:endCxn id="29" idx="3"/>
          </p:cNvCxnSpPr>
          <p:nvPr/>
        </p:nvCxnSpPr>
        <p:spPr>
          <a:xfrm flipV="1">
            <a:off x="4810712" y="3287838"/>
            <a:ext cx="255632" cy="297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43DD9D-DC3F-D4C3-E8E4-F8B734534E7A}"/>
              </a:ext>
            </a:extLst>
          </p:cNvPr>
          <p:cNvCxnSpPr>
            <a:stCxn id="30" idx="1"/>
            <a:endCxn id="28" idx="5"/>
          </p:cNvCxnSpPr>
          <p:nvPr/>
        </p:nvCxnSpPr>
        <p:spPr>
          <a:xfrm flipH="1" flipV="1">
            <a:off x="7676426" y="3198138"/>
            <a:ext cx="179400" cy="256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04B4E082-BB37-0C81-B004-42FD2C72E8FE}"/>
              </a:ext>
            </a:extLst>
          </p:cNvPr>
          <p:cNvSpPr/>
          <p:nvPr/>
        </p:nvSpPr>
        <p:spPr>
          <a:xfrm>
            <a:off x="6460050" y="3364665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744E3A4-71E3-012A-3763-6DB759ED05E2}"/>
              </a:ext>
            </a:extLst>
          </p:cNvPr>
          <p:cNvCxnSpPr>
            <a:cxnSpLocks/>
            <a:stCxn id="36" idx="7"/>
            <a:endCxn id="28" idx="3"/>
          </p:cNvCxnSpPr>
          <p:nvPr/>
        </p:nvCxnSpPr>
        <p:spPr>
          <a:xfrm flipV="1">
            <a:off x="6982861" y="3198138"/>
            <a:ext cx="260454" cy="256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A736EB0C-D686-901A-6CDA-A53FEEA51789}"/>
              </a:ext>
            </a:extLst>
          </p:cNvPr>
          <p:cNvSpPr/>
          <p:nvPr/>
        </p:nvSpPr>
        <p:spPr>
          <a:xfrm>
            <a:off x="5665098" y="3490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D91E44A-41B0-649E-E8D4-175EB89A8E5C}"/>
              </a:ext>
            </a:extLst>
          </p:cNvPr>
          <p:cNvSpPr/>
          <p:nvPr/>
        </p:nvSpPr>
        <p:spPr>
          <a:xfrm>
            <a:off x="7139078" y="419259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384D818-7216-A412-CF36-4301D0D15CB8}"/>
              </a:ext>
            </a:extLst>
          </p:cNvPr>
          <p:cNvCxnSpPr>
            <a:cxnSpLocks/>
            <a:stCxn id="38" idx="1"/>
            <a:endCxn id="29" idx="5"/>
          </p:cNvCxnSpPr>
          <p:nvPr/>
        </p:nvCxnSpPr>
        <p:spPr>
          <a:xfrm flipH="1" flipV="1">
            <a:off x="5499455" y="3287838"/>
            <a:ext cx="255343" cy="292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DBF1CD2-9993-6FB5-B8A1-B746AB10DD80}"/>
              </a:ext>
            </a:extLst>
          </p:cNvPr>
          <p:cNvCxnSpPr>
            <a:cxnSpLocks/>
            <a:stCxn id="39" idx="1"/>
            <a:endCxn id="36" idx="5"/>
          </p:cNvCxnSpPr>
          <p:nvPr/>
        </p:nvCxnSpPr>
        <p:spPr>
          <a:xfrm flipH="1" flipV="1">
            <a:off x="6982861" y="3887476"/>
            <a:ext cx="245917" cy="394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98A7DE07-5484-68E4-9D71-0213507A7CD5}"/>
              </a:ext>
            </a:extLst>
          </p:cNvPr>
          <p:cNvSpPr/>
          <p:nvPr/>
        </p:nvSpPr>
        <p:spPr>
          <a:xfrm>
            <a:off x="8402719" y="419259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E89871-2215-25E8-8732-EAC76B4C17C0}"/>
              </a:ext>
            </a:extLst>
          </p:cNvPr>
          <p:cNvCxnSpPr>
            <a:cxnSpLocks/>
            <a:stCxn id="30" idx="5"/>
            <a:endCxn id="42" idx="1"/>
          </p:cNvCxnSpPr>
          <p:nvPr/>
        </p:nvCxnSpPr>
        <p:spPr>
          <a:xfrm>
            <a:off x="8288937" y="3888218"/>
            <a:ext cx="203482" cy="394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56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49B8-F2AC-70F1-15D5-9EA626B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795C-1329-ACD8-8C3E-651F647C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left child the new root</a:t>
            </a:r>
          </a:p>
          <a:p>
            <a:r>
              <a:rPr lang="en-US" dirty="0"/>
              <a:t>Make the old root the right child of the new</a:t>
            </a:r>
          </a:p>
          <a:p>
            <a:r>
              <a:rPr lang="en-US" dirty="0"/>
              <a:t>Make the new root’s right subtree the old root’s left subtree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EE3BEE-6549-5A90-A178-CB843F41D093}"/>
              </a:ext>
            </a:extLst>
          </p:cNvPr>
          <p:cNvGrpSpPr/>
          <p:nvPr/>
        </p:nvGrpSpPr>
        <p:grpSpPr>
          <a:xfrm>
            <a:off x="7578756" y="3338586"/>
            <a:ext cx="3385877" cy="2496093"/>
            <a:chOff x="7175930" y="136853"/>
            <a:chExt cx="3385877" cy="24960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/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/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/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/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/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962564D-E372-F50C-5980-C112EF7ECA4D}"/>
                </a:ext>
              </a:extLst>
            </p:cNvPr>
            <p:cNvCxnSpPr>
              <a:cxnSpLocks/>
              <a:stCxn id="36" idx="3"/>
              <a:endCxn id="35" idx="0"/>
            </p:cNvCxnSpPr>
            <p:nvPr/>
          </p:nvCxnSpPr>
          <p:spPr>
            <a:xfrm flipH="1">
              <a:off x="7884578" y="659664"/>
              <a:ext cx="633751" cy="1127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738FD-1682-5EB7-685E-AE958F861694}"/>
                </a:ext>
              </a:extLst>
            </p:cNvPr>
            <p:cNvCxnSpPr>
              <a:cxnSpLocks/>
              <a:stCxn id="34" idx="3"/>
              <a:endCxn id="37" idx="0"/>
            </p:cNvCxnSpPr>
            <p:nvPr/>
          </p:nvCxnSpPr>
          <p:spPr>
            <a:xfrm flipH="1">
              <a:off x="8888009" y="1295206"/>
              <a:ext cx="325932" cy="283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9BC999-CE86-9682-91DC-E9C0F86021D7}"/>
                </a:ext>
              </a:extLst>
            </p:cNvPr>
            <p:cNvCxnSpPr>
              <a:cxnSpLocks/>
              <a:stCxn id="36" idx="5"/>
              <a:endCxn id="34" idx="1"/>
            </p:cNvCxnSpPr>
            <p:nvPr/>
          </p:nvCxnSpPr>
          <p:spPr>
            <a:xfrm>
              <a:off x="8951440" y="659664"/>
              <a:ext cx="262501" cy="202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A19D79-2582-DF96-4EE4-A322DE8F4EFA}"/>
                </a:ext>
              </a:extLst>
            </p:cNvPr>
            <p:cNvCxnSpPr>
              <a:cxnSpLocks/>
              <a:stCxn id="38" idx="0"/>
              <a:endCxn id="34" idx="5"/>
            </p:cNvCxnSpPr>
            <p:nvPr/>
          </p:nvCxnSpPr>
          <p:spPr>
            <a:xfrm flipH="1" flipV="1">
              <a:off x="9647052" y="1295206"/>
              <a:ext cx="372267" cy="291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/>
                <p:nvPr/>
              </p:nvSpPr>
              <p:spPr>
                <a:xfrm>
                  <a:off x="7175930" y="202043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5930" y="2020435"/>
                  <a:ext cx="612511" cy="61251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946C4ED-4422-1E95-01CC-240395B3A54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7482185" y="1751989"/>
              <a:ext cx="1" cy="2684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88549AC5-13F6-C0FF-FEBC-7A399516549C}"/>
              </a:ext>
            </a:extLst>
          </p:cNvPr>
          <p:cNvSpPr/>
          <p:nvPr/>
        </p:nvSpPr>
        <p:spPr>
          <a:xfrm>
            <a:off x="5315019" y="429119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Right Rotation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CBA3C8-A102-5ECE-C2C8-45E18D336C3D}"/>
              </a:ext>
            </a:extLst>
          </p:cNvPr>
          <p:cNvGrpSpPr/>
          <p:nvPr/>
        </p:nvGrpSpPr>
        <p:grpSpPr>
          <a:xfrm>
            <a:off x="726067" y="3227705"/>
            <a:ext cx="3585521" cy="3413842"/>
            <a:chOff x="726067" y="3227705"/>
            <a:chExt cx="3585521" cy="341384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DCD005-FB82-BD66-A847-A2A9C4AA4C48}"/>
                </a:ext>
              </a:extLst>
            </p:cNvPr>
            <p:cNvGrpSpPr/>
            <p:nvPr/>
          </p:nvGrpSpPr>
          <p:grpSpPr>
            <a:xfrm>
              <a:off x="726067" y="3344160"/>
              <a:ext cx="3585521" cy="3297387"/>
              <a:chOff x="7048051" y="131613"/>
              <a:chExt cx="3585521" cy="329738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/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/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/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/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/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B7B1586-83AD-014F-F29B-ED7281AEF95D}"/>
                  </a:ext>
                </a:extLst>
              </p:cNvPr>
              <p:cNvCxnSpPr>
                <a:cxnSpLocks/>
                <a:stCxn id="6" idx="3"/>
                <a:endCxn id="5" idx="0"/>
              </p:cNvCxnSpPr>
              <p:nvPr/>
            </p:nvCxnSpPr>
            <p:spPr>
              <a:xfrm flipH="1">
                <a:off x="7756699" y="1295207"/>
                <a:ext cx="325932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1A6ADD7-48CD-EBB0-0667-39AD6203B8F4}"/>
                  </a:ext>
                </a:extLst>
              </p:cNvPr>
              <p:cNvCxnSpPr>
                <a:cxnSpLocks/>
                <a:stCxn id="6" idx="5"/>
                <a:endCxn id="7" idx="0"/>
              </p:cNvCxnSpPr>
              <p:nvPr/>
            </p:nvCxnSpPr>
            <p:spPr>
              <a:xfrm>
                <a:off x="8515742" y="1295207"/>
                <a:ext cx="372267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A816D49-A49E-3DD3-C079-EE0D995FB3A7}"/>
                  </a:ext>
                </a:extLst>
              </p:cNvPr>
              <p:cNvCxnSpPr>
                <a:cxnSpLocks/>
                <a:stCxn id="6" idx="7"/>
                <a:endCxn id="4" idx="3"/>
              </p:cNvCxnSpPr>
              <p:nvPr/>
            </p:nvCxnSpPr>
            <p:spPr>
              <a:xfrm flipV="1">
                <a:off x="8515742" y="654424"/>
                <a:ext cx="391256" cy="207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6498DDE-3587-8F96-6A1C-4AB53C4EC313}"/>
                  </a:ext>
                </a:extLst>
              </p:cNvPr>
              <p:cNvCxnSpPr>
                <a:cxnSpLocks/>
                <a:stCxn id="8" idx="0"/>
                <a:endCxn id="4" idx="5"/>
              </p:cNvCxnSpPr>
              <p:nvPr/>
            </p:nvCxnSpPr>
            <p:spPr>
              <a:xfrm flipH="1" flipV="1">
                <a:off x="9340109" y="654424"/>
                <a:ext cx="750975" cy="1038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/>
                  <p:nvPr/>
                </p:nvSpPr>
                <p:spPr>
                  <a:xfrm>
                    <a:off x="7048051" y="2816489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48051" y="2816489"/>
                    <a:ext cx="612511" cy="612511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E83608A-477E-6324-E54F-86966C47F633}"/>
                  </a:ext>
                </a:extLst>
              </p:cNvPr>
              <p:cNvCxnSpPr>
                <a:cxnSpLocks/>
                <a:stCxn id="27" idx="0"/>
              </p:cNvCxnSpPr>
              <p:nvPr/>
            </p:nvCxnSpPr>
            <p:spPr>
              <a:xfrm flipH="1" flipV="1">
                <a:off x="7354306" y="2548043"/>
                <a:ext cx="1" cy="2684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/>
                <p:nvPr/>
              </p:nvSpPr>
              <p:spPr>
                <a:xfrm>
                  <a:off x="735435" y="459520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435" y="4595206"/>
                  <a:ext cx="773738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/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/>
                <p:nvPr/>
              </p:nvSpPr>
              <p:spPr>
                <a:xfrm>
                  <a:off x="1157833" y="378614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7833" y="3786141"/>
                  <a:ext cx="77373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/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/>
                <p:nvPr/>
              </p:nvSpPr>
              <p:spPr>
                <a:xfrm>
                  <a:off x="3343276" y="387916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3276" y="3879162"/>
                  <a:ext cx="36978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/>
              <p:nvPr/>
            </p:nvSpPr>
            <p:spPr>
              <a:xfrm>
                <a:off x="7493545" y="3883834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545" y="3883834"/>
                <a:ext cx="77373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/>
              <p:nvPr/>
            </p:nvSpPr>
            <p:spPr>
              <a:xfrm>
                <a:off x="8903142" y="4006017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142" y="4006017"/>
                <a:ext cx="77373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/>
              <p:nvPr/>
            </p:nvSpPr>
            <p:spPr>
              <a:xfrm>
                <a:off x="8197681" y="3203649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7681" y="3203649"/>
                <a:ext cx="77373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/>
              <p:nvPr/>
            </p:nvSpPr>
            <p:spPr>
              <a:xfrm>
                <a:off x="8967387" y="461968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7387" y="4619683"/>
                <a:ext cx="36978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/>
              <p:nvPr/>
            </p:nvSpPr>
            <p:spPr>
              <a:xfrm>
                <a:off x="10038951" y="461968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8951" y="4619683"/>
                <a:ext cx="36978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1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A2BB8-1757-47E6-5A9A-341F9767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Naïve attempts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F237A-E790-EB7E-425D-92EA32BD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Search Trees (Friday)</a:t>
            </a:r>
          </a:p>
          <a:p>
            <a:r>
              <a:rPr lang="en-US" dirty="0"/>
              <a:t>Tries (Project)</a:t>
            </a:r>
          </a:p>
          <a:p>
            <a:r>
              <a:rPr lang="en-US" dirty="0"/>
              <a:t>AVL Trees (Today)</a:t>
            </a:r>
          </a:p>
          <a:p>
            <a:r>
              <a:rPr lang="en-US" dirty="0"/>
              <a:t>B-Trees (this week)</a:t>
            </a:r>
          </a:p>
          <a:p>
            <a:r>
              <a:rPr lang="en-US" dirty="0" err="1"/>
              <a:t>HashTables</a:t>
            </a:r>
            <a:r>
              <a:rPr lang="en-US" dirty="0"/>
              <a:t> (next week)</a:t>
            </a:r>
          </a:p>
          <a:p>
            <a:r>
              <a:rPr lang="en-US" dirty="0"/>
              <a:t>Red-Black Trees (not included in this course)</a:t>
            </a:r>
          </a:p>
          <a:p>
            <a:r>
              <a:rPr lang="en-US" dirty="0"/>
              <a:t>Splay Trees (not included in this course)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12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32446E4-9138-A2A4-E19E-29B53DF03839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CBD8AE1-725E-4680-44A4-75821DD1C63E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6EA20C27-94E3-EF82-B066-C6C9318383F2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8B51145B-4143-BFCB-7640-8FD8DDFF7D48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92A3938F-B46C-93BC-ED09-2F255984F827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3" name="Oval 12">
                      <a:extLst>
                        <a:ext uri="{FF2B5EF4-FFF2-40B4-BE49-F238E27FC236}">
                          <a16:creationId xmlns:a16="http://schemas.microsoft.com/office/drawing/2014/main" id="{B7675288-6037-34B7-9E5C-D6D7949784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4" name="Oval 13">
                      <a:extLst>
                        <a:ext uri="{FF2B5EF4-FFF2-40B4-BE49-F238E27FC236}">
                          <a16:creationId xmlns:a16="http://schemas.microsoft.com/office/drawing/2014/main" id="{B704ECC7-9CA7-1E83-E3A9-2656F12C93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5" name="Oval 14">
                      <a:extLst>
                        <a:ext uri="{FF2B5EF4-FFF2-40B4-BE49-F238E27FC236}">
                          <a16:creationId xmlns:a16="http://schemas.microsoft.com/office/drawing/2014/main" id="{B20E0282-7434-FCEC-F4C6-75332C51EE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06EAA6EF-5E4C-14CF-6468-FF1412C454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8648D38D-39F5-CD24-C125-A3F92C1921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9B5CC251-E35B-0E4A-E608-C8D59CFA39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19" name="Straight Connector 18">
                      <a:extLst>
                        <a:ext uri="{FF2B5EF4-FFF2-40B4-BE49-F238E27FC236}">
                          <a16:creationId xmlns:a16="http://schemas.microsoft.com/office/drawing/2014/main" id="{257813C4-9171-1F70-AB27-FB5B3EBADCFE}"/>
                        </a:ext>
                      </a:extLst>
                    </p:cNvPr>
                    <p:cNvCxnSpPr>
                      <a:cxnSpLocks/>
                      <a:stCxn id="13" idx="3"/>
                      <a:endCxn id="14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Connector 19">
                      <a:extLst>
                        <a:ext uri="{FF2B5EF4-FFF2-40B4-BE49-F238E27FC236}">
                          <a16:creationId xmlns:a16="http://schemas.microsoft.com/office/drawing/2014/main" id="{381CB6E9-1646-FA1B-F36F-61E19B529632}"/>
                        </a:ext>
                      </a:extLst>
                    </p:cNvPr>
                    <p:cNvCxnSpPr>
                      <a:cxnSpLocks/>
                      <a:stCxn id="13" idx="5"/>
                      <a:endCxn id="15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64BECAB9-FB3B-AF93-8D29-10B949671677}"/>
                        </a:ext>
                      </a:extLst>
                    </p:cNvPr>
                    <p:cNvCxnSpPr>
                      <a:stCxn id="16" idx="7"/>
                      <a:endCxn id="14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FFE59C21-08AC-00A0-4ADA-A7361360A9F3}"/>
                        </a:ext>
                      </a:extLst>
                    </p:cNvPr>
                    <p:cNvCxnSpPr>
                      <a:cxnSpLocks/>
                      <a:stCxn id="18" idx="7"/>
                      <a:endCxn id="16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72642F43-8430-EC8F-D864-873EE7842B1A}"/>
                        </a:ext>
                      </a:extLst>
                    </p:cNvPr>
                    <p:cNvCxnSpPr>
                      <a:stCxn id="17" idx="1"/>
                      <a:endCxn id="15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" name="Oval 10">
                    <a:extLst>
                      <a:ext uri="{FF2B5EF4-FFF2-40B4-BE49-F238E27FC236}">
                        <a16:creationId xmlns:a16="http://schemas.microsoft.com/office/drawing/2014/main" id="{79DD00EA-A418-BE18-C681-27FFFB3C4A1E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2" name="Straight Connector 11">
                    <a:extLst>
                      <a:ext uri="{FF2B5EF4-FFF2-40B4-BE49-F238E27FC236}">
                        <a16:creationId xmlns:a16="http://schemas.microsoft.com/office/drawing/2014/main" id="{0A12A2BC-B31E-4941-BFBF-ADA0D02D45AF}"/>
                      </a:ext>
                    </a:extLst>
                  </p:cNvPr>
                  <p:cNvCxnSpPr>
                    <a:cxnSpLocks/>
                    <a:stCxn id="11" idx="0"/>
                    <a:endCxn id="14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1A19C799-DA8A-2F26-DC27-7578D35C4651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FC1A7374-71FD-FD69-A95F-94455213B14E}"/>
                    </a:ext>
                  </a:extLst>
                </p:cNvPr>
                <p:cNvCxnSpPr>
                  <a:cxnSpLocks/>
                  <a:stCxn id="6" idx="1"/>
                  <a:endCxn id="16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493EE81-79AC-DE68-9A1F-CDA7EA42D76A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A6F75729-F65E-C4F4-74CB-2513D6DBF1FD}"/>
                  </a:ext>
                </a:extLst>
              </p:cNvPr>
              <p:cNvCxnSpPr>
                <a:cxnSpLocks/>
                <a:stCxn id="3" idx="1"/>
                <a:endCxn id="17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FBF94FE-1225-CB32-42BB-5EC453023FB8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A5FFC1A-2EDE-F427-E8D4-554C6D0317D9}"/>
                </a:ext>
              </a:extLst>
            </p:cNvPr>
            <p:cNvCxnSpPr>
              <a:cxnSpLocks/>
              <a:stCxn id="40" idx="0"/>
              <a:endCxn id="15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9188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48F3C6-8527-ECD6-3799-58D47DA49C8A}"/>
              </a:ext>
            </a:extLst>
          </p:cNvPr>
          <p:cNvSpPr txBox="1"/>
          <p:nvPr/>
        </p:nvSpPr>
        <p:spPr>
          <a:xfrm>
            <a:off x="8260294" y="2414701"/>
            <a:ext cx="3601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Solution: rotate the deepest unbalanced root to the left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10B0969-2DC8-E369-208A-DA6169430CAA}"/>
              </a:ext>
            </a:extLst>
          </p:cNvPr>
          <p:cNvSpPr/>
          <p:nvPr/>
        </p:nvSpPr>
        <p:spPr>
          <a:xfrm>
            <a:off x="8900553" y="48051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BF52FE1-BD1F-28E9-967F-5676B0189442}"/>
              </a:ext>
            </a:extLst>
          </p:cNvPr>
          <p:cNvCxnSpPr>
            <a:cxnSpLocks/>
            <a:stCxn id="52" idx="1"/>
            <a:endCxn id="111" idx="5"/>
          </p:cNvCxnSpPr>
          <p:nvPr/>
        </p:nvCxnSpPr>
        <p:spPr>
          <a:xfrm flipH="1" flipV="1">
            <a:off x="8810853" y="4715404"/>
            <a:ext cx="179400" cy="17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31B4431-1959-3D11-4655-89732DFF56CB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896F7C7-534A-BA83-2083-347AFDB97A18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5A1733A1-39DF-181D-8445-504416FEB180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722102BA-7EB1-3CC8-6B87-3FCB4314BAE3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16" name="Group 115">
                    <a:extLst>
                      <a:ext uri="{FF2B5EF4-FFF2-40B4-BE49-F238E27FC236}">
                        <a16:creationId xmlns:a16="http://schemas.microsoft.com/office/drawing/2014/main" id="{40FE6087-5C60-8EFC-C759-F31170E270EB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19" name="Oval 118">
                      <a:extLst>
                        <a:ext uri="{FF2B5EF4-FFF2-40B4-BE49-F238E27FC236}">
                          <a16:creationId xmlns:a16="http://schemas.microsoft.com/office/drawing/2014/main" id="{81A86D9D-A8BC-BEBB-ACF9-27675DAB40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20" name="Oval 119">
                      <a:extLst>
                        <a:ext uri="{FF2B5EF4-FFF2-40B4-BE49-F238E27FC236}">
                          <a16:creationId xmlns:a16="http://schemas.microsoft.com/office/drawing/2014/main" id="{A57F424B-C58D-2697-834B-452478446D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21" name="Oval 120">
                      <a:extLst>
                        <a:ext uri="{FF2B5EF4-FFF2-40B4-BE49-F238E27FC236}">
                          <a16:creationId xmlns:a16="http://schemas.microsoft.com/office/drawing/2014/main" id="{EFCBFD94-EE5F-3AF9-39E0-B4B10543E8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22" name="Oval 121">
                      <a:extLst>
                        <a:ext uri="{FF2B5EF4-FFF2-40B4-BE49-F238E27FC236}">
                          <a16:creationId xmlns:a16="http://schemas.microsoft.com/office/drawing/2014/main" id="{D3A23E20-3CB0-87BC-0099-DC459E7A00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23" name="Oval 122">
                      <a:extLst>
                        <a:ext uri="{FF2B5EF4-FFF2-40B4-BE49-F238E27FC236}">
                          <a16:creationId xmlns:a16="http://schemas.microsoft.com/office/drawing/2014/main" id="{8DD9A857-00C8-54C7-1978-1A88523D9C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p:txBody>
                </p:sp>
                <p:sp>
                  <p:nvSpPr>
                    <p:cNvPr id="124" name="Oval 123">
                      <a:extLst>
                        <a:ext uri="{FF2B5EF4-FFF2-40B4-BE49-F238E27FC236}">
                          <a16:creationId xmlns:a16="http://schemas.microsoft.com/office/drawing/2014/main" id="{53A96E6E-A6B1-7011-C366-6002F16619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125" name="Straight Connector 124">
                      <a:extLst>
                        <a:ext uri="{FF2B5EF4-FFF2-40B4-BE49-F238E27FC236}">
                          <a16:creationId xmlns:a16="http://schemas.microsoft.com/office/drawing/2014/main" id="{2671A4FC-C97C-8D2A-9E81-C0F57BD1E072}"/>
                        </a:ext>
                      </a:extLst>
                    </p:cNvPr>
                    <p:cNvCxnSpPr>
                      <a:cxnSpLocks/>
                      <a:stCxn id="119" idx="3"/>
                      <a:endCxn id="120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>
                      <a:extLst>
                        <a:ext uri="{FF2B5EF4-FFF2-40B4-BE49-F238E27FC236}">
                          <a16:creationId xmlns:a16="http://schemas.microsoft.com/office/drawing/2014/main" id="{18E43C2C-053B-2FFA-A3C0-95EF3D43DEEA}"/>
                        </a:ext>
                      </a:extLst>
                    </p:cNvPr>
                    <p:cNvCxnSpPr>
                      <a:cxnSpLocks/>
                      <a:stCxn id="119" idx="5"/>
                      <a:endCxn id="121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>
                      <a:extLst>
                        <a:ext uri="{FF2B5EF4-FFF2-40B4-BE49-F238E27FC236}">
                          <a16:creationId xmlns:a16="http://schemas.microsoft.com/office/drawing/2014/main" id="{D4483605-8E24-A998-E0BA-7F7BC322B54D}"/>
                        </a:ext>
                      </a:extLst>
                    </p:cNvPr>
                    <p:cNvCxnSpPr>
                      <a:stCxn id="122" idx="7"/>
                      <a:endCxn id="120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>
                      <a:extLst>
                        <a:ext uri="{FF2B5EF4-FFF2-40B4-BE49-F238E27FC236}">
                          <a16:creationId xmlns:a16="http://schemas.microsoft.com/office/drawing/2014/main" id="{17EA3640-F0AB-3515-A0ED-7F01750FF9CF}"/>
                        </a:ext>
                      </a:extLst>
                    </p:cNvPr>
                    <p:cNvCxnSpPr>
                      <a:cxnSpLocks/>
                      <a:stCxn id="124" idx="7"/>
                      <a:endCxn id="122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>
                      <a:extLst>
                        <a:ext uri="{FF2B5EF4-FFF2-40B4-BE49-F238E27FC236}">
                          <a16:creationId xmlns:a16="http://schemas.microsoft.com/office/drawing/2014/main" id="{543CC303-32F1-6884-6C24-F7F185458274}"/>
                        </a:ext>
                      </a:extLst>
                    </p:cNvPr>
                    <p:cNvCxnSpPr>
                      <a:stCxn id="123" idx="1"/>
                      <a:endCxn id="121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7" name="Oval 116">
                    <a:extLst>
                      <a:ext uri="{FF2B5EF4-FFF2-40B4-BE49-F238E27FC236}">
                        <a16:creationId xmlns:a16="http://schemas.microsoft.com/office/drawing/2014/main" id="{8BA96AB7-84DA-A8F0-5521-204310BFF733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ECAA481E-776D-9B89-B8FD-403378272D14}"/>
                      </a:ext>
                    </a:extLst>
                  </p:cNvPr>
                  <p:cNvCxnSpPr>
                    <a:cxnSpLocks/>
                    <a:stCxn id="117" idx="0"/>
                    <a:endCxn id="120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A3302FBF-673C-34CF-7EC7-65E7FC047B38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92304523-CC16-84B8-325C-4329D7B2AF56}"/>
                    </a:ext>
                  </a:extLst>
                </p:cNvPr>
                <p:cNvCxnSpPr>
                  <a:cxnSpLocks/>
                  <a:stCxn id="114" idx="1"/>
                  <a:endCxn id="122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F99CA63D-421D-0FEC-0398-481D99062410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9562526B-32DD-4639-8BFB-3BE6AD2C2AF6}"/>
                  </a:ext>
                </a:extLst>
              </p:cNvPr>
              <p:cNvCxnSpPr>
                <a:cxnSpLocks/>
                <a:stCxn id="111" idx="1"/>
                <a:endCxn id="123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EC321388-EEEE-EAFE-94E4-295071FEF5FB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7C393D2-AA50-0F70-D168-B8CB09AF8565}"/>
                </a:ext>
              </a:extLst>
            </p:cNvPr>
            <p:cNvCxnSpPr>
              <a:cxnSpLocks/>
              <a:stCxn id="108" idx="0"/>
              <a:endCxn id="121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FB723C54-63EC-6DE8-BA12-643E13A12FC3}"/>
              </a:ext>
            </a:extLst>
          </p:cNvPr>
          <p:cNvSpPr txBox="1"/>
          <p:nvPr/>
        </p:nvSpPr>
        <p:spPr>
          <a:xfrm rot="2221255">
            <a:off x="8601562" y="4136113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2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9359697-2338-D819-5D10-8C6111F51754}"/>
              </a:ext>
            </a:extLst>
          </p:cNvPr>
          <p:cNvSpPr txBox="1"/>
          <p:nvPr/>
        </p:nvSpPr>
        <p:spPr>
          <a:xfrm rot="20288515">
            <a:off x="6736461" y="4308694"/>
            <a:ext cx="115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=-1</a:t>
            </a: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2DFE5A13-2615-2C1A-4922-C60FF284B30E}"/>
              </a:ext>
            </a:extLst>
          </p:cNvPr>
          <p:cNvSpPr/>
          <p:nvPr/>
        </p:nvSpPr>
        <p:spPr>
          <a:xfrm flipH="1">
            <a:off x="7187861" y="2924063"/>
            <a:ext cx="1639005" cy="1919157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33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Balanced!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588142-BA3E-214A-5F91-4641F9260F24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5A2B72C-3787-FADF-273F-8EFDEB4113C1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340ACB14-EB47-703E-DD87-A3F1F2D8DD59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FCCAEE77-93ED-0577-3519-0BE15EA2B58A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7CB93A83-875B-9031-7072-EAA750E4F3BA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2DA4BADD-BD84-1D65-6F34-911460C260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F6628CEA-2BED-8F15-29D4-04C515C3C7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D82CEA20-3D90-9CDB-6145-EE3D68EC42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9" name="Oval 18">
                      <a:extLst>
                        <a:ext uri="{FF2B5EF4-FFF2-40B4-BE49-F238E27FC236}">
                          <a16:creationId xmlns:a16="http://schemas.microsoft.com/office/drawing/2014/main" id="{C71173B0-3AC1-D397-A5F8-45A759F359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20" name="Oval 19">
                      <a:extLst>
                        <a:ext uri="{FF2B5EF4-FFF2-40B4-BE49-F238E27FC236}">
                          <a16:creationId xmlns:a16="http://schemas.microsoft.com/office/drawing/2014/main" id="{E533412E-9EAE-77B6-2680-1BB250C02C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p:txBody>
                </p:sp>
                <p:sp>
                  <p:nvSpPr>
                    <p:cNvPr id="21" name="Oval 20">
                      <a:extLst>
                        <a:ext uri="{FF2B5EF4-FFF2-40B4-BE49-F238E27FC236}">
                          <a16:creationId xmlns:a16="http://schemas.microsoft.com/office/drawing/2014/main" id="{F6653EAB-CF92-DEBF-F06A-D237E8EABB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E8FBF119-F10A-E70F-C0C1-02D1344DA65F}"/>
                        </a:ext>
                      </a:extLst>
                    </p:cNvPr>
                    <p:cNvCxnSpPr>
                      <a:cxnSpLocks/>
                      <a:stCxn id="16" idx="3"/>
                      <a:endCxn id="17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957BD4C3-36E7-353E-BB50-27F28FA99852}"/>
                        </a:ext>
                      </a:extLst>
                    </p:cNvPr>
                    <p:cNvCxnSpPr>
                      <a:cxnSpLocks/>
                      <a:stCxn id="16" idx="5"/>
                      <a:endCxn id="18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44D0C602-88EC-28E1-0AEB-C7FCBFBF1429}"/>
                        </a:ext>
                      </a:extLst>
                    </p:cNvPr>
                    <p:cNvCxnSpPr>
                      <a:stCxn id="19" idx="7"/>
                      <a:endCxn id="17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B3BFD3E6-80D7-C7DF-7AD5-855E06F45B88}"/>
                        </a:ext>
                      </a:extLst>
                    </p:cNvPr>
                    <p:cNvCxnSpPr>
                      <a:cxnSpLocks/>
                      <a:stCxn id="21" idx="7"/>
                      <a:endCxn id="19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86E39809-0AB7-8376-C608-D4413B311DE4}"/>
                        </a:ext>
                      </a:extLst>
                    </p:cNvPr>
                    <p:cNvCxnSpPr>
                      <a:stCxn id="20" idx="1"/>
                      <a:endCxn id="18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B529E4C8-B415-7106-BF86-FEF8E6D36950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EF2EE05A-0721-4CAF-3B48-766628E89B24}"/>
                      </a:ext>
                    </a:extLst>
                  </p:cNvPr>
                  <p:cNvCxnSpPr>
                    <a:cxnSpLocks/>
                    <a:stCxn id="14" idx="0"/>
                    <a:endCxn id="17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E61B257E-2ABA-7A4A-4B7F-B3C6FBFBB6C5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20E128ED-F352-D598-5852-55CCCA74DB6D}"/>
                    </a:ext>
                  </a:extLst>
                </p:cNvPr>
                <p:cNvCxnSpPr>
                  <a:cxnSpLocks/>
                  <a:stCxn id="11" idx="1"/>
                  <a:endCxn id="19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70EDA9A-0F72-9D02-B87D-BB7B1AE1D91E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CF606FF-5AFD-CD0E-72DD-0FDCC5448A87}"/>
                  </a:ext>
                </a:extLst>
              </p:cNvPr>
              <p:cNvCxnSpPr>
                <a:cxnSpLocks/>
                <a:stCxn id="8" idx="1"/>
                <a:endCxn id="20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B0842E4-0F10-4833-6EED-5DA6E1A35AEE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A352AA8-ED33-0160-5DBE-E55F432391BF}"/>
                </a:ext>
              </a:extLst>
            </p:cNvPr>
            <p:cNvCxnSpPr>
              <a:cxnSpLocks/>
              <a:stCxn id="5" idx="0"/>
              <a:endCxn id="18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F840B66A-9063-6327-AA78-D06A587F2ED7}"/>
              </a:ext>
            </a:extLst>
          </p:cNvPr>
          <p:cNvSpPr/>
          <p:nvPr/>
        </p:nvSpPr>
        <p:spPr>
          <a:xfrm>
            <a:off x="7348110" y="4192593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62B4773-3E77-95DD-3111-2661C2B0A23A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7654366" y="3923519"/>
            <a:ext cx="121959" cy="269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994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49B8-F2AC-70F1-15D5-9EA626B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795C-1329-ACD8-8C3E-651F647C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right child the new root</a:t>
            </a:r>
          </a:p>
          <a:p>
            <a:r>
              <a:rPr lang="en-US" dirty="0"/>
              <a:t>Make the old root the left child of the new</a:t>
            </a:r>
          </a:p>
          <a:p>
            <a:r>
              <a:rPr lang="en-US" dirty="0"/>
              <a:t>Make the new root’s left subtree the old root’s right subtree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EE3BEE-6549-5A90-A178-CB843F41D093}"/>
              </a:ext>
            </a:extLst>
          </p:cNvPr>
          <p:cNvGrpSpPr/>
          <p:nvPr/>
        </p:nvGrpSpPr>
        <p:grpSpPr>
          <a:xfrm>
            <a:off x="1617721" y="3522256"/>
            <a:ext cx="3289741" cy="3302627"/>
            <a:chOff x="7342089" y="136853"/>
            <a:chExt cx="3289741" cy="33026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/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/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/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/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/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962564D-E372-F50C-5980-C112EF7ECA4D}"/>
                </a:ext>
              </a:extLst>
            </p:cNvPr>
            <p:cNvCxnSpPr>
              <a:cxnSpLocks/>
              <a:stCxn id="36" idx="3"/>
              <a:endCxn id="35" idx="0"/>
            </p:cNvCxnSpPr>
            <p:nvPr/>
          </p:nvCxnSpPr>
          <p:spPr>
            <a:xfrm flipH="1">
              <a:off x="7884578" y="659664"/>
              <a:ext cx="633751" cy="1127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738FD-1682-5EB7-685E-AE958F861694}"/>
                </a:ext>
              </a:extLst>
            </p:cNvPr>
            <p:cNvCxnSpPr>
              <a:cxnSpLocks/>
              <a:stCxn id="34" idx="3"/>
              <a:endCxn id="37" idx="0"/>
            </p:cNvCxnSpPr>
            <p:nvPr/>
          </p:nvCxnSpPr>
          <p:spPr>
            <a:xfrm flipH="1">
              <a:off x="8888009" y="1295206"/>
              <a:ext cx="325932" cy="283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9BC999-CE86-9682-91DC-E9C0F86021D7}"/>
                </a:ext>
              </a:extLst>
            </p:cNvPr>
            <p:cNvCxnSpPr>
              <a:cxnSpLocks/>
              <a:stCxn id="36" idx="5"/>
              <a:endCxn id="34" idx="1"/>
            </p:cNvCxnSpPr>
            <p:nvPr/>
          </p:nvCxnSpPr>
          <p:spPr>
            <a:xfrm>
              <a:off x="8951440" y="659664"/>
              <a:ext cx="262501" cy="202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A19D79-2582-DF96-4EE4-A322DE8F4EFA}"/>
                </a:ext>
              </a:extLst>
            </p:cNvPr>
            <p:cNvCxnSpPr>
              <a:cxnSpLocks/>
              <a:stCxn id="38" idx="0"/>
              <a:endCxn id="34" idx="5"/>
            </p:cNvCxnSpPr>
            <p:nvPr/>
          </p:nvCxnSpPr>
          <p:spPr>
            <a:xfrm flipH="1" flipV="1">
              <a:off x="9647052" y="1295206"/>
              <a:ext cx="372267" cy="291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/>
                <p:nvPr/>
              </p:nvSpPr>
              <p:spPr>
                <a:xfrm>
                  <a:off x="10019319" y="282696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19319" y="2826969"/>
                  <a:ext cx="612511" cy="61251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946C4ED-4422-1E95-01CC-240395B3A54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10325574" y="2558523"/>
              <a:ext cx="1" cy="2684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88549AC5-13F6-C0FF-FEBC-7A399516549C}"/>
              </a:ext>
            </a:extLst>
          </p:cNvPr>
          <p:cNvSpPr/>
          <p:nvPr/>
        </p:nvSpPr>
        <p:spPr>
          <a:xfrm>
            <a:off x="5315019" y="429119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Left Rotation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CBA3C8-A102-5ECE-C2C8-45E18D336C3D}"/>
              </a:ext>
            </a:extLst>
          </p:cNvPr>
          <p:cNvGrpSpPr/>
          <p:nvPr/>
        </p:nvGrpSpPr>
        <p:grpSpPr>
          <a:xfrm>
            <a:off x="7628306" y="3393143"/>
            <a:ext cx="3527516" cy="2616071"/>
            <a:chOff x="892226" y="3227705"/>
            <a:chExt cx="3527516" cy="2616071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DCD005-FB82-BD66-A847-A2A9C4AA4C48}"/>
                </a:ext>
              </a:extLst>
            </p:cNvPr>
            <p:cNvGrpSpPr/>
            <p:nvPr/>
          </p:nvGrpSpPr>
          <p:grpSpPr>
            <a:xfrm>
              <a:off x="892226" y="3344160"/>
              <a:ext cx="3527516" cy="2499616"/>
              <a:chOff x="7214210" y="131613"/>
              <a:chExt cx="3527516" cy="249961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/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/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/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/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/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B7B1586-83AD-014F-F29B-ED7281AEF95D}"/>
                  </a:ext>
                </a:extLst>
              </p:cNvPr>
              <p:cNvCxnSpPr>
                <a:cxnSpLocks/>
                <a:stCxn id="6" idx="3"/>
                <a:endCxn id="5" idx="0"/>
              </p:cNvCxnSpPr>
              <p:nvPr/>
            </p:nvCxnSpPr>
            <p:spPr>
              <a:xfrm flipH="1">
                <a:off x="7756699" y="1295207"/>
                <a:ext cx="325932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1A6ADD7-48CD-EBB0-0667-39AD6203B8F4}"/>
                  </a:ext>
                </a:extLst>
              </p:cNvPr>
              <p:cNvCxnSpPr>
                <a:cxnSpLocks/>
                <a:stCxn id="6" idx="5"/>
                <a:endCxn id="7" idx="0"/>
              </p:cNvCxnSpPr>
              <p:nvPr/>
            </p:nvCxnSpPr>
            <p:spPr>
              <a:xfrm>
                <a:off x="8515742" y="1295207"/>
                <a:ext cx="372267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A816D49-A49E-3DD3-C079-EE0D995FB3A7}"/>
                  </a:ext>
                </a:extLst>
              </p:cNvPr>
              <p:cNvCxnSpPr>
                <a:cxnSpLocks/>
                <a:stCxn id="6" idx="7"/>
                <a:endCxn id="4" idx="3"/>
              </p:cNvCxnSpPr>
              <p:nvPr/>
            </p:nvCxnSpPr>
            <p:spPr>
              <a:xfrm flipV="1">
                <a:off x="8515742" y="654424"/>
                <a:ext cx="391256" cy="207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6498DDE-3587-8F96-6A1C-4AB53C4EC313}"/>
                  </a:ext>
                </a:extLst>
              </p:cNvPr>
              <p:cNvCxnSpPr>
                <a:cxnSpLocks/>
                <a:stCxn id="8" idx="0"/>
                <a:endCxn id="4" idx="5"/>
              </p:cNvCxnSpPr>
              <p:nvPr/>
            </p:nvCxnSpPr>
            <p:spPr>
              <a:xfrm flipH="1" flipV="1">
                <a:off x="9340109" y="654424"/>
                <a:ext cx="750975" cy="1038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/>
                  <p:nvPr/>
                </p:nvSpPr>
                <p:spPr>
                  <a:xfrm>
                    <a:off x="10129215" y="2018718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29215" y="2018718"/>
                    <a:ext cx="612511" cy="612511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E83608A-477E-6324-E54F-86966C47F633}"/>
                  </a:ext>
                </a:extLst>
              </p:cNvPr>
              <p:cNvCxnSpPr>
                <a:cxnSpLocks/>
                <a:stCxn id="27" idx="0"/>
              </p:cNvCxnSpPr>
              <p:nvPr/>
            </p:nvCxnSpPr>
            <p:spPr>
              <a:xfrm flipH="1" flipV="1">
                <a:off x="10435470" y="1750272"/>
                <a:ext cx="1" cy="2684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/>
                <p:nvPr/>
              </p:nvSpPr>
              <p:spPr>
                <a:xfrm>
                  <a:off x="1131726" y="4604871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1726" y="4604871"/>
                  <a:ext cx="369781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/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/>
                <p:nvPr/>
              </p:nvSpPr>
              <p:spPr>
                <a:xfrm>
                  <a:off x="1157833" y="3786141"/>
                  <a:ext cx="77373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7833" y="3786141"/>
                  <a:ext cx="773737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/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/>
                <p:nvPr/>
              </p:nvSpPr>
              <p:spPr>
                <a:xfrm>
                  <a:off x="3006743" y="385823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6743" y="3858231"/>
                  <a:ext cx="773738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/>
              <p:nvPr/>
            </p:nvSpPr>
            <p:spPr>
              <a:xfrm>
                <a:off x="1366351" y="4067504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351" y="4067504"/>
                <a:ext cx="77373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/>
              <p:nvPr/>
            </p:nvSpPr>
            <p:spPr>
              <a:xfrm>
                <a:off x="2775405" y="4157987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405" y="4157987"/>
                <a:ext cx="773737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/>
              <p:nvPr/>
            </p:nvSpPr>
            <p:spPr>
              <a:xfrm>
                <a:off x="2070487" y="3387319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487" y="3387319"/>
                <a:ext cx="77373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/>
              <p:nvPr/>
            </p:nvSpPr>
            <p:spPr>
              <a:xfrm>
                <a:off x="2840193" y="480335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193" y="4803353"/>
                <a:ext cx="36978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/>
              <p:nvPr/>
            </p:nvSpPr>
            <p:spPr>
              <a:xfrm>
                <a:off x="3635693" y="4822513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693" y="4822513"/>
                <a:ext cx="773738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840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E77-05C1-1C54-DEB1-448604C9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07298-D3B7-0EF9-F77A-68F62C0E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insertion, update the heights of the node’s ancestors</a:t>
            </a:r>
          </a:p>
          <a:p>
            <a:r>
              <a:rPr lang="en-US" dirty="0"/>
              <a:t>Check for unbalance</a:t>
            </a:r>
          </a:p>
          <a:p>
            <a:r>
              <a:rPr lang="en-US" dirty="0"/>
              <a:t>If unbalanced then at the deepest unbalanced root: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left subtree was deeper then rotate right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right subtree was deeper then rotate left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737A4C-AE25-0094-226B-7CBE929413AE}"/>
              </a:ext>
            </a:extLst>
          </p:cNvPr>
          <p:cNvSpPr txBox="1"/>
          <p:nvPr/>
        </p:nvSpPr>
        <p:spPr>
          <a:xfrm>
            <a:off x="9174480" y="3302000"/>
            <a:ext cx="2814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is incomplete!</a:t>
            </a:r>
          </a:p>
          <a:p>
            <a:r>
              <a:rPr lang="en-US" dirty="0">
                <a:solidFill>
                  <a:srgbClr val="FF0000"/>
                </a:solidFill>
              </a:rPr>
              <a:t>There are some cases where this doesn’t work!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213B004-97DB-03A7-6A1C-75CCF67C4A77}"/>
              </a:ext>
            </a:extLst>
          </p:cNvPr>
          <p:cNvSpPr/>
          <p:nvPr/>
        </p:nvSpPr>
        <p:spPr>
          <a:xfrm>
            <a:off x="8539480" y="3302000"/>
            <a:ext cx="421640" cy="8737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B0E231-ACD0-4376-13A9-B2E3CECC7E75}"/>
              </a:ext>
            </a:extLst>
          </p:cNvPr>
          <p:cNvSpPr/>
          <p:nvPr/>
        </p:nvSpPr>
        <p:spPr>
          <a:xfrm>
            <a:off x="5250577" y="448599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066E91-6261-28B5-79EA-F2337E950C4B}"/>
              </a:ext>
            </a:extLst>
          </p:cNvPr>
          <p:cNvCxnSpPr>
            <a:cxnSpLocks/>
            <a:stCxn id="6" idx="3"/>
            <a:endCxn id="8" idx="7"/>
          </p:cNvCxnSpPr>
          <p:nvPr/>
        </p:nvCxnSpPr>
        <p:spPr>
          <a:xfrm flipH="1">
            <a:off x="5160877" y="5008810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8085A8-8ACA-A61B-DDE5-2348D2C8504B}"/>
              </a:ext>
            </a:extLst>
          </p:cNvPr>
          <p:cNvSpPr/>
          <p:nvPr/>
        </p:nvSpPr>
        <p:spPr>
          <a:xfrm>
            <a:off x="4638066" y="515134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ADC63A-4A00-8681-FD15-37E6D5EFF908}"/>
              </a:ext>
            </a:extLst>
          </p:cNvPr>
          <p:cNvSpPr/>
          <p:nvPr/>
        </p:nvSpPr>
        <p:spPr>
          <a:xfrm>
            <a:off x="5250576" y="579343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F408C7C-3A85-4014-3B0D-4A34EF2B9B8A}"/>
              </a:ext>
            </a:extLst>
          </p:cNvPr>
          <p:cNvCxnSpPr>
            <a:cxnSpLocks/>
            <a:stCxn id="8" idx="5"/>
            <a:endCxn id="10" idx="1"/>
          </p:cNvCxnSpPr>
          <p:nvPr/>
        </p:nvCxnSpPr>
        <p:spPr>
          <a:xfrm>
            <a:off x="5160877" y="5674154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73665DF-E9D2-6454-316C-8563B3AE523A}"/>
              </a:ext>
            </a:extLst>
          </p:cNvPr>
          <p:cNvSpPr/>
          <p:nvPr/>
        </p:nvSpPr>
        <p:spPr>
          <a:xfrm>
            <a:off x="1557962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8C5308-D447-67FD-BBB9-A04E53DB1131}"/>
              </a:ext>
            </a:extLst>
          </p:cNvPr>
          <p:cNvCxnSpPr>
            <a:cxnSpLocks/>
            <a:stCxn id="14" idx="3"/>
            <a:endCxn id="16" idx="7"/>
          </p:cNvCxnSpPr>
          <p:nvPr/>
        </p:nvCxnSpPr>
        <p:spPr>
          <a:xfrm flipH="1">
            <a:off x="1468262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A845875-D65B-ADE5-49C8-573AA1ABCC45}"/>
              </a:ext>
            </a:extLst>
          </p:cNvPr>
          <p:cNvSpPr/>
          <p:nvPr/>
        </p:nvSpPr>
        <p:spPr>
          <a:xfrm>
            <a:off x="945451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A1A1638-F1A8-3ACC-6CEB-132BD8676A70}"/>
              </a:ext>
            </a:extLst>
          </p:cNvPr>
          <p:cNvSpPr/>
          <p:nvPr/>
        </p:nvSpPr>
        <p:spPr>
          <a:xfrm>
            <a:off x="2602969" y="4900194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7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7DA40D0-AF2C-3155-5C7D-33072472EB44}"/>
              </a:ext>
            </a:extLst>
          </p:cNvPr>
          <p:cNvSpPr/>
          <p:nvPr/>
        </p:nvSpPr>
        <p:spPr>
          <a:xfrm>
            <a:off x="6464931" y="4900193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Right Rotation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424B86-5ECA-32CB-E562-5238E76E7D74}"/>
              </a:ext>
            </a:extLst>
          </p:cNvPr>
          <p:cNvSpPr/>
          <p:nvPr/>
        </p:nvSpPr>
        <p:spPr>
          <a:xfrm>
            <a:off x="9210288" y="452727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3EBB2B0-BB57-A284-8E49-E3E2892CF64D}"/>
              </a:ext>
            </a:extLst>
          </p:cNvPr>
          <p:cNvCxnSpPr>
            <a:cxnSpLocks/>
            <a:stCxn id="21" idx="5"/>
            <a:endCxn id="23" idx="1"/>
          </p:cNvCxnSpPr>
          <p:nvPr/>
        </p:nvCxnSpPr>
        <p:spPr>
          <a:xfrm>
            <a:off x="9733099" y="5050085"/>
            <a:ext cx="179399" cy="16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18CDB0E3-5691-3556-AC39-F712FA0F1510}"/>
              </a:ext>
            </a:extLst>
          </p:cNvPr>
          <p:cNvSpPr/>
          <p:nvPr/>
        </p:nvSpPr>
        <p:spPr>
          <a:xfrm>
            <a:off x="9822798" y="512492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A6407C6-210A-1A8E-09B1-48436A1DED4D}"/>
              </a:ext>
            </a:extLst>
          </p:cNvPr>
          <p:cNvSpPr/>
          <p:nvPr/>
        </p:nvSpPr>
        <p:spPr>
          <a:xfrm>
            <a:off x="9210287" y="58347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861A9C9-0AC1-6F87-74B4-7E8BE75D14AE}"/>
              </a:ext>
            </a:extLst>
          </p:cNvPr>
          <p:cNvCxnSpPr>
            <a:cxnSpLocks/>
            <a:stCxn id="23" idx="3"/>
            <a:endCxn id="24" idx="7"/>
          </p:cNvCxnSpPr>
          <p:nvPr/>
        </p:nvCxnSpPr>
        <p:spPr>
          <a:xfrm flipH="1">
            <a:off x="9733098" y="5647737"/>
            <a:ext cx="179400" cy="276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8310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E77-05C1-1C54-DEB1-448604C9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07298-D3B7-0EF9-F77A-68F62C0E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insertion, update the heights of the node’s ancestors</a:t>
            </a:r>
          </a:p>
          <a:p>
            <a:r>
              <a:rPr lang="en-US" dirty="0"/>
              <a:t>Check for unbalance</a:t>
            </a:r>
          </a:p>
          <a:p>
            <a:r>
              <a:rPr lang="en-US" dirty="0"/>
              <a:t>If unbalanced then at the deepest unbalanced root: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Case LL: If we inserted in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subtree of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child then rotate right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Case RR: If we inserted in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right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subtree of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right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child then rotate left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Case LR: If we inserted into the </a:t>
            </a:r>
            <a:r>
              <a:rPr lang="en-US" b="1" dirty="0">
                <a:solidFill>
                  <a:srgbClr val="7030A0"/>
                </a:solidFill>
              </a:rPr>
              <a:t>right</a:t>
            </a:r>
            <a:r>
              <a:rPr lang="en-US" dirty="0">
                <a:solidFill>
                  <a:srgbClr val="7030A0"/>
                </a:solidFill>
              </a:rPr>
              <a:t> subtree of the </a:t>
            </a:r>
            <a:r>
              <a:rPr lang="en-US" b="1" dirty="0">
                <a:solidFill>
                  <a:srgbClr val="7030A0"/>
                </a:solidFill>
              </a:rPr>
              <a:t>left</a:t>
            </a:r>
            <a:r>
              <a:rPr lang="en-US" dirty="0">
                <a:solidFill>
                  <a:srgbClr val="7030A0"/>
                </a:solidFill>
              </a:rPr>
              <a:t> child then ???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Case RL: If we inserted into the </a:t>
            </a:r>
            <a:r>
              <a:rPr lang="en-US" b="1" dirty="0">
                <a:solidFill>
                  <a:srgbClr val="7030A0"/>
                </a:solidFill>
              </a:rPr>
              <a:t>left</a:t>
            </a:r>
            <a:r>
              <a:rPr lang="en-US" dirty="0">
                <a:solidFill>
                  <a:srgbClr val="7030A0"/>
                </a:solidFill>
              </a:rPr>
              <a:t> subtree of the </a:t>
            </a:r>
            <a:r>
              <a:rPr lang="en-US" b="1" dirty="0">
                <a:solidFill>
                  <a:srgbClr val="7030A0"/>
                </a:solidFill>
              </a:rPr>
              <a:t>right</a:t>
            </a:r>
            <a:r>
              <a:rPr lang="en-US" dirty="0">
                <a:solidFill>
                  <a:srgbClr val="7030A0"/>
                </a:solidFill>
              </a:rPr>
              <a:t> child then 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19D6ED-3387-8B72-28D4-14AAF129AEBD}"/>
              </a:ext>
            </a:extLst>
          </p:cNvPr>
          <p:cNvSpPr txBox="1"/>
          <p:nvPr/>
        </p:nvSpPr>
        <p:spPr>
          <a:xfrm>
            <a:off x="8046720" y="5345966"/>
            <a:ext cx="376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Cases LR and RL require 2 rotations!</a:t>
            </a:r>
          </a:p>
        </p:txBody>
      </p:sp>
    </p:spTree>
    <p:extLst>
      <p:ext uri="{BB962C8B-B14F-4D97-AF65-F5344CB8AC3E}">
        <p14:creationId xmlns:p14="http://schemas.microsoft.com/office/powerpoint/2010/main" val="20749139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8BB0-634C-0E06-0E55-88F3C06A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4D3C-5855-79DC-21CA-F4FF5C8D9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deepest unbalanced root:</a:t>
            </a:r>
          </a:p>
          <a:p>
            <a:pPr lvl="1"/>
            <a:r>
              <a:rPr lang="en-US" dirty="0"/>
              <a:t>Rotate left at the left child</a:t>
            </a:r>
          </a:p>
          <a:p>
            <a:pPr lvl="1"/>
            <a:r>
              <a:rPr lang="en-US" dirty="0"/>
              <a:t>Rotate right at the root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67EFC82-BEF2-2666-E744-53FFED95DD5C}"/>
              </a:ext>
            </a:extLst>
          </p:cNvPr>
          <p:cNvSpPr/>
          <p:nvPr/>
        </p:nvSpPr>
        <p:spPr>
          <a:xfrm>
            <a:off x="4516498" y="426944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A37623-312C-AF43-EBC3-2909908D157A}"/>
              </a:ext>
            </a:extLst>
          </p:cNvPr>
          <p:cNvCxnSpPr>
            <a:cxnSpLocks/>
            <a:stCxn id="4" idx="3"/>
            <a:endCxn id="6" idx="7"/>
          </p:cNvCxnSpPr>
          <p:nvPr/>
        </p:nvCxnSpPr>
        <p:spPr>
          <a:xfrm flipH="1">
            <a:off x="4426798" y="4792254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A3A1332B-AF7A-F4E1-4459-C37D21CAA899}"/>
              </a:ext>
            </a:extLst>
          </p:cNvPr>
          <p:cNvSpPr/>
          <p:nvPr/>
        </p:nvSpPr>
        <p:spPr>
          <a:xfrm>
            <a:off x="3903987" y="493478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F4987C-AE8F-B3EA-BABC-33BC2679C7B5}"/>
              </a:ext>
            </a:extLst>
          </p:cNvPr>
          <p:cNvSpPr/>
          <p:nvPr/>
        </p:nvSpPr>
        <p:spPr>
          <a:xfrm>
            <a:off x="4516497" y="557687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8EBC17-CE55-6EAD-3F0A-10577D40A671}"/>
              </a:ext>
            </a:extLst>
          </p:cNvPr>
          <p:cNvCxnSpPr>
            <a:cxnSpLocks/>
            <a:stCxn id="6" idx="5"/>
            <a:endCxn id="7" idx="1"/>
          </p:cNvCxnSpPr>
          <p:nvPr/>
        </p:nvCxnSpPr>
        <p:spPr>
          <a:xfrm>
            <a:off x="4426798" y="5457598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97CBF2A2-742F-6A7A-261C-E848A712AAA6}"/>
              </a:ext>
            </a:extLst>
          </p:cNvPr>
          <p:cNvSpPr/>
          <p:nvPr/>
        </p:nvSpPr>
        <p:spPr>
          <a:xfrm>
            <a:off x="1557962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A37A59-9056-E0BA-1B9F-BC09D014B49C}"/>
              </a:ext>
            </a:extLst>
          </p:cNvPr>
          <p:cNvCxnSpPr>
            <a:cxnSpLocks/>
            <a:stCxn id="9" idx="3"/>
            <a:endCxn id="11" idx="7"/>
          </p:cNvCxnSpPr>
          <p:nvPr/>
        </p:nvCxnSpPr>
        <p:spPr>
          <a:xfrm flipH="1">
            <a:off x="1468262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13BFB7D-C4B0-C514-C2C8-7C7F32ED2FA8}"/>
              </a:ext>
            </a:extLst>
          </p:cNvPr>
          <p:cNvSpPr/>
          <p:nvPr/>
        </p:nvSpPr>
        <p:spPr>
          <a:xfrm>
            <a:off x="945451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5F72CE5-F998-3ACA-89F8-5D891F7ADFC3}"/>
              </a:ext>
            </a:extLst>
          </p:cNvPr>
          <p:cNvSpPr/>
          <p:nvPr/>
        </p:nvSpPr>
        <p:spPr>
          <a:xfrm>
            <a:off x="2233450" y="467313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7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1673636-A52E-5ADC-7259-70CBC20C0255}"/>
              </a:ext>
            </a:extLst>
          </p:cNvPr>
          <p:cNvSpPr/>
          <p:nvPr/>
        </p:nvSpPr>
        <p:spPr>
          <a:xfrm>
            <a:off x="7948509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8FDAA3-1AF5-A991-98C9-E90C7382FE4C}"/>
              </a:ext>
            </a:extLst>
          </p:cNvPr>
          <p:cNvCxnSpPr>
            <a:cxnSpLocks/>
            <a:stCxn id="13" idx="3"/>
            <a:endCxn id="15" idx="7"/>
          </p:cNvCxnSpPr>
          <p:nvPr/>
        </p:nvCxnSpPr>
        <p:spPr>
          <a:xfrm flipH="1">
            <a:off x="7858809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1511884-6514-33CD-4747-F65C563228FE}"/>
              </a:ext>
            </a:extLst>
          </p:cNvPr>
          <p:cNvSpPr/>
          <p:nvPr/>
        </p:nvSpPr>
        <p:spPr>
          <a:xfrm>
            <a:off x="7335998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5B1F6B7-AF1F-43B9-4EFF-686D75FC1B54}"/>
              </a:ext>
            </a:extLst>
          </p:cNvPr>
          <p:cNvCxnSpPr>
            <a:cxnSpLocks/>
            <a:stCxn id="15" idx="3"/>
            <a:endCxn id="17" idx="7"/>
          </p:cNvCxnSpPr>
          <p:nvPr/>
        </p:nvCxnSpPr>
        <p:spPr>
          <a:xfrm flipH="1">
            <a:off x="7273021" y="5580111"/>
            <a:ext cx="152677" cy="250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1D02E25E-9633-F215-A570-AFE6223E36A1}"/>
              </a:ext>
            </a:extLst>
          </p:cNvPr>
          <p:cNvSpPr/>
          <p:nvPr/>
        </p:nvSpPr>
        <p:spPr>
          <a:xfrm>
            <a:off x="6750210" y="574059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13829990-E44A-C9E6-2A7B-8CE2CDBE4B38}"/>
              </a:ext>
            </a:extLst>
          </p:cNvPr>
          <p:cNvSpPr/>
          <p:nvPr/>
        </p:nvSpPr>
        <p:spPr>
          <a:xfrm>
            <a:off x="5312373" y="4623731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Rotate Left at 5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4829D90F-F2DA-6969-758B-433DB919A22D}"/>
              </a:ext>
            </a:extLst>
          </p:cNvPr>
          <p:cNvSpPr/>
          <p:nvPr/>
        </p:nvSpPr>
        <p:spPr>
          <a:xfrm>
            <a:off x="8714196" y="4810802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Rotate Right at 9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B26D1A8-61E4-E223-6F4B-C98A1AD87DE1}"/>
              </a:ext>
            </a:extLst>
          </p:cNvPr>
          <p:cNvSpPr/>
          <p:nvPr/>
        </p:nvSpPr>
        <p:spPr>
          <a:xfrm>
            <a:off x="10811057" y="481858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5D34475-D6E2-BCA3-8F72-C5F2E7FF07AC}"/>
              </a:ext>
            </a:extLst>
          </p:cNvPr>
          <p:cNvCxnSpPr>
            <a:cxnSpLocks/>
            <a:stCxn id="21" idx="3"/>
            <a:endCxn id="23" idx="7"/>
          </p:cNvCxnSpPr>
          <p:nvPr/>
        </p:nvCxnSpPr>
        <p:spPr>
          <a:xfrm flipH="1">
            <a:off x="10721357" y="5341393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76E6958E-81CD-4735-D2BE-7985977B05FD}"/>
              </a:ext>
            </a:extLst>
          </p:cNvPr>
          <p:cNvSpPr/>
          <p:nvPr/>
        </p:nvSpPr>
        <p:spPr>
          <a:xfrm>
            <a:off x="10198546" y="548392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72ACBD0-46C0-DF87-864E-F608F3A30754}"/>
              </a:ext>
            </a:extLst>
          </p:cNvPr>
          <p:cNvSpPr/>
          <p:nvPr/>
        </p:nvSpPr>
        <p:spPr>
          <a:xfrm>
            <a:off x="11423792" y="547571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AAA8F0-7C9E-DAB3-6C20-5E649D554512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1334093" y="5356435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770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9D1-38EF-34FB-AA19-B51EE438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LR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6C73-6403-D607-E6F6-C3EC37DF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Imbalance caused by inserting in the left child’s right subtree</a:t>
            </a:r>
          </a:p>
          <a:p>
            <a:r>
              <a:rPr lang="en-US" dirty="0"/>
              <a:t>Rotate left at the left child</a:t>
            </a:r>
          </a:p>
          <a:p>
            <a:r>
              <a:rPr lang="en-US" dirty="0"/>
              <a:t>Rotate right at the unbalanced node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/>
              <p:nvPr/>
            </p:nvSpPr>
            <p:spPr>
              <a:xfrm>
                <a:off x="3147296" y="3743675"/>
                <a:ext cx="1340568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</a:t>
                </a:r>
              </a:p>
              <a:p>
                <a:pPr algn="ctr"/>
                <a:r>
                  <a:rPr lang="en-US" sz="1400" dirty="0"/>
                  <a:t>Left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1400" dirty="0"/>
              </a:p>
            </p:txBody>
          </p:sp>
        </mc:Choice>
        <mc:Fallback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296" y="3743675"/>
                <a:ext cx="1340568" cy="1105505"/>
              </a:xfrm>
              <a:prstGeom prst="rightArrow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1" name="Group 210">
            <a:extLst>
              <a:ext uri="{FF2B5EF4-FFF2-40B4-BE49-F238E27FC236}">
                <a16:creationId xmlns:a16="http://schemas.microsoft.com/office/drawing/2014/main" id="{74201A59-A51B-31FF-D7D6-0994EDC48DEF}"/>
              </a:ext>
            </a:extLst>
          </p:cNvPr>
          <p:cNvGrpSpPr/>
          <p:nvPr/>
        </p:nvGrpSpPr>
        <p:grpSpPr>
          <a:xfrm>
            <a:off x="41937" y="3425666"/>
            <a:ext cx="3470746" cy="3365086"/>
            <a:chOff x="25572" y="2621130"/>
            <a:chExt cx="3470746" cy="33650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/>
                <p:nvPr/>
              </p:nvSpPr>
              <p:spPr>
                <a:xfrm>
                  <a:off x="1628660" y="273758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8660" y="2737585"/>
                  <a:ext cx="612511" cy="612511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/>
                <p:nvPr/>
              </p:nvSpPr>
              <p:spPr>
                <a:xfrm>
                  <a:off x="25572" y="4174420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" y="4174420"/>
                  <a:ext cx="1084977" cy="1204653"/>
                </a:xfrm>
                <a:prstGeom prst="triangl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/>
                <p:nvPr/>
              </p:nvSpPr>
              <p:spPr>
                <a:xfrm>
                  <a:off x="804293" y="337836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293" y="3378368"/>
                  <a:ext cx="612511" cy="612511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/>
                <p:nvPr/>
              </p:nvSpPr>
              <p:spPr>
                <a:xfrm>
                  <a:off x="1095397" y="4725122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5397" y="4725122"/>
                  <a:ext cx="869999" cy="653951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/>
                <p:nvPr/>
              </p:nvSpPr>
              <p:spPr>
                <a:xfrm>
                  <a:off x="2420567" y="3364232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0567" y="3364232"/>
                  <a:ext cx="1075751" cy="1237660"/>
                </a:xfrm>
                <a:prstGeom prst="triangl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BCA999-8DC0-9098-FB48-AE1087F593CA}"/>
                </a:ext>
              </a:extLst>
            </p:cNvPr>
            <p:cNvCxnSpPr>
              <a:cxnSpLocks/>
              <a:stCxn id="30" idx="3"/>
              <a:endCxn id="29" idx="0"/>
            </p:cNvCxnSpPr>
            <p:nvPr/>
          </p:nvCxnSpPr>
          <p:spPr>
            <a:xfrm flipH="1">
              <a:off x="568061" y="3901179"/>
              <a:ext cx="325932" cy="273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44797F-F7DE-97F3-FF6E-70DC1DDCA740}"/>
                </a:ext>
              </a:extLst>
            </p:cNvPr>
            <p:cNvCxnSpPr>
              <a:cxnSpLocks/>
              <a:stCxn id="30" idx="5"/>
              <a:endCxn id="59" idx="1"/>
            </p:cNvCxnSpPr>
            <p:nvPr/>
          </p:nvCxnSpPr>
          <p:spPr>
            <a:xfrm>
              <a:off x="1327104" y="3901179"/>
              <a:ext cx="394676" cy="183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410D731-C65C-498A-7568-D9E87AB56EF3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1327104" y="3260396"/>
              <a:ext cx="391256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E51A72-E1F3-12DE-B72B-9ADDA8C223D5}"/>
                </a:ext>
              </a:extLst>
            </p:cNvPr>
            <p:cNvCxnSpPr>
              <a:cxnSpLocks/>
              <a:stCxn id="32" idx="0"/>
              <a:endCxn id="28" idx="5"/>
            </p:cNvCxnSpPr>
            <p:nvPr/>
          </p:nvCxnSpPr>
          <p:spPr>
            <a:xfrm flipH="1" flipV="1">
              <a:off x="2151471" y="3260396"/>
              <a:ext cx="806972" cy="1038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/>
                <p:nvPr/>
              </p:nvSpPr>
              <p:spPr>
                <a:xfrm>
                  <a:off x="239209" y="3940026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209" y="3940026"/>
                  <a:ext cx="36978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/>
                <p:nvPr/>
              </p:nvSpPr>
              <p:spPr>
                <a:xfrm>
                  <a:off x="932166" y="4044644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166" y="4044644"/>
                  <a:ext cx="77373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/>
                <p:nvPr/>
              </p:nvSpPr>
              <p:spPr>
                <a:xfrm>
                  <a:off x="291179" y="317956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179" y="3179566"/>
                  <a:ext cx="77373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/>
                <p:nvPr/>
              </p:nvSpPr>
              <p:spPr>
                <a:xfrm>
                  <a:off x="968556" y="2621130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556" y="2621130"/>
                  <a:ext cx="773738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/>
                <p:nvPr/>
              </p:nvSpPr>
              <p:spPr>
                <a:xfrm>
                  <a:off x="2476622" y="3272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6622" y="3272587"/>
                  <a:ext cx="369781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/>
                <p:nvPr/>
              </p:nvSpPr>
              <p:spPr>
                <a:xfrm>
                  <a:off x="1632080" y="399463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2080" y="3994639"/>
                  <a:ext cx="612511" cy="61251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/>
                <p:nvPr/>
              </p:nvSpPr>
              <p:spPr>
                <a:xfrm>
                  <a:off x="1970408" y="4725122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0408" y="4725122"/>
                  <a:ext cx="869999" cy="653951"/>
                </a:xfrm>
                <a:prstGeom prst="triangle">
                  <a:avLst/>
                </a:prstGeom>
                <a:blipFill>
                  <a:blip r:embed="rId14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EF9D228-EBDD-4AE6-93FE-BA18C66B99A2}"/>
                </a:ext>
              </a:extLst>
            </p:cNvPr>
            <p:cNvCxnSpPr>
              <a:cxnSpLocks/>
              <a:stCxn id="59" idx="3"/>
              <a:endCxn id="31" idx="0"/>
            </p:cNvCxnSpPr>
            <p:nvPr/>
          </p:nvCxnSpPr>
          <p:spPr>
            <a:xfrm flipH="1">
              <a:off x="1530397" y="4517450"/>
              <a:ext cx="191383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D9059CC-8849-ADB1-E738-A6B2C00EDEBD}"/>
                </a:ext>
              </a:extLst>
            </p:cNvPr>
            <p:cNvCxnSpPr>
              <a:cxnSpLocks/>
              <a:stCxn id="59" idx="5"/>
              <a:endCxn id="63" idx="0"/>
            </p:cNvCxnSpPr>
            <p:nvPr/>
          </p:nvCxnSpPr>
          <p:spPr>
            <a:xfrm>
              <a:off x="2154891" y="4517450"/>
              <a:ext cx="250517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/>
                <p:nvPr/>
              </p:nvSpPr>
              <p:spPr>
                <a:xfrm>
                  <a:off x="1302483" y="5507530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2483" y="5507530"/>
                  <a:ext cx="476146" cy="476146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84A82A-4A90-A421-C3CD-653404692203}"/>
                </a:ext>
              </a:extLst>
            </p:cNvPr>
            <p:cNvCxnSpPr>
              <a:cxnSpLocks/>
              <a:stCxn id="70" idx="0"/>
              <a:endCxn id="31" idx="3"/>
            </p:cNvCxnSpPr>
            <p:nvPr/>
          </p:nvCxnSpPr>
          <p:spPr>
            <a:xfrm flipH="1" flipV="1">
              <a:off x="1530397" y="5379073"/>
              <a:ext cx="10159" cy="12845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/>
                <p:nvPr/>
              </p:nvSpPr>
              <p:spPr>
                <a:xfrm>
                  <a:off x="2162524" y="5510070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2524" y="5510070"/>
                  <a:ext cx="476146" cy="476146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9F048E1-C759-B57C-AD51-051719B5F906}"/>
                </a:ext>
              </a:extLst>
            </p:cNvPr>
            <p:cNvCxnSpPr>
              <a:cxnSpLocks/>
              <a:stCxn id="76" idx="0"/>
              <a:endCxn id="63" idx="3"/>
            </p:cNvCxnSpPr>
            <p:nvPr/>
          </p:nvCxnSpPr>
          <p:spPr>
            <a:xfrm flipV="1">
              <a:off x="2400597" y="5379073"/>
              <a:ext cx="4811" cy="1309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A97EE6A6-E40F-28B2-A707-C9D5A101EAE6}"/>
              </a:ext>
            </a:extLst>
          </p:cNvPr>
          <p:cNvGrpSpPr/>
          <p:nvPr/>
        </p:nvGrpSpPr>
        <p:grpSpPr>
          <a:xfrm>
            <a:off x="3777627" y="3313028"/>
            <a:ext cx="3837793" cy="3469270"/>
            <a:chOff x="4378760" y="2820523"/>
            <a:chExt cx="3837793" cy="34692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/>
                <p:nvPr/>
              </p:nvSpPr>
              <p:spPr>
                <a:xfrm>
                  <a:off x="6531775" y="2936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1775" y="2936978"/>
                  <a:ext cx="612511" cy="612511"/>
                </a:xfrm>
                <a:prstGeom prst="ellipse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/>
                <p:nvPr/>
              </p:nvSpPr>
              <p:spPr>
                <a:xfrm>
                  <a:off x="4378760" y="5046478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8760" y="5046478"/>
                  <a:ext cx="1084977" cy="1204653"/>
                </a:xfrm>
                <a:prstGeom prst="triangle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/>
                <p:nvPr/>
              </p:nvSpPr>
              <p:spPr>
                <a:xfrm>
                  <a:off x="5707408" y="3577761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7408" y="3577761"/>
                  <a:ext cx="612511" cy="612511"/>
                </a:xfrm>
                <a:prstGeom prst="ellipse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/>
                <p:nvPr/>
              </p:nvSpPr>
              <p:spPr>
                <a:xfrm>
                  <a:off x="7140802" y="3563625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0802" y="3563625"/>
                  <a:ext cx="1075751" cy="1237660"/>
                </a:xfrm>
                <a:prstGeom prst="triangle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D174F5B-EC74-7DF2-ABEF-633091780687}"/>
                </a:ext>
              </a:extLst>
            </p:cNvPr>
            <p:cNvCxnSpPr>
              <a:cxnSpLocks/>
              <a:stCxn id="137" idx="3"/>
              <a:endCxn id="159" idx="7"/>
            </p:cNvCxnSpPr>
            <p:nvPr/>
          </p:nvCxnSpPr>
          <p:spPr>
            <a:xfrm flipH="1">
              <a:off x="5663346" y="4100572"/>
              <a:ext cx="133762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C7B8D9F9-6416-E827-E795-6F3123793DD2}"/>
                </a:ext>
              </a:extLst>
            </p:cNvPr>
            <p:cNvCxnSpPr>
              <a:cxnSpLocks/>
              <a:stCxn id="137" idx="5"/>
            </p:cNvCxnSpPr>
            <p:nvPr/>
          </p:nvCxnSpPr>
          <p:spPr>
            <a:xfrm>
              <a:off x="6230219" y="4100572"/>
              <a:ext cx="394676" cy="183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60C68CB-DC8A-D45B-E834-15874F4A15CE}"/>
                </a:ext>
              </a:extLst>
            </p:cNvPr>
            <p:cNvCxnSpPr>
              <a:cxnSpLocks/>
              <a:stCxn id="137" idx="7"/>
              <a:endCxn id="135" idx="3"/>
            </p:cNvCxnSpPr>
            <p:nvPr/>
          </p:nvCxnSpPr>
          <p:spPr>
            <a:xfrm flipV="1">
              <a:off x="6230219" y="3459789"/>
              <a:ext cx="391256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D349555-8247-C1D8-969C-2A99C7630775}"/>
                </a:ext>
              </a:extLst>
            </p:cNvPr>
            <p:cNvCxnSpPr>
              <a:cxnSpLocks/>
              <a:stCxn id="139" idx="0"/>
              <a:endCxn id="135" idx="5"/>
            </p:cNvCxnSpPr>
            <p:nvPr/>
          </p:nvCxnSpPr>
          <p:spPr>
            <a:xfrm flipH="1" flipV="1">
              <a:off x="7054586" y="3459789"/>
              <a:ext cx="624092" cy="1038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/>
                <p:nvPr/>
              </p:nvSpPr>
              <p:spPr>
                <a:xfrm>
                  <a:off x="4582437" y="488869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2437" y="4888692"/>
                  <a:ext cx="369781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/>
                <p:nvPr/>
              </p:nvSpPr>
              <p:spPr>
                <a:xfrm>
                  <a:off x="5194294" y="3378959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4294" y="3378959"/>
                  <a:ext cx="773738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/>
                <p:nvPr/>
              </p:nvSpPr>
              <p:spPr>
                <a:xfrm>
                  <a:off x="5871671" y="2820523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1671" y="2820523"/>
                  <a:ext cx="773738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/>
                <p:nvPr/>
              </p:nvSpPr>
              <p:spPr>
                <a:xfrm>
                  <a:off x="7379737" y="347198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737" y="3471980"/>
                  <a:ext cx="369781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8816186-073F-043E-FC13-8FAA2A388594}"/>
                </a:ext>
              </a:extLst>
            </p:cNvPr>
            <p:cNvGrpSpPr/>
            <p:nvPr/>
          </p:nvGrpSpPr>
          <p:grpSpPr>
            <a:xfrm>
              <a:off x="5587925" y="5031239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F1E1B38D-B8F5-89BD-8822-57A80C5777D7}"/>
                  </a:ext>
                </a:extLst>
              </p:cNvPr>
              <p:cNvCxnSpPr>
                <a:cxnSpLocks/>
                <a:stCxn id="153" idx="0"/>
                <a:endCxn id="138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F3ADB01-DD8A-7E18-1091-482C3EF244C6}"/>
                </a:ext>
              </a:extLst>
            </p:cNvPr>
            <p:cNvGrpSpPr/>
            <p:nvPr/>
          </p:nvGrpSpPr>
          <p:grpSpPr>
            <a:xfrm>
              <a:off x="6194563" y="4283732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27"/>
                    <a:stretch>
                      <a:fillRect b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972C351-F425-B44E-0B07-B669029C0077}"/>
                  </a:ext>
                </a:extLst>
              </p:cNvPr>
              <p:cNvCxnSpPr>
                <a:cxnSpLocks/>
                <a:stCxn id="155" idx="0"/>
                <a:endCxn id="15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/>
                <p:nvPr/>
              </p:nvSpPr>
              <p:spPr>
                <a:xfrm>
                  <a:off x="5140535" y="425965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0535" y="4259650"/>
                  <a:ext cx="612511" cy="612511"/>
                </a:xfrm>
                <a:prstGeom prst="ellipse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EC4B5B0F-33AE-6957-F3BD-9DD89F822A3F}"/>
                </a:ext>
              </a:extLst>
            </p:cNvPr>
            <p:cNvCxnSpPr>
              <a:cxnSpLocks/>
              <a:stCxn id="159" idx="3"/>
            </p:cNvCxnSpPr>
            <p:nvPr/>
          </p:nvCxnSpPr>
          <p:spPr>
            <a:xfrm flipH="1">
              <a:off x="4904303" y="4782461"/>
              <a:ext cx="325932" cy="273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7DAE403D-175A-E073-47F4-74F08CC347DC}"/>
                </a:ext>
              </a:extLst>
            </p:cNvPr>
            <p:cNvCxnSpPr>
              <a:cxnSpLocks/>
              <a:stCxn id="159" idx="5"/>
              <a:endCxn id="138" idx="0"/>
            </p:cNvCxnSpPr>
            <p:nvPr/>
          </p:nvCxnSpPr>
          <p:spPr>
            <a:xfrm>
              <a:off x="5663346" y="4782461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/>
                <p:nvPr/>
              </p:nvSpPr>
              <p:spPr>
                <a:xfrm>
                  <a:off x="4605876" y="405937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5876" y="4059371"/>
                  <a:ext cx="773738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5E38041-E10B-4A4D-A3C2-68BEEB799918}"/>
              </a:ext>
            </a:extLst>
          </p:cNvPr>
          <p:cNvGrpSpPr/>
          <p:nvPr/>
        </p:nvGrpSpPr>
        <p:grpSpPr>
          <a:xfrm>
            <a:off x="8270097" y="3441735"/>
            <a:ext cx="3918102" cy="2771603"/>
            <a:chOff x="8140409" y="588651"/>
            <a:chExt cx="3918102" cy="2771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/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/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9054CB1-B927-D8F8-9D76-8BEA4252BC30}"/>
                </a:ext>
              </a:extLst>
            </p:cNvPr>
            <p:cNvGrpSpPr/>
            <p:nvPr/>
          </p:nvGrpSpPr>
          <p:grpSpPr>
            <a:xfrm>
              <a:off x="9176854" y="2097292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3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34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457CD7AD-B073-71BC-32B2-1F83D3698991}"/>
                  </a:ext>
                </a:extLst>
              </p:cNvPr>
              <p:cNvCxnSpPr>
                <a:cxnSpLocks/>
                <a:stCxn id="174" idx="0"/>
                <a:endCxn id="173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/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blipFill>
                  <a:blip r:embed="rId3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368218B-D599-293E-8520-1EDF1AF788AE}"/>
                </a:ext>
              </a:extLst>
            </p:cNvPr>
            <p:cNvCxnSpPr>
              <a:cxnSpLocks/>
              <a:stCxn id="176" idx="3"/>
              <a:endCxn id="170" idx="0"/>
            </p:cNvCxnSpPr>
            <p:nvPr/>
          </p:nvCxnSpPr>
          <p:spPr>
            <a:xfrm flipH="1">
              <a:off x="8682898" y="1848514"/>
              <a:ext cx="136266" cy="26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E236D99-EEC0-660E-D756-8D23C54FBEEC}"/>
                </a:ext>
              </a:extLst>
            </p:cNvPr>
            <p:cNvCxnSpPr>
              <a:cxnSpLocks/>
              <a:stCxn id="176" idx="5"/>
              <a:endCxn id="173" idx="0"/>
            </p:cNvCxnSpPr>
            <p:nvPr/>
          </p:nvCxnSpPr>
          <p:spPr>
            <a:xfrm>
              <a:off x="9252275" y="1848514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/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blipFill>
                  <a:blip r:embed="rId3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5D3DFF8-4333-B418-38AD-CF4E9D93458D}"/>
                </a:ext>
              </a:extLst>
            </p:cNvPr>
            <p:cNvCxnSpPr>
              <a:cxnSpLocks/>
              <a:stCxn id="179" idx="3"/>
              <a:endCxn id="176" idx="7"/>
            </p:cNvCxnSpPr>
            <p:nvPr/>
          </p:nvCxnSpPr>
          <p:spPr>
            <a:xfrm flipH="1">
              <a:off x="9252275" y="1176789"/>
              <a:ext cx="534237" cy="238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/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blipFill>
                  <a:blip r:embed="rId3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33CF570-0BE4-CFC1-9D13-EDE157E161A5}"/>
                </a:ext>
              </a:extLst>
            </p:cNvPr>
            <p:cNvCxnSpPr>
              <a:cxnSpLocks/>
              <a:stCxn id="179" idx="5"/>
              <a:endCxn id="184" idx="1"/>
            </p:cNvCxnSpPr>
            <p:nvPr/>
          </p:nvCxnSpPr>
          <p:spPr>
            <a:xfrm>
              <a:off x="10219623" y="1176789"/>
              <a:ext cx="579255" cy="222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69C87E80-31C8-E02F-3628-0BCC11D8902C}"/>
                </a:ext>
              </a:extLst>
            </p:cNvPr>
            <p:cNvGrpSpPr/>
            <p:nvPr/>
          </p:nvGrpSpPr>
          <p:grpSpPr>
            <a:xfrm>
              <a:off x="10108368" y="2099160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38"/>
                    <a:stretch>
                      <a:fillRect b="-45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39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B8ED8602-70AC-B60A-9584-F249BE0C49F5}"/>
                  </a:ext>
                </a:extLst>
              </p:cNvPr>
              <p:cNvCxnSpPr>
                <a:cxnSpLocks/>
                <a:stCxn id="191" idx="0"/>
                <a:endCxn id="19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1F243D2-573D-DDB7-0020-990CC6487B3C}"/>
                </a:ext>
              </a:extLst>
            </p:cNvPr>
            <p:cNvCxnSpPr>
              <a:cxnSpLocks/>
              <a:stCxn id="190" idx="0"/>
              <a:endCxn id="184" idx="3"/>
            </p:cNvCxnSpPr>
            <p:nvPr/>
          </p:nvCxnSpPr>
          <p:spPr>
            <a:xfrm flipV="1">
              <a:off x="10543368" y="1832436"/>
              <a:ext cx="255510" cy="2667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/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E3D8FA9-E98C-9904-CBAA-D3635057EA08}"/>
                </a:ext>
              </a:extLst>
            </p:cNvPr>
            <p:cNvCxnSpPr>
              <a:cxnSpLocks/>
              <a:stCxn id="184" idx="5"/>
              <a:endCxn id="200" idx="0"/>
            </p:cNvCxnSpPr>
            <p:nvPr/>
          </p:nvCxnSpPr>
          <p:spPr>
            <a:xfrm>
              <a:off x="11231989" y="1832436"/>
              <a:ext cx="288647" cy="2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/>
                <p:nvPr/>
              </p:nvSpPr>
              <p:spPr>
                <a:xfrm>
                  <a:off x="8451648" y="1161287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1648" y="1161287"/>
                  <a:ext cx="773738" cy="369332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/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/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blipFill>
                  <a:blip r:embed="rId4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/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/>
              <p:nvPr/>
            </p:nvSpPr>
            <p:spPr>
              <a:xfrm>
                <a:off x="7390965" y="3689910"/>
                <a:ext cx="1287919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Right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/>
              </a:p>
            </p:txBody>
          </p:sp>
        </mc:Choice>
        <mc:Fallback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965" y="3689910"/>
                <a:ext cx="1287919" cy="1105505"/>
              </a:xfrm>
              <a:prstGeom prst="rightArrow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826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9D1-38EF-34FB-AA19-B51EE438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RL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6C73-6403-D607-E6F6-C3EC37DF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Imbalance caused by inserting in the right child’s left subtree</a:t>
            </a:r>
          </a:p>
          <a:p>
            <a:r>
              <a:rPr lang="en-US" dirty="0"/>
              <a:t>Rotate right at the right child</a:t>
            </a:r>
          </a:p>
          <a:p>
            <a:r>
              <a:rPr lang="en-US" dirty="0"/>
              <a:t>Rotate left at the unbalanced node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/>
              <p:nvPr/>
            </p:nvSpPr>
            <p:spPr>
              <a:xfrm>
                <a:off x="3025687" y="3743675"/>
                <a:ext cx="1213048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Right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1400" dirty="0"/>
              </a:p>
            </p:txBody>
          </p:sp>
        </mc:Choice>
        <mc:Fallback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687" y="3743675"/>
                <a:ext cx="1213048" cy="1105505"/>
              </a:xfrm>
              <a:prstGeom prst="rightArrow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10C3AA56-9E9C-D85E-FA44-02B025396446}"/>
              </a:ext>
            </a:extLst>
          </p:cNvPr>
          <p:cNvGrpSpPr/>
          <p:nvPr/>
        </p:nvGrpSpPr>
        <p:grpSpPr>
          <a:xfrm>
            <a:off x="102706" y="3496659"/>
            <a:ext cx="3693255" cy="3248631"/>
            <a:chOff x="102706" y="3496659"/>
            <a:chExt cx="3693255" cy="32486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/>
                <p:nvPr/>
              </p:nvSpPr>
              <p:spPr>
                <a:xfrm>
                  <a:off x="1450820" y="349665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0820" y="3496659"/>
                  <a:ext cx="612511" cy="612511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/>
                <p:nvPr/>
              </p:nvSpPr>
              <p:spPr>
                <a:xfrm>
                  <a:off x="102706" y="4414804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06" y="4414804"/>
                  <a:ext cx="1084977" cy="1204653"/>
                </a:xfrm>
                <a:prstGeom prst="triangl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/>
                <p:nvPr/>
              </p:nvSpPr>
              <p:spPr>
                <a:xfrm>
                  <a:off x="2169594" y="414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594" y="4149747"/>
                  <a:ext cx="612511" cy="612511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/>
                <p:nvPr/>
              </p:nvSpPr>
              <p:spPr>
                <a:xfrm>
                  <a:off x="917557" y="5484196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7557" y="5484196"/>
                  <a:ext cx="869999" cy="653951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/>
                <p:nvPr/>
              </p:nvSpPr>
              <p:spPr>
                <a:xfrm>
                  <a:off x="2720210" y="4904914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0210" y="4904914"/>
                  <a:ext cx="1075751" cy="1237660"/>
                </a:xfrm>
                <a:prstGeom prst="triangl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BCA999-8DC0-9098-FB48-AE1087F593CA}"/>
                </a:ext>
              </a:extLst>
            </p:cNvPr>
            <p:cNvCxnSpPr>
              <a:cxnSpLocks/>
              <a:stCxn id="28" idx="3"/>
              <a:endCxn id="29" idx="0"/>
            </p:cNvCxnSpPr>
            <p:nvPr/>
          </p:nvCxnSpPr>
          <p:spPr>
            <a:xfrm flipH="1">
              <a:off x="645195" y="4019470"/>
              <a:ext cx="895325" cy="3953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44797F-F7DE-97F3-FF6E-70DC1DDCA740}"/>
                </a:ext>
              </a:extLst>
            </p:cNvPr>
            <p:cNvCxnSpPr>
              <a:cxnSpLocks/>
              <a:stCxn id="30" idx="3"/>
              <a:endCxn id="59" idx="7"/>
            </p:cNvCxnSpPr>
            <p:nvPr/>
          </p:nvCxnSpPr>
          <p:spPr>
            <a:xfrm flipH="1">
              <a:off x="1977051" y="4672558"/>
              <a:ext cx="282243" cy="1708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410D731-C65C-498A-7568-D9E87AB56EF3}"/>
                </a:ext>
              </a:extLst>
            </p:cNvPr>
            <p:cNvCxnSpPr>
              <a:cxnSpLocks/>
              <a:stCxn id="30" idx="1"/>
              <a:endCxn id="28" idx="5"/>
            </p:cNvCxnSpPr>
            <p:nvPr/>
          </p:nvCxnSpPr>
          <p:spPr>
            <a:xfrm flipH="1" flipV="1">
              <a:off x="1973631" y="4019470"/>
              <a:ext cx="285663" cy="2199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E51A72-E1F3-12DE-B72B-9ADDA8C223D5}"/>
                </a:ext>
              </a:extLst>
            </p:cNvPr>
            <p:cNvCxnSpPr>
              <a:cxnSpLocks/>
              <a:stCxn id="32" idx="0"/>
              <a:endCxn id="30" idx="5"/>
            </p:cNvCxnSpPr>
            <p:nvPr/>
          </p:nvCxnSpPr>
          <p:spPr>
            <a:xfrm flipH="1" flipV="1">
              <a:off x="2692405" y="4672558"/>
              <a:ext cx="565681" cy="2323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/>
                <p:nvPr/>
              </p:nvSpPr>
              <p:spPr>
                <a:xfrm>
                  <a:off x="352905" y="4252409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905" y="4252409"/>
                  <a:ext cx="36978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/>
                <p:nvPr/>
              </p:nvSpPr>
              <p:spPr>
                <a:xfrm>
                  <a:off x="957078" y="454819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078" y="4548191"/>
                  <a:ext cx="77373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/>
                <p:nvPr/>
              </p:nvSpPr>
              <p:spPr>
                <a:xfrm>
                  <a:off x="1525171" y="4121093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5171" y="4121093"/>
                  <a:ext cx="77373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/>
                <p:nvPr/>
              </p:nvSpPr>
              <p:spPr>
                <a:xfrm>
                  <a:off x="769980" y="3592372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980" y="3592372"/>
                  <a:ext cx="773738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/>
                <p:nvPr/>
              </p:nvSpPr>
              <p:spPr>
                <a:xfrm>
                  <a:off x="2910336" y="478681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0336" y="4786812"/>
                  <a:ext cx="369781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/>
                <p:nvPr/>
              </p:nvSpPr>
              <p:spPr>
                <a:xfrm>
                  <a:off x="1454240" y="475371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4240" y="4753713"/>
                  <a:ext cx="612511" cy="61251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/>
                <p:nvPr/>
              </p:nvSpPr>
              <p:spPr>
                <a:xfrm>
                  <a:off x="1792568" y="5484196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2568" y="5484196"/>
                  <a:ext cx="869999" cy="653951"/>
                </a:xfrm>
                <a:prstGeom prst="triangle">
                  <a:avLst/>
                </a:prstGeom>
                <a:blipFill>
                  <a:blip r:embed="rId14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EF9D228-EBDD-4AE6-93FE-BA18C66B99A2}"/>
                </a:ext>
              </a:extLst>
            </p:cNvPr>
            <p:cNvCxnSpPr>
              <a:cxnSpLocks/>
              <a:stCxn id="59" idx="3"/>
              <a:endCxn id="31" idx="0"/>
            </p:cNvCxnSpPr>
            <p:nvPr/>
          </p:nvCxnSpPr>
          <p:spPr>
            <a:xfrm flipH="1">
              <a:off x="1352557" y="5276524"/>
              <a:ext cx="191383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D9059CC-8849-ADB1-E738-A6B2C00EDEBD}"/>
                </a:ext>
              </a:extLst>
            </p:cNvPr>
            <p:cNvCxnSpPr>
              <a:cxnSpLocks/>
              <a:stCxn id="59" idx="5"/>
              <a:endCxn id="63" idx="0"/>
            </p:cNvCxnSpPr>
            <p:nvPr/>
          </p:nvCxnSpPr>
          <p:spPr>
            <a:xfrm>
              <a:off x="1977051" y="5276524"/>
              <a:ext cx="250517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/>
                <p:nvPr/>
              </p:nvSpPr>
              <p:spPr>
                <a:xfrm>
                  <a:off x="1124643" y="6266604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4643" y="6266604"/>
                  <a:ext cx="476146" cy="476146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84A82A-4A90-A421-C3CD-653404692203}"/>
                </a:ext>
              </a:extLst>
            </p:cNvPr>
            <p:cNvCxnSpPr>
              <a:cxnSpLocks/>
              <a:stCxn id="70" idx="0"/>
              <a:endCxn id="31" idx="3"/>
            </p:cNvCxnSpPr>
            <p:nvPr/>
          </p:nvCxnSpPr>
          <p:spPr>
            <a:xfrm flipH="1" flipV="1">
              <a:off x="1352557" y="6138147"/>
              <a:ext cx="10159" cy="12845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/>
                <p:nvPr/>
              </p:nvSpPr>
              <p:spPr>
                <a:xfrm>
                  <a:off x="1984684" y="6269144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684" y="6269144"/>
                  <a:ext cx="476146" cy="476146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9F048E1-C759-B57C-AD51-051719B5F906}"/>
                </a:ext>
              </a:extLst>
            </p:cNvPr>
            <p:cNvCxnSpPr>
              <a:cxnSpLocks/>
              <a:stCxn id="76" idx="0"/>
              <a:endCxn id="63" idx="3"/>
            </p:cNvCxnSpPr>
            <p:nvPr/>
          </p:nvCxnSpPr>
          <p:spPr>
            <a:xfrm flipV="1">
              <a:off x="2222757" y="6138147"/>
              <a:ext cx="4811" cy="1309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5E38041-E10B-4A4D-A3C2-68BEEB799918}"/>
              </a:ext>
            </a:extLst>
          </p:cNvPr>
          <p:cNvGrpSpPr/>
          <p:nvPr/>
        </p:nvGrpSpPr>
        <p:grpSpPr>
          <a:xfrm>
            <a:off x="8270097" y="3441735"/>
            <a:ext cx="3918102" cy="2771603"/>
            <a:chOff x="8140409" y="588651"/>
            <a:chExt cx="3918102" cy="2771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/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/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9054CB1-B927-D8F8-9D76-8BEA4252BC30}"/>
                </a:ext>
              </a:extLst>
            </p:cNvPr>
            <p:cNvGrpSpPr/>
            <p:nvPr/>
          </p:nvGrpSpPr>
          <p:grpSpPr>
            <a:xfrm>
              <a:off x="9176854" y="2097292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457CD7AD-B073-71BC-32B2-1F83D3698991}"/>
                  </a:ext>
                </a:extLst>
              </p:cNvPr>
              <p:cNvCxnSpPr>
                <a:cxnSpLocks/>
                <a:stCxn id="174" idx="0"/>
                <a:endCxn id="173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/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368218B-D599-293E-8520-1EDF1AF788AE}"/>
                </a:ext>
              </a:extLst>
            </p:cNvPr>
            <p:cNvCxnSpPr>
              <a:cxnSpLocks/>
              <a:stCxn id="176" idx="3"/>
              <a:endCxn id="170" idx="0"/>
            </p:cNvCxnSpPr>
            <p:nvPr/>
          </p:nvCxnSpPr>
          <p:spPr>
            <a:xfrm flipH="1">
              <a:off x="8682898" y="1848514"/>
              <a:ext cx="136266" cy="26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E236D99-EEC0-660E-D756-8D23C54FBEEC}"/>
                </a:ext>
              </a:extLst>
            </p:cNvPr>
            <p:cNvCxnSpPr>
              <a:cxnSpLocks/>
              <a:stCxn id="176" idx="5"/>
              <a:endCxn id="173" idx="0"/>
            </p:cNvCxnSpPr>
            <p:nvPr/>
          </p:nvCxnSpPr>
          <p:spPr>
            <a:xfrm>
              <a:off x="9252275" y="1848514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/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5D3DFF8-4333-B418-38AD-CF4E9D93458D}"/>
                </a:ext>
              </a:extLst>
            </p:cNvPr>
            <p:cNvCxnSpPr>
              <a:cxnSpLocks/>
              <a:stCxn id="179" idx="3"/>
              <a:endCxn id="176" idx="7"/>
            </p:cNvCxnSpPr>
            <p:nvPr/>
          </p:nvCxnSpPr>
          <p:spPr>
            <a:xfrm flipH="1">
              <a:off x="9252275" y="1176789"/>
              <a:ext cx="534237" cy="238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/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33CF570-0BE4-CFC1-9D13-EDE157E161A5}"/>
                </a:ext>
              </a:extLst>
            </p:cNvPr>
            <p:cNvCxnSpPr>
              <a:cxnSpLocks/>
              <a:stCxn id="179" idx="5"/>
              <a:endCxn id="184" idx="1"/>
            </p:cNvCxnSpPr>
            <p:nvPr/>
          </p:nvCxnSpPr>
          <p:spPr>
            <a:xfrm>
              <a:off x="10219623" y="1176789"/>
              <a:ext cx="579255" cy="222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69C87E80-31C8-E02F-3628-0BCC11D8902C}"/>
                </a:ext>
              </a:extLst>
            </p:cNvPr>
            <p:cNvGrpSpPr/>
            <p:nvPr/>
          </p:nvGrpSpPr>
          <p:grpSpPr>
            <a:xfrm>
              <a:off x="10108368" y="2099160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24"/>
                    <a:stretch>
                      <a:fillRect b="-45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B8ED8602-70AC-B60A-9584-F249BE0C49F5}"/>
                  </a:ext>
                </a:extLst>
              </p:cNvPr>
              <p:cNvCxnSpPr>
                <a:cxnSpLocks/>
                <a:stCxn id="191" idx="0"/>
                <a:endCxn id="19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1F243D2-573D-DDB7-0020-990CC6487B3C}"/>
                </a:ext>
              </a:extLst>
            </p:cNvPr>
            <p:cNvCxnSpPr>
              <a:cxnSpLocks/>
              <a:stCxn id="190" idx="0"/>
              <a:endCxn id="184" idx="3"/>
            </p:cNvCxnSpPr>
            <p:nvPr/>
          </p:nvCxnSpPr>
          <p:spPr>
            <a:xfrm flipV="1">
              <a:off x="10543368" y="1832436"/>
              <a:ext cx="255510" cy="2667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/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E3D8FA9-E98C-9904-CBAA-D3635057EA08}"/>
                </a:ext>
              </a:extLst>
            </p:cNvPr>
            <p:cNvCxnSpPr>
              <a:cxnSpLocks/>
              <a:stCxn id="184" idx="5"/>
              <a:endCxn id="200" idx="0"/>
            </p:cNvCxnSpPr>
            <p:nvPr/>
          </p:nvCxnSpPr>
          <p:spPr>
            <a:xfrm>
              <a:off x="11231989" y="1832436"/>
              <a:ext cx="288647" cy="2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/>
                <p:nvPr/>
              </p:nvSpPr>
              <p:spPr>
                <a:xfrm>
                  <a:off x="8272434" y="1174212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2434" y="1174212"/>
                  <a:ext cx="773738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/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/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/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/>
              <p:nvPr/>
            </p:nvSpPr>
            <p:spPr>
              <a:xfrm>
                <a:off x="7072247" y="3750990"/>
                <a:ext cx="1240599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Left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/>
              </a:p>
            </p:txBody>
          </p:sp>
        </mc:Choice>
        <mc:Fallback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247" y="3750990"/>
                <a:ext cx="1240599" cy="1105505"/>
              </a:xfrm>
              <a:prstGeom prst="rightArrow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>
            <a:extLst>
              <a:ext uri="{FF2B5EF4-FFF2-40B4-BE49-F238E27FC236}">
                <a16:creationId xmlns:a16="http://schemas.microsoft.com/office/drawing/2014/main" id="{A77DECA6-C80C-5701-7DE1-06AC88937B23}"/>
              </a:ext>
            </a:extLst>
          </p:cNvPr>
          <p:cNvGrpSpPr/>
          <p:nvPr/>
        </p:nvGrpSpPr>
        <p:grpSpPr>
          <a:xfrm>
            <a:off x="4114944" y="3281195"/>
            <a:ext cx="3755568" cy="3442284"/>
            <a:chOff x="4183702" y="3313028"/>
            <a:chExt cx="3755568" cy="34422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/>
                <p:nvPr/>
              </p:nvSpPr>
              <p:spPr>
                <a:xfrm>
                  <a:off x="5199860" y="3614836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9860" y="3614836"/>
                  <a:ext cx="612511" cy="612511"/>
                </a:xfrm>
                <a:prstGeom prst="ellipse">
                  <a:avLst/>
                </a:prstGeom>
                <a:blipFill>
                  <a:blip r:embed="rId3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/>
                <p:nvPr/>
              </p:nvSpPr>
              <p:spPr>
                <a:xfrm>
                  <a:off x="4183702" y="4289248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3702" y="4289248"/>
                  <a:ext cx="1084977" cy="1204653"/>
                </a:xfrm>
                <a:prstGeom prst="triangle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/>
                <p:nvPr/>
              </p:nvSpPr>
              <p:spPr>
                <a:xfrm>
                  <a:off x="6102674" y="411129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2674" y="4111293"/>
                  <a:ext cx="612511" cy="612511"/>
                </a:xfrm>
                <a:prstGeom prst="ellipse">
                  <a:avLst/>
                </a:prstGeom>
                <a:blipFill>
                  <a:blip r:embed="rId3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/>
                <p:nvPr/>
              </p:nvSpPr>
              <p:spPr>
                <a:xfrm>
                  <a:off x="6863519" y="5486122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3519" y="5486122"/>
                  <a:ext cx="1075751" cy="1237660"/>
                </a:xfrm>
                <a:prstGeom prst="triangle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D174F5B-EC74-7DF2-ABEF-633091780687}"/>
                </a:ext>
              </a:extLst>
            </p:cNvPr>
            <p:cNvCxnSpPr>
              <a:cxnSpLocks/>
              <a:stCxn id="137" idx="5"/>
              <a:endCxn id="159" idx="1"/>
            </p:cNvCxnSpPr>
            <p:nvPr/>
          </p:nvCxnSpPr>
          <p:spPr>
            <a:xfrm>
              <a:off x="6625485" y="4634104"/>
              <a:ext cx="151335" cy="1869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60C68CB-DC8A-D45B-E834-15874F4A15CE}"/>
                </a:ext>
              </a:extLst>
            </p:cNvPr>
            <p:cNvCxnSpPr>
              <a:cxnSpLocks/>
              <a:stCxn id="137" idx="1"/>
              <a:endCxn id="135" idx="5"/>
            </p:cNvCxnSpPr>
            <p:nvPr/>
          </p:nvCxnSpPr>
          <p:spPr>
            <a:xfrm flipH="1" flipV="1">
              <a:off x="5722671" y="4137647"/>
              <a:ext cx="469703" cy="63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D349555-8247-C1D8-969C-2A99C7630775}"/>
                </a:ext>
              </a:extLst>
            </p:cNvPr>
            <p:cNvCxnSpPr>
              <a:cxnSpLocks/>
              <a:stCxn id="139" idx="0"/>
              <a:endCxn id="159" idx="5"/>
            </p:cNvCxnSpPr>
            <p:nvPr/>
          </p:nvCxnSpPr>
          <p:spPr>
            <a:xfrm flipH="1" flipV="1">
              <a:off x="7209931" y="5254194"/>
              <a:ext cx="191464" cy="23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/>
                <p:nvPr/>
              </p:nvSpPr>
              <p:spPr>
                <a:xfrm>
                  <a:off x="4356795" y="414015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6795" y="4140155"/>
                  <a:ext cx="369781" cy="369332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/>
                <p:nvPr/>
              </p:nvSpPr>
              <p:spPr>
                <a:xfrm>
                  <a:off x="5467770" y="421517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7770" y="4215176"/>
                  <a:ext cx="773738" cy="369332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/>
                <p:nvPr/>
              </p:nvSpPr>
              <p:spPr>
                <a:xfrm>
                  <a:off x="5270538" y="3313028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0538" y="3313028"/>
                  <a:ext cx="773738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/>
                <p:nvPr/>
              </p:nvSpPr>
              <p:spPr>
                <a:xfrm>
                  <a:off x="7043103" y="53445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3103" y="5344545"/>
                  <a:ext cx="369781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8816186-073F-043E-FC13-8FAA2A388594}"/>
                </a:ext>
              </a:extLst>
            </p:cNvPr>
            <p:cNvGrpSpPr/>
            <p:nvPr/>
          </p:nvGrpSpPr>
          <p:grpSpPr>
            <a:xfrm>
              <a:off x="5444564" y="4879593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4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41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F1E1B38D-B8F5-89BD-8822-57A80C5777D7}"/>
                  </a:ext>
                </a:extLst>
              </p:cNvPr>
              <p:cNvCxnSpPr>
                <a:cxnSpLocks/>
                <a:stCxn id="153" idx="0"/>
                <a:endCxn id="138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F3ADB01-DD8A-7E18-1091-482C3EF244C6}"/>
                </a:ext>
              </a:extLst>
            </p:cNvPr>
            <p:cNvGrpSpPr/>
            <p:nvPr/>
          </p:nvGrpSpPr>
          <p:grpSpPr>
            <a:xfrm>
              <a:off x="6130081" y="5494218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42"/>
                    <a:stretch>
                      <a:fillRect b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43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972C351-F425-B44E-0B07-B669029C0077}"/>
                  </a:ext>
                </a:extLst>
              </p:cNvPr>
              <p:cNvCxnSpPr>
                <a:cxnSpLocks/>
                <a:stCxn id="155" idx="0"/>
                <a:endCxn id="15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/>
                <p:nvPr/>
              </p:nvSpPr>
              <p:spPr>
                <a:xfrm>
                  <a:off x="6687120" y="473138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7120" y="4731383"/>
                  <a:ext cx="612511" cy="612511"/>
                </a:xfrm>
                <a:prstGeom prst="ellipse">
                  <a:avLst/>
                </a:prstGeom>
                <a:blipFill>
                  <a:blip r:embed="rId4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/>
                <p:nvPr/>
              </p:nvSpPr>
              <p:spPr>
                <a:xfrm>
                  <a:off x="6076964" y="4826344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6964" y="4826344"/>
                  <a:ext cx="773738" cy="369332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AD35802-B314-EB92-AE84-8AE7647C1D0C}"/>
                </a:ext>
              </a:extLst>
            </p:cNvPr>
            <p:cNvCxnSpPr>
              <a:cxnSpLocks/>
              <a:stCxn id="159" idx="3"/>
              <a:endCxn id="150" idx="0"/>
            </p:cNvCxnSpPr>
            <p:nvPr/>
          </p:nvCxnSpPr>
          <p:spPr>
            <a:xfrm flipH="1">
              <a:off x="6565081" y="5254194"/>
              <a:ext cx="211739" cy="240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CBED269-3ABC-4229-FFCC-10436A813B7C}"/>
                </a:ext>
              </a:extLst>
            </p:cNvPr>
            <p:cNvCxnSpPr>
              <a:cxnSpLocks/>
              <a:stCxn id="137" idx="3"/>
              <a:endCxn id="138" idx="0"/>
            </p:cNvCxnSpPr>
            <p:nvPr/>
          </p:nvCxnSpPr>
          <p:spPr>
            <a:xfrm flipH="1">
              <a:off x="5879564" y="4634104"/>
              <a:ext cx="312810" cy="2454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8AE3F03-F6A8-38DC-86AA-AF599D392549}"/>
                </a:ext>
              </a:extLst>
            </p:cNvPr>
            <p:cNvCxnSpPr>
              <a:cxnSpLocks/>
              <a:stCxn id="136" idx="0"/>
              <a:endCxn id="135" idx="3"/>
            </p:cNvCxnSpPr>
            <p:nvPr/>
          </p:nvCxnSpPr>
          <p:spPr>
            <a:xfrm flipV="1">
              <a:off x="4726191" y="4137647"/>
              <a:ext cx="563369" cy="1516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20935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48D2-3237-9162-34D2-68F2C73F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F4FF-B4BB-916D-E680-D5F940C4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5781" cy="4351338"/>
          </a:xfrm>
        </p:spPr>
        <p:txBody>
          <a:bodyPr>
            <a:normAutofit/>
          </a:bodyPr>
          <a:lstStyle/>
          <a:p>
            <a:r>
              <a:rPr lang="en-US" dirty="0"/>
              <a:t>After a BST insertion, update the heights of the node’s ancestors</a:t>
            </a:r>
          </a:p>
          <a:p>
            <a:r>
              <a:rPr lang="en-US" dirty="0"/>
              <a:t>From leaf to root, check if each node is unbalanced</a:t>
            </a:r>
          </a:p>
          <a:p>
            <a:r>
              <a:rPr lang="en-US" dirty="0"/>
              <a:t>If a node is unbalanced then at the deepest unbalanced node:</a:t>
            </a:r>
          </a:p>
          <a:p>
            <a:pPr lvl="1"/>
            <a:r>
              <a:rPr lang="en-US" dirty="0"/>
              <a:t>Case LL: If we inserted in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rotate right</a:t>
            </a:r>
          </a:p>
          <a:p>
            <a:pPr lvl="1"/>
            <a:r>
              <a:rPr lang="en-US" dirty="0"/>
              <a:t>Case RR: If we inserted in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rotate left</a:t>
            </a:r>
          </a:p>
          <a:p>
            <a:pPr lvl="1"/>
            <a:r>
              <a:rPr lang="en-US" dirty="0"/>
              <a:t>Case LR: If we inserted into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rotate left at the left child and then rotate right at the root</a:t>
            </a:r>
          </a:p>
          <a:p>
            <a:pPr lvl="1"/>
            <a:r>
              <a:rPr lang="en-US" dirty="0"/>
              <a:t>Case RL: If we inserted into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rotate right at the right child and then rotate left at the root</a:t>
            </a:r>
          </a:p>
          <a:p>
            <a:r>
              <a:rPr lang="en-US" dirty="0"/>
              <a:t>Done after either reaching the root or applying </a:t>
            </a:r>
            <a:r>
              <a:rPr lang="en-US" b="1" dirty="0"/>
              <a:t>one</a:t>
            </a:r>
            <a:r>
              <a:rPr lang="en-US" dirty="0"/>
              <a:t> of the above cases</a:t>
            </a:r>
          </a:p>
        </p:txBody>
      </p:sp>
    </p:spTree>
    <p:extLst>
      <p:ext uri="{BB962C8B-B14F-4D97-AF65-F5344CB8AC3E}">
        <p14:creationId xmlns:p14="http://schemas.microsoft.com/office/powerpoint/2010/main" val="292132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9EF1F-109D-C4D4-4926-9A236A142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9422511"/>
                  </p:ext>
                </p:extLst>
              </p:nvPr>
            </p:nvGraphicFramePr>
            <p:xfrm>
              <a:off x="1485900" y="1988820"/>
              <a:ext cx="9220199" cy="320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9422511"/>
                  </p:ext>
                </p:extLst>
              </p:nvPr>
            </p:nvGraphicFramePr>
            <p:xfrm>
              <a:off x="1485900" y="1988820"/>
              <a:ext cx="9220199" cy="3200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5865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5865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5865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4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4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47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07353" r="-223975" b="-3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07353" r="-139865" b="-377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07353" r="-976" b="-377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13433" r="-223975" b="-283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13433" r="-139865" b="-2835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13433" r="-976" b="-2835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05882" r="-223975" b="-1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05882" r="-139865" b="-1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05882" r="-976" b="-17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43333" r="-223975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43333" r="-139865" b="-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43333" r="-976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796874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48D2-3237-9162-34D2-68F2C73F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F4FF-B4BB-916D-E680-D5F940C4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Tldr</a:t>
            </a:r>
            <a:r>
              <a:rPr lang="en-US" dirty="0"/>
              <a:t>: same cases, reverse direction of rotation, may need to repeat with ancestors</a:t>
            </a:r>
          </a:p>
          <a:p>
            <a:r>
              <a:rPr lang="en-US" dirty="0"/>
              <a:t>After a BST deletion, update the heights of the node’s ancestors</a:t>
            </a:r>
          </a:p>
          <a:p>
            <a:r>
              <a:rPr lang="en-US" dirty="0"/>
              <a:t>From leaf to root, check if each node is unbalanced</a:t>
            </a:r>
          </a:p>
          <a:p>
            <a:r>
              <a:rPr lang="en-US" dirty="0"/>
              <a:t>If a node is unbalanced then at the deepest unbalanced node:</a:t>
            </a:r>
          </a:p>
          <a:p>
            <a:pPr lvl="1"/>
            <a:r>
              <a:rPr lang="en-US" dirty="0"/>
              <a:t>Case LL: If we deleted in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left</a:t>
            </a:r>
          </a:p>
          <a:p>
            <a:pPr lvl="1"/>
            <a:r>
              <a:rPr lang="en-US" dirty="0"/>
              <a:t>Case RR: If we deleted in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right</a:t>
            </a:r>
          </a:p>
          <a:p>
            <a:pPr lvl="1"/>
            <a:r>
              <a:rPr lang="en-US" dirty="0"/>
              <a:t>Case LR: If we deleted into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right</a:t>
            </a:r>
            <a:r>
              <a:rPr lang="en-US" dirty="0"/>
              <a:t> at the left child and then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left</a:t>
            </a:r>
            <a:r>
              <a:rPr lang="en-US" dirty="0"/>
              <a:t> at the root</a:t>
            </a:r>
          </a:p>
          <a:p>
            <a:pPr lvl="1"/>
            <a:r>
              <a:rPr lang="en-US" dirty="0"/>
              <a:t>Case RL: If we deleted into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 left</a:t>
            </a:r>
            <a:r>
              <a:rPr lang="en-US" dirty="0"/>
              <a:t> at the right child and then </a:t>
            </a:r>
            <a:r>
              <a:rPr lang="en-US" dirty="0">
                <a:solidFill>
                  <a:srgbClr val="FF0000"/>
                </a:solidFill>
              </a:rPr>
              <a:t>rotate right</a:t>
            </a:r>
            <a:r>
              <a:rPr lang="en-US" dirty="0"/>
              <a:t> at the root</a:t>
            </a:r>
          </a:p>
          <a:p>
            <a:r>
              <a:rPr lang="en-US" dirty="0">
                <a:solidFill>
                  <a:srgbClr val="FF0000"/>
                </a:solidFill>
              </a:rPr>
              <a:t>Continue checking until reach the root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6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B5E9-06A8-32A2-7716-F22B52B4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B297E-7EE5-3C68-FD59-6C568325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  <a:p>
            <a:pPr lvl="1"/>
            <a:r>
              <a:rPr lang="en-US" dirty="0"/>
              <a:t>Definition: </a:t>
            </a:r>
          </a:p>
          <a:p>
            <a:pPr lvl="1"/>
            <a:r>
              <a:rPr lang="en-US" dirty="0"/>
              <a:t>Every node has at most 2 children</a:t>
            </a:r>
          </a:p>
          <a:p>
            <a:r>
              <a:rPr lang="en-US" dirty="0"/>
              <a:t>Order Property</a:t>
            </a:r>
          </a:p>
          <a:p>
            <a:pPr lvl="1"/>
            <a:r>
              <a:rPr lang="en-US" dirty="0"/>
              <a:t>All keys in the left subtree are smaller than the root</a:t>
            </a:r>
          </a:p>
          <a:p>
            <a:pPr lvl="1"/>
            <a:r>
              <a:rPr lang="en-US" dirty="0"/>
              <a:t>All keys in the right subtree are larger than the root</a:t>
            </a:r>
          </a:p>
          <a:p>
            <a:pPr lvl="1"/>
            <a:r>
              <a:rPr lang="en-US" dirty="0"/>
              <a:t>Apply recursively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Makes searching quicker</a:t>
            </a:r>
          </a:p>
          <a:p>
            <a:pPr lvl="2"/>
            <a:r>
              <a:rPr lang="en-US" dirty="0"/>
              <a:t>Worst case: tree’s height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F71E9C4-A101-FA4C-0659-721A14214FB9}"/>
              </a:ext>
            </a:extLst>
          </p:cNvPr>
          <p:cNvGrpSpPr/>
          <p:nvPr/>
        </p:nvGrpSpPr>
        <p:grpSpPr>
          <a:xfrm>
            <a:off x="5912649" y="50800"/>
            <a:ext cx="6172672" cy="2998788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7790789-87A7-46C0-EA6C-2277D13D78EE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A295B32-4297-8096-ECFD-F8DF78979C08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BB6D470-F748-CAA2-B85B-F5670795C1A8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D716C2-27E6-7E2D-7139-2D180A5286B4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18C3C5-E267-10AD-79B8-85A8152A145D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E710BDE-CE64-A054-63A0-910654063B2A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3D2F92E-73DC-0C75-E9E1-B514E3CDE03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CB0BCFA-A5E6-EA50-A0E5-4E556987C546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4C1969-2C20-D8A3-AF4D-89148C62640C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A44E483-8BEE-9320-2C66-83FC9EA0B1AE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2371AA0-D30E-E312-E5A8-C884765372F5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773C3A7-61D8-70EC-4EEE-3D6FE811705B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13F9A90-2C43-EFB7-CB66-282BFFEA2185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EEC53A-1AFB-D890-5A14-FFCEFA2A15B8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BA74E8D-B454-F5F2-6149-D711F44D4890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211060-D69A-92CF-3F0C-77A1BD53CDBE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372726-C603-E467-D286-87E153C707A7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988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if (key ==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return Null;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917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683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if (root == Null){ </a:t>
            </a:r>
            <a:r>
              <a:rPr lang="en-US" dirty="0" err="1"/>
              <a:t>this.root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parent = Null;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parent = root;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!= Null){ </a:t>
            </a:r>
            <a:r>
              <a:rPr lang="en-US" dirty="0" err="1"/>
              <a:t>root.value</a:t>
            </a:r>
            <a:r>
              <a:rPr lang="en-US" dirty="0"/>
              <a:t> = value; }</a:t>
            </a:r>
          </a:p>
          <a:p>
            <a:pPr marL="0" indent="0">
              <a:buNone/>
            </a:pPr>
            <a:r>
              <a:rPr lang="en-US" dirty="0"/>
              <a:t>	else if (key &lt; </a:t>
            </a:r>
            <a:r>
              <a:rPr lang="en-US" dirty="0" err="1"/>
              <a:t>parent.key</a:t>
            </a:r>
            <a:r>
              <a:rPr lang="en-US" dirty="0"/>
              <a:t>){ </a:t>
            </a:r>
            <a:r>
              <a:rPr lang="en-US" dirty="0" err="1"/>
              <a:t>parent.left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else{ </a:t>
            </a:r>
            <a:r>
              <a:rPr lang="en-US" dirty="0" err="1"/>
              <a:t>parent.right</a:t>
            </a:r>
            <a:r>
              <a:rPr lang="en-US" dirty="0"/>
              <a:t> = new Node (key, value);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2267298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E984A-76CE-9AAA-7954-F48D7043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2A4A-A56B-6551-0FA5-3EA436E6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94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4598</TotalTime>
  <Words>2322</Words>
  <Application>Microsoft Office PowerPoint</Application>
  <PresentationFormat>Widescreen</PresentationFormat>
  <Paragraphs>617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 Light</vt:lpstr>
      <vt:lpstr>Calibri</vt:lpstr>
      <vt:lpstr>Cambria Math</vt:lpstr>
      <vt:lpstr>Office Theme</vt:lpstr>
      <vt:lpstr>CSE 332 Winter 2024 Lecture 8: AVL Trees</vt:lpstr>
      <vt:lpstr>Dictionary (Map) ADT</vt:lpstr>
      <vt:lpstr>Less Naïve attempts</vt:lpstr>
      <vt:lpstr>Dictionary Data Structures</vt:lpstr>
      <vt:lpstr>Binary Search Tree</vt:lpstr>
      <vt:lpstr>Find Operation (recursive)</vt:lpstr>
      <vt:lpstr>Find Operation (iterative)</vt:lpstr>
      <vt:lpstr>Insert Operation (iterative)</vt:lpstr>
      <vt:lpstr>PowerPoint Presentation</vt:lpstr>
      <vt:lpstr>Delete Operation (iterative)</vt:lpstr>
      <vt:lpstr>Delete – 3 Cases</vt:lpstr>
      <vt:lpstr>Finding the Max and Min</vt:lpstr>
      <vt:lpstr>Delete Operation (iterative)</vt:lpstr>
      <vt:lpstr>Improving the worst case</vt:lpstr>
      <vt:lpstr>“Balanced” Binary Search Trees</vt:lpstr>
      <vt:lpstr>Idea 1: Both Subtrees of Root have same # Nodes</vt:lpstr>
      <vt:lpstr>Idea 2: Both Subtrees of Root have same height</vt:lpstr>
      <vt:lpstr>Idea 3: Both Subtrees of every Node have same # Nodes</vt:lpstr>
      <vt:lpstr>Idea 4: Both Subtrees of every Node have same height</vt:lpstr>
      <vt:lpstr>AVL Tree</vt:lpstr>
      <vt:lpstr>Is it an AVL Tree?</vt:lpstr>
      <vt:lpstr>Using AVL Trees</vt:lpstr>
      <vt:lpstr>Inserting into an AVL Tree</vt:lpstr>
      <vt:lpstr>Insert Example</vt:lpstr>
      <vt:lpstr>Insert Example</vt:lpstr>
      <vt:lpstr>Not Balanced!</vt:lpstr>
      <vt:lpstr>PowerPoint Presentation</vt:lpstr>
      <vt:lpstr>Balanced!</vt:lpstr>
      <vt:lpstr>Right Rotation</vt:lpstr>
      <vt:lpstr>Insert Example</vt:lpstr>
      <vt:lpstr>Not Balanced!</vt:lpstr>
      <vt:lpstr>Balanced!</vt:lpstr>
      <vt:lpstr>Left Rotation</vt:lpstr>
      <vt:lpstr>Insertion Story So Far</vt:lpstr>
      <vt:lpstr>Insertion Story So Far</vt:lpstr>
      <vt:lpstr>Case LR </vt:lpstr>
      <vt:lpstr>Case LR in General</vt:lpstr>
      <vt:lpstr>Case RL in General</vt:lpstr>
      <vt:lpstr>Insert Summary</vt:lpstr>
      <vt:lpstr>Delete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83</cp:revision>
  <dcterms:created xsi:type="dcterms:W3CDTF">2023-10-13T16:06:42Z</dcterms:created>
  <dcterms:modified xsi:type="dcterms:W3CDTF">2024-01-24T17:03:43Z</dcterms:modified>
</cp:coreProperties>
</file>