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7"/>
  </p:notesMasterIdLst>
  <p:sldIdLst>
    <p:sldId id="256" r:id="rId2"/>
    <p:sldId id="452" r:id="rId3"/>
    <p:sldId id="417" r:id="rId4"/>
    <p:sldId id="421" r:id="rId5"/>
    <p:sldId id="424" r:id="rId6"/>
    <p:sldId id="436" r:id="rId7"/>
    <p:sldId id="461" r:id="rId8"/>
    <p:sldId id="462" r:id="rId9"/>
    <p:sldId id="437" r:id="rId10"/>
    <p:sldId id="425" r:id="rId11"/>
    <p:sldId id="426" r:id="rId12"/>
    <p:sldId id="427" r:id="rId13"/>
    <p:sldId id="428" r:id="rId14"/>
    <p:sldId id="429" r:id="rId15"/>
    <p:sldId id="430" r:id="rId16"/>
    <p:sldId id="431" r:id="rId17"/>
    <p:sldId id="432" r:id="rId18"/>
    <p:sldId id="433" r:id="rId19"/>
    <p:sldId id="434" r:id="rId20"/>
    <p:sldId id="435" r:id="rId21"/>
    <p:sldId id="438" r:id="rId22"/>
    <p:sldId id="439" r:id="rId23"/>
    <p:sldId id="440" r:id="rId24"/>
    <p:sldId id="441" r:id="rId25"/>
    <p:sldId id="458" r:id="rId26"/>
    <p:sldId id="453" r:id="rId27"/>
    <p:sldId id="306" r:id="rId28"/>
    <p:sldId id="307" r:id="rId29"/>
    <p:sldId id="454" r:id="rId30"/>
    <p:sldId id="456" r:id="rId31"/>
    <p:sldId id="457" r:id="rId32"/>
    <p:sldId id="459" r:id="rId33"/>
    <p:sldId id="460" r:id="rId34"/>
    <p:sldId id="385" r:id="rId35"/>
    <p:sldId id="455" r:id="rId36"/>
  </p:sldIdLst>
  <p:sldSz cx="12192000" cy="6858000"/>
  <p:notesSz cx="6858000" cy="9144000"/>
  <p:embeddedFontLst>
    <p:embeddedFont>
      <p:font typeface="Cambria Math" panose="02040503050406030204" pitchFamily="18" charset="0"/>
      <p:regular r:id="rId3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CB46A9-AC64-2107-0D04-23C3E6A0A637}" name="Sarah Brunelle" initials="SB" userId="S::sarah.bland@TNC.ORG::0841f992-6401-4fcf-8797-7495e84da30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8" d="100"/>
          <a:sy n="58" d="100"/>
        </p:scale>
        <p:origin x="988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microsoft.com/office/2018/10/relationships/authors" Target="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D1F59-0C63-44D8-BE72-2266A9516CA1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C3430-04EA-4E2B-840E-2DAFF95C6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231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41DCF-5FA9-3BBE-A6DC-4C4767E77E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8AAD4-9F4E-2546-4A20-345BE6926F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B68BC9-B242-D863-6297-36224D351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6D43E7-A090-881E-D908-BB9CC53DD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DFBC9-B9F9-85A6-26A1-9D7E515D0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30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24705-3181-4743-BF72-E5B55E627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D9669D-6765-7CD2-C040-D4C5E44BA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E5E7B0-5065-8FAA-2D02-01DC4905B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487F4E-481E-5CA4-5AC0-EF15EBAF8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05C81A-1EC7-F85E-A5DB-0F7CA62EC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172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F8F565-D4D2-A972-147D-1A41777B26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813695-1D6C-4A4F-7F94-134666381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AEB8A-EA17-E1E1-8CD3-B7AF8E3F2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AF905-A88D-ED4C-DD07-098840D4A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A03B8-DD10-B6B6-6B59-3EB669F37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87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BB011-50E5-247E-0EB3-D47C59C4F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71371-A022-A3A5-E49C-D2CCEC4E2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8F92F8-B436-FF4B-567C-6CF9F3F68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55B9-83BE-E117-954F-A47925F5B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45716-8D01-8E2F-8276-3A903E60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78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264CF-1BBA-680C-4F96-017144A15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89E9BE-1B28-C587-A2C5-253ECF74E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E3E68-CE19-CACB-1EDD-351F4F9C9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E49855-AB14-5CF9-EE88-AB42D1DF4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E2C96-8A85-4C99-39A1-9B9DB31D7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64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89EEC-003E-DFFB-2D04-A2E70FE13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BFE0F4-58A0-D6D9-6AAC-CD97965C20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7E4C68-9C36-2696-B323-CF0642D6DB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9713B3-5A96-0F1A-CFE7-8563FD24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8D724B-C264-2548-CAFF-305FE7D37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193A13-EBDF-17F2-DF34-5BA3D7932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14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19F2D-6C68-B3F6-3BC7-2A9EE6BE2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2A2B36-9CB6-0E61-D14F-48AD642FC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51B63-A4A2-BD66-BF76-72528E69BA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EF4911-72D8-7120-897F-434F05D8DA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354135-3D54-9447-778A-86081F0473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F52A4A-AE91-8A3A-8DE2-74205F39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FC667D-AA9E-21BF-66F2-755D86E70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8E628E-2723-30DA-D22D-BFF79CE0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7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41984-7865-CBC1-7E39-27325050C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341811-B828-6912-5458-2BC9266D2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1DF831-0A64-24F5-806E-B3EBA5591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EFD212-56D6-B7F8-FC27-BC4BF7386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963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903B13-E121-53F2-65F9-41E383C57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814793-9D7D-32F8-795A-31644DBAB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76B231-FE15-2561-B700-2506AC71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5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B5398-EEBA-42F4-3948-4DF36A15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00E0-12D7-545A-0B4A-64A8B51A9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585510-3798-210C-EC55-29C449719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698E8-2EE7-873D-A608-9A260F5DD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5F347-CF7A-10E6-8DC6-FA1E5DB6D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E452D-F82A-718F-94C2-C889F622E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156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E1DDD-DB8D-6429-4235-465780A7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42B9E5-6756-3695-C94E-93A464783E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170C60-CA85-5E67-14F6-3176093E5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25D70-D5F0-5123-66A9-63D9B82E9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7B62A-8600-7CE9-095E-82CDE4E176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8F328-EF42-0E10-9C29-12A53381D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340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C2B57-F2EC-C92D-BAFA-C36FE7F31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AE8E8-3549-4143-3C3F-38529FA55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2DEB0-3161-B686-27DF-345950BFF0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93FBE-67AC-4C5C-B62E-CFFDEAF9BE53}" type="datetimeFigureOut">
              <a:rPr lang="en-US" smtClean="0"/>
              <a:t>1/12/2024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B5E12D-E358-B346-0620-4D8545C52B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1C4BA-D22A-5462-8F71-6F616DC8FA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4D5A7D-FFFE-410B-BEE5-702232F4B1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50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w.edu/33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15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13" Type="http://schemas.openxmlformats.org/officeDocument/2006/relationships/image" Target="../media/image360.png"/><Relationship Id="rId18" Type="http://schemas.openxmlformats.org/officeDocument/2006/relationships/image" Target="../media/image210.png"/><Relationship Id="rId3" Type="http://schemas.openxmlformats.org/officeDocument/2006/relationships/image" Target="../media/image261.png"/><Relationship Id="rId21" Type="http://schemas.openxmlformats.org/officeDocument/2006/relationships/image" Target="../media/image25.png"/><Relationship Id="rId7" Type="http://schemas.openxmlformats.org/officeDocument/2006/relationships/image" Target="../media/image300.png"/><Relationship Id="rId12" Type="http://schemas.openxmlformats.org/officeDocument/2006/relationships/image" Target="../media/image35.png"/><Relationship Id="rId17" Type="http://schemas.openxmlformats.org/officeDocument/2006/relationships/image" Target="../media/image200.png"/><Relationship Id="rId2" Type="http://schemas.openxmlformats.org/officeDocument/2006/relationships/image" Target="../media/image100.png"/><Relationship Id="rId16" Type="http://schemas.openxmlformats.org/officeDocument/2006/relationships/image" Target="../media/image190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0.png"/><Relationship Id="rId11" Type="http://schemas.openxmlformats.org/officeDocument/2006/relationships/image" Target="../media/image34.png"/><Relationship Id="rId24" Type="http://schemas.openxmlformats.org/officeDocument/2006/relationships/image" Target="../media/image46.png"/><Relationship Id="rId5" Type="http://schemas.openxmlformats.org/officeDocument/2006/relationships/image" Target="../media/image170.png"/><Relationship Id="rId15" Type="http://schemas.openxmlformats.org/officeDocument/2006/relationships/image" Target="../media/image38.png"/><Relationship Id="rId23" Type="http://schemas.openxmlformats.org/officeDocument/2006/relationships/image" Target="../media/image45.png"/><Relationship Id="rId10" Type="http://schemas.openxmlformats.org/officeDocument/2006/relationships/image" Target="../media/image330.png"/><Relationship Id="rId19" Type="http://schemas.openxmlformats.org/officeDocument/2006/relationships/image" Target="../media/image220.png"/><Relationship Id="rId4" Type="http://schemas.openxmlformats.org/officeDocument/2006/relationships/image" Target="../media/image271.png"/><Relationship Id="rId9" Type="http://schemas.openxmlformats.org/officeDocument/2006/relationships/image" Target="../media/image320.png"/><Relationship Id="rId14" Type="http://schemas.openxmlformats.org/officeDocument/2006/relationships/image" Target="../media/image370.png"/><Relationship Id="rId22" Type="http://schemas.openxmlformats.org/officeDocument/2006/relationships/image" Target="../media/image27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2029F-F4C6-FDAD-6A00-4E30C8EE8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CSE 332 Winter 2024</a:t>
            </a:r>
            <a:br>
              <a:rPr lang="en-US" dirty="0"/>
            </a:br>
            <a:r>
              <a:rPr lang="en-US" dirty="0"/>
              <a:t>Lecture 6: Priority Queues and recurrences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6019E-F067-13A3-DC5B-9F49CCFEF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Nathan Brunelle</a:t>
            </a:r>
          </a:p>
          <a:p>
            <a:r>
              <a:rPr lang="en-US" dirty="0">
                <a:hlinkClick r:id="rId2"/>
              </a:rPr>
              <a:t>http://www.cs.uw.edu/332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30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7BEE-83FC-6A92-8C72-922983C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F168B-C22F-1B48-82E7-F81CD4DCA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79" y="37228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insert(item){</a:t>
            </a:r>
          </a:p>
          <a:p>
            <a:pPr marL="0" indent="0">
              <a:buNone/>
            </a:pPr>
            <a:r>
              <a:rPr lang="en-US" dirty="0"/>
              <a:t>    put item in the “next open” spot (keep tree complete)</a:t>
            </a:r>
          </a:p>
          <a:p>
            <a:pPr marL="0" indent="0">
              <a:buNone/>
            </a:pPr>
            <a:r>
              <a:rPr lang="en-US" dirty="0"/>
              <a:t>    while (</a:t>
            </a:r>
            <a:r>
              <a:rPr lang="en-US" dirty="0" err="1"/>
              <a:t>item.priority</a:t>
            </a:r>
            <a:r>
              <a:rPr lang="en-US" dirty="0"/>
              <a:t> &lt; parent(item).priority){</a:t>
            </a:r>
          </a:p>
          <a:p>
            <a:pPr marL="0" indent="0">
              <a:buNone/>
            </a:pPr>
            <a:r>
              <a:rPr lang="en-US" dirty="0"/>
              <a:t>        swap item with parent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FEEAE4-5947-43BB-33F3-0E2F7A27D58C}"/>
              </a:ext>
            </a:extLst>
          </p:cNvPr>
          <p:cNvGrpSpPr/>
          <p:nvPr/>
        </p:nvGrpSpPr>
        <p:grpSpPr>
          <a:xfrm>
            <a:off x="5161281" y="73781"/>
            <a:ext cx="6934200" cy="3368751"/>
            <a:chOff x="2590801" y="2672070"/>
            <a:chExt cx="6934200" cy="33687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3A0E13-4996-116D-FFBB-C9C47C84D55C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C2A72B8-1FD3-516D-A021-E2075712D6CB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2D9E01-B220-E093-6B95-A68C0266A5BC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620859-F5B3-EB2D-7626-028B1D551DC8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DDB63C5-2978-A1A0-5B7C-21B3C85ED8F3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246EA45-DB59-3189-5133-E09D0AC67BEF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ACF96E3-806B-71A4-4206-D4D7C31A2F2D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4F5CF9-E0BE-AD30-CAF0-6FB68446C0CD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7C9AA5-DB9B-1AFC-012D-B3D8743427A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9925F6-573D-F6E3-2D20-9939C39C8CC4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90E6CF-81A5-AEED-23C1-2A785442C5F3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918949D-E91F-514C-8942-A55A0B1C1B96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EC8F07-B67E-32B1-8194-36206CBAE1C1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B303E5-4C0F-E3C1-6C40-D63CB81862DA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69F648-6942-5A93-5A23-499C2EB8C9E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3FFFFF-CF30-2E14-4603-BCEC3E407EB6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DD9F7F4-FC58-103B-8500-D893D1F68143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BDE845EB-2C74-AFA6-612A-2B277A969486}"/>
              </a:ext>
            </a:extLst>
          </p:cNvPr>
          <p:cNvSpPr/>
          <p:nvPr/>
        </p:nvSpPr>
        <p:spPr>
          <a:xfrm>
            <a:off x="3782060" y="661091"/>
            <a:ext cx="688077" cy="68807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1.5</a:t>
            </a:r>
          </a:p>
        </p:txBody>
      </p:sp>
    </p:spTree>
    <p:extLst>
      <p:ext uri="{BB962C8B-B14F-4D97-AF65-F5344CB8AC3E}">
        <p14:creationId xmlns:p14="http://schemas.microsoft.com/office/powerpoint/2010/main" val="595223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7BEE-83FC-6A92-8C72-922983C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F168B-C22F-1B48-82E7-F81CD4DCA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79" y="37228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insert(item){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put item in the “next open” spot (keep tree complete)</a:t>
            </a:r>
          </a:p>
          <a:p>
            <a:pPr marL="0" indent="0">
              <a:buNone/>
            </a:pPr>
            <a:r>
              <a:rPr lang="en-US" dirty="0"/>
              <a:t>    while (</a:t>
            </a:r>
            <a:r>
              <a:rPr lang="en-US" dirty="0" err="1"/>
              <a:t>item.priority</a:t>
            </a:r>
            <a:r>
              <a:rPr lang="en-US" dirty="0"/>
              <a:t> &lt; parent(item).priority){</a:t>
            </a:r>
          </a:p>
          <a:p>
            <a:pPr marL="0" indent="0">
              <a:buNone/>
            </a:pPr>
            <a:r>
              <a:rPr lang="en-US" dirty="0"/>
              <a:t>        swap item with parent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FEEAE4-5947-43BB-33F3-0E2F7A27D58C}"/>
              </a:ext>
            </a:extLst>
          </p:cNvPr>
          <p:cNvGrpSpPr/>
          <p:nvPr/>
        </p:nvGrpSpPr>
        <p:grpSpPr>
          <a:xfrm>
            <a:off x="5161281" y="73781"/>
            <a:ext cx="6934200" cy="3368751"/>
            <a:chOff x="2590801" y="2672070"/>
            <a:chExt cx="6934200" cy="33687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3A0E13-4996-116D-FFBB-C9C47C84D55C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C2A72B8-1FD3-516D-A021-E2075712D6CB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2D9E01-B220-E093-6B95-A68C0266A5BC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620859-F5B3-EB2D-7626-028B1D551DC8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DDB63C5-2978-A1A0-5B7C-21B3C85ED8F3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246EA45-DB59-3189-5133-E09D0AC67BEF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ACF96E3-806B-71A4-4206-D4D7C31A2F2D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4F5CF9-E0BE-AD30-CAF0-6FB68446C0CD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7C9AA5-DB9B-1AFC-012D-B3D8743427A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9925F6-573D-F6E3-2D20-9939C39C8CC4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90E6CF-81A5-AEED-23C1-2A785442C5F3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918949D-E91F-514C-8942-A55A0B1C1B96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EC8F07-B67E-32B1-8194-36206CBAE1C1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B303E5-4C0F-E3C1-6C40-D63CB81862DA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69F648-6942-5A93-5A23-499C2EB8C9E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3FFFFF-CF30-2E14-4603-BCEC3E407EB6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DD9F7F4-FC58-103B-8500-D893D1F68143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BDE845EB-2C74-AFA6-612A-2B277A969486}"/>
              </a:ext>
            </a:extLst>
          </p:cNvPr>
          <p:cNvSpPr/>
          <p:nvPr/>
        </p:nvSpPr>
        <p:spPr>
          <a:xfrm>
            <a:off x="7332895" y="2754017"/>
            <a:ext cx="688077" cy="688077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1.5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08EB998-8774-511E-D2B0-C8A8B01CF9C0}"/>
              </a:ext>
            </a:extLst>
          </p:cNvPr>
          <p:cNvCxnSpPr>
            <a:cxnSpLocks/>
            <a:stCxn id="24" idx="0"/>
            <a:endCxn id="9" idx="3"/>
          </p:cNvCxnSpPr>
          <p:nvPr/>
        </p:nvCxnSpPr>
        <p:spPr>
          <a:xfrm flipV="1">
            <a:off x="7676934" y="2414389"/>
            <a:ext cx="205519" cy="33962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82378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7BEE-83FC-6A92-8C72-922983C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F168B-C22F-1B48-82E7-F81CD4DCA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79" y="37228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insert(item){</a:t>
            </a:r>
          </a:p>
          <a:p>
            <a:pPr marL="0" indent="0">
              <a:buNone/>
            </a:pPr>
            <a:r>
              <a:rPr lang="en-US" dirty="0"/>
              <a:t>    put item in the “next open” spot (keep tree complete)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while (</a:t>
            </a:r>
            <a:r>
              <a:rPr lang="en-US" dirty="0" err="1">
                <a:solidFill>
                  <a:srgbClr val="FF0000"/>
                </a:solidFill>
              </a:rPr>
              <a:t>item.priority</a:t>
            </a:r>
            <a:r>
              <a:rPr lang="en-US" dirty="0">
                <a:solidFill>
                  <a:srgbClr val="FF0000"/>
                </a:solidFill>
              </a:rPr>
              <a:t> &lt; parent(item).priority){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swap item with parent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FEEAE4-5947-43BB-33F3-0E2F7A27D58C}"/>
              </a:ext>
            </a:extLst>
          </p:cNvPr>
          <p:cNvGrpSpPr/>
          <p:nvPr/>
        </p:nvGrpSpPr>
        <p:grpSpPr>
          <a:xfrm>
            <a:off x="5161281" y="73781"/>
            <a:ext cx="6934200" cy="3368751"/>
            <a:chOff x="2590801" y="2672070"/>
            <a:chExt cx="6934200" cy="33687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3A0E13-4996-116D-FFBB-C9C47C84D55C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C2A72B8-1FD3-516D-A021-E2075712D6CB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2D9E01-B220-E093-6B95-A68C0266A5BC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620859-F5B3-EB2D-7626-028B1D551DC8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DDB63C5-2978-A1A0-5B7C-21B3C85ED8F3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1.5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246EA45-DB59-3189-5133-E09D0AC67BEF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ACF96E3-806B-71A4-4206-D4D7C31A2F2D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4F5CF9-E0BE-AD30-CAF0-6FB68446C0CD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7C9AA5-DB9B-1AFC-012D-B3D8743427A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9925F6-573D-F6E3-2D20-9939C39C8CC4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90E6CF-81A5-AEED-23C1-2A785442C5F3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918949D-E91F-514C-8942-A55A0B1C1B96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EC8F07-B67E-32B1-8194-36206CBAE1C1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B303E5-4C0F-E3C1-6C40-D63CB81862DA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69F648-6942-5A93-5A23-499C2EB8C9E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3FFFFF-CF30-2E14-4603-BCEC3E407EB6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DD9F7F4-FC58-103B-8500-D893D1F68143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BDE845EB-2C74-AFA6-612A-2B277A969486}"/>
              </a:ext>
            </a:extLst>
          </p:cNvPr>
          <p:cNvSpPr/>
          <p:nvPr/>
        </p:nvSpPr>
        <p:spPr>
          <a:xfrm>
            <a:off x="7332895" y="2754017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08EB998-8774-511E-D2B0-C8A8B01CF9C0}"/>
              </a:ext>
            </a:extLst>
          </p:cNvPr>
          <p:cNvCxnSpPr>
            <a:cxnSpLocks/>
            <a:stCxn id="24" idx="0"/>
            <a:endCxn id="9" idx="3"/>
          </p:cNvCxnSpPr>
          <p:nvPr/>
        </p:nvCxnSpPr>
        <p:spPr>
          <a:xfrm flipV="1">
            <a:off x="7676934" y="2414389"/>
            <a:ext cx="205519" cy="3396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Brace 22">
            <a:extLst>
              <a:ext uri="{FF2B5EF4-FFF2-40B4-BE49-F238E27FC236}">
                <a16:creationId xmlns:a16="http://schemas.microsoft.com/office/drawing/2014/main" id="{10EC7529-FAB5-F76E-AB09-333DBBED8344}"/>
              </a:ext>
            </a:extLst>
          </p:cNvPr>
          <p:cNvSpPr/>
          <p:nvPr/>
        </p:nvSpPr>
        <p:spPr>
          <a:xfrm>
            <a:off x="7676934" y="4754880"/>
            <a:ext cx="603466" cy="144202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CA71E33-531C-6794-787C-EEC71906132F}"/>
              </a:ext>
            </a:extLst>
          </p:cNvPr>
          <p:cNvSpPr txBox="1"/>
          <p:nvPr/>
        </p:nvSpPr>
        <p:spPr>
          <a:xfrm>
            <a:off x="8264914" y="5245061"/>
            <a:ext cx="1779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Percolate Up</a:t>
            </a:r>
          </a:p>
        </p:txBody>
      </p:sp>
    </p:spTree>
    <p:extLst>
      <p:ext uri="{BB962C8B-B14F-4D97-AF65-F5344CB8AC3E}">
        <p14:creationId xmlns:p14="http://schemas.microsoft.com/office/powerpoint/2010/main" val="863457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7BEE-83FC-6A92-8C72-922983C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F168B-C22F-1B48-82E7-F81CD4DCA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79" y="37228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insert(item){</a:t>
            </a:r>
          </a:p>
          <a:p>
            <a:pPr marL="0" indent="0">
              <a:buNone/>
            </a:pPr>
            <a:r>
              <a:rPr lang="en-US" dirty="0"/>
              <a:t>    put item in the “next open” spot (keep tree complete)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while (</a:t>
            </a:r>
            <a:r>
              <a:rPr lang="en-US" dirty="0" err="1">
                <a:solidFill>
                  <a:srgbClr val="FF0000"/>
                </a:solidFill>
              </a:rPr>
              <a:t>item.priority</a:t>
            </a:r>
            <a:r>
              <a:rPr lang="en-US" dirty="0">
                <a:solidFill>
                  <a:srgbClr val="FF0000"/>
                </a:solidFill>
              </a:rPr>
              <a:t> &lt; parent(item).priority){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swap item with parent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FEEAE4-5947-43BB-33F3-0E2F7A27D58C}"/>
              </a:ext>
            </a:extLst>
          </p:cNvPr>
          <p:cNvGrpSpPr/>
          <p:nvPr/>
        </p:nvGrpSpPr>
        <p:grpSpPr>
          <a:xfrm>
            <a:off x="5161281" y="73781"/>
            <a:ext cx="6934200" cy="3368751"/>
            <a:chOff x="2590801" y="2672070"/>
            <a:chExt cx="6934200" cy="33687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3A0E13-4996-116D-FFBB-C9C47C84D55C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C2A72B8-1FD3-516D-A021-E2075712D6CB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1.5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2D9E01-B220-E093-6B95-A68C0266A5BC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620859-F5B3-EB2D-7626-028B1D551DC8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DDB63C5-2978-A1A0-5B7C-21B3C85ED8F3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246EA45-DB59-3189-5133-E09D0AC67BEF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ACF96E3-806B-71A4-4206-D4D7C31A2F2D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4F5CF9-E0BE-AD30-CAF0-6FB68446C0CD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7C9AA5-DB9B-1AFC-012D-B3D8743427A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9925F6-573D-F6E3-2D20-9939C39C8CC4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90E6CF-81A5-AEED-23C1-2A785442C5F3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918949D-E91F-514C-8942-A55A0B1C1B96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EC8F07-B67E-32B1-8194-36206CBAE1C1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B303E5-4C0F-E3C1-6C40-D63CB81862DA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69F648-6942-5A93-5A23-499C2EB8C9E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3FFFFF-CF30-2E14-4603-BCEC3E407EB6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DD9F7F4-FC58-103B-8500-D893D1F68143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BDE845EB-2C74-AFA6-612A-2B277A969486}"/>
              </a:ext>
            </a:extLst>
          </p:cNvPr>
          <p:cNvSpPr/>
          <p:nvPr/>
        </p:nvSpPr>
        <p:spPr>
          <a:xfrm>
            <a:off x="7332895" y="2754017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08EB998-8774-511E-D2B0-C8A8B01CF9C0}"/>
              </a:ext>
            </a:extLst>
          </p:cNvPr>
          <p:cNvCxnSpPr>
            <a:cxnSpLocks/>
            <a:stCxn id="24" idx="0"/>
            <a:endCxn id="9" idx="3"/>
          </p:cNvCxnSpPr>
          <p:nvPr/>
        </p:nvCxnSpPr>
        <p:spPr>
          <a:xfrm flipV="1">
            <a:off x="7676934" y="2414389"/>
            <a:ext cx="205519" cy="3396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Brace 22">
            <a:extLst>
              <a:ext uri="{FF2B5EF4-FFF2-40B4-BE49-F238E27FC236}">
                <a16:creationId xmlns:a16="http://schemas.microsoft.com/office/drawing/2014/main" id="{113E0DB5-8485-A62A-6719-A1A384A9B517}"/>
              </a:ext>
            </a:extLst>
          </p:cNvPr>
          <p:cNvSpPr/>
          <p:nvPr/>
        </p:nvSpPr>
        <p:spPr>
          <a:xfrm>
            <a:off x="7676934" y="4754880"/>
            <a:ext cx="603466" cy="1442029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D429527-753E-8035-F681-3E6BDB01C6DE}"/>
              </a:ext>
            </a:extLst>
          </p:cNvPr>
          <p:cNvSpPr txBox="1"/>
          <p:nvPr/>
        </p:nvSpPr>
        <p:spPr>
          <a:xfrm>
            <a:off x="8264914" y="5245061"/>
            <a:ext cx="17794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Percolate Up</a:t>
            </a:r>
          </a:p>
        </p:txBody>
      </p:sp>
    </p:spTree>
    <p:extLst>
      <p:ext uri="{BB962C8B-B14F-4D97-AF65-F5344CB8AC3E}">
        <p14:creationId xmlns:p14="http://schemas.microsoft.com/office/powerpoint/2010/main" val="938218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7BEE-83FC-6A92-8C72-922983C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Insert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CF168B-C22F-1B48-82E7-F81CD4DCA5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79" y="372281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insert(item){</a:t>
            </a:r>
          </a:p>
          <a:p>
            <a:pPr marL="0" indent="0">
              <a:buNone/>
            </a:pPr>
            <a:r>
              <a:rPr lang="en-US" dirty="0"/>
              <a:t>    put item in the “next open” spot (keep tree complete)</a:t>
            </a:r>
          </a:p>
          <a:p>
            <a:pPr marL="0" indent="0">
              <a:buNone/>
            </a:pPr>
            <a:r>
              <a:rPr lang="en-US" dirty="0"/>
              <a:t>    while (</a:t>
            </a:r>
            <a:r>
              <a:rPr lang="en-US" dirty="0" err="1"/>
              <a:t>item.priority</a:t>
            </a:r>
            <a:r>
              <a:rPr lang="en-US" dirty="0"/>
              <a:t> &lt; parent(item).priority){</a:t>
            </a:r>
          </a:p>
          <a:p>
            <a:pPr marL="0" indent="0">
              <a:buNone/>
            </a:pPr>
            <a:r>
              <a:rPr lang="en-US" dirty="0"/>
              <a:t>        swap item with parent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5FEEAE4-5947-43BB-33F3-0E2F7A27D58C}"/>
              </a:ext>
            </a:extLst>
          </p:cNvPr>
          <p:cNvGrpSpPr/>
          <p:nvPr/>
        </p:nvGrpSpPr>
        <p:grpSpPr>
          <a:xfrm>
            <a:off x="5161281" y="73781"/>
            <a:ext cx="6934200" cy="3368751"/>
            <a:chOff x="2590801" y="2672070"/>
            <a:chExt cx="6934200" cy="3368751"/>
          </a:xfrm>
          <a:solidFill>
            <a:schemeClr val="bg1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3A0E13-4996-116D-FFBB-C9C47C84D55C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C2A72B8-1FD3-516D-A021-E2075712D6CB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1.5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2D9E01-B220-E093-6B95-A68C0266A5BC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620859-F5B3-EB2D-7626-028B1D551DC8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DDB63C5-2978-A1A0-5B7C-21B3C85ED8F3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246EA45-DB59-3189-5133-E09D0AC67BEF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ACF96E3-806B-71A4-4206-D4D7C31A2F2D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4F5CF9-E0BE-AD30-CAF0-6FB68446C0CD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7C9AA5-DB9B-1AFC-012D-B3D8743427A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9925F6-573D-F6E3-2D20-9939C39C8CC4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90E6CF-81A5-AEED-23C1-2A785442C5F3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918949D-E91F-514C-8942-A55A0B1C1B96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EC8F07-B67E-32B1-8194-36206CBAE1C1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B303E5-4C0F-E3C1-6C40-D63CB81862DA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69F648-6942-5A93-5A23-499C2EB8C9E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3FFFFF-CF30-2E14-4603-BCEC3E407EB6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DD9F7F4-FC58-103B-8500-D893D1F68143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BDE845EB-2C74-AFA6-612A-2B277A969486}"/>
              </a:ext>
            </a:extLst>
          </p:cNvPr>
          <p:cNvSpPr/>
          <p:nvPr/>
        </p:nvSpPr>
        <p:spPr>
          <a:xfrm>
            <a:off x="7332895" y="2754017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08EB998-8774-511E-D2B0-C8A8B01CF9C0}"/>
              </a:ext>
            </a:extLst>
          </p:cNvPr>
          <p:cNvCxnSpPr>
            <a:cxnSpLocks/>
            <a:stCxn id="24" idx="0"/>
            <a:endCxn id="9" idx="3"/>
          </p:cNvCxnSpPr>
          <p:nvPr/>
        </p:nvCxnSpPr>
        <p:spPr>
          <a:xfrm flipV="1">
            <a:off x="7676934" y="2414389"/>
            <a:ext cx="205519" cy="3396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1738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7BEE-83FC-6A92-8C72-922983C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</a:t>
            </a:r>
            <a:r>
              <a:rPr lang="en-US" dirty="0" err="1"/>
              <a:t>deleteMin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CF168B-C22F-1B48-82E7-F81CD4DCA5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6079" y="2452818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deleteMin(){</a:t>
                </a:r>
              </a:p>
              <a:p>
                <a:pPr marL="0" indent="0">
                  <a:buNone/>
                </a:pPr>
                <a:r>
                  <a:rPr lang="en-US" dirty="0"/>
                  <a:t>    min = root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 err="1"/>
                  <a:t>br</a:t>
                </a:r>
                <a:r>
                  <a:rPr lang="en-US" dirty="0"/>
                  <a:t> = bottom-right item</a:t>
                </a:r>
              </a:p>
              <a:p>
                <a:pPr marL="0" indent="0">
                  <a:buNone/>
                </a:pPr>
                <a:r>
                  <a:rPr lang="en-US" dirty="0"/>
                  <a:t>    move </a:t>
                </a:r>
                <a:r>
                  <a:rPr lang="en-US" dirty="0" err="1"/>
                  <a:t>br</a:t>
                </a:r>
                <a:r>
                  <a:rPr lang="en-US" dirty="0"/>
                  <a:t> to the root</a:t>
                </a:r>
              </a:p>
              <a:p>
                <a:pPr marL="0" indent="0">
                  <a:buNone/>
                </a:pPr>
                <a:r>
                  <a:rPr lang="en-US" dirty="0"/>
                  <a:t>    while(</a:t>
                </a:r>
                <a:r>
                  <a:rPr lang="en-US" dirty="0" err="1"/>
                  <a:t>br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dirty="0"/>
                  <a:t> either of its children){</a:t>
                </a:r>
              </a:p>
              <a:p>
                <a:pPr marL="0" indent="0">
                  <a:buNone/>
                </a:pPr>
                <a:r>
                  <a:rPr lang="en-US" dirty="0"/>
                  <a:t>        swap </a:t>
                </a:r>
                <a:r>
                  <a:rPr lang="en-US" dirty="0" err="1"/>
                  <a:t>br</a:t>
                </a:r>
                <a:r>
                  <a:rPr lang="en-US" dirty="0"/>
                  <a:t> with its smallest child</a:t>
                </a:r>
              </a:p>
              <a:p>
                <a:pPr marL="0" indent="0">
                  <a:buNone/>
                </a:pPr>
                <a:r>
                  <a:rPr lang="en-US" dirty="0"/>
                  <a:t>    }</a:t>
                </a:r>
              </a:p>
              <a:p>
                <a:pPr marL="0" indent="0">
                  <a:buNone/>
                </a:pPr>
                <a:r>
                  <a:rPr lang="en-US" dirty="0"/>
                  <a:t>    return min</a:t>
                </a:r>
              </a:p>
              <a:p>
                <a:pPr marL="0" indent="0">
                  <a:buNone/>
                </a:pPr>
                <a:r>
                  <a:rPr lang="en-US" dirty="0"/>
                  <a:t>}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CF168B-C22F-1B48-82E7-F81CD4DCA5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6079" y="2452818"/>
                <a:ext cx="10515600" cy="4351338"/>
              </a:xfrm>
              <a:blipFill>
                <a:blip r:embed="rId2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F5FEEAE4-5947-43BB-33F3-0E2F7A27D58C}"/>
              </a:ext>
            </a:extLst>
          </p:cNvPr>
          <p:cNvGrpSpPr/>
          <p:nvPr/>
        </p:nvGrpSpPr>
        <p:grpSpPr>
          <a:xfrm>
            <a:off x="5161281" y="73781"/>
            <a:ext cx="6934200" cy="3368751"/>
            <a:chOff x="2590801" y="2672070"/>
            <a:chExt cx="6934200" cy="3368751"/>
          </a:xfrm>
          <a:solidFill>
            <a:schemeClr val="bg1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3A0E13-4996-116D-FFBB-C9C47C84D55C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C2A72B8-1FD3-516D-A021-E2075712D6CB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1.5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2D9E01-B220-E093-6B95-A68C0266A5BC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620859-F5B3-EB2D-7626-028B1D551DC8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DDB63C5-2978-A1A0-5B7C-21B3C85ED8F3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246EA45-DB59-3189-5133-E09D0AC67BEF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ACF96E3-806B-71A4-4206-D4D7C31A2F2D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4F5CF9-E0BE-AD30-CAF0-6FB68446C0CD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7C9AA5-DB9B-1AFC-012D-B3D8743427A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9925F6-573D-F6E3-2D20-9939C39C8CC4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90E6CF-81A5-AEED-23C1-2A785442C5F3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918949D-E91F-514C-8942-A55A0B1C1B96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EC8F07-B67E-32B1-8194-36206CBAE1C1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B303E5-4C0F-E3C1-6C40-D63CB81862DA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69F648-6942-5A93-5A23-499C2EB8C9E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3FFFFF-CF30-2E14-4603-BCEC3E407EB6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DD9F7F4-FC58-103B-8500-D893D1F68143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BDE845EB-2C74-AFA6-612A-2B277A969486}"/>
              </a:ext>
            </a:extLst>
          </p:cNvPr>
          <p:cNvSpPr/>
          <p:nvPr/>
        </p:nvSpPr>
        <p:spPr>
          <a:xfrm>
            <a:off x="7332895" y="2754017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7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08EB998-8774-511E-D2B0-C8A8B01CF9C0}"/>
              </a:ext>
            </a:extLst>
          </p:cNvPr>
          <p:cNvCxnSpPr>
            <a:cxnSpLocks/>
            <a:stCxn id="24" idx="0"/>
            <a:endCxn id="9" idx="3"/>
          </p:cNvCxnSpPr>
          <p:nvPr/>
        </p:nvCxnSpPr>
        <p:spPr>
          <a:xfrm flipV="1">
            <a:off x="7676934" y="2414389"/>
            <a:ext cx="205519" cy="3396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5628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7BEE-83FC-6A92-8C72-922983C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</a:t>
            </a:r>
            <a:r>
              <a:rPr lang="en-US" dirty="0" err="1"/>
              <a:t>deleteMin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CF168B-C22F-1B48-82E7-F81CD4DCA5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6079" y="2452818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deleteMin(){</a:t>
                </a:r>
              </a:p>
              <a:p>
                <a:pPr marL="0" indent="0">
                  <a:buNone/>
                </a:pPr>
                <a:r>
                  <a:rPr lang="en-US" dirty="0"/>
                  <a:t>    min = root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 err="1"/>
                  <a:t>br</a:t>
                </a:r>
                <a:r>
                  <a:rPr lang="en-US" dirty="0"/>
                  <a:t> = bottom-right item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>
                    <a:solidFill>
                      <a:srgbClr val="FF0000"/>
                    </a:solidFill>
                  </a:rPr>
                  <a:t>move </a:t>
                </a:r>
                <a:r>
                  <a:rPr lang="en-US" dirty="0" err="1">
                    <a:solidFill>
                      <a:srgbClr val="FF0000"/>
                    </a:solidFill>
                  </a:rPr>
                  <a:t>br</a:t>
                </a:r>
                <a:r>
                  <a:rPr lang="en-US" dirty="0">
                    <a:solidFill>
                      <a:srgbClr val="FF0000"/>
                    </a:solidFill>
                  </a:rPr>
                  <a:t> to the root</a:t>
                </a:r>
              </a:p>
              <a:p>
                <a:pPr marL="0" indent="0">
                  <a:buNone/>
                </a:pPr>
                <a:r>
                  <a:rPr lang="en-US" dirty="0"/>
                  <a:t>    while(</a:t>
                </a:r>
                <a:r>
                  <a:rPr lang="en-US" dirty="0" err="1"/>
                  <a:t>br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dirty="0"/>
                  <a:t> either of its children){</a:t>
                </a:r>
              </a:p>
              <a:p>
                <a:pPr marL="0" indent="0">
                  <a:buNone/>
                </a:pPr>
                <a:r>
                  <a:rPr lang="en-US" dirty="0"/>
                  <a:t>        swap </a:t>
                </a:r>
                <a:r>
                  <a:rPr lang="en-US" dirty="0" err="1"/>
                  <a:t>br</a:t>
                </a:r>
                <a:r>
                  <a:rPr lang="en-US" dirty="0"/>
                  <a:t> with its smallest child</a:t>
                </a:r>
              </a:p>
              <a:p>
                <a:pPr marL="0" indent="0">
                  <a:buNone/>
                </a:pPr>
                <a:r>
                  <a:rPr lang="en-US" dirty="0"/>
                  <a:t>    }</a:t>
                </a:r>
              </a:p>
              <a:p>
                <a:pPr marL="0" indent="0">
                  <a:buNone/>
                </a:pPr>
                <a:r>
                  <a:rPr lang="en-US" dirty="0"/>
                  <a:t>    return min</a:t>
                </a:r>
              </a:p>
              <a:p>
                <a:pPr marL="0" indent="0">
                  <a:buNone/>
                </a:pPr>
                <a:r>
                  <a:rPr lang="en-US" dirty="0"/>
                  <a:t>}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CF168B-C22F-1B48-82E7-F81CD4DCA5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6079" y="2452818"/>
                <a:ext cx="10515600" cy="4351338"/>
              </a:xfrm>
              <a:blipFill>
                <a:blip r:embed="rId2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F5FEEAE4-5947-43BB-33F3-0E2F7A27D58C}"/>
              </a:ext>
            </a:extLst>
          </p:cNvPr>
          <p:cNvGrpSpPr/>
          <p:nvPr/>
        </p:nvGrpSpPr>
        <p:grpSpPr>
          <a:xfrm>
            <a:off x="5161281" y="73781"/>
            <a:ext cx="6934200" cy="3368751"/>
            <a:chOff x="2590801" y="2672070"/>
            <a:chExt cx="6934200" cy="3368751"/>
          </a:xfrm>
          <a:solidFill>
            <a:schemeClr val="bg1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3A0E13-4996-116D-FFBB-C9C47C84D55C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C2A72B8-1FD3-516D-A021-E2075712D6CB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1.5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2D9E01-B220-E093-6B95-A68C0266A5BC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620859-F5B3-EB2D-7626-028B1D551DC8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DDB63C5-2978-A1A0-5B7C-21B3C85ED8F3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246EA45-DB59-3189-5133-E09D0AC67BEF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ACF96E3-806B-71A4-4206-D4D7C31A2F2D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4F5CF9-E0BE-AD30-CAF0-6FB68446C0CD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7C9AA5-DB9B-1AFC-012D-B3D8743427A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9925F6-573D-F6E3-2D20-9939C39C8CC4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90E6CF-81A5-AEED-23C1-2A785442C5F3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918949D-E91F-514C-8942-A55A0B1C1B96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EC8F07-B67E-32B1-8194-36206CBAE1C1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B303E5-4C0F-E3C1-6C40-D63CB81862DA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69F648-6942-5A93-5A23-499C2EB8C9E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3FFFFF-CF30-2E14-4603-BCEC3E407EB6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DD9F7F4-FC58-103B-8500-D893D1F68143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BDE845EB-2C74-AFA6-612A-2B277A969486}"/>
              </a:ext>
            </a:extLst>
          </p:cNvPr>
          <p:cNvSpPr/>
          <p:nvPr/>
        </p:nvSpPr>
        <p:spPr>
          <a:xfrm>
            <a:off x="7332895" y="2754017"/>
            <a:ext cx="688077" cy="688077"/>
          </a:xfrm>
          <a:prstGeom prst="ellipse">
            <a:avLst/>
          </a:prstGeom>
          <a:solidFill>
            <a:schemeClr val="bg1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7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808EB998-8774-511E-D2B0-C8A8B01CF9C0}"/>
              </a:ext>
            </a:extLst>
          </p:cNvPr>
          <p:cNvCxnSpPr>
            <a:cxnSpLocks/>
            <a:stCxn id="24" idx="0"/>
            <a:endCxn id="9" idx="3"/>
          </p:cNvCxnSpPr>
          <p:nvPr/>
        </p:nvCxnSpPr>
        <p:spPr>
          <a:xfrm flipV="1">
            <a:off x="7676934" y="2414389"/>
            <a:ext cx="205519" cy="339628"/>
          </a:xfrm>
          <a:prstGeom prst="line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601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7BEE-83FC-6A92-8C72-922983C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</a:t>
            </a:r>
            <a:r>
              <a:rPr lang="en-US" dirty="0" err="1"/>
              <a:t>deleteMin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CF168B-C22F-1B48-82E7-F81CD4DCA5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6079" y="2452818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deleteMin(){</a:t>
                </a:r>
              </a:p>
              <a:p>
                <a:pPr marL="0" indent="0">
                  <a:buNone/>
                </a:pPr>
                <a:r>
                  <a:rPr lang="en-US" dirty="0"/>
                  <a:t>    min = root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 err="1"/>
                  <a:t>br</a:t>
                </a:r>
                <a:r>
                  <a:rPr lang="en-US" dirty="0"/>
                  <a:t> = bottom-right item</a:t>
                </a:r>
              </a:p>
              <a:p>
                <a:pPr marL="0" indent="0">
                  <a:buNone/>
                </a:pPr>
                <a:r>
                  <a:rPr lang="en-US" dirty="0"/>
                  <a:t>    move </a:t>
                </a:r>
                <a:r>
                  <a:rPr lang="en-US" dirty="0" err="1"/>
                  <a:t>br</a:t>
                </a:r>
                <a:r>
                  <a:rPr lang="en-US" dirty="0"/>
                  <a:t> to the root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>
                    <a:solidFill>
                      <a:srgbClr val="FF0000"/>
                    </a:solidFill>
                  </a:rPr>
                  <a:t>while(</a:t>
                </a:r>
                <a:r>
                  <a:rPr lang="en-US" dirty="0" err="1">
                    <a:solidFill>
                      <a:srgbClr val="FF0000"/>
                    </a:solidFill>
                  </a:rPr>
                  <a:t>br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either of its children){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        swap </a:t>
                </a:r>
                <a:r>
                  <a:rPr lang="en-US" dirty="0" err="1">
                    <a:solidFill>
                      <a:srgbClr val="FF0000"/>
                    </a:solidFill>
                  </a:rPr>
                  <a:t>br</a:t>
                </a:r>
                <a:r>
                  <a:rPr lang="en-US" dirty="0">
                    <a:solidFill>
                      <a:srgbClr val="FF0000"/>
                    </a:solidFill>
                  </a:rPr>
                  <a:t> with its smallest child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    }</a:t>
                </a:r>
              </a:p>
              <a:p>
                <a:pPr marL="0" indent="0">
                  <a:buNone/>
                </a:pPr>
                <a:r>
                  <a:rPr lang="en-US" dirty="0"/>
                  <a:t>    return min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/>
                  <a:t>}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CF168B-C22F-1B48-82E7-F81CD4DCA5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6079" y="2452818"/>
                <a:ext cx="10515600" cy="4351338"/>
              </a:xfrm>
              <a:blipFill>
                <a:blip r:embed="rId2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F5FEEAE4-5947-43BB-33F3-0E2F7A27D58C}"/>
              </a:ext>
            </a:extLst>
          </p:cNvPr>
          <p:cNvGrpSpPr/>
          <p:nvPr/>
        </p:nvGrpSpPr>
        <p:grpSpPr>
          <a:xfrm>
            <a:off x="5161281" y="73781"/>
            <a:ext cx="6934200" cy="3368751"/>
            <a:chOff x="2590801" y="2672070"/>
            <a:chExt cx="6934200" cy="3368751"/>
          </a:xfrm>
          <a:solidFill>
            <a:schemeClr val="bg1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3A0E13-4996-116D-FFBB-C9C47C84D55C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C2A72B8-1FD3-516D-A021-E2075712D6CB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2D9E01-B220-E093-6B95-A68C0266A5BC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620859-F5B3-EB2D-7626-028B1D551DC8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DDB63C5-2978-A1A0-5B7C-21B3C85ED8F3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246EA45-DB59-3189-5133-E09D0AC67BEF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ACF96E3-806B-71A4-4206-D4D7C31A2F2D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4F5CF9-E0BE-AD30-CAF0-6FB68446C0CD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7C9AA5-DB9B-1AFC-012D-B3D8743427A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9925F6-573D-F6E3-2D20-9939C39C8CC4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90E6CF-81A5-AEED-23C1-2A785442C5F3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918949D-E91F-514C-8942-A55A0B1C1B96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EC8F07-B67E-32B1-8194-36206CBAE1C1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B303E5-4C0F-E3C1-6C40-D63CB81862DA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69F648-6942-5A93-5A23-499C2EB8C9E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3FFFFF-CF30-2E14-4603-BCEC3E407EB6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DD9F7F4-FC58-103B-8500-D893D1F68143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ight Brace 22">
            <a:extLst>
              <a:ext uri="{FF2B5EF4-FFF2-40B4-BE49-F238E27FC236}">
                <a16:creationId xmlns:a16="http://schemas.microsoft.com/office/drawing/2014/main" id="{C1092552-4B03-D299-B7EC-307EEA28C766}"/>
              </a:ext>
            </a:extLst>
          </p:cNvPr>
          <p:cNvSpPr/>
          <p:nvPr/>
        </p:nvSpPr>
        <p:spPr>
          <a:xfrm>
            <a:off x="5492534" y="4342845"/>
            <a:ext cx="603466" cy="133659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2F50038-C91B-579B-E5E2-7D3A87CAD21E}"/>
              </a:ext>
            </a:extLst>
          </p:cNvPr>
          <p:cNvSpPr txBox="1"/>
          <p:nvPr/>
        </p:nvSpPr>
        <p:spPr>
          <a:xfrm>
            <a:off x="6080514" y="4833026"/>
            <a:ext cx="2151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Percolate Down</a:t>
            </a:r>
          </a:p>
        </p:txBody>
      </p:sp>
    </p:spTree>
    <p:extLst>
      <p:ext uri="{BB962C8B-B14F-4D97-AF65-F5344CB8AC3E}">
        <p14:creationId xmlns:p14="http://schemas.microsoft.com/office/powerpoint/2010/main" val="25141182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7BEE-83FC-6A92-8C72-922983C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</a:t>
            </a:r>
            <a:r>
              <a:rPr lang="en-US" dirty="0" err="1"/>
              <a:t>deleteMin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CF168B-C22F-1B48-82E7-F81CD4DCA5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6079" y="2452818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deleteMin(){</a:t>
                </a:r>
              </a:p>
              <a:p>
                <a:pPr marL="0" indent="0">
                  <a:buNone/>
                </a:pPr>
                <a:r>
                  <a:rPr lang="en-US" dirty="0"/>
                  <a:t>    min = root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 err="1"/>
                  <a:t>br</a:t>
                </a:r>
                <a:r>
                  <a:rPr lang="en-US" dirty="0"/>
                  <a:t> = bottom-right item</a:t>
                </a:r>
              </a:p>
              <a:p>
                <a:pPr marL="0" indent="0">
                  <a:buNone/>
                </a:pPr>
                <a:r>
                  <a:rPr lang="en-US" dirty="0"/>
                  <a:t>    move </a:t>
                </a:r>
                <a:r>
                  <a:rPr lang="en-US" dirty="0" err="1"/>
                  <a:t>br</a:t>
                </a:r>
                <a:r>
                  <a:rPr lang="en-US" dirty="0"/>
                  <a:t> to the root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>
                    <a:solidFill>
                      <a:srgbClr val="FF0000"/>
                    </a:solidFill>
                  </a:rPr>
                  <a:t>while(</a:t>
                </a:r>
                <a:r>
                  <a:rPr lang="en-US" dirty="0" err="1">
                    <a:solidFill>
                      <a:srgbClr val="FF0000"/>
                    </a:solidFill>
                  </a:rPr>
                  <a:t>br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dirty="0">
                    <a:solidFill>
                      <a:srgbClr val="FF0000"/>
                    </a:solidFill>
                  </a:rPr>
                  <a:t> either of its children){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        swap </a:t>
                </a:r>
                <a:r>
                  <a:rPr lang="en-US" dirty="0" err="1">
                    <a:solidFill>
                      <a:srgbClr val="FF0000"/>
                    </a:solidFill>
                  </a:rPr>
                  <a:t>br</a:t>
                </a:r>
                <a:r>
                  <a:rPr lang="en-US" dirty="0">
                    <a:solidFill>
                      <a:srgbClr val="FF0000"/>
                    </a:solidFill>
                  </a:rPr>
                  <a:t> with its smallest child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    }</a:t>
                </a:r>
              </a:p>
              <a:p>
                <a:pPr marL="0" indent="0">
                  <a:buNone/>
                </a:pPr>
                <a:r>
                  <a:rPr lang="en-US" dirty="0"/>
                  <a:t>    return min</a:t>
                </a:r>
                <a:endParaRPr lang="en-US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en-US" dirty="0"/>
                  <a:t>}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CF168B-C22F-1B48-82E7-F81CD4DCA5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6079" y="2452818"/>
                <a:ext cx="10515600" cy="4351338"/>
              </a:xfrm>
              <a:blipFill>
                <a:blip r:embed="rId2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F5FEEAE4-5947-43BB-33F3-0E2F7A27D58C}"/>
              </a:ext>
            </a:extLst>
          </p:cNvPr>
          <p:cNvGrpSpPr/>
          <p:nvPr/>
        </p:nvGrpSpPr>
        <p:grpSpPr>
          <a:xfrm>
            <a:off x="5161281" y="73781"/>
            <a:ext cx="6934200" cy="3368751"/>
            <a:chOff x="2590801" y="2672070"/>
            <a:chExt cx="6934200" cy="3368751"/>
          </a:xfrm>
          <a:solidFill>
            <a:schemeClr val="bg1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3A0E13-4996-116D-FFBB-C9C47C84D55C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C2A72B8-1FD3-516D-A021-E2075712D6CB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2D9E01-B220-E093-6B95-A68C0266A5BC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620859-F5B3-EB2D-7626-028B1D551DC8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DDB63C5-2978-A1A0-5B7C-21B3C85ED8F3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grp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246EA45-DB59-3189-5133-E09D0AC67BEF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ACF96E3-806B-71A4-4206-D4D7C31A2F2D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4F5CF9-E0BE-AD30-CAF0-6FB68446C0CD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7C9AA5-DB9B-1AFC-012D-B3D8743427A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9925F6-573D-F6E3-2D20-9939C39C8CC4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90E6CF-81A5-AEED-23C1-2A785442C5F3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918949D-E91F-514C-8942-A55A0B1C1B96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EC8F07-B67E-32B1-8194-36206CBAE1C1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B303E5-4C0F-E3C1-6C40-D63CB81862DA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69F648-6942-5A93-5A23-499C2EB8C9E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3FFFFF-CF30-2E14-4603-BCEC3E407EB6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DD9F7F4-FC58-103B-8500-D893D1F68143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ight Brace 21">
            <a:extLst>
              <a:ext uri="{FF2B5EF4-FFF2-40B4-BE49-F238E27FC236}">
                <a16:creationId xmlns:a16="http://schemas.microsoft.com/office/drawing/2014/main" id="{359D295A-7D0B-CA5E-1281-9BF290F026B9}"/>
              </a:ext>
            </a:extLst>
          </p:cNvPr>
          <p:cNvSpPr/>
          <p:nvPr/>
        </p:nvSpPr>
        <p:spPr>
          <a:xfrm>
            <a:off x="5492534" y="4342845"/>
            <a:ext cx="603466" cy="1336595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C2B54D0-52AB-7F6D-C0F6-7D075E65FA0F}"/>
              </a:ext>
            </a:extLst>
          </p:cNvPr>
          <p:cNvSpPr txBox="1"/>
          <p:nvPr/>
        </p:nvSpPr>
        <p:spPr>
          <a:xfrm>
            <a:off x="6080514" y="4833026"/>
            <a:ext cx="21517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Percolate Down</a:t>
            </a:r>
          </a:p>
        </p:txBody>
      </p:sp>
    </p:spTree>
    <p:extLst>
      <p:ext uri="{BB962C8B-B14F-4D97-AF65-F5344CB8AC3E}">
        <p14:creationId xmlns:p14="http://schemas.microsoft.com/office/powerpoint/2010/main" val="34979342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B7BEE-83FC-6A92-8C72-922983C3E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Heap </a:t>
            </a:r>
            <a:r>
              <a:rPr lang="en-US" dirty="0" err="1"/>
              <a:t>deleteMin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CF168B-C22F-1B48-82E7-F81CD4DCA56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56079" y="2452818"/>
                <a:ext cx="10515600" cy="4351338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/>
                  <a:t>deleteMin(){</a:t>
                </a:r>
              </a:p>
              <a:p>
                <a:pPr marL="0" indent="0">
                  <a:buNone/>
                </a:pPr>
                <a:r>
                  <a:rPr lang="en-US" dirty="0"/>
                  <a:t>    min = root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 err="1"/>
                  <a:t>br</a:t>
                </a:r>
                <a:r>
                  <a:rPr lang="en-US" dirty="0"/>
                  <a:t> = bottom-right item</a:t>
                </a:r>
              </a:p>
              <a:p>
                <a:pPr marL="0" indent="0">
                  <a:buNone/>
                </a:pPr>
                <a:r>
                  <a:rPr lang="en-US" dirty="0"/>
                  <a:t>    move </a:t>
                </a:r>
                <a:r>
                  <a:rPr lang="en-US" dirty="0" err="1"/>
                  <a:t>br</a:t>
                </a:r>
                <a:r>
                  <a:rPr lang="en-US" dirty="0"/>
                  <a:t> to the root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>
                    <a:solidFill>
                      <a:schemeClr val="tx1"/>
                    </a:solidFill>
                  </a:rPr>
                  <a:t>while(</a:t>
                </a:r>
                <a:r>
                  <a:rPr lang="en-US" dirty="0" err="1">
                    <a:solidFill>
                      <a:schemeClr val="tx1"/>
                    </a:solidFill>
                  </a:rPr>
                  <a:t>br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either of its children){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        swap </a:t>
                </a:r>
                <a:r>
                  <a:rPr lang="en-US" dirty="0" err="1">
                    <a:solidFill>
                      <a:schemeClr val="tx1"/>
                    </a:solidFill>
                  </a:rPr>
                  <a:t>br</a:t>
                </a:r>
                <a:r>
                  <a:rPr lang="en-US" dirty="0">
                    <a:solidFill>
                      <a:schemeClr val="tx1"/>
                    </a:solidFill>
                  </a:rPr>
                  <a:t> with its smallest child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    }</a:t>
                </a:r>
              </a:p>
              <a:p>
                <a:pPr marL="0" indent="0">
                  <a:buNone/>
                </a:pPr>
                <a:r>
                  <a:rPr lang="en-US" dirty="0"/>
                  <a:t>    </a:t>
                </a:r>
                <a:r>
                  <a:rPr lang="en-US" dirty="0">
                    <a:solidFill>
                      <a:srgbClr val="FF0000"/>
                    </a:solidFill>
                  </a:rPr>
                  <a:t>return min</a:t>
                </a:r>
              </a:p>
              <a:p>
                <a:pPr marL="0" indent="0">
                  <a:buNone/>
                </a:pPr>
                <a:r>
                  <a:rPr lang="en-US" dirty="0"/>
                  <a:t>}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8CF168B-C22F-1B48-82E7-F81CD4DCA56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6079" y="2452818"/>
                <a:ext cx="10515600" cy="4351338"/>
              </a:xfrm>
              <a:blipFill>
                <a:blip r:embed="rId2"/>
                <a:stretch>
                  <a:fillRect l="-1217" t="-3081" b="-2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F5FEEAE4-5947-43BB-33F3-0E2F7A27D58C}"/>
              </a:ext>
            </a:extLst>
          </p:cNvPr>
          <p:cNvGrpSpPr/>
          <p:nvPr/>
        </p:nvGrpSpPr>
        <p:grpSpPr>
          <a:xfrm>
            <a:off x="5161281" y="73781"/>
            <a:ext cx="6934200" cy="3368751"/>
            <a:chOff x="2590801" y="2672070"/>
            <a:chExt cx="6934200" cy="3368751"/>
          </a:xfrm>
          <a:solidFill>
            <a:schemeClr val="bg1"/>
          </a:solidFill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F33A0E13-4996-116D-FFBB-C9C47C84D55C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C2A72B8-1FD3-516D-A021-E2075712D6CB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392D9E01-B220-E093-6B95-A68C0266A5BC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31620859-F5B3-EB2D-7626-028B1D551DC8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DDB63C5-2978-A1A0-5B7C-21B3C85ED8F3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9246EA45-DB59-3189-5133-E09D0AC67BEF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9ACF96E3-806B-71A4-4206-D4D7C31A2F2D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14F5CF9-E0BE-AD30-CAF0-6FB68446C0CD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97C9AA5-DB9B-1AFC-012D-B3D8743427A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9925F6-573D-F6E3-2D20-9939C39C8CC4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690E6CF-81A5-AEED-23C1-2A785442C5F3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918949D-E91F-514C-8942-A55A0B1C1B96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3AEC8F07-B67E-32B1-8194-36206CBAE1C1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ECB303E5-4C0F-E3C1-6C40-D63CB81862DA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F69F648-6942-5A93-5A23-499C2EB8C9E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43FFFFF-CF30-2E14-4603-BCEC3E407EB6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5DD9F7F4-FC58-103B-8500-D893D1F68143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7942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D41E5-465C-EBB5-E9CD-029376B83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ADT: Priority Queue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F048E-DA88-5227-7793-0EE138E739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is it?</a:t>
            </a:r>
          </a:p>
          <a:p>
            <a:pPr lvl="1"/>
            <a:r>
              <a:rPr lang="en-US" dirty="0"/>
              <a:t>A collection of items and their “priorities”</a:t>
            </a:r>
          </a:p>
          <a:p>
            <a:pPr lvl="1"/>
            <a:r>
              <a:rPr lang="en-US" dirty="0"/>
              <a:t>Allows quick access/removal to the “top priority” thing</a:t>
            </a:r>
          </a:p>
          <a:p>
            <a:r>
              <a:rPr lang="en-US" dirty="0"/>
              <a:t>What Operations do we need?</a:t>
            </a:r>
          </a:p>
          <a:p>
            <a:pPr lvl="1"/>
            <a:r>
              <a:rPr lang="en-US" dirty="0"/>
              <a:t>insert(item, priority)</a:t>
            </a:r>
          </a:p>
          <a:p>
            <a:pPr lvl="2"/>
            <a:r>
              <a:rPr lang="en-US" dirty="0"/>
              <a:t>Add a new item to the PQ with indicated priority</a:t>
            </a:r>
          </a:p>
          <a:p>
            <a:pPr lvl="2"/>
            <a:r>
              <a:rPr lang="en-US" dirty="0"/>
              <a:t>Usually, smaller priority value means more important</a:t>
            </a:r>
          </a:p>
          <a:p>
            <a:pPr lvl="1"/>
            <a:r>
              <a:rPr lang="en-US" dirty="0" err="1"/>
              <a:t>deleteMin</a:t>
            </a:r>
            <a:endParaRPr lang="en-US" dirty="0"/>
          </a:p>
          <a:p>
            <a:pPr lvl="2"/>
            <a:r>
              <a:rPr lang="en-US" dirty="0"/>
              <a:t>Remove and return the “top priority” item from the queue</a:t>
            </a:r>
          </a:p>
          <a:p>
            <a:pPr lvl="1"/>
            <a:r>
              <a:rPr lang="en-US" dirty="0" err="1"/>
              <a:t>Is_empty</a:t>
            </a:r>
            <a:endParaRPr lang="en-US" dirty="0"/>
          </a:p>
          <a:p>
            <a:pPr lvl="2"/>
            <a:r>
              <a:rPr lang="en-US" dirty="0"/>
              <a:t>Indicate whether or not there are items still on the queue</a:t>
            </a:r>
          </a:p>
          <a:p>
            <a:r>
              <a:rPr lang="en-US" dirty="0"/>
              <a:t>Note: the “priority” value can be any type/class so long as it’s comparable (i.e. you can use “&lt;“ or “</a:t>
            </a:r>
            <a:r>
              <a:rPr lang="en-US" dirty="0" err="1"/>
              <a:t>compareTo</a:t>
            </a:r>
            <a:r>
              <a:rPr lang="en-US" dirty="0"/>
              <a:t>” with it)</a:t>
            </a:r>
          </a:p>
        </p:txBody>
      </p:sp>
    </p:spTree>
    <p:extLst>
      <p:ext uri="{BB962C8B-B14F-4D97-AF65-F5344CB8AC3E}">
        <p14:creationId xmlns:p14="http://schemas.microsoft.com/office/powerpoint/2010/main" val="2524281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5775-ECF5-263D-D86C-2666D0E60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Percolate Up and Down (for a Min Heap)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00E82E-8B91-3DBC-BE69-2D72AD7E855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Goal: restore the “Heap Property”</a:t>
                </a:r>
              </a:p>
              <a:p>
                <a:r>
                  <a:rPr lang="en-US" dirty="0"/>
                  <a:t>Percolate Up:</a:t>
                </a:r>
              </a:p>
              <a:p>
                <a:pPr lvl="1"/>
                <a:r>
                  <a:rPr lang="en-US" dirty="0"/>
                  <a:t>Take a node that may be smaller than a parent, repeatedly swap with a parent until it is larger than its parent</a:t>
                </a:r>
              </a:p>
              <a:p>
                <a:r>
                  <a:rPr lang="en-US" dirty="0"/>
                  <a:t>Percolate Down:</a:t>
                </a:r>
              </a:p>
              <a:p>
                <a:pPr lvl="1"/>
                <a:r>
                  <a:rPr lang="en-US" dirty="0"/>
                  <a:t>Take a node that may be larger than one of its children, repeatedly swap with smallest child until both children are larger</a:t>
                </a:r>
              </a:p>
              <a:p>
                <a:r>
                  <a:rPr lang="en-US" dirty="0"/>
                  <a:t>Worst case running time of each: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e>
                    </m:d>
                  </m:oMath>
                </a14:m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400E82E-8B91-3DBC-BE69-2D72AD7E855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15829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483F-F26E-8B20-8083-CCF4901F7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Percolate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5A154-B79D-608E-BDA4-B50687714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825625"/>
            <a:ext cx="118872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err="1"/>
              <a:t>percolateUp</a:t>
            </a:r>
            <a:r>
              <a:rPr lang="en-US" sz="2400" dirty="0"/>
              <a:t>(int </a:t>
            </a:r>
            <a:r>
              <a:rPr lang="en-US" sz="2400" dirty="0" err="1"/>
              <a:t>i</a:t>
            </a:r>
            <a:r>
              <a:rPr lang="en-US" sz="2400" dirty="0"/>
              <a:t>){</a:t>
            </a:r>
          </a:p>
          <a:p>
            <a:pPr marL="0" indent="0">
              <a:buNone/>
            </a:pPr>
            <a:r>
              <a:rPr lang="en-US" sz="2400" dirty="0"/>
              <a:t>    int parent = </a:t>
            </a:r>
            <a:r>
              <a:rPr lang="en-US" sz="2400" dirty="0" err="1"/>
              <a:t>i</a:t>
            </a:r>
            <a:r>
              <a:rPr lang="en-US" sz="2400" dirty="0"/>
              <a:t>/2;  </a:t>
            </a:r>
            <a:r>
              <a:rPr lang="en-US" sz="2400" dirty="0">
                <a:solidFill>
                  <a:srgbClr val="00B0F0"/>
                </a:solidFill>
              </a:rPr>
              <a:t>\\ index of parent</a:t>
            </a:r>
          </a:p>
          <a:p>
            <a:pPr marL="0" indent="0">
              <a:buNone/>
            </a:pPr>
            <a:r>
              <a:rPr lang="en-US" sz="2400" dirty="0"/>
              <a:t>    Item </a:t>
            </a:r>
            <a:r>
              <a:rPr lang="en-US" sz="2400" dirty="0" err="1"/>
              <a:t>val</a:t>
            </a:r>
            <a:r>
              <a:rPr lang="en-US" sz="2400" dirty="0"/>
              <a:t> = </a:t>
            </a:r>
            <a:r>
              <a:rPr lang="en-US" sz="2400" dirty="0" err="1"/>
              <a:t>arr</a:t>
            </a:r>
            <a:r>
              <a:rPr lang="en-US" sz="2400" dirty="0"/>
              <a:t>[</a:t>
            </a:r>
            <a:r>
              <a:rPr lang="en-US" sz="2400" dirty="0" err="1"/>
              <a:t>i</a:t>
            </a:r>
            <a:r>
              <a:rPr lang="en-US" sz="2400" dirty="0"/>
              <a:t>];  </a:t>
            </a:r>
            <a:r>
              <a:rPr lang="en-US" sz="2400" dirty="0">
                <a:solidFill>
                  <a:srgbClr val="00B0F0"/>
                </a:solidFill>
              </a:rPr>
              <a:t>\\ value at current location</a:t>
            </a:r>
          </a:p>
          <a:p>
            <a:pPr marL="0" indent="0">
              <a:buNone/>
            </a:pPr>
            <a:r>
              <a:rPr lang="en-US" sz="2400" dirty="0"/>
              <a:t>    while(</a:t>
            </a:r>
            <a:r>
              <a:rPr lang="en-US" sz="2400" dirty="0" err="1"/>
              <a:t>i</a:t>
            </a:r>
            <a:r>
              <a:rPr lang="en-US" sz="2400" dirty="0"/>
              <a:t> &gt; 1 &amp;&amp; </a:t>
            </a:r>
            <a:r>
              <a:rPr lang="en-US" sz="2400" dirty="0" err="1"/>
              <a:t>arr</a:t>
            </a:r>
            <a:r>
              <a:rPr lang="en-US" sz="2400" dirty="0"/>
              <a:t>[</a:t>
            </a:r>
            <a:r>
              <a:rPr lang="en-US" sz="2400" dirty="0" err="1"/>
              <a:t>i</a:t>
            </a:r>
            <a:r>
              <a:rPr lang="en-US" sz="2400" dirty="0"/>
              <a:t>].priority &lt; </a:t>
            </a:r>
            <a:r>
              <a:rPr lang="en-US" sz="2400" dirty="0" err="1"/>
              <a:t>arr</a:t>
            </a:r>
            <a:r>
              <a:rPr lang="en-US" sz="2400" dirty="0"/>
              <a:t>[parent].priority){  </a:t>
            </a:r>
            <a:r>
              <a:rPr lang="en-US" sz="2400" dirty="0">
                <a:solidFill>
                  <a:srgbClr val="00B0F0"/>
                </a:solidFill>
              </a:rPr>
              <a:t>\\ until location is root or heap property holds</a:t>
            </a:r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400" dirty="0" err="1"/>
              <a:t>arr</a:t>
            </a:r>
            <a:r>
              <a:rPr lang="en-US" sz="2400" dirty="0"/>
              <a:t>[</a:t>
            </a:r>
            <a:r>
              <a:rPr lang="en-US" sz="2400" dirty="0" err="1"/>
              <a:t>i</a:t>
            </a:r>
            <a:r>
              <a:rPr lang="en-US" sz="2400" dirty="0"/>
              <a:t>] = </a:t>
            </a:r>
            <a:r>
              <a:rPr lang="en-US" sz="2400" dirty="0" err="1"/>
              <a:t>arr</a:t>
            </a:r>
            <a:r>
              <a:rPr lang="en-US" sz="2400" dirty="0"/>
              <a:t>[parent];  </a:t>
            </a:r>
            <a:r>
              <a:rPr lang="en-US" sz="2400" dirty="0">
                <a:solidFill>
                  <a:srgbClr val="00B0F0"/>
                </a:solidFill>
              </a:rPr>
              <a:t>\\ move parent value to this location</a:t>
            </a:r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400" dirty="0" err="1"/>
              <a:t>arr</a:t>
            </a:r>
            <a:r>
              <a:rPr lang="en-US" sz="2400" dirty="0"/>
              <a:t>[parent] = </a:t>
            </a:r>
            <a:r>
              <a:rPr lang="en-US" sz="2400" dirty="0" err="1"/>
              <a:t>val</a:t>
            </a:r>
            <a:r>
              <a:rPr lang="en-US" sz="2400" dirty="0"/>
              <a:t>; </a:t>
            </a:r>
            <a:r>
              <a:rPr lang="en-US" sz="2400" dirty="0">
                <a:solidFill>
                  <a:srgbClr val="00B0F0"/>
                </a:solidFill>
              </a:rPr>
              <a:t>\\ put current value into parent’s location </a:t>
            </a:r>
          </a:p>
          <a:p>
            <a:pPr marL="0" indent="0">
              <a:buNone/>
            </a:pPr>
            <a:r>
              <a:rPr lang="en-US" sz="2400" dirty="0"/>
              <a:t>        </a:t>
            </a:r>
            <a:r>
              <a:rPr lang="en-US" sz="2400" dirty="0" err="1"/>
              <a:t>i</a:t>
            </a:r>
            <a:r>
              <a:rPr lang="en-US" sz="2400" dirty="0"/>
              <a:t> = parent;  </a:t>
            </a:r>
            <a:r>
              <a:rPr lang="en-US" sz="2400" dirty="0">
                <a:solidFill>
                  <a:srgbClr val="00B0F0"/>
                </a:solidFill>
              </a:rPr>
              <a:t>\\ make current location the parent</a:t>
            </a:r>
          </a:p>
          <a:p>
            <a:pPr marL="0" indent="0">
              <a:buNone/>
            </a:pPr>
            <a:r>
              <a:rPr lang="en-US" sz="2400" dirty="0"/>
              <a:t>        parent = </a:t>
            </a:r>
            <a:r>
              <a:rPr lang="en-US" sz="2400" dirty="0" err="1"/>
              <a:t>i</a:t>
            </a:r>
            <a:r>
              <a:rPr lang="en-US" sz="2400" dirty="0"/>
              <a:t>/2;  </a:t>
            </a:r>
            <a:r>
              <a:rPr lang="en-US" sz="2400" dirty="0">
                <a:solidFill>
                  <a:srgbClr val="00B0F0"/>
                </a:solidFill>
              </a:rPr>
              <a:t>\\ update new parent</a:t>
            </a:r>
          </a:p>
          <a:p>
            <a:pPr marL="0" indent="0">
              <a:buNone/>
            </a:pPr>
            <a:r>
              <a:rPr lang="en-US" sz="2400" dirty="0"/>
              <a:t>    }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7764011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0ABD-0BFF-6D08-9E5A-671AB107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DeleteMin</a:t>
            </a:r>
            <a:r>
              <a:rPr lang="en-US" dirty="0"/>
              <a:t> </a:t>
            </a:r>
            <a:r>
              <a:rPr lang="en-US" dirty="0" err="1"/>
              <a:t>Psuedocode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F30F0-7D06-DAC8-8BF6-ECA17E7C2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deleteMin</a:t>
            </a:r>
            <a:r>
              <a:rPr lang="en-US" dirty="0"/>
              <a:t>(){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theMin</a:t>
            </a:r>
            <a:r>
              <a:rPr lang="en-US" dirty="0"/>
              <a:t> = </a:t>
            </a:r>
            <a:r>
              <a:rPr lang="en-US" dirty="0" err="1"/>
              <a:t>arr</a:t>
            </a:r>
            <a:r>
              <a:rPr lang="en-US" dirty="0"/>
              <a:t>[1];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arr</a:t>
            </a:r>
            <a:r>
              <a:rPr lang="en-US" dirty="0"/>
              <a:t>[1] = </a:t>
            </a:r>
            <a:r>
              <a:rPr lang="en-US" dirty="0" err="1"/>
              <a:t>arr</a:t>
            </a:r>
            <a:r>
              <a:rPr lang="en-US" dirty="0"/>
              <a:t>[size];</a:t>
            </a:r>
          </a:p>
          <a:p>
            <a:pPr marL="0" indent="0">
              <a:buNone/>
            </a:pPr>
            <a:r>
              <a:rPr lang="en-US" dirty="0"/>
              <a:t>    size--;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percolateDown</a:t>
            </a:r>
            <a:r>
              <a:rPr lang="en-US" dirty="0"/>
              <a:t>(1);</a:t>
            </a:r>
          </a:p>
          <a:p>
            <a:pPr marL="0" indent="0">
              <a:buNone/>
            </a:pPr>
            <a:r>
              <a:rPr lang="en-US" dirty="0"/>
              <a:t>    return </a:t>
            </a:r>
            <a:r>
              <a:rPr lang="en-US" dirty="0" err="1"/>
              <a:t>theMin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5621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F483F-F26E-8B20-8083-CCF4901F7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85115"/>
            <a:ext cx="10515600" cy="1325563"/>
          </a:xfrm>
        </p:spPr>
        <p:txBody>
          <a:bodyPr/>
          <a:lstStyle/>
          <a:p>
            <a:r>
              <a:rPr lang="en-US" dirty="0"/>
              <a:t>Percolate Down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5A154-B79D-608E-BDA4-B50687714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609600"/>
            <a:ext cx="11887200" cy="62484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err="1"/>
              <a:t>percolateDown</a:t>
            </a:r>
            <a:r>
              <a:rPr lang="en-US" dirty="0"/>
              <a:t>(int </a:t>
            </a:r>
            <a:r>
              <a:rPr lang="en-US" dirty="0" err="1"/>
              <a:t>i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    int left = </a:t>
            </a:r>
            <a:r>
              <a:rPr lang="en-US" dirty="0" err="1"/>
              <a:t>i</a:t>
            </a:r>
            <a:r>
              <a:rPr lang="en-US" dirty="0"/>
              <a:t>*2;  </a:t>
            </a:r>
            <a:r>
              <a:rPr lang="en-US" dirty="0">
                <a:solidFill>
                  <a:srgbClr val="00B0F0"/>
                </a:solidFill>
              </a:rPr>
              <a:t>\\ index of left child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    </a:t>
            </a:r>
            <a:r>
              <a:rPr lang="en-US" dirty="0"/>
              <a:t>int right = </a:t>
            </a:r>
            <a:r>
              <a:rPr lang="en-US" dirty="0" err="1"/>
              <a:t>i</a:t>
            </a:r>
            <a:r>
              <a:rPr lang="en-US" dirty="0"/>
              <a:t>*2+1;  </a:t>
            </a:r>
            <a:r>
              <a:rPr lang="en-US" dirty="0">
                <a:solidFill>
                  <a:srgbClr val="00B0F0"/>
                </a:solidFill>
              </a:rPr>
              <a:t>\\ index of right child</a:t>
            </a:r>
          </a:p>
          <a:p>
            <a:pPr marL="0" indent="0">
              <a:buNone/>
            </a:pPr>
            <a:r>
              <a:rPr lang="en-US" dirty="0"/>
              <a:t>    Item </a:t>
            </a:r>
            <a:r>
              <a:rPr lang="en-US" dirty="0" err="1"/>
              <a:t>val</a:t>
            </a:r>
            <a:r>
              <a:rPr lang="en-US" dirty="0"/>
              <a:t> =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];  </a:t>
            </a:r>
            <a:r>
              <a:rPr lang="en-US" dirty="0">
                <a:solidFill>
                  <a:srgbClr val="00B0F0"/>
                </a:solidFill>
              </a:rPr>
              <a:t>\\ value at location</a:t>
            </a:r>
          </a:p>
          <a:p>
            <a:pPr marL="0" indent="0">
              <a:buNone/>
            </a:pPr>
            <a:r>
              <a:rPr lang="en-US" dirty="0"/>
              <a:t>    while(left &lt;= size){  </a:t>
            </a:r>
            <a:r>
              <a:rPr lang="en-US" dirty="0">
                <a:solidFill>
                  <a:srgbClr val="00B0F0"/>
                </a:solidFill>
              </a:rPr>
              <a:t>\\ until location is leaf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        </a:t>
            </a:r>
            <a:r>
              <a:rPr lang="en-US" dirty="0"/>
              <a:t>int </a:t>
            </a:r>
            <a:r>
              <a:rPr lang="en-US" dirty="0" err="1"/>
              <a:t>toSwap</a:t>
            </a:r>
            <a:r>
              <a:rPr lang="en-US" dirty="0"/>
              <a:t> = right;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        </a:t>
            </a:r>
            <a:r>
              <a:rPr lang="en-US" dirty="0"/>
              <a:t>if(right &gt; size || </a:t>
            </a:r>
            <a:r>
              <a:rPr lang="en-US" dirty="0" err="1"/>
              <a:t>arr</a:t>
            </a:r>
            <a:r>
              <a:rPr lang="en-US" dirty="0"/>
              <a:t>[left].priority &lt; </a:t>
            </a:r>
            <a:r>
              <a:rPr lang="en-US" dirty="0" err="1"/>
              <a:t>arr</a:t>
            </a:r>
            <a:r>
              <a:rPr lang="en-US" dirty="0"/>
              <a:t>[right] .priority){  </a:t>
            </a:r>
            <a:r>
              <a:rPr lang="en-US" dirty="0">
                <a:solidFill>
                  <a:srgbClr val="00B0F0"/>
                </a:solidFill>
              </a:rPr>
              <a:t>\\ if there is no right child or if left child is smaller</a:t>
            </a:r>
          </a:p>
          <a:p>
            <a:pPr marL="0" indent="0">
              <a:buNone/>
            </a:pPr>
            <a:r>
              <a:rPr lang="en-US" dirty="0">
                <a:solidFill>
                  <a:srgbClr val="00B0F0"/>
                </a:solidFill>
              </a:rPr>
              <a:t>            </a:t>
            </a:r>
            <a:r>
              <a:rPr lang="en-US" dirty="0" err="1"/>
              <a:t>toSwap</a:t>
            </a:r>
            <a:r>
              <a:rPr lang="en-US" dirty="0"/>
              <a:t> = left;  </a:t>
            </a:r>
            <a:r>
              <a:rPr lang="en-US" dirty="0">
                <a:solidFill>
                  <a:srgbClr val="00B0F0"/>
                </a:solidFill>
              </a:rPr>
              <a:t>\\ swap with left</a:t>
            </a:r>
          </a:p>
          <a:p>
            <a:pPr marL="0" indent="0">
              <a:buNone/>
            </a:pPr>
            <a:r>
              <a:rPr lang="en-US" dirty="0"/>
              <a:t>        } </a:t>
            </a:r>
            <a:r>
              <a:rPr lang="en-US" dirty="0">
                <a:solidFill>
                  <a:srgbClr val="00B0F0"/>
                </a:solidFill>
              </a:rPr>
              <a:t>\\ now </a:t>
            </a:r>
            <a:r>
              <a:rPr lang="en-US" dirty="0" err="1">
                <a:solidFill>
                  <a:srgbClr val="00B0F0"/>
                </a:solidFill>
              </a:rPr>
              <a:t>toSwap</a:t>
            </a:r>
            <a:r>
              <a:rPr lang="en-US" dirty="0">
                <a:solidFill>
                  <a:srgbClr val="00B0F0"/>
                </a:solidFill>
              </a:rPr>
              <a:t> has the smaller of left/right, or left if right does not exist</a:t>
            </a:r>
          </a:p>
          <a:p>
            <a:pPr marL="0" indent="0">
              <a:buNone/>
            </a:pPr>
            <a:r>
              <a:rPr lang="en-US" dirty="0"/>
              <a:t>        if (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toSwap</a:t>
            </a:r>
            <a:r>
              <a:rPr lang="en-US" dirty="0"/>
              <a:t>] .priority &lt; </a:t>
            </a:r>
            <a:r>
              <a:rPr lang="en-US" dirty="0" err="1"/>
              <a:t>val.priority</a:t>
            </a:r>
            <a:r>
              <a:rPr lang="en-US" dirty="0"/>
              <a:t>){  </a:t>
            </a:r>
            <a:r>
              <a:rPr lang="en-US" dirty="0">
                <a:solidFill>
                  <a:srgbClr val="00B0F0"/>
                </a:solidFill>
              </a:rPr>
              <a:t>\\ if the smaller child is less than the current value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toSwap</a:t>
            </a:r>
            <a:r>
              <a:rPr lang="en-US" dirty="0"/>
              <a:t>];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toSwap</a:t>
            </a:r>
            <a:r>
              <a:rPr lang="en-US" dirty="0"/>
              <a:t>] = </a:t>
            </a:r>
            <a:r>
              <a:rPr lang="en-US" dirty="0" err="1"/>
              <a:t>val</a:t>
            </a:r>
            <a:r>
              <a:rPr lang="en-US" dirty="0"/>
              <a:t>; </a:t>
            </a:r>
            <a:r>
              <a:rPr lang="en-US" dirty="0">
                <a:solidFill>
                  <a:srgbClr val="00B0F0"/>
                </a:solidFill>
              </a:rPr>
              <a:t>\\ swap parent with smaller child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/>
              <a:t>i</a:t>
            </a:r>
            <a:r>
              <a:rPr lang="en-US" dirty="0"/>
              <a:t> = </a:t>
            </a:r>
            <a:r>
              <a:rPr lang="en-US" dirty="0" err="1"/>
              <a:t>toSwap</a:t>
            </a:r>
            <a:r>
              <a:rPr lang="en-US" dirty="0"/>
              <a:t>; </a:t>
            </a:r>
            <a:r>
              <a:rPr lang="en-US" dirty="0">
                <a:solidFill>
                  <a:srgbClr val="00B0F0"/>
                </a:solidFill>
              </a:rPr>
              <a:t>\\ update current node to be smaller child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left = </a:t>
            </a:r>
            <a:r>
              <a:rPr lang="en-US" dirty="0" err="1"/>
              <a:t>i</a:t>
            </a:r>
            <a:r>
              <a:rPr lang="en-US" dirty="0"/>
              <a:t>*2;</a:t>
            </a:r>
          </a:p>
          <a:p>
            <a:pPr marL="0" indent="0">
              <a:buNone/>
            </a:pPr>
            <a:r>
              <a:rPr lang="en-US" dirty="0"/>
              <a:t>            right = </a:t>
            </a:r>
            <a:r>
              <a:rPr lang="en-US" dirty="0" err="1"/>
              <a:t>i</a:t>
            </a:r>
            <a:r>
              <a:rPr lang="en-US" dirty="0"/>
              <a:t>*2+1;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    else{ return;} </a:t>
            </a:r>
            <a:r>
              <a:rPr lang="en-US" dirty="0">
                <a:solidFill>
                  <a:srgbClr val="00B0F0"/>
                </a:solidFill>
              </a:rPr>
              <a:t>\\ if we don’t swap, then heap property holds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01833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B6229-ED81-992D-D556-83FFFB644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6A08C9-D1CE-6668-4633-5375FE66C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Key</a:t>
            </a:r>
          </a:p>
          <a:p>
            <a:pPr lvl="1"/>
            <a:r>
              <a:rPr lang="en-US" dirty="0"/>
              <a:t>Given the index of an item in the PQ, make its priority value larger</a:t>
            </a:r>
          </a:p>
          <a:p>
            <a:pPr lvl="2"/>
            <a:r>
              <a:rPr lang="en-US" dirty="0"/>
              <a:t>Min Heap: Then percolate down</a:t>
            </a:r>
          </a:p>
          <a:p>
            <a:pPr lvl="2"/>
            <a:r>
              <a:rPr lang="en-US" dirty="0"/>
              <a:t>Max Heap: Then percolate up</a:t>
            </a:r>
          </a:p>
          <a:p>
            <a:r>
              <a:rPr lang="en-US" dirty="0"/>
              <a:t>Decrease Key</a:t>
            </a:r>
          </a:p>
          <a:p>
            <a:pPr lvl="1"/>
            <a:r>
              <a:rPr lang="en-US" dirty="0"/>
              <a:t>Given the index of an item in the PQ, make its priority value smaller</a:t>
            </a:r>
          </a:p>
          <a:p>
            <a:pPr lvl="2"/>
            <a:r>
              <a:rPr lang="en-US" dirty="0"/>
              <a:t>Min Heap: Then percolate up</a:t>
            </a:r>
          </a:p>
          <a:p>
            <a:pPr lvl="2"/>
            <a:r>
              <a:rPr lang="en-US" dirty="0"/>
              <a:t>Max Heap: Then percolate down</a:t>
            </a:r>
          </a:p>
          <a:p>
            <a:r>
              <a:rPr lang="en-US" dirty="0"/>
              <a:t>Remove</a:t>
            </a:r>
          </a:p>
          <a:p>
            <a:pPr lvl="1"/>
            <a:r>
              <a:rPr lang="en-US" dirty="0"/>
              <a:t>Given the item at the given index from the PQ</a:t>
            </a:r>
          </a:p>
        </p:txBody>
      </p:sp>
    </p:spTree>
    <p:extLst>
      <p:ext uri="{BB962C8B-B14F-4D97-AF65-F5344CB8AC3E}">
        <p14:creationId xmlns:p14="http://schemas.microsoft.com/office/powerpoint/2010/main" val="302107310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31F6E-59C9-2DCD-F5DC-0ABC3703B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B8E96-36C0-C6CE-0B6B-D980D09ED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search(value, </a:t>
            </a:r>
            <a:r>
              <a:rPr lang="en-US" dirty="0" err="1"/>
              <a:t>sortedArr</a:t>
            </a:r>
            <a:r>
              <a:rPr lang="en-US" dirty="0"/>
              <a:t>){</a:t>
            </a:r>
          </a:p>
          <a:p>
            <a:pPr marL="0" indent="0">
              <a:buNone/>
            </a:pPr>
            <a:r>
              <a:rPr lang="en-US" dirty="0"/>
              <a:t>	return helper(value, </a:t>
            </a:r>
            <a:r>
              <a:rPr lang="en-US" dirty="0" err="1"/>
              <a:t>sortedArr</a:t>
            </a:r>
            <a:r>
              <a:rPr lang="en-US" dirty="0"/>
              <a:t>, 0, </a:t>
            </a:r>
            <a:r>
              <a:rPr lang="en-US" dirty="0" err="1"/>
              <a:t>sortedArr.length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helper(value, </a:t>
            </a:r>
            <a:r>
              <a:rPr lang="en-US" dirty="0" err="1"/>
              <a:t>arr</a:t>
            </a:r>
            <a:r>
              <a:rPr lang="en-US" dirty="0"/>
              <a:t>, low, high){</a:t>
            </a:r>
          </a:p>
          <a:p>
            <a:pPr marL="0" indent="0">
              <a:buNone/>
            </a:pPr>
            <a:r>
              <a:rPr lang="en-US" dirty="0"/>
              <a:t>	if (low == high){ return false; }</a:t>
            </a:r>
          </a:p>
          <a:p>
            <a:pPr marL="0" indent="0">
              <a:buNone/>
            </a:pPr>
            <a:r>
              <a:rPr lang="en-US" dirty="0"/>
              <a:t>	mid = (high + low) / 2;</a:t>
            </a:r>
          </a:p>
          <a:p>
            <a:pPr marL="0" indent="0">
              <a:buNone/>
            </a:pPr>
            <a:r>
              <a:rPr lang="en-US" dirty="0"/>
              <a:t>	if (</a:t>
            </a:r>
            <a:r>
              <a:rPr lang="en-US" dirty="0" err="1"/>
              <a:t>arr</a:t>
            </a:r>
            <a:r>
              <a:rPr lang="en-US" dirty="0"/>
              <a:t>[mid] == value){ return true; }</a:t>
            </a:r>
          </a:p>
          <a:p>
            <a:pPr marL="0" indent="0">
              <a:buNone/>
            </a:pPr>
            <a:r>
              <a:rPr lang="en-US" dirty="0"/>
              <a:t>	if (</a:t>
            </a:r>
            <a:r>
              <a:rPr lang="en-US" dirty="0" err="1"/>
              <a:t>arr</a:t>
            </a:r>
            <a:r>
              <a:rPr lang="en-US" dirty="0"/>
              <a:t>[mid] &lt; value){ return helper(value, </a:t>
            </a:r>
            <a:r>
              <a:rPr lang="en-US" dirty="0" err="1"/>
              <a:t>arr</a:t>
            </a:r>
            <a:r>
              <a:rPr lang="en-US" dirty="0"/>
              <a:t>, mid+1, high); }</a:t>
            </a:r>
          </a:p>
          <a:p>
            <a:pPr marL="0" indent="0">
              <a:buNone/>
            </a:pPr>
            <a:r>
              <a:rPr lang="en-US" dirty="0"/>
              <a:t>	else { return helper(value, </a:t>
            </a:r>
            <a:r>
              <a:rPr lang="en-US" dirty="0" err="1"/>
              <a:t>arr</a:t>
            </a:r>
            <a:r>
              <a:rPr lang="en-US" dirty="0"/>
              <a:t>, low, mid);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60427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13A8-F389-D526-27E0-2C577B791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of Recursive Algorithms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11F9DB-B627-51B1-AE8B-61E829E3EE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11480" y="1551304"/>
                <a:ext cx="10515600" cy="5103495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Overall structure of recursion: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Do some non-recursive “work”</a:t>
                </a:r>
              </a:p>
              <a:p>
                <a:pPr lvl="1"/>
                <a:r>
                  <a:rPr lang="en-US" dirty="0">
                    <a:solidFill>
                      <a:srgbClr val="0070C0"/>
                    </a:solidFill>
                  </a:rPr>
                  <a:t>Do one or more recursive calls on some portion of your input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Do some more non-recursive “work”</a:t>
                </a:r>
              </a:p>
              <a:p>
                <a:pPr lvl="1"/>
                <a:r>
                  <a:rPr lang="en-US" dirty="0"/>
                  <a:t>Repeat until you reach a base case</a:t>
                </a:r>
              </a:p>
              <a:p>
                <a:r>
                  <a:rPr lang="en-US" dirty="0"/>
                  <a:t>Running time: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+…+</m:t>
                    </m:r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The time it takes to run the algorithm on an input of size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is:</a:t>
                </a:r>
              </a:p>
              <a:p>
                <a:pPr lvl="1"/>
                <a:r>
                  <a:rPr lang="en-US" dirty="0">
                    <a:solidFill>
                      <a:srgbClr val="0070C0"/>
                    </a:solidFill>
                  </a:rPr>
                  <a:t>The sum of how long it takes to run the same algorithm on each smaller input</a:t>
                </a:r>
              </a:p>
              <a:p>
                <a:pPr lvl="1"/>
                <a:r>
                  <a:rPr lang="en-US" dirty="0">
                    <a:solidFill>
                      <a:srgbClr val="FF0000"/>
                    </a:solidFill>
                  </a:rPr>
                  <a:t>Plus the total amount of non-recursive work done at that step</a:t>
                </a:r>
              </a:p>
              <a:p>
                <a:r>
                  <a:rPr lang="en-US" dirty="0"/>
                  <a:t>Usually: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lvl="2"/>
                <a:r>
                  <a:rPr lang="en-US" dirty="0"/>
                  <a:t>Called “divide and conquer”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Called “chip and conquer”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B11F9DB-B627-51B1-AE8B-61E829E3EE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11480" y="1551304"/>
                <a:ext cx="10515600" cy="5103495"/>
              </a:xfrm>
              <a:blipFill>
                <a:blip r:embed="rId2"/>
                <a:stretch>
                  <a:fillRect l="-928" t="-2387" b="-8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9594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Efficient Is It?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begChr m:val="⌈"/>
                            <m:endChr m:val="⌉"/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Base case: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3D6D2D-7DE9-6D3E-2EF7-3E9EB7C1156D}"/>
                  </a:ext>
                </a:extLst>
              </p:cNvPr>
              <p:cNvSpPr txBox="1"/>
              <p:nvPr/>
            </p:nvSpPr>
            <p:spPr>
              <a:xfrm>
                <a:off x="6808424" y="1676400"/>
                <a:ext cx="500257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 “cost” of running the entire algorithm on an array of length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E3D6D2D-7DE9-6D3E-2EF7-3E9EB7C115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8424" y="1676400"/>
                <a:ext cx="5002576" cy="830997"/>
              </a:xfrm>
              <a:prstGeom prst="rect">
                <a:avLst/>
              </a:prstGeom>
              <a:blipFill>
                <a:blip r:embed="rId3"/>
                <a:stretch>
                  <a:fillRect l="-1949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E9164B-D0D3-43CF-BBE2-17E6DAFC9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3965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Solve the Recurrence!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752871" y="1788762"/>
                <a:ext cx="3162982" cy="5847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f>
                        <m:fPr>
                          <m:type m:val="skw"/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871" y="1788762"/>
                <a:ext cx="3162982" cy="58471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752871" y="1295368"/>
                <a:ext cx="165032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8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871" y="1295368"/>
                <a:ext cx="1650324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3657600" y="2373477"/>
                <a:ext cx="1963679" cy="5831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f>
                        <m:fPr>
                          <m:type m:val="skw"/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2373477"/>
                <a:ext cx="1963679" cy="58317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V="1">
            <a:off x="3923348" y="1818589"/>
            <a:ext cx="1258252" cy="391212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4556755" y="2452813"/>
            <a:ext cx="1196345" cy="3697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234155" y="2956650"/>
                <a:ext cx="1963679" cy="5875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𝑇</m:t>
                      </m:r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(</m:t>
                      </m:r>
                      <m:f>
                        <m:fPr>
                          <m:type m:val="skw"/>
                          <m:ctrlP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 dirty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sz="2800" i="1" dirty="0">
                          <a:solidFill>
                            <a:srgbClr val="FF0000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155" y="2956650"/>
                <a:ext cx="1963679" cy="5875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 rot="2181819">
            <a:off x="5632394" y="3341258"/>
            <a:ext cx="538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</a:rPr>
              <a:t>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5791203" y="3896380"/>
                <a:ext cx="46519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3" y="3896380"/>
                <a:ext cx="465191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ight Brace 18"/>
          <p:cNvSpPr/>
          <p:nvPr/>
        </p:nvSpPr>
        <p:spPr>
          <a:xfrm>
            <a:off x="6641598" y="1607198"/>
            <a:ext cx="673602" cy="2812402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7375131" y="2514600"/>
                <a:ext cx="3880229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:r>
                  <a:rPr lang="en-US" sz="3200" b="0" dirty="0"/>
                  <a:t>Substitute until</a:t>
                </a:r>
                <a:r>
                  <a:rPr lang="en-US" sz="3200" b="0" i="1" dirty="0">
                    <a:latin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endParaRPr lang="en-US" sz="3200" b="0" i="1" dirty="0">
                  <a:latin typeface="Cambria Math" panose="02040503050406030204" pitchFamily="18" charset="0"/>
                </a:endParaRPr>
              </a:p>
              <a:p>
                <a:pPr/>
                <a:r>
                  <a:rPr lang="en-US" sz="3200" b="0" dirty="0"/>
                  <a:t>So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3200" b="0" i="0" smtClean="0">
                                <a:latin typeface="Cambria Math"/>
                              </a:rPr>
                              <m:t>log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sz="3200" b="0" i="1" smtClean="0">
                            <a:latin typeface="Cambria Math"/>
                          </a:rPr>
                          <m:t>𝑛</m:t>
                        </m:r>
                      </m:e>
                    </m:func>
                  </m:oMath>
                </a14:m>
                <a:r>
                  <a:rPr lang="en-US" sz="3200" dirty="0"/>
                  <a:t> steps</a:t>
                </a: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131" y="2514600"/>
                <a:ext cx="3880229" cy="1077218"/>
              </a:xfrm>
              <a:prstGeom prst="rect">
                <a:avLst/>
              </a:prstGeom>
              <a:blipFill>
                <a:blip r:embed="rId7"/>
                <a:stretch>
                  <a:fillRect l="-4088" t="-6818" b="-1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874535" y="4953000"/>
                <a:ext cx="4327274" cy="15001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32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3200" i="1">
                              <a:latin typeface="Cambria Math"/>
                            </a:rPr>
                            <m:t>𝑖</m:t>
                          </m:r>
                          <m:r>
                            <a:rPr lang="en-US" sz="3200" i="1">
                              <a:latin typeface="Cambria Math"/>
                            </a:rPr>
                            <m:t>=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3200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nary>
                      <m:r>
                        <a:rPr lang="en-US" sz="3200" i="1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sz="3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3200">
                                  <a:latin typeface="Cambria Math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sz="32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r>
                            <a:rPr lang="en-US" sz="3200" i="1">
                              <a:latin typeface="Cambria Math"/>
                            </a:rPr>
                            <m:t>𝑛</m:t>
                          </m:r>
                        </m:e>
                      </m:func>
                    </m:oMath>
                  </m:oMathPara>
                </a14:m>
                <a:endParaRPr lang="en-US" sz="32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74535" y="4953000"/>
                <a:ext cx="4327274" cy="15001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al 24"/>
          <p:cNvSpPr/>
          <p:nvPr/>
        </p:nvSpPr>
        <p:spPr>
          <a:xfrm rot="2320398">
            <a:off x="2373991" y="2664031"/>
            <a:ext cx="4403655" cy="957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128255" y="3065552"/>
            <a:ext cx="1196345" cy="36972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D36018-B814-5D27-1894-CCA132A396B0}"/>
                  </a:ext>
                </a:extLst>
              </p:cNvPr>
              <p:cNvSpPr txBox="1"/>
              <p:nvPr/>
            </p:nvSpPr>
            <p:spPr>
              <a:xfrm>
                <a:off x="8531950" y="5410689"/>
                <a:ext cx="305045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2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3200" i="1" smtClean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m:rPr>
                          <m:sty m:val="p"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Θ</m:t>
                      </m:r>
                      <m:d>
                        <m:d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200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3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4D36018-B814-5D27-1894-CCA132A396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1950" y="5410689"/>
                <a:ext cx="3050450" cy="5847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38719-4012-4362-B790-16D138412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8603E-186F-4CC7-B8E2-5FD613D3E28C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8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  <p:bldP spid="19" grpId="0" animBg="1"/>
      <p:bldP spid="20" grpId="0"/>
      <p:bldP spid="22" grpId="0"/>
      <p:bldP spid="25" grpId="0" animBg="1"/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297B4-2A3F-2017-6EF1-643BBC22A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Linear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CF144-B497-AAFB-9518-D03961E1F2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search(value, list){</a:t>
            </a:r>
          </a:p>
          <a:p>
            <a:pPr marL="0" indent="0">
              <a:buNone/>
            </a:pPr>
            <a:r>
              <a:rPr lang="en-US" dirty="0"/>
              <a:t>	if(</a:t>
            </a:r>
            <a:r>
              <a:rPr lang="en-US" dirty="0" err="1"/>
              <a:t>list.isEmpty</a:t>
            </a:r>
            <a:r>
              <a:rPr lang="en-US" dirty="0"/>
              <a:t>()){</a:t>
            </a:r>
          </a:p>
          <a:p>
            <a:pPr marL="0" indent="0">
              <a:buNone/>
            </a:pPr>
            <a:r>
              <a:rPr lang="en-US" dirty="0"/>
              <a:t>		return false;</a:t>
            </a:r>
          </a:p>
          <a:p>
            <a:pPr marL="0" indent="0">
              <a:buNone/>
            </a:pPr>
            <a:r>
              <a:rPr lang="en-US" dirty="0"/>
              <a:t>	{</a:t>
            </a:r>
          </a:p>
          <a:p>
            <a:pPr marL="0" indent="0">
              <a:buNone/>
            </a:pPr>
            <a:r>
              <a:rPr lang="en-US" dirty="0"/>
              <a:t>	if (value == list[0]){</a:t>
            </a:r>
          </a:p>
          <a:p>
            <a:pPr marL="0" indent="0">
              <a:buNone/>
            </a:pPr>
            <a:r>
              <a:rPr lang="en-US" dirty="0"/>
              <a:t>		return true;</a:t>
            </a:r>
          </a:p>
          <a:p>
            <a:pPr marL="0" indent="0">
              <a:buNone/>
            </a:pPr>
            <a:r>
              <a:rPr lang="en-US" dirty="0"/>
              <a:t>	}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list.remove</a:t>
            </a:r>
            <a:r>
              <a:rPr lang="en-US" dirty="0"/>
              <a:t>(0);</a:t>
            </a:r>
          </a:p>
          <a:p>
            <a:pPr marL="0" indent="0">
              <a:buNone/>
            </a:pPr>
            <a:r>
              <a:rPr lang="en-US" dirty="0"/>
              <a:t>	return search(value, list);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94922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C6CB2-21FD-58F8-0744-75D5A27E3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through implementations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A5DE81BF-64A3-93DD-75E1-1B8B7ADAA44B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02711796"/>
                  </p:ext>
                </p:extLst>
              </p:nvPr>
            </p:nvGraphicFramePr>
            <p:xfrm>
              <a:off x="838200" y="1825625"/>
              <a:ext cx="10515597" cy="2880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6360">
                      <a:extLst>
                        <a:ext uri="{9D8B030D-6E8A-4147-A177-3AD203B41FA5}">
                          <a16:colId xmlns:a16="http://schemas.microsoft.com/office/drawing/2014/main" val="3859037791"/>
                        </a:ext>
                      </a:extLst>
                    </a:gridCol>
                    <a:gridCol w="3789680">
                      <a:extLst>
                        <a:ext uri="{9D8B030D-6E8A-4147-A177-3AD203B41FA5}">
                          <a16:colId xmlns:a16="http://schemas.microsoft.com/office/drawing/2014/main" val="1986166423"/>
                        </a:ext>
                      </a:extLst>
                    </a:gridCol>
                    <a:gridCol w="4099557">
                      <a:extLst>
                        <a:ext uri="{9D8B030D-6E8A-4147-A177-3AD203B41FA5}">
                          <a16:colId xmlns:a16="http://schemas.microsoft.com/office/drawing/2014/main" val="36671045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Data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Worst case time to insert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Worst case time to </a:t>
                          </a:r>
                          <a:r>
                            <a:rPr lang="en-US" sz="2100" dirty="0" err="1"/>
                            <a:t>deleteMin</a:t>
                          </a:r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694065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92180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(1)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3753227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100" b="0" i="1" smtClean="0"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15488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87737902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Binary Search Tree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1195905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Binary Heap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en-US" sz="2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1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21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sty m:val="p"/>
                                  </m:rPr>
                                  <a:rPr lang="en-US" sz="2100" b="0" i="0" smtClean="0">
                                    <a:latin typeface="Cambria Math" panose="02040503050406030204" pitchFamily="18" charset="0"/>
                                  </a:rPr>
                                  <m:t>Θ</m:t>
                                </m:r>
                                <m:d>
                                  <m:dPr>
                                    <m:ctrlPr>
                                      <a:rPr lang="en-US" sz="21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unc>
                                      <m:funcPr>
                                        <m:ctrlPr>
                                          <a:rPr lang="en-US" sz="2100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n-US" sz="2100" b="0" i="0" smtClean="0">
                                            <a:latin typeface="Cambria Math" panose="02040503050406030204" pitchFamily="18" charset="0"/>
                                          </a:rPr>
                                          <m:t>log</m:t>
                                        </m:r>
                                      </m:fName>
                                      <m:e>
                                        <m:r>
                                          <a:rPr lang="en-US" sz="2100" b="0" i="1" smtClean="0">
                                            <a:latin typeface="Cambria Math" panose="02040503050406030204" pitchFamily="18" charset="0"/>
                                          </a:rPr>
                                          <m:t>𝑛</m:t>
                                        </m:r>
                                      </m:e>
                                    </m:func>
                                  </m:e>
                                </m:d>
                              </m:oMath>
                            </m:oMathPara>
                          </a14:m>
                          <a:endParaRPr lang="en-US" sz="2100" dirty="0"/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0765175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Content Placeholder 3">
                <a:extLst>
                  <a:ext uri="{FF2B5EF4-FFF2-40B4-BE49-F238E27FC236}">
                    <a16:creationId xmlns:a16="http://schemas.microsoft.com/office/drawing/2014/main" id="{A5DE81BF-64A3-93DD-75E1-1B8B7ADAA44B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202711796"/>
                  </p:ext>
                </p:extLst>
              </p:nvPr>
            </p:nvGraphicFramePr>
            <p:xfrm>
              <a:off x="838200" y="1825625"/>
              <a:ext cx="10515597" cy="2880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26360">
                      <a:extLst>
                        <a:ext uri="{9D8B030D-6E8A-4147-A177-3AD203B41FA5}">
                          <a16:colId xmlns:a16="http://schemas.microsoft.com/office/drawing/2014/main" val="3859037791"/>
                        </a:ext>
                      </a:extLst>
                    </a:gridCol>
                    <a:gridCol w="3789680">
                      <a:extLst>
                        <a:ext uri="{9D8B030D-6E8A-4147-A177-3AD203B41FA5}">
                          <a16:colId xmlns:a16="http://schemas.microsoft.com/office/drawing/2014/main" val="1986166423"/>
                        </a:ext>
                      </a:extLst>
                    </a:gridCol>
                    <a:gridCol w="4099557">
                      <a:extLst>
                        <a:ext uri="{9D8B030D-6E8A-4147-A177-3AD203B41FA5}">
                          <a16:colId xmlns:a16="http://schemas.microsoft.com/office/drawing/2014/main" val="3667104526"/>
                        </a:ext>
                      </a:extLst>
                    </a:gridCol>
                  </a:tblGrid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Data Structure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Worst case time to insert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100" dirty="0"/>
                            <a:t>Worst case time to </a:t>
                          </a:r>
                          <a:r>
                            <a:rPr lang="en-US" sz="2100" dirty="0" err="1"/>
                            <a:t>deleteMin</a:t>
                          </a:r>
                          <a:endParaRPr lang="en-US" sz="21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6940656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453" t="-110448" r="-108842" b="-53432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6612" t="-110448" r="-594" b="-53432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921803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Unsorted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453" t="-207353" r="-108842" b="-4264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6612" t="-207353" r="-594" b="-42647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237532272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Array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453" t="-311940" r="-108842" b="-3328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6612" t="-311940" r="-594" b="-33283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1548857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Sorted Linked List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453" t="-405882" r="-108842" b="-227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6612" t="-405882" r="-594" b="-22794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77379023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Binary Search Tree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453" t="-513433" r="-108842" b="-1313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6612" t="-513433" r="-594" b="-1313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11959055"/>
                      </a:ext>
                    </a:extLst>
                  </a:tr>
                  <a:tr h="411480">
                    <a:tc>
                      <a:txBody>
                        <a:bodyPr/>
                        <a:lstStyle/>
                        <a:p>
                          <a:r>
                            <a:rPr lang="en-US" sz="2100" dirty="0"/>
                            <a:t>Binary Heap</a:t>
                          </a:r>
                        </a:p>
                      </a:txBody>
                      <a:tcPr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69453" t="-604412" r="-108842" b="-294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56612" t="-604412" r="-594" b="-294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60765175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TextBox 4">
            <a:extLst>
              <a:ext uri="{FF2B5EF4-FFF2-40B4-BE49-F238E27FC236}">
                <a16:creationId xmlns:a16="http://schemas.microsoft.com/office/drawing/2014/main" id="{95DC9A6B-441D-32AF-47B4-F4888F339B90}"/>
              </a:ext>
            </a:extLst>
          </p:cNvPr>
          <p:cNvSpPr txBox="1"/>
          <p:nvPr/>
        </p:nvSpPr>
        <p:spPr>
          <a:xfrm>
            <a:off x="838200" y="6035040"/>
            <a:ext cx="9707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Note: Assume we know the maximum size of the PQ in advance</a:t>
            </a:r>
          </a:p>
        </p:txBody>
      </p:sp>
    </p:spTree>
    <p:extLst>
      <p:ext uri="{BB962C8B-B14F-4D97-AF65-F5344CB8AC3E}">
        <p14:creationId xmlns:p14="http://schemas.microsoft.com/office/powerpoint/2010/main" val="39147098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C0551-3A2F-687A-1956-D099E0600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Unrolling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B38CD2-812E-33C4-271C-2B94A5948C8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Repeatedly substitute the recursive part of the recurrence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b="0" dirty="0"/>
              </a:p>
              <a:p>
                <a:r>
                  <a:rPr lang="en-US" dirty="0"/>
                  <a:t>…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+…+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How many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dirty="0"/>
                  <a:t>’s?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8B38CD2-812E-33C4-271C-2B94A5948C8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93134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AE782-C07E-8C9D-F03B-E1555654D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List Summation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CB12C-1484-4384-0A8A-F40C8F089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sum(list){</a:t>
            </a:r>
          </a:p>
          <a:p>
            <a:pPr marL="0" indent="0">
              <a:buNone/>
            </a:pPr>
            <a:r>
              <a:rPr lang="en-US" dirty="0"/>
              <a:t>	return </a:t>
            </a:r>
            <a:r>
              <a:rPr lang="en-US" dirty="0" err="1"/>
              <a:t>sum_helper</a:t>
            </a:r>
            <a:r>
              <a:rPr lang="en-US" dirty="0"/>
              <a:t>(list, 0, </a:t>
            </a:r>
            <a:r>
              <a:rPr lang="en-US" dirty="0" err="1"/>
              <a:t>list.size</a:t>
            </a:r>
            <a:r>
              <a:rPr lang="en-US" dirty="0"/>
              <a:t>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sum_helper</a:t>
            </a:r>
            <a:r>
              <a:rPr lang="en-US" dirty="0"/>
              <a:t>(list, low, high){</a:t>
            </a:r>
          </a:p>
          <a:p>
            <a:pPr marL="0" indent="0">
              <a:buNone/>
            </a:pPr>
            <a:r>
              <a:rPr lang="en-US" dirty="0"/>
              <a:t>	if (low == high){ return 0; }</a:t>
            </a:r>
          </a:p>
          <a:p>
            <a:pPr marL="0" indent="0">
              <a:buNone/>
            </a:pPr>
            <a:r>
              <a:rPr lang="en-US" dirty="0"/>
              <a:t>	if (low == high-1){ return list[low]; }</a:t>
            </a:r>
          </a:p>
          <a:p>
            <a:pPr marL="0" indent="0">
              <a:buNone/>
            </a:pPr>
            <a:r>
              <a:rPr lang="en-US" dirty="0"/>
              <a:t>	middle = (</a:t>
            </a:r>
            <a:r>
              <a:rPr lang="en-US" dirty="0" err="1"/>
              <a:t>high+low</a:t>
            </a:r>
            <a:r>
              <a:rPr lang="en-US" dirty="0"/>
              <a:t>)/2;</a:t>
            </a:r>
          </a:p>
          <a:p>
            <a:pPr marL="0" indent="0">
              <a:buNone/>
            </a:pPr>
            <a:r>
              <a:rPr lang="en-US" dirty="0"/>
              <a:t>	return </a:t>
            </a:r>
            <a:r>
              <a:rPr lang="en-US" dirty="0" err="1"/>
              <a:t>sum_helper</a:t>
            </a:r>
            <a:r>
              <a:rPr lang="en-US" dirty="0"/>
              <a:t>(list, low, middle) + </a:t>
            </a:r>
            <a:r>
              <a:rPr lang="en-US" dirty="0" err="1"/>
              <a:t>sum_helper</a:t>
            </a:r>
            <a:r>
              <a:rPr lang="en-US" dirty="0"/>
              <a:t>(list, middle, high);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56711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9B88A-1A71-A3B8-ACFA-4C282E7D9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Unrolling Method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D4C2CB-0100-821A-72BE-02AD2ED58C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D4C2CB-0100-821A-72BE-02AD2ED58C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110808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9B88A-1A71-A3B8-ACFA-4C282E7D9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Unrolling Method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D4C2CB-0100-821A-72BE-02AD2ED58C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=4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den>
                            </m:f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=8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+7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r>
                  <a:rPr lang="en-US" dirty="0"/>
                  <a:t>…after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en-US" dirty="0"/>
                  <a:t> substitutions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</m:den>
                        </m:f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(1)</m:t>
                    </m:r>
                  </m:oMath>
                </a14:m>
                <a:r>
                  <a:rPr lang="en-US" dirty="0"/>
                  <a:t> when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fNam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func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func>
                          <m:func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fName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func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func>
                              <m:func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b>
                                  <m:sSub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latin typeface="Cambria Math" panose="02040503050406030204" pitchFamily="18" charset="0"/>
                                      </a:rPr>
                                      <m:t>log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fNam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func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0D4C2CB-0100-821A-72BE-02AD2ED58C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88648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Method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2"/>
              <p:cNvSpPr txBox="1">
                <a:spLocks noChangeArrowheads="1"/>
              </p:cNvSpPr>
              <p:nvPr/>
            </p:nvSpPr>
            <p:spPr bwMode="auto">
              <a:xfrm>
                <a:off x="8267700" y="2051914"/>
                <a:ext cx="3733827" cy="5053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600" dirty="0">
                    <a:latin typeface="Symbol" pitchFamily="18" charset="2"/>
                  </a:rPr>
                  <a:t>Þ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26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p>
                    <m:r>
                      <a:rPr lang="en-US" sz="2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US" sz="2600" dirty="0">
                    <a:solidFill>
                      <a:srgbClr val="FF0000"/>
                    </a:solidFill>
                  </a:rPr>
                  <a:t> </a:t>
                </a:r>
                <a:r>
                  <a:rPr lang="en-US" sz="2600" dirty="0"/>
                  <a:t>work per level</a:t>
                </a:r>
              </a:p>
            </p:txBody>
          </p:sp>
        </mc:Choice>
        <mc:Fallback xmlns="">
          <p:sp>
            <p:nvSpPr>
              <p:cNvPr id="4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67700" y="2051914"/>
                <a:ext cx="3733827" cy="505395"/>
              </a:xfrm>
              <a:prstGeom prst="rect">
                <a:avLst/>
              </a:prstGeom>
              <a:blipFill>
                <a:blip r:embed="rId2"/>
                <a:stretch>
                  <a:fillRect t="-12048" b="-3012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Left Brace 41"/>
          <p:cNvSpPr/>
          <p:nvPr/>
        </p:nvSpPr>
        <p:spPr>
          <a:xfrm flipH="1" flipV="1">
            <a:off x="8229600" y="2133600"/>
            <a:ext cx="250372" cy="3553177"/>
          </a:xfrm>
          <a:prstGeom prst="leftBrace">
            <a:avLst>
              <a:gd name="adj1" fmla="val 83199"/>
              <a:gd name="adj2" fmla="val 49631"/>
            </a:avLst>
          </a:prstGeom>
          <a:ln w="19050">
            <a:solidFill>
              <a:srgbClr val="FF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 Box 2"/>
              <p:cNvSpPr txBox="1">
                <a:spLocks noChangeArrowheads="1"/>
              </p:cNvSpPr>
              <p:nvPr/>
            </p:nvSpPr>
            <p:spPr bwMode="auto">
              <a:xfrm>
                <a:off x="8267700" y="3676688"/>
                <a:ext cx="2312388" cy="9541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dirty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800" dirty="0">
                            <a:solidFill>
                              <a:srgbClr val="FF00FF"/>
                            </a:solidFill>
                            <a:latin typeface="Cambria Math"/>
                          </a:rPr>
                          <m:t>log</m:t>
                        </m:r>
                      </m:e>
                      <m:sub>
                        <m:r>
                          <a:rPr lang="en-US" sz="2800" i="1" dirty="0">
                            <a:solidFill>
                              <a:srgbClr val="FF00FF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 dirty="0">
                        <a:solidFill>
                          <a:srgbClr val="FF00FF"/>
                        </a:solidFill>
                        <a:latin typeface="Cambria Math"/>
                      </a:rPr>
                      <m:t>⁡</m:t>
                    </m:r>
                    <m:r>
                      <a:rPr lang="en-US" sz="2800" i="1" dirty="0">
                        <a:solidFill>
                          <a:srgbClr val="FF00FF"/>
                        </a:solidFill>
                        <a:latin typeface="Cambria Math"/>
                      </a:rPr>
                      <m:t>𝑛</m:t>
                    </m:r>
                  </m:oMath>
                </a14:m>
                <a:r>
                  <a:rPr lang="en-US" sz="2800" dirty="0">
                    <a:solidFill>
                      <a:srgbClr val="FF00FF"/>
                    </a:solidFill>
                  </a:rPr>
                  <a:t> </a:t>
                </a:r>
                <a:r>
                  <a:rPr lang="en-US" sz="2800" dirty="0"/>
                  <a:t>levels</a:t>
                </a:r>
              </a:p>
              <a:p>
                <a:pPr algn="ctr"/>
                <a:r>
                  <a:rPr lang="en-US" sz="2800" dirty="0"/>
                  <a:t>of recursion</a:t>
                </a:r>
              </a:p>
            </p:txBody>
          </p:sp>
        </mc:Choice>
        <mc:Fallback xmlns="">
          <p:sp>
            <p:nvSpPr>
              <p:cNvPr id="43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267700" y="3676688"/>
                <a:ext cx="2312388" cy="954107"/>
              </a:xfrm>
              <a:prstGeom prst="rect">
                <a:avLst/>
              </a:prstGeom>
              <a:blipFill>
                <a:blip r:embed="rId3"/>
                <a:stretch>
                  <a:fillRect t="-6579" b="-15789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 Box 41"/>
              <p:cNvSpPr txBox="1">
                <a:spLocks noChangeArrowheads="1"/>
              </p:cNvSpPr>
              <p:nvPr/>
            </p:nvSpPr>
            <p:spPr bwMode="auto">
              <a:xfrm>
                <a:off x="4381500" y="2133600"/>
                <a:ext cx="133350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>
                          <a:latin typeface="Cambria Math"/>
                        </a:rPr>
                        <m:t>𝑛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4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1500" y="2133600"/>
                <a:ext cx="1333500" cy="4572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/>
              <p:cNvSpPr/>
              <p:nvPr/>
            </p:nvSpPr>
            <p:spPr>
              <a:xfrm>
                <a:off x="4465610" y="1182558"/>
                <a:ext cx="3222613" cy="7454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=2</m:t>
                      </m:r>
                      <m:r>
                        <a:rPr lang="en-US" sz="2400" i="1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sz="2400" i="1">
                              <a:latin typeface="Cambria Math"/>
                            </a:rPr>
                            <m:t> </m:t>
                          </m:r>
                        </m:e>
                      </m:d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5" name="Rectangl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610" y="1182558"/>
                <a:ext cx="3222613" cy="7454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8419870" y="5302056"/>
                <a:ext cx="3641760" cy="13240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8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i="1">
                              <a:latin typeface="Cambria Math"/>
                            </a:rPr>
                            <m:t>𝑖</m:t>
                          </m:r>
                          <m:r>
                            <a:rPr lang="en-US" sz="28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80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𝑛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9870" y="5302056"/>
                <a:ext cx="3641760" cy="13240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 Box 41"/>
              <p:cNvSpPr txBox="1">
                <a:spLocks noChangeArrowheads="1"/>
              </p:cNvSpPr>
              <p:nvPr/>
            </p:nvSpPr>
            <p:spPr bwMode="auto">
              <a:xfrm>
                <a:off x="2690604" y="3028252"/>
                <a:ext cx="133350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7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90604" y="3028252"/>
                <a:ext cx="1333500" cy="457200"/>
              </a:xfrm>
              <a:prstGeom prst="rect">
                <a:avLst/>
              </a:prstGeom>
              <a:blipFill>
                <a:blip r:embed="rId7"/>
                <a:stretch>
                  <a:fillRect l="-7477" t="-144737" b="-215789"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 Box 41"/>
              <p:cNvSpPr txBox="1">
                <a:spLocks noChangeArrowheads="1"/>
              </p:cNvSpPr>
              <p:nvPr/>
            </p:nvSpPr>
            <p:spPr bwMode="auto">
              <a:xfrm>
                <a:off x="5981700" y="3028252"/>
                <a:ext cx="133350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8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81700" y="3028252"/>
                <a:ext cx="1333500" cy="457200"/>
              </a:xfrm>
              <a:prstGeom prst="rect">
                <a:avLst/>
              </a:prstGeom>
              <a:blipFill>
                <a:blip r:embed="rId8"/>
                <a:stretch>
                  <a:fillRect l="-7477" t="-144737" b="-215789"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 Box 41"/>
              <p:cNvSpPr txBox="1">
                <a:spLocks noChangeArrowheads="1"/>
              </p:cNvSpPr>
              <p:nvPr/>
            </p:nvSpPr>
            <p:spPr bwMode="auto">
              <a:xfrm>
                <a:off x="1573880" y="3834326"/>
                <a:ext cx="133350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9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73880" y="3834326"/>
                <a:ext cx="1333500" cy="457200"/>
              </a:xfrm>
              <a:prstGeom prst="rect">
                <a:avLst/>
              </a:prstGeom>
              <a:blipFill>
                <a:blip r:embed="rId9"/>
                <a:stretch>
                  <a:fillRect l="-7477" t="-147368" b="-213158"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 Box 41"/>
              <p:cNvSpPr txBox="1">
                <a:spLocks noChangeArrowheads="1"/>
              </p:cNvSpPr>
              <p:nvPr/>
            </p:nvSpPr>
            <p:spPr bwMode="auto">
              <a:xfrm>
                <a:off x="3314700" y="3834326"/>
                <a:ext cx="133350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0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14700" y="3834326"/>
                <a:ext cx="1333500" cy="457200"/>
              </a:xfrm>
              <a:prstGeom prst="rect">
                <a:avLst/>
              </a:prstGeom>
              <a:blipFill>
                <a:blip r:embed="rId10"/>
                <a:stretch>
                  <a:fillRect l="-7477" t="-147368" b="-213158"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 Box 41"/>
              <p:cNvSpPr txBox="1">
                <a:spLocks noChangeArrowheads="1"/>
              </p:cNvSpPr>
              <p:nvPr/>
            </p:nvSpPr>
            <p:spPr bwMode="auto">
              <a:xfrm>
                <a:off x="5181600" y="3832376"/>
                <a:ext cx="133350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1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81600" y="3832376"/>
                <a:ext cx="1333500" cy="457200"/>
              </a:xfrm>
              <a:prstGeom prst="rect">
                <a:avLst/>
              </a:prstGeom>
              <a:blipFill>
                <a:blip r:embed="rId10"/>
                <a:stretch>
                  <a:fillRect l="-8491" t="-147368" b="-213158"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 Box 41"/>
              <p:cNvSpPr txBox="1">
                <a:spLocks noChangeArrowheads="1"/>
              </p:cNvSpPr>
              <p:nvPr/>
            </p:nvSpPr>
            <p:spPr bwMode="auto">
              <a:xfrm>
                <a:off x="6743700" y="3834326"/>
                <a:ext cx="133350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type m:val="li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/>
                            </a:rPr>
                            <m:t>𝑛</m:t>
                          </m:r>
                        </m:num>
                        <m:den>
                          <m:r>
                            <a:rPr lang="en-US" sz="2800" i="1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2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43700" y="3834326"/>
                <a:ext cx="1333500" cy="457200"/>
              </a:xfrm>
              <a:prstGeom prst="rect">
                <a:avLst/>
              </a:prstGeom>
              <a:blipFill>
                <a:blip r:embed="rId11"/>
                <a:stretch>
                  <a:fillRect l="-7477" t="-147368" b="-213158"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52"/>
          <p:cNvSpPr/>
          <p:nvPr/>
        </p:nvSpPr>
        <p:spPr>
          <a:xfrm rot="16200000">
            <a:off x="2018785" y="4281268"/>
            <a:ext cx="5741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…</a:t>
            </a:r>
          </a:p>
        </p:txBody>
      </p:sp>
      <p:sp>
        <p:nvSpPr>
          <p:cNvPr id="54" name="Rectangle 53"/>
          <p:cNvSpPr/>
          <p:nvPr/>
        </p:nvSpPr>
        <p:spPr>
          <a:xfrm rot="16200000">
            <a:off x="3694351" y="4308283"/>
            <a:ext cx="5741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…</a:t>
            </a:r>
          </a:p>
        </p:txBody>
      </p:sp>
      <p:sp>
        <p:nvSpPr>
          <p:cNvPr id="55" name="Rectangle 54"/>
          <p:cNvSpPr/>
          <p:nvPr/>
        </p:nvSpPr>
        <p:spPr>
          <a:xfrm rot="16200000">
            <a:off x="5637451" y="4308283"/>
            <a:ext cx="5741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…</a:t>
            </a:r>
          </a:p>
        </p:txBody>
      </p:sp>
      <p:sp>
        <p:nvSpPr>
          <p:cNvPr id="56" name="Rectangle 55"/>
          <p:cNvSpPr/>
          <p:nvPr/>
        </p:nvSpPr>
        <p:spPr>
          <a:xfrm rot="16200000">
            <a:off x="7123351" y="4335298"/>
            <a:ext cx="5741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41"/>
              <p:cNvSpPr txBox="1">
                <a:spLocks noChangeArrowheads="1"/>
              </p:cNvSpPr>
              <p:nvPr/>
            </p:nvSpPr>
            <p:spPr bwMode="auto">
              <a:xfrm>
                <a:off x="1295400" y="5226656"/>
                <a:ext cx="71663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7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95400" y="5226656"/>
                <a:ext cx="716630" cy="4572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 Box 41"/>
              <p:cNvSpPr txBox="1">
                <a:spLocks noChangeArrowheads="1"/>
              </p:cNvSpPr>
              <p:nvPr/>
            </p:nvSpPr>
            <p:spPr bwMode="auto">
              <a:xfrm>
                <a:off x="2286000" y="5229577"/>
                <a:ext cx="71663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8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0" y="5229577"/>
                <a:ext cx="716630" cy="45720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 Box 41"/>
              <p:cNvSpPr txBox="1">
                <a:spLocks noChangeArrowheads="1"/>
              </p:cNvSpPr>
              <p:nvPr/>
            </p:nvSpPr>
            <p:spPr bwMode="auto">
              <a:xfrm>
                <a:off x="3201319" y="5229577"/>
                <a:ext cx="71663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9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1319" y="5229577"/>
                <a:ext cx="716630" cy="45720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Rectangle 59"/>
          <p:cNvSpPr/>
          <p:nvPr/>
        </p:nvSpPr>
        <p:spPr>
          <a:xfrm>
            <a:off x="4133849" y="4917337"/>
            <a:ext cx="5741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/>
              <a:t>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 Box 41"/>
              <p:cNvSpPr txBox="1">
                <a:spLocks noChangeArrowheads="1"/>
              </p:cNvSpPr>
              <p:nvPr/>
            </p:nvSpPr>
            <p:spPr bwMode="auto">
              <a:xfrm>
                <a:off x="5348411" y="5226656"/>
                <a:ext cx="71663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1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48411" y="5226656"/>
                <a:ext cx="716630" cy="45720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 Box 41"/>
              <p:cNvSpPr txBox="1">
                <a:spLocks noChangeArrowheads="1"/>
              </p:cNvSpPr>
              <p:nvPr/>
            </p:nvSpPr>
            <p:spPr bwMode="auto">
              <a:xfrm>
                <a:off x="6324600" y="5229577"/>
                <a:ext cx="71663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2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324600" y="5229577"/>
                <a:ext cx="716630" cy="4572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 Box 41"/>
              <p:cNvSpPr txBox="1">
                <a:spLocks noChangeArrowheads="1"/>
              </p:cNvSpPr>
              <p:nvPr/>
            </p:nvSpPr>
            <p:spPr bwMode="auto">
              <a:xfrm>
                <a:off x="7201056" y="5229577"/>
                <a:ext cx="716630" cy="457200"/>
              </a:xfrm>
              <a:prstGeom prst="rect">
                <a:avLst/>
              </a:prstGeom>
              <a:noFill/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lIns="0" tIns="0" rIns="0" bIns="0" anchor="ctr"/>
              <a:lstStyle/>
              <a:p>
                <a:pPr algn="ctr">
                  <a:lnSpc>
                    <a:spcPct val="10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3" name="Text 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201056" y="5229577"/>
                <a:ext cx="716630" cy="45720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9525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/>
          <p:cNvCxnSpPr>
            <a:stCxn id="44" idx="2"/>
            <a:endCxn id="47" idx="0"/>
          </p:cNvCxnSpPr>
          <p:nvPr/>
        </p:nvCxnSpPr>
        <p:spPr>
          <a:xfrm flipH="1">
            <a:off x="3357354" y="2590800"/>
            <a:ext cx="1690896" cy="437452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>
            <a:stCxn id="44" idx="2"/>
            <a:endCxn id="48" idx="0"/>
          </p:cNvCxnSpPr>
          <p:nvPr/>
        </p:nvCxnSpPr>
        <p:spPr>
          <a:xfrm>
            <a:off x="5048250" y="2590800"/>
            <a:ext cx="1600200" cy="437452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47" idx="2"/>
            <a:endCxn id="49" idx="0"/>
          </p:cNvCxnSpPr>
          <p:nvPr/>
        </p:nvCxnSpPr>
        <p:spPr>
          <a:xfrm flipH="1">
            <a:off x="2240630" y="3485452"/>
            <a:ext cx="1116724" cy="34887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stCxn id="47" idx="2"/>
            <a:endCxn id="50" idx="0"/>
          </p:cNvCxnSpPr>
          <p:nvPr/>
        </p:nvCxnSpPr>
        <p:spPr>
          <a:xfrm>
            <a:off x="3357354" y="3485452"/>
            <a:ext cx="624096" cy="34887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>
            <a:stCxn id="48" idx="2"/>
            <a:endCxn id="51" idx="0"/>
          </p:cNvCxnSpPr>
          <p:nvPr/>
        </p:nvCxnSpPr>
        <p:spPr>
          <a:xfrm flipH="1">
            <a:off x="5848350" y="3485452"/>
            <a:ext cx="800100" cy="34692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48" idx="2"/>
            <a:endCxn id="52" idx="0"/>
          </p:cNvCxnSpPr>
          <p:nvPr/>
        </p:nvCxnSpPr>
        <p:spPr>
          <a:xfrm>
            <a:off x="6648450" y="3485452"/>
            <a:ext cx="762000" cy="34887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486650" y="4291526"/>
            <a:ext cx="499546" cy="339268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>
            <a:stCxn id="52" idx="2"/>
          </p:cNvCxnSpPr>
          <p:nvPr/>
        </p:nvCxnSpPr>
        <p:spPr>
          <a:xfrm flipH="1">
            <a:off x="7143432" y="4291526"/>
            <a:ext cx="267019" cy="339268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51" idx="2"/>
          </p:cNvCxnSpPr>
          <p:nvPr/>
        </p:nvCxnSpPr>
        <p:spPr>
          <a:xfrm>
            <a:off x="5848351" y="4289576"/>
            <a:ext cx="499545" cy="3204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51" idx="2"/>
          </p:cNvCxnSpPr>
          <p:nvPr/>
        </p:nvCxnSpPr>
        <p:spPr>
          <a:xfrm flipH="1">
            <a:off x="5581332" y="4289576"/>
            <a:ext cx="267019" cy="320454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>
            <a:stCxn id="50" idx="2"/>
          </p:cNvCxnSpPr>
          <p:nvPr/>
        </p:nvCxnSpPr>
        <p:spPr>
          <a:xfrm>
            <a:off x="3981450" y="4291526"/>
            <a:ext cx="526860" cy="313382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stCxn id="50" idx="2"/>
          </p:cNvCxnSpPr>
          <p:nvPr/>
        </p:nvCxnSpPr>
        <p:spPr>
          <a:xfrm flipH="1">
            <a:off x="3741748" y="4291526"/>
            <a:ext cx="239703" cy="313382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>
            <a:stCxn id="49" idx="2"/>
          </p:cNvCxnSpPr>
          <p:nvPr/>
        </p:nvCxnSpPr>
        <p:spPr>
          <a:xfrm>
            <a:off x="2240631" y="4291527"/>
            <a:ext cx="474963" cy="30848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>
            <a:stCxn id="49" idx="2"/>
          </p:cNvCxnSpPr>
          <p:nvPr/>
        </p:nvCxnSpPr>
        <p:spPr>
          <a:xfrm flipH="1">
            <a:off x="1949032" y="4291527"/>
            <a:ext cx="291599" cy="30848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668215" y="1992868"/>
                <a:ext cx="3506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8215" y="1992868"/>
                <a:ext cx="350672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962400" y="2940302"/>
                <a:ext cx="3506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940302"/>
                <a:ext cx="350673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246374" y="2974403"/>
                <a:ext cx="3506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6374" y="2974403"/>
                <a:ext cx="350672" cy="36933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819400" y="3778527"/>
                <a:ext cx="3506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778527"/>
                <a:ext cx="350673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639597" y="3774093"/>
                <a:ext cx="3506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9597" y="3774093"/>
                <a:ext cx="350673" cy="369332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6432433" y="3783622"/>
                <a:ext cx="3506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433" y="3783622"/>
                <a:ext cx="350673" cy="369332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8001000" y="3779188"/>
                <a:ext cx="3506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0" y="3779188"/>
                <a:ext cx="350673" cy="369332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1905000" y="51054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105400"/>
                <a:ext cx="365806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2907380" y="51054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380" y="5105400"/>
                <a:ext cx="365806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821292" y="510540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1292" y="5105400"/>
                <a:ext cx="365806" cy="369332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958794" y="511739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794" y="5117390"/>
                <a:ext cx="365806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949394" y="511739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9394" y="5117390"/>
                <a:ext cx="365806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7863794" y="511739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70C0"/>
                          </a:solidFill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3794" y="5117390"/>
                <a:ext cx="365806" cy="369332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>
            <a:extLst>
              <a:ext uri="{FF2B5EF4-FFF2-40B4-BE49-F238E27FC236}">
                <a16:creationId xmlns:a16="http://schemas.microsoft.com/office/drawing/2014/main" id="{9012C2DE-48D7-4255-8090-ED57B66C05A8}"/>
              </a:ext>
            </a:extLst>
          </p:cNvPr>
          <p:cNvSpPr/>
          <p:nvPr/>
        </p:nvSpPr>
        <p:spPr>
          <a:xfrm>
            <a:off x="304801" y="1463359"/>
            <a:ext cx="2602580" cy="6397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Red box represents a problem instance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77C56E80-DC90-4EC4-92E0-C4399C5085E9}"/>
              </a:ext>
            </a:extLst>
          </p:cNvPr>
          <p:cNvSpPr/>
          <p:nvPr/>
        </p:nvSpPr>
        <p:spPr>
          <a:xfrm>
            <a:off x="304801" y="2129739"/>
            <a:ext cx="2602580" cy="8115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Blue value represents time spent at that level of recursion</a:t>
            </a:r>
          </a:p>
        </p:txBody>
      </p:sp>
    </p:spTree>
    <p:extLst>
      <p:ext uri="{BB962C8B-B14F-4D97-AF65-F5344CB8AC3E}">
        <p14:creationId xmlns:p14="http://schemas.microsoft.com/office/powerpoint/2010/main" val="99370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 animBg="1"/>
      <p:bldP spid="43" grpId="0"/>
      <p:bldP spid="44" grpId="0" animBg="1"/>
      <p:bldP spid="46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/>
      <p:bldP spid="54" grpId="0"/>
      <p:bldP spid="55" grpId="0"/>
      <p:bldP spid="56" grpId="0"/>
      <p:bldP spid="57" grpId="0" animBg="1"/>
      <p:bldP spid="58" grpId="0" animBg="1"/>
      <p:bldP spid="59" grpId="0" animBg="1"/>
      <p:bldP spid="60" grpId="0"/>
      <p:bldP spid="61" grpId="0" animBg="1"/>
      <p:bldP spid="62" grpId="0" animBg="1"/>
      <p:bldP spid="63" grpId="0" animBg="1"/>
      <p:bldP spid="64" grpId="0"/>
      <p:bldP spid="66" grpId="0"/>
      <p:bldP spid="67" grpId="0"/>
      <p:bldP spid="68" grpId="0"/>
      <p:bldP spid="70" grpId="0"/>
      <p:bldP spid="71" grpId="0"/>
      <p:bldP spid="72" grpId="0"/>
      <p:bldP spid="74" grpId="0"/>
      <p:bldP spid="75" grpId="0"/>
      <p:bldP spid="77" grpId="0"/>
      <p:bldP spid="78" grpId="0"/>
      <p:bldP spid="80" grpId="0"/>
      <p:bldP spid="81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AE782-C07E-8C9D-F03B-E1555654D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List Summation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4CB12C-1484-4384-0A8A-F40C8F08909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𝑇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800" i="1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i="1">
                              <a:latin typeface="Cambria Math"/>
                            </a:rPr>
                            <m:t>𝑖</m:t>
                          </m:r>
                          <m:r>
                            <a:rPr lang="en-US" sz="28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80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𝑛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nary>
                    </m:oMath>
                  </m:oMathPara>
                </a14:m>
                <a:endParaRPr lang="en-US" sz="2800" b="0" dirty="0"/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⋅</m:t>
                      </m:r>
                      <m:nary>
                        <m:naryPr>
                          <m:chr m:val="∑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800" i="1">
                              <a:latin typeface="Cambria Math"/>
                            </a:rPr>
                            <m:t>𝑖</m:t>
                          </m:r>
                          <m:r>
                            <a:rPr lang="en-US" sz="2800" i="1">
                              <a:latin typeface="Cambria Math"/>
                            </a:rPr>
                            <m:t>=1</m:t>
                          </m:r>
                        </m:sub>
                        <m:sup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80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𝑛</m:t>
                              </m:r>
                            </m:e>
                          </m:func>
                        </m:sup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2800" b="0" dirty="0"/>
              </a:p>
              <a:p>
                <a:pPr marL="457200" lvl="1" indent="0">
                  <a:buNone/>
                </a:pPr>
                <a:endParaRPr lang="en-US" sz="2800" dirty="0"/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func>
                                    <m:func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sSub>
                                        <m:sSubPr>
                                          <m:ctrlP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US" sz="2800" b="0" i="0" smtClean="0">
                                              <a:latin typeface="Cambria Math" panose="02040503050406030204" pitchFamily="18" charset="0"/>
                                            </a:rPr>
                                            <m:t>log</m:t>
                                          </m:r>
                                        </m:e>
                                        <m:sub>
                                          <m:r>
                                            <a:rPr lang="en-US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</m:fName>
                                    <m:e>
                                      <m:r>
                                        <a:rPr lang="en-US" sz="28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func>
                                </m:sup>
                              </m:sSup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1−2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/>
              </a:p>
              <a:p>
                <a:pPr marL="457200" lvl="1" indent="0">
                  <a:buNone/>
                </a:pPr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4CB12C-1484-4384-0A8A-F40C8F08909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250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67FF0-73B3-18E1-1353-1FC326B05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 for Heaps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FACA28-A63F-17B5-D7E2-8052BDD1DCC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Binary Trees:</a:t>
                </a:r>
              </a:p>
              <a:p>
                <a:pPr lvl="1"/>
                <a:r>
                  <a:rPr lang="en-US" dirty="0"/>
                  <a:t>The branching factor is 2</a:t>
                </a:r>
              </a:p>
              <a:p>
                <a:pPr lvl="1"/>
                <a:r>
                  <a:rPr lang="en-US" dirty="0"/>
                  <a:t>Every node has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2 children</a:t>
                </a:r>
              </a:p>
              <a:p>
                <a:r>
                  <a:rPr lang="en-US" dirty="0"/>
                  <a:t>Complete Tree:</a:t>
                </a:r>
              </a:p>
              <a:p>
                <a:pPr lvl="1"/>
                <a:r>
                  <a:rPr lang="en-US" dirty="0"/>
                  <a:t>All “layers” are full, except the bottom</a:t>
                </a:r>
              </a:p>
              <a:p>
                <a:pPr lvl="1"/>
                <a:r>
                  <a:rPr lang="en-US" dirty="0"/>
                  <a:t>Bottom layer filled left-to-right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0FACA28-A63F-17B5-D7E2-8052BDD1DCC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745763F0-6769-2287-CC78-BCD511A25F3D}"/>
              </a:ext>
            </a:extLst>
          </p:cNvPr>
          <p:cNvGrpSpPr/>
          <p:nvPr/>
        </p:nvGrpSpPr>
        <p:grpSpPr>
          <a:xfrm>
            <a:off x="5161281" y="2808212"/>
            <a:ext cx="6934200" cy="3368751"/>
            <a:chOff x="2590801" y="2672070"/>
            <a:chExt cx="6934200" cy="33687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1F7E31A0-3D28-578F-5A14-F09AA762C56B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8E57D9C-90AC-1E4D-B4B2-6035E42D446F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B69181F-C6C8-0F25-3774-618748080A5E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4E7A57F-281D-14D1-8FD1-B7676D989C3C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69DA9B6-1EB5-447B-ED91-6211BEDDA0F2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65DDE04-CC29-E791-DD6A-810566C87691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C1B6C2F-9FFB-4EEB-3096-46005109CDE9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8F5AC253-EE0F-A59C-CD48-00D35FA98918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B694BE88-313B-BF69-CC7B-CDB41993619D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F5BEC51-2B81-F5B1-3172-D2C934522EE8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76CC7CC-AE23-0FD3-CE5F-8504F07C64B7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8E5647F1-AB09-5E14-4D54-F9A40B1E0C28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7D23AFF-4086-7B95-E87D-F527D08A1AD3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D427BB4-6F03-67AA-C1CC-7E6FCA3D63F4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B0041F5-7180-BE30-B46A-30863B150E6E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952D87F-314D-CE71-4735-6CB05C141444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AB2EEED4-A26A-7898-FCF1-C0AA68E4D5B5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B22BCE01-864F-CDA8-F585-2C98F9315B0F}"/>
              </a:ext>
            </a:extLst>
          </p:cNvPr>
          <p:cNvSpPr txBox="1"/>
          <p:nvPr/>
        </p:nvSpPr>
        <p:spPr>
          <a:xfrm>
            <a:off x="9919677" y="2709981"/>
            <a:ext cx="11973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Tree T</a:t>
            </a:r>
          </a:p>
        </p:txBody>
      </p:sp>
    </p:spTree>
    <p:extLst>
      <p:ext uri="{BB962C8B-B14F-4D97-AF65-F5344CB8AC3E}">
        <p14:creationId xmlns:p14="http://schemas.microsoft.com/office/powerpoint/2010/main" val="3676353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0BF59-083A-CA08-93EA-90DDC967B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(Min) Heap Data Structure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97669B-CBB0-4757-983B-3F44485761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Keep items in a complete binary tree</a:t>
                </a:r>
              </a:p>
              <a:p>
                <a:r>
                  <a:rPr lang="en-US" dirty="0"/>
                  <a:t>Maintain the “(Min) Heap Property” of the tree</a:t>
                </a:r>
              </a:p>
              <a:p>
                <a:pPr lvl="1"/>
                <a:r>
                  <a:rPr lang="en-US" dirty="0"/>
                  <a:t>Every node’s priority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≤</m:t>
                    </m:r>
                  </m:oMath>
                </a14:m>
                <a:r>
                  <a:rPr lang="en-US" dirty="0"/>
                  <a:t> its children’s priority</a:t>
                </a:r>
              </a:p>
              <a:p>
                <a:pPr lvl="1"/>
                <a:r>
                  <a:rPr lang="en-US" sz="2000" dirty="0"/>
                  <a:t>Max Heap Property: every node’s priority is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sz="2000" dirty="0"/>
                  <a:t> its children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A97669B-CBB0-4757-983B-3F44485761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58AE6CBA-AB2F-80B2-02B0-F3E0F80B5682}"/>
              </a:ext>
            </a:extLst>
          </p:cNvPr>
          <p:cNvGrpSpPr/>
          <p:nvPr/>
        </p:nvGrpSpPr>
        <p:grpSpPr>
          <a:xfrm>
            <a:off x="5161281" y="2808212"/>
            <a:ext cx="6934200" cy="3368751"/>
            <a:chOff x="2590801" y="2672070"/>
            <a:chExt cx="6934200" cy="33687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C35D44B-7628-E1CA-355C-F1502458AAFF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06D75F0-1F90-45CD-3466-F0D3151331C2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5428839-BA2F-B30D-94E5-826514CC6F90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0AAF1CD9-D7B0-1F23-5F0D-1AE7356B4063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EA3A9B3C-DD7B-FA7F-8066-BF8EDE5C6C0E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A4A5175A-FD0A-6371-2F1B-DB3E686ECC8D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BA33B652-75C8-B0DA-13BD-38B23E9E57B2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36E5ACF-446B-CD24-C4B1-D4CCCBEFC8B9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628E15AD-EBCB-3F3E-9454-F62DC58673EF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474545E-8779-A2D5-CC1E-916D83DAFEC0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C832117-1D91-EA54-AA48-D42D50B6E77D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216AEFE-FACF-94D3-2B06-267CC376A70D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F51E84C-C241-3587-EEAA-D44DCC6EB670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2F6055D-B72C-64B7-C5B6-16DED3B88937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A820EC72-600D-B503-2BA3-2F770786B564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E5B7A2E-C48F-13F0-EC5F-40C151CCB2C5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76A696EE-72D9-D0B0-C82B-CF1F4D5D6426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8341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0A239-AB83-588B-7F8C-A378F624E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a Heap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9323D-7A04-F49B-C2B4-877B56453F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6282" y="1570438"/>
                <a:ext cx="6938093" cy="4351338"/>
              </a:xfrm>
            </p:spPr>
            <p:txBody>
              <a:bodyPr/>
              <a:lstStyle/>
              <a:p>
                <a:r>
                  <a:rPr lang="en-US" dirty="0"/>
                  <a:t>Every complete binary tree with the same number of nodes uses the same positions and edges</a:t>
                </a:r>
              </a:p>
              <a:p>
                <a:r>
                  <a:rPr lang="en-US" dirty="0"/>
                  <a:t>Use an array to represent the heap</a:t>
                </a:r>
              </a:p>
              <a:p>
                <a:r>
                  <a:rPr lang="en-US" dirty="0"/>
                  <a:t>Index of root: </a:t>
                </a:r>
              </a:p>
              <a:p>
                <a:r>
                  <a:rPr lang="en-US" dirty="0"/>
                  <a:t>Parent of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Left child of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Right child of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:</a:t>
                </a:r>
              </a:p>
              <a:p>
                <a:r>
                  <a:rPr lang="en-US" dirty="0"/>
                  <a:t>Location of the leaves: 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9323D-7A04-F49B-C2B4-877B56453F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6282" y="1570438"/>
                <a:ext cx="6938093" cy="4351338"/>
              </a:xfrm>
              <a:blipFill>
                <a:blip r:embed="rId2"/>
                <a:stretch>
                  <a:fillRect l="-1582" t="-2384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2F432A6F-3B38-F5E7-01DD-DAEA463B2720}"/>
              </a:ext>
            </a:extLst>
          </p:cNvPr>
          <p:cNvGrpSpPr/>
          <p:nvPr/>
        </p:nvGrpSpPr>
        <p:grpSpPr>
          <a:xfrm>
            <a:off x="5161281" y="2830993"/>
            <a:ext cx="6934200" cy="3661882"/>
            <a:chOff x="2590801" y="2672070"/>
            <a:chExt cx="6934200" cy="366188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CCDFAF7-D087-A729-16FC-1A4A848DC165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66556C7-28BB-27CE-2453-438EB9B5729C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1F22AA6-3A2C-0E0F-6770-5E4814A3A9BA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D3EFC98-7E2D-1466-6EEA-85788B9C4879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754F5A3-A2CA-ABC5-C1BD-653DE632FCB2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395B23C-4819-8F19-E006-45A28A32E0F3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1FD7AE4-5789-4301-9D43-66F98E658620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577DA87-3AA4-A9F6-0603-B50AB8AA521F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15D83AD-A4F9-DDA6-7C9B-D5E2FB999159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4C678B9-8376-E641-03A3-B9B5AC01DD5A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73A3D15-A765-6F5D-FF62-8AFF371E1C9F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5A8FFAB-D84B-85B8-58B8-1B00F7CCA551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B82966-89E3-2B46-3D38-374AFBCC160F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5158B6C-4AAC-11E8-A5FA-CBD2F7589363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B16B0B2-C57D-A089-16C8-D9A40F63D87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CD70709-CC17-AFBD-F517-918800E04B01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EC3F72F-4633-2DB2-15C6-8744989B9052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D58420-FDF0-2F8C-6D16-5DCE4CECFFFE}"/>
                </a:ext>
              </a:extLst>
            </p:cNvPr>
            <p:cNvSpPr txBox="1"/>
            <p:nvPr/>
          </p:nvSpPr>
          <p:spPr>
            <a:xfrm>
              <a:off x="6190049" y="33712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D3FC88C-CCA1-260D-94E2-E82E0014B50F}"/>
                </a:ext>
              </a:extLst>
            </p:cNvPr>
            <p:cNvSpPr txBox="1"/>
            <p:nvPr/>
          </p:nvSpPr>
          <p:spPr>
            <a:xfrm>
              <a:off x="4384195" y="43770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823466E-9014-5708-3F67-1E2739A939F2}"/>
                </a:ext>
              </a:extLst>
            </p:cNvPr>
            <p:cNvSpPr txBox="1"/>
            <p:nvPr/>
          </p:nvSpPr>
          <p:spPr>
            <a:xfrm>
              <a:off x="8051693" y="431669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9F29237-8A0E-5878-6C02-03A9050EA055}"/>
                </a:ext>
              </a:extLst>
            </p:cNvPr>
            <p:cNvSpPr txBox="1"/>
            <p:nvPr/>
          </p:nvSpPr>
          <p:spPr>
            <a:xfrm>
              <a:off x="3352081" y="50715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9F9AA81-2F4E-7699-571D-B616367A4776}"/>
                </a:ext>
              </a:extLst>
            </p:cNvPr>
            <p:cNvSpPr txBox="1"/>
            <p:nvPr/>
          </p:nvSpPr>
          <p:spPr>
            <a:xfrm>
              <a:off x="7122005" y="501267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7FA733E-267C-B6B7-35AE-6CB4C124A4C6}"/>
                </a:ext>
              </a:extLst>
            </p:cNvPr>
            <p:cNvSpPr txBox="1"/>
            <p:nvPr/>
          </p:nvSpPr>
          <p:spPr>
            <a:xfrm>
              <a:off x="5404400" y="51089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2074F7B-90C0-2766-0C59-F8D7C3963C3B}"/>
                </a:ext>
              </a:extLst>
            </p:cNvPr>
            <p:cNvSpPr txBox="1"/>
            <p:nvPr/>
          </p:nvSpPr>
          <p:spPr>
            <a:xfrm>
              <a:off x="9030118" y="503006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81AE260-19E9-58C5-CE3F-E1C5B23C297D}"/>
                </a:ext>
              </a:extLst>
            </p:cNvPr>
            <p:cNvSpPr txBox="1"/>
            <p:nvPr/>
          </p:nvSpPr>
          <p:spPr>
            <a:xfrm>
              <a:off x="2783996" y="59646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2DD3AF9-8C64-BB8A-8916-179191C830E1}"/>
                </a:ext>
              </a:extLst>
            </p:cNvPr>
            <p:cNvSpPr txBox="1"/>
            <p:nvPr/>
          </p:nvSpPr>
          <p:spPr>
            <a:xfrm>
              <a:off x="3920467" y="59646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034A460-2586-8D84-2404-1DC6F3C7CF2C}"/>
              </a:ext>
            </a:extLst>
          </p:cNvPr>
          <p:cNvGrpSpPr/>
          <p:nvPr/>
        </p:nvGrpSpPr>
        <p:grpSpPr>
          <a:xfrm>
            <a:off x="6415734" y="754688"/>
            <a:ext cx="5335707" cy="942725"/>
            <a:chOff x="2969525" y="2137541"/>
            <a:chExt cx="5335707" cy="942725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12067B8-0F65-635F-EB27-A65C8C91F307}"/>
                </a:ext>
              </a:extLst>
            </p:cNvPr>
            <p:cNvGrpSpPr/>
            <p:nvPr/>
          </p:nvGrpSpPr>
          <p:grpSpPr>
            <a:xfrm>
              <a:off x="2969525" y="2137541"/>
              <a:ext cx="5335707" cy="533400"/>
              <a:chOff x="1445524" y="2971800"/>
              <a:chExt cx="5335707" cy="53340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6CF93A6-5138-3AA8-571B-124F87F53452}"/>
                  </a:ext>
                </a:extLst>
              </p:cNvPr>
              <p:cNvSpPr/>
              <p:nvPr/>
            </p:nvSpPr>
            <p:spPr>
              <a:xfrm>
                <a:off x="14455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01D61B2B-B935-40A6-9785-DC28D35F85B1}"/>
                  </a:ext>
                </a:extLst>
              </p:cNvPr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5E4A36F-69C2-8FEF-04C8-448BCBC24C3A}"/>
                  </a:ext>
                </a:extLst>
              </p:cNvPr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78311943-7B02-92AD-C0E0-1A1570965454}"/>
                  </a:ext>
                </a:extLst>
              </p:cNvPr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446B978-1048-2DFC-8915-A3E1343D6252}"/>
                  </a:ext>
                </a:extLst>
              </p:cNvPr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08363A7-7B23-DEEC-7E4C-07E98FC32C12}"/>
                  </a:ext>
                </a:extLst>
              </p:cNvPr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6D8F0EE-99AB-9979-A652-B1E990B6B685}"/>
                  </a:ext>
                </a:extLst>
              </p:cNvPr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8E298803-4CF9-44C4-65A9-22FA36AE083F}"/>
                  </a:ext>
                </a:extLst>
              </p:cNvPr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4E192E8-3C35-79F3-9BEF-6DBE322A6E6B}"/>
                  </a:ext>
                </a:extLst>
              </p:cNvPr>
              <p:cNvSpPr/>
              <p:nvPr/>
            </p:nvSpPr>
            <p:spPr>
              <a:xfrm>
                <a:off x="57144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76A0CF5-494E-36C1-2E0E-37D540346774}"/>
                  </a:ext>
                </a:extLst>
              </p:cNvPr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F94BD7F-DFB9-3F7B-F409-F969572D5CFC}"/>
                </a:ext>
              </a:extLst>
            </p:cNvPr>
            <p:cNvSpPr txBox="1"/>
            <p:nvPr/>
          </p:nvSpPr>
          <p:spPr>
            <a:xfrm>
              <a:off x="3085381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B9141C7-12C6-27DA-EA35-667DF41CF456}"/>
                </a:ext>
              </a:extLst>
            </p:cNvPr>
            <p:cNvSpPr txBox="1"/>
            <p:nvPr/>
          </p:nvSpPr>
          <p:spPr>
            <a:xfrm>
              <a:off x="3618781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9345D1E-2ECC-D61F-6990-8586D482B42B}"/>
                </a:ext>
              </a:extLst>
            </p:cNvPr>
            <p:cNvSpPr txBox="1"/>
            <p:nvPr/>
          </p:nvSpPr>
          <p:spPr>
            <a:xfrm>
              <a:off x="4152750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BA1BA49-7BD4-1661-2F4D-774C17D9A52D}"/>
                </a:ext>
              </a:extLst>
            </p:cNvPr>
            <p:cNvSpPr txBox="1"/>
            <p:nvPr/>
          </p:nvSpPr>
          <p:spPr>
            <a:xfrm>
              <a:off x="4686150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2E61923-18C0-5991-9ED1-C98F41FC6780}"/>
                </a:ext>
              </a:extLst>
            </p:cNvPr>
            <p:cNvSpPr txBox="1"/>
            <p:nvPr/>
          </p:nvSpPr>
          <p:spPr>
            <a:xfrm>
              <a:off x="521713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B578BBA-E437-9237-E1A7-A7A9590EF9B9}"/>
                </a:ext>
              </a:extLst>
            </p:cNvPr>
            <p:cNvSpPr txBox="1"/>
            <p:nvPr/>
          </p:nvSpPr>
          <p:spPr>
            <a:xfrm>
              <a:off x="569516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113EA20-51DB-7222-044F-DA2A93E26892}"/>
                </a:ext>
              </a:extLst>
            </p:cNvPr>
            <p:cNvSpPr txBox="1"/>
            <p:nvPr/>
          </p:nvSpPr>
          <p:spPr>
            <a:xfrm>
              <a:off x="6286919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116FF36-472F-232B-3424-BF9419CED2B9}"/>
                </a:ext>
              </a:extLst>
            </p:cNvPr>
            <p:cNvSpPr txBox="1"/>
            <p:nvPr/>
          </p:nvSpPr>
          <p:spPr>
            <a:xfrm>
              <a:off x="6820319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D02C096-1D8C-C0F5-9993-B189511233E0}"/>
                </a:ext>
              </a:extLst>
            </p:cNvPr>
            <p:cNvSpPr txBox="1"/>
            <p:nvPr/>
          </p:nvSpPr>
          <p:spPr>
            <a:xfrm>
              <a:off x="735428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58A9836-1411-4CA9-818E-52538A1A8A8A}"/>
                </a:ext>
              </a:extLst>
            </p:cNvPr>
            <p:cNvSpPr txBox="1"/>
            <p:nvPr/>
          </p:nvSpPr>
          <p:spPr>
            <a:xfrm>
              <a:off x="788768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9249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0A239-AB83-588B-7F8C-A378F624E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a Heap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9323D-7A04-F49B-C2B4-877B56453F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6282" y="1570438"/>
                <a:ext cx="6938093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Every complete binary tree with the same number of nodes uses the same positions and edges</a:t>
                </a:r>
              </a:p>
              <a:p>
                <a:r>
                  <a:rPr lang="en-US" dirty="0"/>
                  <a:t>Use an array to represent the heap</a:t>
                </a:r>
              </a:p>
              <a:p>
                <a:r>
                  <a:rPr lang="en-US" dirty="0"/>
                  <a:t>Index of root: </a:t>
                </a:r>
                <a:r>
                  <a:rPr lang="en-US" dirty="0">
                    <a:solidFill>
                      <a:srgbClr val="FF66FF"/>
                    </a:solidFill>
                  </a:rPr>
                  <a:t>1</a:t>
                </a:r>
              </a:p>
              <a:p>
                <a:r>
                  <a:rPr lang="en-US" dirty="0"/>
                  <a:t>Parent of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b="0" i="1" smtClean="0">
                            <a:solidFill>
                              <a:srgbClr val="FF66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Left child of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Right child of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Location of the leaves: </a:t>
                </a:r>
                <a:r>
                  <a:rPr lang="en-US" dirty="0">
                    <a:solidFill>
                      <a:srgbClr val="FF66FF"/>
                    </a:solidFill>
                  </a:rPr>
                  <a:t>last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solidFill>
                              <a:srgbClr val="FF66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9323D-7A04-F49B-C2B4-877B56453F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6282" y="1570438"/>
                <a:ext cx="6938093" cy="4351338"/>
              </a:xfrm>
              <a:blipFill>
                <a:blip r:embed="rId2"/>
                <a:stretch>
                  <a:fillRect l="-1582" t="-3226" b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2F432A6F-3B38-F5E7-01DD-DAEA463B2720}"/>
              </a:ext>
            </a:extLst>
          </p:cNvPr>
          <p:cNvGrpSpPr/>
          <p:nvPr/>
        </p:nvGrpSpPr>
        <p:grpSpPr>
          <a:xfrm>
            <a:off x="5161281" y="2830993"/>
            <a:ext cx="6934200" cy="3661882"/>
            <a:chOff x="2590801" y="2672070"/>
            <a:chExt cx="6934200" cy="366188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CCDFAF7-D087-A729-16FC-1A4A848DC165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66556C7-28BB-27CE-2453-438EB9B5729C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1F22AA6-3A2C-0E0F-6770-5E4814A3A9BA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D3EFC98-7E2D-1466-6EEA-85788B9C4879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754F5A3-A2CA-ABC5-C1BD-653DE632FCB2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395B23C-4819-8F19-E006-45A28A32E0F3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1FD7AE4-5789-4301-9D43-66F98E658620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577DA87-3AA4-A9F6-0603-B50AB8AA521F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15D83AD-A4F9-DDA6-7C9B-D5E2FB999159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4C678B9-8376-E641-03A3-B9B5AC01DD5A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73A3D15-A765-6F5D-FF62-8AFF371E1C9F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5A8FFAB-D84B-85B8-58B8-1B00F7CCA551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B82966-89E3-2B46-3D38-374AFBCC160F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5158B6C-4AAC-11E8-A5FA-CBD2F7589363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B16B0B2-C57D-A089-16C8-D9A40F63D87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CD70709-CC17-AFBD-F517-918800E04B01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EC3F72F-4633-2DB2-15C6-8744989B9052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D58420-FDF0-2F8C-6D16-5DCE4CECFFFE}"/>
                </a:ext>
              </a:extLst>
            </p:cNvPr>
            <p:cNvSpPr txBox="1"/>
            <p:nvPr/>
          </p:nvSpPr>
          <p:spPr>
            <a:xfrm>
              <a:off x="6190049" y="33712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D3FC88C-CCA1-260D-94E2-E82E0014B50F}"/>
                </a:ext>
              </a:extLst>
            </p:cNvPr>
            <p:cNvSpPr txBox="1"/>
            <p:nvPr/>
          </p:nvSpPr>
          <p:spPr>
            <a:xfrm>
              <a:off x="4384195" y="43770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823466E-9014-5708-3F67-1E2739A939F2}"/>
                </a:ext>
              </a:extLst>
            </p:cNvPr>
            <p:cNvSpPr txBox="1"/>
            <p:nvPr/>
          </p:nvSpPr>
          <p:spPr>
            <a:xfrm>
              <a:off x="8051693" y="431669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9F29237-8A0E-5878-6C02-03A9050EA055}"/>
                </a:ext>
              </a:extLst>
            </p:cNvPr>
            <p:cNvSpPr txBox="1"/>
            <p:nvPr/>
          </p:nvSpPr>
          <p:spPr>
            <a:xfrm>
              <a:off x="3352081" y="50715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9F9AA81-2F4E-7699-571D-B616367A4776}"/>
                </a:ext>
              </a:extLst>
            </p:cNvPr>
            <p:cNvSpPr txBox="1"/>
            <p:nvPr/>
          </p:nvSpPr>
          <p:spPr>
            <a:xfrm>
              <a:off x="7122005" y="501267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7FA733E-267C-B6B7-35AE-6CB4C124A4C6}"/>
                </a:ext>
              </a:extLst>
            </p:cNvPr>
            <p:cNvSpPr txBox="1"/>
            <p:nvPr/>
          </p:nvSpPr>
          <p:spPr>
            <a:xfrm>
              <a:off x="5404400" y="51089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2074F7B-90C0-2766-0C59-F8D7C3963C3B}"/>
                </a:ext>
              </a:extLst>
            </p:cNvPr>
            <p:cNvSpPr txBox="1"/>
            <p:nvPr/>
          </p:nvSpPr>
          <p:spPr>
            <a:xfrm>
              <a:off x="9030118" y="503006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81AE260-19E9-58C5-CE3F-E1C5B23C297D}"/>
                </a:ext>
              </a:extLst>
            </p:cNvPr>
            <p:cNvSpPr txBox="1"/>
            <p:nvPr/>
          </p:nvSpPr>
          <p:spPr>
            <a:xfrm>
              <a:off x="2783996" y="59646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2DD3AF9-8C64-BB8A-8916-179191C830E1}"/>
                </a:ext>
              </a:extLst>
            </p:cNvPr>
            <p:cNvSpPr txBox="1"/>
            <p:nvPr/>
          </p:nvSpPr>
          <p:spPr>
            <a:xfrm>
              <a:off x="3920467" y="59646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034A460-2586-8D84-2404-1DC6F3C7CF2C}"/>
              </a:ext>
            </a:extLst>
          </p:cNvPr>
          <p:cNvGrpSpPr/>
          <p:nvPr/>
        </p:nvGrpSpPr>
        <p:grpSpPr>
          <a:xfrm>
            <a:off x="6415734" y="754688"/>
            <a:ext cx="5335707" cy="942725"/>
            <a:chOff x="2969525" y="2137541"/>
            <a:chExt cx="5335707" cy="942725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12067B8-0F65-635F-EB27-A65C8C91F307}"/>
                </a:ext>
              </a:extLst>
            </p:cNvPr>
            <p:cNvGrpSpPr/>
            <p:nvPr/>
          </p:nvGrpSpPr>
          <p:grpSpPr>
            <a:xfrm>
              <a:off x="2969525" y="2137541"/>
              <a:ext cx="5335707" cy="533400"/>
              <a:chOff x="1445524" y="2971800"/>
              <a:chExt cx="5335707" cy="533400"/>
            </a:xfrm>
          </p:grpSpPr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A6CF93A6-5138-3AA8-571B-124F87F53452}"/>
                  </a:ext>
                </a:extLst>
              </p:cNvPr>
              <p:cNvSpPr/>
              <p:nvPr/>
            </p:nvSpPr>
            <p:spPr>
              <a:xfrm>
                <a:off x="14455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01D61B2B-B935-40A6-9785-DC28D35F85B1}"/>
                  </a:ext>
                </a:extLst>
              </p:cNvPr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5E4A36F-69C2-8FEF-04C8-448BCBC24C3A}"/>
                  </a:ext>
                </a:extLst>
              </p:cNvPr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78311943-7B02-92AD-C0E0-1A1570965454}"/>
                  </a:ext>
                </a:extLst>
              </p:cNvPr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446B978-1048-2DFC-8915-A3E1343D6252}"/>
                  </a:ext>
                </a:extLst>
              </p:cNvPr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08363A7-7B23-DEEC-7E4C-07E98FC32C12}"/>
                  </a:ext>
                </a:extLst>
              </p:cNvPr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6D8F0EE-99AB-9979-A652-B1E990B6B685}"/>
                  </a:ext>
                </a:extLst>
              </p:cNvPr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8E298803-4CF9-44C4-65A9-22FA36AE083F}"/>
                  </a:ext>
                </a:extLst>
              </p:cNvPr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4E192E8-3C35-79F3-9BEF-6DBE322A6E6B}"/>
                  </a:ext>
                </a:extLst>
              </p:cNvPr>
              <p:cNvSpPr/>
              <p:nvPr/>
            </p:nvSpPr>
            <p:spPr>
              <a:xfrm>
                <a:off x="57144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76A0CF5-494E-36C1-2E0E-37D540346774}"/>
                  </a:ext>
                </a:extLst>
              </p:cNvPr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BF94BD7F-DFB9-3F7B-F409-F969572D5CFC}"/>
                </a:ext>
              </a:extLst>
            </p:cNvPr>
            <p:cNvSpPr txBox="1"/>
            <p:nvPr/>
          </p:nvSpPr>
          <p:spPr>
            <a:xfrm>
              <a:off x="3085381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B9141C7-12C6-27DA-EA35-667DF41CF456}"/>
                </a:ext>
              </a:extLst>
            </p:cNvPr>
            <p:cNvSpPr txBox="1"/>
            <p:nvPr/>
          </p:nvSpPr>
          <p:spPr>
            <a:xfrm>
              <a:off x="3618781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9345D1E-2ECC-D61F-6990-8586D482B42B}"/>
                </a:ext>
              </a:extLst>
            </p:cNvPr>
            <p:cNvSpPr txBox="1"/>
            <p:nvPr/>
          </p:nvSpPr>
          <p:spPr>
            <a:xfrm>
              <a:off x="4152750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BA1BA49-7BD4-1661-2F4D-774C17D9A52D}"/>
                </a:ext>
              </a:extLst>
            </p:cNvPr>
            <p:cNvSpPr txBox="1"/>
            <p:nvPr/>
          </p:nvSpPr>
          <p:spPr>
            <a:xfrm>
              <a:off x="4686150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2E61923-18C0-5991-9ED1-C98F41FC6780}"/>
                </a:ext>
              </a:extLst>
            </p:cNvPr>
            <p:cNvSpPr txBox="1"/>
            <p:nvPr/>
          </p:nvSpPr>
          <p:spPr>
            <a:xfrm>
              <a:off x="521713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B578BBA-E437-9237-E1A7-A7A9590EF9B9}"/>
                </a:ext>
              </a:extLst>
            </p:cNvPr>
            <p:cNvSpPr txBox="1"/>
            <p:nvPr/>
          </p:nvSpPr>
          <p:spPr>
            <a:xfrm>
              <a:off x="569516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113EA20-51DB-7222-044F-DA2A93E26892}"/>
                </a:ext>
              </a:extLst>
            </p:cNvPr>
            <p:cNvSpPr txBox="1"/>
            <p:nvPr/>
          </p:nvSpPr>
          <p:spPr>
            <a:xfrm>
              <a:off x="6286919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116FF36-472F-232B-3424-BF9419CED2B9}"/>
                </a:ext>
              </a:extLst>
            </p:cNvPr>
            <p:cNvSpPr txBox="1"/>
            <p:nvPr/>
          </p:nvSpPr>
          <p:spPr>
            <a:xfrm>
              <a:off x="6820319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D02C096-1D8C-C0F5-9993-B189511233E0}"/>
                </a:ext>
              </a:extLst>
            </p:cNvPr>
            <p:cNvSpPr txBox="1"/>
            <p:nvPr/>
          </p:nvSpPr>
          <p:spPr>
            <a:xfrm>
              <a:off x="735428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58A9836-1411-4CA9-818E-52538A1A8A8A}"/>
                </a:ext>
              </a:extLst>
            </p:cNvPr>
            <p:cNvSpPr txBox="1"/>
            <p:nvPr/>
          </p:nvSpPr>
          <p:spPr>
            <a:xfrm>
              <a:off x="788768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90016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0A239-AB83-588B-7F8C-A378F624E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a Heap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9323D-7A04-F49B-C2B4-877B56453F7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6282" y="1570438"/>
                <a:ext cx="6938093" cy="435133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/>
                  <a:t>Every complete binary tree with the same number of nodes uses the same positions and edges</a:t>
                </a:r>
              </a:p>
              <a:p>
                <a:r>
                  <a:rPr lang="en-US" dirty="0"/>
                  <a:t>Use an array to represent the heap</a:t>
                </a:r>
              </a:p>
              <a:p>
                <a:r>
                  <a:rPr lang="en-US" dirty="0"/>
                  <a:t>Index of root: </a:t>
                </a:r>
                <a:r>
                  <a:rPr lang="en-US" dirty="0">
                    <a:solidFill>
                      <a:srgbClr val="FF66FF"/>
                    </a:solidFill>
                  </a:rPr>
                  <a:t>0</a:t>
                </a:r>
              </a:p>
              <a:p>
                <a:r>
                  <a:rPr lang="en-US" dirty="0"/>
                  <a:t>Parent of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en-US" b="0" i="1" smtClean="0">
                            <a:solidFill>
                              <a:srgbClr val="FF66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Left child of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2</m:t>
                    </m:r>
                    <m:d>
                      <m:dPr>
                        <m:ctrlPr>
                          <a:rPr lang="en-US" b="0" i="1" smtClean="0">
                            <a:solidFill>
                              <a:srgbClr val="FF66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66FF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solidFill>
                              <a:srgbClr val="FF66FF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dirty="0"/>
              </a:p>
              <a:p>
                <a:r>
                  <a:rPr lang="en-US" dirty="0"/>
                  <a:t>Right child of node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: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2(</m:t>
                    </m:r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smtClean="0">
                        <a:solidFill>
                          <a:srgbClr val="FF66FF"/>
                        </a:solidFill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endParaRPr lang="en-US" dirty="0"/>
              </a:p>
              <a:p>
                <a:r>
                  <a:rPr lang="en-US" dirty="0"/>
                  <a:t>Location of the leaves: </a:t>
                </a:r>
                <a:r>
                  <a:rPr lang="en-US" dirty="0">
                    <a:solidFill>
                      <a:srgbClr val="FF66FF"/>
                    </a:solidFill>
                  </a:rPr>
                  <a:t>last 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solidFill>
                              <a:srgbClr val="FF66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FF66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79323D-7A04-F49B-C2B4-877B56453F7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6282" y="1570438"/>
                <a:ext cx="6938093" cy="4351338"/>
              </a:xfrm>
              <a:blipFill>
                <a:blip r:embed="rId2"/>
                <a:stretch>
                  <a:fillRect l="-1582" t="-3226" b="-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2F432A6F-3B38-F5E7-01DD-DAEA463B2720}"/>
              </a:ext>
            </a:extLst>
          </p:cNvPr>
          <p:cNvGrpSpPr/>
          <p:nvPr/>
        </p:nvGrpSpPr>
        <p:grpSpPr>
          <a:xfrm>
            <a:off x="5161281" y="2830993"/>
            <a:ext cx="6934200" cy="3661882"/>
            <a:chOff x="2590801" y="2672070"/>
            <a:chExt cx="6934200" cy="3661882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8CCDFAF7-D087-A729-16FC-1A4A848DC165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266556C7-28BB-27CE-2453-438EB9B5729C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F1F22AA6-3A2C-0E0F-6770-5E4814A3A9BA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1D3EFC98-7E2D-1466-6EEA-85788B9C4879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F754F5A3-A2CA-ABC5-C1BD-653DE632FCB2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3395B23C-4819-8F19-E006-45A28A32E0F3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21FD7AE4-5789-4301-9D43-66F98E658620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577DA87-3AA4-A9F6-0603-B50AB8AA521F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15D83AD-A4F9-DDA6-7C9B-D5E2FB999159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4C678B9-8376-E641-03A3-B9B5AC01DD5A}"/>
                </a:ext>
              </a:extLst>
            </p:cNvPr>
            <p:cNvCxnSpPr>
              <a:cxnSpLocks/>
              <a:stCxn id="5" idx="3"/>
              <a:endCxn id="6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73A3D15-A765-6F5D-FF62-8AFF371E1C9F}"/>
                </a:ext>
              </a:extLst>
            </p:cNvPr>
            <p:cNvCxnSpPr>
              <a:cxnSpLocks/>
              <a:stCxn id="5" idx="5"/>
              <a:endCxn id="7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5A8FFAB-D84B-85B8-58B8-1B00F7CCA551}"/>
                </a:ext>
              </a:extLst>
            </p:cNvPr>
            <p:cNvCxnSpPr>
              <a:stCxn id="9" idx="1"/>
              <a:endCxn id="6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5B82966-89E3-2B46-3D38-374AFBCC160F}"/>
                </a:ext>
              </a:extLst>
            </p:cNvPr>
            <p:cNvCxnSpPr>
              <a:stCxn id="8" idx="7"/>
              <a:endCxn id="6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5158B6C-4AAC-11E8-A5FA-CBD2F7589363}"/>
                </a:ext>
              </a:extLst>
            </p:cNvPr>
            <p:cNvCxnSpPr>
              <a:stCxn id="13" idx="0"/>
              <a:endCxn id="8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1B16B0B2-C57D-A089-16C8-D9A40F63D872}"/>
                </a:ext>
              </a:extLst>
            </p:cNvPr>
            <p:cNvCxnSpPr>
              <a:stCxn id="12" idx="0"/>
              <a:endCxn id="8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CD70709-CC17-AFBD-F517-918800E04B01}"/>
                </a:ext>
              </a:extLst>
            </p:cNvPr>
            <p:cNvCxnSpPr>
              <a:stCxn id="10" idx="7"/>
              <a:endCxn id="7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1EC3F72F-4633-2DB2-15C6-8744989B9052}"/>
                </a:ext>
              </a:extLst>
            </p:cNvPr>
            <p:cNvCxnSpPr>
              <a:stCxn id="11" idx="1"/>
              <a:endCxn id="7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2D58420-FDF0-2F8C-6D16-5DCE4CECFFFE}"/>
                </a:ext>
              </a:extLst>
            </p:cNvPr>
            <p:cNvSpPr txBox="1"/>
            <p:nvPr/>
          </p:nvSpPr>
          <p:spPr>
            <a:xfrm>
              <a:off x="6190049" y="33712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D3FC88C-CCA1-260D-94E2-E82E0014B50F}"/>
                </a:ext>
              </a:extLst>
            </p:cNvPr>
            <p:cNvSpPr txBox="1"/>
            <p:nvPr/>
          </p:nvSpPr>
          <p:spPr>
            <a:xfrm>
              <a:off x="4384195" y="43770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5823466E-9014-5708-3F67-1E2739A939F2}"/>
                </a:ext>
              </a:extLst>
            </p:cNvPr>
            <p:cNvSpPr txBox="1"/>
            <p:nvPr/>
          </p:nvSpPr>
          <p:spPr>
            <a:xfrm>
              <a:off x="8051693" y="431669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9F29237-8A0E-5878-6C02-03A9050EA055}"/>
                </a:ext>
              </a:extLst>
            </p:cNvPr>
            <p:cNvSpPr txBox="1"/>
            <p:nvPr/>
          </p:nvSpPr>
          <p:spPr>
            <a:xfrm>
              <a:off x="3352081" y="50715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09F9AA81-2F4E-7699-571D-B616367A4776}"/>
                </a:ext>
              </a:extLst>
            </p:cNvPr>
            <p:cNvSpPr txBox="1"/>
            <p:nvPr/>
          </p:nvSpPr>
          <p:spPr>
            <a:xfrm>
              <a:off x="7122005" y="501267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57FA733E-267C-B6B7-35AE-6CB4C124A4C6}"/>
                </a:ext>
              </a:extLst>
            </p:cNvPr>
            <p:cNvSpPr txBox="1"/>
            <p:nvPr/>
          </p:nvSpPr>
          <p:spPr>
            <a:xfrm>
              <a:off x="5404400" y="51089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2074F7B-90C0-2766-0C59-F8D7C3963C3B}"/>
                </a:ext>
              </a:extLst>
            </p:cNvPr>
            <p:cNvSpPr txBox="1"/>
            <p:nvPr/>
          </p:nvSpPr>
          <p:spPr>
            <a:xfrm>
              <a:off x="9030118" y="503006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81AE260-19E9-58C5-CE3F-E1C5B23C297D}"/>
                </a:ext>
              </a:extLst>
            </p:cNvPr>
            <p:cNvSpPr txBox="1"/>
            <p:nvPr/>
          </p:nvSpPr>
          <p:spPr>
            <a:xfrm>
              <a:off x="2783996" y="59646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2DD3AF9-8C64-BB8A-8916-179191C830E1}"/>
                </a:ext>
              </a:extLst>
            </p:cNvPr>
            <p:cNvSpPr txBox="1"/>
            <p:nvPr/>
          </p:nvSpPr>
          <p:spPr>
            <a:xfrm>
              <a:off x="3920467" y="59646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C034A460-2586-8D84-2404-1DC6F3C7CF2C}"/>
              </a:ext>
            </a:extLst>
          </p:cNvPr>
          <p:cNvGrpSpPr/>
          <p:nvPr/>
        </p:nvGrpSpPr>
        <p:grpSpPr>
          <a:xfrm>
            <a:off x="6949134" y="754688"/>
            <a:ext cx="4802307" cy="942725"/>
            <a:chOff x="3502925" y="2137541"/>
            <a:chExt cx="4802307" cy="942725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A12067B8-0F65-635F-EB27-A65C8C91F307}"/>
                </a:ext>
              </a:extLst>
            </p:cNvPr>
            <p:cNvGrpSpPr/>
            <p:nvPr/>
          </p:nvGrpSpPr>
          <p:grpSpPr>
            <a:xfrm>
              <a:off x="3502925" y="2137541"/>
              <a:ext cx="4802307" cy="533400"/>
              <a:chOff x="1978924" y="2971800"/>
              <a:chExt cx="4802307" cy="533400"/>
            </a:xfrm>
          </p:grpSpPr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01D61B2B-B935-40A6-9785-DC28D35F85B1}"/>
                  </a:ext>
                </a:extLst>
              </p:cNvPr>
              <p:cNvSpPr/>
              <p:nvPr/>
            </p:nvSpPr>
            <p:spPr>
              <a:xfrm>
                <a:off x="1978924" y="2971800"/>
                <a:ext cx="5334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5E4A36F-69C2-8FEF-04C8-448BCBC24C3A}"/>
                  </a:ext>
                </a:extLst>
              </p:cNvPr>
              <p:cNvSpPr/>
              <p:nvPr/>
            </p:nvSpPr>
            <p:spPr>
              <a:xfrm>
                <a:off x="25128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78311943-7B02-92AD-C0E0-1A1570965454}"/>
                  </a:ext>
                </a:extLst>
              </p:cNvPr>
              <p:cNvSpPr/>
              <p:nvPr/>
            </p:nvSpPr>
            <p:spPr>
              <a:xfrm>
                <a:off x="30462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C446B978-1048-2DFC-8915-A3E1343D6252}"/>
                  </a:ext>
                </a:extLst>
              </p:cNvPr>
              <p:cNvSpPr/>
              <p:nvPr/>
            </p:nvSpPr>
            <p:spPr>
              <a:xfrm>
                <a:off x="3579693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508363A7-7B23-DEEC-7E4C-07E98FC32C12}"/>
                  </a:ext>
                </a:extLst>
              </p:cNvPr>
              <p:cNvSpPr/>
              <p:nvPr/>
            </p:nvSpPr>
            <p:spPr>
              <a:xfrm>
                <a:off x="41136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7</a:t>
                </a:r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6D8F0EE-99AB-9979-A652-B1E990B6B685}"/>
                  </a:ext>
                </a:extLst>
              </p:cNvPr>
              <p:cNvSpPr/>
              <p:nvPr/>
            </p:nvSpPr>
            <p:spPr>
              <a:xfrm>
                <a:off x="46470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41" name="Rectangle 40">
                <a:extLst>
                  <a:ext uri="{FF2B5EF4-FFF2-40B4-BE49-F238E27FC236}">
                    <a16:creationId xmlns:a16="http://schemas.microsoft.com/office/drawing/2014/main" id="{8E298803-4CF9-44C4-65A9-22FA36AE083F}"/>
                  </a:ext>
                </a:extLst>
              </p:cNvPr>
              <p:cNvSpPr/>
              <p:nvPr/>
            </p:nvSpPr>
            <p:spPr>
              <a:xfrm>
                <a:off x="5180462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6</a:t>
                </a:r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54E192E8-3C35-79F3-9BEF-6DBE322A6E6B}"/>
                  </a:ext>
                </a:extLst>
              </p:cNvPr>
              <p:cNvSpPr/>
              <p:nvPr/>
            </p:nvSpPr>
            <p:spPr>
              <a:xfrm>
                <a:off x="57144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5</a:t>
                </a:r>
              </a:p>
            </p:txBody>
          </p:sp>
          <p:sp>
            <p:nvSpPr>
              <p:cNvPr id="43" name="Rectangle 42">
                <a:extLst>
                  <a:ext uri="{FF2B5EF4-FFF2-40B4-BE49-F238E27FC236}">
                    <a16:creationId xmlns:a16="http://schemas.microsoft.com/office/drawing/2014/main" id="{176A0CF5-494E-36C1-2E0E-37D540346774}"/>
                  </a:ext>
                </a:extLst>
              </p:cNvPr>
              <p:cNvSpPr/>
              <p:nvPr/>
            </p:nvSpPr>
            <p:spPr>
              <a:xfrm>
                <a:off x="6247831" y="2971800"/>
                <a:ext cx="533400" cy="5334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</a:rPr>
                  <a:t>9</a:t>
                </a:r>
              </a:p>
            </p:txBody>
          </p:sp>
        </p:grp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B9141C7-12C6-27DA-EA35-667DF41CF456}"/>
                </a:ext>
              </a:extLst>
            </p:cNvPr>
            <p:cNvSpPr txBox="1"/>
            <p:nvPr/>
          </p:nvSpPr>
          <p:spPr>
            <a:xfrm>
              <a:off x="3618781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9345D1E-2ECC-D61F-6990-8586D482B42B}"/>
                </a:ext>
              </a:extLst>
            </p:cNvPr>
            <p:cNvSpPr txBox="1"/>
            <p:nvPr/>
          </p:nvSpPr>
          <p:spPr>
            <a:xfrm>
              <a:off x="4152750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EBA1BA49-7BD4-1661-2F4D-774C17D9A52D}"/>
                </a:ext>
              </a:extLst>
            </p:cNvPr>
            <p:cNvSpPr txBox="1"/>
            <p:nvPr/>
          </p:nvSpPr>
          <p:spPr>
            <a:xfrm>
              <a:off x="4686150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2E61923-18C0-5991-9ED1-C98F41FC6780}"/>
                </a:ext>
              </a:extLst>
            </p:cNvPr>
            <p:cNvSpPr txBox="1"/>
            <p:nvPr/>
          </p:nvSpPr>
          <p:spPr>
            <a:xfrm>
              <a:off x="521713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FB578BBA-E437-9237-E1A7-A7A9590EF9B9}"/>
                </a:ext>
              </a:extLst>
            </p:cNvPr>
            <p:cNvSpPr txBox="1"/>
            <p:nvPr/>
          </p:nvSpPr>
          <p:spPr>
            <a:xfrm>
              <a:off x="569516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7113EA20-51DB-7222-044F-DA2A93E26892}"/>
                </a:ext>
              </a:extLst>
            </p:cNvPr>
            <p:cNvSpPr txBox="1"/>
            <p:nvPr/>
          </p:nvSpPr>
          <p:spPr>
            <a:xfrm>
              <a:off x="6286919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116FF36-472F-232B-3424-BF9419CED2B9}"/>
                </a:ext>
              </a:extLst>
            </p:cNvPr>
            <p:cNvSpPr txBox="1"/>
            <p:nvPr/>
          </p:nvSpPr>
          <p:spPr>
            <a:xfrm>
              <a:off x="6820319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ED02C096-1D8C-C0F5-9993-B189511233E0}"/>
                </a:ext>
              </a:extLst>
            </p:cNvPr>
            <p:cNvSpPr txBox="1"/>
            <p:nvPr/>
          </p:nvSpPr>
          <p:spPr>
            <a:xfrm>
              <a:off x="735428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858A9836-1411-4CA9-818E-52538A1A8A8A}"/>
                </a:ext>
              </a:extLst>
            </p:cNvPr>
            <p:cNvSpPr txBox="1"/>
            <p:nvPr/>
          </p:nvSpPr>
          <p:spPr>
            <a:xfrm>
              <a:off x="7887688" y="271093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1055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B0ABD-0BFF-6D08-9E5A-671AB1079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Insert </a:t>
            </a:r>
            <a:r>
              <a:rPr lang="en-US" dirty="0" err="1"/>
              <a:t>Psuedocode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9F30F0-7D06-DAC8-8BF6-ECA17E7C26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insert(item){</a:t>
            </a:r>
          </a:p>
          <a:p>
            <a:pPr marL="0" indent="0">
              <a:buNone/>
            </a:pPr>
            <a:r>
              <a:rPr lang="en-US" dirty="0"/>
              <a:t>    if(size == </a:t>
            </a:r>
            <a:r>
              <a:rPr lang="en-US" dirty="0" err="1"/>
              <a:t>arr.length</a:t>
            </a:r>
            <a:r>
              <a:rPr lang="en-US" dirty="0"/>
              <a:t> – 1){resize();}</a:t>
            </a:r>
          </a:p>
          <a:p>
            <a:pPr marL="0" indent="0">
              <a:buNone/>
            </a:pPr>
            <a:r>
              <a:rPr lang="en-US" dirty="0"/>
              <a:t>    size++;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arr</a:t>
            </a:r>
            <a:r>
              <a:rPr lang="en-US" dirty="0"/>
              <a:t>[</a:t>
            </a:r>
            <a:r>
              <a:rPr lang="en-US" dirty="0" err="1"/>
              <a:t>i</a:t>
            </a:r>
            <a:r>
              <a:rPr lang="en-US" dirty="0"/>
              <a:t>] = item;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percolateUp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} 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319A78C-22E0-1504-C121-1B9D7CECEFDF}"/>
              </a:ext>
            </a:extLst>
          </p:cNvPr>
          <p:cNvGrpSpPr/>
          <p:nvPr/>
        </p:nvGrpSpPr>
        <p:grpSpPr>
          <a:xfrm>
            <a:off x="5161281" y="2830993"/>
            <a:ext cx="6934200" cy="3661882"/>
            <a:chOff x="2590801" y="2672070"/>
            <a:chExt cx="6934200" cy="3661882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3590ADCF-AC3A-F95D-CBD8-5376AE545FD0}"/>
                </a:ext>
              </a:extLst>
            </p:cNvPr>
            <p:cNvSpPr/>
            <p:nvPr/>
          </p:nvSpPr>
          <p:spPr>
            <a:xfrm>
              <a:off x="5996855" y="267207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C1E97F45-62B0-D1B7-9478-3853F3867812}"/>
                </a:ext>
              </a:extLst>
            </p:cNvPr>
            <p:cNvSpPr/>
            <p:nvPr/>
          </p:nvSpPr>
          <p:spPr>
            <a:xfrm>
              <a:off x="4191001" y="3682289"/>
              <a:ext cx="688077" cy="68807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B905ACCE-BD79-240B-004A-8E9C40E8A095}"/>
                </a:ext>
              </a:extLst>
            </p:cNvPr>
            <p:cNvSpPr/>
            <p:nvPr/>
          </p:nvSpPr>
          <p:spPr>
            <a:xfrm>
              <a:off x="7858499" y="3653913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1F9406B-F77B-C36E-6D36-B2CA52C44840}"/>
                </a:ext>
              </a:extLst>
            </p:cNvPr>
            <p:cNvSpPr/>
            <p:nvPr/>
          </p:nvSpPr>
          <p:spPr>
            <a:xfrm>
              <a:off x="3200401" y="438350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2A610A05-C4E9-EA78-7DBB-9B3058A4457C}"/>
                </a:ext>
              </a:extLst>
            </p:cNvPr>
            <p:cNvSpPr/>
            <p:nvPr/>
          </p:nvSpPr>
          <p:spPr>
            <a:xfrm>
              <a:off x="5211206" y="4425368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80782E2-E251-676C-C175-94BF04C51411}"/>
                </a:ext>
              </a:extLst>
            </p:cNvPr>
            <p:cNvSpPr/>
            <p:nvPr/>
          </p:nvSpPr>
          <p:spPr>
            <a:xfrm>
              <a:off x="6934201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24958CB-DB1A-72DF-AB74-2753C9B5A9E3}"/>
                </a:ext>
              </a:extLst>
            </p:cNvPr>
            <p:cNvSpPr/>
            <p:nvPr/>
          </p:nvSpPr>
          <p:spPr>
            <a:xfrm>
              <a:off x="8836924" y="4341990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3883FC59-010C-A8A3-DF98-478714DA6CCE}"/>
                </a:ext>
              </a:extLst>
            </p:cNvPr>
            <p:cNvSpPr/>
            <p:nvPr/>
          </p:nvSpPr>
          <p:spPr>
            <a:xfrm>
              <a:off x="2590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CDFF37CC-26F4-FA47-D06F-86E490A2F288}"/>
                </a:ext>
              </a:extLst>
            </p:cNvPr>
            <p:cNvSpPr/>
            <p:nvPr/>
          </p:nvSpPr>
          <p:spPr>
            <a:xfrm>
              <a:off x="3733801" y="5352744"/>
              <a:ext cx="688077" cy="688077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43FA3B6-3BD2-A7AB-C429-AB41FC4511D4}"/>
                </a:ext>
              </a:extLst>
            </p:cNvPr>
            <p:cNvCxnSpPr>
              <a:cxnSpLocks/>
              <a:stCxn id="6" idx="3"/>
              <a:endCxn id="7" idx="7"/>
            </p:cNvCxnSpPr>
            <p:nvPr/>
          </p:nvCxnSpPr>
          <p:spPr>
            <a:xfrm flipH="1">
              <a:off x="4778311" y="3259380"/>
              <a:ext cx="1319311" cy="52367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3769978-E2E6-C543-4006-EFD7629B66F7}"/>
                </a:ext>
              </a:extLst>
            </p:cNvPr>
            <p:cNvCxnSpPr>
              <a:cxnSpLocks/>
              <a:stCxn id="6" idx="5"/>
              <a:endCxn id="8" idx="1"/>
            </p:cNvCxnSpPr>
            <p:nvPr/>
          </p:nvCxnSpPr>
          <p:spPr>
            <a:xfrm>
              <a:off x="6584165" y="3259380"/>
              <a:ext cx="1375101" cy="4953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653713A-EB3B-E7B8-A0B4-48560F9BE3CE}"/>
                </a:ext>
              </a:extLst>
            </p:cNvPr>
            <p:cNvCxnSpPr>
              <a:stCxn id="10" idx="1"/>
              <a:endCxn id="7" idx="5"/>
            </p:cNvCxnSpPr>
            <p:nvPr/>
          </p:nvCxnSpPr>
          <p:spPr>
            <a:xfrm flipH="1" flipV="1">
              <a:off x="4778310" y="4269598"/>
              <a:ext cx="533662" cy="2565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17F5819-1CC3-EB41-1FFB-34B13CCEFBC1}"/>
                </a:ext>
              </a:extLst>
            </p:cNvPr>
            <p:cNvCxnSpPr>
              <a:stCxn id="9" idx="7"/>
              <a:endCxn id="7" idx="3"/>
            </p:cNvCxnSpPr>
            <p:nvPr/>
          </p:nvCxnSpPr>
          <p:spPr>
            <a:xfrm flipV="1">
              <a:off x="3787711" y="4269598"/>
              <a:ext cx="504057" cy="21467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3B9071A-8BC7-66B8-2E17-2202CA6B0047}"/>
                </a:ext>
              </a:extLst>
            </p:cNvPr>
            <p:cNvCxnSpPr>
              <a:stCxn id="14" idx="0"/>
              <a:endCxn id="9" idx="5"/>
            </p:cNvCxnSpPr>
            <p:nvPr/>
          </p:nvCxnSpPr>
          <p:spPr>
            <a:xfrm flipH="1" flipV="1">
              <a:off x="3787711" y="4970813"/>
              <a:ext cx="290129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3B7D0980-39AE-718B-21E2-93900C211F03}"/>
                </a:ext>
              </a:extLst>
            </p:cNvPr>
            <p:cNvCxnSpPr>
              <a:stCxn id="13" idx="0"/>
              <a:endCxn id="9" idx="3"/>
            </p:cNvCxnSpPr>
            <p:nvPr/>
          </p:nvCxnSpPr>
          <p:spPr>
            <a:xfrm flipV="1">
              <a:off x="2934839" y="4970813"/>
              <a:ext cx="366328" cy="3819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8A6BC9B-98E6-4549-68DC-74993F27E78E}"/>
                </a:ext>
              </a:extLst>
            </p:cNvPr>
            <p:cNvCxnSpPr>
              <a:stCxn id="11" idx="7"/>
              <a:endCxn id="8" idx="3"/>
            </p:cNvCxnSpPr>
            <p:nvPr/>
          </p:nvCxnSpPr>
          <p:spPr>
            <a:xfrm flipV="1">
              <a:off x="7521511" y="4241222"/>
              <a:ext cx="437755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0C276A-5518-CAF0-2255-23E1EA71F0C1}"/>
                </a:ext>
              </a:extLst>
            </p:cNvPr>
            <p:cNvCxnSpPr>
              <a:stCxn id="12" idx="1"/>
              <a:endCxn id="8" idx="5"/>
            </p:cNvCxnSpPr>
            <p:nvPr/>
          </p:nvCxnSpPr>
          <p:spPr>
            <a:xfrm flipH="1" flipV="1">
              <a:off x="8445808" y="4241222"/>
              <a:ext cx="491882" cy="20153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51D7BE4-7EA4-E083-F005-CE9963087A2B}"/>
                </a:ext>
              </a:extLst>
            </p:cNvPr>
            <p:cNvSpPr txBox="1"/>
            <p:nvPr/>
          </p:nvSpPr>
          <p:spPr>
            <a:xfrm>
              <a:off x="6190049" y="337129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6E1B287-9D58-24EC-9873-34BFBBB18C57}"/>
                </a:ext>
              </a:extLst>
            </p:cNvPr>
            <p:cNvSpPr txBox="1"/>
            <p:nvPr/>
          </p:nvSpPr>
          <p:spPr>
            <a:xfrm>
              <a:off x="4384195" y="437709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491371E-FDDF-D0C4-E6A0-11EDAAB30245}"/>
                </a:ext>
              </a:extLst>
            </p:cNvPr>
            <p:cNvSpPr txBox="1"/>
            <p:nvPr/>
          </p:nvSpPr>
          <p:spPr>
            <a:xfrm>
              <a:off x="8051693" y="4316695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CCA9699D-BA8A-95B9-A774-2888803EBC9F}"/>
                </a:ext>
              </a:extLst>
            </p:cNvPr>
            <p:cNvSpPr txBox="1"/>
            <p:nvPr/>
          </p:nvSpPr>
          <p:spPr>
            <a:xfrm>
              <a:off x="3352081" y="50715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FA574D4-083A-517E-4C86-1FEF9B1A6C08}"/>
                </a:ext>
              </a:extLst>
            </p:cNvPr>
            <p:cNvSpPr txBox="1"/>
            <p:nvPr/>
          </p:nvSpPr>
          <p:spPr>
            <a:xfrm>
              <a:off x="7122005" y="501267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AEFDE8B-297C-1A55-C4E3-B82E367B2752}"/>
                </a:ext>
              </a:extLst>
            </p:cNvPr>
            <p:cNvSpPr txBox="1"/>
            <p:nvPr/>
          </p:nvSpPr>
          <p:spPr>
            <a:xfrm>
              <a:off x="5404400" y="510890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1843CF5E-C3F7-016F-5E48-33651CE0FF16}"/>
                </a:ext>
              </a:extLst>
            </p:cNvPr>
            <p:cNvSpPr txBox="1"/>
            <p:nvPr/>
          </p:nvSpPr>
          <p:spPr>
            <a:xfrm>
              <a:off x="9030118" y="503006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19256FD-7565-FC3E-4FDA-FCF03080D865}"/>
                </a:ext>
              </a:extLst>
            </p:cNvPr>
            <p:cNvSpPr txBox="1"/>
            <p:nvPr/>
          </p:nvSpPr>
          <p:spPr>
            <a:xfrm>
              <a:off x="2783996" y="59646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266614E-09F9-82F3-F526-EF3A6F76C787}"/>
                </a:ext>
              </a:extLst>
            </p:cNvPr>
            <p:cNvSpPr txBox="1"/>
            <p:nvPr/>
          </p:nvSpPr>
          <p:spPr>
            <a:xfrm>
              <a:off x="3920467" y="596462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21B1A065-9350-217A-B493-454658FE629D}"/>
              </a:ext>
            </a:extLst>
          </p:cNvPr>
          <p:cNvGrpSpPr/>
          <p:nvPr/>
        </p:nvGrpSpPr>
        <p:grpSpPr>
          <a:xfrm>
            <a:off x="5470854" y="754688"/>
            <a:ext cx="5875588" cy="945155"/>
            <a:chOff x="5470854" y="754688"/>
            <a:chExt cx="5875588" cy="945155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DA40C5FE-FF71-4588-5DB9-DF23F0FDA931}"/>
                </a:ext>
              </a:extLst>
            </p:cNvPr>
            <p:cNvSpPr/>
            <p:nvPr/>
          </p:nvSpPr>
          <p:spPr>
            <a:xfrm>
              <a:off x="5470854" y="754688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D2A2D341-FB1D-4333-7CED-54A40C9BB4E0}"/>
                </a:ext>
              </a:extLst>
            </p:cNvPr>
            <p:cNvSpPr/>
            <p:nvPr/>
          </p:nvSpPr>
          <p:spPr>
            <a:xfrm>
              <a:off x="6004254" y="754688"/>
              <a:ext cx="533400" cy="533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392EF2A-6098-94F4-6005-5D7250B81AB0}"/>
                </a:ext>
              </a:extLst>
            </p:cNvPr>
            <p:cNvSpPr/>
            <p:nvPr/>
          </p:nvSpPr>
          <p:spPr>
            <a:xfrm>
              <a:off x="6538223" y="754688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5C86C3DC-CE40-8CB9-3473-5B7233F6DE0E}"/>
                </a:ext>
              </a:extLst>
            </p:cNvPr>
            <p:cNvSpPr/>
            <p:nvPr/>
          </p:nvSpPr>
          <p:spPr>
            <a:xfrm>
              <a:off x="7071623" y="754688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AF36252-F9A8-394F-F3CC-807624F242F6}"/>
                </a:ext>
              </a:extLst>
            </p:cNvPr>
            <p:cNvSpPr/>
            <p:nvPr/>
          </p:nvSpPr>
          <p:spPr>
            <a:xfrm>
              <a:off x="7605023" y="754688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FB1F7E70-42FC-5380-8C7C-2146C94F1608}"/>
                </a:ext>
              </a:extLst>
            </p:cNvPr>
            <p:cNvSpPr/>
            <p:nvPr/>
          </p:nvSpPr>
          <p:spPr>
            <a:xfrm>
              <a:off x="8138992" y="754688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7</a:t>
              </a: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1F47E445-8B00-89E8-4940-1CAC7A5093B8}"/>
                </a:ext>
              </a:extLst>
            </p:cNvPr>
            <p:cNvSpPr/>
            <p:nvPr/>
          </p:nvSpPr>
          <p:spPr>
            <a:xfrm>
              <a:off x="8672392" y="754688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7DE3360-978B-A3E9-697F-41E8CD20E2E1}"/>
                </a:ext>
              </a:extLst>
            </p:cNvPr>
            <p:cNvSpPr/>
            <p:nvPr/>
          </p:nvSpPr>
          <p:spPr>
            <a:xfrm>
              <a:off x="9205792" y="754688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6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D68B70C2-AE66-8203-31E9-FED7E58E8459}"/>
                </a:ext>
              </a:extLst>
            </p:cNvPr>
            <p:cNvSpPr/>
            <p:nvPr/>
          </p:nvSpPr>
          <p:spPr>
            <a:xfrm>
              <a:off x="9739761" y="754688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5</a:t>
              </a: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C08599E5-5D1A-B619-4E19-AACF281B23A6}"/>
                </a:ext>
              </a:extLst>
            </p:cNvPr>
            <p:cNvSpPr/>
            <p:nvPr/>
          </p:nvSpPr>
          <p:spPr>
            <a:xfrm>
              <a:off x="10273161" y="754688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9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D9CB592-07B7-04BF-FDFE-FFDBEC5ECDBC}"/>
                </a:ext>
              </a:extLst>
            </p:cNvPr>
            <p:cNvSpPr txBox="1"/>
            <p:nvPr/>
          </p:nvSpPr>
          <p:spPr>
            <a:xfrm>
              <a:off x="5586710" y="13280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0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EE4C5343-84DC-C3B4-5703-C1FF2273F7F5}"/>
                </a:ext>
              </a:extLst>
            </p:cNvPr>
            <p:cNvSpPr txBox="1"/>
            <p:nvPr/>
          </p:nvSpPr>
          <p:spPr>
            <a:xfrm>
              <a:off x="6120110" y="13280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2EA6E396-54AF-A03F-599B-9F83A1F40E9C}"/>
                </a:ext>
              </a:extLst>
            </p:cNvPr>
            <p:cNvSpPr txBox="1"/>
            <p:nvPr/>
          </p:nvSpPr>
          <p:spPr>
            <a:xfrm>
              <a:off x="6654079" y="13280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2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5DAB305-7AB4-AD50-E5D2-42EDCC6C85E6}"/>
                </a:ext>
              </a:extLst>
            </p:cNvPr>
            <p:cNvSpPr txBox="1"/>
            <p:nvPr/>
          </p:nvSpPr>
          <p:spPr>
            <a:xfrm>
              <a:off x="7187479" y="13280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3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7AA6B46B-8F65-E3F3-9830-172821999172}"/>
                </a:ext>
              </a:extLst>
            </p:cNvPr>
            <p:cNvSpPr txBox="1"/>
            <p:nvPr/>
          </p:nvSpPr>
          <p:spPr>
            <a:xfrm>
              <a:off x="7718467" y="13280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4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316B99E-962F-FD7B-C9BE-33114FB14B10}"/>
                </a:ext>
              </a:extLst>
            </p:cNvPr>
            <p:cNvSpPr txBox="1"/>
            <p:nvPr/>
          </p:nvSpPr>
          <p:spPr>
            <a:xfrm>
              <a:off x="8196497" y="13280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5</a:t>
              </a: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180FC8E8-AD8A-D9BE-9027-BCCBE9FFB927}"/>
                </a:ext>
              </a:extLst>
            </p:cNvPr>
            <p:cNvSpPr txBox="1"/>
            <p:nvPr/>
          </p:nvSpPr>
          <p:spPr>
            <a:xfrm>
              <a:off x="8788248" y="13280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6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667EDEA1-0EB4-92E9-59D5-91799BB4F256}"/>
                </a:ext>
              </a:extLst>
            </p:cNvPr>
            <p:cNvSpPr txBox="1"/>
            <p:nvPr/>
          </p:nvSpPr>
          <p:spPr>
            <a:xfrm>
              <a:off x="9321648" y="13280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7</a:t>
              </a: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0015438-2400-B96A-D9A3-0A2A4D4BA19D}"/>
                </a:ext>
              </a:extLst>
            </p:cNvPr>
            <p:cNvSpPr txBox="1"/>
            <p:nvPr/>
          </p:nvSpPr>
          <p:spPr>
            <a:xfrm>
              <a:off x="9855617" y="13280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8</a:t>
              </a: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A28FE685-0398-8AAD-2600-2C0F3F748DC9}"/>
                </a:ext>
              </a:extLst>
            </p:cNvPr>
            <p:cNvSpPr txBox="1"/>
            <p:nvPr/>
          </p:nvSpPr>
          <p:spPr>
            <a:xfrm>
              <a:off x="10389017" y="13280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9</a:t>
              </a: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2F433D48-F47F-C4D3-4EC9-18E5D40F42B4}"/>
                </a:ext>
              </a:extLst>
            </p:cNvPr>
            <p:cNvSpPr/>
            <p:nvPr/>
          </p:nvSpPr>
          <p:spPr>
            <a:xfrm>
              <a:off x="10813042" y="754688"/>
              <a:ext cx="533400" cy="5334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291D0DA6-82FF-840B-E23C-A34E92F6C00C}"/>
                </a:ext>
              </a:extLst>
            </p:cNvPr>
            <p:cNvSpPr txBox="1"/>
            <p:nvPr/>
          </p:nvSpPr>
          <p:spPr>
            <a:xfrm>
              <a:off x="10870777" y="133051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33CC"/>
                  </a:solidFill>
                </a:rPr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2579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23037</TotalTime>
  <Words>2451</Words>
  <Application>Microsoft Office PowerPoint</Application>
  <PresentationFormat>Widescreen</PresentationFormat>
  <Paragraphs>620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1" baseType="lpstr">
      <vt:lpstr>Arial</vt:lpstr>
      <vt:lpstr>Calibri Light</vt:lpstr>
      <vt:lpstr>Symbol</vt:lpstr>
      <vt:lpstr>Calibri</vt:lpstr>
      <vt:lpstr>Cambria Math</vt:lpstr>
      <vt:lpstr>Office Theme</vt:lpstr>
      <vt:lpstr>CSE 332 Winter 2024 Lecture 6: Priority Queues and recurrences</vt:lpstr>
      <vt:lpstr>ADT: Priority Queue</vt:lpstr>
      <vt:lpstr>Thinking through implementations</vt:lpstr>
      <vt:lpstr>Trees for Heaps</vt:lpstr>
      <vt:lpstr>(Min) Heap Data Structure</vt:lpstr>
      <vt:lpstr>Representing a Heap</vt:lpstr>
      <vt:lpstr>Representing a Heap</vt:lpstr>
      <vt:lpstr>Representing a Heap</vt:lpstr>
      <vt:lpstr>Insert Psuedocode</vt:lpstr>
      <vt:lpstr>Heap Insert</vt:lpstr>
      <vt:lpstr>Heap Insert</vt:lpstr>
      <vt:lpstr>Heap Insert</vt:lpstr>
      <vt:lpstr>Heap Insert</vt:lpstr>
      <vt:lpstr>Heap Insert</vt:lpstr>
      <vt:lpstr>Heap deleteMin</vt:lpstr>
      <vt:lpstr>Heap deleteMin</vt:lpstr>
      <vt:lpstr>Heap deleteMin</vt:lpstr>
      <vt:lpstr>Heap deleteMin</vt:lpstr>
      <vt:lpstr>Heap deleteMin</vt:lpstr>
      <vt:lpstr>Percolate Up and Down (for a Min Heap)</vt:lpstr>
      <vt:lpstr>Percolate Up</vt:lpstr>
      <vt:lpstr>DeleteMin Psuedocode</vt:lpstr>
      <vt:lpstr>Percolate Down</vt:lpstr>
      <vt:lpstr>Other Operations</vt:lpstr>
      <vt:lpstr>Binary Search</vt:lpstr>
      <vt:lpstr>Analysis of Recursive Algorithms</vt:lpstr>
      <vt:lpstr>How Efficient Is It?</vt:lpstr>
      <vt:lpstr>Let’s Solve the Recurrence!</vt:lpstr>
      <vt:lpstr>Recursive Linear Search</vt:lpstr>
      <vt:lpstr>Unrolling Method</vt:lpstr>
      <vt:lpstr>Recursive List Summation</vt:lpstr>
      <vt:lpstr>Loop Unrolling Method</vt:lpstr>
      <vt:lpstr>Loop Unrolling Method</vt:lpstr>
      <vt:lpstr>Tree Method</vt:lpstr>
      <vt:lpstr>Recursive List Summation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332 Autumn 2023 Lecture 1: Intro to ADTs, Stacks, Queues</dc:title>
  <dc:creator>Nathan Brunelle</dc:creator>
  <cp:lastModifiedBy>Brunelle, Nathan J (njb2b)</cp:lastModifiedBy>
  <cp:revision>126</cp:revision>
  <dcterms:created xsi:type="dcterms:W3CDTF">2023-09-26T20:08:20Z</dcterms:created>
  <dcterms:modified xsi:type="dcterms:W3CDTF">2024-01-17T18:17:06Z</dcterms:modified>
</cp:coreProperties>
</file>