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407" r:id="rId3"/>
    <p:sldId id="391" r:id="rId4"/>
    <p:sldId id="400" r:id="rId5"/>
    <p:sldId id="401" r:id="rId6"/>
    <p:sldId id="301" r:id="rId7"/>
    <p:sldId id="300" r:id="rId8"/>
    <p:sldId id="403" r:id="rId9"/>
    <p:sldId id="312" r:id="rId10"/>
    <p:sldId id="404" r:id="rId11"/>
    <p:sldId id="405" r:id="rId12"/>
    <p:sldId id="314" r:id="rId13"/>
    <p:sldId id="315" r:id="rId14"/>
    <p:sldId id="402" r:id="rId15"/>
    <p:sldId id="406" r:id="rId16"/>
    <p:sldId id="409" r:id="rId17"/>
    <p:sldId id="410" r:id="rId18"/>
    <p:sldId id="267" r:id="rId19"/>
    <p:sldId id="412" r:id="rId20"/>
    <p:sldId id="413" r:id="rId21"/>
    <p:sldId id="414" r:id="rId22"/>
    <p:sldId id="415" r:id="rId23"/>
    <p:sldId id="416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D1F59-0C63-44D8-BE72-2266A9516CA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430-04EA-4E2B-840E-2DAFF95C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9D29-1373-6246-9F8A-DDFD735F70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332 Winter 2024</a:t>
            </a:r>
            <a:br>
              <a:rPr lang="en-US" dirty="0"/>
            </a:br>
            <a:r>
              <a:rPr lang="en-US" dirty="0"/>
              <a:t>Lecture 4: Algorithm Analysis and Priority Queues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  <a:blipFill>
                <a:blip r:embed="rId2"/>
                <a:stretch>
                  <a:fillRect l="-96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67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This is certainly 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  <a:blipFill>
                <a:blip r:embed="rId2"/>
                <a:stretch>
                  <a:fillRect l="-96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72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389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61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To Show: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Contradiction</a:t>
                </a:r>
              </a:p>
              <a:p>
                <a:pPr lvl="1"/>
                <a:r>
                  <a:rPr lang="en-US" b="1" dirty="0"/>
                  <a:t>Proof:</a:t>
                </a:r>
                <a:r>
                  <a:rPr lang="en-US" dirty="0"/>
                  <a:t> 	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 Then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𝑐𝑛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Let us derive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know: </a:t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	</a:t>
                </a:r>
                <a:br>
                  <a:rPr lang="en-US" dirty="0"/>
                </a:br>
                <a:r>
                  <a:rPr lang="en-US" dirty="0"/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</a:t>
                </a:r>
                <a:br>
                  <a:rPr lang="en-US" dirty="0"/>
                </a:br>
                <a:r>
                  <a:rPr lang="en-US" dirty="0"/>
                  <a:t>		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lower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cannot be a constant and make this        		True.</a:t>
                </a:r>
                <a:br>
                  <a:rPr lang="en-US" dirty="0"/>
                </a:br>
                <a:r>
                  <a:rPr lang="en-US" dirty="0"/>
                  <a:t>		Contradiction.  Therefore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DE9E742-86D9-924A-813D-0470A2EDFFFC}"/>
              </a:ext>
            </a:extLst>
          </p:cNvPr>
          <p:cNvSpPr txBox="1"/>
          <p:nvPr/>
        </p:nvSpPr>
        <p:spPr>
          <a:xfrm>
            <a:off x="9144000" y="150414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 by Contradiction!</a:t>
            </a:r>
          </a:p>
        </p:txBody>
      </p:sp>
    </p:spTree>
    <p:extLst>
      <p:ext uri="{BB962C8B-B14F-4D97-AF65-F5344CB8AC3E}">
        <p14:creationId xmlns:p14="http://schemas.microsoft.com/office/powerpoint/2010/main" val="11485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DF01-CB08-62DC-1215-866A0F10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0356D-0C36-B454-54CF-525971073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612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When doing asymptotic analysis of functions:</a:t>
                </a:r>
              </a:p>
              <a:p>
                <a:pPr lvl="1"/>
                <a:r>
                  <a:rPr lang="en-US" dirty="0"/>
                  <a:t>If multiple expressions are added together, ignore all but the “biggest”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grows asymptotically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Ignore all multiplicative constants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Ignore bases of logarithms</a:t>
                </a:r>
              </a:p>
              <a:p>
                <a:pPr lvl="1"/>
                <a:r>
                  <a:rPr lang="en-US" dirty="0"/>
                  <a:t>Do NOT ignore:</a:t>
                </a:r>
              </a:p>
              <a:p>
                <a:pPr lvl="2"/>
                <a:r>
                  <a:rPr lang="en-US" dirty="0"/>
                  <a:t>Non-multiplicative and non-additive constants (e.g. in exponents, bases of exponents)</a:t>
                </a:r>
              </a:p>
              <a:p>
                <a:pPr lvl="2"/>
                <a:r>
                  <a:rPr lang="en-US" dirty="0"/>
                  <a:t>Logarithms themselves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+ 5 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+ 7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+ 3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(10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0356D-0C36-B454-54CF-525971073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61256"/>
              </a:xfrm>
              <a:blipFill>
                <a:blip r:embed="rId2"/>
                <a:stretch>
                  <a:fillRect l="-928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65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8004-4521-2990-7545-99E7189B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Is each of the following True or False?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4+3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4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6FAC-3CF1-21C8-D24E-C2A51388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Categories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29C92-55F1-90A3-C1FE-36A88CEA9C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	“constant”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0" dirty="0"/>
                  <a:t> 	“logarithmic”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	“linear”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	“log-linear”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“quadratic”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“cubic”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“polynomial”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“exponential”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29C92-55F1-90A3-C1FE-36A88CEA9C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07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106B-E7F2-6AC4-0CEB-263B34D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your running time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7D0D-89C1-85CB-26AE-4351C262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Worst-case complexity: </a:t>
            </a:r>
          </a:p>
          <a:p>
            <a:pPr lvl="1"/>
            <a:r>
              <a:rPr lang="en-US" dirty="0"/>
              <a:t>max number of steps algorithm takes on “most challenging” input </a:t>
            </a:r>
          </a:p>
          <a:p>
            <a:r>
              <a:rPr lang="en-US" dirty="0"/>
              <a:t>Best-case complexity: </a:t>
            </a:r>
          </a:p>
          <a:p>
            <a:pPr lvl="1"/>
            <a:r>
              <a:rPr lang="en-US" dirty="0"/>
              <a:t>min number of steps algorithm takes on “easiest” input </a:t>
            </a:r>
          </a:p>
          <a:p>
            <a:r>
              <a:rPr lang="en-US" dirty="0"/>
              <a:t>Average/expected complexity: </a:t>
            </a:r>
          </a:p>
          <a:p>
            <a:pPr lvl="1"/>
            <a:r>
              <a:rPr lang="en-US" dirty="0"/>
              <a:t>avg number of steps algorithm takes on random inputs (context-dependent) </a:t>
            </a:r>
          </a:p>
          <a:p>
            <a:r>
              <a:rPr lang="en-US" dirty="0"/>
              <a:t>Amortized complexity: </a:t>
            </a:r>
          </a:p>
          <a:p>
            <a:pPr lvl="1"/>
            <a:r>
              <a:rPr lang="en-US" dirty="0"/>
              <a:t>max total number of steps algorithm takes on M “most challenging” consecutive inputs, divided by M (i.e., divide the max total sum by M).</a:t>
            </a:r>
          </a:p>
        </p:txBody>
      </p:sp>
    </p:spTree>
    <p:extLst>
      <p:ext uri="{BB962C8B-B14F-4D97-AF65-F5344CB8AC3E}">
        <p14:creationId xmlns:p14="http://schemas.microsoft.com/office/powerpoint/2010/main" val="545482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1E5-465C-EBB5-E9CD-029376B8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ADT: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048E-DA88-5227-7793-0EE138E7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A “First In First Out” (FIFO) collection of items</a:t>
            </a:r>
          </a:p>
          <a:p>
            <a:r>
              <a:rPr lang="en-US" dirty="0"/>
              <a:t>What Operations do we need?</a:t>
            </a:r>
          </a:p>
          <a:p>
            <a:pPr lvl="1"/>
            <a:r>
              <a:rPr lang="en-US" dirty="0"/>
              <a:t>Enqueue</a:t>
            </a:r>
          </a:p>
          <a:p>
            <a:pPr lvl="2"/>
            <a:r>
              <a:rPr lang="en-US" dirty="0"/>
              <a:t>Add a new item to the queue</a:t>
            </a:r>
          </a:p>
          <a:p>
            <a:pPr lvl="1"/>
            <a:r>
              <a:rPr lang="en-US" dirty="0"/>
              <a:t>Dequeue</a:t>
            </a:r>
          </a:p>
          <a:p>
            <a:pPr lvl="2"/>
            <a:r>
              <a:rPr lang="en-US" dirty="0"/>
              <a:t>Remove the “oldest” item from the queue</a:t>
            </a:r>
          </a:p>
          <a:p>
            <a:pPr lvl="1"/>
            <a:r>
              <a:rPr lang="en-US" dirty="0" err="1"/>
              <a:t>Is_empty</a:t>
            </a:r>
            <a:endParaRPr lang="en-US" dirty="0"/>
          </a:p>
          <a:p>
            <a:pPr lvl="2"/>
            <a:r>
              <a:rPr lang="en-US" dirty="0"/>
              <a:t>Indicate whether or not there are items still on the queue</a:t>
            </a:r>
          </a:p>
        </p:txBody>
      </p:sp>
    </p:spTree>
    <p:extLst>
      <p:ext uri="{BB962C8B-B14F-4D97-AF65-F5344CB8AC3E}">
        <p14:creationId xmlns:p14="http://schemas.microsoft.com/office/powerpoint/2010/main" val="438875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1E5-465C-EBB5-E9CD-029376B8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ADT: Priority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048E-DA88-5227-7793-0EE138E7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A collection of items and their “priorities”</a:t>
            </a:r>
          </a:p>
          <a:p>
            <a:pPr lvl="1"/>
            <a:r>
              <a:rPr lang="en-US" dirty="0"/>
              <a:t>Allows quick access/removal to the “top priority” thing</a:t>
            </a:r>
          </a:p>
          <a:p>
            <a:r>
              <a:rPr lang="en-US" dirty="0"/>
              <a:t>What Operations do we need?</a:t>
            </a:r>
          </a:p>
          <a:p>
            <a:pPr lvl="1"/>
            <a:r>
              <a:rPr lang="en-US" dirty="0"/>
              <a:t>insert(item, priority)</a:t>
            </a:r>
          </a:p>
          <a:p>
            <a:pPr lvl="2"/>
            <a:r>
              <a:rPr lang="en-US" dirty="0"/>
              <a:t>Add a new item to the PQ with indicated priority</a:t>
            </a:r>
          </a:p>
          <a:p>
            <a:pPr lvl="2"/>
            <a:r>
              <a:rPr lang="en-US" dirty="0"/>
              <a:t>Usually, smaller priority value means more important</a:t>
            </a:r>
          </a:p>
          <a:p>
            <a:pPr lvl="1"/>
            <a:r>
              <a:rPr lang="en-US" dirty="0" err="1"/>
              <a:t>deleteMin</a:t>
            </a:r>
            <a:endParaRPr lang="en-US" dirty="0"/>
          </a:p>
          <a:p>
            <a:pPr lvl="2"/>
            <a:r>
              <a:rPr lang="en-US" dirty="0"/>
              <a:t>Remove and return the “top priority” item from the queue</a:t>
            </a:r>
          </a:p>
          <a:p>
            <a:pPr lvl="1"/>
            <a:r>
              <a:rPr lang="en-US" dirty="0" err="1"/>
              <a:t>Is_empty</a:t>
            </a:r>
            <a:endParaRPr lang="en-US" dirty="0"/>
          </a:p>
          <a:p>
            <a:pPr lvl="2"/>
            <a:r>
              <a:rPr lang="en-US" dirty="0"/>
              <a:t>Indicate whether or not there are items still on the queue</a:t>
            </a:r>
          </a:p>
          <a:p>
            <a:r>
              <a:rPr lang="en-US" dirty="0"/>
              <a:t>Note: the “priority” value can be any type/class so long as it’s comparable (i.e. you can use “&lt;“ or “</a:t>
            </a:r>
            <a:r>
              <a:rPr lang="en-US" dirty="0" err="1"/>
              <a:t>compareTo</a:t>
            </a:r>
            <a:r>
              <a:rPr lang="en-US" dirty="0"/>
              <a:t>” with it)</a:t>
            </a:r>
          </a:p>
        </p:txBody>
      </p:sp>
    </p:spTree>
    <p:extLst>
      <p:ext uri="{BB962C8B-B14F-4D97-AF65-F5344CB8AC3E}">
        <p14:creationId xmlns:p14="http://schemas.microsoft.com/office/powerpoint/2010/main" val="28469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D1A-2B7C-6A7F-52F3-BFE68D30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F40BE-FEC8-0CA3-A9AC-B52F759CC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Give the worst case running time for the following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doSomething</a:t>
            </a:r>
            <a:r>
              <a:rPr lang="en-US" dirty="0"/>
              <a:t>(List </a:t>
            </a:r>
            <a:r>
              <a:rPr lang="en-US" dirty="0" err="1"/>
              <a:t>myList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    n = </a:t>
            </a:r>
            <a:r>
              <a:rPr lang="en-US" dirty="0" err="1"/>
              <a:t>myList.size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      x = 0;</a:t>
            </a:r>
          </a:p>
          <a:p>
            <a:pPr marL="0" indent="0">
              <a:buNone/>
            </a:pPr>
            <a:r>
              <a:rPr lang="en-US" dirty="0"/>
              <a:t>       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n;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pPr marL="0" indent="0">
              <a:buNone/>
            </a:pPr>
            <a:r>
              <a:rPr lang="en-US" dirty="0"/>
              <a:t>            for (j=0; j &lt; </a:t>
            </a:r>
            <a:r>
              <a:rPr lang="en-US" dirty="0" err="1"/>
              <a:t>i</a:t>
            </a:r>
            <a:r>
              <a:rPr lang="en-US" dirty="0"/>
              <a:t>; </a:t>
            </a:r>
            <a:r>
              <a:rPr lang="en-US" dirty="0" err="1"/>
              <a:t>j++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                x++;</a:t>
            </a:r>
          </a:p>
          <a:p>
            <a:pPr marL="0" indent="0">
              <a:buNone/>
            </a:pPr>
            <a:r>
              <a:rPr lang="en-US" dirty="0"/>
              <a:t>            } 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        return x;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4B8BC-CEB7-0312-70D4-73B3AB5B5590}"/>
              </a:ext>
            </a:extLst>
          </p:cNvPr>
          <p:cNvSpPr txBox="1"/>
          <p:nvPr/>
        </p:nvSpPr>
        <p:spPr>
          <a:xfrm>
            <a:off x="7395366" y="0"/>
            <a:ext cx="47966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Questions to 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are the units of the input size?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are the operations we’re counting?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each line: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How many times will it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How long does it take to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Does this change with the input size?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294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50DF-811B-A9CC-41FE-BB616356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Queue,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C0527-8F8A-97C7-EE9B-44727DD0B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51612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PriorityQueue</a:t>
            </a:r>
            <a:r>
              <a:rPr lang="en-US" dirty="0"/>
              <a:t> PQ = new </a:t>
            </a:r>
            <a:r>
              <a:rPr lang="en-US" dirty="0" err="1"/>
              <a:t>PriorityQueue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err="1"/>
              <a:t>PQ.insert</a:t>
            </a:r>
            <a:r>
              <a:rPr lang="en-US" dirty="0"/>
              <a:t>(5,5)</a:t>
            </a:r>
          </a:p>
          <a:p>
            <a:pPr marL="0" indent="0">
              <a:buNone/>
            </a:pPr>
            <a:r>
              <a:rPr lang="en-US" dirty="0" err="1"/>
              <a:t>PQ.insert</a:t>
            </a:r>
            <a:r>
              <a:rPr lang="en-US" dirty="0"/>
              <a:t>(6,6)</a:t>
            </a:r>
          </a:p>
          <a:p>
            <a:pPr marL="0" indent="0">
              <a:buNone/>
            </a:pPr>
            <a:r>
              <a:rPr lang="en-US" dirty="0" err="1"/>
              <a:t>PQ.insert</a:t>
            </a:r>
            <a:r>
              <a:rPr lang="en-US" dirty="0"/>
              <a:t>(1,1)</a:t>
            </a:r>
          </a:p>
          <a:p>
            <a:pPr marL="0" indent="0">
              <a:buNone/>
            </a:pPr>
            <a:r>
              <a:rPr lang="en-US" dirty="0" err="1"/>
              <a:t>PQ.insert</a:t>
            </a:r>
            <a:r>
              <a:rPr lang="en-US" dirty="0"/>
              <a:t>(3,3)</a:t>
            </a:r>
          </a:p>
          <a:p>
            <a:pPr marL="0" indent="0">
              <a:buNone/>
            </a:pPr>
            <a:r>
              <a:rPr lang="en-US" dirty="0" err="1"/>
              <a:t>PQ.insert</a:t>
            </a:r>
            <a:r>
              <a:rPr lang="en-US" dirty="0"/>
              <a:t>(8,8)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PQ.deleteMin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PQ.deleteMin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PQ.deleteMin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PQ.deleteMin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PQ.deleteMin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5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50DF-811B-A9CC-41FE-BB616356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Queue,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C0527-8F8A-97C7-EE9B-44727DD0B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51612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PriorityQueue</a:t>
            </a:r>
            <a:r>
              <a:rPr lang="en-US" dirty="0"/>
              <a:t> PQ = new </a:t>
            </a:r>
            <a:r>
              <a:rPr lang="en-US" dirty="0" err="1"/>
              <a:t>PriorityQueue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err="1"/>
              <a:t>PQ.insert</a:t>
            </a:r>
            <a:r>
              <a:rPr lang="en-US" dirty="0"/>
              <a:t>(5,5)</a:t>
            </a:r>
          </a:p>
          <a:p>
            <a:pPr marL="0" indent="0">
              <a:buNone/>
            </a:pPr>
            <a:r>
              <a:rPr lang="en-US" dirty="0" err="1"/>
              <a:t>PQ.insert</a:t>
            </a:r>
            <a:r>
              <a:rPr lang="en-US" dirty="0"/>
              <a:t>(6,6)</a:t>
            </a:r>
          </a:p>
          <a:p>
            <a:pPr marL="0" indent="0">
              <a:buNone/>
            </a:pPr>
            <a:r>
              <a:rPr lang="en-US" dirty="0" err="1"/>
              <a:t>PQ.insert</a:t>
            </a:r>
            <a:r>
              <a:rPr lang="en-US" dirty="0"/>
              <a:t>(1,1)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PQ.deleteMin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PQ.insert</a:t>
            </a:r>
            <a:r>
              <a:rPr lang="en-US" dirty="0"/>
              <a:t>(3,3)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PQ.deleteMin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PQ.deleteMin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PQ.insert</a:t>
            </a:r>
            <a:r>
              <a:rPr lang="en-US" dirty="0"/>
              <a:t>(8,8)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PQ.deleteMin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PQ.deleteMin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54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ACA63-A283-2B9A-141D-40EDAC37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ED34-AF75-C4E8-5894-C0401FAAB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6CB2-21FD-58F8-0744-75D5A27E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through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DE81BF-64A3-93DD-75E1-1B8B7ADAA4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37238"/>
              </p:ext>
            </p:extLst>
          </p:nvPr>
        </p:nvGraphicFramePr>
        <p:xfrm>
          <a:off x="838200" y="1825625"/>
          <a:ext cx="1051559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360">
                  <a:extLst>
                    <a:ext uri="{9D8B030D-6E8A-4147-A177-3AD203B41FA5}">
                      <a16:colId xmlns:a16="http://schemas.microsoft.com/office/drawing/2014/main" val="3859037791"/>
                    </a:ext>
                  </a:extLst>
                </a:gridCol>
                <a:gridCol w="3789680">
                  <a:extLst>
                    <a:ext uri="{9D8B030D-6E8A-4147-A177-3AD203B41FA5}">
                      <a16:colId xmlns:a16="http://schemas.microsoft.com/office/drawing/2014/main" val="1986166423"/>
                    </a:ext>
                  </a:extLst>
                </a:gridCol>
                <a:gridCol w="4099557">
                  <a:extLst>
                    <a:ext uri="{9D8B030D-6E8A-4147-A177-3AD203B41FA5}">
                      <a16:colId xmlns:a16="http://schemas.microsoft.com/office/drawing/2014/main" val="3667104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100" dirty="0"/>
                        <a:t>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Worst case time to 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Worst case time to </a:t>
                      </a:r>
                      <a:r>
                        <a:rPr lang="en-US" sz="2100" dirty="0" err="1"/>
                        <a:t>deleteMin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94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/>
                        <a:t>Unsorted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218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/>
                        <a:t>Unsorted Linked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53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/>
                        <a:t>Sorted Circular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54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/>
                        <a:t>Sorted Linked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37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/>
                        <a:t>Binary Search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959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DC9A6B-441D-32AF-47B4-F4888F339B90}"/>
              </a:ext>
            </a:extLst>
          </p:cNvPr>
          <p:cNvSpPr txBox="1"/>
          <p:nvPr/>
        </p:nvSpPr>
        <p:spPr>
          <a:xfrm>
            <a:off x="838200" y="6035040"/>
            <a:ext cx="970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Assume we know the maximum size of the PQ in advance</a:t>
            </a:r>
          </a:p>
        </p:txBody>
      </p:sp>
    </p:spTree>
    <p:extLst>
      <p:ext uri="{BB962C8B-B14F-4D97-AF65-F5344CB8AC3E}">
        <p14:creationId xmlns:p14="http://schemas.microsoft.com/office/powerpoint/2010/main" val="385250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6EF0-BA71-FAF4-8D2E-6A56D7A3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Algorithm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4778F-BCED-5084-02A2-68257F910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Identify a </a:t>
            </a:r>
            <a:r>
              <a:rPr lang="en-US" i="1" dirty="0"/>
              <a:t>function</a:t>
            </a:r>
            <a:r>
              <a:rPr lang="en-US" dirty="0"/>
              <a:t> which maps the algorithm’s input size to a measure of resources used</a:t>
            </a:r>
          </a:p>
          <a:p>
            <a:pPr lvl="1"/>
            <a:r>
              <a:rPr lang="en-US" dirty="0"/>
              <a:t>Domain of the function: </a:t>
            </a:r>
            <a:r>
              <a:rPr lang="en-US" b="1" dirty="0"/>
              <a:t>sizes</a:t>
            </a:r>
            <a:r>
              <a:rPr lang="en-US" dirty="0"/>
              <a:t> of the input </a:t>
            </a:r>
          </a:p>
          <a:p>
            <a:pPr lvl="2"/>
            <a:r>
              <a:rPr lang="en-US" dirty="0"/>
              <a:t>Number of characters in a string, number of items in a list, number of pixels in an image</a:t>
            </a:r>
          </a:p>
          <a:p>
            <a:pPr lvl="1"/>
            <a:r>
              <a:rPr lang="en-US" dirty="0"/>
              <a:t>Codomain of the function: </a:t>
            </a:r>
            <a:r>
              <a:rPr lang="en-US" b="1" dirty="0"/>
              <a:t>counts</a:t>
            </a:r>
            <a:r>
              <a:rPr lang="en-US" dirty="0"/>
              <a:t> of resources used</a:t>
            </a:r>
          </a:p>
          <a:p>
            <a:pPr lvl="2"/>
            <a:r>
              <a:rPr lang="en-US" dirty="0"/>
              <a:t>Number of times the algorithm adds two numbers together, number times the algorithm does a &gt; or &lt; comparison, maximum number of bytes of memory the algorithm uses at any time </a:t>
            </a:r>
          </a:p>
          <a:p>
            <a:r>
              <a:rPr lang="en-US" dirty="0"/>
              <a:t>Important note: Make sure you know the “units” of your domain and codomain!</a:t>
            </a:r>
          </a:p>
          <a:p>
            <a:pPr lvl="1"/>
            <a:r>
              <a:rPr lang="en-US" dirty="0"/>
              <a:t>Domain = inputs to the function</a:t>
            </a:r>
          </a:p>
          <a:p>
            <a:pPr lvl="1"/>
            <a:r>
              <a:rPr lang="en-US" dirty="0"/>
              <a:t>Codomain = outputs to the function</a:t>
            </a:r>
          </a:p>
        </p:txBody>
      </p:sp>
    </p:spTree>
    <p:extLst>
      <p:ext uri="{BB962C8B-B14F-4D97-AF65-F5344CB8AC3E}">
        <p14:creationId xmlns:p14="http://schemas.microsoft.com/office/powerpoint/2010/main" val="367896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66A6-036F-846E-F4AC-15AAFD0E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C8BB0-49B0-7D5E-92DD-CF544CC7D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" y="1829365"/>
            <a:ext cx="12096954" cy="37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4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42A1-F3AE-5E9B-5D67-C317DC46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10524-FA66-B677-DB0A-E879D6F9F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have these algorithms, all of which have the same input/output behavior:</a:t>
                </a:r>
              </a:p>
              <a:p>
                <a:pPr lvl="1"/>
                <a:r>
                  <a:rPr lang="en-US" dirty="0"/>
                  <a:t>Algorithm A’s worst case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+900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Algorithm B’s worst case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Algorithm C’s worst case running time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algorithm is best?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10524-FA66-B677-DB0A-E879D6F9F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25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21600" y="1676400"/>
                <a:ext cx="2373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0" y="1676400"/>
                <a:ext cx="237302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14" r="-51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35490" y="2438400"/>
                <a:ext cx="2357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Θ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490" y="2438400"/>
                <a:ext cx="235750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17" r="-25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19381" y="3195935"/>
                <a:ext cx="2365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Ω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81" y="3195935"/>
                <a:ext cx="236551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8" r="-51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/>
        </p:blipFill>
        <p:spPr bwMode="auto">
          <a:xfrm>
            <a:off x="821900" y="640875"/>
            <a:ext cx="6884343" cy="56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38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set of functions</a:t>
                </a:r>
                <a:r>
                  <a:rPr lang="en-US" dirty="0"/>
                  <a:t> with asymptotic behavior less than or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Upper-bounded </a:t>
                </a:r>
                <a:r>
                  <a:rPr lang="en-US" dirty="0"/>
                  <a:t>by a constant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enough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 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&gt;0.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set of functions</a:t>
                </a:r>
                <a:r>
                  <a:rPr lang="en-US" dirty="0"/>
                  <a:t> with asymptotic behavior greater than or equal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Lower-bounded </a:t>
                </a:r>
                <a:r>
                  <a:rPr lang="en-US" dirty="0"/>
                  <a:t>by a constant times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enough values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&gt;0. 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&gt;0.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solidFill>
                      <a:srgbClr val="FF33CC"/>
                    </a:solidFill>
                  </a:rPr>
                  <a:t>Tightly</a:t>
                </a:r>
                <a:r>
                  <a:rPr lang="en-US" dirty="0"/>
                  <a:t>” within constant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89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77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≥6.10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≡10≤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≡10≤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This is True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is strictly increasing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77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8812</TotalTime>
  <Words>1562</Words>
  <Application>Microsoft Office PowerPoint</Application>
  <PresentationFormat>Widescreen</PresentationFormat>
  <Paragraphs>188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</vt:lpstr>
      <vt:lpstr>Cambria Math</vt:lpstr>
      <vt:lpstr>Calibri Light</vt:lpstr>
      <vt:lpstr>Office Theme</vt:lpstr>
      <vt:lpstr>CSE 332 Winter 2024 Lecture 4: Algorithm Analysis and Priority Queues</vt:lpstr>
      <vt:lpstr>Warm Up</vt:lpstr>
      <vt:lpstr>Goals for Algorithm Analysis</vt:lpstr>
      <vt:lpstr>Comparing</vt:lpstr>
      <vt:lpstr>Comparing Running Times</vt:lpstr>
      <vt:lpstr>PowerPoint Presentation</vt:lpstr>
      <vt:lpstr>Asymptotic Notation</vt:lpstr>
      <vt:lpstr>Asymptotic Notation Example</vt:lpstr>
      <vt:lpstr>Asymptotic Notation Example</vt:lpstr>
      <vt:lpstr>Asymptotic Notation Example</vt:lpstr>
      <vt:lpstr>Asymptotic Notation Example</vt:lpstr>
      <vt:lpstr>Asymptotic Notation Example</vt:lpstr>
      <vt:lpstr>Asymptotic Notation Example</vt:lpstr>
      <vt:lpstr>Gaining Intuition</vt:lpstr>
      <vt:lpstr>More Examples</vt:lpstr>
      <vt:lpstr>Common Categories</vt:lpstr>
      <vt:lpstr>Defining your running time function</vt:lpstr>
      <vt:lpstr>ADT: Queue</vt:lpstr>
      <vt:lpstr>ADT: Priority Queue</vt:lpstr>
      <vt:lpstr>Priority Queue, example</vt:lpstr>
      <vt:lpstr>Priority Queue, example</vt:lpstr>
      <vt:lpstr>Applications?</vt:lpstr>
      <vt:lpstr>Thinking through implementations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Brunelle, Nathan J (njb2b)</cp:lastModifiedBy>
  <cp:revision>57</cp:revision>
  <dcterms:created xsi:type="dcterms:W3CDTF">2023-09-26T20:08:20Z</dcterms:created>
  <dcterms:modified xsi:type="dcterms:W3CDTF">2024-01-10T17:10:07Z</dcterms:modified>
</cp:coreProperties>
</file>