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390" r:id="rId3"/>
    <p:sldId id="386" r:id="rId4"/>
    <p:sldId id="392" r:id="rId5"/>
    <p:sldId id="391" r:id="rId6"/>
    <p:sldId id="393" r:id="rId7"/>
    <p:sldId id="394" r:id="rId8"/>
    <p:sldId id="398" r:id="rId9"/>
    <p:sldId id="397" r:id="rId10"/>
    <p:sldId id="407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09" r:id="rId25"/>
    <p:sldId id="41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9D29-1373-6246-9F8A-DDFD735F70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2: Algorithm Analysis pt.2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a Sorted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linearSearch</a:t>
            </a:r>
            <a:r>
              <a:rPr lang="en-US" dirty="0"/>
              <a:t>(array a, integer k){</a:t>
            </a:r>
          </a:p>
          <a:p>
            <a:pPr marL="0" indent="0">
              <a:buNone/>
            </a:pP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 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pPr marL="0" indent="0">
              <a:buNone/>
            </a:pPr>
            <a:r>
              <a:rPr lang="en-US" dirty="0"/>
              <a:t>		if (a[</a:t>
            </a:r>
            <a:r>
              <a:rPr lang="en-US" dirty="0" err="1"/>
              <a:t>i</a:t>
            </a:r>
            <a:r>
              <a:rPr lang="en-US" dirty="0"/>
              <a:t>] == k){</a:t>
            </a:r>
          </a:p>
          <a:p>
            <a:pPr marL="0" indent="0">
              <a:buNone/>
            </a:pPr>
            <a:r>
              <a:rPr lang="en-US" dirty="0"/>
              <a:t>			return true;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return false;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1040108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96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you think of a faster algorithm to solve this problem?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1040108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969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66A6-036F-846E-F4AC-15AAFD0E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C8BB0-49B0-7D5E-92DD-CF544CC7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" y="1829365"/>
            <a:ext cx="12096954" cy="37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42A1-F3AE-5E9B-5D67-C317DC46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10524-FA66-B677-DB0A-E879D6F9F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have these algorithms, all of which have the same input/output behavior:</a:t>
                </a:r>
              </a:p>
              <a:p>
                <a:pPr lvl="1"/>
                <a:r>
                  <a:rPr lang="en-US" dirty="0"/>
                  <a:t>Algorithm A’s worst case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+900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Algorithm B’s worst case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Algorithm C’s worst case running time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algorithm is best?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10524-FA66-B677-DB0A-E879D6F9F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62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1600" y="1676400"/>
                <a:ext cx="2373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1676400"/>
                <a:ext cx="237302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4" r="-5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5490" y="2438400"/>
                <a:ext cx="2357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Θ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490" y="2438400"/>
                <a:ext cx="235750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7" r="-25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19381" y="3195935"/>
                <a:ext cx="2365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Ω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81" y="3195935"/>
                <a:ext cx="236551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8" r="-51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/>
        </p:blipFill>
        <p:spPr bwMode="auto">
          <a:xfrm>
            <a:off x="821900" y="640875"/>
            <a:ext cx="6884343" cy="56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49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less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Upper-bounded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greater than or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Lower-bounded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rgbClr val="FF33CC"/>
                    </a:solidFill>
                  </a:rPr>
                  <a:t>Tightly</a:t>
                </a:r>
                <a:r>
                  <a:rPr lang="en-US" dirty="0"/>
                  <a:t>” within constant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75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17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This is True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is strictly increasing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01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6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This is certainly 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28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End-of-Yarn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9067800" cy="48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Set aside the already-obtained “beginning”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 see the end of the yarn, you’re done!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Separate the pile of yarn into 2 piles, note which connects to the beginning (call it pile A, the other pile B)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Count the number of strands crossing the piles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If the count is even, pile A contains the end, else pile B does</a:t>
            </a:r>
          </a:p>
        </p:txBody>
      </p:sp>
      <p:sp>
        <p:nvSpPr>
          <p:cNvPr id="10" name="Circular Arrow 9"/>
          <p:cNvSpPr/>
          <p:nvPr/>
        </p:nvSpPr>
        <p:spPr>
          <a:xfrm rot="10800000">
            <a:off x="228600" y="2438400"/>
            <a:ext cx="1066797" cy="350520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137685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Repeat on pile with end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1B2CB4-59D7-A41F-E296-7ABCB1DC156F}"/>
              </a:ext>
            </a:extLst>
          </p:cNvPr>
          <p:cNvGrpSpPr/>
          <p:nvPr/>
        </p:nvGrpSpPr>
        <p:grpSpPr>
          <a:xfrm>
            <a:off x="8839200" y="793608"/>
            <a:ext cx="3144965" cy="1545048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AFE74D8-0805-A2AB-18A6-3EA35C1460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D8BFED-936F-6088-AA6C-2A93B3F514AB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47E06E-C41F-E698-74B1-DFA8100725AB}"/>
              </a:ext>
            </a:extLst>
          </p:cNvPr>
          <p:cNvGrpSpPr/>
          <p:nvPr/>
        </p:nvGrpSpPr>
        <p:grpSpPr>
          <a:xfrm>
            <a:off x="8234658" y="3581400"/>
            <a:ext cx="3957342" cy="1458846"/>
            <a:chOff x="8234658" y="3789922"/>
            <a:chExt cx="3957342" cy="145884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20328E4-3AD5-2135-47DB-AFBF6E99B6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7CA02C-8F9A-47CD-1BDC-418B090FD2B8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FFEF35-1F9B-40D0-9482-87780E141A1F}"/>
              </a:ext>
            </a:extLst>
          </p:cNvPr>
          <p:cNvSpPr/>
          <p:nvPr/>
        </p:nvSpPr>
        <p:spPr>
          <a:xfrm>
            <a:off x="9120890" y="3625080"/>
            <a:ext cx="1242309" cy="132792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12188-44BB-42F6-B9AB-6D5BA5D72D15}"/>
              </a:ext>
            </a:extLst>
          </p:cNvPr>
          <p:cNvSpPr txBox="1"/>
          <p:nvPr/>
        </p:nvSpPr>
        <p:spPr>
          <a:xfrm>
            <a:off x="9993992" y="3729894"/>
            <a:ext cx="36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314E0-E0A1-4E2D-B990-9C733A1730D7}"/>
              </a:ext>
            </a:extLst>
          </p:cNvPr>
          <p:cNvSpPr txBox="1"/>
          <p:nvPr/>
        </p:nvSpPr>
        <p:spPr>
          <a:xfrm>
            <a:off x="7980588" y="4064913"/>
            <a:ext cx="36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2DA4D18-9F73-425D-9D37-9027EA7A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33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38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74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To Show: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Contradiction</a:t>
                </a:r>
              </a:p>
              <a:p>
                <a:pPr lvl="1"/>
                <a:r>
                  <a:rPr lang="en-US" b="1" dirty="0"/>
                  <a:t>Proof:</a:t>
                </a:r>
                <a:r>
                  <a:rPr lang="en-US" dirty="0"/>
                  <a:t> 	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 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𝑐𝑛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Let us derive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know: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	</a:t>
                </a:r>
                <a:br>
                  <a:rPr lang="en-US" dirty="0"/>
                </a:br>
                <a:r>
                  <a:rPr lang="en-US" dirty="0"/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</a:t>
                </a:r>
                <a:br>
                  <a:rPr lang="en-US" dirty="0"/>
                </a:br>
                <a:r>
                  <a:rPr lang="en-US" dirty="0"/>
                  <a:t>		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lower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cannot be a constant and make this        		True.</a:t>
                </a:r>
                <a:br>
                  <a:rPr lang="en-US" dirty="0"/>
                </a:br>
                <a:r>
                  <a:rPr lang="en-US" dirty="0"/>
                  <a:t>		Contradiction.  Therefore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E9E742-86D9-924A-813D-0470A2EDFFFC}"/>
              </a:ext>
            </a:extLst>
          </p:cNvPr>
          <p:cNvSpPr txBox="1"/>
          <p:nvPr/>
        </p:nvSpPr>
        <p:spPr>
          <a:xfrm>
            <a:off x="9144000" y="150414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 by Contradiction!</a:t>
            </a:r>
          </a:p>
        </p:txBody>
      </p:sp>
    </p:spTree>
    <p:extLst>
      <p:ext uri="{BB962C8B-B14F-4D97-AF65-F5344CB8AC3E}">
        <p14:creationId xmlns:p14="http://schemas.microsoft.com/office/powerpoint/2010/main" val="30912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DF01-CB08-62DC-1215-866A0F10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When doing asymptotic analysis of functions:</a:t>
                </a:r>
              </a:p>
              <a:p>
                <a:pPr lvl="1"/>
                <a:r>
                  <a:rPr lang="en-US" dirty="0"/>
                  <a:t>If multiple expressions are added together, ignore all but the “biggest”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grows asymptotically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all multiplicative constants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bases of logarithms</a:t>
                </a:r>
              </a:p>
              <a:p>
                <a:pPr lvl="1"/>
                <a:r>
                  <a:rPr lang="en-US" dirty="0"/>
                  <a:t>Do NOT ignore:</a:t>
                </a:r>
              </a:p>
              <a:p>
                <a:pPr lvl="2"/>
                <a:r>
                  <a:rPr lang="en-US" dirty="0"/>
                  <a:t>Non-multiplicative and non-additive constants (e.g. in exponents, bases of exponents)</a:t>
                </a:r>
              </a:p>
              <a:p>
                <a:pPr lvl="2"/>
                <a:r>
                  <a:rPr lang="en-US" dirty="0"/>
                  <a:t>Logarithms themselves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+ 5 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+ 7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+ 3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(10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  <a:blipFill>
                <a:blip r:embed="rId2"/>
                <a:stretch>
                  <a:fillRect l="-928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46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8004-4521-2990-7545-99E7189B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Is each of the following True or False?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4+3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6FAC-3CF1-21C8-D24E-C2A51388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Categories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	“constant”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 	“logarithmic”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	“linear”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	“log-linear”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“quadratic”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“cubic”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“polynomial”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“exponential”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072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(context-dependent)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</p:spTree>
    <p:extLst>
      <p:ext uri="{BB962C8B-B14F-4D97-AF65-F5344CB8AC3E}">
        <p14:creationId xmlns:p14="http://schemas.microsoft.com/office/powerpoint/2010/main" val="54548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10972800" cy="4525963"/>
          </a:xfrm>
        </p:spPr>
        <p:txBody>
          <a:bodyPr anchor="t">
            <a:normAutofit/>
          </a:bodyPr>
          <a:lstStyle/>
          <a:p>
            <a:r>
              <a:rPr lang="en-US" dirty="0"/>
              <a:t>Units of “time”</a:t>
            </a:r>
          </a:p>
          <a:p>
            <a:r>
              <a:rPr lang="en-US" dirty="0"/>
              <a:t>How do we express running time?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D1330-4380-45F9-8B45-6212445A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1019-7B58-6208-FC4D-DA8F58E0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resource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15F1-E04D-D449-DF56-51212950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us to compare </a:t>
            </a:r>
            <a:r>
              <a:rPr lang="en-US" i="1" dirty="0"/>
              <a:t>algorithms, </a:t>
            </a:r>
            <a:r>
              <a:rPr lang="en-US" dirty="0"/>
              <a:t>not implementations</a:t>
            </a:r>
          </a:p>
          <a:p>
            <a:pPr lvl="1"/>
            <a:r>
              <a:rPr lang="en-US" dirty="0"/>
              <a:t>Using observations necessarily couples the algorithm with its implementation</a:t>
            </a:r>
          </a:p>
          <a:p>
            <a:pPr lvl="1"/>
            <a:r>
              <a:rPr lang="en-US" dirty="0"/>
              <a:t>If my implementation on my computer takes more time than your implementation on your computer, we cannot conclude your algorithm is better</a:t>
            </a:r>
          </a:p>
          <a:p>
            <a:r>
              <a:rPr lang="en-US" dirty="0"/>
              <a:t>We can predict an algorithm’s running time before implementing </a:t>
            </a:r>
          </a:p>
          <a:p>
            <a:r>
              <a:rPr lang="en-US" dirty="0"/>
              <a:t>Understand where the bottlenecks are in our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5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6EF0-BA71-FAF4-8D2E-6A56D7A3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Algorithm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4778F-BCED-5084-02A2-68257F910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a </a:t>
            </a:r>
            <a:r>
              <a:rPr lang="en-US" i="1" dirty="0"/>
              <a:t>function</a:t>
            </a:r>
            <a:r>
              <a:rPr lang="en-US" dirty="0"/>
              <a:t> which maps the algorithm’s input size to a measure of resources used</a:t>
            </a:r>
          </a:p>
          <a:p>
            <a:pPr lvl="1"/>
            <a:r>
              <a:rPr lang="en-US" dirty="0"/>
              <a:t>Domain of the function: </a:t>
            </a:r>
            <a:r>
              <a:rPr lang="en-US" b="1" dirty="0"/>
              <a:t>sizes</a:t>
            </a:r>
            <a:r>
              <a:rPr lang="en-US" dirty="0"/>
              <a:t> of the input </a:t>
            </a:r>
          </a:p>
          <a:p>
            <a:pPr lvl="2"/>
            <a:r>
              <a:rPr lang="en-US" dirty="0"/>
              <a:t>Number of characters in a string, number of items in a list, number of pixels in an image</a:t>
            </a:r>
          </a:p>
          <a:p>
            <a:pPr lvl="1"/>
            <a:r>
              <a:rPr lang="en-US" dirty="0"/>
              <a:t>Codomain of the function: </a:t>
            </a:r>
            <a:r>
              <a:rPr lang="en-US" b="1" dirty="0"/>
              <a:t>counts</a:t>
            </a:r>
            <a:r>
              <a:rPr lang="en-US" dirty="0"/>
              <a:t> of resources used</a:t>
            </a:r>
          </a:p>
          <a:p>
            <a:pPr lvl="2"/>
            <a:r>
              <a:rPr lang="en-US" dirty="0"/>
              <a:t>Number of times the algorithm adds two numbers together, number times the algorithm does a &gt; or &lt; comparison, maximum number of bytes of memory the algorithm uses at any time </a:t>
            </a:r>
          </a:p>
          <a:p>
            <a:r>
              <a:rPr lang="en-US" dirty="0"/>
              <a:t>Important note: Make sure you know the “units” of your domain and codomain!</a:t>
            </a:r>
          </a:p>
        </p:txBody>
      </p:sp>
    </p:spTree>
    <p:extLst>
      <p:ext uri="{BB962C8B-B14F-4D97-AF65-F5344CB8AC3E}">
        <p14:creationId xmlns:p14="http://schemas.microsoft.com/office/powerpoint/2010/main" val="367896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B2E5-E7E4-2DD3-AA25-FF7C6C28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an algorithm has a worst case running time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“worst” one will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“operations”</a:t>
                </a:r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maximum operation count from among all inputs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86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16DD-36F5-8C12-841E-7550A341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Running Time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7DF6-6456-9C6C-709D-BEBF2D0F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609600"/>
            <a:ext cx="10515600" cy="6451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myFunction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b = 55 + 5; </a:t>
            </a:r>
          </a:p>
          <a:p>
            <a:pPr marL="0" indent="0">
              <a:buNone/>
            </a:pPr>
            <a:r>
              <a:rPr lang="en-US" dirty="0"/>
              <a:t>    c = b / 3; </a:t>
            </a:r>
          </a:p>
          <a:p>
            <a:pPr marL="0" indent="0">
              <a:buNone/>
            </a:pPr>
            <a:r>
              <a:rPr lang="en-US" dirty="0"/>
              <a:t>    b = c + 100; 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</a:t>
            </a:r>
          </a:p>
          <a:p>
            <a:pPr marL="0" indent="0">
              <a:buNone/>
            </a:pPr>
            <a:r>
              <a:rPr lang="en-US" dirty="0"/>
              <a:t>        b++; </a:t>
            </a:r>
          </a:p>
          <a:p>
            <a:pPr marL="0" indent="0">
              <a:buNone/>
            </a:pPr>
            <a:r>
              <a:rPr lang="en-US" dirty="0"/>
              <a:t>   } </a:t>
            </a:r>
          </a:p>
          <a:p>
            <a:pPr marL="0" indent="0">
              <a:buNone/>
            </a:pPr>
            <a:r>
              <a:rPr lang="en-US" dirty="0"/>
              <a:t>    if (b % 2 == 0) {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c++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    } </a:t>
            </a:r>
          </a:p>
          <a:p>
            <a:pPr marL="0" indent="0">
              <a:buNone/>
            </a:pPr>
            <a:r>
              <a:rPr lang="en-US" dirty="0"/>
              <a:t>    else { </a:t>
            </a:r>
          </a:p>
          <a:p>
            <a:pPr marL="0" indent="0">
              <a:buNone/>
            </a:pPr>
            <a:r>
              <a:rPr lang="en-US" dirty="0"/>
              <a:t>    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c++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return c;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C7F58-306D-E658-69EC-00881D5C09AB}"/>
              </a:ext>
            </a:extLst>
          </p:cNvPr>
          <p:cNvSpPr txBox="1"/>
          <p:nvPr/>
        </p:nvSpPr>
        <p:spPr>
          <a:xfrm>
            <a:off x="6096000" y="1223466"/>
            <a:ext cx="57568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 to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units of the input size?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operations we’re counting?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each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many times will it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long does it take to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Does this change with the input size?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03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16DD-36F5-8C12-841E-7550A341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Running Time –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7DF6-6456-9C6C-709D-BEBF2D0F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044654"/>
            <a:ext cx="10515600" cy="645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beAnnoying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List m = [];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m.add</a:t>
            </a:r>
            <a:r>
              <a:rPr lang="en-US" dirty="0"/>
              <a:t>(n[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pPr marL="0" indent="0">
              <a:buNone/>
            </a:pPr>
            <a:r>
              <a:rPr lang="en-US" dirty="0"/>
              <a:t>        for (j=0; j&lt;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j++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    print (“Hi, I’m annoying”);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return;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C7F58-306D-E658-69EC-00881D5C09AB}"/>
              </a:ext>
            </a:extLst>
          </p:cNvPr>
          <p:cNvSpPr txBox="1"/>
          <p:nvPr/>
        </p:nvSpPr>
        <p:spPr>
          <a:xfrm>
            <a:off x="6096000" y="1223466"/>
            <a:ext cx="57568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 to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units of the input size?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operations we’re counting?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each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many times will it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long does it take to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Does this change with the input size?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199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BC43-DD63-2B24-550B-B08D8456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Running Time – General Guide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6B4E2-CD04-DDD0-E33D-A4B22AE7A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together the time of consecutive statements</a:t>
                </a:r>
              </a:p>
              <a:p>
                <a:r>
                  <a:rPr lang="en-US" dirty="0"/>
                  <a:t>Loops: Sum up the time required through each iteration of the loop</a:t>
                </a:r>
              </a:p>
              <a:p>
                <a:pPr lvl="1"/>
                <a:r>
                  <a:rPr lang="en-US" dirty="0"/>
                  <a:t>If each takes the same time, then [time per loop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number of iterations]</a:t>
                </a:r>
              </a:p>
              <a:p>
                <a:r>
                  <a:rPr lang="en-US" dirty="0"/>
                  <a:t>Conditionals: Sum together the time to check the condition and time of the slowest branch</a:t>
                </a:r>
              </a:p>
              <a:p>
                <a:r>
                  <a:rPr lang="en-US" dirty="0"/>
                  <a:t>Function Calls: Time of the function’s body</a:t>
                </a:r>
              </a:p>
              <a:p>
                <a:r>
                  <a:rPr lang="en-US" dirty="0"/>
                  <a:t>Recursion: Solve a </a:t>
                </a:r>
                <a:r>
                  <a:rPr lang="en-US" dirty="0">
                    <a:solidFill>
                      <a:srgbClr val="FF0000"/>
                    </a:solidFill>
                  </a:rPr>
                  <a:t>recurrence relation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6B4E2-CD04-DDD0-E33D-A4B22AE7A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9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5977</TotalTime>
  <Words>1741</Words>
  <Application>Microsoft Office PowerPoint</Application>
  <PresentationFormat>Widescreen</PresentationFormat>
  <Paragraphs>238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Cambria Math</vt:lpstr>
      <vt:lpstr>Calibri Light</vt:lpstr>
      <vt:lpstr>Office Theme</vt:lpstr>
      <vt:lpstr>CSE 332 Autumn 2023 Lecture 2: Algorithm Analysis pt.2</vt:lpstr>
      <vt:lpstr>End-of-Yarn Finding</vt:lpstr>
      <vt:lpstr>Running Time Analysis</vt:lpstr>
      <vt:lpstr>Why Do resource Analysis?</vt:lpstr>
      <vt:lpstr>Goals for Algorithm Analysis</vt:lpstr>
      <vt:lpstr>Worst Case Running Time Analysis</vt:lpstr>
      <vt:lpstr>Worst Case Running Time - Example</vt:lpstr>
      <vt:lpstr>Worst Case Running Time – Example 2</vt:lpstr>
      <vt:lpstr>Worst Case Running Time – General Guide</vt:lpstr>
      <vt:lpstr>Searching in a Sorted List</vt:lpstr>
      <vt:lpstr>Faster way?</vt:lpstr>
      <vt:lpstr>Comparing</vt:lpstr>
      <vt:lpstr>Comparing Running Times</vt:lpstr>
      <vt:lpstr>PowerPoint Presentation</vt:lpstr>
      <vt:lpstr>Asymptotic Notation</vt:lpstr>
      <vt:lpstr>Asymptotic Notation Example</vt:lpstr>
      <vt:lpstr>Asymptotic Notation Example</vt:lpstr>
      <vt:lpstr>Asymptotic Notation Example</vt:lpstr>
      <vt:lpstr>Asymptotic Notation Example</vt:lpstr>
      <vt:lpstr>Asymptotic Notation Example</vt:lpstr>
      <vt:lpstr>Asymptotic Notation Example</vt:lpstr>
      <vt:lpstr>Gaining Intuition</vt:lpstr>
      <vt:lpstr>More Examples</vt:lpstr>
      <vt:lpstr>Common Categories</vt:lpstr>
      <vt:lpstr>Defining your running time function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Brunelle, Nathan J (njb2b)</cp:lastModifiedBy>
  <cp:revision>41</cp:revision>
  <dcterms:created xsi:type="dcterms:W3CDTF">2023-09-26T20:08:20Z</dcterms:created>
  <dcterms:modified xsi:type="dcterms:W3CDTF">2024-01-08T16:52:48Z</dcterms:modified>
</cp:coreProperties>
</file>