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7" r:id="rId2"/>
    <p:sldId id="269" r:id="rId3"/>
    <p:sldId id="270" r:id="rId4"/>
    <p:sldId id="271" r:id="rId5"/>
    <p:sldId id="272" r:id="rId6"/>
    <p:sldId id="273" r:id="rId7"/>
    <p:sldId id="275" r:id="rId8"/>
    <p:sldId id="274" r:id="rId9"/>
    <p:sldId id="276" r:id="rId10"/>
    <p:sldId id="277" r:id="rId11"/>
    <p:sldId id="921" r:id="rId12"/>
    <p:sldId id="912" r:id="rId13"/>
    <p:sldId id="913" r:id="rId14"/>
    <p:sldId id="914" r:id="rId15"/>
    <p:sldId id="919" r:id="rId16"/>
    <p:sldId id="915" r:id="rId17"/>
    <p:sldId id="916" r:id="rId18"/>
    <p:sldId id="917" r:id="rId19"/>
    <p:sldId id="918" r:id="rId20"/>
    <p:sldId id="920" r:id="rId21"/>
    <p:sldId id="927" r:id="rId22"/>
    <p:sldId id="923" r:id="rId23"/>
    <p:sldId id="924" r:id="rId24"/>
    <p:sldId id="925" r:id="rId25"/>
    <p:sldId id="926" r:id="rId26"/>
    <p:sldId id="929" r:id="rId27"/>
    <p:sldId id="930" r:id="rId28"/>
    <p:sldId id="931" r:id="rId29"/>
  </p:sldIdLst>
  <p:sldSz cx="12192000" cy="6858000"/>
  <p:notesSz cx="6858000" cy="9144000"/>
  <p:embeddedFontLs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BFB"/>
    <a:srgbClr val="00B0F0"/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87CB2-66CB-454F-85D3-19EE1B79E95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7D9C-F8C9-4B2B-A91A-E477EB70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191.png"/><Relationship Id="rId4" Type="http://schemas.openxmlformats.org/officeDocument/2006/relationships/image" Target="../media/image2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26: P &amp; NP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396240" y="715328"/>
            <a:ext cx="11602720" cy="6142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BAF8506-45D6-1464-2EA9-BAD5C9E44E96}"/>
              </a:ext>
            </a:extLst>
          </p:cNvPr>
          <p:cNvSpPr/>
          <p:nvPr/>
        </p:nvSpPr>
        <p:spPr>
          <a:xfrm>
            <a:off x="995680" y="2158315"/>
            <a:ext cx="9804400" cy="41189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/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Nondeterministic Polynomial</a:t>
                </a:r>
              </a:p>
              <a:p>
                <a:pPr algn="ctr"/>
                <a:r>
                  <a:rPr lang="en-US" sz="2800" dirty="0"/>
                  <a:t>Verified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blipFill>
                <a:blip r:embed="rId5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C71D22A-C4FD-A562-E8FB-9618A48A76F8}"/>
              </a:ext>
            </a:extLst>
          </p:cNvPr>
          <p:cNvGrpSpPr/>
          <p:nvPr/>
        </p:nvGrpSpPr>
        <p:grpSpPr>
          <a:xfrm rot="1389724">
            <a:off x="6200745" y="5135200"/>
            <a:ext cx="2475158" cy="523220"/>
            <a:chOff x="6197600" y="5013683"/>
            <a:chExt cx="247515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281509-7CCC-72FA-5A63-28BAA927617A}"/>
                </a:ext>
              </a:extLst>
            </p:cNvPr>
            <p:cNvSpPr txBox="1"/>
            <p:nvPr/>
          </p:nvSpPr>
          <p:spPr>
            <a:xfrm>
              <a:off x="7053897" y="5013683"/>
              <a:ext cx="9556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Gap?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2661DB-8387-2CF0-35D0-C14C37B0B8E7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6197600" y="5275293"/>
              <a:ext cx="85629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5AF750-7ABB-9963-C32B-09B33672792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009501" y="5275293"/>
              <a:ext cx="6632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565268-1DFA-2BDF-B753-888B618F5053}"/>
              </a:ext>
            </a:extLst>
          </p:cNvPr>
          <p:cNvSpPr txBox="1"/>
          <p:nvPr/>
        </p:nvSpPr>
        <p:spPr>
          <a:xfrm rot="1389724">
            <a:off x="6228679" y="5362557"/>
            <a:ext cx="1810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Unknown!</a:t>
            </a:r>
          </a:p>
        </p:txBody>
      </p:sp>
    </p:spTree>
    <p:extLst>
      <p:ext uri="{BB962C8B-B14F-4D97-AF65-F5344CB8AC3E}">
        <p14:creationId xmlns:p14="http://schemas.microsoft.com/office/powerpoint/2010/main" val="29220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Hamiltonian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 an algorithm to solve Hamiltonian Path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Hamiltonian Path</a:t>
                </a:r>
              </a:p>
              <a:p>
                <a:pPr lvl="1"/>
                <a:r>
                  <a:rPr lang="en-US" dirty="0"/>
                  <a:t>Algorithm: Check whether each permutation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path.</a:t>
                </a:r>
              </a:p>
              <a:p>
                <a:pPr lvl="2"/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so does not show whether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verify Hamiltonian Path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sequence of nodes</a:t>
                </a:r>
              </a:p>
              <a:p>
                <a:pPr lvl="1"/>
                <a:r>
                  <a:rPr lang="en-US" dirty="0"/>
                  <a:t>Output: True if that sequence of nodes is a Hamiltonian Path</a:t>
                </a:r>
              </a:p>
              <a:p>
                <a:pPr lvl="1"/>
                <a:r>
                  <a:rPr lang="en-US" dirty="0"/>
                  <a:t>Algorithm:</a:t>
                </a:r>
              </a:p>
              <a:p>
                <a:pPr lvl="2"/>
                <a:r>
                  <a:rPr lang="en-US" dirty="0"/>
                  <a:t>Check that each node appears in the sequence exactly once</a:t>
                </a:r>
              </a:p>
              <a:p>
                <a:pPr lvl="2"/>
                <a:r>
                  <a:rPr lang="en-US" dirty="0"/>
                  <a:t>Check that the sequence is a path</a:t>
                </a:r>
              </a:p>
              <a:p>
                <a:pPr lvl="2"/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90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926051" y="1413405"/>
            <a:ext cx="6562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Edges between people who don’t get along</a:t>
            </a:r>
          </a:p>
          <a:p>
            <a:r>
              <a:rPr lang="en-US" dirty="0"/>
              <a:t>How many people can I invite to a party if everyone must get along?</a:t>
            </a:r>
          </a:p>
        </p:txBody>
      </p:sp>
      <p:sp>
        <p:nvSpPr>
          <p:cNvPr id="3" name="AutoShape 2" descr="Boris Johns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BDB391-F091-1846-3790-16198B287E18}"/>
              </a:ext>
            </a:extLst>
          </p:cNvPr>
          <p:cNvGrpSpPr/>
          <p:nvPr/>
        </p:nvGrpSpPr>
        <p:grpSpPr>
          <a:xfrm>
            <a:off x="1822926" y="1377631"/>
            <a:ext cx="7796089" cy="5253107"/>
            <a:chOff x="1822926" y="1377631"/>
            <a:chExt cx="7796089" cy="5253107"/>
          </a:xfrm>
        </p:grpSpPr>
        <p:pic>
          <p:nvPicPr>
            <p:cNvPr id="1026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>
              <a:stCxn id="1028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26" idx="3"/>
              <a:endCxn id="1060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30" idx="1"/>
              <a:endCxn id="1060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30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030" idx="1"/>
              <a:endCxn id="1044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30" idx="1"/>
              <a:endCxn id="1042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42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044" idx="1"/>
              <a:endCxn id="1058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 descr="Joe Biden - CNBC">
              <a:extLst>
                <a:ext uri="{FF2B5EF4-FFF2-40B4-BE49-F238E27FC236}">
                  <a16:creationId xmlns:a16="http://schemas.microsoft.com/office/drawing/2014/main" id="{962C31A1-6E3C-712B-C18A-F732F7F6D4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Emmanuel Macron - Wikipedia">
              <a:extLst>
                <a:ext uri="{FF2B5EF4-FFF2-40B4-BE49-F238E27FC236}">
                  <a16:creationId xmlns:a16="http://schemas.microsoft.com/office/drawing/2014/main" id="{0482CE18-CEF8-B794-ABC5-C2879D11D5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E28D031F-BF6C-DD58-B24E-22BFDE50F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FD067A-CC6D-6D54-0646-E140E9F8138F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8" descr="Ed Sheeran">
              <a:extLst>
                <a:ext uri="{FF2B5EF4-FFF2-40B4-BE49-F238E27FC236}">
                  <a16:creationId xmlns:a16="http://schemas.microsoft.com/office/drawing/2014/main" id="{34901888-5999-132B-BE71-0D5E65E1A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16115C01-A579-BE4C-699B-5394A062C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47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Independent set: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an independent set if no two nodes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share an edge</a:t>
                </a:r>
              </a:p>
              <a:p>
                <a:r>
                  <a:rPr lang="en-US" dirty="0"/>
                  <a:t>Independent Set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determine whether there is an independent set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9034" y="1476112"/>
            <a:ext cx="331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Independent set of size 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078E9B-D60C-2C70-39F8-53C50A04FF80}"/>
              </a:ext>
            </a:extLst>
          </p:cNvPr>
          <p:cNvGrpSpPr/>
          <p:nvPr/>
        </p:nvGrpSpPr>
        <p:grpSpPr>
          <a:xfrm>
            <a:off x="1650264" y="1218142"/>
            <a:ext cx="8281702" cy="4725458"/>
            <a:chOff x="1650264" y="1218142"/>
            <a:chExt cx="8281702" cy="4725458"/>
          </a:xfrm>
        </p:grpSpPr>
        <p:sp>
          <p:nvSpPr>
            <p:cNvPr id="3" name="Oval 2"/>
            <p:cNvSpPr/>
            <p:nvPr/>
          </p:nvSpPr>
          <p:spPr>
            <a:xfrm>
              <a:off x="1650264" y="1218142"/>
              <a:ext cx="1193396" cy="10851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30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58898" y="308942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495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660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93975" y="363866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F83D5C-B06D-5B61-F1B7-071B58B75FA4}"/>
              </a:ext>
            </a:extLst>
          </p:cNvPr>
          <p:cNvGrpSpPr/>
          <p:nvPr/>
        </p:nvGrpSpPr>
        <p:grpSpPr>
          <a:xfrm>
            <a:off x="1822926" y="1377631"/>
            <a:ext cx="7796089" cy="5253107"/>
            <a:chOff x="1822926" y="1377631"/>
            <a:chExt cx="7796089" cy="5253107"/>
          </a:xfrm>
        </p:grpSpPr>
        <p:pic>
          <p:nvPicPr>
            <p:cNvPr id="54" name="Picture 2" descr="Image result for Prince Harry">
              <a:extLst>
                <a:ext uri="{FF2B5EF4-FFF2-40B4-BE49-F238E27FC236}">
                  <a16:creationId xmlns:a16="http://schemas.microsoft.com/office/drawing/2014/main" id="{FC7BF773-543A-36BB-85A2-E852E796E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meghan markle">
              <a:extLst>
                <a:ext uri="{FF2B5EF4-FFF2-40B4-BE49-F238E27FC236}">
                  <a16:creationId xmlns:a16="http://schemas.microsoft.com/office/drawing/2014/main" id="{18976E11-3245-3052-1367-F83E3B8CA8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Image result for Prince Charles">
              <a:extLst>
                <a:ext uri="{FF2B5EF4-FFF2-40B4-BE49-F238E27FC236}">
                  <a16:creationId xmlns:a16="http://schemas.microsoft.com/office/drawing/2014/main" id="{E0E20691-7F62-4E1C-E08A-BBC1D9ED6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8" descr="Image result for justin trudeau">
              <a:extLst>
                <a:ext uri="{FF2B5EF4-FFF2-40B4-BE49-F238E27FC236}">
                  <a16:creationId xmlns:a16="http://schemas.microsoft.com/office/drawing/2014/main" id="{7091F052-D78A-5EC1-422D-C05634FFD2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0" descr="Image result for Elton John">
              <a:extLst>
                <a:ext uri="{FF2B5EF4-FFF2-40B4-BE49-F238E27FC236}">
                  <a16:creationId xmlns:a16="http://schemas.microsoft.com/office/drawing/2014/main" id="{C869DCB8-FC13-CA2C-E8D8-222848EF7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4" descr="Image result for angela merkel">
              <a:extLst>
                <a:ext uri="{FF2B5EF4-FFF2-40B4-BE49-F238E27FC236}">
                  <a16:creationId xmlns:a16="http://schemas.microsoft.com/office/drawing/2014/main" id="{EC5C45C6-D6C2-4402-049A-BAAD9E8A8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6" descr="Image result for paul mccartney">
              <a:extLst>
                <a:ext uri="{FF2B5EF4-FFF2-40B4-BE49-F238E27FC236}">
                  <a16:creationId xmlns:a16="http://schemas.microsoft.com/office/drawing/2014/main" id="{61760EA7-C5B0-FE7B-CD24-EEC6A134E4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9AC9EFE-C8B4-2B76-9F59-E83ABDEB7A4C}"/>
                </a:ext>
              </a:extLst>
            </p:cNvPr>
            <p:cNvCxnSpPr>
              <a:stCxn id="55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4D112E7-7183-183E-7C90-FA150E696656}"/>
                </a:ext>
              </a:extLst>
            </p:cNvPr>
            <p:cNvCxnSpPr>
              <a:stCxn id="54" idx="3"/>
              <a:endCxn id="61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0D871E6D-2982-E6D2-F692-6FD8D572CDBD}"/>
                </a:ext>
              </a:extLst>
            </p:cNvPr>
            <p:cNvCxnSpPr>
              <a:stCxn id="56" idx="1"/>
              <a:endCxn id="61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30157654-DC71-4772-AAA4-D605A2A32DAA}"/>
                </a:ext>
              </a:extLst>
            </p:cNvPr>
            <p:cNvCxnSpPr>
              <a:stCxn id="56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33A0686C-6192-785E-3908-93BE44CA529F}"/>
                </a:ext>
              </a:extLst>
            </p:cNvPr>
            <p:cNvCxnSpPr>
              <a:stCxn id="56" idx="1"/>
              <a:endCxn id="59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C0E3B107-C700-D459-FF70-4E7F8E49DE14}"/>
                </a:ext>
              </a:extLst>
            </p:cNvPr>
            <p:cNvCxnSpPr>
              <a:stCxn id="56" idx="1"/>
              <a:endCxn id="58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DF9EF4EE-F63C-1D9C-F677-3A71A2D459F0}"/>
                </a:ext>
              </a:extLst>
            </p:cNvPr>
            <p:cNvCxnSpPr>
              <a:stCxn id="58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1DDBFF65-E730-587C-9097-0D975EAD565B}"/>
                </a:ext>
              </a:extLst>
            </p:cNvPr>
            <p:cNvCxnSpPr>
              <a:stCxn id="59" idx="1"/>
              <a:endCxn id="60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61DA65C4-9194-5335-DCCA-B8618CFAF63D}"/>
                </a:ext>
              </a:extLst>
            </p:cNvPr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2" descr="Joe Biden - CNBC">
              <a:extLst>
                <a:ext uri="{FF2B5EF4-FFF2-40B4-BE49-F238E27FC236}">
                  <a16:creationId xmlns:a16="http://schemas.microsoft.com/office/drawing/2014/main" id="{A411C35C-A4E2-3254-9169-5A9C40884E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4" descr="Emmanuel Macron - Wikipedia">
              <a:extLst>
                <a:ext uri="{FF2B5EF4-FFF2-40B4-BE49-F238E27FC236}">
                  <a16:creationId xmlns:a16="http://schemas.microsoft.com/office/drawing/2014/main" id="{4D391E1C-1EDA-14A3-9DCA-919040D43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79788093-DC07-81F4-2186-40AE05B23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0399E19D-B23D-BB29-F3A7-827B923531CE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0" name="Picture 8" descr="Ed Sheeran">
              <a:extLst>
                <a:ext uri="{FF2B5EF4-FFF2-40B4-BE49-F238E27FC236}">
                  <a16:creationId xmlns:a16="http://schemas.microsoft.com/office/drawing/2014/main" id="{1678B1E8-7F87-809D-84DD-C51634FDB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873C8361-77B5-F5CC-E499-9D9F79B0B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44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 an algorithm to solve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verify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80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5179497" y="4800601"/>
            <a:ext cx="1060704" cy="914400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290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2648" y="1345324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8" idx="1"/>
            <a:endCxn id="11" idx="2"/>
          </p:cNvCxnSpPr>
          <p:nvPr/>
        </p:nvCxnSpPr>
        <p:spPr>
          <a:xfrm flipV="1">
            <a:off x="6240202" y="3962401"/>
            <a:ext cx="1227399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886201" y="3962401"/>
            <a:ext cx="1293297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10" idx="0"/>
          </p:cNvCxnSpPr>
          <p:nvPr/>
        </p:nvCxnSpPr>
        <p:spPr>
          <a:xfrm flipH="1">
            <a:off x="3886200" y="1802524"/>
            <a:ext cx="1366448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12" idx="3"/>
          </p:cNvCxnSpPr>
          <p:nvPr/>
        </p:nvCxnSpPr>
        <p:spPr>
          <a:xfrm flipH="1" flipV="1">
            <a:off x="6167048" y="1802524"/>
            <a:ext cx="1300552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45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239000" y="129217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place defenders on bases such that every edge is defended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430814" y="2075957"/>
            <a:ext cx="392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defenders would suffice?</a:t>
            </a:r>
          </a:p>
        </p:txBody>
      </p:sp>
    </p:spTree>
    <p:extLst>
      <p:ext uri="{BB962C8B-B14F-4D97-AF65-F5344CB8AC3E}">
        <p14:creationId xmlns:p14="http://schemas.microsoft.com/office/powerpoint/2010/main" val="395015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Cover: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Vertex Cover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there is a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5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cxnSp>
        <p:nvCxnSpPr>
          <p:cNvPr id="14" name="Straight Connector 13"/>
          <p:cNvCxnSpPr>
            <a:stCxn id="8" idx="1"/>
            <a:endCxn id="23" idx="2"/>
          </p:cNvCxnSpPr>
          <p:nvPr/>
        </p:nvCxnSpPr>
        <p:spPr>
          <a:xfrm flipV="1">
            <a:off x="4711377" y="5562601"/>
            <a:ext cx="1570890" cy="490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578088" y="5181601"/>
            <a:ext cx="602937" cy="871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3" idx="1"/>
            <a:endCxn id="10" idx="3"/>
          </p:cNvCxnSpPr>
          <p:nvPr/>
        </p:nvCxnSpPr>
        <p:spPr>
          <a:xfrm flipH="1" flipV="1">
            <a:off x="3806687" y="4953000"/>
            <a:ext cx="224698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2"/>
            <a:endCxn id="10" idx="0"/>
          </p:cNvCxnSpPr>
          <p:nvPr/>
        </p:nvCxnSpPr>
        <p:spPr>
          <a:xfrm>
            <a:off x="2409825" y="3032236"/>
            <a:ext cx="1168262" cy="16921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3"/>
            <a:endCxn id="29" idx="1"/>
          </p:cNvCxnSpPr>
          <p:nvPr/>
        </p:nvCxnSpPr>
        <p:spPr>
          <a:xfrm flipV="1">
            <a:off x="2638425" y="2447105"/>
            <a:ext cx="1734926" cy="3565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3"/>
            <a:endCxn id="26" idx="1"/>
          </p:cNvCxnSpPr>
          <p:nvPr/>
        </p:nvCxnSpPr>
        <p:spPr>
          <a:xfrm>
            <a:off x="4830552" y="2447105"/>
            <a:ext cx="2408449" cy="586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2"/>
            <a:endCxn id="27" idx="0"/>
          </p:cNvCxnSpPr>
          <p:nvPr/>
        </p:nvCxnSpPr>
        <p:spPr>
          <a:xfrm flipH="1">
            <a:off x="4137081" y="2675705"/>
            <a:ext cx="464871" cy="7867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" idx="3"/>
            <a:endCxn id="30" idx="1"/>
          </p:cNvCxnSpPr>
          <p:nvPr/>
        </p:nvCxnSpPr>
        <p:spPr>
          <a:xfrm>
            <a:off x="4365681" y="3691099"/>
            <a:ext cx="959855" cy="4197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2"/>
            <a:endCxn id="30" idx="0"/>
          </p:cNvCxnSpPr>
          <p:nvPr/>
        </p:nvCxnSpPr>
        <p:spPr>
          <a:xfrm flipH="1">
            <a:off x="5554136" y="3262477"/>
            <a:ext cx="1913465" cy="619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9" idx="3"/>
            <a:endCxn id="63" idx="1"/>
          </p:cNvCxnSpPr>
          <p:nvPr/>
        </p:nvCxnSpPr>
        <p:spPr>
          <a:xfrm flipV="1">
            <a:off x="4830552" y="1709900"/>
            <a:ext cx="909851" cy="7372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6" idx="0"/>
            <a:endCxn id="63" idx="3"/>
          </p:cNvCxnSpPr>
          <p:nvPr/>
        </p:nvCxnSpPr>
        <p:spPr>
          <a:xfrm flipH="1" flipV="1">
            <a:off x="6197602" y="1709901"/>
            <a:ext cx="1269998" cy="10953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0"/>
            <a:endCxn id="30" idx="2"/>
          </p:cNvCxnSpPr>
          <p:nvPr/>
        </p:nvCxnSpPr>
        <p:spPr>
          <a:xfrm flipH="1" flipV="1">
            <a:off x="5554135" y="4339458"/>
            <a:ext cx="728132" cy="7659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6" idx="2"/>
          </p:cNvCxnSpPr>
          <p:nvPr/>
        </p:nvCxnSpPr>
        <p:spPr>
          <a:xfrm flipV="1">
            <a:off x="6282268" y="3262478"/>
            <a:ext cx="1185333" cy="18429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10800000">
            <a:off x="4181025" y="5938348"/>
            <a:ext cx="530353" cy="457201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49487" y="4724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53667" y="5105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39000" y="2805277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08480" y="3462499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81225" y="257503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73351" y="2218504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25535" y="3882257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40402" y="14813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239000" y="129217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Vertex cover of size 5</a:t>
            </a:r>
          </a:p>
        </p:txBody>
      </p:sp>
    </p:spTree>
    <p:extLst>
      <p:ext uri="{BB962C8B-B14F-4D97-AF65-F5344CB8AC3E}">
        <p14:creationId xmlns:p14="http://schemas.microsoft.com/office/powerpoint/2010/main" val="337565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E9DB-CD35-09FC-6BCD-A02078F6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Tractable: </a:t>
                </a:r>
              </a:p>
              <a:p>
                <a:pPr lvl="1"/>
                <a:r>
                  <a:rPr lang="en-US" dirty="0"/>
                  <a:t>Feasible to solve in the “real world” </a:t>
                </a:r>
              </a:p>
              <a:p>
                <a:r>
                  <a:rPr lang="en-US" dirty="0"/>
                  <a:t>Intractable: </a:t>
                </a:r>
              </a:p>
              <a:p>
                <a:pPr lvl="1"/>
                <a:r>
                  <a:rPr lang="en-US" dirty="0"/>
                  <a:t>Infeasible to solve in the “real world” </a:t>
                </a:r>
              </a:p>
              <a:p>
                <a:r>
                  <a:rPr lang="en-US" dirty="0"/>
                  <a:t>Whether a problem is considered “tractable” or “intractable” depends on the use case</a:t>
                </a:r>
              </a:p>
              <a:p>
                <a:pPr lvl="1"/>
                <a:r>
                  <a:rPr lang="en-US" dirty="0"/>
                  <a:t>For machine learning, big data, etc. tractable might mean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even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most applications it’s more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strange pattern: </a:t>
                </a:r>
              </a:p>
              <a:p>
                <a:pPr lvl="1"/>
                <a:r>
                  <a:rPr lang="en-US" dirty="0"/>
                  <a:t>Most “natural” problems are either done in small-degree polynomial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) or else exponential time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It’s rare to have problems which require a running time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, for example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29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 an algorithm to solve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verify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03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396240" y="715328"/>
            <a:ext cx="11602720" cy="6142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BAF8506-45D6-1464-2EA9-BAD5C9E44E96}"/>
              </a:ext>
            </a:extLst>
          </p:cNvPr>
          <p:cNvSpPr/>
          <p:nvPr/>
        </p:nvSpPr>
        <p:spPr>
          <a:xfrm>
            <a:off x="995680" y="2158315"/>
            <a:ext cx="9804400" cy="41189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/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Nondeterministic Polynomial</a:t>
                </a:r>
              </a:p>
              <a:p>
                <a:pPr algn="ctr"/>
                <a:r>
                  <a:rPr lang="en-US" sz="2800" dirty="0"/>
                  <a:t>Verified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blipFill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C71D22A-C4FD-A562-E8FB-9618A48A76F8}"/>
              </a:ext>
            </a:extLst>
          </p:cNvPr>
          <p:cNvGrpSpPr/>
          <p:nvPr/>
        </p:nvGrpSpPr>
        <p:grpSpPr>
          <a:xfrm rot="1389724">
            <a:off x="6200745" y="5135200"/>
            <a:ext cx="2475158" cy="523220"/>
            <a:chOff x="6197600" y="5013683"/>
            <a:chExt cx="247515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281509-7CCC-72FA-5A63-28BAA927617A}"/>
                </a:ext>
              </a:extLst>
            </p:cNvPr>
            <p:cNvSpPr txBox="1"/>
            <p:nvPr/>
          </p:nvSpPr>
          <p:spPr>
            <a:xfrm>
              <a:off x="7053897" y="5013683"/>
              <a:ext cx="9556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Gap?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2661DB-8387-2CF0-35D0-C14C37B0B8E7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6197600" y="5275293"/>
              <a:ext cx="85629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5AF750-7ABB-9963-C32B-09B33672792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009501" y="5275293"/>
              <a:ext cx="6632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565268-1DFA-2BDF-B753-888B618F5053}"/>
              </a:ext>
            </a:extLst>
          </p:cNvPr>
          <p:cNvSpPr txBox="1"/>
          <p:nvPr/>
        </p:nvSpPr>
        <p:spPr>
          <a:xfrm rot="1389724">
            <a:off x="6228679" y="5362557"/>
            <a:ext cx="1810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DB62C-26FA-47C4-9CF8-BA550BE15574}"/>
              </a:ext>
            </a:extLst>
          </p:cNvPr>
          <p:cNvSpPr txBox="1"/>
          <p:nvPr/>
        </p:nvSpPr>
        <p:spPr>
          <a:xfrm>
            <a:off x="4599377" y="3391408"/>
            <a:ext cx="13039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Sorting</a:t>
            </a:r>
          </a:p>
          <a:p>
            <a:r>
              <a:rPr lang="en-US" sz="1600" dirty="0">
                <a:solidFill>
                  <a:srgbClr val="7030A0"/>
                </a:solidFill>
              </a:rPr>
              <a:t>Shortest Path</a:t>
            </a:r>
          </a:p>
          <a:p>
            <a:r>
              <a:rPr lang="en-US" sz="1600" dirty="0">
                <a:solidFill>
                  <a:srgbClr val="7030A0"/>
                </a:solidFill>
              </a:rPr>
              <a:t>Euler Path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90524-0054-417F-44E8-4B21DAC3A3E9}"/>
              </a:ext>
            </a:extLst>
          </p:cNvPr>
          <p:cNvSpPr txBox="1"/>
          <p:nvPr/>
        </p:nvSpPr>
        <p:spPr>
          <a:xfrm>
            <a:off x="5396885" y="2134632"/>
            <a:ext cx="1765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Vertex Cover</a:t>
            </a:r>
          </a:p>
          <a:p>
            <a:r>
              <a:rPr lang="en-US" sz="1600" dirty="0">
                <a:solidFill>
                  <a:srgbClr val="7030A0"/>
                </a:solidFill>
              </a:rPr>
              <a:t>Independent Set</a:t>
            </a:r>
          </a:p>
          <a:p>
            <a:r>
              <a:rPr lang="en-US" sz="1600" dirty="0">
                <a:solidFill>
                  <a:srgbClr val="7030A0"/>
                </a:solidFill>
              </a:rPr>
              <a:t>Hamiltonian Path</a:t>
            </a:r>
          </a:p>
          <a:p>
            <a:r>
              <a:rPr lang="en-US" sz="1600" dirty="0">
                <a:solidFill>
                  <a:srgbClr val="7030A0"/>
                </a:solidFill>
              </a:rPr>
              <a:t>Cryptography</a:t>
            </a:r>
          </a:p>
          <a:p>
            <a:r>
              <a:rPr lang="en-US" sz="1600" dirty="0">
                <a:solidFill>
                  <a:srgbClr val="7030A0"/>
                </a:solidFill>
              </a:rPr>
              <a:t>Prime factorization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1F7F-722C-2555-934B-D67F0220B70F}"/>
              </a:ext>
            </a:extLst>
          </p:cNvPr>
          <p:cNvSpPr txBox="1"/>
          <p:nvPr/>
        </p:nvSpPr>
        <p:spPr>
          <a:xfrm>
            <a:off x="8834747" y="1534250"/>
            <a:ext cx="927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Checkers</a:t>
            </a:r>
          </a:p>
          <a:p>
            <a:r>
              <a:rPr lang="en-US" sz="1600" dirty="0">
                <a:solidFill>
                  <a:srgbClr val="7030A0"/>
                </a:solidFill>
              </a:rPr>
              <a:t>Go</a:t>
            </a:r>
          </a:p>
          <a:p>
            <a:r>
              <a:rPr lang="en-US" sz="1600" dirty="0">
                <a:solidFill>
                  <a:srgbClr val="7030A0"/>
                </a:solidFill>
              </a:rPr>
              <a:t>Chess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1938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19380"/>
                <a:ext cx="10515600" cy="132556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564640" y="84449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4640" y="844490"/>
                <a:ext cx="6096000" cy="523220"/>
              </a:xfrm>
              <a:prstGeom prst="rect">
                <a:avLst/>
              </a:prstGeom>
              <a:blipFill>
                <a:blip r:embed="rId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3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Cool!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130771" y="2769693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83471" y="2922093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2B52AD-68C2-E41F-0CE5-8299DA5ED942}"/>
              </a:ext>
            </a:extLst>
          </p:cNvPr>
          <p:cNvGrpSpPr/>
          <p:nvPr/>
        </p:nvGrpSpPr>
        <p:grpSpPr>
          <a:xfrm>
            <a:off x="1099871" y="2906046"/>
            <a:ext cx="4342564" cy="3153060"/>
            <a:chOff x="1650264" y="617538"/>
            <a:chExt cx="8281702" cy="6013200"/>
          </a:xfrm>
        </p:grpSpPr>
        <p:sp>
          <p:nvSpPr>
            <p:cNvPr id="7" name="AutoShape 30" descr="Image result for Aaron Bloomfield">
              <a:extLst>
                <a:ext uri="{FF2B5EF4-FFF2-40B4-BE49-F238E27FC236}">
                  <a16:creationId xmlns:a16="http://schemas.microsoft.com/office/drawing/2014/main" id="{C5543DD9-6B9E-E2E5-D870-E800E7EDB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0C1BE0-6752-B7FA-045B-C6D026D83C27}"/>
                </a:ext>
              </a:extLst>
            </p:cNvPr>
            <p:cNvGrpSpPr/>
            <p:nvPr/>
          </p:nvGrpSpPr>
          <p:grpSpPr>
            <a:xfrm>
              <a:off x="1650264" y="1218142"/>
              <a:ext cx="8281702" cy="4725458"/>
              <a:chOff x="1650264" y="1218142"/>
              <a:chExt cx="8281702" cy="472545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AD892A0-1E87-9FDA-BB48-F676C03BDAA0}"/>
                  </a:ext>
                </a:extLst>
              </p:cNvPr>
              <p:cNvSpPr/>
              <p:nvPr/>
            </p:nvSpPr>
            <p:spPr>
              <a:xfrm>
                <a:off x="1650264" y="1218142"/>
                <a:ext cx="1193396" cy="108513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451BE010-FDE8-0CB4-812A-815C2FD4E7CE}"/>
                  </a:ext>
                </a:extLst>
              </p:cNvPr>
              <p:cNvSpPr/>
              <p:nvPr/>
            </p:nvSpPr>
            <p:spPr>
              <a:xfrm>
                <a:off x="1930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A9DA938-2FFE-7805-9612-93F370F8068D}"/>
                  </a:ext>
                </a:extLst>
              </p:cNvPr>
              <p:cNvSpPr/>
              <p:nvPr/>
            </p:nvSpPr>
            <p:spPr>
              <a:xfrm>
                <a:off x="3658898" y="308942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A8DE12D-D05E-C221-4AF5-EA83FC29375B}"/>
                  </a:ext>
                </a:extLst>
              </p:cNvPr>
              <p:cNvSpPr/>
              <p:nvPr/>
            </p:nvSpPr>
            <p:spPr>
              <a:xfrm>
                <a:off x="4495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9A205B8-E7AB-154E-52A7-06CBDDF60B9D}"/>
                  </a:ext>
                </a:extLst>
              </p:cNvPr>
              <p:cNvSpPr/>
              <p:nvPr/>
            </p:nvSpPr>
            <p:spPr>
              <a:xfrm>
                <a:off x="8660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2176A2C-77C3-CEF5-932A-BEBCBBDBD5D4}"/>
                  </a:ext>
                </a:extLst>
              </p:cNvPr>
              <p:cNvSpPr/>
              <p:nvPr/>
            </p:nvSpPr>
            <p:spPr>
              <a:xfrm>
                <a:off x="2593975" y="363866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47816A-4C81-5F58-1690-898778670A70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5" name="Picture 2" descr="Image result for Prince Harry">
                <a:extLst>
                  <a:ext uri="{FF2B5EF4-FFF2-40B4-BE49-F238E27FC236}">
                    <a16:creationId xmlns:a16="http://schemas.microsoft.com/office/drawing/2014/main" id="{881C7F31-F39B-F825-3571-BC133A3F4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Image result for meghan markle">
                <a:extLst>
                  <a:ext uri="{FF2B5EF4-FFF2-40B4-BE49-F238E27FC236}">
                    <a16:creationId xmlns:a16="http://schemas.microsoft.com/office/drawing/2014/main" id="{40CA53AC-3357-BF95-B956-02311961D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Image result for Prince Charles">
                <a:extLst>
                  <a:ext uri="{FF2B5EF4-FFF2-40B4-BE49-F238E27FC236}">
                    <a16:creationId xmlns:a16="http://schemas.microsoft.com/office/drawing/2014/main" id="{14EEB96F-8510-611F-58A4-9FE6F8CF6A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8" descr="Image result for justin trudeau">
                <a:extLst>
                  <a:ext uri="{FF2B5EF4-FFF2-40B4-BE49-F238E27FC236}">
                    <a16:creationId xmlns:a16="http://schemas.microsoft.com/office/drawing/2014/main" id="{411354CB-79B6-8CB4-5EBB-378ED1CE82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0" descr="Image result for Elton John">
                <a:extLst>
                  <a:ext uri="{FF2B5EF4-FFF2-40B4-BE49-F238E27FC236}">
                    <a16:creationId xmlns:a16="http://schemas.microsoft.com/office/drawing/2014/main" id="{206BECB5-B6A3-F3BA-5D3C-CC2B5C40F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34" descr="Image result for angela merkel">
                <a:extLst>
                  <a:ext uri="{FF2B5EF4-FFF2-40B4-BE49-F238E27FC236}">
                    <a16:creationId xmlns:a16="http://schemas.microsoft.com/office/drawing/2014/main" id="{E5061DD0-0474-AFD7-F2FB-940EA107C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36" descr="Image result for paul mccartney">
                <a:extLst>
                  <a:ext uri="{FF2B5EF4-FFF2-40B4-BE49-F238E27FC236}">
                    <a16:creationId xmlns:a16="http://schemas.microsoft.com/office/drawing/2014/main" id="{C7558E52-426A-E74F-5EE8-EE40E948D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E4639A0-99DC-9503-4FD3-4AC1D8BDB346}"/>
                  </a:ext>
                </a:extLst>
              </p:cNvPr>
              <p:cNvCxnSpPr>
                <a:stCxn id="4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FD8247D-DA81-6335-4106-24FED5C9D968}"/>
                  </a:ext>
                </a:extLst>
              </p:cNvPr>
              <p:cNvCxnSpPr>
                <a:stCxn id="15" idx="3"/>
                <a:endCxn id="77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4FFC2B7-E5A7-CB0B-6E96-EE34EDB824BC}"/>
                  </a:ext>
                </a:extLst>
              </p:cNvPr>
              <p:cNvCxnSpPr>
                <a:stCxn id="73" idx="1"/>
                <a:endCxn id="77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2E0F8CF-1675-633A-2ABC-1014DE46EBBD}"/>
                  </a:ext>
                </a:extLst>
              </p:cNvPr>
              <p:cNvCxnSpPr>
                <a:stCxn id="73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DCF8906-21F0-6C3A-BB41-4CDA0AAE7216}"/>
                  </a:ext>
                </a:extLst>
              </p:cNvPr>
              <p:cNvCxnSpPr>
                <a:stCxn id="73" idx="1"/>
                <a:endCxn id="75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81AB2E3-5341-70D1-1AB6-35746D0D6181}"/>
                  </a:ext>
                </a:extLst>
              </p:cNvPr>
              <p:cNvCxnSpPr>
                <a:stCxn id="73" idx="1"/>
                <a:endCxn id="74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54DF98B-0CD1-E81C-2789-ACB6BC13DBD8}"/>
                  </a:ext>
                </a:extLst>
              </p:cNvPr>
              <p:cNvCxnSpPr>
                <a:stCxn id="74" idx="1"/>
              </p:cNvCxnSpPr>
              <p:nvPr/>
            </p:nvCxnSpPr>
            <p:spPr>
              <a:xfrm flipH="1" flipV="1">
                <a:off x="2565838" y="5714723"/>
                <a:ext cx="5437606" cy="49128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D43BD84-F65D-53BE-E645-671438C90F5A}"/>
                  </a:ext>
                </a:extLst>
              </p:cNvPr>
              <p:cNvCxnSpPr>
                <a:stCxn id="75" idx="1"/>
                <a:endCxn id="76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F8EBFB0-7B69-1B9D-FF7E-D2F53282EEA3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2" descr="Joe Biden - CNBC">
                <a:extLst>
                  <a:ext uri="{FF2B5EF4-FFF2-40B4-BE49-F238E27FC236}">
                    <a16:creationId xmlns:a16="http://schemas.microsoft.com/office/drawing/2014/main" id="{A7AB5D2B-E376-B2EA-671D-4C0CA17A22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4" descr="Emmanuel Macron - Wikipedia">
                <a:extLst>
                  <a:ext uri="{FF2B5EF4-FFF2-40B4-BE49-F238E27FC236}">
                    <a16:creationId xmlns:a16="http://schemas.microsoft.com/office/drawing/2014/main" id="{61469563-8473-2F5A-5E45-22DD27A9E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5841C183-EF5D-0D27-339B-65B5951BD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E663900-92CD-1A52-020B-BF0525AF3FB8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1" name="Picture 8" descr="Ed Sheeran">
                <a:extLst>
                  <a:ext uri="{FF2B5EF4-FFF2-40B4-BE49-F238E27FC236}">
                    <a16:creationId xmlns:a16="http://schemas.microsoft.com/office/drawing/2014/main" id="{6487516E-48D6-8883-33CE-2094B7E3B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C0A8FE5-06B6-4700-A2C2-AB3F060D91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82D98A0-3D23-6F5D-22BA-4B115BE23B1F}"/>
              </a:ext>
            </a:extLst>
          </p:cNvPr>
          <p:cNvGrpSpPr/>
          <p:nvPr/>
        </p:nvGrpSpPr>
        <p:grpSpPr>
          <a:xfrm>
            <a:off x="6286983" y="3123704"/>
            <a:ext cx="4216112" cy="3153060"/>
            <a:chOff x="1578468" y="617538"/>
            <a:chExt cx="8040547" cy="6013200"/>
          </a:xfrm>
        </p:grpSpPr>
        <p:sp>
          <p:nvSpPr>
            <p:cNvPr id="100" name="AutoShape 30" descr="Image result for Aaron Bloomfield">
              <a:extLst>
                <a:ext uri="{FF2B5EF4-FFF2-40B4-BE49-F238E27FC236}">
                  <a16:creationId xmlns:a16="http://schemas.microsoft.com/office/drawing/2014/main" id="{F09A3823-DFF2-62AD-30B1-486CC90F21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F6A45F4-1CD4-6AFE-F8E4-79159D2A5078}"/>
                </a:ext>
              </a:extLst>
            </p:cNvPr>
            <p:cNvGrpSpPr/>
            <p:nvPr/>
          </p:nvGrpSpPr>
          <p:grpSpPr>
            <a:xfrm>
              <a:off x="1578468" y="1353774"/>
              <a:ext cx="7153677" cy="5007580"/>
              <a:chOff x="1578468" y="1353774"/>
              <a:chExt cx="7153677" cy="5007580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15710C6-CD58-728D-EF2D-157091A2DE7D}"/>
                  </a:ext>
                </a:extLst>
              </p:cNvPr>
              <p:cNvSpPr/>
              <p:nvPr/>
            </p:nvSpPr>
            <p:spPr>
              <a:xfrm>
                <a:off x="2909710" y="1353774"/>
                <a:ext cx="1193396" cy="108513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959032-6BDC-4B2C-9EEE-262B6883E76E}"/>
                  </a:ext>
                </a:extLst>
              </p:cNvPr>
              <p:cNvSpPr/>
              <p:nvPr/>
            </p:nvSpPr>
            <p:spPr>
              <a:xfrm>
                <a:off x="1578468" y="5023461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2AC7C72E-8AF3-7F28-A398-C485B2305412}"/>
                  </a:ext>
                </a:extLst>
              </p:cNvPr>
              <p:cNvSpPr/>
              <p:nvPr/>
            </p:nvSpPr>
            <p:spPr>
              <a:xfrm>
                <a:off x="5615301" y="3533718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41BC5-1C3A-1828-49DC-4508F69A98C0}"/>
                  </a:ext>
                </a:extLst>
              </p:cNvPr>
              <p:cNvSpPr/>
              <p:nvPr/>
            </p:nvSpPr>
            <p:spPr>
              <a:xfrm>
                <a:off x="7461137" y="2378613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2560867-C322-594C-4365-5042EC8BBD04}"/>
                  </a:ext>
                </a:extLst>
              </p:cNvPr>
              <p:cNvSpPr/>
              <p:nvPr/>
            </p:nvSpPr>
            <p:spPr>
              <a:xfrm>
                <a:off x="6755398" y="4411534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575472B-4B43-4333-6238-FCEBA04DD50E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03" name="Picture 2" descr="Image result for Prince Harry">
                <a:extLst>
                  <a:ext uri="{FF2B5EF4-FFF2-40B4-BE49-F238E27FC236}">
                    <a16:creationId xmlns:a16="http://schemas.microsoft.com/office/drawing/2014/main" id="{087E9D34-AEA9-D00D-4025-F5C4E639F7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3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4" descr="Image result for meghan markle">
                <a:extLst>
                  <a:ext uri="{FF2B5EF4-FFF2-40B4-BE49-F238E27FC236}">
                    <a16:creationId xmlns:a16="http://schemas.microsoft.com/office/drawing/2014/main" id="{AE829FE8-3E6D-E98B-6C29-4E1D09634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6" descr="Image result for Prince Charles">
                <a:extLst>
                  <a:ext uri="{FF2B5EF4-FFF2-40B4-BE49-F238E27FC236}">
                    <a16:creationId xmlns:a16="http://schemas.microsoft.com/office/drawing/2014/main" id="{BD16CC4C-84B9-B31D-9D21-BCD0BF95B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18" descr="Image result for justin trudeau">
                <a:extLst>
                  <a:ext uri="{FF2B5EF4-FFF2-40B4-BE49-F238E27FC236}">
                    <a16:creationId xmlns:a16="http://schemas.microsoft.com/office/drawing/2014/main" id="{042618E1-BC28-4D07-C094-BEB7AD12A9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0" descr="Image result for Elton John">
                <a:extLst>
                  <a:ext uri="{FF2B5EF4-FFF2-40B4-BE49-F238E27FC236}">
                    <a16:creationId xmlns:a16="http://schemas.microsoft.com/office/drawing/2014/main" id="{B2E217D2-04F9-A76D-7B71-5741FA155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34" descr="Image result for angela merkel">
                <a:extLst>
                  <a:ext uri="{FF2B5EF4-FFF2-40B4-BE49-F238E27FC236}">
                    <a16:creationId xmlns:a16="http://schemas.microsoft.com/office/drawing/2014/main" id="{D4139B12-D505-DA27-0281-6C5DEFAF9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6" descr="Image result for paul mccartney">
                <a:extLst>
                  <a:ext uri="{FF2B5EF4-FFF2-40B4-BE49-F238E27FC236}">
                    <a16:creationId xmlns:a16="http://schemas.microsoft.com/office/drawing/2014/main" id="{BFB52D9D-F25C-CEDE-4477-E2FEB87BE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E85A3CA1-1481-6C2A-2457-0803C69AF57F}"/>
                  </a:ext>
                </a:extLst>
              </p:cNvPr>
              <p:cNvCxnSpPr>
                <a:stCxn id="10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F84ED2D-4D03-04CE-DA21-330988BB980F}"/>
                  </a:ext>
                </a:extLst>
              </p:cNvPr>
              <p:cNvCxnSpPr>
                <a:stCxn id="103" idx="3"/>
                <a:endCxn id="109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1E35291-882C-79C0-026F-9B58CA6A2E3E}"/>
                  </a:ext>
                </a:extLst>
              </p:cNvPr>
              <p:cNvCxnSpPr>
                <a:stCxn id="105" idx="1"/>
                <a:endCxn id="109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A03C0C4-5D34-A9B0-095F-64DA99D3A4F6}"/>
                  </a:ext>
                </a:extLst>
              </p:cNvPr>
              <p:cNvCxnSpPr>
                <a:stCxn id="105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5FE8A7B-3307-E734-D86B-FC873F04B11B}"/>
                  </a:ext>
                </a:extLst>
              </p:cNvPr>
              <p:cNvCxnSpPr>
                <a:stCxn id="105" idx="1"/>
                <a:endCxn id="107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A7E4D3C-34B3-F229-D356-6C1C807875CD}"/>
                  </a:ext>
                </a:extLst>
              </p:cNvPr>
              <p:cNvCxnSpPr>
                <a:stCxn id="105" idx="1"/>
                <a:endCxn id="106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0A0A2B9-51AB-18D9-DD92-A1418A64A149}"/>
                  </a:ext>
                </a:extLst>
              </p:cNvPr>
              <p:cNvCxnSpPr>
                <a:cxnSpLocks/>
                <a:stCxn id="106" idx="1"/>
              </p:cNvCxnSpPr>
              <p:nvPr/>
            </p:nvCxnSpPr>
            <p:spPr>
              <a:xfrm flipH="1" flipV="1">
                <a:off x="2565839" y="5714724"/>
                <a:ext cx="5437605" cy="4912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21450FD-6352-36BD-FC59-87897AD3AA33}"/>
                  </a:ext>
                </a:extLst>
              </p:cNvPr>
              <p:cNvCxnSpPr>
                <a:stCxn id="107" idx="1"/>
                <a:endCxn id="108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2B56EF5-C2F7-778C-3B3C-60AE78B5950D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9" name="Picture 2" descr="Joe Biden - CNBC">
                <a:extLst>
                  <a:ext uri="{FF2B5EF4-FFF2-40B4-BE49-F238E27FC236}">
                    <a16:creationId xmlns:a16="http://schemas.microsoft.com/office/drawing/2014/main" id="{47D3832A-9480-B176-1EC3-391B95745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4" descr="Emmanuel Macron - Wikipedia">
                <a:extLst>
                  <a:ext uri="{FF2B5EF4-FFF2-40B4-BE49-F238E27FC236}">
                    <a16:creationId xmlns:a16="http://schemas.microsoft.com/office/drawing/2014/main" id="{A9B4AD52-A8F0-801F-0FFA-D24807944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04B8BCF3-A237-E31B-546C-7E6C92709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3704EFA-0E19-8871-5806-10CC41B1956B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3" name="Picture 8" descr="Ed Sheeran">
                <a:extLst>
                  <a:ext uri="{FF2B5EF4-FFF2-40B4-BE49-F238E27FC236}">
                    <a16:creationId xmlns:a16="http://schemas.microsoft.com/office/drawing/2014/main" id="{F1F00C0E-C346-23A9-05D0-C7816979EE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D1CEF02-FE9C-0B57-5515-44C15A285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id="{F19EA206-8683-9260-2696-DC9073D7AE8B}"/>
              </a:ext>
            </a:extLst>
          </p:cNvPr>
          <p:cNvSpPr/>
          <p:nvPr/>
        </p:nvSpPr>
        <p:spPr>
          <a:xfrm>
            <a:off x="9461582" y="5703025"/>
            <a:ext cx="666461" cy="701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Cool!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315200" y="2585027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62200" y="2585027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08698" y="3109661"/>
            <a:ext cx="3733078" cy="3326447"/>
            <a:chOff x="657225" y="1481300"/>
            <a:chExt cx="5514975" cy="4914248"/>
          </a:xfrm>
        </p:grpSpPr>
        <p:cxnSp>
          <p:nvCxnSpPr>
            <p:cNvPr id="71" name="Straight Connector 70"/>
            <p:cNvCxnSpPr>
              <a:stCxn id="86" idx="1"/>
              <a:endCxn id="8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2"/>
              <a:endCxn id="8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8" idx="1"/>
              <a:endCxn id="8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1" idx="2"/>
              <a:endCxn id="8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1" idx="3"/>
              <a:endCxn id="9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2" idx="3"/>
              <a:endCxn id="8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2" idx="2"/>
              <a:endCxn id="9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0" idx="3"/>
              <a:endCxn id="9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9" idx="2"/>
              <a:endCxn id="9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2" idx="3"/>
              <a:endCxn id="94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9" idx="0"/>
              <a:endCxn id="94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8" idx="0"/>
              <a:endCxn id="9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8" idx="0"/>
              <a:endCxn id="8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85" name="Isosceles Triangle 8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629400" y="3184692"/>
            <a:ext cx="3733078" cy="3326447"/>
            <a:chOff x="657225" y="1481300"/>
            <a:chExt cx="5514975" cy="4914248"/>
          </a:xfrm>
        </p:grpSpPr>
        <p:cxnSp>
          <p:nvCxnSpPr>
            <p:cNvPr id="96" name="Straight Connector 95"/>
            <p:cNvCxnSpPr>
              <a:stCxn id="119" idx="1"/>
              <a:endCxn id="111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0" idx="2"/>
              <a:endCxn id="119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11" idx="1"/>
              <a:endCxn id="1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14" idx="2"/>
              <a:endCxn id="1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14" idx="3"/>
              <a:endCxn id="115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15" idx="3"/>
              <a:endCxn id="112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5" idx="2"/>
              <a:endCxn id="113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3" idx="3"/>
              <a:endCxn id="116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2" idx="2"/>
              <a:endCxn id="116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3"/>
              <a:endCxn id="117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2" idx="0"/>
              <a:endCxn id="117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1" idx="0"/>
              <a:endCxn id="116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11" idx="0"/>
              <a:endCxn id="112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18" name="Isosceles Triangle 117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983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Vertex Cover and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 to solve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an Independent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Algorithm to solve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 Vertex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/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Either both problems belong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or else neither does!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blipFill>
                <a:blip r:embed="rId3"/>
                <a:stretch>
                  <a:fillRect l="-2366" t="-5882" r="-63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8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76BE-F09E-54F2-B299-E6BC5F38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“together they stand, together they fall” problems</a:t>
                </a:r>
              </a:p>
              <a:p>
                <a:r>
                  <a:rPr lang="en-US" dirty="0"/>
                  <a:t>The problems in this set either all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or none of them do</a:t>
                </a:r>
              </a:p>
              <a:p>
                <a:r>
                  <a:rPr lang="en-US" dirty="0"/>
                  <a:t>Intuitively, the “hardest” problems in NP</a:t>
                </a:r>
              </a:p>
              <a:p>
                <a:r>
                  <a:rPr lang="en-US" dirty="0"/>
                  <a:t>Collection of problems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that can all be “transformed” into each other in polynomial time</a:t>
                </a:r>
              </a:p>
              <a:p>
                <a:pPr lvl="1"/>
                <a:r>
                  <a:rPr lang="en-US" dirty="0"/>
                  <a:t>Like we could transform independent set to vertex cover, and vice-versa</a:t>
                </a:r>
              </a:p>
              <a:p>
                <a:pPr lvl="1"/>
                <a:r>
                  <a:rPr lang="en-US" dirty="0"/>
                  <a:t>We can also transform vertex cover into Hamiltonian path, and Hamiltonian path into independent set, and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845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some problem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belongs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F96FFB7-6607-6F79-B3BA-77C3C283E189}"/>
              </a:ext>
            </a:extLst>
          </p:cNvPr>
          <p:cNvGrpSpPr/>
          <p:nvPr/>
        </p:nvGrpSpPr>
        <p:grpSpPr>
          <a:xfrm>
            <a:off x="1879600" y="1411817"/>
            <a:ext cx="11023600" cy="5430287"/>
            <a:chOff x="396240" y="715328"/>
            <a:chExt cx="12469756" cy="614267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1635B6-F402-1095-4877-EFE866AA1617}"/>
                </a:ext>
              </a:extLst>
            </p:cNvPr>
            <p:cNvSpPr/>
            <p:nvPr/>
          </p:nvSpPr>
          <p:spPr>
            <a:xfrm>
              <a:off x="396240" y="715328"/>
              <a:ext cx="11602720" cy="61426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/>
                <p:nvPr/>
              </p:nvSpPr>
              <p:spPr>
                <a:xfrm>
                  <a:off x="3342640" y="733886"/>
                  <a:ext cx="6096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𝐸𝑋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640" y="733886"/>
                  <a:ext cx="609600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B632667-D7CC-99D1-7608-1CAA4E04D1B4}"/>
                </a:ext>
              </a:extLst>
            </p:cNvPr>
            <p:cNvSpPr/>
            <p:nvPr/>
          </p:nvSpPr>
          <p:spPr>
            <a:xfrm>
              <a:off x="605530" y="1601802"/>
              <a:ext cx="10590790" cy="496778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AF8506-45D6-1464-2EA9-BAD5C9E44E96}"/>
                </a:ext>
              </a:extLst>
            </p:cNvPr>
            <p:cNvSpPr/>
            <p:nvPr/>
          </p:nvSpPr>
          <p:spPr>
            <a:xfrm>
              <a:off x="955040" y="2404053"/>
              <a:ext cx="8991600" cy="377745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2CD1BFD-574C-E5F5-667A-A8E28277AD99}"/>
                    </a:ext>
                  </a:extLst>
                </p:cNvPr>
                <p:cNvSpPr/>
                <p:nvPr/>
              </p:nvSpPr>
              <p:spPr>
                <a:xfrm>
                  <a:off x="1391920" y="3105003"/>
                  <a:ext cx="4998720" cy="255524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2CD1BFD-574C-E5F5-667A-A8E28277AD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920" y="3105003"/>
                  <a:ext cx="4998720" cy="255524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61229C-901F-E6AA-7760-7159895368CF}"/>
                    </a:ext>
                  </a:extLst>
                </p:cNvPr>
                <p:cNvSpPr txBox="1"/>
                <p:nvPr/>
              </p:nvSpPr>
              <p:spPr>
                <a:xfrm>
                  <a:off x="4918353" y="2487883"/>
                  <a:ext cx="6096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61229C-901F-E6AA-7760-715989536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353" y="2487883"/>
                  <a:ext cx="609600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71E19D-2C78-C958-C3C5-E54426343C33}"/>
                </a:ext>
              </a:extLst>
            </p:cNvPr>
            <p:cNvGrpSpPr/>
            <p:nvPr/>
          </p:nvGrpSpPr>
          <p:grpSpPr>
            <a:xfrm>
              <a:off x="5659484" y="5496161"/>
              <a:ext cx="2475158" cy="750577"/>
              <a:chOff x="6200745" y="5135200"/>
              <a:chExt cx="2475158" cy="75057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C71D22A-C4FD-A562-E8FB-9618A48A76F8}"/>
                  </a:ext>
                </a:extLst>
              </p:cNvPr>
              <p:cNvGrpSpPr/>
              <p:nvPr/>
            </p:nvGrpSpPr>
            <p:grpSpPr>
              <a:xfrm rot="1389724">
                <a:off x="6200745" y="5135200"/>
                <a:ext cx="2475158" cy="523220"/>
                <a:chOff x="6197600" y="5013683"/>
                <a:chExt cx="2475158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D281509-7CCC-72FA-5A63-28BAA927617A}"/>
                    </a:ext>
                  </a:extLst>
                </p:cNvPr>
                <p:cNvSpPr txBox="1"/>
                <p:nvPr/>
              </p:nvSpPr>
              <p:spPr>
                <a:xfrm>
                  <a:off x="7053897" y="5013683"/>
                  <a:ext cx="95560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Gap?</a:t>
                  </a: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B82661DB-8387-2CF0-35D0-C14C37B0B8E7}"/>
                    </a:ext>
                  </a:extLst>
                </p:cNvPr>
                <p:cNvCxnSpPr>
                  <a:stCxn id="12" idx="1"/>
                </p:cNvCxnSpPr>
                <p:nvPr/>
              </p:nvCxnSpPr>
              <p:spPr>
                <a:xfrm flipH="1">
                  <a:off x="6197600" y="5275293"/>
                  <a:ext cx="856297" cy="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215AF750-7ABB-9963-C32B-09B336727927}"/>
                    </a:ext>
                  </a:extLst>
                </p:cNvPr>
                <p:cNvCxnSpPr>
                  <a:cxnSpLocks/>
                  <a:stCxn id="12" idx="3"/>
                </p:cNvCxnSpPr>
                <p:nvPr/>
              </p:nvCxnSpPr>
              <p:spPr>
                <a:xfrm>
                  <a:off x="8009501" y="5275293"/>
                  <a:ext cx="663257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565268-1DFA-2BDF-B753-888B618F5053}"/>
                  </a:ext>
                </a:extLst>
              </p:cNvPr>
              <p:cNvSpPr txBox="1"/>
              <p:nvPr/>
            </p:nvSpPr>
            <p:spPr>
              <a:xfrm rot="1389724">
                <a:off x="6228679" y="5362557"/>
                <a:ext cx="18106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Unknown!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8DB62C-26FA-47C4-9CF8-BA550BE15574}"/>
                </a:ext>
              </a:extLst>
            </p:cNvPr>
            <p:cNvSpPr txBox="1"/>
            <p:nvPr/>
          </p:nvSpPr>
          <p:spPr>
            <a:xfrm>
              <a:off x="4355537" y="4040747"/>
              <a:ext cx="130394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Sorting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Shortest Path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Euler Path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E90524-0054-417F-44E8-4B21DAC3A3E9}"/>
                </a:ext>
              </a:extLst>
            </p:cNvPr>
            <p:cNvSpPr txBox="1"/>
            <p:nvPr/>
          </p:nvSpPr>
          <p:spPr>
            <a:xfrm>
              <a:off x="6506152" y="3146462"/>
              <a:ext cx="1765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Cryptography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Prime factorization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FB1F7F-722C-2555-934B-D67F0220B70F}"/>
                </a:ext>
              </a:extLst>
            </p:cNvPr>
            <p:cNvSpPr txBox="1"/>
            <p:nvPr/>
          </p:nvSpPr>
          <p:spPr>
            <a:xfrm>
              <a:off x="7834400" y="886339"/>
              <a:ext cx="9279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Checkers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Go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Chess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1B5139-FBD7-3531-7C1C-1F1621BA7785}"/>
                    </a:ext>
                  </a:extLst>
                </p:cNvPr>
                <p:cNvSpPr txBox="1"/>
                <p:nvPr/>
              </p:nvSpPr>
              <p:spPr>
                <a:xfrm rot="2360876">
                  <a:off x="6769996" y="2815137"/>
                  <a:ext cx="6096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𝐶𝑜𝑚𝑝𝑙𝑒𝑡𝑒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1B5139-FBD7-3531-7C1C-1F1621BA7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60876">
                  <a:off x="6769996" y="2815137"/>
                  <a:ext cx="609600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F67D4C-CBE9-7144-95D5-AA867D702FFA}"/>
                </a:ext>
              </a:extLst>
            </p:cNvPr>
            <p:cNvSpPr txBox="1"/>
            <p:nvPr/>
          </p:nvSpPr>
          <p:spPr>
            <a:xfrm>
              <a:off x="5471488" y="1570018"/>
              <a:ext cx="23085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Vertex Cover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Independent Set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Hamiltonian Path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1078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CFCE-257D-55FB-890F-6FBF726B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Problems not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considered intractable</a:t>
                </a:r>
              </a:p>
              <a:p>
                <a:r>
                  <a:rPr lang="en-US" dirty="0"/>
                  <a:t>The problems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have some properties that make them seem like they might be tractable, but we’ve been unsuccessful with finding polynomial time algorithms for many</a:t>
                </a:r>
              </a:p>
              <a:p>
                <a:r>
                  <a:rPr lang="en-US" dirty="0"/>
                  <a:t>The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contains problems with the properties:</a:t>
                </a:r>
              </a:p>
              <a:p>
                <a:pPr lvl="1"/>
                <a:r>
                  <a:rPr lang="en-US" dirty="0"/>
                  <a:t>All members are also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can be transformed into every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Therefore 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549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If you can find a polynomial time algorithm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problem then:</a:t>
                </a:r>
              </a:p>
              <a:p>
                <a:pPr lvl="1"/>
                <a:r>
                  <a:rPr lang="en-US" dirty="0"/>
                  <a:t>You will win $1million</a:t>
                </a:r>
              </a:p>
              <a:p>
                <a:pPr lvl="1"/>
                <a:r>
                  <a:rPr lang="en-US" dirty="0"/>
                  <a:t>You will win a Turing Award</a:t>
                </a:r>
              </a:p>
              <a:p>
                <a:pPr lvl="1"/>
                <a:r>
                  <a:rPr lang="en-US" dirty="0"/>
                  <a:t>You will be world famous</a:t>
                </a:r>
              </a:p>
              <a:p>
                <a:pPr lvl="1"/>
                <a:r>
                  <a:rPr lang="en-US" dirty="0"/>
                  <a:t>You will have done something that no one else on Earth has been able to do in spite of the above!</a:t>
                </a:r>
              </a:p>
              <a:p>
                <a:r>
                  <a:rPr lang="en-US" dirty="0"/>
                  <a:t>If you are told to write an algorithm a problem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can tell that person everything above to set expectations</a:t>
                </a:r>
              </a:p>
              <a:p>
                <a:pPr lvl="1"/>
                <a:r>
                  <a:rPr lang="en-US" dirty="0"/>
                  <a:t>Change the requirements!</a:t>
                </a:r>
              </a:p>
              <a:p>
                <a:pPr lvl="1"/>
                <a:r>
                  <a:rPr lang="en-US" b="1" dirty="0"/>
                  <a:t>Approximate the solution</a:t>
                </a:r>
                <a:r>
                  <a:rPr lang="en-US" dirty="0"/>
                  <a:t>: Instead of finding a path that visits every node, find a path that visits at least 75% of the nodes</a:t>
                </a:r>
              </a:p>
              <a:p>
                <a:pPr lvl="1"/>
                <a:r>
                  <a:rPr lang="en-US" b="1" dirty="0"/>
                  <a:t>Add Assumptions</a:t>
                </a:r>
                <a:r>
                  <a:rPr lang="en-US" dirty="0"/>
                  <a:t>: problem might be tractable if we can assume the graph is acyclic, a tree</a:t>
                </a:r>
              </a:p>
              <a:p>
                <a:pPr lvl="1"/>
                <a:r>
                  <a:rPr lang="en-US" b="1" dirty="0"/>
                  <a:t>Use Heuristics</a:t>
                </a:r>
                <a:r>
                  <a:rPr lang="en-US" dirty="0"/>
                  <a:t>: Write an algorithm that’s “good enough” for small inputs, ignore edge cases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772" t="-1854" r="-206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05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3B95-8803-F548-902A-C791AB8A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7D657-C44A-F1AF-8069-F7D2A0AB4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 Complexity Class is a set of problems (e.g. sorting, Euler path, Hamiltonian path)</a:t>
                </a:r>
              </a:p>
              <a:p>
                <a:pPr lvl="1"/>
                <a:r>
                  <a:rPr lang="en-US" dirty="0"/>
                  <a:t>The problems included in a complexity class are those whose most efficient algorithm has a specific upper bound on its running time (or memory use, or…)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Contains: Finding the minimum of a list, finding the maximum of a list, </a:t>
                </a:r>
                <a:r>
                  <a:rPr lang="en-US" dirty="0" err="1"/>
                  <a:t>buildheap</a:t>
                </a:r>
                <a:r>
                  <a:rPr lang="en-US" dirty="0"/>
                  <a:t>, summing a list, etc.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Contains: everything above as well as sorting, Euler path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Contains: everything we’ve seen in this class so far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7D657-C44A-F1AF-8069-F7D2A0AB4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5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3049-9A36-4872-6DE7-2BA54924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To explore what problems are and are not tractable, we give some complexity classes special names:</a:t>
                </a:r>
              </a:p>
              <a:p>
                <a:r>
                  <a:rPr lang="en-US" b="0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“Polynomial”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“Tractable”</a:t>
                </a:r>
              </a:p>
              <a:p>
                <a:r>
                  <a:rPr lang="en-US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“Exponential”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“Intractable”</a:t>
                </a:r>
              </a:p>
              <a:p>
                <a:pPr lvl="2"/>
                <a:r>
                  <a:rPr lang="en-US" dirty="0"/>
                  <a:t>Disclaimer: Really it’s all problems outside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and there are problems which do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, but we’re not going to worry about those in this class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28" t="-242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7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60960" y="1564640"/>
            <a:ext cx="9306560" cy="50961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635760" y="3469640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760" y="3469640"/>
                <a:ext cx="4998720" cy="255524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1981200" y="167088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70880"/>
                <a:ext cx="6096000" cy="142442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2550DD-9FF2-C570-E745-65E19BAC93D5}"/>
              </a:ext>
            </a:extLst>
          </p:cNvPr>
          <p:cNvSpPr txBox="1"/>
          <p:nvPr/>
        </p:nvSpPr>
        <p:spPr>
          <a:xfrm>
            <a:off x="3471477" y="5383014"/>
            <a:ext cx="132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74646-F281-6298-2601-18567B627005}"/>
              </a:ext>
            </a:extLst>
          </p:cNvPr>
          <p:cNvSpPr txBox="1"/>
          <p:nvPr/>
        </p:nvSpPr>
        <p:spPr>
          <a:xfrm>
            <a:off x="7337357" y="4032547"/>
            <a:ext cx="153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/>
              <p:nvPr/>
            </p:nvSpPr>
            <p:spPr>
              <a:xfrm>
                <a:off x="5344160" y="212298"/>
                <a:ext cx="692404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</a:rPr>
                  <a:t>Important!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𝐸𝑋𝑃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Every problem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is also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The intractable ones are the problems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but NOT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212298"/>
                <a:ext cx="6924040" cy="1323439"/>
              </a:xfrm>
              <a:prstGeom prst="rect">
                <a:avLst/>
              </a:prstGeom>
              <a:blipFill>
                <a:blip r:embed="rId5"/>
                <a:stretch>
                  <a:fillRect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05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60960" y="1564640"/>
            <a:ext cx="9306560" cy="50961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E63B7-26A8-E554-2435-7EE8062A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CD1BFD-574C-E5F5-667A-A8E28277AD99}"/>
              </a:ext>
            </a:extLst>
          </p:cNvPr>
          <p:cNvSpPr/>
          <p:nvPr/>
        </p:nvSpPr>
        <p:spPr>
          <a:xfrm>
            <a:off x="261106" y="2732548"/>
            <a:ext cx="4998720" cy="2555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1981200" y="167088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70880"/>
                <a:ext cx="6096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2550DD-9FF2-C570-E745-65E19BAC93D5}"/>
              </a:ext>
            </a:extLst>
          </p:cNvPr>
          <p:cNvSpPr txBox="1"/>
          <p:nvPr/>
        </p:nvSpPr>
        <p:spPr>
          <a:xfrm>
            <a:off x="2096823" y="4645922"/>
            <a:ext cx="132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74646-F281-6298-2601-18567B627005}"/>
              </a:ext>
            </a:extLst>
          </p:cNvPr>
          <p:cNvSpPr txBox="1"/>
          <p:nvPr/>
        </p:nvSpPr>
        <p:spPr>
          <a:xfrm>
            <a:off x="3809894" y="6098815"/>
            <a:ext cx="153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Intractable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/>
              <p:nvPr/>
            </p:nvSpPr>
            <p:spPr>
              <a:xfrm>
                <a:off x="5344160" y="212298"/>
                <a:ext cx="692404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</a:rPr>
                  <a:t>Important!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Some of the problems listed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could also be members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Since membership is determined by a problem’s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most</a:t>
                </a:r>
                <a:r>
                  <a:rPr lang="en-US" sz="2000" dirty="0">
                    <a:solidFill>
                      <a:srgbClr val="FF0000"/>
                    </a:solidFill>
                  </a:rPr>
                  <a:t> efficient algorithm, knowing if a problem belongs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requires knowing the best algorithm possible!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212298"/>
                <a:ext cx="6924040" cy="1631216"/>
              </a:xfrm>
              <a:prstGeom prst="rect">
                <a:avLst/>
              </a:prstGeom>
              <a:blipFill>
                <a:blip r:embed="rId3"/>
                <a:stretch>
                  <a:fillRect l="-176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64BCC-0AB2-C9A2-C0EE-1EFC632FB5C4}"/>
                  </a:ext>
                </a:extLst>
              </p:cNvPr>
              <p:cNvSpPr txBox="1"/>
              <p:nvPr/>
            </p:nvSpPr>
            <p:spPr>
              <a:xfrm>
                <a:off x="1105304" y="2971616"/>
                <a:ext cx="9915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64BCC-0AB2-C9A2-C0EE-1EFC632F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04" y="2971616"/>
                <a:ext cx="9915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629A71-AB01-83C3-B166-62581ECB1099}"/>
              </a:ext>
            </a:extLst>
          </p:cNvPr>
          <p:cNvSpPr txBox="1"/>
          <p:nvPr/>
        </p:nvSpPr>
        <p:spPr>
          <a:xfrm>
            <a:off x="1102278" y="2952357"/>
            <a:ext cx="43211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Sorting</a:t>
            </a:r>
          </a:p>
          <a:p>
            <a:pPr algn="ctr"/>
            <a:r>
              <a:rPr lang="en-US" sz="2800" dirty="0"/>
              <a:t>Shortest Path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Euler Path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7214B-E7A6-DCFB-5A0B-3874A9D2C550}"/>
              </a:ext>
            </a:extLst>
          </p:cNvPr>
          <p:cNvSpPr txBox="1"/>
          <p:nvPr/>
        </p:nvSpPr>
        <p:spPr>
          <a:xfrm>
            <a:off x="4440933" y="2895021"/>
            <a:ext cx="43211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Hamiltonian Path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Longest Path</a:t>
            </a:r>
          </a:p>
          <a:p>
            <a:pPr algn="ctr"/>
            <a:r>
              <a:rPr lang="en-US" sz="2800" dirty="0"/>
              <a:t>Vertex Cover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Independent Set</a:t>
            </a:r>
          </a:p>
          <a:p>
            <a:pPr algn="ctr"/>
            <a:r>
              <a:rPr lang="en-US" sz="2800" dirty="0"/>
              <a:t>Satisfiability</a:t>
            </a:r>
          </a:p>
          <a:p>
            <a:pPr algn="ctr"/>
            <a:r>
              <a:rPr lang="en-US" sz="2800" dirty="0"/>
              <a:t>Most Board Game Strategies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8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07D8-AFB7-106C-286D-8A15C2C6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Complexity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Organizing problems into complexity classes helps us to reason more carefully and flexibly about tractability</a:t>
                </a:r>
              </a:p>
              <a:p>
                <a:r>
                  <a:rPr lang="en-US" dirty="0"/>
                  <a:t>The goal for each problem is to either</a:t>
                </a:r>
              </a:p>
              <a:p>
                <a:pPr lvl="1"/>
                <a:r>
                  <a:rPr lang="en-US" dirty="0"/>
                  <a:t>Find an efficient algorithm if it exists</a:t>
                </a:r>
              </a:p>
              <a:p>
                <a:pPr lvl="2"/>
                <a:r>
                  <a:rPr lang="en-US" dirty="0"/>
                  <a:t>i.e. show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Prove that no efficient algorithm exists</a:t>
                </a:r>
              </a:p>
              <a:p>
                <a:pPr lvl="2"/>
                <a:r>
                  <a:rPr lang="en-US" dirty="0"/>
                  <a:t>i.e. show it does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Complexity classes allow us to reason about sets of problems at a time, rather than each problem individually</a:t>
                </a:r>
              </a:p>
              <a:p>
                <a:pPr lvl="1"/>
                <a:r>
                  <a:rPr lang="en-US" dirty="0"/>
                  <a:t>If we can find more precise classes to organize problems into, we might be able to draw conclusions about the entire class</a:t>
                </a:r>
              </a:p>
              <a:p>
                <a:pPr lvl="1"/>
                <a:r>
                  <a:rPr lang="en-US" dirty="0"/>
                  <a:t>It may be easier to show a problem belongs to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so it may help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30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Some problems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seem “easier”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4F8A-7B34-FBF2-A05D-44DB2299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problems that we do not have polynomial time algorithms to solve, but provided answers are easy to check</a:t>
            </a:r>
          </a:p>
          <a:p>
            <a:r>
              <a:rPr lang="en-US" dirty="0"/>
              <a:t>Hamiltonian Path:</a:t>
            </a:r>
          </a:p>
          <a:p>
            <a:pPr lvl="1"/>
            <a:r>
              <a:rPr lang="en-US" dirty="0"/>
              <a:t>It’s “hard” to look at a graph and determine whether it has a Hamiltonian Path</a:t>
            </a:r>
          </a:p>
          <a:p>
            <a:pPr lvl="1"/>
            <a:r>
              <a:rPr lang="en-US" dirty="0"/>
              <a:t>It’s “easy” to look at a graph and a candidate path together and determine whether THAT path is a Hamiltonian Path </a:t>
            </a:r>
          </a:p>
          <a:p>
            <a:pPr lvl="2"/>
            <a:r>
              <a:rPr lang="en-US" dirty="0"/>
              <a:t>It’s easy to </a:t>
            </a:r>
            <a:r>
              <a:rPr lang="en-US" b="1" dirty="0"/>
              <a:t>verify</a:t>
            </a:r>
            <a:r>
              <a:rPr lang="en-US" dirty="0"/>
              <a:t> whether a given path is a Hamiltonian path</a:t>
            </a:r>
          </a:p>
        </p:txBody>
      </p:sp>
    </p:spTree>
    <p:extLst>
      <p:ext uri="{BB962C8B-B14F-4D97-AF65-F5344CB8AC3E}">
        <p14:creationId xmlns:p14="http://schemas.microsoft.com/office/powerpoint/2010/main" val="49166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problems for which a candidate solution can be verified in polynomial time</a:t>
                </a:r>
              </a:p>
              <a:p>
                <a:pPr lvl="1"/>
                <a:r>
                  <a:rPr lang="en-US" dirty="0"/>
                  <a:t>Stands for “Non-deterministic Polynomial”</a:t>
                </a:r>
              </a:p>
              <a:p>
                <a:pPr lvl="2"/>
                <a:r>
                  <a:rPr lang="en-US" dirty="0"/>
                  <a:t>Corresponds to algorithms that can guess a solution (if it exists), that solution is then verified to be correct in polynomial time</a:t>
                </a:r>
              </a:p>
              <a:p>
                <a:pPr lvl="2"/>
                <a:r>
                  <a:rPr lang="en-US" dirty="0"/>
                  <a:t>Can also think of as allowing a special operation that allows the algorithm to magically guess the right choice at each step of an exhaustive search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53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48860</TotalTime>
  <Words>1876</Words>
  <Application>Microsoft Office PowerPoint</Application>
  <PresentationFormat>Widescreen</PresentationFormat>
  <Paragraphs>245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Cambria Math</vt:lpstr>
      <vt:lpstr>Arial</vt:lpstr>
      <vt:lpstr>Calibri Light</vt:lpstr>
      <vt:lpstr>Office Theme</vt:lpstr>
      <vt:lpstr>CSE 332 Autumn 2023 Lecture 26: P &amp; NP</vt:lpstr>
      <vt:lpstr>Tractability</vt:lpstr>
      <vt:lpstr>Complexity Classes</vt:lpstr>
      <vt:lpstr>Complexity Classes and Tractability</vt:lpstr>
      <vt:lpstr>EXP and P</vt:lpstr>
      <vt:lpstr>Members</vt:lpstr>
      <vt:lpstr>Studying Complexity and Tractability</vt:lpstr>
      <vt:lpstr>Some problems in EXP seem “easier”</vt:lpstr>
      <vt:lpstr>Class NP</vt:lpstr>
      <vt:lpstr>EXP⊃NP⊇P </vt:lpstr>
      <vt:lpstr>Solving and Verifying Hamiltonian Path</vt:lpstr>
      <vt:lpstr>Party Problem</vt:lpstr>
      <vt:lpstr>Independent Set</vt:lpstr>
      <vt:lpstr>Example</vt:lpstr>
      <vt:lpstr>Solving and Verifying Independent Set</vt:lpstr>
      <vt:lpstr>Generalized Baseball</vt:lpstr>
      <vt:lpstr>Generalized Baseball</vt:lpstr>
      <vt:lpstr>Vertex Cover</vt:lpstr>
      <vt:lpstr>Example</vt:lpstr>
      <vt:lpstr>Solving and Verifying Vertex Cover</vt:lpstr>
      <vt:lpstr>EXP⊃NP⊇P </vt:lpstr>
      <vt:lpstr>Way Cool!</vt:lpstr>
      <vt:lpstr>Way Cool!</vt:lpstr>
      <vt:lpstr>Solving Vertex Cover and Independent Set</vt:lpstr>
      <vt:lpstr>NP-Complete</vt:lpstr>
      <vt:lpstr>EXP⊃NP-Complete⊇NP⊇P </vt:lpstr>
      <vt:lpstr>Overview</vt:lpstr>
      <vt:lpstr>Why should YOU care?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367</cp:revision>
  <dcterms:created xsi:type="dcterms:W3CDTF">2023-10-13T16:06:42Z</dcterms:created>
  <dcterms:modified xsi:type="dcterms:W3CDTF">2024-03-08T16:57:50Z</dcterms:modified>
</cp:coreProperties>
</file>