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1" r:id="rId49"/>
    <p:sldId id="310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22: Concurrency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25FF-2CDE-3F33-5B4D-F3A0869E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Fix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364B38-540B-8CEF-70F3-5E01114AC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if (amount &gt; </a:t>
            </a:r>
            <a:r>
              <a:rPr lang="en-US" dirty="0" err="1">
                <a:solidFill>
                  <a:srgbClr val="FF0000"/>
                </a:solidFill>
              </a:rPr>
              <a:t>getBalance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getBalance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10764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428241" y="3437615"/>
            <a:ext cx="3829488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– amount);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getBalance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() </a:t>
            </a:r>
            <a:r>
              <a:rPr lang="en-US" dirty="0">
                <a:solidFill>
                  <a:schemeClr val="tx1"/>
                </a:solidFill>
              </a:rPr>
              <a:t>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829488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 – amount);</a:t>
            </a:r>
          </a:p>
        </p:txBody>
      </p:sp>
    </p:spTree>
    <p:extLst>
      <p:ext uri="{BB962C8B-B14F-4D97-AF65-F5344CB8AC3E}">
        <p14:creationId xmlns:p14="http://schemas.microsoft.com/office/powerpoint/2010/main" val="370130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CF88-C78D-8F7E-C458-5267F33A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 – Mutual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05A3-0912-1FA4-743F-1EACF89C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one thread is withdrawing from the account, we want to exclude all other threads from also withdrawing</a:t>
            </a:r>
          </a:p>
          <a:p>
            <a:r>
              <a:rPr lang="en-US" dirty="0"/>
              <a:t>Called mutual exclusion: </a:t>
            </a:r>
          </a:p>
          <a:p>
            <a:pPr lvl="1"/>
            <a:r>
              <a:rPr lang="en-US" dirty="0"/>
              <a:t>One thread using a resource (here: a bank account) means another thread must wait </a:t>
            </a:r>
          </a:p>
          <a:p>
            <a:pPr lvl="1"/>
            <a:r>
              <a:rPr lang="en-US" dirty="0"/>
              <a:t>We call the area of code that we want to have mutual exclusion (only one thread can be there at a time) a </a:t>
            </a:r>
            <a:r>
              <a:rPr lang="en-US" b="1" dirty="0"/>
              <a:t>critical section</a:t>
            </a:r>
            <a:r>
              <a:rPr lang="en-US" dirty="0"/>
              <a:t>.</a:t>
            </a:r>
          </a:p>
          <a:p>
            <a:r>
              <a:rPr lang="en-US" dirty="0"/>
              <a:t>The programmer must implement critical sections!</a:t>
            </a:r>
          </a:p>
          <a:p>
            <a:pPr lvl="1"/>
            <a:r>
              <a:rPr lang="en-US" dirty="0"/>
              <a:t>It requires programming language primitives to do correctly</a:t>
            </a:r>
          </a:p>
        </p:txBody>
      </p:sp>
    </p:spTree>
    <p:extLst>
      <p:ext uri="{BB962C8B-B14F-4D97-AF65-F5344CB8AC3E}">
        <p14:creationId xmlns:p14="http://schemas.microsoft.com/office/powerpoint/2010/main" val="398663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attempt at Mutual Exclusion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Boolean busy = false;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busy = true;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busy = false;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5914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255520" y="2915920"/>
            <a:ext cx="4002209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true;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false;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2915918"/>
            <a:ext cx="4002208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while (busy) { /* wait until not busy */ 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true;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busy = false; </a:t>
            </a:r>
          </a:p>
        </p:txBody>
      </p:sp>
    </p:spTree>
    <p:extLst>
      <p:ext uri="{BB962C8B-B14F-4D97-AF65-F5344CB8AC3E}">
        <p14:creationId xmlns:p14="http://schemas.microsoft.com/office/powerpoint/2010/main" val="3919207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AEEC-82A4-7735-C350-4DA0E1BB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594BA-009A-BCE3-1087-2A0C36A43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We need a construct from Java to do this</a:t>
            </a:r>
          </a:p>
          <a:p>
            <a:r>
              <a:rPr lang="en-US" dirty="0"/>
              <a:t>One Solution – A </a:t>
            </a:r>
            <a:r>
              <a:rPr lang="en-US" b="1" dirty="0"/>
              <a:t>Mutual Exclusion Lock</a:t>
            </a:r>
            <a:r>
              <a:rPr lang="en-US" dirty="0"/>
              <a:t> (called a Mutex or Lock)</a:t>
            </a:r>
          </a:p>
          <a:p>
            <a:r>
              <a:rPr lang="en-US" dirty="0"/>
              <a:t>We define a </a:t>
            </a:r>
            <a:r>
              <a:rPr lang="en-US" b="1" dirty="0"/>
              <a:t>Lock</a:t>
            </a:r>
            <a:r>
              <a:rPr lang="en-US" dirty="0"/>
              <a:t> to be a ADT with operations:</a:t>
            </a:r>
          </a:p>
          <a:p>
            <a:pPr lvl="1"/>
            <a:r>
              <a:rPr lang="en-US" dirty="0"/>
              <a:t>New: </a:t>
            </a:r>
          </a:p>
          <a:p>
            <a:pPr lvl="2"/>
            <a:r>
              <a:rPr lang="en-US" dirty="0"/>
              <a:t>make a new lock, initially “not held”</a:t>
            </a:r>
          </a:p>
          <a:p>
            <a:pPr lvl="1"/>
            <a:r>
              <a:rPr lang="en-US" dirty="0"/>
              <a:t>Acquire:</a:t>
            </a:r>
          </a:p>
          <a:p>
            <a:pPr lvl="2"/>
            <a:r>
              <a:rPr lang="en-US" dirty="0"/>
              <a:t>If lock is not held, mark it as “held”</a:t>
            </a:r>
          </a:p>
          <a:p>
            <a:pPr lvl="3"/>
            <a:r>
              <a:rPr lang="en-US" dirty="0"/>
              <a:t>These two steps always done together in a way that cannot be interrupted!</a:t>
            </a:r>
          </a:p>
          <a:p>
            <a:pPr lvl="2"/>
            <a:r>
              <a:rPr lang="en-US" dirty="0"/>
              <a:t>If lock is held, pause until it is marked as “not held”</a:t>
            </a:r>
          </a:p>
          <a:p>
            <a:pPr lvl="1"/>
            <a:r>
              <a:rPr lang="en-US" dirty="0"/>
              <a:t>Release:</a:t>
            </a:r>
          </a:p>
          <a:p>
            <a:pPr lvl="2"/>
            <a:r>
              <a:rPr lang="en-US" dirty="0"/>
              <a:t>Mark the lock as “not held”</a:t>
            </a:r>
          </a:p>
        </p:txBody>
      </p:sp>
    </p:spTree>
    <p:extLst>
      <p:ext uri="{BB962C8B-B14F-4D97-AF65-F5344CB8AC3E}">
        <p14:creationId xmlns:p14="http://schemas.microsoft.com/office/powerpoint/2010/main" val="2056654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Almost Correct Bank Account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Lock </a:t>
            </a:r>
            <a:r>
              <a:rPr lang="en-US" dirty="0" err="1">
                <a:solidFill>
                  <a:srgbClr val="FF0000"/>
                </a:solidFill>
              </a:rPr>
              <a:t>lck</a:t>
            </a:r>
            <a:r>
              <a:rPr lang="en-US" dirty="0">
                <a:solidFill>
                  <a:srgbClr val="FF0000"/>
                </a:solidFill>
              </a:rPr>
              <a:t> = new Lock();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lk.acquire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21E9D-CC7F-2013-9558-8183772814AD}"/>
              </a:ext>
            </a:extLst>
          </p:cNvPr>
          <p:cNvSpPr txBox="1"/>
          <p:nvPr/>
        </p:nvSpPr>
        <p:spPr>
          <a:xfrm>
            <a:off x="8361680" y="1733193"/>
            <a:ext cx="3115725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is the critical section?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is the Error?</a:t>
            </a:r>
          </a:p>
        </p:txBody>
      </p:sp>
    </p:spTree>
    <p:extLst>
      <p:ext uri="{BB962C8B-B14F-4D97-AF65-F5344CB8AC3E}">
        <p14:creationId xmlns:p14="http://schemas.microsoft.com/office/powerpoint/2010/main" val="677388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7323-349F-EF3C-515F-012FCEA6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Try…Finally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85A17-F9C0-58D0-1F19-EE96DE3C8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Block:</a:t>
            </a:r>
          </a:p>
          <a:p>
            <a:pPr lvl="1"/>
            <a:r>
              <a:rPr lang="en-US" dirty="0"/>
              <a:t>Body of code that will be run</a:t>
            </a:r>
          </a:p>
          <a:p>
            <a:r>
              <a:rPr lang="en-US" dirty="0"/>
              <a:t>Finally Block:</a:t>
            </a:r>
          </a:p>
          <a:p>
            <a:pPr lvl="1"/>
            <a:r>
              <a:rPr lang="en-US" dirty="0"/>
              <a:t>Always runs once the program exits try block (whether due to a return, exception, anything!)</a:t>
            </a:r>
          </a:p>
        </p:txBody>
      </p:sp>
    </p:spTree>
    <p:extLst>
      <p:ext uri="{BB962C8B-B14F-4D97-AF65-F5344CB8AC3E}">
        <p14:creationId xmlns:p14="http://schemas.microsoft.com/office/powerpoint/2010/main" val="3989048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(but not Java) Bank Account Example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private Lock </a:t>
            </a:r>
            <a:r>
              <a:rPr lang="en-US" dirty="0" err="1"/>
              <a:t>lck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lk.acquire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finally { 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 } 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441CF-8A8F-00EF-539B-A42DE40C58E9}"/>
              </a:ext>
            </a:extLst>
          </p:cNvPr>
          <p:cNvSpPr txBox="1"/>
          <p:nvPr/>
        </p:nvSpPr>
        <p:spPr>
          <a:xfrm>
            <a:off x="8585200" y="1690688"/>
            <a:ext cx="3484881" cy="147732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Questions: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Should deposit have its own lock object, or the same one?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about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getBalance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about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467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still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746239" y="2172832"/>
            <a:ext cx="286512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if(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()&lt;75)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74624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1932064" y="2926080"/>
            <a:ext cx="4325665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try{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lk.acquire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throw new Exception();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 }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finally { </a:t>
            </a:r>
            <a:r>
              <a:rPr lang="en-US" dirty="0" err="1">
                <a:solidFill>
                  <a:schemeClr val="tx1"/>
                </a:solidFill>
              </a:rPr>
              <a:t>lk.release</a:t>
            </a:r>
            <a:r>
              <a:rPr lang="en-US" dirty="0">
                <a:solidFill>
                  <a:schemeClr val="tx1"/>
                </a:solidFill>
              </a:rPr>
              <a:t>();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2915918"/>
            <a:ext cx="4002208" cy="39420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if(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 &lt; 75)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(75);</a:t>
            </a:r>
          </a:p>
        </p:txBody>
      </p:sp>
    </p:spTree>
    <p:extLst>
      <p:ext uri="{BB962C8B-B14F-4D97-AF65-F5344CB8AC3E}">
        <p14:creationId xmlns:p14="http://schemas.microsoft.com/office/powerpoint/2010/main" val="219329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DBEA-B255-B4F1-5392-BBC6FEE7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Sharing With </a:t>
            </a:r>
            <a:r>
              <a:rPr lang="en-US" dirty="0" err="1"/>
              <a:t>ForkJoin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A5F00-415B-C01C-1686-D7BA8B87A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of </a:t>
            </a:r>
            <a:r>
              <a:rPr lang="en-US" dirty="0" err="1"/>
              <a:t>ForkJoin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Reduce span by having many parallel tasks</a:t>
            </a:r>
          </a:p>
          <a:p>
            <a:pPr lvl="1"/>
            <a:r>
              <a:rPr lang="en-US" dirty="0"/>
              <a:t>Each task is responsible for </a:t>
            </a:r>
            <a:r>
              <a:rPr lang="en-US" b="1" dirty="0"/>
              <a:t>its own portion</a:t>
            </a:r>
            <a:r>
              <a:rPr lang="en-US" dirty="0"/>
              <a:t> of the input/output</a:t>
            </a:r>
          </a:p>
          <a:p>
            <a:pPr lvl="1"/>
            <a:r>
              <a:rPr lang="en-US" dirty="0"/>
              <a:t>If one task needs another’s result, use join() to ensure it uses the final answer</a:t>
            </a:r>
          </a:p>
          <a:p>
            <a:r>
              <a:rPr lang="en-US" dirty="0"/>
              <a:t>This does not help when:</a:t>
            </a:r>
          </a:p>
          <a:p>
            <a:pPr lvl="1"/>
            <a:r>
              <a:rPr lang="en-US" dirty="0"/>
              <a:t>Memory accessed by threads is overlapping or unpredictable </a:t>
            </a:r>
          </a:p>
          <a:p>
            <a:pPr lvl="1"/>
            <a:r>
              <a:rPr lang="en-US" dirty="0"/>
              <a:t>Threads are doing independent tasks using same resources (rather than implementing the same algorithm)</a:t>
            </a:r>
          </a:p>
        </p:txBody>
      </p:sp>
    </p:spTree>
    <p:extLst>
      <p:ext uri="{BB962C8B-B14F-4D97-AF65-F5344CB8AC3E}">
        <p14:creationId xmlns:p14="http://schemas.microsoft.com/office/powerpoint/2010/main" val="256201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here…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private Lock </a:t>
            </a:r>
            <a:r>
              <a:rPr lang="en-US" dirty="0" err="1"/>
              <a:t>lck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int </a:t>
            </a:r>
            <a:r>
              <a:rPr lang="en-US" dirty="0" err="1">
                <a:solidFill>
                  <a:srgbClr val="FF0000"/>
                </a:solidFill>
              </a:rPr>
              <a:t>setBalance</a:t>
            </a:r>
            <a:r>
              <a:rPr lang="en-US" dirty="0">
                <a:solidFill>
                  <a:srgbClr val="FF0000"/>
                </a:solidFill>
              </a:rPr>
              <a:t>(int x) 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try{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lk.acquire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balance = x;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finally{ 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 } 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lk.acquire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finally { </a:t>
            </a:r>
            <a:r>
              <a:rPr lang="en-US" dirty="0" err="1"/>
              <a:t>lk.release</a:t>
            </a:r>
            <a:r>
              <a:rPr lang="en-US" dirty="0"/>
              <a:t>(); 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A89A4-2E43-E9E9-22B3-678B76A05715}"/>
              </a:ext>
            </a:extLst>
          </p:cNvPr>
          <p:cNvSpPr txBox="1"/>
          <p:nvPr/>
        </p:nvSpPr>
        <p:spPr>
          <a:xfrm>
            <a:off x="7416800" y="1690688"/>
            <a:ext cx="450088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Withdraw calls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Withdraw can never finish because 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the lock will always be held! </a:t>
            </a:r>
          </a:p>
        </p:txBody>
      </p:sp>
    </p:spTree>
    <p:extLst>
      <p:ext uri="{BB962C8B-B14F-4D97-AF65-F5344CB8AC3E}">
        <p14:creationId xmlns:p14="http://schemas.microsoft.com/office/powerpoint/2010/main" val="57560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7AC-FF14-2364-E422-21026322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Re-entrant Lock (Recursive Lock)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947AE-2F88-9AE6-83C1-A93999E9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Once a thread has acquired a lock, future calls to acquire on the same lock will not block progress</a:t>
            </a:r>
          </a:p>
          <a:p>
            <a:r>
              <a:rPr lang="en-US" dirty="0"/>
              <a:t>If the lock used in the previous slide is re-entrant, then it will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52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F5F7-665A-9FC5-2A1E-EF711A9C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Re-entrant Lock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8F06-605F-B023-345D-50BEED1A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re-entrant lock (a.k.a. recursive lock)</a:t>
            </a:r>
          </a:p>
          <a:p>
            <a:r>
              <a:rPr lang="en-US" dirty="0"/>
              <a:t>“Remembers” </a:t>
            </a:r>
          </a:p>
          <a:p>
            <a:pPr lvl="1"/>
            <a:r>
              <a:rPr lang="en-US" dirty="0"/>
              <a:t>the thread (if any) that currently holds it </a:t>
            </a:r>
          </a:p>
          <a:p>
            <a:pPr lvl="1"/>
            <a:r>
              <a:rPr lang="en-US" dirty="0"/>
              <a:t>a count of “layers” that the thread holds it</a:t>
            </a:r>
          </a:p>
          <a:p>
            <a:r>
              <a:rPr lang="en-US" dirty="0"/>
              <a:t>When the lock goes from not-held to held, the count is set to 0 </a:t>
            </a:r>
          </a:p>
          <a:p>
            <a:r>
              <a:rPr lang="en-US" dirty="0"/>
              <a:t>If (code running in) the current holder calls acquire: </a:t>
            </a:r>
          </a:p>
          <a:p>
            <a:pPr lvl="1"/>
            <a:r>
              <a:rPr lang="en-US" dirty="0"/>
              <a:t>it does not block </a:t>
            </a:r>
          </a:p>
          <a:p>
            <a:pPr lvl="1"/>
            <a:r>
              <a:rPr lang="en-US" dirty="0"/>
              <a:t>it increments the count </a:t>
            </a:r>
          </a:p>
          <a:p>
            <a:r>
              <a:rPr lang="en-US" dirty="0"/>
              <a:t>On release: </a:t>
            </a:r>
          </a:p>
          <a:p>
            <a:pPr lvl="1"/>
            <a:r>
              <a:rPr lang="en-US" dirty="0"/>
              <a:t>if the count is &gt; 0, the count is decremented </a:t>
            </a:r>
          </a:p>
          <a:p>
            <a:pPr lvl="1"/>
            <a:r>
              <a:rPr lang="en-US" dirty="0"/>
              <a:t>if the count is 0, the lock becomes not-held</a:t>
            </a:r>
          </a:p>
        </p:txBody>
      </p:sp>
    </p:spTree>
    <p:extLst>
      <p:ext uri="{BB962C8B-B14F-4D97-AF65-F5344CB8AC3E}">
        <p14:creationId xmlns:p14="http://schemas.microsoft.com/office/powerpoint/2010/main" val="3331108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C8CE-76D5-72C9-751C-2441A085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Re-</a:t>
            </a:r>
            <a:r>
              <a:rPr lang="en-US" dirty="0" err="1"/>
              <a:t>entract</a:t>
            </a:r>
            <a:r>
              <a:rPr lang="en-US" dirty="0"/>
              <a:t> Lock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21571-7770-8F19-F192-B62EF32D6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java.util.concurrent.locks.ReentrantLock</a:t>
            </a:r>
            <a:r>
              <a:rPr lang="en-US" dirty="0"/>
              <a:t> </a:t>
            </a:r>
          </a:p>
          <a:p>
            <a:r>
              <a:rPr lang="en-US" dirty="0"/>
              <a:t>Has methods lock() and unlock() </a:t>
            </a:r>
          </a:p>
          <a:p>
            <a:r>
              <a:rPr lang="en-US" dirty="0"/>
              <a:t>Important to guarantee that lock is always released!!! </a:t>
            </a:r>
          </a:p>
          <a:p>
            <a:r>
              <a:rPr lang="en-US" dirty="0"/>
              <a:t>Recommend something like this: </a:t>
            </a:r>
          </a:p>
          <a:p>
            <a:pPr marL="457200" lvl="1" indent="0">
              <a:buNone/>
            </a:pPr>
            <a:r>
              <a:rPr lang="en-US" dirty="0" err="1"/>
              <a:t>myLock.lock</a:t>
            </a:r>
            <a:r>
              <a:rPr lang="en-US" dirty="0"/>
              <a:t>(); </a:t>
            </a:r>
          </a:p>
          <a:p>
            <a:pPr marL="457200" lvl="1" indent="0">
              <a:buNone/>
            </a:pPr>
            <a:r>
              <a:rPr lang="en-US" dirty="0"/>
              <a:t>try { // method body }</a:t>
            </a:r>
          </a:p>
          <a:p>
            <a:pPr marL="457200" lvl="1" indent="0">
              <a:buNone/>
            </a:pPr>
            <a:r>
              <a:rPr lang="en-US" dirty="0"/>
              <a:t>finally { </a:t>
            </a:r>
            <a:r>
              <a:rPr lang="en-US" dirty="0" err="1"/>
              <a:t>myLock.unlock</a:t>
            </a:r>
            <a:r>
              <a:rPr lang="en-US" dirty="0"/>
              <a:t>(); } </a:t>
            </a:r>
          </a:p>
        </p:txBody>
      </p:sp>
    </p:spTree>
    <p:extLst>
      <p:ext uri="{BB962C8B-B14F-4D97-AF65-F5344CB8AC3E}">
        <p14:creationId xmlns:p14="http://schemas.microsoft.com/office/powerpoint/2010/main" val="3031101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looks in Java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java.util.concurrent.locks.ReentrantLock</a:t>
            </a:r>
            <a:r>
              <a:rPr lang="en-US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</a:t>
            </a:r>
            <a:r>
              <a:rPr lang="en-US" dirty="0" err="1">
                <a:solidFill>
                  <a:srgbClr val="FF0000"/>
                </a:solidFill>
              </a:rPr>
              <a:t>ReentrantLock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lck</a:t>
            </a:r>
            <a:r>
              <a:rPr lang="en-US" dirty="0">
                <a:solidFill>
                  <a:srgbClr val="FF0000"/>
                </a:solidFill>
              </a:rPr>
              <a:t> = new </a:t>
            </a:r>
            <a:r>
              <a:rPr lang="en-US" dirty="0" err="1">
                <a:solidFill>
                  <a:srgbClr val="FF0000"/>
                </a:solidFill>
              </a:rPr>
              <a:t>ReentrantLock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FF0000"/>
                </a:solidFill>
              </a:rPr>
              <a:t>lk.lock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			balance = x; }</a:t>
            </a:r>
          </a:p>
          <a:p>
            <a:pPr marL="0" indent="0">
              <a:buNone/>
            </a:pPr>
            <a:r>
              <a:rPr lang="en-US" dirty="0"/>
              <a:t>		finally{ </a:t>
            </a:r>
            <a:r>
              <a:rPr lang="en-US" dirty="0" err="1">
                <a:solidFill>
                  <a:srgbClr val="FF0000"/>
                </a:solidFill>
              </a:rPr>
              <a:t>lk.unlock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FF0000"/>
                </a:solidFill>
              </a:rPr>
              <a:t>lk.lock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finally {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lk.unlock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}} </a:t>
            </a:r>
          </a:p>
        </p:txBody>
      </p:sp>
    </p:spTree>
    <p:extLst>
      <p:ext uri="{BB962C8B-B14F-4D97-AF65-F5344CB8AC3E}">
        <p14:creationId xmlns:p14="http://schemas.microsoft.com/office/powerpoint/2010/main" val="20583399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6545-F6D7-FF86-2C4F-2973D3D6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Synchronized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7616-0B51-EF39-FDB9-C13F0827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Syntactic sugar for re-entrant locks</a:t>
            </a:r>
          </a:p>
          <a:p>
            <a:r>
              <a:rPr lang="en-US" dirty="0"/>
              <a:t>You can use the synchronized statement as an alternative to declaring a </a:t>
            </a:r>
            <a:r>
              <a:rPr lang="en-US" dirty="0" err="1"/>
              <a:t>ReentrantLock</a:t>
            </a:r>
            <a:endParaRPr lang="en-US" dirty="0"/>
          </a:p>
          <a:p>
            <a:r>
              <a:rPr lang="en-US" dirty="0"/>
              <a:t>Syntax:</a:t>
            </a:r>
          </a:p>
          <a:p>
            <a:r>
              <a:rPr lang="en-US" dirty="0"/>
              <a:t>Any Object can serve as a “lock”</a:t>
            </a:r>
          </a:p>
          <a:p>
            <a:pPr lvl="1"/>
            <a:r>
              <a:rPr lang="en-US" dirty="0"/>
              <a:t>Primitive types (e.g. int) cannot serve as a lock</a:t>
            </a:r>
          </a:p>
          <a:p>
            <a:r>
              <a:rPr lang="en-US" dirty="0"/>
              <a:t>Acquires a lock and blocks if necessary</a:t>
            </a:r>
          </a:p>
          <a:p>
            <a:pPr lvl="1"/>
            <a:r>
              <a:rPr lang="en-US" dirty="0"/>
              <a:t>Once you get past the “{“, you have the lock</a:t>
            </a:r>
          </a:p>
          <a:p>
            <a:r>
              <a:rPr lang="en-US" dirty="0"/>
              <a:t>Released the lock when you pass “}”</a:t>
            </a:r>
          </a:p>
          <a:p>
            <a:pPr lvl="1"/>
            <a:r>
              <a:rPr lang="en-US" dirty="0"/>
              <a:t>Even in the cases of returning, exceptions, anything!</a:t>
            </a:r>
          </a:p>
          <a:p>
            <a:pPr lvl="1"/>
            <a:r>
              <a:rPr lang="en-US" dirty="0"/>
              <a:t>Impossible to forget to release the 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1961-CD41-26DA-F57A-3D4184303799}"/>
              </a:ext>
            </a:extLst>
          </p:cNvPr>
          <p:cNvSpPr txBox="1"/>
          <p:nvPr/>
        </p:nvSpPr>
        <p:spPr>
          <a:xfrm>
            <a:off x="2296160" y="3012440"/>
            <a:ext cx="630589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synchronized( /* expression returning an Object */ ) {statements}</a:t>
            </a:r>
          </a:p>
        </p:txBody>
      </p:sp>
    </p:spTree>
    <p:extLst>
      <p:ext uri="{BB962C8B-B14F-4D97-AF65-F5344CB8AC3E}">
        <p14:creationId xmlns:p14="http://schemas.microsoft.com/office/powerpoint/2010/main" val="3745049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(Attempt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Object 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 = new Object();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return balance;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balance = x;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Exception();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 } // deposit would also use synchronized(</a:t>
            </a:r>
            <a:r>
              <a:rPr lang="en-US" dirty="0" err="1"/>
              <a:t>lk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792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(Attempt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return balance;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balance = x;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Exception();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 } // deposit would also use synchronized(</a:t>
            </a:r>
            <a:r>
              <a:rPr lang="en-US" dirty="0" err="1"/>
              <a:t>lk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EFB39-E530-049D-8D9C-B920D9F62D15}"/>
              </a:ext>
            </a:extLst>
          </p:cNvPr>
          <p:cNvSpPr txBox="1"/>
          <p:nvPr/>
        </p:nvSpPr>
        <p:spPr>
          <a:xfrm>
            <a:off x="7416800" y="1690688"/>
            <a:ext cx="4500880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Since we have one lock per account regardless of operation, it’s more intuitive to use the account object itself as the lock!</a:t>
            </a:r>
          </a:p>
        </p:txBody>
      </p:sp>
    </p:spTree>
    <p:extLst>
      <p:ext uri="{BB962C8B-B14F-4D97-AF65-F5344CB8AC3E}">
        <p14:creationId xmlns:p14="http://schemas.microsoft.com/office/powerpoint/2010/main" val="27848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C4A2-54C4-FDD2-E365-2A9EFFFF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Syntactic Sugar!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63A75-790A-FBFC-D455-485A246C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object itself as a lock is common enough that Java has convenient syntax for that as well!</a:t>
            </a:r>
          </a:p>
          <a:p>
            <a:r>
              <a:rPr lang="en-US" dirty="0"/>
              <a:t>Declaring a method as “</a:t>
            </a:r>
            <a:r>
              <a:rPr lang="en-US" b="1" dirty="0"/>
              <a:t>synchronized</a:t>
            </a:r>
            <a:r>
              <a:rPr lang="en-US" dirty="0"/>
              <a:t>” puts its body into a synchronized block with “this” as the 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43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(Final)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 </a:t>
            </a:r>
            <a:r>
              <a:rPr lang="en-US" dirty="0"/>
              <a:t>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 </a:t>
            </a:r>
            <a:r>
              <a:rPr lang="en-US" dirty="0"/>
              <a:t>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 (which would use synchronized)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31518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7C48-1D14-4508-7D6F-E7B0446D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Shared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77BE-2729-5CFA-92C0-D3D634D7F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enqueue(x){</a:t>
            </a:r>
          </a:p>
          <a:p>
            <a:pPr marL="0" indent="0">
              <a:buNone/>
            </a:pPr>
            <a:r>
              <a:rPr lang="en-US" dirty="0"/>
              <a:t>	if ( back == null ){</a:t>
            </a:r>
          </a:p>
          <a:p>
            <a:pPr marL="0" indent="0">
              <a:buNone/>
            </a:pPr>
            <a:r>
              <a:rPr lang="en-US" dirty="0"/>
              <a:t>		back = new Node(x); </a:t>
            </a:r>
          </a:p>
          <a:p>
            <a:pPr marL="0" indent="0">
              <a:buNone/>
            </a:pPr>
            <a:r>
              <a:rPr lang="en-US" dirty="0"/>
              <a:t>		front = back;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else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back.next</a:t>
            </a:r>
            <a:r>
              <a:rPr lang="en-US" dirty="0"/>
              <a:t> = new Node(x); </a:t>
            </a:r>
          </a:p>
          <a:p>
            <a:pPr marL="0" indent="0">
              <a:buNone/>
            </a:pPr>
            <a:r>
              <a:rPr lang="en-US" dirty="0"/>
              <a:t>		back = </a:t>
            </a:r>
            <a:r>
              <a:rPr lang="en-US" dirty="0" err="1"/>
              <a:t>back.next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198D3-0D64-C903-4F5A-6866C97171C2}"/>
              </a:ext>
            </a:extLst>
          </p:cNvPr>
          <p:cNvSpPr txBox="1"/>
          <p:nvPr/>
        </p:nvSpPr>
        <p:spPr>
          <a:xfrm>
            <a:off x="7762240" y="151384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Imagine two threads are both using the same linked list based queue.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What could go wrong?</a:t>
            </a:r>
          </a:p>
        </p:txBody>
      </p:sp>
    </p:spTree>
    <p:extLst>
      <p:ext uri="{BB962C8B-B14F-4D97-AF65-F5344CB8AC3E}">
        <p14:creationId xmlns:p14="http://schemas.microsoft.com/office/powerpoint/2010/main" val="925459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8ECE-174A-7C43-2874-DBA6552F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260B-B93F-B6B0-8B30-28A9E355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Occurs when the computation result depends on scheduling (how threads are interleaved) </a:t>
            </a:r>
          </a:p>
          <a:p>
            <a:pPr lvl="1"/>
            <a:r>
              <a:rPr lang="en-US" dirty="0"/>
              <a:t>We, as programmers can’t influence scheduling of threads</a:t>
            </a:r>
          </a:p>
          <a:p>
            <a:pPr lvl="1"/>
            <a:r>
              <a:rPr lang="en-US" dirty="0"/>
              <a:t>We need to write programs that work independent of scheduling	</a:t>
            </a:r>
          </a:p>
          <a:p>
            <a:r>
              <a:rPr lang="en-US" dirty="0"/>
              <a:t>Data Race: </a:t>
            </a:r>
          </a:p>
          <a:p>
            <a:pPr lvl="1"/>
            <a:r>
              <a:rPr lang="en-US" dirty="0"/>
              <a:t>When there is the potential for two threads to be writing a variable in parallel</a:t>
            </a:r>
          </a:p>
          <a:p>
            <a:pPr lvl="1"/>
            <a:r>
              <a:rPr lang="en-US" dirty="0"/>
              <a:t>When there is the potential for one thread to be reading a variable while another writes to it</a:t>
            </a:r>
          </a:p>
          <a:p>
            <a:r>
              <a:rPr lang="en-US" dirty="0"/>
              <a:t>Bad Interleaving:</a:t>
            </a:r>
          </a:p>
          <a:p>
            <a:pPr lvl="1"/>
            <a:r>
              <a:rPr lang="en-US" dirty="0"/>
              <a:t>A race condition other than a data race</a:t>
            </a:r>
          </a:p>
          <a:p>
            <a:pPr lvl="1"/>
            <a:r>
              <a:rPr lang="en-US" dirty="0"/>
              <a:t>Usually it looks like exposing a “bad” intermediate state</a:t>
            </a:r>
          </a:p>
        </p:txBody>
      </p:sp>
    </p:spTree>
    <p:extLst>
      <p:ext uri="{BB962C8B-B14F-4D97-AF65-F5344CB8AC3E}">
        <p14:creationId xmlns:p14="http://schemas.microsoft.com/office/powerpoint/2010/main" val="10981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96875"/>
            <a:ext cx="10515600" cy="1325563"/>
          </a:xfrm>
        </p:spPr>
        <p:txBody>
          <a:bodyPr/>
          <a:lstStyle/>
          <a:p>
            <a:r>
              <a:rPr lang="en-US" dirty="0"/>
              <a:t>Example: Shared Stack (no problems 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6258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return index==-1;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array[++index] = </a:t>
            </a:r>
            <a:r>
              <a:rPr lang="en-US" dirty="0" err="1"/>
              <a:t>val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E pop() {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isEmpty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StackEmptyException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return array[index--]; </a:t>
            </a:r>
          </a:p>
          <a:p>
            <a:pPr marL="0" indent="0">
              <a:buNone/>
            </a:pPr>
            <a:r>
              <a:rPr lang="en-US" dirty="0"/>
              <a:t>	} 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93AB9-3041-0C12-9F0A-B8332694E888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448350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but no 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F7C49-A9B0-D71B-2293-78AC65711059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881664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including a </a:t>
            </a:r>
            <a:r>
              <a:rPr lang="en-US" dirty="0">
                <a:solidFill>
                  <a:srgbClr val="FF0000"/>
                </a:solidFill>
              </a:rPr>
              <a:t>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System.out.println</a:t>
            </a:r>
            <a:r>
              <a:rPr lang="en-US" dirty="0">
                <a:solidFill>
                  <a:srgbClr val="FF0000"/>
                </a:solidFill>
              </a:rPr>
              <a:t>(index);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17747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</a:t>
            </a:r>
            <a:r>
              <a:rPr lang="en-US" dirty="0" err="1"/>
              <a:t>isEmpty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878319" y="2172832"/>
            <a:ext cx="249936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should not see an empty stack if there is a push but no pop.</a:t>
            </a:r>
          </a:p>
        </p:txBody>
      </p:sp>
    </p:spTree>
    <p:extLst>
      <p:ext uri="{BB962C8B-B14F-4D97-AF65-F5344CB8AC3E}">
        <p14:creationId xmlns:p14="http://schemas.microsoft.com/office/powerpoint/2010/main" val="1587360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965725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2519260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0629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81806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Did this fix it?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return array[index];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770E1-80A0-988D-5BDB-B8758C3C4D0A}"/>
              </a:ext>
            </a:extLst>
          </p:cNvPr>
          <p:cNvSpPr txBox="1"/>
          <p:nvPr/>
        </p:nvSpPr>
        <p:spPr>
          <a:xfrm>
            <a:off x="8087360" y="690880"/>
            <a:ext cx="35752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No! Now it has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582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ECE2-9CC3-DF86-BABE-D4BE2D4A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19A95-C324-F33C-8E0D-40758B326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Concurrency: </a:t>
            </a:r>
          </a:p>
          <a:p>
            <a:pPr lvl="1"/>
            <a:r>
              <a:rPr lang="en-US" dirty="0"/>
              <a:t>Correctly and efficiently managing access to shared resources across multiple possibly-simultaneous tasks</a:t>
            </a:r>
          </a:p>
          <a:p>
            <a:r>
              <a:rPr lang="en-US" dirty="0"/>
              <a:t>Requires synchronization to avoid incorrect simultaneous access</a:t>
            </a:r>
          </a:p>
          <a:p>
            <a:pPr lvl="1"/>
            <a:r>
              <a:rPr lang="en-US" dirty="0"/>
              <a:t>Use some way of “blocking” other tasks from using a resource when another modifies it or makes decisions based on its state</a:t>
            </a:r>
          </a:p>
          <a:p>
            <a:pPr lvl="1"/>
            <a:r>
              <a:rPr lang="en-US" dirty="0"/>
              <a:t>That blocking task will free up the resource when it’s done</a:t>
            </a:r>
          </a:p>
          <a:p>
            <a:r>
              <a:rPr lang="en-US" dirty="0"/>
              <a:t>Warning:</a:t>
            </a:r>
          </a:p>
          <a:p>
            <a:pPr lvl="1"/>
            <a:r>
              <a:rPr lang="en-US" dirty="0"/>
              <a:t>Because we have no control over when threads are scheduled by the OS, even correct implementations are highly non-deterministic</a:t>
            </a:r>
          </a:p>
          <a:p>
            <a:pPr lvl="1"/>
            <a:r>
              <a:rPr lang="en-US" dirty="0"/>
              <a:t>Errors are hard to reproduce, which complicates debugging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095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8F22-9A08-0993-D878-46864D92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Code Conventional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2497-4370-4006-0BE4-92CEAB21A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79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F9FC-FCC2-7595-4DA6-972C382C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F2E3-1391-65DE-BDE7-03579C50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memory must fit one of three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Thread Local: Each thread has its own 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Immutable: There is just one copy, but nothing will ever write to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Mutable: There is just one copy, it may change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Requires Synchronization!</a:t>
            </a:r>
          </a:p>
        </p:txBody>
      </p:sp>
    </p:spTree>
    <p:extLst>
      <p:ext uri="{BB962C8B-B14F-4D97-AF65-F5344CB8AC3E}">
        <p14:creationId xmlns:p14="http://schemas.microsoft.com/office/powerpoint/2010/main" val="1390891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891D-8375-FE99-21C6-EBE114E1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Local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5F66-6709-670F-93F3-2247BD9C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sharing resources</a:t>
            </a:r>
          </a:p>
          <a:p>
            <a:r>
              <a:rPr lang="en-US" dirty="0"/>
              <a:t>Dodges all race conditions, since no other threads can touch it!</a:t>
            </a:r>
          </a:p>
          <a:p>
            <a:pPr lvl="1"/>
            <a:r>
              <a:rPr lang="en-US" dirty="0"/>
              <a:t>No synchronization necessary! (Remember </a:t>
            </a:r>
            <a:r>
              <a:rPr lang="en-US" dirty="0" err="1"/>
              <a:t>Ahmdal’s</a:t>
            </a:r>
            <a:r>
              <a:rPr lang="en-US" dirty="0"/>
              <a:t> law)</a:t>
            </a:r>
          </a:p>
          <a:p>
            <a:r>
              <a:rPr lang="en-US" dirty="0"/>
              <a:t>Use whenever threads do not need to communicate using the resource</a:t>
            </a:r>
          </a:p>
          <a:p>
            <a:pPr lvl="1"/>
            <a:r>
              <a:rPr lang="en-US" dirty="0"/>
              <a:t>E.g., each thread should have its on Random object</a:t>
            </a:r>
          </a:p>
          <a:p>
            <a:r>
              <a:rPr lang="en-US" dirty="0"/>
              <a:t>In most cases, most objects should be in this category</a:t>
            </a:r>
          </a:p>
        </p:txBody>
      </p:sp>
    </p:spTree>
    <p:extLst>
      <p:ext uri="{BB962C8B-B14F-4D97-AF65-F5344CB8AC3E}">
        <p14:creationId xmlns:p14="http://schemas.microsoft.com/office/powerpoint/2010/main" val="3306792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2544-9CC0-FB0D-054C-7DA324CA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D9C-3674-310D-619B-0737288B3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changing objects</a:t>
            </a:r>
          </a:p>
          <a:p>
            <a:pPr lvl="1"/>
            <a:r>
              <a:rPr lang="en-US" dirty="0"/>
              <a:t>Make new objects instead</a:t>
            </a:r>
          </a:p>
          <a:p>
            <a:r>
              <a:rPr lang="en-US" dirty="0"/>
              <a:t>Parallel reads are not data races</a:t>
            </a:r>
          </a:p>
          <a:p>
            <a:pPr lvl="1"/>
            <a:r>
              <a:rPr lang="en-US" dirty="0"/>
              <a:t>If an object is never written to, no synchronization necessary!</a:t>
            </a:r>
          </a:p>
          <a:p>
            <a:r>
              <a:rPr lang="en-US" dirty="0"/>
              <a:t>Many programmers over-use mutation, minimize it</a:t>
            </a:r>
          </a:p>
        </p:txBody>
      </p:sp>
    </p:spTree>
    <p:extLst>
      <p:ext uri="{BB962C8B-B14F-4D97-AF65-F5344CB8AC3E}">
        <p14:creationId xmlns:p14="http://schemas.microsoft.com/office/powerpoint/2010/main" val="21756232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68A4-910D-48CC-0436-66F2F2FF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and 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BC2D-B37B-2C4D-BE10-5A379763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everything else, use locks</a:t>
            </a:r>
          </a:p>
          <a:p>
            <a:r>
              <a:rPr lang="en-US" dirty="0"/>
              <a:t>Avoid all data races</a:t>
            </a:r>
          </a:p>
          <a:p>
            <a:pPr lvl="1"/>
            <a:r>
              <a:rPr lang="en-US" dirty="0"/>
              <a:t>Every read and write should be projected with a lock, even if it “seems safe”</a:t>
            </a:r>
          </a:p>
          <a:p>
            <a:pPr lvl="1"/>
            <a:r>
              <a:rPr lang="en-US" dirty="0"/>
              <a:t>Almost every Java/C program with a data race is wrong</a:t>
            </a:r>
          </a:p>
          <a:p>
            <a:r>
              <a:rPr lang="en-US" dirty="0"/>
              <a:t>Even without data races, it still may be incorrect</a:t>
            </a:r>
          </a:p>
          <a:p>
            <a:pPr lvl="1"/>
            <a:r>
              <a:rPr lang="en-US" dirty="0"/>
              <a:t>Watch for bad </a:t>
            </a:r>
            <a:r>
              <a:rPr lang="en-US" dirty="0" err="1"/>
              <a:t>interleavings</a:t>
            </a:r>
            <a:r>
              <a:rPr lang="en-US" dirty="0"/>
              <a:t> as well!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01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955C-25A9-B2A3-AFBC-4B1D253E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E940-22B3-5589-4120-B555EBEC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location needing synchronization, have a lock that is always held when reading or writing the location</a:t>
            </a:r>
          </a:p>
          <a:p>
            <a:r>
              <a:rPr lang="en-US" dirty="0"/>
              <a:t>The same lock can (and often should) “guard” multiple fields/objects</a:t>
            </a:r>
          </a:p>
          <a:p>
            <a:pPr lvl="1"/>
            <a:r>
              <a:rPr lang="en-US" dirty="0"/>
              <a:t>Clearly document what each lock guards!</a:t>
            </a:r>
          </a:p>
          <a:p>
            <a:pPr lvl="1"/>
            <a:r>
              <a:rPr lang="en-US" dirty="0"/>
              <a:t>In Java, the lock should usually be the object itself (i.e. “this”)</a:t>
            </a:r>
          </a:p>
          <a:p>
            <a:r>
              <a:rPr lang="en-US" dirty="0"/>
              <a:t>Have a mapping between memory locations and lock objects and stick to it!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1577DD-8FD9-9AD9-885F-3D517938C6E5}"/>
              </a:ext>
            </a:extLst>
          </p:cNvPr>
          <p:cNvSpPr/>
          <p:nvPr/>
        </p:nvSpPr>
        <p:spPr>
          <a:xfrm>
            <a:off x="339344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DA4BCB-B840-E23A-D909-CCF2B6BB9715}"/>
              </a:ext>
            </a:extLst>
          </p:cNvPr>
          <p:cNvSpPr/>
          <p:nvPr/>
        </p:nvSpPr>
        <p:spPr>
          <a:xfrm>
            <a:off x="4582160" y="502412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06CE46-E52A-8089-5737-93BA6D4D0C96}"/>
              </a:ext>
            </a:extLst>
          </p:cNvPr>
          <p:cNvSpPr/>
          <p:nvPr/>
        </p:nvSpPr>
        <p:spPr>
          <a:xfrm>
            <a:off x="398780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2BF3E40-7798-000B-70F0-ABC980897B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3987800" y="5713254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B28564-6754-5437-B662-DB42C2261A4C}"/>
              </a:ext>
            </a:extLst>
          </p:cNvPr>
          <p:cNvCxnSpPr>
            <a:cxnSpLocks/>
            <a:stCxn id="4" idx="4"/>
            <a:endCxn id="1026" idx="0"/>
          </p:cNvCxnSpPr>
          <p:nvPr/>
        </p:nvCxnSpPr>
        <p:spPr>
          <a:xfrm>
            <a:off x="3591560" y="5466080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33DC13-B389-D700-8088-2E7A18BAA99C}"/>
              </a:ext>
            </a:extLst>
          </p:cNvPr>
          <p:cNvCxnSpPr>
            <a:cxnSpLocks/>
            <a:stCxn id="6" idx="4"/>
            <a:endCxn id="1026" idx="0"/>
          </p:cNvCxnSpPr>
          <p:nvPr/>
        </p:nvCxnSpPr>
        <p:spPr>
          <a:xfrm flipH="1">
            <a:off x="4168769" y="5466080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507CB1-7832-EEB4-B6A5-C67E1913F643}"/>
              </a:ext>
            </a:extLst>
          </p:cNvPr>
          <p:cNvCxnSpPr>
            <a:cxnSpLocks/>
            <a:stCxn id="5" idx="4"/>
            <a:endCxn id="1026" idx="0"/>
          </p:cNvCxnSpPr>
          <p:nvPr/>
        </p:nvCxnSpPr>
        <p:spPr>
          <a:xfrm flipH="1">
            <a:off x="4168769" y="5420360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D000D68-FFF8-4EFD-3C14-C45241A874C9}"/>
              </a:ext>
            </a:extLst>
          </p:cNvPr>
          <p:cNvSpPr/>
          <p:nvPr/>
        </p:nvSpPr>
        <p:spPr>
          <a:xfrm>
            <a:off x="6003931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533211-2389-E0D6-BD14-CA40BEB073C4}"/>
              </a:ext>
            </a:extLst>
          </p:cNvPr>
          <p:cNvSpPr/>
          <p:nvPr/>
        </p:nvSpPr>
        <p:spPr>
          <a:xfrm>
            <a:off x="7192651" y="491140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9673F94-4B64-11B3-33A6-4DBBD8B77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6598291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37DFB-6235-79F0-97A7-B6D83CC0FEA2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6202051" y="5353368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8FA8E0-58BD-1596-FB94-73B07082C10E}"/>
              </a:ext>
            </a:extLst>
          </p:cNvPr>
          <p:cNvCxnSpPr>
            <a:cxnSpLocks/>
            <a:stCxn id="17" idx="4"/>
            <a:endCxn id="19" idx="0"/>
          </p:cNvCxnSpPr>
          <p:nvPr/>
        </p:nvCxnSpPr>
        <p:spPr>
          <a:xfrm flipH="1">
            <a:off x="6779260" y="5307648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4D660FD-E3EA-5857-DED0-2FF6289614CF}"/>
              </a:ext>
            </a:extLst>
          </p:cNvPr>
          <p:cNvSpPr/>
          <p:nvPr/>
        </p:nvSpPr>
        <p:spPr>
          <a:xfrm>
            <a:off x="1916116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710A18DC-401F-68BA-C1EC-52F5FFF2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1916116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5ACF62-48CF-8852-F989-3128D30DBD3B}"/>
              </a:ext>
            </a:extLst>
          </p:cNvPr>
          <p:cNvCxnSpPr>
            <a:cxnSpLocks/>
            <a:stCxn id="25" idx="4"/>
            <a:endCxn id="26" idx="0"/>
          </p:cNvCxnSpPr>
          <p:nvPr/>
        </p:nvCxnSpPr>
        <p:spPr>
          <a:xfrm flipH="1">
            <a:off x="2097085" y="5353368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2405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CE9F-71A4-091E-38F4-0E9AC18D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479E-F96C-37FB-4532-C0B632D5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 Grained: Fewer locks guarding more things each</a:t>
            </a:r>
          </a:p>
          <a:p>
            <a:pPr lvl="1"/>
            <a:r>
              <a:rPr lang="en-US" dirty="0"/>
              <a:t>One lock for an entire data structure</a:t>
            </a:r>
          </a:p>
          <a:p>
            <a:pPr lvl="1"/>
            <a:r>
              <a:rPr lang="en-US" dirty="0"/>
              <a:t>One lock shared by multiple objects (e.g. one lock for all bank accounts)</a:t>
            </a:r>
          </a:p>
          <a:p>
            <a:r>
              <a:rPr lang="en-US" dirty="0"/>
              <a:t>Fine Grained: More locks guarding fewer things each</a:t>
            </a:r>
          </a:p>
          <a:p>
            <a:pPr lvl="1"/>
            <a:r>
              <a:rPr lang="en-US" dirty="0"/>
              <a:t>One lock per data structure location (e.g. array index)</a:t>
            </a:r>
          </a:p>
          <a:p>
            <a:pPr lvl="1"/>
            <a:r>
              <a:rPr lang="en-US" dirty="0"/>
              <a:t>One lock per object or per field in one object (e.g. one lock for each account)</a:t>
            </a:r>
          </a:p>
          <a:p>
            <a:r>
              <a:rPr lang="en-US" dirty="0"/>
              <a:t>Note: there’s really a continuum between them…</a:t>
            </a:r>
          </a:p>
        </p:txBody>
      </p:sp>
    </p:spTree>
    <p:extLst>
      <p:ext uri="{BB962C8B-B14F-4D97-AF65-F5344CB8AC3E}">
        <p14:creationId xmlns:p14="http://schemas.microsoft.com/office/powerpoint/2010/main" val="10937255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4CA6-1854-5021-AEEB-6D4AA75E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Separate Chaining </a:t>
            </a:r>
            <a:r>
              <a:rPr lang="en-US" dirty="0" err="1"/>
              <a:t>Hashtable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5089-EBD9-F387-17F4-29696B6B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Coarse-grained: One lock for the entire </a:t>
            </a:r>
            <a:r>
              <a:rPr lang="en-US" dirty="0" err="1"/>
              <a:t>hashtable</a:t>
            </a:r>
            <a:r>
              <a:rPr lang="en-US" dirty="0"/>
              <a:t> </a:t>
            </a:r>
          </a:p>
          <a:p>
            <a:r>
              <a:rPr lang="en-US" dirty="0"/>
              <a:t>Fine-grained: One lock for each bucket </a:t>
            </a:r>
          </a:p>
          <a:p>
            <a:r>
              <a:rPr lang="en-US" dirty="0"/>
              <a:t>Which supports more parallelism in insert and find?</a:t>
            </a:r>
          </a:p>
          <a:p>
            <a:r>
              <a:rPr lang="en-US" dirty="0"/>
              <a:t>Which makes rehashing easier?</a:t>
            </a:r>
          </a:p>
          <a:p>
            <a:r>
              <a:rPr lang="en-US" dirty="0"/>
              <a:t>What happens if you want to have a size field?</a:t>
            </a:r>
          </a:p>
        </p:txBody>
      </p:sp>
    </p:spTree>
    <p:extLst>
      <p:ext uri="{BB962C8B-B14F-4D97-AF65-F5344CB8AC3E}">
        <p14:creationId xmlns:p14="http://schemas.microsoft.com/office/powerpoint/2010/main" val="36358032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1A01-CF23-81CE-05E5-CE64EE39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8F36-3486-B957-F723-92EF8DB0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Coarse-Grained Locking:</a:t>
            </a:r>
          </a:p>
          <a:p>
            <a:pPr lvl="1"/>
            <a:r>
              <a:rPr lang="en-US" dirty="0"/>
              <a:t>Simpler to implement and avoid race conditions</a:t>
            </a:r>
          </a:p>
          <a:p>
            <a:pPr lvl="1"/>
            <a:r>
              <a:rPr lang="en-US" dirty="0"/>
              <a:t>Faster/easier to implement operations that access multiple locations (because all guarded by the same lock) </a:t>
            </a:r>
          </a:p>
          <a:p>
            <a:pPr lvl="1"/>
            <a:r>
              <a:rPr lang="en-US" dirty="0"/>
              <a:t>Much easier for operations that modify data-structure shape</a:t>
            </a:r>
          </a:p>
          <a:p>
            <a:r>
              <a:rPr lang="en-US" dirty="0"/>
              <a:t>Fine-Grained Locking:</a:t>
            </a:r>
          </a:p>
          <a:p>
            <a:pPr lvl="1"/>
            <a:r>
              <a:rPr lang="en-US" dirty="0"/>
              <a:t>More simultaneous access (performance when coarse grained would lead to unnecessary blocking) </a:t>
            </a:r>
          </a:p>
          <a:p>
            <a:pPr lvl="1"/>
            <a:r>
              <a:rPr lang="en-US" dirty="0"/>
              <a:t>Can make multi-location operations more difficult: say, rotations in an AVL tree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Start with coarse-grained, make finer only as necessary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24488111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DF02-FA78-B96F-86DD-2652C9E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But Separate Issue: Critical Section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8E75-4589-EA1E-4DF3-1CA20E41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</a:t>
            </a:r>
          </a:p>
          <a:p>
            <a:pPr lvl="1"/>
            <a:r>
              <a:rPr lang="en-US" dirty="0"/>
              <a:t>For every method that needs a lock, put the entire method body in a lock</a:t>
            </a:r>
          </a:p>
          <a:p>
            <a:r>
              <a:rPr lang="en-US" dirty="0"/>
              <a:t>Fine-grained</a:t>
            </a:r>
          </a:p>
          <a:p>
            <a:pPr lvl="1"/>
            <a:r>
              <a:rPr lang="en-US" dirty="0"/>
              <a:t>Keep the lock only for the sections of code where it’s necessary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Try to structure code so that expensive operations (like I/O) can be done outside of your critical section</a:t>
            </a:r>
          </a:p>
          <a:p>
            <a:pPr lvl="1"/>
            <a:r>
              <a:rPr lang="en-US" dirty="0"/>
              <a:t>E.g., if you’re trying to print all the values in a tree, maybe copy items into an array inside your critical section, then print the array’s contents outside.</a:t>
            </a:r>
          </a:p>
        </p:txBody>
      </p:sp>
    </p:spTree>
    <p:extLst>
      <p:ext uri="{BB962C8B-B14F-4D97-AF65-F5344CB8AC3E}">
        <p14:creationId xmlns:p14="http://schemas.microsoft.com/office/powerpoint/2010/main" val="132297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942080"/>
            <a:ext cx="7711440" cy="19405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implements a bank account object correctly for a synchronized situation</a:t>
            </a:r>
          </a:p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  <a:p>
            <a:r>
              <a:rPr lang="en-US" dirty="0">
                <a:solidFill>
                  <a:schemeClr val="tx1"/>
                </a:solidFill>
              </a:rPr>
              <a:t>withdraw(75)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2165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Happens here?</a:t>
            </a:r>
          </a:p>
        </p:txBody>
      </p:sp>
    </p:spTree>
    <p:extLst>
      <p:ext uri="{BB962C8B-B14F-4D97-AF65-F5344CB8AC3E}">
        <p14:creationId xmlns:p14="http://schemas.microsoft.com/office/powerpoint/2010/main" val="64017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D581-6E2B-54C1-90F9-E93A6CB5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FC-6A57-8CB3-802A-294E8FE1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indivisible</a:t>
            </a:r>
          </a:p>
          <a:p>
            <a:r>
              <a:rPr lang="en-US" dirty="0"/>
              <a:t>Atomic operation: one that should be thought of as a single step</a:t>
            </a:r>
          </a:p>
          <a:p>
            <a:r>
              <a:rPr lang="en-US" dirty="0"/>
              <a:t>Some sequences of operations should behave as if they are one unit</a:t>
            </a:r>
          </a:p>
          <a:p>
            <a:pPr lvl="1"/>
            <a:r>
              <a:rPr lang="en-US" dirty="0"/>
              <a:t>Between two operations you may need to avoid exposing an intermediate state</a:t>
            </a:r>
          </a:p>
          <a:p>
            <a:pPr lvl="1"/>
            <a:r>
              <a:rPr lang="en-US" dirty="0"/>
              <a:t>Usually ADT operations should be atomic </a:t>
            </a:r>
          </a:p>
          <a:p>
            <a:pPr lvl="2"/>
            <a:r>
              <a:rPr lang="en-US" dirty="0"/>
              <a:t>You don’t want another thread trying to do an insert while another thread is rotating the AVL tree</a:t>
            </a:r>
          </a:p>
          <a:p>
            <a:r>
              <a:rPr lang="en-US" dirty="0"/>
              <a:t>Think first in terms of what operations need to be atomic</a:t>
            </a:r>
          </a:p>
          <a:p>
            <a:pPr lvl="1"/>
            <a:r>
              <a:rPr lang="en-US" dirty="0"/>
              <a:t>Design critical sections and locking granularity based on these decisions</a:t>
            </a:r>
          </a:p>
        </p:txBody>
      </p:sp>
    </p:spTree>
    <p:extLst>
      <p:ext uri="{BB962C8B-B14F-4D97-AF65-F5344CB8AC3E}">
        <p14:creationId xmlns:p14="http://schemas.microsoft.com/office/powerpoint/2010/main" val="16740649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1513-6257-4293-7965-2B7E9E3A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Pre-Tested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C62B-845C-D299-42D4-0CD1A84A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use built-in libraries!</a:t>
            </a:r>
          </a:p>
          <a:p>
            <a:r>
              <a:rPr lang="en-US" dirty="0"/>
              <a:t>Other people have already invested tons of effort into making things both efficient and correct, use their work when you can!</a:t>
            </a:r>
          </a:p>
          <a:p>
            <a:pPr lvl="1"/>
            <a:r>
              <a:rPr lang="en-US" dirty="0"/>
              <a:t>Especially true for concurrent data structures</a:t>
            </a:r>
          </a:p>
          <a:p>
            <a:pPr lvl="1"/>
            <a:r>
              <a:rPr lang="en-US" dirty="0"/>
              <a:t>Use thread-safe data structures when available</a:t>
            </a:r>
          </a:p>
          <a:p>
            <a:pPr lvl="2"/>
            <a:r>
              <a:rPr lang="en-US" dirty="0"/>
              <a:t>E.g. Java as </a:t>
            </a:r>
            <a:r>
              <a:rPr lang="en-US" dirty="0" err="1"/>
              <a:t>ConcurrentHashMap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784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ED13-22A1-8328-2908-CCDB1D5C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10F9-037F-8B63-FA98-ED21F813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two or more threads are mutually blocking each other</a:t>
            </a:r>
          </a:p>
          <a:p>
            <a:r>
              <a:rPr lang="en-US" dirty="0"/>
              <a:t>T1 is blocked by T2, which is blocked by T3, …, Tn is blocked by T1</a:t>
            </a:r>
          </a:p>
          <a:p>
            <a:pPr lvl="1"/>
            <a:r>
              <a:rPr lang="en-US" dirty="0"/>
              <a:t>A cycle of blocking</a:t>
            </a:r>
          </a:p>
        </p:txBody>
      </p:sp>
    </p:spTree>
    <p:extLst>
      <p:ext uri="{BB962C8B-B14F-4D97-AF65-F5344CB8AC3E}">
        <p14:creationId xmlns:p14="http://schemas.microsoft.com/office/powerpoint/2010/main" val="41427121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synchronized 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a.deposit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244901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582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63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E02C-5673-38D6-4439-D43D5A72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BB86-88A0-A30B-3F0C-216BDA9EB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Deadlocks occur when there are multiple locks necessary to complete a task and different threads may obtain them in a different order</a:t>
            </a:r>
          </a:p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Have a coarser lock granularity</a:t>
            </a:r>
          </a:p>
          <a:p>
            <a:pPr lvl="1"/>
            <a:r>
              <a:rPr lang="en-US" dirty="0"/>
              <a:t>E.g. one lock for ALL bank accounts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Have a finer critical section so that only one lock is needed at a time</a:t>
            </a:r>
          </a:p>
          <a:p>
            <a:pPr lvl="1"/>
            <a:r>
              <a:rPr lang="en-US" dirty="0"/>
              <a:t>E.g. instead of a synchronized </a:t>
            </a:r>
            <a:r>
              <a:rPr lang="en-US" dirty="0" err="1"/>
              <a:t>transferTo</a:t>
            </a:r>
            <a:r>
              <a:rPr lang="en-US" dirty="0"/>
              <a:t>, have the withdraw and deposit steps locked separately</a:t>
            </a:r>
          </a:p>
          <a:p>
            <a:r>
              <a:rPr lang="en-US" dirty="0"/>
              <a:t>Option 3:</a:t>
            </a:r>
          </a:p>
          <a:p>
            <a:pPr lvl="1"/>
            <a:r>
              <a:rPr lang="en-US" dirty="0"/>
              <a:t>Force the threads to always acquire the locks in the same order</a:t>
            </a:r>
          </a:p>
          <a:p>
            <a:pPr lvl="1"/>
            <a:r>
              <a:rPr lang="en-US" dirty="0"/>
              <a:t>E.g. make </a:t>
            </a:r>
            <a:r>
              <a:rPr lang="en-US" dirty="0" err="1"/>
              <a:t>transferTo</a:t>
            </a:r>
            <a:r>
              <a:rPr lang="en-US" dirty="0"/>
              <a:t> acquire both locks before doing either the withdraw or deposit, make sure both threads agree on the order to </a:t>
            </a:r>
            <a:r>
              <a:rPr lang="en-US" dirty="0" err="1"/>
              <a:t>aquire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935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Coarser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static final Object BANK = new Object();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synchronized(BANK){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352216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Finer Critical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36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synchronized(this){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synchronized(a){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21836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3675"/>
            <a:ext cx="10515600" cy="1325563"/>
          </a:xfrm>
        </p:spPr>
        <p:txBody>
          <a:bodyPr/>
          <a:lstStyle/>
          <a:p>
            <a:r>
              <a:rPr lang="en-US" dirty="0"/>
              <a:t>Option 3: First Get All Locks In A Fixed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61874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this.acctNum</a:t>
            </a:r>
            <a:r>
              <a:rPr lang="en-US" dirty="0"/>
              <a:t> &lt; </a:t>
            </a:r>
            <a:r>
              <a:rPr lang="en-US" dirty="0" err="1"/>
              <a:t>a.acctNum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synchronized(this){</a:t>
            </a:r>
          </a:p>
          <a:p>
            <a:pPr marL="0" indent="0">
              <a:buNone/>
            </a:pPr>
            <a:r>
              <a:rPr lang="en-US" dirty="0"/>
              <a:t>				synchronized(a){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</a:t>
            </a:r>
          </a:p>
          <a:p>
            <a:pPr marL="0" indent="0">
              <a:buNone/>
            </a:pPr>
            <a:r>
              <a:rPr lang="en-US" dirty="0"/>
              <a:t>		else {</a:t>
            </a:r>
          </a:p>
          <a:p>
            <a:pPr marL="0" indent="0">
              <a:buNone/>
            </a:pPr>
            <a:r>
              <a:rPr lang="en-US" dirty="0"/>
              <a:t>			synchronized(a){</a:t>
            </a:r>
          </a:p>
          <a:p>
            <a:pPr marL="0" indent="0">
              <a:buNone/>
            </a:pPr>
            <a:r>
              <a:rPr lang="en-US" dirty="0"/>
              <a:t>				synchronized(this){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		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1886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677920"/>
            <a:ext cx="7711440" cy="209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 -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9533539" y="4133769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9533540" y="3826588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</p:spTree>
    <p:extLst>
      <p:ext uri="{BB962C8B-B14F-4D97-AF65-F5344CB8AC3E}">
        <p14:creationId xmlns:p14="http://schemas.microsoft.com/office/powerpoint/2010/main" val="335629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EC1A-6CA5-98A7-F39E-5B051CE8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31AF-5BCA-E54E-4929-B7B6A0D8A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time slicing, a thread can be interrupted at any time</a:t>
            </a:r>
          </a:p>
          <a:p>
            <a:pPr lvl="1"/>
            <a:r>
              <a:rPr lang="en-US" dirty="0"/>
              <a:t>Between any two lines of code</a:t>
            </a:r>
          </a:p>
          <a:p>
            <a:pPr lvl="1"/>
            <a:r>
              <a:rPr lang="en-US" dirty="0"/>
              <a:t>Within a single line of code</a:t>
            </a:r>
          </a:p>
          <a:p>
            <a:r>
              <a:rPr lang="en-US" dirty="0"/>
              <a:t>The sequence that operations occur across two threads is called an interleaving</a:t>
            </a:r>
          </a:p>
          <a:p>
            <a:r>
              <a:rPr lang="en-US" dirty="0"/>
              <a:t>Without doing anything else, we have no control over how different threads might be interleaved</a:t>
            </a:r>
          </a:p>
        </p:txBody>
      </p:sp>
    </p:spTree>
    <p:extLst>
      <p:ext uri="{BB962C8B-B14F-4D97-AF65-F5344CB8AC3E}">
        <p14:creationId xmlns:p14="http://schemas.microsoft.com/office/powerpoint/2010/main" val="402623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“Good”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098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315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31589</TotalTime>
  <Words>4981</Words>
  <Application>Microsoft Office PowerPoint</Application>
  <PresentationFormat>Widescreen</PresentationFormat>
  <Paragraphs>724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 Light</vt:lpstr>
      <vt:lpstr>Calibri</vt:lpstr>
      <vt:lpstr>Office Theme</vt:lpstr>
      <vt:lpstr>CSE 332 Winter 2024 Lecture 22: Concurrency</vt:lpstr>
      <vt:lpstr>Memory Sharing With ForkJoin</vt:lpstr>
      <vt:lpstr>Example: Shared Queue</vt:lpstr>
      <vt:lpstr>Concurrent Programming</vt:lpstr>
      <vt:lpstr>Bank Account Example</vt:lpstr>
      <vt:lpstr>Bank Account Example - Parallel</vt:lpstr>
      <vt:lpstr>Interleaving</vt:lpstr>
      <vt:lpstr>A “Good” Interleaving</vt:lpstr>
      <vt:lpstr>A “Bad” Interleaving</vt:lpstr>
      <vt:lpstr>A Bad Fix</vt:lpstr>
      <vt:lpstr>A still “Bad” Interleaving</vt:lpstr>
      <vt:lpstr>What we want – Mutual Exclusion</vt:lpstr>
      <vt:lpstr>A Bad attempt at Mutual Exclusion</vt:lpstr>
      <vt:lpstr>A still “Bad” Interleaving</vt:lpstr>
      <vt:lpstr>Solution</vt:lpstr>
      <vt:lpstr>Almost Correct Bank Account Example</vt:lpstr>
      <vt:lpstr>Try…Finally</vt:lpstr>
      <vt:lpstr>Correct (but not Java) Bank Account Example</vt:lpstr>
      <vt:lpstr>A still “Bad” Interleaving</vt:lpstr>
      <vt:lpstr>What’s wrong here…</vt:lpstr>
      <vt:lpstr>Re-entrant Lock (Recursive Lock)</vt:lpstr>
      <vt:lpstr>Re-entrant Lock Details</vt:lpstr>
      <vt:lpstr>Java’s Re-entract Lock Class</vt:lpstr>
      <vt:lpstr>How this looks in Java</vt:lpstr>
      <vt:lpstr>Java Synchronized Keyword</vt:lpstr>
      <vt:lpstr>Back Account Using Synchronize (Attempt 1)</vt:lpstr>
      <vt:lpstr>Back Account Using Synchronize (Attempt 2)</vt:lpstr>
      <vt:lpstr>More Syntactic Sugar!</vt:lpstr>
      <vt:lpstr>Back Account Using Synchronize (Final)</vt:lpstr>
      <vt:lpstr>Race Condition</vt:lpstr>
      <vt:lpstr>Example: Shared Stack (no problems so far)</vt:lpstr>
      <vt:lpstr>Race Condition, but no Data Race</vt:lpstr>
      <vt:lpstr>Race Condition, including a Data Race</vt:lpstr>
      <vt:lpstr>Peek and isEmpty</vt:lpstr>
      <vt:lpstr>Peek and Push</vt:lpstr>
      <vt:lpstr>Peek and Pop</vt:lpstr>
      <vt:lpstr>How to fix this?</vt:lpstr>
      <vt:lpstr>How to fix this?</vt:lpstr>
      <vt:lpstr>Did this fix it?</vt:lpstr>
      <vt:lpstr>Parallel Code Conventional Wisdom</vt:lpstr>
      <vt:lpstr>Memory Categories</vt:lpstr>
      <vt:lpstr>Thread Local Memory</vt:lpstr>
      <vt:lpstr>Immutable Objects</vt:lpstr>
      <vt:lpstr>Shared and Mutable Objects</vt:lpstr>
      <vt:lpstr>Consistent Locking</vt:lpstr>
      <vt:lpstr>Lock Granularity</vt:lpstr>
      <vt:lpstr>Example: Separate Chaining Hashtable</vt:lpstr>
      <vt:lpstr>Tradeoffs</vt:lpstr>
      <vt:lpstr>Similar But Separate Issue: Critical Section Granularity</vt:lpstr>
      <vt:lpstr>Atomicity</vt:lpstr>
      <vt:lpstr>Use Pre-Tested Code</vt:lpstr>
      <vt:lpstr>Deadlock</vt:lpstr>
      <vt:lpstr>Bank Account</vt:lpstr>
      <vt:lpstr>The Deadlock</vt:lpstr>
      <vt:lpstr>The Deadlock</vt:lpstr>
      <vt:lpstr>Resolving Deadlocks</vt:lpstr>
      <vt:lpstr>Option 1: Coarser Locking</vt:lpstr>
      <vt:lpstr>Option 2: Finer Critical Section</vt:lpstr>
      <vt:lpstr>Option 3: First Get All Locks In A Fixed Order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277</cp:revision>
  <dcterms:created xsi:type="dcterms:W3CDTF">2023-10-13T16:06:42Z</dcterms:created>
  <dcterms:modified xsi:type="dcterms:W3CDTF">2024-02-28T16:38:51Z</dcterms:modified>
</cp:coreProperties>
</file>