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422" r:id="rId3"/>
    <p:sldId id="424" r:id="rId4"/>
    <p:sldId id="395" r:id="rId5"/>
    <p:sldId id="399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407" r:id="rId14"/>
    <p:sldId id="408" r:id="rId15"/>
    <p:sldId id="262" r:id="rId16"/>
    <p:sldId id="258" r:id="rId17"/>
    <p:sldId id="259" r:id="rId18"/>
    <p:sldId id="260" r:id="rId19"/>
    <p:sldId id="261" r:id="rId20"/>
    <p:sldId id="263" r:id="rId21"/>
    <p:sldId id="264" r:id="rId22"/>
    <p:sldId id="268" r:id="rId23"/>
    <p:sldId id="266" r:id="rId24"/>
    <p:sldId id="267" r:id="rId25"/>
    <p:sldId id="269" r:id="rId26"/>
    <p:sldId id="270" r:id="rId27"/>
    <p:sldId id="271" r:id="rId28"/>
    <p:sldId id="272" r:id="rId29"/>
    <p:sldId id="273" r:id="rId30"/>
    <p:sldId id="274" r:id="rId31"/>
    <p:sldId id="276" r:id="rId32"/>
    <p:sldId id="277" r:id="rId33"/>
    <p:sldId id="278" r:id="rId34"/>
  </p:sldIdLst>
  <p:sldSz cx="12192000" cy="6858000"/>
  <p:notesSz cx="6858000" cy="9144000"/>
  <p:embeddedFontLst>
    <p:embeddedFont>
      <p:font typeface="Cambria Math" panose="02040503050406030204" pitchFamily="18" charset="0"/>
      <p:regular r:id="rId3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00"/>
    <a:srgbClr val="FF9797"/>
    <a:srgbClr val="FF6464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1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8D94-701F-50B7-FF63-239144983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BD39A-A942-599F-149A-747401D54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134E-8798-2A87-98AE-0B134785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803DE-E5A1-A42D-17E0-52D8A15F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8009D-BD52-D020-26A4-CCFF2596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0788-F665-F0AA-D34E-18CDC381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25BE1-D418-6610-B976-595A42D78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C710E-4740-E186-8004-9F098E4B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57D91-6BF0-5F67-0BAA-BA3B5985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EB95B-64CF-ED1B-895D-0C15FB84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0D1A-0325-047A-3C56-DB7DC37D1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D4EC8-DF7A-722B-0985-B7E8ED88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5D96-5B5D-A0E1-6B7E-F894B33D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1E58B-FD1B-5158-9002-DB790902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6E6E6-5DB2-B08C-E98E-4CE4CABA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3513-3DBF-F295-0635-A76FAD8F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398C-CAEC-53AA-8A8B-28B4B6EF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AEDF-9628-E07A-C6FB-A23F1B37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4231-DF5D-E75E-40A2-4490E386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61DB8-8E9A-0329-3CC7-DD8BE396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190C-5088-0FD4-FA3D-07D222B9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2422D-2D16-CCA8-2A1C-E13A1E06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9900-661D-64EA-83FB-0318C266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216F-818C-AE83-8D4F-42EC3C94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94A3-F80F-EC41-DDC0-726FC63A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1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6897-8ADC-82FB-24C1-148BB152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07461-A71F-ECE6-AE85-5EA3DB5E1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9E8EA-550B-F0DB-2472-AE2D0456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A28DD-EC75-9F30-A7D3-C90A8D02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4F3C-0167-D8D5-E58E-83645CE3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6DDF0-EBE9-4CB3-A532-8F8C26FC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BC21-07E8-90D6-8FD3-4B7809D3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688B1-01DC-A6B4-1C44-C73416EC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4C5-4EEE-C9A3-0FFF-B154F5B9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95CA1-99E7-80CC-FF66-5C2F2590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1CBD4-5851-D78F-5249-59CDD8C9B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2F86E-5D21-865D-53AE-77B5C57E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5E5A8-7D51-605B-E276-A7A5B93F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E01F4-D4D9-E56F-9035-05E60581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237B-2CFD-F0AF-D3E6-2FDD100A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14118-0522-CF53-601D-265A3261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C46D9-B22E-C768-B35E-20DA3395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D07EE-0E9C-EC8E-BAC0-7B8C9EFB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A0918-E285-61F1-EDAF-6B7FD149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FD855-6290-493F-81E4-A89E8DDE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AA96-146F-BEF1-15D5-935C1B8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1D78-E109-DF5D-A589-413429D2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1868-FB59-5D14-1BCA-C7C43F06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2F535-BC7E-F5E2-864B-461F8404D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FCF40-365C-13EE-4DB1-CC7C5858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58AA7-3077-1807-CEB8-2C0F27B4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74C30-07C1-3F35-E57B-30BFA71A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1C30-49BA-398C-2DF8-B0736590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7B813-1595-60AF-F5B3-A0DAE6653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02F2-AF70-21FD-1449-18CBF4C17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982EC-DE32-4452-40AB-762F386A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76A50-D174-12CE-9CCD-74569685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9484-4128-5F97-59B5-3CF00D56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DEBFE-9C54-D45A-111D-948735AB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582E-F84E-411A-7F7A-D8EF87E1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CE3F9-A152-FD27-1D1D-64A1C313F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1D02-69CC-42C9-85CE-4F8B68ED22B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F318D-9BE5-6E4A-1795-F02EED65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FB82-C81E-722D-F23A-4047C60D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Winter 2024</a:t>
            </a:r>
            <a:br>
              <a:rPr lang="en-US" dirty="0"/>
            </a:br>
            <a:r>
              <a:rPr lang="en-US" dirty="0"/>
              <a:t>Lecture 21: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F25AF-4B11-4C8B-4DD7-458F157FB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of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74312-ECE7-297F-B8C1-588D6DABE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job as </a:t>
            </a:r>
            <a:r>
              <a:rPr lang="en-US" dirty="0" err="1"/>
              <a:t>ForkJoin</a:t>
            </a:r>
            <a:r>
              <a:rPr lang="en-US" dirty="0"/>
              <a:t> Users:</a:t>
            </a:r>
          </a:p>
          <a:p>
            <a:pPr lvl="1"/>
            <a:r>
              <a:rPr lang="en-US" dirty="0"/>
              <a:t>Pick a good algorithm, write a program</a:t>
            </a:r>
          </a:p>
          <a:p>
            <a:pPr lvl="1"/>
            <a:r>
              <a:rPr lang="en-US" dirty="0"/>
              <a:t>When run, program creates a DAG of things to do</a:t>
            </a:r>
          </a:p>
          <a:p>
            <a:pPr lvl="1"/>
            <a:r>
              <a:rPr lang="en-US" dirty="0"/>
              <a:t>Make all the nodes a small-</a:t>
            </a:r>
            <a:r>
              <a:rPr lang="en-US" dirty="0" err="1"/>
              <a:t>ish</a:t>
            </a:r>
            <a:r>
              <a:rPr lang="en-US" dirty="0"/>
              <a:t> and approximately equal amount of work</a:t>
            </a:r>
          </a:p>
          <a:p>
            <a:r>
              <a:rPr lang="en-US" dirty="0" err="1"/>
              <a:t>ForkJoin</a:t>
            </a:r>
            <a:r>
              <a:rPr lang="en-US" dirty="0"/>
              <a:t> Framework Developer’s job:</a:t>
            </a:r>
          </a:p>
          <a:p>
            <a:pPr lvl="1"/>
            <a:r>
              <a:rPr lang="en-US" dirty="0"/>
              <a:t>Assign work to available processors to avoid idling</a:t>
            </a:r>
          </a:p>
          <a:p>
            <a:pPr lvl="2"/>
            <a:r>
              <a:rPr lang="en-US" dirty="0"/>
              <a:t>Abstract away scheduling issues for the user</a:t>
            </a:r>
          </a:p>
          <a:p>
            <a:pPr lvl="1"/>
            <a:r>
              <a:rPr lang="en-US" dirty="0"/>
              <a:t>Keep constant factors low </a:t>
            </a:r>
          </a:p>
          <a:p>
            <a:pPr lvl="1"/>
            <a:r>
              <a:rPr lang="en-US" dirty="0"/>
              <a:t>Give the expected-time optimal guarantee</a:t>
            </a:r>
          </a:p>
        </p:txBody>
      </p:sp>
    </p:spTree>
    <p:extLst>
      <p:ext uri="{BB962C8B-B14F-4D97-AF65-F5344CB8AC3E}">
        <p14:creationId xmlns:p14="http://schemas.microsoft.com/office/powerpoint/2010/main" val="2363986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6E60E-9FAA-FB1E-2D2A-5801C73C0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now for some bad news…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F6383-E677-A6FE-5FC3-44D17C211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practice it’s common for your program to have:</a:t>
            </a:r>
          </a:p>
          <a:p>
            <a:pPr lvl="1"/>
            <a:r>
              <a:rPr lang="en-US" dirty="0"/>
              <a:t>Parts that parallelize well</a:t>
            </a:r>
          </a:p>
          <a:p>
            <a:pPr lvl="2"/>
            <a:r>
              <a:rPr lang="en-US" dirty="0"/>
              <a:t>Maps/reduces over arrays and other data structures</a:t>
            </a:r>
          </a:p>
          <a:p>
            <a:pPr lvl="1"/>
            <a:r>
              <a:rPr lang="en-US" dirty="0"/>
              <a:t>And parts that don’t parallelize at all</a:t>
            </a:r>
          </a:p>
          <a:p>
            <a:pPr lvl="2"/>
            <a:r>
              <a:rPr lang="en-US" dirty="0"/>
              <a:t>Reading a linked list, getting input, or computations where each step needs the results of previous step </a:t>
            </a:r>
          </a:p>
          <a:p>
            <a:r>
              <a:rPr lang="en-US" dirty="0"/>
              <a:t>These </a:t>
            </a:r>
            <a:r>
              <a:rPr lang="en-US" dirty="0" err="1"/>
              <a:t>unparallelized</a:t>
            </a:r>
            <a:r>
              <a:rPr lang="en-US" dirty="0"/>
              <a:t> parts can turn out to be a big bottleneck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13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778A1-86D0-CD98-7710-27D3533E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 (mostly bad news)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E0D644-C123-0F87-AD6F-034D0CE5E4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Suppose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Work for the entire program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be the proportion of the program that cannot be parallelized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Suppose we get perfect linear speedup on the parallel portion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For the entire program, the speed is: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And so the parallelism (infinite processors) is: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_∞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E0D644-C123-0F87-AD6F-034D0CE5E4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2929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FE77B-D204-29BB-E989-CCCF9A4DD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Ahmdal’s</a:t>
            </a:r>
            <a:r>
              <a:rPr lang="en-US" dirty="0"/>
              <a:t> Law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B3DF6A-C83E-66D7-CFB1-AC4C9466C3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2/3 of your program is parallelizable, but 1/3 is not.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So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is 100 seconds: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=33+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=33+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=33+22=55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B3DF6A-C83E-66D7-CFB1-AC4C9466C3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9437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87974-D505-A2FD-DE8F-A9332C2C1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8B481-89BA-BA32-E141-45D4DF79F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with many </a:t>
            </a:r>
            <a:r>
              <a:rPr lang="en-US" dirty="0" err="1"/>
              <a:t>many</a:t>
            </a:r>
            <a:r>
              <a:rPr lang="en-US" dirty="0"/>
              <a:t> processors the sequential part of your program becomes a bottleneck</a:t>
            </a:r>
          </a:p>
          <a:p>
            <a:r>
              <a:rPr lang="en-US" dirty="0"/>
              <a:t>Parallelizable code requires skill and insight from the developer to recognize where parallelism is possible, and how to do it well.</a:t>
            </a:r>
          </a:p>
        </p:txBody>
      </p:sp>
    </p:spTree>
    <p:extLst>
      <p:ext uri="{BB962C8B-B14F-4D97-AF65-F5344CB8AC3E}">
        <p14:creationId xmlns:p14="http://schemas.microsoft.com/office/powerpoint/2010/main" val="1839093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252C1-CD3E-29E8-5215-FE5C0E07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to use threads (beyond algorithms)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331E2-E08A-5144-2D84-B5041D4C0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Responsiveness:</a:t>
            </a:r>
          </a:p>
          <a:p>
            <a:pPr lvl="1"/>
            <a:r>
              <a:rPr lang="en-US" dirty="0"/>
              <a:t>While doing an expensive computation, you don’t what your interface to freeze</a:t>
            </a:r>
          </a:p>
          <a:p>
            <a:r>
              <a:rPr lang="en-US" dirty="0"/>
              <a:t>Processor Utilization:</a:t>
            </a:r>
          </a:p>
          <a:p>
            <a:pPr lvl="1"/>
            <a:r>
              <a:rPr lang="en-US" dirty="0"/>
              <a:t>If one thread is waiting on a deep-hierarchy memory access you can still use that processor time</a:t>
            </a:r>
          </a:p>
          <a:p>
            <a:r>
              <a:rPr lang="en-US" dirty="0"/>
              <a:t>Failure Isolation:</a:t>
            </a:r>
          </a:p>
          <a:p>
            <a:pPr lvl="1"/>
            <a:r>
              <a:rPr lang="en-US" dirty="0"/>
              <a:t>If one portion of your code fails, it will only crash that one portion.</a:t>
            </a:r>
          </a:p>
        </p:txBody>
      </p:sp>
    </p:spTree>
    <p:extLst>
      <p:ext uri="{BB962C8B-B14F-4D97-AF65-F5344CB8AC3E}">
        <p14:creationId xmlns:p14="http://schemas.microsoft.com/office/powerpoint/2010/main" val="3104089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FDBEA-B255-B4F1-5392-BBC6FEE78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Sharing With </a:t>
            </a:r>
            <a:r>
              <a:rPr lang="en-US" dirty="0" err="1"/>
              <a:t>ForkJoin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A5F00-415B-C01C-1686-D7BA8B87A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 of </a:t>
            </a:r>
            <a:r>
              <a:rPr lang="en-US" dirty="0" err="1"/>
              <a:t>ForkJoin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Reduce span by having many parallel tasks</a:t>
            </a:r>
          </a:p>
          <a:p>
            <a:pPr lvl="1"/>
            <a:r>
              <a:rPr lang="en-US" dirty="0"/>
              <a:t>Each task is responsible for </a:t>
            </a:r>
            <a:r>
              <a:rPr lang="en-US" b="1" dirty="0"/>
              <a:t>its own portion</a:t>
            </a:r>
            <a:r>
              <a:rPr lang="en-US" dirty="0"/>
              <a:t> of the input/output</a:t>
            </a:r>
          </a:p>
          <a:p>
            <a:pPr lvl="1"/>
            <a:r>
              <a:rPr lang="en-US" dirty="0"/>
              <a:t>If one task needs another’s result, use join() to ensure it uses the final answer</a:t>
            </a:r>
          </a:p>
          <a:p>
            <a:r>
              <a:rPr lang="en-US" dirty="0"/>
              <a:t>This does not help when:</a:t>
            </a:r>
          </a:p>
          <a:p>
            <a:pPr lvl="1"/>
            <a:r>
              <a:rPr lang="en-US" dirty="0"/>
              <a:t>Memory accessed by threads is overlapping or unpredictable </a:t>
            </a:r>
          </a:p>
          <a:p>
            <a:pPr lvl="1"/>
            <a:r>
              <a:rPr lang="en-US" dirty="0"/>
              <a:t>Threads are doing independent tasks using same resources (rather than implementing the same algorithm)</a:t>
            </a:r>
          </a:p>
        </p:txBody>
      </p:sp>
    </p:spTree>
    <p:extLst>
      <p:ext uri="{BB962C8B-B14F-4D97-AF65-F5344CB8AC3E}">
        <p14:creationId xmlns:p14="http://schemas.microsoft.com/office/powerpoint/2010/main" val="256201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07C48-1D14-4508-7D6F-E7B0446DF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Shared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177BE-2729-5CFA-92C0-D3D634D7F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enqueue(x){</a:t>
            </a:r>
          </a:p>
          <a:p>
            <a:pPr marL="0" indent="0">
              <a:buNone/>
            </a:pPr>
            <a:r>
              <a:rPr lang="en-US" dirty="0"/>
              <a:t>	if ( back == null ){</a:t>
            </a:r>
          </a:p>
          <a:p>
            <a:pPr marL="0" indent="0">
              <a:buNone/>
            </a:pPr>
            <a:r>
              <a:rPr lang="en-US" dirty="0"/>
              <a:t>		back = new Node(x); </a:t>
            </a:r>
          </a:p>
          <a:p>
            <a:pPr marL="0" indent="0">
              <a:buNone/>
            </a:pPr>
            <a:r>
              <a:rPr lang="en-US" dirty="0"/>
              <a:t>		front = back;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else {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back.next</a:t>
            </a:r>
            <a:r>
              <a:rPr lang="en-US" dirty="0"/>
              <a:t> = new Node(x); </a:t>
            </a:r>
          </a:p>
          <a:p>
            <a:pPr marL="0" indent="0">
              <a:buNone/>
            </a:pPr>
            <a:r>
              <a:rPr lang="en-US" dirty="0"/>
              <a:t>		back = </a:t>
            </a:r>
            <a:r>
              <a:rPr lang="en-US" dirty="0" err="1"/>
              <a:t>back.next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A198D3-0D64-C903-4F5A-6866C97171C2}"/>
              </a:ext>
            </a:extLst>
          </p:cNvPr>
          <p:cNvSpPr txBox="1"/>
          <p:nvPr/>
        </p:nvSpPr>
        <p:spPr>
          <a:xfrm>
            <a:off x="7762240" y="151384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Imagine two threads are both using the same linked list based queue.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What could go wrong?</a:t>
            </a:r>
          </a:p>
        </p:txBody>
      </p:sp>
    </p:spTree>
    <p:extLst>
      <p:ext uri="{BB962C8B-B14F-4D97-AF65-F5344CB8AC3E}">
        <p14:creationId xmlns:p14="http://schemas.microsoft.com/office/powerpoint/2010/main" val="925459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3ECE2-9CC3-DF86-BABE-D4BE2D4AB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19A95-C324-F33C-8E0D-40758B326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Concurrency: </a:t>
            </a:r>
          </a:p>
          <a:p>
            <a:pPr lvl="1"/>
            <a:r>
              <a:rPr lang="en-US" dirty="0"/>
              <a:t>Correctly and efficiently managing access to shared resources across multiple possibly-simultaneous tasks</a:t>
            </a:r>
          </a:p>
          <a:p>
            <a:r>
              <a:rPr lang="en-US" dirty="0"/>
              <a:t>Requires synchronization to avoid incorrect simultaneous access</a:t>
            </a:r>
          </a:p>
          <a:p>
            <a:pPr lvl="1"/>
            <a:r>
              <a:rPr lang="en-US" dirty="0"/>
              <a:t>Use some way of “blocking” other tasks from using a resource when another modifies it or makes decisions based on its state</a:t>
            </a:r>
          </a:p>
          <a:p>
            <a:pPr lvl="1"/>
            <a:r>
              <a:rPr lang="en-US" dirty="0"/>
              <a:t>That blocking task will free up the resource when it’s done</a:t>
            </a:r>
          </a:p>
          <a:p>
            <a:r>
              <a:rPr lang="en-US" dirty="0"/>
              <a:t>Warning:</a:t>
            </a:r>
          </a:p>
          <a:p>
            <a:pPr lvl="1"/>
            <a:r>
              <a:rPr lang="en-US" dirty="0"/>
              <a:t>Because we have no control over when threads are scheduled by the OS, even correct implementations are highly non-deterministic</a:t>
            </a:r>
          </a:p>
          <a:p>
            <a:pPr lvl="1"/>
            <a:r>
              <a:rPr lang="en-US" dirty="0"/>
              <a:t>Errors are hard to reproduce, which complicates debugging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095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B785C-A820-1E10-DAF8-AE222DA20480}"/>
              </a:ext>
            </a:extLst>
          </p:cNvPr>
          <p:cNvSpPr/>
          <p:nvPr/>
        </p:nvSpPr>
        <p:spPr>
          <a:xfrm>
            <a:off x="1087120" y="3942080"/>
            <a:ext cx="7711440" cy="19405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Account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following code implements a bank account object correctly for a synchronized situation</a:t>
            </a:r>
          </a:p>
          <a:p>
            <a:r>
              <a:rPr lang="en-US" dirty="0"/>
              <a:t>Assume the initial balance is 150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int b = </a:t>
            </a:r>
            <a:r>
              <a:rPr lang="en-US" dirty="0" err="1"/>
              <a:t>getBalance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if (amount &gt; b)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setBalance</a:t>
            </a:r>
            <a:r>
              <a:rPr lang="en-US" dirty="0"/>
              <a:t>(b – amount); } </a:t>
            </a:r>
          </a:p>
          <a:p>
            <a:pPr marL="0" indent="0">
              <a:buNone/>
            </a:pPr>
            <a:r>
              <a:rPr lang="en-US" dirty="0"/>
              <a:t>	// other operations like deposit, etc.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9540239" y="2572861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  <a:p>
            <a:r>
              <a:rPr lang="en-US" dirty="0">
                <a:solidFill>
                  <a:schemeClr val="tx1"/>
                </a:solidFill>
              </a:rPr>
              <a:t>withdraw(75)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9540240" y="2265680"/>
            <a:ext cx="2165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Happens here?</a:t>
            </a:r>
          </a:p>
        </p:txBody>
      </p:sp>
    </p:spTree>
    <p:extLst>
      <p:ext uri="{BB962C8B-B14F-4D97-AF65-F5344CB8AC3E}">
        <p14:creationId xmlns:p14="http://schemas.microsoft.com/office/powerpoint/2010/main" val="64017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9A0AF-3FEB-E58E-F11F-498D16C53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Pack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B01AA-8775-CE37-C0B2-EF5EBB5D8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 a map to identify the true elements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prefix sum on the result of the map to identify the count of true elements seen to the left of each position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a map using the previous results fill in the output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00CFED0-B2F0-AA12-9072-FB40A4FAC25F}"/>
              </a:ext>
            </a:extLst>
          </p:cNvPr>
          <p:cNvGrpSpPr/>
          <p:nvPr/>
        </p:nvGrpSpPr>
        <p:grpSpPr>
          <a:xfrm>
            <a:off x="4271171" y="83846"/>
            <a:ext cx="5383586" cy="1720798"/>
            <a:chOff x="6679091" y="83846"/>
            <a:chExt cx="5383586" cy="172079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F9FCD9-230D-CACB-8CDB-39506AF669CF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A80BAC5D-1E64-9B24-338B-85E71EC506C9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A1659301-6C8E-463C-322F-E7C31EBFD927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DAA772E7-8396-D9A0-CCE8-E5433A8E28F5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32F2051A-4CE2-62CD-C0BC-E1F56E13D27E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3DB7BDF1-07C9-4093-91E2-F699963AB33E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BA1522E8-C124-897A-81F1-868CADF18A7E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B107DB79-4397-C35C-9E62-1A2FC330C592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D2122A2-DACE-E493-490F-46220C881E95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822E97A-8860-ED2F-4BEC-88B3D8D8C9A8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019E9884-3AE7-0DA3-4C19-A85C577B165B}"/>
                </a:ext>
              </a:extLst>
            </p:cNvPr>
            <p:cNvGrpSpPr/>
            <p:nvPr/>
          </p:nvGrpSpPr>
          <p:grpSpPr>
            <a:xfrm>
              <a:off x="7562942" y="774549"/>
              <a:ext cx="2251766" cy="561991"/>
              <a:chOff x="7967980" y="4321811"/>
              <a:chExt cx="1506220" cy="37592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FBE0E46-9BDC-D815-6A32-FF49B13D8D0F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7F03414-2657-9800-8EB2-78A52B878E03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9BC76A6-7C82-9BCC-9A00-5E2439D0150E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6F769B2-8A80-0E6A-3A2D-5EAA31268F21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0511CFB-41F3-24B7-8322-3F5BD24B909A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1C0692A-78F5-D5D3-18ED-244FA3F4DCCA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FC3E7C9-236C-7571-5F6B-17EAB41B7DA3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8D58F956-B968-82E3-55AF-A476EF32FB59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9A0E7709-2603-93BF-8BFD-330EA9ADB27B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8948B81A-F036-DF25-DADB-AEDB6D018BB7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A17D802C-1B0D-2BA4-3042-49CEF61B9BBB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C5097C9E-B507-3FD5-9282-0E3E7CCEFF70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86F5A8E5-53FC-CABE-4FB0-730CB6A70638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40F0F3AB-90C8-0AF9-EA45-233DC0C7C8B0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7B3473B-DD64-C6EA-465F-D8FF0A35DA31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AC513AA-5A3F-DB4B-DAEA-E2A19AF9F79A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C636063-C8E2-0FEE-E5BA-C8D7D1245BA4}"/>
              </a:ext>
            </a:extLst>
          </p:cNvPr>
          <p:cNvGrpSpPr/>
          <p:nvPr/>
        </p:nvGrpSpPr>
        <p:grpSpPr>
          <a:xfrm>
            <a:off x="2790066" y="2489180"/>
            <a:ext cx="4499734" cy="562558"/>
            <a:chOff x="6392545" y="364404"/>
            <a:chExt cx="5726090" cy="715878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E944905-D999-C063-48EC-AF1F06585848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753199B-366A-E03A-9494-6050AF54EB24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449406E-601D-43ED-682F-CCBF95341B2D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1CA3E64-424B-C7BB-9788-A8C9A10B3272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2D8740A2-A981-696F-F04A-3039FBCB1A07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948281F-2F4F-3A9E-34D1-5B231D29F2E5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67388C34-5C52-47EB-9E19-E545EE0FC16A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4DDE16B-3980-F9F7-9528-0890B6C4F32A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B89AE14-AE04-CD14-A077-9419F311FA7E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07B2160-DFFA-AB81-D4FC-DB18B352510A}"/>
                  </a:ext>
                </a:extLst>
              </p:cNvPr>
              <p:cNvSpPr txBox="1"/>
              <p:nvPr/>
            </p:nvSpPr>
            <p:spPr>
              <a:xfrm>
                <a:off x="9641668" y="152890"/>
                <a:ext cx="20824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&gt;9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07B2160-DFFA-AB81-D4FC-DB18B3525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1668" y="152890"/>
                <a:ext cx="2082430" cy="461665"/>
              </a:xfrm>
              <a:prstGeom prst="rect">
                <a:avLst/>
              </a:prstGeom>
              <a:blipFill>
                <a:blip r:embed="rId2"/>
                <a:stretch>
                  <a:fillRect l="-469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>
            <a:extLst>
              <a:ext uri="{FF2B5EF4-FFF2-40B4-BE49-F238E27FC236}">
                <a16:creationId xmlns:a16="http://schemas.microsoft.com/office/drawing/2014/main" id="{C0169672-A269-48A2-C82D-C54A7F98FD6B}"/>
              </a:ext>
            </a:extLst>
          </p:cNvPr>
          <p:cNvGrpSpPr/>
          <p:nvPr/>
        </p:nvGrpSpPr>
        <p:grpSpPr>
          <a:xfrm>
            <a:off x="2787022" y="4332504"/>
            <a:ext cx="4499734" cy="562558"/>
            <a:chOff x="6392545" y="364404"/>
            <a:chExt cx="5726090" cy="715878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AE7ACD9E-FB4A-5BC4-D733-5BD6C1279522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3E15D45A-573D-7EF6-BD84-85560EAC5046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D5CD4BF9-44FA-564B-9265-3B4B1432C3E9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0EF8883C-E56D-2E07-F2E5-A5CCA9DCD2FC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E7AE4908-F5F3-5621-84BF-FA73488C6C23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20DFE2F6-DBAF-B1FB-CA17-526097FC07D5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113BA5F3-36C6-5A54-1A17-E5421CDA74D9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75B4DC1-C32F-A5CD-DC19-C3E14C1E8C15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97E3364-CEB4-E01C-D07D-AF66A75A965A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259BCAA-79A0-27D5-C1DC-8A03F37D0600}"/>
              </a:ext>
            </a:extLst>
          </p:cNvPr>
          <p:cNvGrpSpPr/>
          <p:nvPr/>
        </p:nvGrpSpPr>
        <p:grpSpPr>
          <a:xfrm>
            <a:off x="3349014" y="5994722"/>
            <a:ext cx="2251766" cy="561991"/>
            <a:chOff x="7967980" y="4321811"/>
            <a:chExt cx="1506220" cy="375920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E71BC22-C75A-D094-BFC4-95E59B00096C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ED12AFD-D349-AA8C-BD30-B9CEDA229E9C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A756601-4541-A43F-05CC-482FDD1B9F7F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4C8BF9E-0056-1B5E-649E-BA2D351B66E8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3334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B785C-A820-1E10-DAF8-AE222DA20480}"/>
              </a:ext>
            </a:extLst>
          </p:cNvPr>
          <p:cNvSpPr/>
          <p:nvPr/>
        </p:nvSpPr>
        <p:spPr>
          <a:xfrm>
            <a:off x="1087120" y="3677920"/>
            <a:ext cx="7711440" cy="2092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Account Example - Parallel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int b = </a:t>
            </a:r>
            <a:r>
              <a:rPr lang="en-US" dirty="0" err="1"/>
              <a:t>getBalance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if (amount &gt; b)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setBalance</a:t>
            </a:r>
            <a:r>
              <a:rPr lang="en-US" dirty="0"/>
              <a:t>(b – amount); } </a:t>
            </a:r>
          </a:p>
          <a:p>
            <a:pPr marL="0" indent="0">
              <a:buNone/>
            </a:pPr>
            <a:r>
              <a:rPr lang="en-US" dirty="0"/>
              <a:t>	// other operations like deposit, etc.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9540239" y="2572861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9540240" y="2265680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40A5B-D6FE-42EA-6F2F-1386F2603716}"/>
              </a:ext>
            </a:extLst>
          </p:cNvPr>
          <p:cNvSpPr/>
          <p:nvPr/>
        </p:nvSpPr>
        <p:spPr>
          <a:xfrm>
            <a:off x="9533539" y="4133769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withdraw(75);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F18B-F1F4-F324-5D1C-50A2842AC38D}"/>
              </a:ext>
            </a:extLst>
          </p:cNvPr>
          <p:cNvSpPr txBox="1"/>
          <p:nvPr/>
        </p:nvSpPr>
        <p:spPr>
          <a:xfrm>
            <a:off x="9533540" y="3826588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</p:spTree>
    <p:extLst>
      <p:ext uri="{BB962C8B-B14F-4D97-AF65-F5344CB8AC3E}">
        <p14:creationId xmlns:p14="http://schemas.microsoft.com/office/powerpoint/2010/main" val="3356295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1EC1A-6CA5-98A7-F39E-5B051CE8D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B31AF-5BCA-E54E-4929-B7B6A0D8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to time slicing, a thread can be interrupted at any time</a:t>
            </a:r>
          </a:p>
          <a:p>
            <a:pPr lvl="1"/>
            <a:r>
              <a:rPr lang="en-US" dirty="0"/>
              <a:t>Between any two lines of code</a:t>
            </a:r>
          </a:p>
          <a:p>
            <a:pPr lvl="1"/>
            <a:r>
              <a:rPr lang="en-US" dirty="0"/>
              <a:t>Within a single line of code</a:t>
            </a:r>
          </a:p>
          <a:p>
            <a:r>
              <a:rPr lang="en-US" dirty="0"/>
              <a:t>The sequence that operations occur across two threads is called an interleaving</a:t>
            </a:r>
          </a:p>
          <a:p>
            <a:r>
              <a:rPr lang="en-US" dirty="0"/>
              <a:t>Without doing anything else, we have no control over how different threads might be interleaved</a:t>
            </a:r>
          </a:p>
        </p:txBody>
      </p:sp>
    </p:spTree>
    <p:extLst>
      <p:ext uri="{BB962C8B-B14F-4D97-AF65-F5344CB8AC3E}">
        <p14:creationId xmlns:p14="http://schemas.microsoft.com/office/powerpoint/2010/main" val="4026232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“Good”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40A5B-D6FE-42EA-6F2F-1386F2603716}"/>
              </a:ext>
            </a:extLst>
          </p:cNvPr>
          <p:cNvSpPr/>
          <p:nvPr/>
        </p:nvSpPr>
        <p:spPr>
          <a:xfrm>
            <a:off x="687831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withdraw(75);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F18B-F1F4-F324-5D1C-50A2842AC38D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111F2-E0CB-EFB9-CDFE-114A83873431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9C9F9B-23B2-843A-E07D-0F90A5EC807E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</a:t>
            </a:r>
          </a:p>
        </p:txBody>
      </p:sp>
    </p:spTree>
    <p:extLst>
      <p:ext uri="{BB962C8B-B14F-4D97-AF65-F5344CB8AC3E}">
        <p14:creationId xmlns:p14="http://schemas.microsoft.com/office/powerpoint/2010/main" val="3120984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“Bad”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40A5B-D6FE-42EA-6F2F-1386F2603716}"/>
              </a:ext>
            </a:extLst>
          </p:cNvPr>
          <p:cNvSpPr/>
          <p:nvPr/>
        </p:nvSpPr>
        <p:spPr>
          <a:xfrm>
            <a:off x="687831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withdraw(75);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F18B-F1F4-F324-5D1C-50A2842AC38D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111F2-E0CB-EFB9-CDFE-114A83873431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9C9F9B-23B2-843A-E07D-0F90A5EC807E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</a:t>
            </a:r>
          </a:p>
        </p:txBody>
      </p:sp>
    </p:spTree>
    <p:extLst>
      <p:ext uri="{BB962C8B-B14F-4D97-AF65-F5344CB8AC3E}">
        <p14:creationId xmlns:p14="http://schemas.microsoft.com/office/powerpoint/2010/main" val="31231596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result?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40A5B-D6FE-42EA-6F2F-1386F2603716}"/>
              </a:ext>
            </a:extLst>
          </p:cNvPr>
          <p:cNvSpPr/>
          <p:nvPr/>
        </p:nvSpPr>
        <p:spPr>
          <a:xfrm>
            <a:off x="687831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withdraw(75);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F18B-F1F4-F324-5D1C-50A2842AC38D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111F2-E0CB-EFB9-CDFE-114A83873431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9C9F9B-23B2-843A-E07D-0F90A5EC807E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</a:t>
            </a:r>
          </a:p>
        </p:txBody>
      </p:sp>
    </p:spTree>
    <p:extLst>
      <p:ext uri="{BB962C8B-B14F-4D97-AF65-F5344CB8AC3E}">
        <p14:creationId xmlns:p14="http://schemas.microsoft.com/office/powerpoint/2010/main" val="10686374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825FF-2CDE-3F33-5B4D-F3A0869E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Bad Fix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364B38-540B-8CEF-70F3-5E01114AC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if (amount &gt; </a:t>
            </a:r>
            <a:r>
              <a:rPr lang="en-US" dirty="0" err="1">
                <a:solidFill>
                  <a:srgbClr val="FF0000"/>
                </a:solidFill>
              </a:rPr>
              <a:t>getBalance</a:t>
            </a:r>
            <a:r>
              <a:rPr lang="en-US" dirty="0">
                <a:solidFill>
                  <a:srgbClr val="FF0000"/>
                </a:solidFill>
              </a:rPr>
              <a:t>()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setBalance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getBalance</a:t>
            </a:r>
            <a:r>
              <a:rPr lang="en-US" dirty="0">
                <a:solidFill>
                  <a:srgbClr val="FF0000"/>
                </a:solidFill>
              </a:rPr>
              <a:t>()</a:t>
            </a:r>
            <a:r>
              <a:rPr lang="en-US" dirty="0"/>
              <a:t> – amount); } </a:t>
            </a:r>
          </a:p>
          <a:p>
            <a:pPr marL="0" indent="0">
              <a:buNone/>
            </a:pPr>
            <a:r>
              <a:rPr lang="en-US" dirty="0"/>
              <a:t>	// other operations like deposit, etc.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1076448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still “Bad”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40A5B-D6FE-42EA-6F2F-1386F2603716}"/>
              </a:ext>
            </a:extLst>
          </p:cNvPr>
          <p:cNvSpPr/>
          <p:nvPr/>
        </p:nvSpPr>
        <p:spPr>
          <a:xfrm>
            <a:off x="687831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withdraw(75);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F18B-F1F4-F324-5D1C-50A2842AC38D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111F2-E0CB-EFB9-CDFE-114A83873431}"/>
              </a:ext>
            </a:extLst>
          </p:cNvPr>
          <p:cNvSpPr/>
          <p:nvPr/>
        </p:nvSpPr>
        <p:spPr>
          <a:xfrm>
            <a:off x="2428241" y="3437615"/>
            <a:ext cx="3829488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setBalance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– amount);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getBalance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() </a:t>
            </a:r>
            <a:r>
              <a:rPr lang="en-US" dirty="0">
                <a:solidFill>
                  <a:schemeClr val="tx1"/>
                </a:solidFill>
              </a:rPr>
              <a:t>– amount);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9C9F9B-23B2-843A-E07D-0F90A5EC807E}"/>
              </a:ext>
            </a:extLst>
          </p:cNvPr>
          <p:cNvSpPr/>
          <p:nvPr/>
        </p:nvSpPr>
        <p:spPr>
          <a:xfrm>
            <a:off x="6257728" y="3437615"/>
            <a:ext cx="3829488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 – amount);</a:t>
            </a:r>
          </a:p>
        </p:txBody>
      </p:sp>
    </p:spTree>
    <p:extLst>
      <p:ext uri="{BB962C8B-B14F-4D97-AF65-F5344CB8AC3E}">
        <p14:creationId xmlns:p14="http://schemas.microsoft.com/office/powerpoint/2010/main" val="3701308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FCF88-C78D-8F7E-C458-5267F33A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want – Mutual Exclusion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C05A3-0912-1FA4-743F-1EACF89C3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one thread is withdrawing from the account, we want to exclude all other threads from also withdrawing</a:t>
            </a:r>
          </a:p>
          <a:p>
            <a:r>
              <a:rPr lang="en-US" dirty="0"/>
              <a:t>Called mutual exclusion: </a:t>
            </a:r>
          </a:p>
          <a:p>
            <a:pPr lvl="1"/>
            <a:r>
              <a:rPr lang="en-US" dirty="0"/>
              <a:t>One thread using a resource (here: a bank account) means another thread must wait </a:t>
            </a:r>
          </a:p>
          <a:p>
            <a:pPr lvl="1"/>
            <a:r>
              <a:rPr lang="en-US" dirty="0"/>
              <a:t>We call the area of code that we want to have mutual exclusion (only one thread can be there at a time) a </a:t>
            </a:r>
            <a:r>
              <a:rPr lang="en-US" b="1" dirty="0"/>
              <a:t>critical section</a:t>
            </a:r>
            <a:r>
              <a:rPr lang="en-US" dirty="0"/>
              <a:t>.</a:t>
            </a:r>
          </a:p>
          <a:p>
            <a:r>
              <a:rPr lang="en-US" dirty="0"/>
              <a:t>The programmer must implement critical sections!</a:t>
            </a:r>
          </a:p>
          <a:p>
            <a:pPr lvl="1"/>
            <a:r>
              <a:rPr lang="en-US" dirty="0"/>
              <a:t>It requires programming language primitives to do correctly</a:t>
            </a:r>
          </a:p>
        </p:txBody>
      </p:sp>
    </p:spTree>
    <p:extLst>
      <p:ext uri="{BB962C8B-B14F-4D97-AF65-F5344CB8AC3E}">
        <p14:creationId xmlns:p14="http://schemas.microsoft.com/office/powerpoint/2010/main" val="39866304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71D8-BB83-76BB-E6F8-6835C329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Bad attempt at Mutual Exclusion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0E0194-851C-428D-58B7-7789AF790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private Boolean busy = false;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while (busy) { /* wait until not busy */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busy = true;</a:t>
            </a:r>
          </a:p>
          <a:p>
            <a:pPr marL="0" indent="0">
              <a:buNone/>
            </a:pPr>
            <a:r>
              <a:rPr lang="en-US" dirty="0"/>
              <a:t>		int b = </a:t>
            </a:r>
            <a:r>
              <a:rPr lang="en-US" dirty="0" err="1"/>
              <a:t>getBalance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if (amount &gt; b)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setBalance</a:t>
            </a:r>
            <a:r>
              <a:rPr lang="en-US" dirty="0"/>
              <a:t>(b – amount);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busy = false;</a:t>
            </a:r>
            <a:r>
              <a:rPr lang="en-US" dirty="0"/>
              <a:t>} </a:t>
            </a:r>
          </a:p>
          <a:p>
            <a:pPr marL="0" indent="0">
              <a:buNone/>
            </a:pPr>
            <a:r>
              <a:rPr lang="en-US" dirty="0"/>
              <a:t>	// other operations like deposit, etc.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0591437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still “Bad”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40A5B-D6FE-42EA-6F2F-1386F2603716}"/>
              </a:ext>
            </a:extLst>
          </p:cNvPr>
          <p:cNvSpPr/>
          <p:nvPr/>
        </p:nvSpPr>
        <p:spPr>
          <a:xfrm>
            <a:off x="687831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withdraw(75);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F18B-F1F4-F324-5D1C-50A2842AC38D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111F2-E0CB-EFB9-CDFE-114A83873431}"/>
              </a:ext>
            </a:extLst>
          </p:cNvPr>
          <p:cNvSpPr/>
          <p:nvPr/>
        </p:nvSpPr>
        <p:spPr>
          <a:xfrm>
            <a:off x="2255520" y="2915920"/>
            <a:ext cx="4002209" cy="39420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while (busy) { /* wait until not busy */ }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busy = true;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busy = false;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9C9F9B-23B2-843A-E07D-0F90A5EC807E}"/>
              </a:ext>
            </a:extLst>
          </p:cNvPr>
          <p:cNvSpPr/>
          <p:nvPr/>
        </p:nvSpPr>
        <p:spPr>
          <a:xfrm>
            <a:off x="6257728" y="2915918"/>
            <a:ext cx="4002208" cy="39420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while (busy) { /* wait until not busy */ }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busy = true;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busy = false; </a:t>
            </a:r>
          </a:p>
        </p:txBody>
      </p:sp>
    </p:spTree>
    <p:extLst>
      <p:ext uri="{BB962C8B-B14F-4D97-AF65-F5344CB8AC3E}">
        <p14:creationId xmlns:p14="http://schemas.microsoft.com/office/powerpoint/2010/main" val="391920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5A4F4-BDD2-8C28-4AA9-B3201F559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Do a map using the result of the prefix sum to fill in the 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01B827-10A5-F7FB-F471-7293D26AC0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6680" y="3797985"/>
                <a:ext cx="11978640" cy="1325563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Because the last value in the prefix result is 4, the length of the output is 4</a:t>
                </a:r>
              </a:p>
              <a:p>
                <a:r>
                  <a:rPr lang="en-US" dirty="0"/>
                  <a:t>Each time there is a 1 in the map result, we want to include that element in the output</a:t>
                </a:r>
              </a:p>
              <a:p>
                <a:r>
                  <a:rPr lang="en-US" dirty="0"/>
                  <a:t>If element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should be included, its position matches </a:t>
                </a:r>
                <a:r>
                  <a:rPr lang="en-US" dirty="0" err="1"/>
                  <a:t>prefixResult</a:t>
                </a:r>
                <a:r>
                  <a:rPr lang="en-US" dirty="0"/>
                  <a:t>[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]-1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01B827-10A5-F7FB-F471-7293D26AC0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" y="3797985"/>
                <a:ext cx="11978640" cy="1325563"/>
              </a:xfrm>
              <a:blipFill>
                <a:blip r:embed="rId2"/>
                <a:stretch>
                  <a:fillRect l="-712" t="-8756" b="-3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4EFD8CBC-7A26-DE6E-726E-1C724E513C32}"/>
              </a:ext>
            </a:extLst>
          </p:cNvPr>
          <p:cNvGrpSpPr/>
          <p:nvPr/>
        </p:nvGrpSpPr>
        <p:grpSpPr>
          <a:xfrm>
            <a:off x="3846133" y="3004185"/>
            <a:ext cx="4499734" cy="562558"/>
            <a:chOff x="6392545" y="364404"/>
            <a:chExt cx="5726090" cy="71587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FD9FA25-5122-9E3A-F2C5-0E82153A4824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C1EE522-20EE-0E5A-F929-A513FED185F8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F47ACE7-B9B4-C337-11C0-0DD8AB9AAC9D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1721C47-5259-E01F-6995-E5035BFA96E9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A46E064-14FC-97FD-C2F3-68584A9F777A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FBADE10-E82E-B643-8168-744AFADEEC75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4951D01-C725-1F24-02AC-CBA24BE11025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E9E4EDC-9890-4E44-D41A-49DA79A40582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E3039FA-DFD2-31F6-A2E8-2B23584C2603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23B7436-5AF0-2320-80B7-965CD478110C}"/>
              </a:ext>
            </a:extLst>
          </p:cNvPr>
          <p:cNvGrpSpPr/>
          <p:nvPr/>
        </p:nvGrpSpPr>
        <p:grpSpPr>
          <a:xfrm>
            <a:off x="3846133" y="2338546"/>
            <a:ext cx="4499734" cy="562558"/>
            <a:chOff x="6392545" y="364404"/>
            <a:chExt cx="5726090" cy="715878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30F639B-B68F-5BAD-2F70-A88D5678348E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5074421-8360-FEFF-960C-86ABFC939EB6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B37A09D-5D15-B997-80C3-D6016B793442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1F147A2-F030-ABB2-1643-F9844DC77D74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66AC1DA-1A46-0F60-003D-CE0CAD8643E8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B4831AD-007B-E618-4031-9DA26E8FDF9A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CB2F3BD-32FC-0614-3185-500F82930FA2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AACC0B3-954A-B66C-ACA3-D11E1D0436E0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3847D2E-DD11-75AA-366D-CEAD94095A29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0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DEA54BE9-FE32-DCF5-5204-30D9D60A39DE}"/>
              </a:ext>
            </a:extLst>
          </p:cNvPr>
          <p:cNvSpPr txBox="1"/>
          <p:nvPr/>
        </p:nvSpPr>
        <p:spPr>
          <a:xfrm>
            <a:off x="2444921" y="2434875"/>
            <a:ext cx="1307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 Result: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C67B04-85EE-B5BD-A612-DE919B73ECEE}"/>
              </a:ext>
            </a:extLst>
          </p:cNvPr>
          <p:cNvSpPr txBox="1"/>
          <p:nvPr/>
        </p:nvSpPr>
        <p:spPr>
          <a:xfrm>
            <a:off x="2444921" y="3100514"/>
            <a:ext cx="140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Prefix Result: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8D97E2-153B-BEAD-A56D-1F17EF758DE6}"/>
              </a:ext>
            </a:extLst>
          </p:cNvPr>
          <p:cNvSpPr txBox="1"/>
          <p:nvPr/>
        </p:nvSpPr>
        <p:spPr>
          <a:xfrm>
            <a:off x="2230413" y="5122512"/>
            <a:ext cx="52811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Int[] output = new int[</a:t>
            </a:r>
            <a:r>
              <a:rPr lang="en-US" dirty="0" err="1"/>
              <a:t>prefixResult</a:t>
            </a:r>
            <a:r>
              <a:rPr lang="en-US" dirty="0"/>
              <a:t>[input.length-1]];</a:t>
            </a:r>
          </a:p>
          <a:p>
            <a:r>
              <a:rPr lang="en-US" dirty="0"/>
              <a:t>FORALL(int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input.length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++){</a:t>
            </a:r>
          </a:p>
          <a:p>
            <a:r>
              <a:rPr lang="en-US" dirty="0"/>
              <a:t>	if (</a:t>
            </a:r>
            <a:r>
              <a:rPr lang="en-US" dirty="0" err="1"/>
              <a:t>mapResult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== 1)</a:t>
            </a:r>
          </a:p>
          <a:p>
            <a:r>
              <a:rPr lang="en-US" dirty="0"/>
              <a:t>		output[</a:t>
            </a:r>
            <a:r>
              <a:rPr lang="en-US" dirty="0" err="1"/>
              <a:t>prefixResult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]-1] = input[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r>
              <a:rPr lang="en-US" dirty="0"/>
              <a:t>}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ED76EA4-876E-B775-9FA4-593D6905A3FA}"/>
              </a:ext>
            </a:extLst>
          </p:cNvPr>
          <p:cNvGrpSpPr/>
          <p:nvPr/>
        </p:nvGrpSpPr>
        <p:grpSpPr>
          <a:xfrm>
            <a:off x="3854794" y="1679091"/>
            <a:ext cx="4499734" cy="562558"/>
            <a:chOff x="6392545" y="364404"/>
            <a:chExt cx="5726090" cy="715878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27933DB-2A5B-9EDC-D2C7-AE71E16F4F84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BE6EFC6-7F99-64B2-249F-D66D8D8C58BF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9B13E72-7BAB-35D7-C512-F2DD2478D14F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9D7A243-2BCA-924B-C95A-8F863C88BD81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0A91F10-21B0-4CC6-DE87-33D6D772BE32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21F8611-6568-2898-976C-4C03F1E4EB2C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DEDA648-667F-E1FA-D172-5305EE677813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C708CC-CDA7-F884-335D-3CA611A39534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9C0F562-B476-9D60-5D20-96C2165C8CFC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730627D3-CEF3-E212-C315-608DB91B8554}"/>
              </a:ext>
            </a:extLst>
          </p:cNvPr>
          <p:cNvSpPr txBox="1"/>
          <p:nvPr/>
        </p:nvSpPr>
        <p:spPr>
          <a:xfrm>
            <a:off x="2496088" y="1747657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Input:</a:t>
            </a:r>
          </a:p>
        </p:txBody>
      </p:sp>
    </p:spTree>
    <p:extLst>
      <p:ext uri="{BB962C8B-B14F-4D97-AF65-F5344CB8AC3E}">
        <p14:creationId xmlns:p14="http://schemas.microsoft.com/office/powerpoint/2010/main" val="29153936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2AEEC-82A4-7735-C350-4DA0E1BBE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594BA-009A-BCE3-1087-2A0C36A43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dirty="0"/>
              <a:t>We need a construct from Java to do this</a:t>
            </a:r>
          </a:p>
          <a:p>
            <a:r>
              <a:rPr lang="en-US" dirty="0"/>
              <a:t>One Solution – A </a:t>
            </a:r>
            <a:r>
              <a:rPr lang="en-US" b="1" dirty="0"/>
              <a:t>Mutual Exclusion Lock</a:t>
            </a:r>
            <a:r>
              <a:rPr lang="en-US" dirty="0"/>
              <a:t> (called a Mutex or Lock)</a:t>
            </a:r>
          </a:p>
          <a:p>
            <a:r>
              <a:rPr lang="en-US" dirty="0"/>
              <a:t>We define a </a:t>
            </a:r>
            <a:r>
              <a:rPr lang="en-US" b="1" dirty="0"/>
              <a:t>Lock</a:t>
            </a:r>
            <a:r>
              <a:rPr lang="en-US" dirty="0"/>
              <a:t> to be a ADT with operations:</a:t>
            </a:r>
          </a:p>
          <a:p>
            <a:pPr lvl="1"/>
            <a:r>
              <a:rPr lang="en-US" dirty="0"/>
              <a:t>New: </a:t>
            </a:r>
          </a:p>
          <a:p>
            <a:pPr lvl="2"/>
            <a:r>
              <a:rPr lang="en-US" dirty="0"/>
              <a:t>make a new lock, initially “not held”</a:t>
            </a:r>
          </a:p>
          <a:p>
            <a:pPr lvl="1"/>
            <a:r>
              <a:rPr lang="en-US" dirty="0"/>
              <a:t>Acquire:</a:t>
            </a:r>
          </a:p>
          <a:p>
            <a:pPr lvl="2"/>
            <a:r>
              <a:rPr lang="en-US" dirty="0"/>
              <a:t>If lock is not held, mark it as “held”</a:t>
            </a:r>
          </a:p>
          <a:p>
            <a:pPr lvl="3"/>
            <a:r>
              <a:rPr lang="en-US" dirty="0"/>
              <a:t>These two steps always done together in a way that cannot be interrupted!</a:t>
            </a:r>
          </a:p>
          <a:p>
            <a:pPr lvl="2"/>
            <a:r>
              <a:rPr lang="en-US" dirty="0"/>
              <a:t>If lock is held, pause until it is marked as “not held”</a:t>
            </a:r>
          </a:p>
          <a:p>
            <a:pPr lvl="1"/>
            <a:r>
              <a:rPr lang="en-US" dirty="0"/>
              <a:t>Release:</a:t>
            </a:r>
          </a:p>
          <a:p>
            <a:pPr lvl="2"/>
            <a:r>
              <a:rPr lang="en-US" dirty="0"/>
              <a:t>Mark the lock as “not held”</a:t>
            </a:r>
          </a:p>
        </p:txBody>
      </p:sp>
    </p:spTree>
    <p:extLst>
      <p:ext uri="{BB962C8B-B14F-4D97-AF65-F5344CB8AC3E}">
        <p14:creationId xmlns:p14="http://schemas.microsoft.com/office/powerpoint/2010/main" val="20566549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71D8-BB83-76BB-E6F8-6835C329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Almost Correct Bank Account Example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0E0194-851C-428D-58B7-7789AF790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private Lock </a:t>
            </a:r>
            <a:r>
              <a:rPr lang="en-US" dirty="0" err="1">
                <a:solidFill>
                  <a:srgbClr val="FF0000"/>
                </a:solidFill>
              </a:rPr>
              <a:t>lck</a:t>
            </a:r>
            <a:r>
              <a:rPr lang="en-US" dirty="0">
                <a:solidFill>
                  <a:srgbClr val="FF0000"/>
                </a:solidFill>
              </a:rPr>
              <a:t> = new Lock();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FF0000"/>
                </a:solidFill>
              </a:rPr>
              <a:t>lk.acquire</a:t>
            </a:r>
            <a:r>
              <a:rPr lang="en-US" dirty="0">
                <a:solidFill>
                  <a:srgbClr val="FF0000"/>
                </a:solidFill>
              </a:rPr>
              <a:t>();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int b = </a:t>
            </a:r>
            <a:r>
              <a:rPr lang="en-US" dirty="0" err="1"/>
              <a:t>getBalance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if (amount &gt; b)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setBalance</a:t>
            </a:r>
            <a:r>
              <a:rPr lang="en-US" dirty="0"/>
              <a:t>(b – amount);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FF0000"/>
                </a:solidFill>
              </a:rPr>
              <a:t>lk.release</a:t>
            </a:r>
            <a:r>
              <a:rPr lang="en-US" dirty="0">
                <a:solidFill>
                  <a:srgbClr val="FF0000"/>
                </a:solidFill>
              </a:rPr>
              <a:t>();</a:t>
            </a:r>
            <a:r>
              <a:rPr lang="en-US" dirty="0"/>
              <a:t>} </a:t>
            </a:r>
          </a:p>
          <a:p>
            <a:pPr marL="0" indent="0">
              <a:buNone/>
            </a:pPr>
            <a:r>
              <a:rPr lang="en-US" dirty="0"/>
              <a:t>	// other operations like deposit, etc.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521E9D-CC7F-2013-9558-8183772814AD}"/>
              </a:ext>
            </a:extLst>
          </p:cNvPr>
          <p:cNvSpPr txBox="1"/>
          <p:nvPr/>
        </p:nvSpPr>
        <p:spPr>
          <a:xfrm>
            <a:off x="8361680" y="1733193"/>
            <a:ext cx="3115725" cy="92333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Questions: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What is the critical section?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What is the Error?</a:t>
            </a:r>
          </a:p>
        </p:txBody>
      </p:sp>
    </p:spTree>
    <p:extLst>
      <p:ext uri="{BB962C8B-B14F-4D97-AF65-F5344CB8AC3E}">
        <p14:creationId xmlns:p14="http://schemas.microsoft.com/office/powerpoint/2010/main" val="6773889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57323-349F-EF3C-515F-012FCEA68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Try…Finally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5A17-F9C0-58D0-1F19-EE96DE3C8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Block:</a:t>
            </a:r>
          </a:p>
          <a:p>
            <a:pPr lvl="1"/>
            <a:r>
              <a:rPr lang="en-US" dirty="0"/>
              <a:t>Body of code that will be run</a:t>
            </a:r>
          </a:p>
          <a:p>
            <a:r>
              <a:rPr lang="en-US" dirty="0"/>
              <a:t>Finally Block:</a:t>
            </a:r>
          </a:p>
          <a:p>
            <a:pPr lvl="1"/>
            <a:r>
              <a:rPr lang="en-US" dirty="0"/>
              <a:t>Always runs once the program exits try block (whether due to a return, exception, anything!)</a:t>
            </a:r>
          </a:p>
        </p:txBody>
      </p:sp>
    </p:spTree>
    <p:extLst>
      <p:ext uri="{BB962C8B-B14F-4D97-AF65-F5344CB8AC3E}">
        <p14:creationId xmlns:p14="http://schemas.microsoft.com/office/powerpoint/2010/main" val="39890482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71D8-BB83-76BB-E6F8-6835C329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 (but not Java) Bank Account Example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0E0194-851C-428D-58B7-7789AF790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private Lock </a:t>
            </a:r>
            <a:r>
              <a:rPr lang="en-US" dirty="0" err="1"/>
              <a:t>lck</a:t>
            </a:r>
            <a:r>
              <a:rPr lang="en-US" dirty="0"/>
              <a:t> = new Lock();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try{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lk.acquire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int b = </a:t>
            </a:r>
            <a:r>
              <a:rPr lang="en-US" dirty="0" err="1"/>
              <a:t>getBalance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	if (amount &gt; b) </a:t>
            </a:r>
          </a:p>
          <a:p>
            <a:pPr marL="0" indent="0">
              <a:buNone/>
            </a:pPr>
            <a:r>
              <a:rPr lang="en-US" dirty="0"/>
              <a:t>	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setBalance</a:t>
            </a:r>
            <a:r>
              <a:rPr lang="en-US" dirty="0"/>
              <a:t>(b – amount); }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finally { </a:t>
            </a:r>
            <a:r>
              <a:rPr lang="en-US" dirty="0" err="1">
                <a:solidFill>
                  <a:srgbClr val="FF0000"/>
                </a:solidFill>
              </a:rPr>
              <a:t>lk.release</a:t>
            </a:r>
            <a:r>
              <a:rPr lang="en-US" dirty="0">
                <a:solidFill>
                  <a:srgbClr val="FF0000"/>
                </a:solidFill>
              </a:rPr>
              <a:t>(); } </a:t>
            </a:r>
            <a:r>
              <a:rPr lang="en-US" dirty="0"/>
              <a:t>} </a:t>
            </a:r>
          </a:p>
          <a:p>
            <a:pPr marL="0" indent="0">
              <a:buNone/>
            </a:pPr>
            <a:r>
              <a:rPr lang="en-US" dirty="0"/>
              <a:t>	// other operations like deposit, etc.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4441CF-8A8F-00EF-539B-A42DE40C58E9}"/>
              </a:ext>
            </a:extLst>
          </p:cNvPr>
          <p:cNvSpPr txBox="1"/>
          <p:nvPr/>
        </p:nvSpPr>
        <p:spPr>
          <a:xfrm>
            <a:off x="8585200" y="1690688"/>
            <a:ext cx="3484881" cy="147732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Questions: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Should deposit have its own lock object, or the same one?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What about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getBalance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What about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setBalance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6467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B5A3-7C2A-841F-4D3F-E800E9028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Algorithm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51E47-3F57-DF2D-62A0-763EDFD32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define efficiency</a:t>
            </a:r>
          </a:p>
          <a:p>
            <a:pPr lvl="1"/>
            <a:r>
              <a:rPr lang="en-US" dirty="0"/>
              <a:t>Want asymptotic bounds</a:t>
            </a:r>
          </a:p>
          <a:p>
            <a:pPr lvl="1"/>
            <a:r>
              <a:rPr lang="en-US" dirty="0"/>
              <a:t>Want to analyze the algorithm without regard to a specific number of processors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309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728F4-3931-DD09-E083-866E3C89A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and Span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882F1B-2722-4D50-BE90-E016230C7C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be the running time if there 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processors available</a:t>
                </a:r>
              </a:p>
              <a:p>
                <a:r>
                  <a:rPr lang="en-US" dirty="0"/>
                  <a:t>Two key measures of run time:</a:t>
                </a:r>
              </a:p>
              <a:p>
                <a:pPr lvl="1"/>
                <a:r>
                  <a:rPr lang="en-US" dirty="0"/>
                  <a:t>Work: How long it would take 1 processor, 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Just suppose all forks are done sequentially </a:t>
                </a:r>
              </a:p>
              <a:p>
                <a:pPr lvl="2"/>
                <a:r>
                  <a:rPr lang="en-US" dirty="0"/>
                  <a:t>Cumulative work all processors must complete</a:t>
                </a:r>
              </a:p>
              <a:p>
                <a:pPr lvl="2"/>
                <a:r>
                  <a:rPr lang="en-US" dirty="0"/>
                  <a:t>For array sum: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Span: How long it would take an infinite number of processors, 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Theoretical ideal for parallelization</a:t>
                </a:r>
              </a:p>
              <a:p>
                <a:pPr lvl="2"/>
                <a:r>
                  <a:rPr lang="en-US" dirty="0"/>
                  <a:t>Longest “dependence chain” in the algorithm</a:t>
                </a:r>
              </a:p>
              <a:p>
                <a:pPr lvl="2"/>
                <a:r>
                  <a:rPr lang="en-US" dirty="0"/>
                  <a:t>Also called “critical path length” or “computation depth”</a:t>
                </a:r>
              </a:p>
              <a:p>
                <a:pPr lvl="2"/>
                <a:r>
                  <a:rPr lang="en-US" dirty="0"/>
                  <a:t>For array sum: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882F1B-2722-4D50-BE90-E016230C7C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129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B4677-F1BE-4FC8-5DDF-9A8ECC08D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Acyclic Graph (DAG)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914A1-550C-5DFC-8158-47AA5277A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directed graph that has no cycles</a:t>
            </a:r>
          </a:p>
          <a:p>
            <a:r>
              <a:rPr lang="en-US" dirty="0"/>
              <a:t>Often used to depict dependencies</a:t>
            </a:r>
          </a:p>
          <a:p>
            <a:pPr lvl="1"/>
            <a:r>
              <a:rPr lang="en-US" dirty="0"/>
              <a:t>E.g. software dependencies, Java inheritance, dependencies among threads!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CC23D28-5A64-2A38-CE2B-3B9CA6C01CB9}"/>
              </a:ext>
            </a:extLst>
          </p:cNvPr>
          <p:cNvGrpSpPr/>
          <p:nvPr/>
        </p:nvGrpSpPr>
        <p:grpSpPr>
          <a:xfrm>
            <a:off x="4758466" y="3916099"/>
            <a:ext cx="1337534" cy="2051575"/>
            <a:chOff x="8923635" y="197539"/>
            <a:chExt cx="1337534" cy="2051575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35CC012-5B25-E38B-8E5D-86470E07E039}"/>
                </a:ext>
              </a:extLst>
            </p:cNvPr>
            <p:cNvCxnSpPr>
              <a:stCxn id="5" idx="4"/>
              <a:endCxn id="6" idx="0"/>
            </p:cNvCxnSpPr>
            <p:nvPr/>
          </p:nvCxnSpPr>
          <p:spPr>
            <a:xfrm flipH="1">
              <a:off x="9091220" y="532711"/>
              <a:ext cx="582261" cy="1381232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8CE11AF-0C33-816C-1193-FEA6448F61B6}"/>
                </a:ext>
              </a:extLst>
            </p:cNvPr>
            <p:cNvSpPr/>
            <p:nvPr/>
          </p:nvSpPr>
          <p:spPr>
            <a:xfrm>
              <a:off x="9505896" y="197539"/>
              <a:ext cx="335171" cy="33517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6C79072-07A4-55CE-96B8-42D7DF53C4A0}"/>
                </a:ext>
              </a:extLst>
            </p:cNvPr>
            <p:cNvSpPr/>
            <p:nvPr/>
          </p:nvSpPr>
          <p:spPr>
            <a:xfrm>
              <a:off x="8923635" y="1913943"/>
              <a:ext cx="335171" cy="33517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6B34BD3-62D8-4BD4-5070-463FC9B323E0}"/>
                </a:ext>
              </a:extLst>
            </p:cNvPr>
            <p:cNvSpPr/>
            <p:nvPr/>
          </p:nvSpPr>
          <p:spPr>
            <a:xfrm>
              <a:off x="9925998" y="1159052"/>
              <a:ext cx="335171" cy="33517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D7EFD7A-622C-A2C6-96BB-CE29B1D11755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9791982" y="483625"/>
              <a:ext cx="183101" cy="724512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6D31457-76EC-2FAD-3247-696378019F82}"/>
                </a:ext>
              </a:extLst>
            </p:cNvPr>
            <p:cNvCxnSpPr>
              <a:cxnSpLocks/>
              <a:stCxn id="7" idx="3"/>
              <a:endCxn id="6" idx="6"/>
            </p:cNvCxnSpPr>
            <p:nvPr/>
          </p:nvCxnSpPr>
          <p:spPr>
            <a:xfrm flipH="1">
              <a:off x="9258806" y="1445138"/>
              <a:ext cx="716277" cy="636391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03849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B7C68-4512-7D88-5137-0C3F05448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ForkJoin</a:t>
            </a:r>
            <a:r>
              <a:rPr lang="en-US" dirty="0"/>
              <a:t> DAG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36454-C16F-13FD-BAF0-DD4953CFA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Fork and Join each create a new node</a:t>
            </a:r>
          </a:p>
          <a:p>
            <a:pPr lvl="1"/>
            <a:r>
              <a:rPr lang="en-US" dirty="0"/>
              <a:t>Fork branches into two threads</a:t>
            </a:r>
          </a:p>
          <a:p>
            <a:pPr lvl="2"/>
            <a:r>
              <a:rPr lang="en-US" dirty="0"/>
              <a:t>Those two threads “depended on” their source thread to be created</a:t>
            </a:r>
          </a:p>
          <a:p>
            <a:pPr lvl="1"/>
            <a:r>
              <a:rPr lang="en-US" dirty="0"/>
              <a:t>Join combines to threads</a:t>
            </a:r>
          </a:p>
          <a:p>
            <a:pPr lvl="2"/>
            <a:r>
              <a:rPr lang="en-US" dirty="0"/>
              <a:t>The thread doing the combining “depends on” the other threads to finish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CC62E5A-130A-EB1D-2164-A65A738C7141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flipH="1">
            <a:off x="3818612" y="3866254"/>
            <a:ext cx="994433" cy="289454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BB6085C7-1BE5-906D-5413-72983ACDB645}"/>
              </a:ext>
            </a:extLst>
          </p:cNvPr>
          <p:cNvSpPr/>
          <p:nvPr/>
        </p:nvSpPr>
        <p:spPr>
          <a:xfrm>
            <a:off x="4813045" y="3698668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849EBFC-631C-50C9-381F-F828E6782C19}"/>
              </a:ext>
            </a:extLst>
          </p:cNvPr>
          <p:cNvSpPr/>
          <p:nvPr/>
        </p:nvSpPr>
        <p:spPr>
          <a:xfrm>
            <a:off x="3651026" y="4155708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11D2B4C-562A-A28C-DD4A-E5DD8241A550}"/>
              </a:ext>
            </a:extLst>
          </p:cNvPr>
          <p:cNvSpPr/>
          <p:nvPr/>
        </p:nvSpPr>
        <p:spPr>
          <a:xfrm>
            <a:off x="5928414" y="4189756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C46E140-DDC3-A125-D697-E0736C73B48F}"/>
              </a:ext>
            </a:extLst>
          </p:cNvPr>
          <p:cNvCxnSpPr>
            <a:cxnSpLocks/>
            <a:stCxn id="6" idx="6"/>
            <a:endCxn id="8" idx="0"/>
          </p:cNvCxnSpPr>
          <p:nvPr/>
        </p:nvCxnSpPr>
        <p:spPr>
          <a:xfrm>
            <a:off x="5148216" y="3866254"/>
            <a:ext cx="947784" cy="323502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41E85A46-2611-E477-8746-12BA5AEBBE6D}"/>
              </a:ext>
            </a:extLst>
          </p:cNvPr>
          <p:cNvSpPr/>
          <p:nvPr/>
        </p:nvSpPr>
        <p:spPr>
          <a:xfrm>
            <a:off x="2933071" y="4711713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0A18060-4E23-1C1B-24C8-CCED4EE684E0}"/>
              </a:ext>
            </a:extLst>
          </p:cNvPr>
          <p:cNvCxnSpPr>
            <a:cxnSpLocks/>
            <a:stCxn id="7" idx="3"/>
            <a:endCxn id="15" idx="7"/>
          </p:cNvCxnSpPr>
          <p:nvPr/>
        </p:nvCxnSpPr>
        <p:spPr>
          <a:xfrm flipH="1">
            <a:off x="3219157" y="4441794"/>
            <a:ext cx="480954" cy="319004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C48964A2-CA64-3D5D-2DAC-014F2C150D45}"/>
              </a:ext>
            </a:extLst>
          </p:cNvPr>
          <p:cNvSpPr/>
          <p:nvPr/>
        </p:nvSpPr>
        <p:spPr>
          <a:xfrm>
            <a:off x="4179310" y="4711078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B81349-E4EE-45FC-DDC1-42F447818FE7}"/>
              </a:ext>
            </a:extLst>
          </p:cNvPr>
          <p:cNvSpPr/>
          <p:nvPr/>
        </p:nvSpPr>
        <p:spPr>
          <a:xfrm>
            <a:off x="5315911" y="4745127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DEA7D36-A26A-36A7-8764-FD9CB03D6A6C}"/>
              </a:ext>
            </a:extLst>
          </p:cNvPr>
          <p:cNvSpPr/>
          <p:nvPr/>
        </p:nvSpPr>
        <p:spPr>
          <a:xfrm>
            <a:off x="6562150" y="4728128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4E50A3F-AADD-712E-4A2A-567967680D71}"/>
              </a:ext>
            </a:extLst>
          </p:cNvPr>
          <p:cNvCxnSpPr>
            <a:cxnSpLocks/>
            <a:stCxn id="7" idx="5"/>
            <a:endCxn id="19" idx="1"/>
          </p:cNvCxnSpPr>
          <p:nvPr/>
        </p:nvCxnSpPr>
        <p:spPr>
          <a:xfrm>
            <a:off x="3937112" y="4441794"/>
            <a:ext cx="291283" cy="318369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B25AE6D-0DF6-5640-FDDC-6118C5D8DFE2}"/>
              </a:ext>
            </a:extLst>
          </p:cNvPr>
          <p:cNvCxnSpPr>
            <a:cxnSpLocks/>
            <a:stCxn id="8" idx="3"/>
            <a:endCxn id="20" idx="7"/>
          </p:cNvCxnSpPr>
          <p:nvPr/>
        </p:nvCxnSpPr>
        <p:spPr>
          <a:xfrm flipH="1">
            <a:off x="5601997" y="4475842"/>
            <a:ext cx="375502" cy="31837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12843EA-456A-2B0A-8CD7-A9F590F3F673}"/>
              </a:ext>
            </a:extLst>
          </p:cNvPr>
          <p:cNvCxnSpPr>
            <a:cxnSpLocks/>
            <a:stCxn id="8" idx="5"/>
            <a:endCxn id="21" idx="1"/>
          </p:cNvCxnSpPr>
          <p:nvPr/>
        </p:nvCxnSpPr>
        <p:spPr>
          <a:xfrm>
            <a:off x="6214500" y="4475842"/>
            <a:ext cx="396735" cy="301371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2C684E17-A866-64DC-7F55-FE47F4FD142E}"/>
              </a:ext>
            </a:extLst>
          </p:cNvPr>
          <p:cNvSpPr/>
          <p:nvPr/>
        </p:nvSpPr>
        <p:spPr>
          <a:xfrm>
            <a:off x="2597900" y="5251784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FD9FD9B-C519-8690-BE58-BA91C656A03E}"/>
              </a:ext>
            </a:extLst>
          </p:cNvPr>
          <p:cNvSpPr/>
          <p:nvPr/>
        </p:nvSpPr>
        <p:spPr>
          <a:xfrm>
            <a:off x="3251493" y="5251784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FB159CA-0B01-71B6-B71A-77D3BFB5B6B9}"/>
              </a:ext>
            </a:extLst>
          </p:cNvPr>
          <p:cNvSpPr/>
          <p:nvPr/>
        </p:nvSpPr>
        <p:spPr>
          <a:xfrm>
            <a:off x="3845923" y="5251149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F0A8495-A5BD-44A9-64D0-8B54633CF442}"/>
              </a:ext>
            </a:extLst>
          </p:cNvPr>
          <p:cNvSpPr/>
          <p:nvPr/>
        </p:nvSpPr>
        <p:spPr>
          <a:xfrm>
            <a:off x="4499516" y="5251149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31D93C8-2036-A7D0-D917-6E0DF4202856}"/>
              </a:ext>
            </a:extLst>
          </p:cNvPr>
          <p:cNvSpPr/>
          <p:nvPr/>
        </p:nvSpPr>
        <p:spPr>
          <a:xfrm>
            <a:off x="4980740" y="5251149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98E0ECA-8646-7176-C3D8-8D583B920DA8}"/>
              </a:ext>
            </a:extLst>
          </p:cNvPr>
          <p:cNvSpPr/>
          <p:nvPr/>
        </p:nvSpPr>
        <p:spPr>
          <a:xfrm>
            <a:off x="5634333" y="5251149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3587B1B5-CC04-E127-3991-995706CE9F81}"/>
              </a:ext>
            </a:extLst>
          </p:cNvPr>
          <p:cNvSpPr/>
          <p:nvPr/>
        </p:nvSpPr>
        <p:spPr>
          <a:xfrm>
            <a:off x="6287926" y="5251149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7C88825-792F-0669-E261-3E46D185AF0E}"/>
              </a:ext>
            </a:extLst>
          </p:cNvPr>
          <p:cNvSpPr/>
          <p:nvPr/>
        </p:nvSpPr>
        <p:spPr>
          <a:xfrm>
            <a:off x="6941519" y="5251149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7A113C8-5BFF-7032-F4A5-802A6BA3C2A3}"/>
              </a:ext>
            </a:extLst>
          </p:cNvPr>
          <p:cNvCxnSpPr>
            <a:cxnSpLocks/>
            <a:stCxn id="15" idx="3"/>
            <a:endCxn id="42" idx="7"/>
          </p:cNvCxnSpPr>
          <p:nvPr/>
        </p:nvCxnSpPr>
        <p:spPr>
          <a:xfrm flipH="1">
            <a:off x="2883986" y="4997799"/>
            <a:ext cx="98170" cy="30307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F0138C7-5B9C-D8FE-2364-39DAEA88B5E9}"/>
              </a:ext>
            </a:extLst>
          </p:cNvPr>
          <p:cNvCxnSpPr>
            <a:cxnSpLocks/>
            <a:stCxn id="15" idx="5"/>
            <a:endCxn id="43" idx="1"/>
          </p:cNvCxnSpPr>
          <p:nvPr/>
        </p:nvCxnSpPr>
        <p:spPr>
          <a:xfrm>
            <a:off x="3219157" y="4997799"/>
            <a:ext cx="81421" cy="30307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5A04A44-10CB-BA71-168E-C57E6ADA0C55}"/>
              </a:ext>
            </a:extLst>
          </p:cNvPr>
          <p:cNvCxnSpPr>
            <a:cxnSpLocks/>
            <a:stCxn id="19" idx="3"/>
            <a:endCxn id="44" idx="7"/>
          </p:cNvCxnSpPr>
          <p:nvPr/>
        </p:nvCxnSpPr>
        <p:spPr>
          <a:xfrm flipH="1">
            <a:off x="4132009" y="4997164"/>
            <a:ext cx="96386" cy="30307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DF03241-1521-A76C-F333-5B81B4D3A7E0}"/>
              </a:ext>
            </a:extLst>
          </p:cNvPr>
          <p:cNvCxnSpPr>
            <a:cxnSpLocks/>
            <a:stCxn id="19" idx="5"/>
            <a:endCxn id="45" idx="1"/>
          </p:cNvCxnSpPr>
          <p:nvPr/>
        </p:nvCxnSpPr>
        <p:spPr>
          <a:xfrm>
            <a:off x="4465396" y="4997164"/>
            <a:ext cx="83205" cy="30307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39060B4A-E96D-AAB4-429E-A063A00BCF5E}"/>
              </a:ext>
            </a:extLst>
          </p:cNvPr>
          <p:cNvCxnSpPr>
            <a:cxnSpLocks/>
            <a:stCxn id="20" idx="3"/>
            <a:endCxn id="46" idx="7"/>
          </p:cNvCxnSpPr>
          <p:nvPr/>
        </p:nvCxnSpPr>
        <p:spPr>
          <a:xfrm flipH="1">
            <a:off x="5266826" y="5031213"/>
            <a:ext cx="98170" cy="269021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98D82B6-2D05-74FC-C1AF-8F4E2EDA95E2}"/>
              </a:ext>
            </a:extLst>
          </p:cNvPr>
          <p:cNvCxnSpPr>
            <a:cxnSpLocks/>
            <a:stCxn id="20" idx="5"/>
            <a:endCxn id="47" idx="1"/>
          </p:cNvCxnSpPr>
          <p:nvPr/>
        </p:nvCxnSpPr>
        <p:spPr>
          <a:xfrm>
            <a:off x="5601997" y="5031213"/>
            <a:ext cx="81421" cy="269021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BDAE8FE-47BB-9FF4-DF99-845F87A81A64}"/>
              </a:ext>
            </a:extLst>
          </p:cNvPr>
          <p:cNvCxnSpPr>
            <a:cxnSpLocks/>
            <a:stCxn id="21" idx="3"/>
            <a:endCxn id="51" idx="7"/>
          </p:cNvCxnSpPr>
          <p:nvPr/>
        </p:nvCxnSpPr>
        <p:spPr>
          <a:xfrm flipH="1">
            <a:off x="6574012" y="5014214"/>
            <a:ext cx="37223" cy="28602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27CCBDD-3AF8-84B4-7EEB-9D722861F387}"/>
              </a:ext>
            </a:extLst>
          </p:cNvPr>
          <p:cNvCxnSpPr>
            <a:cxnSpLocks/>
            <a:stCxn id="21" idx="5"/>
            <a:endCxn id="52" idx="1"/>
          </p:cNvCxnSpPr>
          <p:nvPr/>
        </p:nvCxnSpPr>
        <p:spPr>
          <a:xfrm>
            <a:off x="6848236" y="5014214"/>
            <a:ext cx="142368" cy="28602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>
            <a:extLst>
              <a:ext uri="{FF2B5EF4-FFF2-40B4-BE49-F238E27FC236}">
                <a16:creationId xmlns:a16="http://schemas.microsoft.com/office/drawing/2014/main" id="{D17FE9A0-23D3-5B51-8C81-6FCBC9E6E2BB}"/>
              </a:ext>
            </a:extLst>
          </p:cNvPr>
          <p:cNvSpPr/>
          <p:nvPr/>
        </p:nvSpPr>
        <p:spPr>
          <a:xfrm>
            <a:off x="2933071" y="5732311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C5BEE7F-FA9E-DBB3-1074-734A067C7919}"/>
              </a:ext>
            </a:extLst>
          </p:cNvPr>
          <p:cNvSpPr/>
          <p:nvPr/>
        </p:nvSpPr>
        <p:spPr>
          <a:xfrm>
            <a:off x="4179310" y="5731676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D2CE110B-0C28-1B10-DAE5-EF7BD1AA87E3}"/>
              </a:ext>
            </a:extLst>
          </p:cNvPr>
          <p:cNvSpPr/>
          <p:nvPr/>
        </p:nvSpPr>
        <p:spPr>
          <a:xfrm>
            <a:off x="5315911" y="5765725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551DAA59-F53E-88EF-5764-D1A57B6042BC}"/>
              </a:ext>
            </a:extLst>
          </p:cNvPr>
          <p:cNvSpPr/>
          <p:nvPr/>
        </p:nvSpPr>
        <p:spPr>
          <a:xfrm>
            <a:off x="6562150" y="5748726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B440968E-FEBA-D51E-F101-1FFE4D89B5B1}"/>
              </a:ext>
            </a:extLst>
          </p:cNvPr>
          <p:cNvCxnSpPr>
            <a:cxnSpLocks/>
            <a:stCxn id="42" idx="5"/>
            <a:endCxn id="81" idx="1"/>
          </p:cNvCxnSpPr>
          <p:nvPr/>
        </p:nvCxnSpPr>
        <p:spPr>
          <a:xfrm>
            <a:off x="2883986" y="5537870"/>
            <a:ext cx="98170" cy="24352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8FF1C2A9-AA84-EA68-8FAF-135FFC6D6382}"/>
              </a:ext>
            </a:extLst>
          </p:cNvPr>
          <p:cNvCxnSpPr>
            <a:cxnSpLocks/>
            <a:stCxn id="43" idx="3"/>
            <a:endCxn id="81" idx="7"/>
          </p:cNvCxnSpPr>
          <p:nvPr/>
        </p:nvCxnSpPr>
        <p:spPr>
          <a:xfrm flipH="1">
            <a:off x="3219157" y="5537870"/>
            <a:ext cx="81421" cy="24352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791A1F9A-FB83-E943-F49D-8E3CE7905029}"/>
              </a:ext>
            </a:extLst>
          </p:cNvPr>
          <p:cNvCxnSpPr>
            <a:cxnSpLocks/>
            <a:stCxn id="44" idx="5"/>
            <a:endCxn id="82" idx="1"/>
          </p:cNvCxnSpPr>
          <p:nvPr/>
        </p:nvCxnSpPr>
        <p:spPr>
          <a:xfrm>
            <a:off x="4132009" y="5537235"/>
            <a:ext cx="96386" cy="24352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DEADF0B1-B5AE-6C5D-21AE-C35EDE177724}"/>
              </a:ext>
            </a:extLst>
          </p:cNvPr>
          <p:cNvCxnSpPr>
            <a:cxnSpLocks/>
            <a:stCxn id="45" idx="3"/>
            <a:endCxn id="82" idx="7"/>
          </p:cNvCxnSpPr>
          <p:nvPr/>
        </p:nvCxnSpPr>
        <p:spPr>
          <a:xfrm flipH="1">
            <a:off x="4465396" y="5537235"/>
            <a:ext cx="83205" cy="24352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DF327F0-61B0-543A-6BE7-0A8279A410B8}"/>
              </a:ext>
            </a:extLst>
          </p:cNvPr>
          <p:cNvCxnSpPr>
            <a:cxnSpLocks/>
            <a:stCxn id="46" idx="5"/>
            <a:endCxn id="83" idx="1"/>
          </p:cNvCxnSpPr>
          <p:nvPr/>
        </p:nvCxnSpPr>
        <p:spPr>
          <a:xfrm>
            <a:off x="5266826" y="5537235"/>
            <a:ext cx="98170" cy="277575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38F948C1-04AC-D396-F943-87FFCD3D70AB}"/>
              </a:ext>
            </a:extLst>
          </p:cNvPr>
          <p:cNvCxnSpPr>
            <a:cxnSpLocks/>
            <a:stCxn id="47" idx="3"/>
            <a:endCxn id="83" idx="7"/>
          </p:cNvCxnSpPr>
          <p:nvPr/>
        </p:nvCxnSpPr>
        <p:spPr>
          <a:xfrm flipH="1">
            <a:off x="5601997" y="5537235"/>
            <a:ext cx="81421" cy="277575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3AD67162-11C5-2B35-3B3C-75F5043AF251}"/>
              </a:ext>
            </a:extLst>
          </p:cNvPr>
          <p:cNvCxnSpPr>
            <a:cxnSpLocks/>
            <a:stCxn id="51" idx="5"/>
            <a:endCxn id="84" idx="1"/>
          </p:cNvCxnSpPr>
          <p:nvPr/>
        </p:nvCxnSpPr>
        <p:spPr>
          <a:xfrm>
            <a:off x="6574012" y="5537235"/>
            <a:ext cx="37223" cy="26057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5E3317C4-5839-BDB4-E518-335AAACE50EA}"/>
              </a:ext>
            </a:extLst>
          </p:cNvPr>
          <p:cNvCxnSpPr>
            <a:cxnSpLocks/>
            <a:stCxn id="52" idx="3"/>
            <a:endCxn id="84" idx="7"/>
          </p:cNvCxnSpPr>
          <p:nvPr/>
        </p:nvCxnSpPr>
        <p:spPr>
          <a:xfrm flipH="1">
            <a:off x="6848236" y="5537235"/>
            <a:ext cx="142368" cy="26057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 109">
            <a:extLst>
              <a:ext uri="{FF2B5EF4-FFF2-40B4-BE49-F238E27FC236}">
                <a16:creationId xmlns:a16="http://schemas.microsoft.com/office/drawing/2014/main" id="{607A0497-8C50-C37C-FC7A-A125D771A065}"/>
              </a:ext>
            </a:extLst>
          </p:cNvPr>
          <p:cNvSpPr/>
          <p:nvPr/>
        </p:nvSpPr>
        <p:spPr>
          <a:xfrm>
            <a:off x="3651026" y="6277852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3A01BB7B-3B8E-2245-391F-1BD1F901FF29}"/>
              </a:ext>
            </a:extLst>
          </p:cNvPr>
          <p:cNvSpPr/>
          <p:nvPr/>
        </p:nvSpPr>
        <p:spPr>
          <a:xfrm>
            <a:off x="5928414" y="6311900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7576AE24-C8A7-AFAC-9CBB-B66ACFC67D00}"/>
              </a:ext>
            </a:extLst>
          </p:cNvPr>
          <p:cNvCxnSpPr>
            <a:cxnSpLocks/>
            <a:stCxn id="81" idx="5"/>
            <a:endCxn id="110" idx="1"/>
          </p:cNvCxnSpPr>
          <p:nvPr/>
        </p:nvCxnSpPr>
        <p:spPr>
          <a:xfrm>
            <a:off x="3219157" y="6018397"/>
            <a:ext cx="480954" cy="30854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63534A6F-77E7-4DF6-FFE9-7FC285192BF3}"/>
              </a:ext>
            </a:extLst>
          </p:cNvPr>
          <p:cNvCxnSpPr>
            <a:cxnSpLocks/>
            <a:stCxn id="82" idx="3"/>
            <a:endCxn id="110" idx="7"/>
          </p:cNvCxnSpPr>
          <p:nvPr/>
        </p:nvCxnSpPr>
        <p:spPr>
          <a:xfrm flipH="1">
            <a:off x="3937112" y="6017762"/>
            <a:ext cx="291283" cy="309175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AB1D525B-211E-5F4B-E1AB-EADDB659C8D5}"/>
              </a:ext>
            </a:extLst>
          </p:cNvPr>
          <p:cNvCxnSpPr>
            <a:cxnSpLocks/>
            <a:stCxn id="83" idx="5"/>
            <a:endCxn id="111" idx="1"/>
          </p:cNvCxnSpPr>
          <p:nvPr/>
        </p:nvCxnSpPr>
        <p:spPr>
          <a:xfrm>
            <a:off x="5601997" y="6051811"/>
            <a:ext cx="375502" cy="309174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E37211CD-059D-C28E-4B4D-18B5670BF085}"/>
              </a:ext>
            </a:extLst>
          </p:cNvPr>
          <p:cNvCxnSpPr>
            <a:cxnSpLocks/>
            <a:stCxn id="84" idx="3"/>
            <a:endCxn id="111" idx="7"/>
          </p:cNvCxnSpPr>
          <p:nvPr/>
        </p:nvCxnSpPr>
        <p:spPr>
          <a:xfrm flipH="1">
            <a:off x="6214500" y="6034812"/>
            <a:ext cx="396735" cy="326173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>
            <a:extLst>
              <a:ext uri="{FF2B5EF4-FFF2-40B4-BE49-F238E27FC236}">
                <a16:creationId xmlns:a16="http://schemas.microsoft.com/office/drawing/2014/main" id="{5FA67B66-D532-EB5B-D225-EFAFB1FCF1F8}"/>
              </a:ext>
            </a:extLst>
          </p:cNvPr>
          <p:cNvSpPr/>
          <p:nvPr/>
        </p:nvSpPr>
        <p:spPr>
          <a:xfrm>
            <a:off x="4694544" y="6514175"/>
            <a:ext cx="335171" cy="3351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8DD6DAAE-2F3B-8AB3-9BB5-6492DD031168}"/>
              </a:ext>
            </a:extLst>
          </p:cNvPr>
          <p:cNvCxnSpPr>
            <a:cxnSpLocks/>
            <a:stCxn id="110" idx="5"/>
            <a:endCxn id="124" idx="2"/>
          </p:cNvCxnSpPr>
          <p:nvPr/>
        </p:nvCxnSpPr>
        <p:spPr>
          <a:xfrm>
            <a:off x="3937112" y="6563938"/>
            <a:ext cx="757432" cy="117823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AE962B7-6DB8-F3FC-812A-7687051452B1}"/>
              </a:ext>
            </a:extLst>
          </p:cNvPr>
          <p:cNvCxnSpPr>
            <a:cxnSpLocks/>
            <a:stCxn id="111" idx="3"/>
            <a:endCxn id="124" idx="6"/>
          </p:cNvCxnSpPr>
          <p:nvPr/>
        </p:nvCxnSpPr>
        <p:spPr>
          <a:xfrm flipH="1">
            <a:off x="5029715" y="6597986"/>
            <a:ext cx="947784" cy="83775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ight Brace 132">
            <a:extLst>
              <a:ext uri="{FF2B5EF4-FFF2-40B4-BE49-F238E27FC236}">
                <a16:creationId xmlns:a16="http://schemas.microsoft.com/office/drawing/2014/main" id="{AEAFD6C4-37BE-1973-4D82-6605EAF9C8BD}"/>
              </a:ext>
            </a:extLst>
          </p:cNvPr>
          <p:cNvSpPr/>
          <p:nvPr/>
        </p:nvSpPr>
        <p:spPr>
          <a:xfrm>
            <a:off x="7276690" y="3698668"/>
            <a:ext cx="684352" cy="138163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ight Brace 133">
            <a:extLst>
              <a:ext uri="{FF2B5EF4-FFF2-40B4-BE49-F238E27FC236}">
                <a16:creationId xmlns:a16="http://schemas.microsoft.com/office/drawing/2014/main" id="{8FF73769-49F1-BDD3-54CC-638A1DA98BA3}"/>
              </a:ext>
            </a:extLst>
          </p:cNvPr>
          <p:cNvSpPr/>
          <p:nvPr/>
        </p:nvSpPr>
        <p:spPr>
          <a:xfrm>
            <a:off x="7351101" y="5781396"/>
            <a:ext cx="684352" cy="107660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C2AC7E0D-5121-ED99-86CF-16F3D1EC95BA}"/>
              </a:ext>
            </a:extLst>
          </p:cNvPr>
          <p:cNvSpPr txBox="1"/>
          <p:nvPr/>
        </p:nvSpPr>
        <p:spPr>
          <a:xfrm>
            <a:off x="8035453" y="418975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Divide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A220EEF8-906A-F18E-12FE-20ABA24A23A6}"/>
              </a:ext>
            </a:extLst>
          </p:cNvPr>
          <p:cNvSpPr txBox="1"/>
          <p:nvPr/>
        </p:nvSpPr>
        <p:spPr>
          <a:xfrm>
            <a:off x="7984837" y="6184476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Combine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8369EBAF-CAF7-8667-DF2C-066355BEB3AA}"/>
              </a:ext>
            </a:extLst>
          </p:cNvPr>
          <p:cNvSpPr txBox="1"/>
          <p:nvPr/>
        </p:nvSpPr>
        <p:spPr>
          <a:xfrm>
            <a:off x="7513691" y="5227370"/>
            <a:ext cx="120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Base Cases</a:t>
            </a:r>
          </a:p>
        </p:txBody>
      </p:sp>
    </p:spTree>
    <p:extLst>
      <p:ext uri="{BB962C8B-B14F-4D97-AF65-F5344CB8AC3E}">
        <p14:creationId xmlns:p14="http://schemas.microsoft.com/office/powerpoint/2010/main" val="1524202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509E6-0309-6C01-71A8-A240F7433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Vocab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CDC2C-62FB-009F-57FA-34B0B4F604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Speed Up:</a:t>
                </a:r>
              </a:p>
              <a:p>
                <a:pPr lvl="1"/>
                <a:r>
                  <a:rPr lang="en-US" dirty="0"/>
                  <a:t>How much faster (than one processor) do we get for more processors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Perfect linear Speedup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Hard to get in practice</a:t>
                </a:r>
              </a:p>
              <a:p>
                <a:pPr lvl="1"/>
                <a:r>
                  <a:rPr lang="en-US" dirty="0"/>
                  <a:t>“Holy Grail” or parallelizing</a:t>
                </a:r>
              </a:p>
              <a:p>
                <a:r>
                  <a:rPr lang="en-US" dirty="0"/>
                  <a:t>Parallelism</a:t>
                </a:r>
              </a:p>
              <a:p>
                <a:pPr lvl="1"/>
                <a:r>
                  <a:rPr lang="en-US" dirty="0"/>
                  <a:t>Maximum possible speedup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At some point more processors won’t be more helpful, when that point is depends on the span</a:t>
                </a:r>
              </a:p>
              <a:p>
                <a:r>
                  <a:rPr lang="en-US" dirty="0"/>
                  <a:t>Writing parallel algorithms is about increasing span without substantially increasing work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CDC2C-62FB-009F-57FA-34B0B4F604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6" t="-2801" r="-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7242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AF12FEF-90D1-CC81-544B-ADC398CA7F1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Asymptotically Optimal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AF12FEF-90D1-CC81-544B-ADC398CA7F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38551D-168A-C77C-F6A0-C8E4F8DDC0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know how to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</m:oMath>
                </a14:m>
                <a:r>
                  <a:rPr lang="en-US" dirty="0"/>
                  <a:t>, but what about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dirty="0"/>
                  <a:t>?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dirty="0"/>
                  <a:t> cannot be better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dirty="0"/>
                  <a:t>cannot be better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An asymptotically optimal execution would be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∞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dominates for small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dominates for large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/>
              </a:p>
              <a:p>
                <a:r>
                  <a:rPr lang="en-US" dirty="0" err="1"/>
                  <a:t>ForkJoin</a:t>
                </a:r>
                <a:r>
                  <a:rPr lang="en-US" dirty="0"/>
                  <a:t> Framework gives an expected time guarantee of asymptotically optimal!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38551D-168A-C77C-F6A0-C8E4F8DDC0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7298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31572</TotalTime>
  <Words>2581</Words>
  <Application>Microsoft Office PowerPoint</Application>
  <PresentationFormat>Widescreen</PresentationFormat>
  <Paragraphs>453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 Light</vt:lpstr>
      <vt:lpstr>Calibri</vt:lpstr>
      <vt:lpstr>Cambria Math</vt:lpstr>
      <vt:lpstr>Office Theme</vt:lpstr>
      <vt:lpstr>CSE 332 Winter 2024 Lecture 21: Analysis</vt:lpstr>
      <vt:lpstr>Parallel Pack</vt:lpstr>
      <vt:lpstr>3. Do a map using the result of the prefix sum to fill in the output</vt:lpstr>
      <vt:lpstr>Parallel Algorithm Analysis</vt:lpstr>
      <vt:lpstr>Work and Span</vt:lpstr>
      <vt:lpstr>Directed Acyclic Graph (DAG)</vt:lpstr>
      <vt:lpstr>ForkJoin DAG</vt:lpstr>
      <vt:lpstr>More Vocab</vt:lpstr>
      <vt:lpstr>Asymptotically Optimal T_P</vt:lpstr>
      <vt:lpstr>Division of Responsibility</vt:lpstr>
      <vt:lpstr>And now for some bad news…</vt:lpstr>
      <vt:lpstr>Amdahl’s Law (mostly bad news)</vt:lpstr>
      <vt:lpstr>Ahmdal’s Law Example</vt:lpstr>
      <vt:lpstr>Conclusion</vt:lpstr>
      <vt:lpstr>Reasons to use threads (beyond algorithms)</vt:lpstr>
      <vt:lpstr>Memory Sharing With ForkJoin</vt:lpstr>
      <vt:lpstr>Example: Shared Queue</vt:lpstr>
      <vt:lpstr>Concurrent Programming</vt:lpstr>
      <vt:lpstr>Bank Account Example</vt:lpstr>
      <vt:lpstr>Bank Account Example - Parallel</vt:lpstr>
      <vt:lpstr>Interleaving</vt:lpstr>
      <vt:lpstr>A “Good” Interleaving</vt:lpstr>
      <vt:lpstr>A “Bad” Interleaving</vt:lpstr>
      <vt:lpstr>Another result?</vt:lpstr>
      <vt:lpstr>A Bad Fix</vt:lpstr>
      <vt:lpstr>A still “Bad” Interleaving</vt:lpstr>
      <vt:lpstr>What we want – Mutual Exclusion</vt:lpstr>
      <vt:lpstr>A Bad attempt at Mutual Exclusion</vt:lpstr>
      <vt:lpstr>A still “Bad” Interleaving</vt:lpstr>
      <vt:lpstr>Solution</vt:lpstr>
      <vt:lpstr>Almost Correct Bank Account Example</vt:lpstr>
      <vt:lpstr>Try…Finally</vt:lpstr>
      <vt:lpstr>Correct (but not Java) Bank Account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8: Dictionaries, BSTs</dc:title>
  <dc:creator>Nathan Brunelle</dc:creator>
  <cp:lastModifiedBy>Brunelle, Nathan J (njb2b)</cp:lastModifiedBy>
  <cp:revision>276</cp:revision>
  <dcterms:created xsi:type="dcterms:W3CDTF">2023-10-13T16:06:42Z</dcterms:created>
  <dcterms:modified xsi:type="dcterms:W3CDTF">2024-02-26T16:55:50Z</dcterms:modified>
</cp:coreProperties>
</file>