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66" r:id="rId6"/>
    <p:sldId id="267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382" r:id="rId20"/>
    <p:sldId id="383" r:id="rId21"/>
    <p:sldId id="385" r:id="rId22"/>
    <p:sldId id="390" r:id="rId23"/>
    <p:sldId id="391" r:id="rId24"/>
    <p:sldId id="386" r:id="rId25"/>
    <p:sldId id="389" r:id="rId26"/>
    <p:sldId id="388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392" r:id="rId35"/>
  </p:sldIdLst>
  <p:sldSz cx="12192000" cy="6858000"/>
  <p:notesSz cx="6858000" cy="9144000"/>
  <p:embeddedFontLst>
    <p:embeddedFont>
      <p:font typeface="Cambria Math" panose="02040503050406030204" pitchFamily="18" charset="0"/>
      <p:regular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19: </a:t>
            </a:r>
            <a:r>
              <a:rPr lang="en-US" dirty="0" err="1"/>
              <a:t>ForkJoin</a:t>
            </a:r>
            <a:r>
              <a:rPr lang="en-US" dirty="0"/>
              <a:t>, Maps, Reductions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315D-8D69-20A5-F1F3-E930E3E7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 (part 1, defining Thread Object)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463D5-8A09-C634-92C9-5C7F4B21B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5344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    // fields, assigned in the constructor </a:t>
            </a:r>
          </a:p>
          <a:p>
            <a:pPr marL="0" indent="0">
              <a:buNone/>
            </a:pPr>
            <a:r>
              <a:rPr lang="en-US" dirty="0"/>
              <a:t>	int hi;     // so threads know what to do. </a:t>
            </a:r>
          </a:p>
          <a:p>
            <a:pPr marL="0" indent="0">
              <a:buNone/>
            </a:pPr>
            <a:r>
              <a:rPr lang="en-US" dirty="0"/>
              <a:t>	int[] </a:t>
            </a:r>
            <a:r>
              <a:rPr lang="en-US" dirty="0" err="1"/>
              <a:t>arr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</a:t>
            </a:r>
          </a:p>
          <a:p>
            <a:pPr marL="0" indent="0">
              <a:buNone/>
            </a:pPr>
            <a:r>
              <a:rPr lang="en-US" dirty="0"/>
              <a:t>		lo=l; hi=h; </a:t>
            </a:r>
            <a:r>
              <a:rPr lang="en-US" dirty="0" err="1"/>
              <a:t>arr</a:t>
            </a:r>
            <a:r>
              <a:rPr lang="en-US" dirty="0"/>
              <a:t>=a;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public void run() { //override must have this type </a:t>
            </a:r>
          </a:p>
          <a:p>
            <a:pPr marL="0" indent="0">
              <a:buNone/>
            </a:pPr>
            <a:r>
              <a:rPr lang="en-US" dirty="0"/>
              <a:t>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4153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0440" cy="1325563"/>
          </a:xfrm>
        </p:spPr>
        <p:txBody>
          <a:bodyPr/>
          <a:lstStyle/>
          <a:p>
            <a:r>
              <a:rPr lang="en-US" dirty="0"/>
              <a:t>First Attempt (part 2, Creating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can be a static method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</a:t>
            </a:r>
            <a:r>
              <a:rPr lang="en-US" dirty="0" err="1"/>
              <a:t>ts</a:t>
            </a:r>
            <a:r>
              <a:rPr lang="en-US" dirty="0"/>
              <a:t> = new </a:t>
            </a:r>
            <a:r>
              <a:rPr lang="en-US" dirty="0" err="1"/>
              <a:t>SumThread</a:t>
            </a:r>
            <a:r>
              <a:rPr lang="en-US" dirty="0"/>
              <a:t>[4];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 // do parallel computations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/4,(i+1)*</a:t>
            </a:r>
            <a:r>
              <a:rPr lang="en-US" dirty="0" err="1"/>
              <a:t>len</a:t>
            </a:r>
            <a:r>
              <a:rPr lang="en-US" dirty="0"/>
              <a:t>/4);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 // combine results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0600" cy="1325563"/>
          </a:xfrm>
        </p:spPr>
        <p:txBody>
          <a:bodyPr/>
          <a:lstStyle/>
          <a:p>
            <a:r>
              <a:rPr lang="en-US" dirty="0"/>
              <a:t>First Attempt (part 3, Running Thread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can be a static method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</a:t>
            </a:r>
            <a:r>
              <a:rPr lang="en-US" dirty="0" err="1"/>
              <a:t>ts</a:t>
            </a:r>
            <a:r>
              <a:rPr lang="en-US" dirty="0"/>
              <a:t> = new </a:t>
            </a:r>
            <a:r>
              <a:rPr lang="en-US" dirty="0" err="1"/>
              <a:t>SumThread</a:t>
            </a:r>
            <a:r>
              <a:rPr lang="en-US" dirty="0"/>
              <a:t>[4];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++){ // do parallel computations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/4,(i+1)*</a:t>
            </a:r>
            <a:r>
              <a:rPr lang="en-US" dirty="0" err="1"/>
              <a:t>len</a:t>
            </a:r>
            <a:r>
              <a:rPr lang="en-US" dirty="0"/>
              <a:t>/4);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ts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].start(); // start not run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 // combine results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3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9273-DB1B-5342-4927-651107D5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0600" cy="1325563"/>
          </a:xfrm>
        </p:spPr>
        <p:txBody>
          <a:bodyPr/>
          <a:lstStyle/>
          <a:p>
            <a:r>
              <a:rPr lang="en-US" dirty="0"/>
              <a:t>First Attempt (part 4, Synchronizing)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AB1CC-5136-D983-B53D-3AA479FB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527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lo, int hi,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// result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public void run(){ … } // override 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can be a static method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</a:t>
            </a:r>
            <a:r>
              <a:rPr lang="en-US" dirty="0" err="1"/>
              <a:t>ts</a:t>
            </a:r>
            <a:r>
              <a:rPr lang="en-US" dirty="0"/>
              <a:t> = new </a:t>
            </a:r>
            <a:r>
              <a:rPr lang="en-US" dirty="0" err="1"/>
              <a:t>SumThread</a:t>
            </a:r>
            <a:r>
              <a:rPr lang="en-US" dirty="0"/>
              <a:t>[4];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++){ // do parallel computations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/4,(i+1)*</a:t>
            </a:r>
            <a:r>
              <a:rPr lang="en-US" dirty="0" err="1"/>
              <a:t>len</a:t>
            </a:r>
            <a:r>
              <a:rPr lang="en-US" dirty="0"/>
              <a:t>/4);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].start(); // start not run}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4; </a:t>
            </a:r>
            <a:r>
              <a:rPr lang="en-US" dirty="0" err="1"/>
              <a:t>i</a:t>
            </a:r>
            <a:r>
              <a:rPr lang="en-US" dirty="0"/>
              <a:t>++) // combine results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ts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].join(); // wait for thread to finish!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7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3C1-5521-D45D-E440-0444EF4C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FFAD-B503-391F-86B4-CEC6F2739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program to pause until the other thread completes its </a:t>
            </a:r>
            <a:r>
              <a:rPr lang="en-US" b="1" dirty="0"/>
              <a:t>run</a:t>
            </a:r>
            <a:r>
              <a:rPr lang="en-US" dirty="0"/>
              <a:t> method</a:t>
            </a:r>
          </a:p>
          <a:p>
            <a:r>
              <a:rPr lang="en-US" dirty="0"/>
              <a:t>Avoids a </a:t>
            </a:r>
            <a:r>
              <a:rPr lang="en-US" b="1" dirty="0"/>
              <a:t>race condition</a:t>
            </a:r>
          </a:p>
          <a:p>
            <a:pPr lvl="1"/>
            <a:r>
              <a:rPr lang="en-US" dirty="0"/>
              <a:t>Without join the other thread’s </a:t>
            </a:r>
            <a:r>
              <a:rPr lang="en-US" b="1" dirty="0" err="1"/>
              <a:t>ans</a:t>
            </a:r>
            <a:r>
              <a:rPr lang="en-US" b="1" dirty="0"/>
              <a:t> </a:t>
            </a:r>
            <a:r>
              <a:rPr lang="en-US" dirty="0"/>
              <a:t>field may not have its final answer yet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004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 With this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){ // can be a static method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len</a:t>
            </a:r>
            <a:r>
              <a:rPr lang="en-US" dirty="0"/>
              <a:t> = </a:t>
            </a:r>
            <a:r>
              <a:rPr lang="en-US" dirty="0" err="1"/>
              <a:t>arr.length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ans</a:t>
            </a:r>
            <a:r>
              <a:rPr lang="en-US" dirty="0"/>
              <a:t>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[] </a:t>
            </a:r>
            <a:r>
              <a:rPr lang="en-US" dirty="0" err="1"/>
              <a:t>ts</a:t>
            </a:r>
            <a:r>
              <a:rPr lang="en-US" dirty="0"/>
              <a:t> = new </a:t>
            </a:r>
            <a:r>
              <a:rPr lang="en-US" dirty="0" err="1"/>
              <a:t>SumThread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 // do parallel computations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arr,i</a:t>
            </a:r>
            <a:r>
              <a:rPr lang="en-US" dirty="0"/>
              <a:t>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,(i+1)*</a:t>
            </a:r>
            <a:r>
              <a:rPr lang="en-US" dirty="0" err="1"/>
              <a:t>len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].start(); // start not run}</a:t>
            </a:r>
          </a:p>
          <a:p>
            <a:pPr marL="0" indent="0">
              <a:buNone/>
            </a:pPr>
            <a:r>
              <a:rPr lang="en-US" dirty="0"/>
              <a:t>	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numTs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// combine results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].join(); // wait for thread to finish!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7560E-5ED4-F716-9DA0-90598563201A}"/>
              </a:ext>
            </a:extLst>
          </p:cNvPr>
          <p:cNvSpPr txBox="1"/>
          <p:nvPr/>
        </p:nvSpPr>
        <p:spPr>
          <a:xfrm>
            <a:off x="7914640" y="255746"/>
            <a:ext cx="419608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 machines have different numbers of processors!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Making the thread count a parameter helps make your program more efficient and reusable across computers</a:t>
            </a:r>
          </a:p>
        </p:txBody>
      </p:sp>
    </p:spTree>
    <p:extLst>
      <p:ext uri="{BB962C8B-B14F-4D97-AF65-F5344CB8AC3E}">
        <p14:creationId xmlns:p14="http://schemas.microsoft.com/office/powerpoint/2010/main" val="184637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414A-8B03-D293-1E4D-6ACAA05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 With this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F418-A565-16DA-3936-B45CF89A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we make the number of threads equal the number of processors, the OS is doing time slicing, so we might not have all processors available right now</a:t>
            </a:r>
          </a:p>
          <a:p>
            <a:r>
              <a:rPr lang="en-US" dirty="0"/>
              <a:t>For some problems, not all subproblems will take the same amount of time:</a:t>
            </a:r>
          </a:p>
          <a:p>
            <a:pPr lvl="1"/>
            <a:r>
              <a:rPr lang="en-US" dirty="0"/>
              <a:t>E.g. determining whether all integers in an array are prime.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4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419A-0376-2CCE-5C59-2B89B7F4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Potential Solution: More Threads!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FA08-9078-84A9-1A2F-73ACA032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 “optimal” workload per thread</a:t>
            </a:r>
          </a:p>
          <a:p>
            <a:pPr lvl="1"/>
            <a:r>
              <a:rPr lang="en-US" dirty="0"/>
              <a:t>E.g. maybe it’s not worth splitting the work if the array is shorter than 1000</a:t>
            </a:r>
          </a:p>
          <a:p>
            <a:r>
              <a:rPr lang="en-US" dirty="0"/>
              <a:t>Split the array into chunks using this “sequential Cutoff”</a:t>
            </a:r>
          </a:p>
          <a:p>
            <a:pPr lvl="1"/>
            <a:r>
              <a:rPr lang="en-US" dirty="0" err="1"/>
              <a:t>numTs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/SEQ_CUTOFF;</a:t>
            </a:r>
          </a:p>
          <a:p>
            <a:pPr lvl="1"/>
            <a:endParaRPr lang="en-US" dirty="0"/>
          </a:p>
          <a:p>
            <a:r>
              <a:rPr lang="en-US" dirty="0"/>
              <a:t>Problem: One process is still responsible for summing all </a:t>
            </a:r>
            <a:r>
              <a:rPr lang="en-US" dirty="0" err="1"/>
              <a:t>len</a:t>
            </a:r>
            <a:r>
              <a:rPr lang="en-US" dirty="0"/>
              <a:t>/1000 results</a:t>
            </a:r>
          </a:p>
          <a:p>
            <a:pPr lvl="1"/>
            <a:r>
              <a:rPr lang="en-US" dirty="0"/>
              <a:t>Process is still linear time </a:t>
            </a:r>
          </a:p>
        </p:txBody>
      </p:sp>
    </p:spTree>
    <p:extLst>
      <p:ext uri="{BB962C8B-B14F-4D97-AF65-F5344CB8AC3E}">
        <p14:creationId xmlns:p14="http://schemas.microsoft.com/office/powerpoint/2010/main" val="320042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Solution: Divide and Conquer!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Each thread checks its problem size. If its smaller than the sequential cutoff, it will sum everything sequentially. Otherwise it will split the problem in half across two separate threads.</a:t>
            </a:r>
          </a:p>
        </p:txBody>
      </p:sp>
    </p:spTree>
    <p:extLst>
      <p:ext uri="{BB962C8B-B14F-4D97-AF65-F5344CB8AC3E}">
        <p14:creationId xmlns:p14="http://schemas.microsoft.com/office/powerpoint/2010/main" val="1282539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9680" y="1298448"/>
            <a:ext cx="96012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 is of length 1 or 0, it’s already sorted, so just return it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Sort both lists recursively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Merge</a:t>
            </a:r>
            <a:r>
              <a:rPr lang="en-US" dirty="0"/>
              <a:t> sorted sublists into one sorted list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581660" y="1502728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435895E0-AEA0-0940-5D39-646A13B54670}"/>
              </a:ext>
            </a:extLst>
          </p:cNvPr>
          <p:cNvGrpSpPr/>
          <p:nvPr/>
        </p:nvGrpSpPr>
        <p:grpSpPr>
          <a:xfrm>
            <a:off x="143510" y="2620011"/>
            <a:ext cx="2359660" cy="375920"/>
            <a:chOff x="7866380" y="4321811"/>
            <a:chExt cx="235966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9E74BD3-16BD-405D-B960-A8F2C73ADA12}"/>
              </a:ext>
            </a:extLst>
          </p:cNvPr>
          <p:cNvGrpSpPr/>
          <p:nvPr/>
        </p:nvGrpSpPr>
        <p:grpSpPr>
          <a:xfrm>
            <a:off x="143510" y="3929254"/>
            <a:ext cx="2359660" cy="375920"/>
            <a:chOff x="7866380" y="4321811"/>
            <a:chExt cx="2359660" cy="37592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EC224A1-B18F-E6A5-748F-A75B1F455D67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8CEEEE7-FC40-57CE-4C6B-E3C2648A6C3D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4FE4E47-C824-4651-08D3-308F39FAFA47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62A4A-98DB-B15A-FE92-B6E41220439F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26CC13B-3743-C67D-1189-37D1268C051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0576FB-AFD1-4D3B-05F0-A0B70A599B7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405945E-100C-6B39-5FD1-BBBE0566368B}"/>
              </a:ext>
            </a:extLst>
          </p:cNvPr>
          <p:cNvGrpSpPr/>
          <p:nvPr/>
        </p:nvGrpSpPr>
        <p:grpSpPr>
          <a:xfrm>
            <a:off x="143510" y="6074982"/>
            <a:ext cx="2258060" cy="375920"/>
            <a:chOff x="7967980" y="4321811"/>
            <a:chExt cx="2258060" cy="37592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F3690BB-76CB-BAFE-26B3-260B537AE2D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3CC625-C6EE-939F-59C6-8FDBF827024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B4D7055-02F7-A906-4A01-24889BAD2921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6CC5D9E-F542-E42E-4C24-9E7DC23692CD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0B29DFD-1138-7F9E-DB14-8EC859E21220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1A2089A-AFB5-4C8F-9B13-2BCC0A93AEAB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9760A4B-C884-D45E-2DBC-75690FDA2811}"/>
              </a:ext>
            </a:extLst>
          </p:cNvPr>
          <p:cNvCxnSpPr>
            <a:cxnSpLocks/>
            <a:stCxn id="101" idx="2"/>
            <a:endCxn id="86" idx="0"/>
          </p:cNvCxnSpPr>
          <p:nvPr/>
        </p:nvCxnSpPr>
        <p:spPr>
          <a:xfrm flipH="1">
            <a:off x="331470" y="5628831"/>
            <a:ext cx="12306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BA8329B-B184-BF44-2E73-57E81568BE4A}"/>
              </a:ext>
            </a:extLst>
          </p:cNvPr>
          <p:cNvGrpSpPr/>
          <p:nvPr/>
        </p:nvGrpSpPr>
        <p:grpSpPr>
          <a:xfrm>
            <a:off x="142240" y="5252911"/>
            <a:ext cx="2359660" cy="375920"/>
            <a:chOff x="7866380" y="4321811"/>
            <a:chExt cx="2359660" cy="37592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79926A6-DCE4-B48F-A5CB-5F011A4C0C72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D879902-45E2-374E-6352-92BEFC1772DA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AAC80FF-CC9B-8C57-D4EB-B9F52B08CF79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F991359-E10F-1CEE-641D-4D6B0901C70B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C042204-CC9B-292C-960C-FB3A9E83AD73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038750F-0C93-3541-CBB6-23133514AD7D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02132B9-9C9F-E2DC-3604-45581B49A1B6}"/>
              </a:ext>
            </a:extLst>
          </p:cNvPr>
          <p:cNvCxnSpPr>
            <a:cxnSpLocks/>
            <a:stCxn id="97" idx="2"/>
            <a:endCxn id="87" idx="0"/>
          </p:cNvCxnSpPr>
          <p:nvPr/>
        </p:nvCxnSpPr>
        <p:spPr>
          <a:xfrm>
            <a:off x="330200" y="5628831"/>
            <a:ext cx="37719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8AB2DD9-25E5-A2C3-5B30-1A2098D2A7B5}"/>
              </a:ext>
            </a:extLst>
          </p:cNvPr>
          <p:cNvCxnSpPr>
            <a:cxnSpLocks/>
            <a:stCxn id="102" idx="2"/>
            <a:endCxn id="88" idx="0"/>
          </p:cNvCxnSpPr>
          <p:nvPr/>
        </p:nvCxnSpPr>
        <p:spPr>
          <a:xfrm flipH="1">
            <a:off x="1085850" y="5628831"/>
            <a:ext cx="85217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64C6B2E-65E1-999F-AE4C-0C9B90029F04}"/>
              </a:ext>
            </a:extLst>
          </p:cNvPr>
          <p:cNvCxnSpPr>
            <a:cxnSpLocks/>
            <a:stCxn id="99" idx="2"/>
            <a:endCxn id="89" idx="0"/>
          </p:cNvCxnSpPr>
          <p:nvPr/>
        </p:nvCxnSpPr>
        <p:spPr>
          <a:xfrm>
            <a:off x="706120" y="5628831"/>
            <a:ext cx="75565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BF20938-E610-9740-E5E4-C2A73A8D0BB5}"/>
              </a:ext>
            </a:extLst>
          </p:cNvPr>
          <p:cNvCxnSpPr>
            <a:cxnSpLocks/>
            <a:stCxn id="100" idx="2"/>
            <a:endCxn id="90" idx="0"/>
          </p:cNvCxnSpPr>
          <p:nvPr/>
        </p:nvCxnSpPr>
        <p:spPr>
          <a:xfrm>
            <a:off x="1084580" y="5628831"/>
            <a:ext cx="75311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660D801-269E-358E-2F73-D1FECEE60AAA}"/>
              </a:ext>
            </a:extLst>
          </p:cNvPr>
          <p:cNvCxnSpPr>
            <a:cxnSpLocks/>
            <a:stCxn id="103" idx="2"/>
            <a:endCxn id="91" idx="0"/>
          </p:cNvCxnSpPr>
          <p:nvPr/>
        </p:nvCxnSpPr>
        <p:spPr>
          <a:xfrm flipH="1">
            <a:off x="2213610" y="5628831"/>
            <a:ext cx="1003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4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A56-85BA-CDEE-A259-8606CBB0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Vs. Concurrency (with Potatoes)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2DE1-FF7D-AA44-2D9E-AFA97E308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Sequential:</a:t>
            </a:r>
          </a:p>
          <a:p>
            <a:pPr lvl="1"/>
            <a:r>
              <a:rPr lang="en-US" dirty="0"/>
              <a:t>The task is completed by just one processor doing one thing at a time</a:t>
            </a:r>
          </a:p>
          <a:p>
            <a:pPr lvl="1"/>
            <a:r>
              <a:rPr lang="en-US" dirty="0"/>
              <a:t>There is one cook who peels all the potatoes</a:t>
            </a:r>
          </a:p>
          <a:p>
            <a:r>
              <a:rPr lang="en-US" dirty="0"/>
              <a:t>Parallelism:</a:t>
            </a:r>
          </a:p>
          <a:p>
            <a:pPr lvl="1"/>
            <a:r>
              <a:rPr lang="en-US" dirty="0"/>
              <a:t>One task being completed by may threads</a:t>
            </a:r>
          </a:p>
          <a:p>
            <a:pPr lvl="1"/>
            <a:r>
              <a:rPr lang="en-US" dirty="0"/>
              <a:t>Recruit several cooks to peel a lot of potatoes faster</a:t>
            </a:r>
          </a:p>
          <a:p>
            <a:r>
              <a:rPr lang="en-US" dirty="0"/>
              <a:t>Concurrency:</a:t>
            </a:r>
          </a:p>
          <a:p>
            <a:pPr lvl="1"/>
            <a:r>
              <a:rPr lang="en-US" dirty="0"/>
              <a:t>Parallel tasks using a shared resource</a:t>
            </a:r>
          </a:p>
          <a:p>
            <a:pPr lvl="1"/>
            <a:r>
              <a:rPr lang="en-US" dirty="0"/>
              <a:t>Several cooks are making their own recipes, but there is only 1 oven</a:t>
            </a:r>
          </a:p>
        </p:txBody>
      </p:sp>
    </p:spTree>
    <p:extLst>
      <p:ext uri="{BB962C8B-B14F-4D97-AF65-F5344CB8AC3E}">
        <p14:creationId xmlns:p14="http://schemas.microsoft.com/office/powerpoint/2010/main" val="3137032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F575254-41CC-6117-69BB-AA6A6B04E779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39FC21-3D03-EF67-C981-7CACE917ADAB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601200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sum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Sum together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2B1A21-2F85-3236-2A77-C1954DA64AE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E2E2AA1-7B76-E91A-CE2C-A7371E23370F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2CA69CF6-037A-334E-FEC2-8110B16AEB48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195090-1FB6-FC8A-6412-64367170B34F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FA29DD-05CB-510A-8E3D-6F42572D2E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75A6B43-385D-5ED4-4884-6E82175F833A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432E7F-A225-8FB2-194C-1222AF907A44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80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3015998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7FF9-48AD-5783-82BA-EAAF212B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EE42-F47E-4647-9CD5-39B1C291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calling two separate threads for the two subproblems, create one parallel thread (using </a:t>
            </a:r>
            <a:r>
              <a:rPr lang="en-US" b="1" dirty="0"/>
              <a:t>start</a:t>
            </a:r>
            <a:r>
              <a:rPr lang="en-US" dirty="0"/>
              <a:t>) and one sequential thread (using </a:t>
            </a:r>
            <a:r>
              <a:rPr lang="en-US" b="1" dirty="0"/>
              <a:t>run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8888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Threads (optimized)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57912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SumThread</a:t>
            </a:r>
            <a:r>
              <a:rPr lang="en-US" dirty="0"/>
              <a:t> extends </a:t>
            </a:r>
            <a:r>
              <a:rPr lang="en-US" dirty="0" err="1"/>
              <a:t>java.lang.Thread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public void run(){ // override </a:t>
            </a:r>
          </a:p>
          <a:p>
            <a:pPr marL="0" indent="0">
              <a:buNone/>
            </a:pPr>
            <a:r>
              <a:rPr lang="en-US" dirty="0"/>
              <a:t>		if(hi – lo &lt; SEQUENTIAL_CUTOFF) // “base case”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left 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SumThread</a:t>
            </a:r>
            <a:r>
              <a:rPr lang="en-US" dirty="0"/>
              <a:t> right= new </a:t>
            </a:r>
            <a:r>
              <a:rPr lang="en-US" dirty="0" err="1"/>
              <a:t>SumThread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left.start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</a:t>
            </a:r>
            <a:r>
              <a:rPr lang="en-US" dirty="0" err="1">
                <a:solidFill>
                  <a:srgbClr val="FF0000"/>
                </a:solidFill>
              </a:rPr>
              <a:t>run</a:t>
            </a:r>
            <a:r>
              <a:rPr lang="en-US" dirty="0"/>
              <a:t>(); // conquer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don’t move this up a line – why?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//</a:t>
            </a:r>
            <a:r>
              <a:rPr lang="en-US" dirty="0" err="1">
                <a:solidFill>
                  <a:srgbClr val="FF0000"/>
                </a:solidFill>
              </a:rPr>
              <a:t>right.join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left.ans</a:t>
            </a:r>
            <a:r>
              <a:rPr lang="en-US" dirty="0"/>
              <a:t> + </a:t>
            </a:r>
            <a:r>
              <a:rPr lang="en-US" dirty="0" err="1"/>
              <a:t>right.ans</a:t>
            </a:r>
            <a:r>
              <a:rPr lang="en-US" dirty="0"/>
              <a:t>; // combine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// just make one thread!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SumThread</a:t>
            </a:r>
            <a:r>
              <a:rPr lang="en-US" dirty="0"/>
              <a:t> t = new </a:t>
            </a:r>
            <a:r>
              <a:rPr lang="en-US" dirty="0" err="1"/>
              <a:t>SumThread</a:t>
            </a:r>
            <a:r>
              <a:rPr lang="en-US" dirty="0"/>
              <a:t>(arr,0,arr.length);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t.run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t.ans</a:t>
            </a:r>
            <a:r>
              <a:rPr lang="en-US" dirty="0"/>
              <a:t>; } </a:t>
            </a:r>
          </a:p>
        </p:txBody>
      </p:sp>
    </p:spTree>
    <p:extLst>
      <p:ext uri="{BB962C8B-B14F-4D97-AF65-F5344CB8AC3E}">
        <p14:creationId xmlns:p14="http://schemas.microsoft.com/office/powerpoint/2010/main" val="463855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79892"/>
              </p:ext>
            </p:extLst>
          </p:nvPr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DE21-41A5-20D8-D801-81316C31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 of Code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D565-ADEA-C3EF-41E4-FE4AAA5B8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Story:</a:t>
            </a:r>
          </a:p>
          <a:p>
            <a:pPr lvl="1"/>
            <a:r>
              <a:rPr lang="en-US" dirty="0"/>
              <a:t>One program counter (current statement executing) </a:t>
            </a:r>
          </a:p>
          <a:p>
            <a:pPr lvl="1"/>
            <a:r>
              <a:rPr lang="en-US" dirty="0"/>
              <a:t>One call stack (with each stack frame holding local variables) </a:t>
            </a:r>
          </a:p>
          <a:p>
            <a:pPr lvl="1"/>
            <a:r>
              <a:rPr lang="en-US" dirty="0"/>
              <a:t>Objects in the heap created by memory allocation (i.e., new)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r>
              <a:rPr lang="en-US" dirty="0"/>
              <a:t>New Story:</a:t>
            </a:r>
          </a:p>
          <a:p>
            <a:pPr lvl="1"/>
            <a:r>
              <a:rPr lang="en-US" dirty="0"/>
              <a:t>Collection of threads each with its own:</a:t>
            </a:r>
          </a:p>
          <a:p>
            <a:pPr lvl="2"/>
            <a:r>
              <a:rPr lang="en-US" dirty="0"/>
              <a:t>Program Counter</a:t>
            </a:r>
          </a:p>
          <a:p>
            <a:pPr lvl="2"/>
            <a:r>
              <a:rPr lang="en-US" dirty="0"/>
              <a:t>Call Stack</a:t>
            </a:r>
          </a:p>
          <a:p>
            <a:pPr lvl="2"/>
            <a:r>
              <a:rPr lang="en-US" dirty="0"/>
              <a:t>Local Variables</a:t>
            </a:r>
          </a:p>
          <a:p>
            <a:pPr lvl="2"/>
            <a:r>
              <a:rPr lang="en-US" dirty="0"/>
              <a:t>References to objects in a shared heap </a:t>
            </a:r>
          </a:p>
        </p:txBody>
      </p:sp>
    </p:spTree>
    <p:extLst>
      <p:ext uri="{BB962C8B-B14F-4D97-AF65-F5344CB8AC3E}">
        <p14:creationId xmlns:p14="http://schemas.microsoft.com/office/powerpoint/2010/main" val="156200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BA41-13CF-249E-32AF-F481E75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0906-F6CE-651B-C8F0-C8FA2928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examples of </a:t>
            </a:r>
            <a:r>
              <a:rPr lang="en-US" dirty="0" err="1"/>
              <a:t>ForkJoin</a:t>
            </a:r>
            <a:endParaRPr lang="en-US" dirty="0"/>
          </a:p>
          <a:p>
            <a:r>
              <a:rPr lang="en-US" dirty="0"/>
              <a:t>Make sure to bring your laptops!</a:t>
            </a:r>
          </a:p>
          <a:p>
            <a:pPr lvl="1"/>
            <a:r>
              <a:rPr lang="en-US" dirty="0"/>
              <a:t>And charge it!</a:t>
            </a:r>
          </a:p>
        </p:txBody>
      </p:sp>
    </p:spTree>
    <p:extLst>
      <p:ext uri="{BB962C8B-B14F-4D97-AF65-F5344CB8AC3E}">
        <p14:creationId xmlns:p14="http://schemas.microsoft.com/office/powerpoint/2010/main" val="11942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Story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27DBB3-C2FA-6BDD-EC7E-34FD656F991B}"/>
              </a:ext>
            </a:extLst>
          </p:cNvPr>
          <p:cNvGrpSpPr/>
          <p:nvPr/>
        </p:nvGrpSpPr>
        <p:grpSpPr>
          <a:xfrm>
            <a:off x="1483360" y="3216909"/>
            <a:ext cx="944880" cy="1036320"/>
            <a:chOff x="1127760" y="3169920"/>
            <a:chExt cx="944880" cy="1036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E616EDA-39DA-9AC0-3DB3-ADE759129E21}"/>
                </a:ext>
              </a:extLst>
            </p:cNvPr>
            <p:cNvSpPr/>
            <p:nvPr/>
          </p:nvSpPr>
          <p:spPr>
            <a:xfrm>
              <a:off x="1127760" y="316992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D7B4FE-9B97-C6CF-B344-B881E90EAD04}"/>
                </a:ext>
              </a:extLst>
            </p:cNvPr>
            <p:cNvSpPr/>
            <p:nvPr/>
          </p:nvSpPr>
          <p:spPr>
            <a:xfrm>
              <a:off x="1127760" y="351536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05ACF2-D71D-C96A-94DB-0FF715DB5952}"/>
                </a:ext>
              </a:extLst>
            </p:cNvPr>
            <p:cNvSpPr/>
            <p:nvPr/>
          </p:nvSpPr>
          <p:spPr>
            <a:xfrm>
              <a:off x="1127760" y="3860800"/>
              <a:ext cx="944880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22860" y="1813877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389629"/>
            <a:ext cx="3952240" cy="831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129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1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B2A68DD-8CE9-56DE-9E40-4EAA59689E01}"/>
              </a:ext>
            </a:extLst>
          </p:cNvPr>
          <p:cNvSpPr/>
          <p:nvPr/>
        </p:nvSpPr>
        <p:spPr>
          <a:xfrm>
            <a:off x="5918200" y="2057400"/>
            <a:ext cx="4683760" cy="395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7CE7-DE09-BEC6-A6A8-614ED3EB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06890E-4546-A91F-D9DD-09D7D486764D}"/>
              </a:ext>
            </a:extLst>
          </p:cNvPr>
          <p:cNvSpPr/>
          <p:nvPr/>
        </p:nvSpPr>
        <p:spPr>
          <a:xfrm>
            <a:off x="-119380" y="1659412"/>
            <a:ext cx="4462780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Threads, each with its own unshared: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Call Stack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Program Counter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Local Variables (primitives and references to Heap objects)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C5B809-F14B-C45A-09FC-EE8031DAF303}"/>
              </a:ext>
            </a:extLst>
          </p:cNvPr>
          <p:cNvGrpSpPr/>
          <p:nvPr/>
        </p:nvGrpSpPr>
        <p:grpSpPr>
          <a:xfrm>
            <a:off x="6380480" y="4033520"/>
            <a:ext cx="1127760" cy="375920"/>
            <a:chOff x="6847840" y="2865120"/>
            <a:chExt cx="1127760" cy="37592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EAD4D9-219C-E7C1-538E-A87987EB527F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8D4E0A-22C8-9EBC-303F-CAD72D154C73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C507C3-8125-5924-6ACF-186D04ABB67F}"/>
                </a:ext>
              </a:extLst>
            </p:cNvPr>
            <p:cNvSpPr/>
            <p:nvPr/>
          </p:nvSpPr>
          <p:spPr>
            <a:xfrm>
              <a:off x="759968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D53816-71E4-C2D5-2D21-CCE236B5CE94}"/>
              </a:ext>
            </a:extLst>
          </p:cNvPr>
          <p:cNvGrpSpPr/>
          <p:nvPr/>
        </p:nvGrpSpPr>
        <p:grpSpPr>
          <a:xfrm>
            <a:off x="7132320" y="2763520"/>
            <a:ext cx="2255520" cy="375920"/>
            <a:chOff x="7132320" y="2763520"/>
            <a:chExt cx="2255520" cy="3759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7AD72-FF76-AA72-352B-BC5E5C0EADC4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2174A79-0B8F-E46D-20AE-E7A3A63EE0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8FE5F10-B066-659F-2AAD-2B935D1969A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FD385D-9EA3-FF59-293B-A8EB857A9A04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81C912-B91E-1B13-32C1-6AA239057360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C9B55F-9BBA-977A-CF7B-DD2FBD56166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94514F0-898E-EF68-6F22-7D7EFBC91E51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A53BF17-807F-1A63-773C-0B194FB3E7B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0F885-300A-1FD3-93DB-9867275869E9}"/>
              </a:ext>
            </a:extLst>
          </p:cNvPr>
          <p:cNvSpPr/>
          <p:nvPr/>
        </p:nvSpPr>
        <p:spPr>
          <a:xfrm>
            <a:off x="8260080" y="4663440"/>
            <a:ext cx="375920" cy="3759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03F4F-9760-35E7-9368-10FC792B2A39}"/>
              </a:ext>
            </a:extLst>
          </p:cNvPr>
          <p:cNvGrpSpPr/>
          <p:nvPr/>
        </p:nvGrpSpPr>
        <p:grpSpPr>
          <a:xfrm>
            <a:off x="9387840" y="3672840"/>
            <a:ext cx="751840" cy="375920"/>
            <a:chOff x="6847840" y="2865120"/>
            <a:chExt cx="75184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42B682-AFC4-6C0D-16DF-FDD022CB38FC}"/>
                </a:ext>
              </a:extLst>
            </p:cNvPr>
            <p:cNvSpPr/>
            <p:nvPr/>
          </p:nvSpPr>
          <p:spPr>
            <a:xfrm>
              <a:off x="684784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CD242D-2DD0-21CB-4C02-2099AEDA71ED}"/>
                </a:ext>
              </a:extLst>
            </p:cNvPr>
            <p:cNvSpPr/>
            <p:nvPr/>
          </p:nvSpPr>
          <p:spPr>
            <a:xfrm>
              <a:off x="7223760" y="2865120"/>
              <a:ext cx="375920" cy="3759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3DEAC0B-8169-6A3C-A9F1-AF38282BA643}"/>
              </a:ext>
            </a:extLst>
          </p:cNvPr>
          <p:cNvSpPr/>
          <p:nvPr/>
        </p:nvSpPr>
        <p:spPr>
          <a:xfrm>
            <a:off x="7232649" y="1155383"/>
            <a:ext cx="3558541" cy="132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Heap Containing Objects and Static Fields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59F185-261A-B852-748A-67D90A05B4E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428240" y="3856989"/>
            <a:ext cx="3952240" cy="364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FD209A-DB8A-280C-9DE8-47835CE8B33A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428240" y="2951480"/>
            <a:ext cx="4704080" cy="1596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71F1EE-B787-0A53-1086-8571A9686CF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8072120" y="3139440"/>
            <a:ext cx="375920" cy="15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887AFB-F529-FA54-F185-FDF7F7D58F7A}"/>
              </a:ext>
            </a:extLst>
          </p:cNvPr>
          <p:cNvCxnSpPr>
            <a:cxnSpLocks/>
            <a:stCxn id="19" idx="2"/>
            <a:endCxn id="24" idx="1"/>
          </p:cNvCxnSpPr>
          <p:nvPr/>
        </p:nvCxnSpPr>
        <p:spPr>
          <a:xfrm>
            <a:off x="8823960" y="3139440"/>
            <a:ext cx="563880" cy="721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609BEE-5D3A-B88F-6A7A-EACE006DEE09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>
            <a:off x="7320280" y="4409440"/>
            <a:ext cx="939800" cy="441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D8A0FA-C670-653E-69E7-DE35E51E4F8A}"/>
              </a:ext>
            </a:extLst>
          </p:cNvPr>
          <p:cNvCxnSpPr>
            <a:cxnSpLocks/>
            <a:stCxn id="45" idx="3"/>
            <a:endCxn id="22" idx="2"/>
          </p:cNvCxnSpPr>
          <p:nvPr/>
        </p:nvCxnSpPr>
        <p:spPr>
          <a:xfrm flipV="1">
            <a:off x="4414520" y="5039360"/>
            <a:ext cx="4033520" cy="781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5595022-2465-F368-2DC3-CB8656CEBA09}"/>
              </a:ext>
            </a:extLst>
          </p:cNvPr>
          <p:cNvGrpSpPr/>
          <p:nvPr/>
        </p:nvGrpSpPr>
        <p:grpSpPr>
          <a:xfrm>
            <a:off x="1112520" y="3230880"/>
            <a:ext cx="1706880" cy="1965960"/>
            <a:chOff x="1112520" y="2763520"/>
            <a:chExt cx="1706880" cy="196596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27DBB3-C2FA-6BDD-EC7E-34FD656F991B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616EDA-39DA-9AC0-3DB3-ADE759129E2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D7B4FE-9B97-C6CF-B344-B881E90EAD04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E05ACF2-D71D-C96A-94DB-0FF715DB5952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166AC-E9FF-C781-C265-CA29B3F3E5DC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64AF975-2548-0F9B-6695-292C1B67CB63}"/>
              </a:ext>
            </a:extLst>
          </p:cNvPr>
          <p:cNvGrpSpPr/>
          <p:nvPr/>
        </p:nvGrpSpPr>
        <p:grpSpPr>
          <a:xfrm>
            <a:off x="3098800" y="4848860"/>
            <a:ext cx="1706880" cy="1965960"/>
            <a:chOff x="1112520" y="2763520"/>
            <a:chExt cx="1706880" cy="196596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D1D40FF-01D8-8A1B-1CF7-5B38106F2E02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97244C8-54C1-5C7A-9F1A-D0182B5988A1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B53A5DC-564F-34A0-3082-3050C741F6B7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8165B94-BF06-A428-384E-7851B7069A5C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A448802-30AB-BAF3-7CCA-0DD5CAAD7634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045470-1389-289C-7D3C-E081FEF57AAD}"/>
              </a:ext>
            </a:extLst>
          </p:cNvPr>
          <p:cNvGrpSpPr/>
          <p:nvPr/>
        </p:nvGrpSpPr>
        <p:grpSpPr>
          <a:xfrm>
            <a:off x="4724400" y="576580"/>
            <a:ext cx="1706880" cy="1965960"/>
            <a:chOff x="1112520" y="2763520"/>
            <a:chExt cx="1706880" cy="196596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C96EA03-F018-3344-9AB6-40CE0B21CEFD}"/>
                </a:ext>
              </a:extLst>
            </p:cNvPr>
            <p:cNvGrpSpPr/>
            <p:nvPr/>
          </p:nvGrpSpPr>
          <p:grpSpPr>
            <a:xfrm>
              <a:off x="1483360" y="3216909"/>
              <a:ext cx="944880" cy="1036320"/>
              <a:chOff x="1127760" y="3169920"/>
              <a:chExt cx="944880" cy="103632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C7701A9-885F-3A20-E007-D8384B1B0C2F}"/>
                  </a:ext>
                </a:extLst>
              </p:cNvPr>
              <p:cNvSpPr/>
              <p:nvPr/>
            </p:nvSpPr>
            <p:spPr>
              <a:xfrm>
                <a:off x="1127760" y="316992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4C8521A-52C3-C161-63B4-EE63ADCC95ED}"/>
                  </a:ext>
                </a:extLst>
              </p:cNvPr>
              <p:cNvSpPr/>
              <p:nvPr/>
            </p:nvSpPr>
            <p:spPr>
              <a:xfrm>
                <a:off x="1127760" y="351536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AE7A0E9-626E-69C6-E6A2-B942AFB4A465}"/>
                  </a:ext>
                </a:extLst>
              </p:cNvPr>
              <p:cNvSpPr/>
              <p:nvPr/>
            </p:nvSpPr>
            <p:spPr>
              <a:xfrm>
                <a:off x="1127760" y="3860800"/>
                <a:ext cx="944880" cy="34544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0922568-6406-9B0B-8C68-90A40C9C7141}"/>
                </a:ext>
              </a:extLst>
            </p:cNvPr>
            <p:cNvSpPr/>
            <p:nvPr/>
          </p:nvSpPr>
          <p:spPr>
            <a:xfrm>
              <a:off x="1112520" y="2763520"/>
              <a:ext cx="1706880" cy="1965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A1071CC-DDE0-8EA0-05B6-1D99BD209BFF}"/>
              </a:ext>
            </a:extLst>
          </p:cNvPr>
          <p:cNvCxnSpPr>
            <a:cxnSpLocks/>
            <a:stCxn id="53" idx="3"/>
            <a:endCxn id="14" idx="0"/>
          </p:cNvCxnSpPr>
          <p:nvPr/>
        </p:nvCxnSpPr>
        <p:spPr>
          <a:xfrm>
            <a:off x="6040120" y="1893569"/>
            <a:ext cx="1280160" cy="8699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8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0B18-7D80-67DE-4954-B99E127E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from Our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6D02-BD2B-A250-2621-6B5B9423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create multiple things running at once</a:t>
            </a:r>
          </a:p>
          <a:p>
            <a:pPr lvl="1"/>
            <a:r>
              <a:rPr lang="en-US" dirty="0"/>
              <a:t>Threads</a:t>
            </a:r>
          </a:p>
          <a:p>
            <a:r>
              <a:rPr lang="en-US" dirty="0"/>
              <a:t>Ways to share memory</a:t>
            </a:r>
          </a:p>
          <a:p>
            <a:pPr lvl="1"/>
            <a:r>
              <a:rPr lang="en-US" dirty="0"/>
              <a:t>References to common objects</a:t>
            </a:r>
          </a:p>
          <a:p>
            <a:r>
              <a:rPr lang="en-US" dirty="0"/>
              <a:t>Ways for threads to synchronize</a:t>
            </a:r>
          </a:p>
          <a:p>
            <a:pPr lvl="1"/>
            <a:r>
              <a:rPr lang="en-US" dirty="0"/>
              <a:t>For now, just wait for other threads to finish their work</a:t>
            </a:r>
          </a:p>
        </p:txBody>
      </p:sp>
    </p:spTree>
    <p:extLst>
      <p:ext uri="{BB962C8B-B14F-4D97-AF65-F5344CB8AC3E}">
        <p14:creationId xmlns:p14="http://schemas.microsoft.com/office/powerpoint/2010/main" val="402679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574C-8150-A740-20BA-7FCFD3A8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Example (not real 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1C00-7483-096B-1AEF-502FC6D2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29960" cy="4351338"/>
          </a:xfrm>
        </p:spPr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processors will each find the sum of one quarter of the array, then we can add up those 4 results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627F27-CE52-CE36-3A26-A8CB6BFE7838}"/>
              </a:ext>
            </a:extLst>
          </p:cNvPr>
          <p:cNvSpPr txBox="1"/>
          <p:nvPr/>
        </p:nvSpPr>
        <p:spPr>
          <a:xfrm>
            <a:off x="7000240" y="3072348"/>
            <a:ext cx="5394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 sum(int[] </a:t>
            </a:r>
            <a:r>
              <a:rPr lang="en-US" sz="2000" dirty="0" err="1"/>
              <a:t>arr</a:t>
            </a:r>
            <a:r>
              <a:rPr lang="en-US" sz="2000" dirty="0"/>
              <a:t>){ </a:t>
            </a:r>
          </a:p>
          <a:p>
            <a:r>
              <a:rPr lang="en-US" sz="2000" dirty="0"/>
              <a:t>    res = new int[4];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arr.length</a:t>
            </a:r>
            <a:r>
              <a:rPr lang="en-US" sz="2000" dirty="0"/>
              <a:t>; </a:t>
            </a:r>
          </a:p>
          <a:p>
            <a:r>
              <a:rPr lang="en-US" sz="2000" dirty="0"/>
              <a:t>    FORALL(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4; </a:t>
            </a:r>
            <a:r>
              <a:rPr lang="en-US" sz="2000" dirty="0" err="1"/>
              <a:t>i</a:t>
            </a:r>
            <a:r>
              <a:rPr lang="en-US" sz="2000" dirty="0"/>
              <a:t>++) {   //parallel iterations </a:t>
            </a:r>
          </a:p>
          <a:p>
            <a:r>
              <a:rPr lang="en-US" sz="2000" dirty="0"/>
              <a:t>        res[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sumRange</a:t>
            </a:r>
            <a:r>
              <a:rPr lang="en-US" sz="2000" dirty="0"/>
              <a:t>(</a:t>
            </a:r>
            <a:r>
              <a:rPr lang="en-US" sz="2000" dirty="0" err="1"/>
              <a:t>arr,i</a:t>
            </a:r>
            <a:r>
              <a:rPr lang="en-US" sz="2000" dirty="0"/>
              <a:t>*</a:t>
            </a:r>
            <a:r>
              <a:rPr lang="en-US" sz="2000" dirty="0" err="1"/>
              <a:t>len</a:t>
            </a:r>
            <a:r>
              <a:rPr lang="en-US" sz="2000" dirty="0"/>
              <a:t>/4,(i+1)*</a:t>
            </a:r>
            <a:r>
              <a:rPr lang="en-US" sz="2000" dirty="0" err="1"/>
              <a:t>len</a:t>
            </a:r>
            <a:r>
              <a:rPr lang="en-US" sz="2000" dirty="0"/>
              <a:t>/4); } </a:t>
            </a:r>
          </a:p>
          <a:p>
            <a:r>
              <a:rPr lang="en-US" sz="2000" dirty="0"/>
              <a:t>    return res[0]+res[1]+res[2]+res[3]; 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int </a:t>
            </a:r>
            <a:r>
              <a:rPr lang="en-US" sz="2000" dirty="0" err="1"/>
              <a:t>sumRange</a:t>
            </a:r>
            <a:r>
              <a:rPr lang="en-US" sz="2000" dirty="0"/>
              <a:t>(int[] </a:t>
            </a:r>
            <a:r>
              <a:rPr lang="en-US" sz="2000" dirty="0" err="1"/>
              <a:t>arr</a:t>
            </a:r>
            <a:r>
              <a:rPr lang="en-US" sz="2000" dirty="0"/>
              <a:t>, int lo, int hi) { </a:t>
            </a:r>
          </a:p>
          <a:p>
            <a:r>
              <a:rPr lang="en-US" sz="2000" dirty="0"/>
              <a:t>    result = 0; </a:t>
            </a:r>
          </a:p>
          <a:p>
            <a:r>
              <a:rPr lang="en-US" sz="2000" dirty="0"/>
              <a:t>    for(j=lo; j &lt; hi; </a:t>
            </a:r>
            <a:r>
              <a:rPr lang="en-US" sz="2000" dirty="0" err="1"/>
              <a:t>j++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result += </a:t>
            </a:r>
            <a:r>
              <a:rPr lang="en-US" sz="2000" dirty="0" err="1"/>
              <a:t>arr</a:t>
            </a:r>
            <a:r>
              <a:rPr lang="en-US" sz="2000" dirty="0"/>
              <a:t>[j];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50E67-A168-DFA7-405F-AC581B9E4A5D}"/>
              </a:ext>
            </a:extLst>
          </p:cNvPr>
          <p:cNvSpPr txBox="1"/>
          <p:nvPr/>
        </p:nvSpPr>
        <p:spPr>
          <a:xfrm>
            <a:off x="838200" y="5556032"/>
            <a:ext cx="437896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This FORALL construct does not exist, but it’s similar to how we’ll actually do it.</a:t>
            </a:r>
          </a:p>
        </p:txBody>
      </p:sp>
    </p:spTree>
    <p:extLst>
      <p:ext uri="{BB962C8B-B14F-4D97-AF65-F5344CB8AC3E}">
        <p14:creationId xmlns:p14="http://schemas.microsoft.com/office/powerpoint/2010/main" val="277933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2C03-50FC-4DBE-E94D-D493DECE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Java.lang.Thread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D8C5-9609-25FC-76B9-AE38DCDC3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5640" cy="4351338"/>
          </a:xfrm>
        </p:spPr>
        <p:txBody>
          <a:bodyPr/>
          <a:lstStyle/>
          <a:p>
            <a:r>
              <a:rPr lang="en-US" dirty="0"/>
              <a:t>To run a new thread: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a subclass</a:t>
            </a:r>
            <a:r>
              <a:rPr lang="en-US" b="1" dirty="0"/>
              <a:t> C </a:t>
            </a:r>
            <a:r>
              <a:rPr lang="en-US" dirty="0"/>
              <a:t>of </a:t>
            </a:r>
            <a:r>
              <a:rPr lang="en-US" dirty="0" err="1"/>
              <a:t>java.lang.Thread</a:t>
            </a:r>
            <a:r>
              <a:rPr lang="en-US" dirty="0"/>
              <a:t>, overriding </a:t>
            </a:r>
            <a:r>
              <a:rPr lang="en-US" b="1" dirty="0"/>
              <a:t>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/>
              <a:t>start</a:t>
            </a:r>
            <a:r>
              <a:rPr lang="en-US" dirty="0"/>
              <a:t> method </a:t>
            </a:r>
          </a:p>
          <a:p>
            <a:pPr lvl="2"/>
            <a:r>
              <a:rPr lang="en-US" b="1" dirty="0"/>
              <a:t>start</a:t>
            </a:r>
            <a:r>
              <a:rPr lang="en-US" dirty="0"/>
              <a:t> sets off a new thread, using </a:t>
            </a:r>
            <a:r>
              <a:rPr lang="en-US" b="1" dirty="0"/>
              <a:t>run</a:t>
            </a:r>
            <a:r>
              <a:rPr lang="en-US" dirty="0"/>
              <a:t> as its “main”</a:t>
            </a:r>
          </a:p>
          <a:p>
            <a:r>
              <a:rPr lang="en-US" dirty="0"/>
              <a:t>Calling “</a:t>
            </a:r>
            <a:r>
              <a:rPr lang="en-US" b="1" dirty="0"/>
              <a:t>run</a:t>
            </a:r>
            <a:r>
              <a:rPr lang="en-US" dirty="0"/>
              <a:t>” directly causes the program to execute “</a:t>
            </a:r>
            <a:r>
              <a:rPr lang="en-US" b="1" dirty="0"/>
              <a:t>run</a:t>
            </a:r>
            <a:r>
              <a:rPr lang="en-US" dirty="0"/>
              <a:t>” sequentially</a:t>
            </a:r>
          </a:p>
        </p:txBody>
      </p:sp>
    </p:spTree>
    <p:extLst>
      <p:ext uri="{BB962C8B-B14F-4D97-AF65-F5344CB8AC3E}">
        <p14:creationId xmlns:p14="http://schemas.microsoft.com/office/powerpoint/2010/main" val="60292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4494-6F18-778B-5186-4EA5BB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Summing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213E-1803-B73C-5155-E85FD124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the sum of an array</a:t>
            </a:r>
          </a:p>
          <a:p>
            <a:r>
              <a:rPr lang="en-US" dirty="0"/>
              <a:t>Idea: 4 threads each find the sum of one quarter of the array</a:t>
            </a:r>
          </a:p>
          <a:p>
            <a:r>
              <a:rPr lang="en-US" dirty="0"/>
              <a:t>Process:</a:t>
            </a:r>
          </a:p>
          <a:p>
            <a:pPr lvl="1"/>
            <a:r>
              <a:rPr lang="en-US" dirty="0"/>
              <a:t>Create 4 thread objects, each given a portion of the work </a:t>
            </a:r>
          </a:p>
          <a:p>
            <a:pPr lvl="1"/>
            <a:r>
              <a:rPr lang="en-US" dirty="0"/>
              <a:t>Call start() on each thread object to run it in parallel </a:t>
            </a:r>
          </a:p>
          <a:p>
            <a:pPr lvl="1"/>
            <a:r>
              <a:rPr lang="en-US" dirty="0"/>
              <a:t>Wait for threads to finish using join() </a:t>
            </a:r>
          </a:p>
          <a:p>
            <a:pPr lvl="1"/>
            <a:r>
              <a:rPr lang="en-US" dirty="0"/>
              <a:t>Add together their 4 answers for the final result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C8106-60EC-8ED9-1534-FDC5F4ACF91F}"/>
              </a:ext>
            </a:extLst>
          </p:cNvPr>
          <p:cNvGrpSpPr/>
          <p:nvPr/>
        </p:nvGrpSpPr>
        <p:grpSpPr>
          <a:xfrm>
            <a:off x="1483360" y="5103971"/>
            <a:ext cx="2255520" cy="375920"/>
            <a:chOff x="7132320" y="2763520"/>
            <a:chExt cx="2255520" cy="3759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113B1C-B78F-1455-DF64-22ACD76D79FF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E2F0E4C-CC21-FC20-B71E-4CACFF747123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EB6CD3-849E-23C2-4052-45AAC549807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852AD4C-4F43-187A-1DB9-01A5008CA921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4A00A4-DE89-DDA8-10C4-4005239776E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4516F6E-C9CF-D508-B647-C77FB76F7B1E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3A80C9C-2957-DCB3-983E-81D4D3BBD4CD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10A-D23B-EA0A-9633-F731B1849E7B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481C31-B095-B435-8E23-2C76B8A8C5DC}"/>
              </a:ext>
            </a:extLst>
          </p:cNvPr>
          <p:cNvGrpSpPr/>
          <p:nvPr/>
        </p:nvGrpSpPr>
        <p:grpSpPr>
          <a:xfrm>
            <a:off x="3738880" y="5103971"/>
            <a:ext cx="2255520" cy="375920"/>
            <a:chOff x="7132320" y="2763520"/>
            <a:chExt cx="2255520" cy="37592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D945C6-24BB-974E-5D0E-4D3F5DFC81E5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BE9DFEF-651A-0CC7-BC45-82E40D13A1F0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60018A2-2DB3-C92E-6B79-DAFE5996F5C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A9E0A-C873-EA6C-DBA5-0DDC61BB087A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B1CDE7D-10B7-CE7F-2EEA-C79E6DB00EFF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7655BED-194D-0E16-8700-3191234A1326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6E8AFB8-FCF7-F0E4-F006-F03F0E9D81D8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E97A4CA-3504-587D-ECF1-95A6661BD3A2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AFF23F-0C89-2E56-C969-AAB72D63622E}"/>
              </a:ext>
            </a:extLst>
          </p:cNvPr>
          <p:cNvGrpSpPr/>
          <p:nvPr/>
        </p:nvGrpSpPr>
        <p:grpSpPr>
          <a:xfrm>
            <a:off x="5994400" y="5103971"/>
            <a:ext cx="2255520" cy="375920"/>
            <a:chOff x="7132320" y="2763520"/>
            <a:chExt cx="2255520" cy="37592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D6F710C-5FA2-8AB7-EC53-F0CE53357777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09ECC5-D634-C376-3AD8-3C1676DF0F77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AE5D707-B334-45C8-6C3C-E24DBFF17AAB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C1AE8B-102B-3302-B199-5AD255953938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EE07EF4-991A-A4F3-6FB7-E46521AF1F5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75B5043-3E4A-D032-C376-548046202AA5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75DBE8E-FE38-88EE-9FA6-C3B2085A6AB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AD45512-1DB6-D978-1B7B-B704FFDFC8FC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F105F7-A55F-CDE5-5775-2F9D166368DE}"/>
              </a:ext>
            </a:extLst>
          </p:cNvPr>
          <p:cNvGrpSpPr/>
          <p:nvPr/>
        </p:nvGrpSpPr>
        <p:grpSpPr>
          <a:xfrm>
            <a:off x="8249920" y="5103971"/>
            <a:ext cx="2255520" cy="375920"/>
            <a:chOff x="7132320" y="2763520"/>
            <a:chExt cx="2255520" cy="37592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D22207A-A91C-FCAC-8AE2-DF89D20B5CDB}"/>
                </a:ext>
              </a:extLst>
            </p:cNvPr>
            <p:cNvGrpSpPr/>
            <p:nvPr/>
          </p:nvGrpSpPr>
          <p:grpSpPr>
            <a:xfrm>
              <a:off x="7132320" y="2763520"/>
              <a:ext cx="1127760" cy="375920"/>
              <a:chOff x="6847840" y="2865120"/>
              <a:chExt cx="1127760" cy="37592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CF7D01C-D85D-F0C2-C54A-51C5CFB86A02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100F0D4-9406-79AB-9E90-D6D7193AD6D3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6296DBE-A2BC-C9E5-E536-E4AAFBCD761F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7C7DDBD-18C2-B781-06A9-48D3486D8D32}"/>
                </a:ext>
              </a:extLst>
            </p:cNvPr>
            <p:cNvGrpSpPr/>
            <p:nvPr/>
          </p:nvGrpSpPr>
          <p:grpSpPr>
            <a:xfrm>
              <a:off x="8260080" y="2763520"/>
              <a:ext cx="1127760" cy="375920"/>
              <a:chOff x="6847840" y="2865120"/>
              <a:chExt cx="1127760" cy="37592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55978F4-3055-706E-9494-A88B795DACE1}"/>
                  </a:ext>
                </a:extLst>
              </p:cNvPr>
              <p:cNvSpPr/>
              <p:nvPr/>
            </p:nvSpPr>
            <p:spPr>
              <a:xfrm>
                <a:off x="684784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25A0080-AB81-1F30-64D7-3381470734E9}"/>
                  </a:ext>
                </a:extLst>
              </p:cNvPr>
              <p:cNvSpPr/>
              <p:nvPr/>
            </p:nvSpPr>
            <p:spPr>
              <a:xfrm>
                <a:off x="722376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653B5F-288D-B205-CADA-BD438B47F2B7}"/>
                  </a:ext>
                </a:extLst>
              </p:cNvPr>
              <p:cNvSpPr/>
              <p:nvPr/>
            </p:nvSpPr>
            <p:spPr>
              <a:xfrm>
                <a:off x="7599680" y="2865120"/>
                <a:ext cx="375920" cy="3759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Right Brace 39">
            <a:extLst>
              <a:ext uri="{FF2B5EF4-FFF2-40B4-BE49-F238E27FC236}">
                <a16:creationId xmlns:a16="http://schemas.microsoft.com/office/drawing/2014/main" id="{4E281BDF-ABC3-4C48-4BD1-C796BE5CCF31}"/>
              </a:ext>
            </a:extLst>
          </p:cNvPr>
          <p:cNvSpPr/>
          <p:nvPr/>
        </p:nvSpPr>
        <p:spPr>
          <a:xfrm rot="5400000">
            <a:off x="2423160" y="4540091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E4326B59-34F8-D876-B229-714E5C0069B6}"/>
              </a:ext>
            </a:extLst>
          </p:cNvPr>
          <p:cNvSpPr/>
          <p:nvPr/>
        </p:nvSpPr>
        <p:spPr>
          <a:xfrm rot="5400000">
            <a:off x="467868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DCCFCD9E-5BEE-65F8-E44A-C3FD282361C2}"/>
              </a:ext>
            </a:extLst>
          </p:cNvPr>
          <p:cNvSpPr/>
          <p:nvPr/>
        </p:nvSpPr>
        <p:spPr>
          <a:xfrm rot="5400000">
            <a:off x="693420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95611597-3CD2-9951-443C-28FA04960ACE}"/>
              </a:ext>
            </a:extLst>
          </p:cNvPr>
          <p:cNvSpPr/>
          <p:nvPr/>
        </p:nvSpPr>
        <p:spPr>
          <a:xfrm rot="5400000">
            <a:off x="9189720" y="4548505"/>
            <a:ext cx="375920" cy="2255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E3CE9FC-F7B1-EB7A-94CD-F31CC273C084}"/>
              </a:ext>
            </a:extLst>
          </p:cNvPr>
          <p:cNvCxnSpPr>
            <a:cxnSpLocks/>
            <a:stCxn id="67" idx="2"/>
            <a:endCxn id="57" idx="0"/>
          </p:cNvCxnSpPr>
          <p:nvPr/>
        </p:nvCxnSpPr>
        <p:spPr>
          <a:xfrm>
            <a:off x="2611120" y="6184503"/>
            <a:ext cx="3383280" cy="354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645FA6F-76F3-8BDF-D734-EC75FD2CEDEC}"/>
              </a:ext>
            </a:extLst>
          </p:cNvPr>
          <p:cNvCxnSpPr>
            <a:cxnSpLocks/>
            <a:stCxn id="70" idx="2"/>
            <a:endCxn id="57" idx="0"/>
          </p:cNvCxnSpPr>
          <p:nvPr/>
        </p:nvCxnSpPr>
        <p:spPr>
          <a:xfrm>
            <a:off x="4849858" y="6165255"/>
            <a:ext cx="1144542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8A0344A-8A37-0B45-7C7C-B5438994AB3C}"/>
              </a:ext>
            </a:extLst>
          </p:cNvPr>
          <p:cNvCxnSpPr>
            <a:cxnSpLocks/>
            <a:stCxn id="73" idx="2"/>
            <a:endCxn id="57" idx="0"/>
          </p:cNvCxnSpPr>
          <p:nvPr/>
        </p:nvCxnSpPr>
        <p:spPr>
          <a:xfrm flipH="1">
            <a:off x="5994400" y="6165255"/>
            <a:ext cx="1133451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3CF0965-6CC1-AC0D-A2A2-C50F7D6251C6}"/>
              </a:ext>
            </a:extLst>
          </p:cNvPr>
          <p:cNvCxnSpPr>
            <a:cxnSpLocks/>
            <a:stCxn id="76" idx="2"/>
            <a:endCxn id="57" idx="0"/>
          </p:cNvCxnSpPr>
          <p:nvPr/>
        </p:nvCxnSpPr>
        <p:spPr>
          <a:xfrm flipH="1">
            <a:off x="5994400" y="6165255"/>
            <a:ext cx="3383280" cy="373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83F94A2-8F7D-06CB-FBBD-02DBCF84E982}"/>
              </a:ext>
            </a:extLst>
          </p:cNvPr>
          <p:cNvSpPr txBox="1"/>
          <p:nvPr/>
        </p:nvSpPr>
        <p:spPr>
          <a:xfrm>
            <a:off x="5844359" y="65391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D70DCD-6EA0-151A-FFA2-55FDC41C3DD7}"/>
              </a:ext>
            </a:extLst>
          </p:cNvPr>
          <p:cNvSpPr txBox="1"/>
          <p:nvPr/>
        </p:nvSpPr>
        <p:spPr>
          <a:xfrm>
            <a:off x="2461079" y="5815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DB3208-38D8-0AF6-14C7-23043C783C05}"/>
              </a:ext>
            </a:extLst>
          </p:cNvPr>
          <p:cNvSpPr txBox="1"/>
          <p:nvPr/>
        </p:nvSpPr>
        <p:spPr>
          <a:xfrm>
            <a:off x="4699817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A1CFD4-DDC7-FCEC-1678-8320366443CC}"/>
              </a:ext>
            </a:extLst>
          </p:cNvPr>
          <p:cNvSpPr txBox="1"/>
          <p:nvPr/>
        </p:nvSpPr>
        <p:spPr>
          <a:xfrm>
            <a:off x="6977810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674674-D3FC-70F8-EE87-7E6B3211765B}"/>
              </a:ext>
            </a:extLst>
          </p:cNvPr>
          <p:cNvSpPr txBox="1"/>
          <p:nvPr/>
        </p:nvSpPr>
        <p:spPr>
          <a:xfrm>
            <a:off x="9227639" y="5795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178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31370</TotalTime>
  <Words>3456</Words>
  <Application>Microsoft Office PowerPoint</Application>
  <PresentationFormat>Widescreen</PresentationFormat>
  <Paragraphs>414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 Light</vt:lpstr>
      <vt:lpstr>Calibri</vt:lpstr>
      <vt:lpstr>Cambria Math</vt:lpstr>
      <vt:lpstr>Office Theme</vt:lpstr>
      <vt:lpstr>CSE 332 Winter 2024 Lecture 19: ForkJoin, Maps, Reductions</vt:lpstr>
      <vt:lpstr>Parallelism Vs. Concurrency (with Potatoes)</vt:lpstr>
      <vt:lpstr>New Story of Code Execution</vt:lpstr>
      <vt:lpstr>Old Story</vt:lpstr>
      <vt:lpstr>New Story</vt:lpstr>
      <vt:lpstr>Needs from Our Programming Language</vt:lpstr>
      <vt:lpstr>Parallelism Example (not real code)</vt:lpstr>
      <vt:lpstr>Java.lang.Thread</vt:lpstr>
      <vt:lpstr>Back to Summing an Array</vt:lpstr>
      <vt:lpstr>First Attempt (part 1, defining Thread Object)</vt:lpstr>
      <vt:lpstr>First Attempt (part 2, Creating Thread Objects)</vt:lpstr>
      <vt:lpstr>First Attempt (part 3, Running Thread Objects)</vt:lpstr>
      <vt:lpstr>First Attempt (part 4, Synchronizing)</vt:lpstr>
      <vt:lpstr>Join</vt:lpstr>
      <vt:lpstr>Flaws With this Attempt</vt:lpstr>
      <vt:lpstr>Flaws With this Attempt</vt:lpstr>
      <vt:lpstr>One Potential Solution: More Threads!</vt:lpstr>
      <vt:lpstr>A Better Solution: Divide and Conquer!</vt:lpstr>
      <vt:lpstr>Merge Sort</vt:lpstr>
      <vt:lpstr>Parallel Sum</vt:lpstr>
      <vt:lpstr>Divide and Conquer with Threads</vt:lpstr>
      <vt:lpstr>Small optimization</vt:lpstr>
      <vt:lpstr>Divide and Conquer with Threads (optimized)</vt:lpstr>
      <vt:lpstr>ForkJoin Framework</vt:lpstr>
      <vt:lpstr>Divide and Conquer with ForkJoin</vt:lpstr>
      <vt:lpstr>Divide and Conquer with ForkJoin (continued)</vt:lpstr>
      <vt:lpstr>Find Max with ForkJoin</vt:lpstr>
      <vt:lpstr>Other Problems that can be solved similarly</vt:lpstr>
      <vt:lpstr>Reductions</vt:lpstr>
      <vt:lpstr>Map</vt:lpstr>
      <vt:lpstr>Map with ForkJoin</vt:lpstr>
      <vt:lpstr>Map with ForkJoin (continued)</vt:lpstr>
      <vt:lpstr>Maps and Reductions</vt:lpstr>
      <vt:lpstr>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261</cp:revision>
  <dcterms:created xsi:type="dcterms:W3CDTF">2023-10-13T16:06:42Z</dcterms:created>
  <dcterms:modified xsi:type="dcterms:W3CDTF">2024-02-21T16:18:07Z</dcterms:modified>
</cp:coreProperties>
</file>