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336" r:id="rId3"/>
    <p:sldId id="346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8" r:id="rId23"/>
    <p:sldId id="369" r:id="rId24"/>
    <p:sldId id="370" r:id="rId25"/>
    <p:sldId id="372" r:id="rId26"/>
    <p:sldId id="373" r:id="rId27"/>
  </p:sldIdLst>
  <p:sldSz cx="12192000" cy="6858000"/>
  <p:notesSz cx="6858000" cy="9144000"/>
  <p:embeddedFontLst>
    <p:embeddedFont>
      <p:font typeface="Cambria Math" panose="02040503050406030204" pitchFamily="18" charset="0"/>
      <p:regular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97"/>
    <a:srgbClr val="FF6464"/>
    <a:srgbClr val="FF99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30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12: Hashing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Delete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delete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Call delete with the key on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53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08DC-CFA0-51FE-747F-B24C466E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Running Time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269A8-5366-06F8-EC79-56A7CF5C93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load factor</a:t>
                </a:r>
                <a:r>
                  <a:rPr lang="en-US" dirty="0"/>
                  <a:t> of a hash table represents the average number of items per “bucket”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𝑠𝑖𝑧𝑒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Assume we have a has table that uses a linked-list for separate chaining</a:t>
                </a:r>
              </a:p>
              <a:p>
                <a:pPr lvl="1"/>
                <a:r>
                  <a:rPr lang="en-US" dirty="0"/>
                  <a:t>What is the expected number of comparisons needed in an unsuccessful find?</a:t>
                </a:r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What is the expected number of comparisons needed in a successful find?</a:t>
                </a:r>
              </a:p>
              <a:p>
                <a:r>
                  <a:rPr lang="en-US" dirty="0"/>
                  <a:t>How can we make the expected running time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269A8-5366-06F8-EC79-56A7CF5C93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0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E08AF-DF9A-73DA-75F4-9E637D15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138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E08AF-DF9A-73DA-75F4-9E637D15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/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352F6C-DE53-32FA-E0D5-C4BD09FE69CB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6550024" y="157035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/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blipFill>
                <a:blip r:embed="rId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5EAD4BB-F71C-4B78-6EE6-A124E0BA4014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9069069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/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blipFill>
                <a:blip r:embed="rId7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93F4EF4-64CB-DDD5-DC1F-9C3F90800D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9069069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/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blipFill>
                <a:blip r:embed="rId8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87CECB3-6B1F-DDE3-F042-3FC3931A51F3}"/>
              </a:ext>
            </a:extLst>
          </p:cNvPr>
          <p:cNvCxnSpPr>
            <a:cxnSpLocks/>
            <a:endCxn id="39" idx="2"/>
          </p:cNvCxnSpPr>
          <p:nvPr/>
        </p:nvCxnSpPr>
        <p:spPr>
          <a:xfrm flipV="1">
            <a:off x="9069069" y="15535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/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blipFill>
                <a:blip r:embed="rId9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1C2F5F-EF97-7D03-A3CD-00BF6AC7D8DF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9069069" y="829628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561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FBA-6F79-02B9-10AD-EEAD859A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E08AF-DF9A-73DA-75F4-9E637D15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63F0AD-B366-C970-FEE0-A04A115DD57E}"/>
              </a:ext>
            </a:extLst>
          </p:cNvPr>
          <p:cNvGrpSpPr/>
          <p:nvPr/>
        </p:nvGrpSpPr>
        <p:grpSpPr>
          <a:xfrm>
            <a:off x="3002280" y="327342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9C43E9-2D02-A0AE-77F2-A88FDACCC3C2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F2AE310-76CF-A4D1-646A-CF24361BD1FB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1462BD-18BE-92D9-F615-720C0D738196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0EE0AF8-5E31-EE08-B930-3691FC794464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55D9A24-F483-575F-AC5F-5F0956AC4284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202C58-CBB5-012D-D557-2A031682B6B5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8089122-E844-682A-D3C8-8FEB6934524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116D899-11B0-3132-F34D-1A8546F8896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6F0C92C-0A6A-A736-6854-6B83789D1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10D7F84-AB37-0A22-EEBF-60DCC570F6AE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1791840-5C39-5A87-C232-121A7EFD5A32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4AC9D25-BE1B-EA8E-3CDF-55103A55DC6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E504D8-C13D-913E-0F85-BCB0208DE1B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517909-B239-ADEF-BE68-21168FF28B4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AF83179-0D61-6102-E798-298CCFBFBEB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3EBF93-6D9A-6005-B678-19C29F8FB65E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42C8D5-406E-0A13-A085-6CA809BE4D2F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20D2B5-E5BA-F903-664F-E14D4888F269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F2615A-DEB3-179F-B749-F850767EF3A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86ADB1-F3AC-5513-3A43-A3DACE0EEBB3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32600D7-9784-D14C-E329-06747D4BA920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C19CA43-9C52-3476-02AB-173F335F4DCC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/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2BE152A-DD21-A1D9-F9DB-36C450E2C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65" y="2549524"/>
                <a:ext cx="468630" cy="468630"/>
              </a:xfrm>
              <a:prstGeom prst="rect">
                <a:avLst/>
              </a:prstGeom>
              <a:blipFill>
                <a:blip r:embed="rId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6838AF-6EEE-FDD0-E016-B6452060B852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4602480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/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26FCB5F-C80E-58DD-C419-EE8648D2A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2549524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6620DF4-C4AC-F0A0-8AF7-1B9AA29AE047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6550024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/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A7CFFF-707E-EEF0-FCB3-F96A6B073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825625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DDAB81-8C43-B648-39FE-E4FB6BFD9151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6550024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/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26F0FDA-D34D-B8D0-9980-0ABC895BC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09" y="1101726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352F6C-DE53-32FA-E0D5-C4BD09FE69CB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6550024" y="157035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/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C0B67D5-585B-A19C-12CE-7279BCB526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2549524"/>
                <a:ext cx="468630" cy="468630"/>
              </a:xfrm>
              <a:prstGeom prst="rect">
                <a:avLst/>
              </a:prstGeom>
              <a:blipFill>
                <a:blip r:embed="rId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5EAD4BB-F71C-4B78-6EE6-A124E0BA4014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9069069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/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85C7EF-EC8A-9112-3297-6CC7CFC479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825625"/>
                <a:ext cx="468630" cy="468630"/>
              </a:xfrm>
              <a:prstGeom prst="rect">
                <a:avLst/>
              </a:prstGeom>
              <a:blipFill>
                <a:blip r:embed="rId7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93F4EF4-64CB-DDD5-DC1F-9C3F90800D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9069069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/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C250B66-D88B-576F-2EE4-97FA99D03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1084897"/>
                <a:ext cx="468630" cy="468630"/>
              </a:xfrm>
              <a:prstGeom prst="rect">
                <a:avLst/>
              </a:prstGeom>
              <a:blipFill>
                <a:blip r:embed="rId8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87CECB3-6B1F-DDE3-F042-3FC3931A51F3}"/>
              </a:ext>
            </a:extLst>
          </p:cNvPr>
          <p:cNvCxnSpPr>
            <a:cxnSpLocks/>
            <a:endCxn id="39" idx="2"/>
          </p:cNvCxnSpPr>
          <p:nvPr/>
        </p:nvCxnSpPr>
        <p:spPr>
          <a:xfrm flipV="1">
            <a:off x="9069069" y="15535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/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279382-C643-1AFC-B041-2C279813F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754" y="360998"/>
                <a:ext cx="468630" cy="468630"/>
              </a:xfrm>
              <a:prstGeom prst="rect">
                <a:avLst/>
              </a:prstGeom>
              <a:blipFill>
                <a:blip r:embed="rId9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1C2F5F-EF97-7D03-A3CD-00BF6AC7D8DF}"/>
              </a:ext>
            </a:extLst>
          </p:cNvPr>
          <p:cNvCxnSpPr>
            <a:cxnSpLocks/>
            <a:endCxn id="41" idx="2"/>
          </p:cNvCxnSpPr>
          <p:nvPr/>
        </p:nvCxnSpPr>
        <p:spPr>
          <a:xfrm flipV="1">
            <a:off x="9069069" y="829628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03BAA4C-B007-C380-6D00-7D95F25871FA}"/>
                  </a:ext>
                </a:extLst>
              </p:cNvPr>
              <p:cNvSpPr/>
              <p:nvPr/>
            </p:nvSpPr>
            <p:spPr>
              <a:xfrm>
                <a:off x="4374197" y="1825625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03BAA4C-B007-C380-6D00-7D95F2587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197" y="1825625"/>
                <a:ext cx="468630" cy="468630"/>
              </a:xfrm>
              <a:prstGeom prst="rect">
                <a:avLst/>
              </a:prstGeom>
              <a:blipFill>
                <a:blip r:embed="rId10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772FA18-6A5B-A1AF-51F3-05EBCDEAB760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4608512" y="2294255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E2F806D-D1B1-DF73-6BDA-A4668BEDD6CA}"/>
                  </a:ext>
                </a:extLst>
              </p:cNvPr>
              <p:cNvSpPr/>
              <p:nvPr/>
            </p:nvSpPr>
            <p:spPr>
              <a:xfrm>
                <a:off x="5607366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E2F806D-D1B1-DF73-6BDA-A4668BEDD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366" y="2549524"/>
                <a:ext cx="468630" cy="468630"/>
              </a:xfrm>
              <a:prstGeom prst="rect">
                <a:avLst/>
              </a:prstGeom>
              <a:blipFill>
                <a:blip r:embed="rId11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3F82035-F31B-DDB2-87BB-A0A1AEB721D2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5841681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E2D19C4-9589-8C78-5C2C-A7145D3AEBE5}"/>
                  </a:ext>
                </a:extLst>
              </p:cNvPr>
              <p:cNvSpPr/>
              <p:nvPr/>
            </p:nvSpPr>
            <p:spPr>
              <a:xfrm>
                <a:off x="7593010" y="256206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E2D19C4-9589-8C78-5C2C-A7145D3AEB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010" y="2562064"/>
                <a:ext cx="468630" cy="468630"/>
              </a:xfrm>
              <a:prstGeom prst="rect">
                <a:avLst/>
              </a:prstGeom>
              <a:blipFill>
                <a:blip r:embed="rId12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0D314E1-854A-65E6-9B7F-C273F6FDE7DA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7827325" y="303069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EF44CA0-7BB2-4E78-982C-D3C3E70B39E5}"/>
                  </a:ext>
                </a:extLst>
              </p:cNvPr>
              <p:cNvSpPr/>
              <p:nvPr/>
            </p:nvSpPr>
            <p:spPr>
              <a:xfrm>
                <a:off x="3126421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EF44CA0-7BB2-4E78-982C-D3C3E70B39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421" y="2549524"/>
                <a:ext cx="468630" cy="468630"/>
              </a:xfrm>
              <a:prstGeom prst="rect">
                <a:avLst/>
              </a:prstGeom>
              <a:blipFill>
                <a:blip r:embed="rId13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A668F0C-0B35-AA65-2737-CBC7BE8228E2}"/>
              </a:ext>
            </a:extLst>
          </p:cNvPr>
          <p:cNvCxnSpPr>
            <a:cxnSpLocks/>
            <a:endCxn id="49" idx="2"/>
          </p:cNvCxnSpPr>
          <p:nvPr/>
        </p:nvCxnSpPr>
        <p:spPr>
          <a:xfrm flipV="1">
            <a:off x="3360736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A295C55-7A02-3F40-BBC1-E88C568E017D}"/>
                  </a:ext>
                </a:extLst>
              </p:cNvPr>
              <p:cNvSpPr/>
              <p:nvPr/>
            </p:nvSpPr>
            <p:spPr>
              <a:xfrm>
                <a:off x="7593010" y="1846579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A295C55-7A02-3F40-BBC1-E88C568E0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010" y="1846579"/>
                <a:ext cx="468630" cy="468630"/>
              </a:xfrm>
              <a:prstGeom prst="rect">
                <a:avLst/>
              </a:prstGeom>
              <a:blipFill>
                <a:blip r:embed="rId14"/>
                <a:stretch>
                  <a:fillRect l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F63374C-DE0C-C5B4-3F72-3B27EC9BC237}"/>
              </a:ext>
            </a:extLst>
          </p:cNvPr>
          <p:cNvCxnSpPr>
            <a:cxnSpLocks/>
            <a:endCxn id="51" idx="2"/>
          </p:cNvCxnSpPr>
          <p:nvPr/>
        </p:nvCxnSpPr>
        <p:spPr>
          <a:xfrm flipV="1">
            <a:off x="7827325" y="2315209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473778A-2878-4EF8-9556-821A278D079D}"/>
                  </a:ext>
                </a:extLst>
              </p:cNvPr>
              <p:cNvSpPr/>
              <p:nvPr/>
            </p:nvSpPr>
            <p:spPr>
              <a:xfrm>
                <a:off x="8213090" y="2549524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473778A-2878-4EF8-9556-821A278D0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090" y="2549524"/>
                <a:ext cx="468630" cy="468630"/>
              </a:xfrm>
              <a:prstGeom prst="rect">
                <a:avLst/>
              </a:prstGeom>
              <a:blipFill>
                <a:blip r:embed="rId15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40B7F36-8C50-B7B5-8D5D-F7C2197D449B}"/>
              </a:ext>
            </a:extLst>
          </p:cNvPr>
          <p:cNvCxnSpPr>
            <a:cxnSpLocks/>
            <a:endCxn id="53" idx="2"/>
          </p:cNvCxnSpPr>
          <p:nvPr/>
        </p:nvCxnSpPr>
        <p:spPr>
          <a:xfrm flipV="1">
            <a:off x="8447405" y="3018154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215489C-1C00-DF44-EE09-420899356F8E}"/>
                  </a:ext>
                </a:extLst>
              </p:cNvPr>
              <p:cNvSpPr/>
              <p:nvPr/>
            </p:nvSpPr>
            <p:spPr>
              <a:xfrm>
                <a:off x="7577135" y="113315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215489C-1C00-DF44-EE09-420899356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135" y="1133157"/>
                <a:ext cx="468630" cy="468630"/>
              </a:xfrm>
              <a:prstGeom prst="rect">
                <a:avLst/>
              </a:prstGeom>
              <a:blipFill>
                <a:blip r:embed="rId16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8F43A32-977F-43FE-EAAB-FDBF4149C224}"/>
              </a:ext>
            </a:extLst>
          </p:cNvPr>
          <p:cNvCxnSpPr>
            <a:cxnSpLocks/>
            <a:endCxn id="55" idx="2"/>
          </p:cNvCxnSpPr>
          <p:nvPr/>
        </p:nvCxnSpPr>
        <p:spPr>
          <a:xfrm flipV="1">
            <a:off x="7811450" y="160178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274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FD21D-C91E-3FE2-2027-49433DFD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Resolution: Linear Probing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C88E4-9BBE-71CC-681D-27A20BEE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there’s a collision, use the next open space in the table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33847A-21B7-8D67-70E7-20697D5D828F}"/>
              </a:ext>
            </a:extLst>
          </p:cNvPr>
          <p:cNvGrpSpPr/>
          <p:nvPr/>
        </p:nvGrpSpPr>
        <p:grpSpPr>
          <a:xfrm>
            <a:off x="2895600" y="483806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2483E0-035B-552B-046B-B8CFCDDDA378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0A2255D-F389-165E-90CE-D5FDEDDAD427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873DF17-BBDE-7098-679E-F718BD0005E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497686A-BF93-5D4B-62ED-13F2DCF99D21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3DB1FA2-F273-056C-0BC0-3CF45C0F23ED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EFCA446-C2F3-17AC-0BE3-69BCB6EC8B5A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E15B43A-CE28-5824-C803-3DB155C25B9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50E83A-82AF-5B5F-4819-0B3B5A4A67D4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477FBFB-DD77-940B-BBEF-1081F2AB4D8D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54EC3AB-7728-01B1-C085-C01979A56E1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5AF9B6F-5851-F1D1-4A8F-611B3182AB28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6CBC511-68D6-8230-0208-019B6D43F0C0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EAA4797-6DEA-8CBE-BAC1-E915143B9341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550FB6-B136-FD0A-CDFB-8DCF58F3E6B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75A14D9-1D9F-1F25-2689-4B160E4CD78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B50E096-C2C7-35F2-770A-652F4CB9C336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1390E29-9377-939E-4D08-909131F81DFA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18A230B-E4DC-C904-C2DD-D6BF5FD6E09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C3758B1-9087-D7B1-ABB7-BF5CFE288F86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C2C4802-4643-0124-1D32-E88B8617331A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4B46D2A-B3B0-8BFB-4118-5BA56C95DCC4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DB85716-D30D-EBB1-5947-E6BF559FAEB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9601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Insert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4335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do this together!</a:t>
            </a:r>
          </a:p>
        </p:txBody>
      </p:sp>
    </p:spTree>
    <p:extLst>
      <p:ext uri="{BB962C8B-B14F-4D97-AF65-F5344CB8AC3E}">
        <p14:creationId xmlns:p14="http://schemas.microsoft.com/office/powerpoint/2010/main" val="1339909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Find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find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Repeat until you either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or else you reach an empty cell in the table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411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do this together!</a:t>
            </a:r>
          </a:p>
        </p:txBody>
      </p:sp>
    </p:spTree>
    <p:extLst>
      <p:ext uri="{BB962C8B-B14F-4D97-AF65-F5344CB8AC3E}">
        <p14:creationId xmlns:p14="http://schemas.microsoft.com/office/powerpoint/2010/main" val="378981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FC2A-BFAD-154C-CB01-688AAE7FE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4FCE-3F9B-A4E6-20AE-E94AE5C80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68803838"/>
                  </p:ext>
                </p:extLst>
              </p:nvPr>
            </p:nvGraphicFramePr>
            <p:xfrm>
              <a:off x="1485900" y="1988820"/>
              <a:ext cx="9220199" cy="3703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(Average)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68803838"/>
                  </p:ext>
                </p:extLst>
              </p:nvPr>
            </p:nvGraphicFramePr>
            <p:xfrm>
              <a:off x="1485900" y="1988820"/>
              <a:ext cx="9220199" cy="3703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735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735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7358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6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6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6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5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534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5343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42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13433" r="-223975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13433" r="-139865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13433" r="-976" b="-3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604412" r="-223975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604412" r="-139865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604412" r="-976" b="-2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714925" r="-223975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714925" r="-139865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714925" r="-976" b="-1313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(Average)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802941" r="-223975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802941" r="-139865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802941" r="-976" b="-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79141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Find the last thing with a matching hash, move that into the spot you deleted from</a:t>
            </a:r>
          </a:p>
          <a:p>
            <a:r>
              <a:rPr lang="en-US" dirty="0"/>
              <a:t>Option 2: Called “tombstone” deletion. Leave a special object that indicates an object was deleted from there</a:t>
            </a:r>
          </a:p>
          <a:p>
            <a:pPr lvl="1"/>
            <a:r>
              <a:rPr lang="en-US" dirty="0"/>
              <a:t>The tombstone does not act as an open space when finding (so keep looking after its reached)</a:t>
            </a:r>
          </a:p>
          <a:p>
            <a:pPr lvl="1"/>
            <a:r>
              <a:rPr lang="en-US" dirty="0"/>
              <a:t>When inserting you can replace a tombstone with a new item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398797-8895-3723-4DFA-5FD577DC625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94E3EBE-92D3-3CBC-4097-E854D2FB517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9F9CF4CB-A27A-964D-A636-9F4C5BAF32BE}"/>
                      </a:ext>
                    </a:extLst>
                  </p:cNvPr>
                  <p:cNvSpPr/>
                  <p:nvPr/>
                </p:nvSpPr>
                <p:spPr>
                  <a:xfrm>
                    <a:off x="225298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9F9CF4CB-A27A-964D-A636-9F4C5BAF32B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5298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168045C-4DD0-521D-E388-E155A93DAFF1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CBD1F50D-0106-BB33-E7B4-DF9459A8ED27}"/>
                      </a:ext>
                    </a:extLst>
                  </p:cNvPr>
                  <p:cNvSpPr/>
                  <p:nvPr/>
                </p:nvSpPr>
                <p:spPr>
                  <a:xfrm>
                    <a:off x="353314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CBD1F50D-0106-BB33-E7B4-DF9459A8ED2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314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F68DA8B2-9D14-9376-BA10-6072DC3F7AAE}"/>
                      </a:ext>
                    </a:extLst>
                  </p:cNvPr>
                  <p:cNvSpPr/>
                  <p:nvPr/>
                </p:nvSpPr>
                <p:spPr>
                  <a:xfrm>
                    <a:off x="417322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F68DA8B2-9D14-9376-BA10-6072DC3F7AA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7322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872695B-70F4-3DA6-F9C7-C39AA3021A9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7C73464A-B923-7D8A-08E9-FA6362BB975F}"/>
                      </a:ext>
                    </a:extLst>
                  </p:cNvPr>
                  <p:cNvSpPr/>
                  <p:nvPr/>
                </p:nvSpPr>
                <p:spPr>
                  <a:xfrm>
                    <a:off x="545338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7C73464A-B923-7D8A-08E9-FA6362BB975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5338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2B62BA5-C7A9-1093-C1C5-92B30048EF2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7E8C7D0-301F-810C-81D7-8032D43CCED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EF34426-81D0-A00D-F869-CE2CC1F69DD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7B13CF2-FF93-8502-9E02-8932AAC3B628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CD7BD24-78C4-485A-B642-694347CAF79F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E07A55D-FD55-65C4-B762-EE475FB813D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2B816F0-1D87-DCEE-EE23-73BA3F93C0D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472B5DE-98C0-ED41-C1C2-5402072D17E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1DF7F5A-E96D-9469-1E44-2B9982B5F417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4290CC6-A7C4-513F-0046-64C15C576672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AAFCECB-C9D4-B0F1-13A6-E6A0B9F5E5FC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6966F40-4191-1551-B59D-C33E64E92ED2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B32752-91AD-18C5-0ABD-530E78C6EAE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950CBD8-72AD-EB1F-CF08-19E9158FCF57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2A5AD5E-A38F-FFBF-1612-402BB356C254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pic>
        <p:nvPicPr>
          <p:cNvPr id="1026" name="Picture 2" descr="Tombstone Graphic by Lowkey21 · Creative Fabrica">
            <a:extLst>
              <a:ext uri="{FF2B5EF4-FFF2-40B4-BE49-F238E27FC236}">
                <a16:creationId xmlns:a16="http://schemas.microsoft.com/office/drawing/2014/main" id="{4D539D6B-C7E5-D7DC-674F-BD419E482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2" t="13451" r="15903" b="12240"/>
          <a:stretch/>
        </p:blipFill>
        <p:spPr bwMode="auto">
          <a:xfrm>
            <a:off x="5515827" y="5640183"/>
            <a:ext cx="510106" cy="38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583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FDBF2-63C9-8594-E37F-13EE9BA0A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Downsides of Linear Probing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0D9F20-503B-1CC5-FAAD-15F079F00C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happens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approaches 1?</a:t>
                </a:r>
              </a:p>
              <a:p>
                <a:r>
                  <a:rPr lang="en-US" dirty="0"/>
                  <a:t>What happens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exceeds 1?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0D9F20-503B-1CC5-FAAD-15F079F00C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6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Probing: Insert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719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EF850-0680-6520-62A9-DA71336F1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Insert:</a:t>
            </a:r>
          </a:p>
          <a:p>
            <a:pPr lvl="1"/>
            <a:r>
              <a:rPr lang="en-US" dirty="0"/>
              <a:t>76</a:t>
            </a:r>
          </a:p>
          <a:p>
            <a:pPr lvl="1"/>
            <a:r>
              <a:rPr lang="en-US" dirty="0"/>
              <a:t>40 </a:t>
            </a:r>
          </a:p>
          <a:p>
            <a:pPr lvl="1"/>
            <a:r>
              <a:rPr lang="en-US" dirty="0"/>
              <a:t>48 </a:t>
            </a:r>
          </a:p>
          <a:p>
            <a:pPr lvl="1"/>
            <a:r>
              <a:rPr lang="en-US" dirty="0"/>
              <a:t>5 </a:t>
            </a:r>
          </a:p>
          <a:p>
            <a:pPr lvl="1"/>
            <a:r>
              <a:rPr lang="en-US" dirty="0"/>
              <a:t>55 </a:t>
            </a:r>
          </a:p>
          <a:p>
            <a:pPr lvl="1"/>
            <a:r>
              <a:rPr lang="en-US" dirty="0"/>
              <a:t>47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4480560" cy="1097280"/>
            <a:chOff x="4953000" y="660717"/>
            <a:chExt cx="448056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4480560" cy="640080"/>
              <a:chOff x="2252980" y="5083048"/>
              <a:chExt cx="448056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4480560" cy="640080"/>
              <a:chOff x="2252980" y="5083048"/>
              <a:chExt cx="448056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7420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E8820-9792-6FF2-3B76-3657BAD6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Quadratic Probing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FE5C53-5FC4-6CF5-6D34-1C1D27BEA8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you probe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</m:oMath>
                </a14:m>
                <a:r>
                  <a:rPr lang="en-US" dirty="0"/>
                  <a:t> times, you start repeating the same indices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then you’re guaranteed to find an open spot in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probes</a:t>
                </a:r>
              </a:p>
              <a:p>
                <a:endParaRPr lang="en-US" dirty="0"/>
              </a:p>
              <a:p>
                <a:r>
                  <a:rPr lang="en-US" dirty="0"/>
                  <a:t>Helps with the clustering problem of linear probing, but does not help if many things hash to the same value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FE5C53-5FC4-6CF5-6D34-1C1D27BEA8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580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Hashing: Insert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are both good hash functions</a:t>
                </a:r>
              </a:p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575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48504-CA46-CA67-A734-8DDC6861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Rehashing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56C4D0-09F9-C2D9-56AC-4F81B37D1B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your load factor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gets too large, copy everything over to a larger hash table</a:t>
                </a:r>
              </a:p>
              <a:p>
                <a:pPr lvl="1"/>
                <a:r>
                  <a:rPr lang="en-US" dirty="0"/>
                  <a:t>To do this: make a new array with a new hash function</a:t>
                </a:r>
              </a:p>
              <a:p>
                <a:pPr lvl="1"/>
                <a:r>
                  <a:rPr lang="en-US" dirty="0"/>
                  <a:t>Re-insert all items into the new hash table with the new hash function</a:t>
                </a:r>
              </a:p>
              <a:p>
                <a:pPr lvl="1"/>
                <a:r>
                  <a:rPr lang="en-US" dirty="0"/>
                  <a:t>New hash table should be “roughly” double the size (but probably still want it to be prime)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56C4D0-09F9-C2D9-56AC-4F81B37D1B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34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BAF4-F1F4-9C84-F186-4A0326FB4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22E5-FF63-9465-BBF3-027FF5402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/>
              <a:t>Have a small array to store information</a:t>
            </a:r>
          </a:p>
          <a:p>
            <a:pPr lvl="1"/>
            <a:r>
              <a:rPr lang="en-US" dirty="0"/>
              <a:t>Use a </a:t>
            </a:r>
            <a:r>
              <a:rPr lang="en-US" b="1" dirty="0"/>
              <a:t>hash function</a:t>
            </a:r>
            <a:r>
              <a:rPr lang="en-US" dirty="0"/>
              <a:t> to convert the key into an index</a:t>
            </a:r>
          </a:p>
          <a:p>
            <a:pPr lvl="2"/>
            <a:r>
              <a:rPr lang="en-US" dirty="0"/>
              <a:t>Hash function should “scatter” the keys, behave as if it randomly assigned keys to indices</a:t>
            </a:r>
          </a:p>
          <a:p>
            <a:pPr lvl="1"/>
            <a:r>
              <a:rPr lang="en-US" dirty="0"/>
              <a:t>Store key at the index given by the hash function</a:t>
            </a:r>
          </a:p>
          <a:p>
            <a:pPr lvl="1"/>
            <a:r>
              <a:rPr lang="en-US" dirty="0"/>
              <a:t>Do something if two keys map to the same place (should be very rare)</a:t>
            </a:r>
          </a:p>
          <a:p>
            <a:pPr lvl="2"/>
            <a:r>
              <a:rPr lang="en-US" dirty="0"/>
              <a:t>Collision resolution</a:t>
            </a:r>
          </a:p>
        </p:txBody>
      </p:sp>
      <p:pic>
        <p:nvPicPr>
          <p:cNvPr id="1026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A711E177-0A03-6A78-A571-9F53531A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64328"/>
            <a:ext cx="1252220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/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25CEE9F9-2EBE-4CC1-9403-3C322B3D011A}"/>
              </a:ext>
            </a:extLst>
          </p:cNvPr>
          <p:cNvGrpSpPr/>
          <p:nvPr/>
        </p:nvGrpSpPr>
        <p:grpSpPr>
          <a:xfrm>
            <a:off x="6906260" y="5164328"/>
            <a:ext cx="5120640" cy="640080"/>
            <a:chOff x="1470660" y="4001294"/>
            <a:chExt cx="5120640" cy="640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15F891-EABE-C715-0CC0-B077530D6B06}"/>
                </a:ext>
              </a:extLst>
            </p:cNvPr>
            <p:cNvSpPr/>
            <p:nvPr/>
          </p:nvSpPr>
          <p:spPr>
            <a:xfrm>
              <a:off x="14706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16793F-F73D-8588-59C0-B5CD1713D13C}"/>
                </a:ext>
              </a:extLst>
            </p:cNvPr>
            <p:cNvSpPr/>
            <p:nvPr/>
          </p:nvSpPr>
          <p:spPr>
            <a:xfrm>
              <a:off x="21107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F5FE7C-60F8-DCCD-71CA-23CCA50514E5}"/>
                </a:ext>
              </a:extLst>
            </p:cNvPr>
            <p:cNvSpPr/>
            <p:nvPr/>
          </p:nvSpPr>
          <p:spPr>
            <a:xfrm>
              <a:off x="27508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908263-8B67-5D74-ACF7-D2EF2DE9F6C9}"/>
                </a:ext>
              </a:extLst>
            </p:cNvPr>
            <p:cNvSpPr/>
            <p:nvPr/>
          </p:nvSpPr>
          <p:spPr>
            <a:xfrm>
              <a:off x="339090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5C47B54-CFE9-D28C-B605-0944181CD613}"/>
                </a:ext>
              </a:extLst>
            </p:cNvPr>
            <p:cNvSpPr/>
            <p:nvPr/>
          </p:nvSpPr>
          <p:spPr>
            <a:xfrm>
              <a:off x="403098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809D88-9346-16AB-47D9-15E1AB178F52}"/>
                </a:ext>
              </a:extLst>
            </p:cNvPr>
            <p:cNvSpPr/>
            <p:nvPr/>
          </p:nvSpPr>
          <p:spPr>
            <a:xfrm>
              <a:off x="46710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830064F-7EE5-1285-D430-ECA89FA194B5}"/>
                </a:ext>
              </a:extLst>
            </p:cNvPr>
            <p:cNvSpPr/>
            <p:nvPr/>
          </p:nvSpPr>
          <p:spPr>
            <a:xfrm>
              <a:off x="53111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5BB3CB-8E1A-CB22-7ACF-36852255E9A8}"/>
                </a:ext>
              </a:extLst>
            </p:cNvPr>
            <p:cNvSpPr/>
            <p:nvPr/>
          </p:nvSpPr>
          <p:spPr>
            <a:xfrm>
              <a:off x="59512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8BC6414-62CE-EA22-FB80-F74A3FDF0CD2}"/>
              </a:ext>
            </a:extLst>
          </p:cNvPr>
          <p:cNvSpPr txBox="1"/>
          <p:nvPr/>
        </p:nvSpPr>
        <p:spPr>
          <a:xfrm>
            <a:off x="713741" y="5942568"/>
            <a:ext cx="119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Object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459D7-FB1D-BBF7-141C-D2577C0E01B4}"/>
              </a:ext>
            </a:extLst>
          </p:cNvPr>
          <p:cNvSpPr txBox="1"/>
          <p:nvPr/>
        </p:nvSpPr>
        <p:spPr>
          <a:xfrm>
            <a:off x="3542560" y="5078329"/>
            <a:ext cx="1239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 between 0 and size-1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5298C6D-A5AF-44EB-717D-6711EFE60FC8}"/>
              </a:ext>
            </a:extLst>
          </p:cNvPr>
          <p:cNvSpPr/>
          <p:nvPr/>
        </p:nvSpPr>
        <p:spPr>
          <a:xfrm>
            <a:off x="4754350" y="4783932"/>
            <a:ext cx="2037080" cy="14605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Insert / find /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pic>
        <p:nvPicPr>
          <p:cNvPr id="18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54070E1C-8E07-4C18-0042-FC895ADDB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118" y="5185664"/>
            <a:ext cx="513663" cy="3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BAE7921-37C6-D987-ECCC-13611CBD6373}"/>
              </a:ext>
            </a:extLst>
          </p:cNvPr>
          <p:cNvSpPr txBox="1"/>
          <p:nvPr/>
        </p:nvSpPr>
        <p:spPr>
          <a:xfrm>
            <a:off x="8100060" y="5435076"/>
            <a:ext cx="814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&amp; value</a:t>
            </a:r>
          </a:p>
        </p:txBody>
      </p:sp>
    </p:spTree>
    <p:extLst>
      <p:ext uri="{BB962C8B-B14F-4D97-AF65-F5344CB8AC3E}">
        <p14:creationId xmlns:p14="http://schemas.microsoft.com/office/powerpoint/2010/main" val="310851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A3157-9EDB-A5A0-CA4E-45FD83444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“Good” Hash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8E848-4314-D161-07CD-DB538594E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Definition: A hash function maps objects to integers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Should be very efficient</a:t>
            </a:r>
          </a:p>
          <a:p>
            <a:pPr lvl="1"/>
            <a:r>
              <a:rPr lang="en-US" dirty="0"/>
              <a:t>Calculating the hash should be negligible</a:t>
            </a:r>
          </a:p>
          <a:p>
            <a:r>
              <a:rPr lang="en-US" dirty="0"/>
              <a:t>Should randomly scatter objects</a:t>
            </a:r>
          </a:p>
          <a:p>
            <a:pPr lvl="1"/>
            <a:r>
              <a:rPr lang="en-US" dirty="0"/>
              <a:t>Objects that are similar to each other should be likely to end up far away</a:t>
            </a:r>
          </a:p>
          <a:p>
            <a:r>
              <a:rPr lang="en-US" dirty="0"/>
              <a:t>Should use the entire table</a:t>
            </a:r>
          </a:p>
          <a:p>
            <a:pPr lvl="1"/>
            <a:r>
              <a:rPr lang="en-US" dirty="0"/>
              <a:t>There should not be any indices in the table that nothing can hash to</a:t>
            </a:r>
          </a:p>
          <a:p>
            <a:pPr lvl="1"/>
            <a:r>
              <a:rPr lang="en-US" dirty="0"/>
              <a:t>Picking a table size that is prime helps with this</a:t>
            </a:r>
          </a:p>
          <a:p>
            <a:r>
              <a:rPr lang="en-US" dirty="0"/>
              <a:t>Should use things needed to “identify” the object</a:t>
            </a:r>
          </a:p>
          <a:p>
            <a:pPr lvl="1"/>
            <a:r>
              <a:rPr lang="en-US" dirty="0"/>
              <a:t>Use only fields you would check for a .equals method  be included in calculating the hash</a:t>
            </a:r>
          </a:p>
          <a:p>
            <a:pPr lvl="1"/>
            <a:r>
              <a:rPr lang="en-US" dirty="0"/>
              <a:t>More fields typically leads to fewer collisions, but less efficient calculation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3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EB70-2748-0FB0-4AA5-4178E105F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Hash (and phone number trivia)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BD3363-EAA6-6613-37B3-2C8AC002A3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𝑝h𝑜𝑛𝑒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the first digit of the phone number</a:t>
                </a:r>
              </a:p>
              <a:p>
                <a:pPr lvl="1"/>
                <a:r>
                  <a:rPr lang="en-US" dirty="0"/>
                  <a:t>No US phone numbers start with 1 or 0</a:t>
                </a:r>
              </a:p>
              <a:p>
                <a:pPr lvl="1"/>
                <a:r>
                  <a:rPr lang="en-US" dirty="0"/>
                  <a:t>If we’re sampling from this class, 2 is by far the most likely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BD3363-EAA6-6613-37B3-2C8AC002A3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20E693B-93AA-C117-7620-A18DD24FEB40}"/>
              </a:ext>
            </a:extLst>
          </p:cNvPr>
          <p:cNvGrpSpPr/>
          <p:nvPr/>
        </p:nvGrpSpPr>
        <p:grpSpPr>
          <a:xfrm>
            <a:off x="5298440" y="4830128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E418751-3F07-0DFF-4FC2-B57C51B02C1F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C1010E2-3D4F-53C1-6B99-1B18E60FDD06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AA24EDF-2E5C-B7EB-CE04-579C70775B6C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EADAEB4-C706-9861-DD5F-AE494EBB44D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FB7A9A4-6398-EC12-E456-B11FEE14681B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BA606F0-F91C-900A-B85F-6F6E4A35C35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8CD4196-E921-BC0C-4178-6E47474B52A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6B78A1D-8822-7D5B-EBCD-C2BA219456B7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F39AF62-A56B-F6B5-E0D1-6A4473C47F3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D48D035-BB15-9D68-B22D-DC97C43D8E9F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E3EA93E-6F99-B4B5-E846-D6930840224B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4644001-843C-9580-BCB1-87AEB1D91864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9423C69-BC54-9C2E-3E25-F467B7226CF4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4630411-625B-9FF1-7FC8-929037C4E362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526C368-E744-8F5C-3D09-060814B63658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87D8E32-A226-6474-7942-8506A86639BA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1841967-D254-6740-6886-C85A2566A5E1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A60285C-0BD9-3F25-00F4-BDFBDF50B872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23F4E4E-647F-EF99-B6C9-606016E5942C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4A5911F-FAAC-13F1-DB1A-3338BFA5448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44A62AC-6E01-38F1-6D3B-B17AE3E0898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477B64A-820D-EDCA-CB1B-C491E58A0BF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426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18AD-8782-101D-71B2-AACF88D7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These Hash Functions (for strings)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B1475-B392-8867-1600-491BB288D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be a string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the ascii encoding of the character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37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e>
                        </m:nary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B1475-B392-8867-1600-491BB288D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27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A8AF-72A5-B472-A0CD-E37AFD3D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7292A-1917-0E43-0B96-34F56EC9D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Collision occurs when we want to insert something into an already-occupied position in the hash table</a:t>
            </a:r>
          </a:p>
          <a:p>
            <a:r>
              <a:rPr lang="en-US" dirty="0"/>
              <a:t>2 main strategies:</a:t>
            </a:r>
          </a:p>
          <a:p>
            <a:pPr lvl="1"/>
            <a:r>
              <a:rPr lang="en-US" dirty="0"/>
              <a:t>Separate Chaining</a:t>
            </a:r>
          </a:p>
          <a:p>
            <a:pPr lvl="2"/>
            <a:r>
              <a:rPr lang="en-US" dirty="0"/>
              <a:t>Use a secondary data structure to contain the items</a:t>
            </a:r>
          </a:p>
          <a:p>
            <a:pPr lvl="3"/>
            <a:r>
              <a:rPr lang="en-US" dirty="0"/>
              <a:t>E.g. each index in the hash table is itself a linked list</a:t>
            </a:r>
          </a:p>
          <a:p>
            <a:pPr lvl="1"/>
            <a:r>
              <a:rPr lang="en-US" dirty="0"/>
              <a:t>Open Addressing</a:t>
            </a:r>
          </a:p>
          <a:p>
            <a:pPr lvl="2"/>
            <a:r>
              <a:rPr lang="en-US" dirty="0"/>
              <a:t>Use a different spot in the table instead</a:t>
            </a:r>
          </a:p>
          <a:p>
            <a:pPr lvl="3"/>
            <a:r>
              <a:rPr lang="en-US" dirty="0"/>
              <a:t>Linear Probing</a:t>
            </a:r>
          </a:p>
          <a:p>
            <a:pPr lvl="3"/>
            <a:r>
              <a:rPr lang="en-US" dirty="0"/>
              <a:t>Quadratic Probing</a:t>
            </a:r>
          </a:p>
          <a:p>
            <a:pPr lvl="3"/>
            <a:r>
              <a:rPr lang="en-US" dirty="0"/>
              <a:t>Double Hashing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91B734-73D3-DC0E-2EA2-99B52DE40162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BAB576A-E277-4D44-8605-52AA1885F28A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6B729D-973C-9729-632E-7734BF046430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D280AE4-DF69-9BCF-A1E0-3A8E6BE2B33B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B8C4FDE-B0DE-2771-370F-1A0C867096C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B97DC60-EB0D-24EA-F496-C00651236C4A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8589CB5-BA80-50F5-226F-5781BC30B897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1334B41-6AC4-A0BD-25EF-9FB7C063565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AA01879-292C-EAF8-264C-81133339D77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0E7C03F-94AB-7223-381C-92C41393769B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5E6F94F-27FE-D263-E64E-FE7AB20BF7C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F73501A-40F5-F49B-0791-7DCE4C01864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056CA-946D-B557-9168-1E9CA2B477B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2E4B604-A8C8-A753-DAD3-56463AC1B8B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40D010B-46BA-24A7-2F9F-E2B5E82325AC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DE21E00-A30B-1A54-F38A-541C565F934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4F2D1BF-F61C-68D8-1070-7FA83CFF1DF3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D8FBC60-940C-B628-8C12-BC09ED41F40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9443195-B9EA-DE7E-DBA2-00E011DBA1C2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00E23E-90B1-5279-C25A-4E2AC8972ED3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77FE1D7-CC95-D643-4744-7214AFBD5D15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DCB5281-E8A2-F396-0EC9-1F31090E63F7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D01229-04B7-F7D8-4C7C-A8A02458CA1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28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Insert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Add the key-value pair to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36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894-2A49-82B5-C96E-DFA05D0F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Chaining Find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Compute the index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Call find with the key on the data structure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1D5626-3246-1215-758C-CBB80CF69F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7D1AD0-1B9E-412D-3A20-E79C7C02DFF4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7386195-BD90-00BB-B11C-2E0A51EBF726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268444-E9D8-103A-F880-AB46C12BC76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E7D612-CC0B-0352-BEBB-325F28C5F24F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094040C-B153-41DB-4A4A-4062B5FB7766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86E2FC-87C5-76F1-BF3B-38BF8C1727B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BEE80FF-E49F-4242-CE72-CE8B36A5165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C3ED64-7D18-86F3-420B-1C3D977FD624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237C98-7B2E-9E91-022B-629C5413948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8E410D9-4E58-2B93-328E-E35FEF26D71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871046-D0CF-483C-3624-DB67CD87402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97B709-8E5C-B28D-C6FB-76F34088384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E104D4D-BF21-079D-627C-D3EF4B58C1C9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2CA787-F351-99CE-8252-3670679984A2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FDE562F-FEFB-3C87-66C5-4FC515819004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A1EED9-0D82-9636-8B98-6D690796FEDE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BDFB5B6-896C-C056-1726-CBD6B12B0DE9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0583C2-0EFF-A52C-5C11-BC8107E92DD0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B9558DB-4D3B-2005-36D4-28AC5C20D22A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24E418-7E41-4486-364E-ACB18FBC9F0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EB544B-D1D8-EE6A-385C-E7D77E8C8DB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E74979-FA11-F7E9-3C7A-3704658B6B3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D3DD26-95AB-A798-AE3E-AB168FC60C26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/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C9EE3D-D77C-1669-D63E-C775BFAB8B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765" y="4671696"/>
                <a:ext cx="468630" cy="468630"/>
              </a:xfrm>
              <a:prstGeom prst="rect">
                <a:avLst/>
              </a:prstGeom>
              <a:blipFill>
                <a:blip r:embed="rId3"/>
                <a:stretch>
                  <a:fillRect l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C057F3-CE4E-FEA4-8BF7-41B10D3E6F86}"/>
              </a:ext>
            </a:extLst>
          </p:cNvPr>
          <p:cNvCxnSpPr>
            <a:cxnSpLocks/>
            <a:stCxn id="19" idx="0"/>
            <a:endCxn id="27" idx="2"/>
          </p:cNvCxnSpPr>
          <p:nvPr/>
        </p:nvCxnSpPr>
        <p:spPr>
          <a:xfrm flipV="1">
            <a:off x="6990080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/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549F27C-56EF-C166-BA10-B4920B8A79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4671696"/>
                <a:ext cx="468630" cy="468630"/>
              </a:xfrm>
              <a:prstGeom prst="rect">
                <a:avLst/>
              </a:prstGeom>
              <a:blipFill>
                <a:blip r:embed="rId4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3F12D4-0282-8596-10ED-55462BC4C9AF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8937624" y="5140326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/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82D35A-7B8F-9FB2-74C6-AA71BF05E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9" y="3947797"/>
                <a:ext cx="468630" cy="468630"/>
              </a:xfrm>
              <a:prstGeom prst="rect">
                <a:avLst/>
              </a:prstGeom>
              <a:blipFill>
                <a:blip r:embed="rId5"/>
                <a:stretch>
                  <a:fillRect l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92726D-8930-6161-E4CD-6CD38D72581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8937624" y="4416427"/>
            <a:ext cx="0" cy="255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836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10395</TotalTime>
  <Words>1423</Words>
  <Application>Microsoft Office PowerPoint</Application>
  <PresentationFormat>Widescreen</PresentationFormat>
  <Paragraphs>350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 Light</vt:lpstr>
      <vt:lpstr>Calibri</vt:lpstr>
      <vt:lpstr>Cambria Math</vt:lpstr>
      <vt:lpstr>Office Theme</vt:lpstr>
      <vt:lpstr>CSE 332 Winter 2024 Lecture 12: Hashing</vt:lpstr>
      <vt:lpstr>Dictionary Data Structures</vt:lpstr>
      <vt:lpstr>Hash Tables</vt:lpstr>
      <vt:lpstr>Properties of a “Good” Hash</vt:lpstr>
      <vt:lpstr>A Bad Hash (and phone number trivia)</vt:lpstr>
      <vt:lpstr>Compare These Hash Functions (for strings)</vt:lpstr>
      <vt:lpstr>Collision Resolution</vt:lpstr>
      <vt:lpstr>Separate Chaining Insert</vt:lpstr>
      <vt:lpstr>Separate Chaining Find</vt:lpstr>
      <vt:lpstr>Separate Chaining Delete</vt:lpstr>
      <vt:lpstr>Formal Running Time Analysis</vt:lpstr>
      <vt:lpstr>Load Factor?</vt:lpstr>
      <vt:lpstr>Load Factor?</vt:lpstr>
      <vt:lpstr>Load Factor?</vt:lpstr>
      <vt:lpstr>Collision Resolution: Linear Probing</vt:lpstr>
      <vt:lpstr>Linear Probing: Insert Procedure</vt:lpstr>
      <vt:lpstr>Linear Probing: Find</vt:lpstr>
      <vt:lpstr>Linear Probing: Find</vt:lpstr>
      <vt:lpstr>Linear Probing: Delete</vt:lpstr>
      <vt:lpstr>Linear Probing: Delete</vt:lpstr>
      <vt:lpstr>Downsides of Linear Probing</vt:lpstr>
      <vt:lpstr>Quadratic Probing: Insert Procedure</vt:lpstr>
      <vt:lpstr>Quadratic Probing: Example</vt:lpstr>
      <vt:lpstr>Using Quadratic Probing</vt:lpstr>
      <vt:lpstr>Double Hashing: Insert Procedure</vt:lpstr>
      <vt:lpstr>Rehashing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158</cp:revision>
  <dcterms:created xsi:type="dcterms:W3CDTF">2023-10-13T16:06:42Z</dcterms:created>
  <dcterms:modified xsi:type="dcterms:W3CDTF">2024-01-31T17:36:19Z</dcterms:modified>
</cp:coreProperties>
</file>