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311" r:id="rId3"/>
    <p:sldId id="313" r:id="rId4"/>
    <p:sldId id="314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6" r:id="rId18"/>
    <p:sldId id="337" r:id="rId19"/>
    <p:sldId id="338" r:id="rId20"/>
    <p:sldId id="339" r:id="rId21"/>
    <p:sldId id="345" r:id="rId22"/>
    <p:sldId id="369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</p:sldIdLst>
  <p:sldSz cx="12192000" cy="6858000"/>
  <p:notesSz cx="6858000" cy="9144000"/>
  <p:embeddedFontLst>
    <p:embeddedFont>
      <p:font typeface="Cambria Math" panose="02040503050406030204" pitchFamily="18" charset="0"/>
      <p:regular r:id="rId4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FF6464"/>
    <a:srgbClr val="FF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30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2023</a:t>
            </a:r>
            <a:br>
              <a:rPr lang="en-US" dirty="0"/>
            </a:br>
            <a:r>
              <a:rPr lang="en-US" dirty="0"/>
              <a:t>Lecture 12: Hashing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40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5A60A87-B78E-30EC-16DD-7F5FB0A638A1}"/>
              </a:ext>
            </a:extLst>
          </p:cNvPr>
          <p:cNvSpPr/>
          <p:nvPr/>
        </p:nvSpPr>
        <p:spPr>
          <a:xfrm>
            <a:off x="2450257" y="4908457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8A98F94-11B7-DF94-1F58-76E10C06315B}"/>
              </a:ext>
            </a:extLst>
          </p:cNvPr>
          <p:cNvSpPr/>
          <p:nvPr/>
        </p:nvSpPr>
        <p:spPr>
          <a:xfrm>
            <a:off x="2450257" y="5328117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00FDDDC-B7AD-E83F-2FDC-4F654BBEFB84}"/>
              </a:ext>
            </a:extLst>
          </p:cNvPr>
          <p:cNvSpPr/>
          <p:nvPr/>
        </p:nvSpPr>
        <p:spPr>
          <a:xfrm>
            <a:off x="2450257" y="5747776"/>
            <a:ext cx="419660" cy="41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C6BC011-247A-BD92-A27A-07E858C01995}"/>
              </a:ext>
            </a:extLst>
          </p:cNvPr>
          <p:cNvCxnSpPr>
            <a:cxnSpLocks/>
            <a:endCxn id="103" idx="0"/>
          </p:cNvCxnSpPr>
          <p:nvPr/>
        </p:nvCxnSpPr>
        <p:spPr>
          <a:xfrm flipH="1">
            <a:off x="2660088" y="4494969"/>
            <a:ext cx="1" cy="41348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86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2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A43F46B-03A9-B847-27E5-0B272EB3BE6D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7418354" y="3953707"/>
            <a:chExt cx="2030412" cy="209212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4AFCBD-8BC8-274B-DD9F-6AEA69680D13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326F3A2-C22D-79FD-004E-823D512F9340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rgbClr val="FF979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6464"/>
                  </a:solidFill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FCFA28-FCFC-011F-85C8-607AC6F7F5B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03B3C6-B667-81A5-1E0E-4DD1E6377BC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4EA6772-4236-9228-BA13-066B481CA0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207AB3A-3B4D-F636-C130-6CD4F85438C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9E8E098-27F3-C6FB-FD2E-F457D043F45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D50C1D-E2AF-CB4C-679E-4924EBABBD6F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8EA6AE8-4D68-AE8A-62F6-207307331CD2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D9042D-AB89-2416-B425-2A1E337FC4D4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C2BC4F6-FE20-0AA7-B784-A629FB00A83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4016BB4-C833-67E7-4095-385799F20724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A17B17A-2D2A-22E7-C734-1D8A07C2939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13E9B08-4D24-48AD-7EA8-D4CDD71FABFC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FC8023D-1000-A029-8DAA-3E3244EAD2CC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0B67365-7620-8039-7F92-569B5B4D825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F3E00FA-C632-D1E0-232A-953FE9571FC1}"/>
                </a:ext>
              </a:extLst>
            </p:cNvPr>
            <p:cNvCxnSpPr>
              <a:cxnSpLocks/>
              <a:stCxn id="98" idx="2"/>
              <a:endCxn id="92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A99737A-9529-3215-464E-FEB8D4D276F8}"/>
                </a:ext>
              </a:extLst>
            </p:cNvPr>
            <p:cNvCxnSpPr>
              <a:cxnSpLocks/>
              <a:stCxn id="97" idx="2"/>
              <a:endCxn id="89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50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B343BF5-9B64-CEEC-52E8-09FC044CE85C}"/>
              </a:ext>
            </a:extLst>
          </p:cNvPr>
          <p:cNvGrpSpPr/>
          <p:nvPr/>
        </p:nvGrpSpPr>
        <p:grpSpPr>
          <a:xfrm>
            <a:off x="5963108" y="4070424"/>
            <a:ext cx="1900812" cy="419660"/>
            <a:chOff x="7477760" y="2279174"/>
            <a:chExt cx="1564640" cy="34544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9C87C07-F22B-0642-81D6-A6DBC63E197B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F17194C-5BD3-C02F-07BE-8A66812587E8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03A62FF-F024-6DE5-8783-3826EEB1A697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A6EB173-6108-4370-FF07-4EE324B88F2B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F454518-E71D-DEA9-5A3F-10AB5FBE3480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CBC3ABE-CCC0-1934-70F1-119626711E2A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EDD2E20-6343-3112-4C8C-3702CB24B325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6E2AD9-C61B-3F48-C071-95A90FA2ED4C}"/>
              </a:ext>
            </a:extLst>
          </p:cNvPr>
          <p:cNvGrpSpPr/>
          <p:nvPr/>
        </p:nvGrpSpPr>
        <p:grpSpPr>
          <a:xfrm>
            <a:off x="8357639" y="4055765"/>
            <a:ext cx="1900812" cy="419660"/>
            <a:chOff x="7477760" y="2279174"/>
            <a:chExt cx="1564640" cy="34544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D61F1E2-19D7-E890-43F9-1AF8871345E4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A18B6A5-9677-D565-18DB-DD4B90357D7A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DF3D96E-8800-E592-3083-AB5FC2DA5A42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12383C5-26F4-78FC-7258-99B6324934DD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BCBF237-6E2A-E581-0D69-6C1925B87C83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289B89-621A-2142-FB3B-C8A75DC9C896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67383E1-D54A-99F1-328A-30D1734975D8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D0526D5-E369-F328-C625-97FD5EE91CC6}"/>
              </a:ext>
            </a:extLst>
          </p:cNvPr>
          <p:cNvGrpSpPr/>
          <p:nvPr/>
        </p:nvGrpSpPr>
        <p:grpSpPr>
          <a:xfrm>
            <a:off x="5833507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51555D7-D454-AF00-15B6-986403106F6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434A474-329F-4767-76AE-BFA29797B873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A2F9B1B-3C1A-4FC2-B1E4-EAE0A3AC5F7B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307A9D-E2D0-D205-B3EC-577EB218A4BB}"/>
              </a:ext>
            </a:extLst>
          </p:cNvPr>
          <p:cNvCxnSpPr>
            <a:cxnSpLocks/>
            <a:stCxn id="54" idx="2"/>
            <a:endCxn id="41" idx="0"/>
          </p:cNvCxnSpPr>
          <p:nvPr/>
        </p:nvCxnSpPr>
        <p:spPr>
          <a:xfrm flipH="1">
            <a:off x="6043337" y="4490083"/>
            <a:ext cx="1" cy="398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E5BF53-BE67-4447-AD35-B419DF11ED07}"/>
              </a:ext>
            </a:extLst>
          </p:cNvPr>
          <p:cNvGrpSpPr/>
          <p:nvPr/>
        </p:nvGrpSpPr>
        <p:grpSpPr>
          <a:xfrm>
            <a:off x="6408997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E1609F9-00B8-4D83-C1B3-67ECD11BFFD0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B22F-E8CE-6F92-0D0F-8A571F38BC21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EA569E-C3DC-51C2-3A40-CF697A73BB31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373D38-4A29-B480-96CB-0CE962B58000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6618827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B1B5FDE-C771-ECFA-CA6C-A4D160FDF793}"/>
              </a:ext>
            </a:extLst>
          </p:cNvPr>
          <p:cNvGrpSpPr/>
          <p:nvPr/>
        </p:nvGrpSpPr>
        <p:grpSpPr>
          <a:xfrm>
            <a:off x="6996829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4A74487-7747-2172-0343-821D04C8D47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9ABCC4-7BE7-1909-4AE8-3E0C088B3439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27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EF8406F-8011-399F-5096-527FC36079D6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30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1C61D5-E69E-55AA-2A19-71602A4EA283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7206658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7B2BCE-C280-782F-FE85-FF150B1EB585}"/>
              </a:ext>
            </a:extLst>
          </p:cNvPr>
          <p:cNvGrpSpPr/>
          <p:nvPr/>
        </p:nvGrpSpPr>
        <p:grpSpPr>
          <a:xfrm>
            <a:off x="8228039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B187E31-F71F-00A3-B6F5-D5D2173E71F9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3AA70-ADA4-19E9-72BF-CE404568FD8A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641B01-69E2-8587-E81B-B6EBCB694DE6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AF1DD4-DD27-719A-3536-63F5C3261818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8437868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67712F-5AD2-3657-8EAE-981530311DF0}"/>
              </a:ext>
            </a:extLst>
          </p:cNvPr>
          <p:cNvGrpSpPr/>
          <p:nvPr/>
        </p:nvGrpSpPr>
        <p:grpSpPr>
          <a:xfrm>
            <a:off x="8815871" y="4888913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A17E55B-6CEA-6AE0-CCFF-9196D699A08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55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731252F-1CB5-FB05-98AB-AFC9B5D22FFF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F8588CA-FAF9-755E-B6C5-E8095011CB2B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558BD8-DF21-F020-6057-4F8093773C8B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9025700" y="4475425"/>
            <a:ext cx="1544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DDD801-B788-8F2A-0B20-4BE88096C820}"/>
              </a:ext>
            </a:extLst>
          </p:cNvPr>
          <p:cNvGrpSpPr/>
          <p:nvPr/>
        </p:nvGrpSpPr>
        <p:grpSpPr>
          <a:xfrm>
            <a:off x="5963108" y="2893216"/>
            <a:ext cx="1900812" cy="419660"/>
            <a:chOff x="7477760" y="2279174"/>
            <a:chExt cx="1564640" cy="34544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6FEBE82-F594-A70F-2213-78BABD96B79B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8D52484-2E15-D971-56F6-02BEEFF555D1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ABD670B-900F-7B4A-7008-498237050790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3E3069D-C6B7-9ACA-3DDF-47C2A05733DB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1D065A-17D2-79CF-A27C-E38A0CE376AE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E163099-8BC3-8CC5-26EC-D992220C7AB5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9A8987-66DC-5AD4-B6DD-D300C490EE92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5AC694-05CC-01F2-E59D-019BCEA9F9F9}"/>
              </a:ext>
            </a:extLst>
          </p:cNvPr>
          <p:cNvCxnSpPr>
            <a:cxnSpLocks/>
            <a:stCxn id="25" idx="2"/>
            <a:endCxn id="110" idx="0"/>
          </p:cNvCxnSpPr>
          <p:nvPr/>
        </p:nvCxnSpPr>
        <p:spPr>
          <a:xfrm flipH="1">
            <a:off x="2373073" y="3312876"/>
            <a:ext cx="3670264" cy="763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0150A3-B8C6-BFB8-8F12-4774A0D6C9E1}"/>
              </a:ext>
            </a:extLst>
          </p:cNvPr>
          <p:cNvCxnSpPr>
            <a:cxnSpLocks/>
            <a:stCxn id="24" idx="2"/>
            <a:endCxn id="71" idx="0"/>
          </p:cNvCxnSpPr>
          <p:nvPr/>
        </p:nvCxnSpPr>
        <p:spPr>
          <a:xfrm flipH="1">
            <a:off x="4613314" y="3312876"/>
            <a:ext cx="2010141" cy="75934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920C1B-58F5-3118-01B3-5CE686595C51}"/>
              </a:ext>
            </a:extLst>
          </p:cNvPr>
          <p:cNvCxnSpPr>
            <a:cxnSpLocks/>
            <a:stCxn id="24" idx="2"/>
            <a:endCxn id="52" idx="0"/>
          </p:cNvCxnSpPr>
          <p:nvPr/>
        </p:nvCxnSpPr>
        <p:spPr>
          <a:xfrm>
            <a:off x="6623455" y="3312876"/>
            <a:ext cx="290059" cy="757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6" idx="2"/>
            <a:endCxn id="45" idx="0"/>
          </p:cNvCxnSpPr>
          <p:nvPr/>
        </p:nvCxnSpPr>
        <p:spPr>
          <a:xfrm>
            <a:off x="7203573" y="3312876"/>
            <a:ext cx="2104472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48F693D-1193-B416-D077-03938B95089C}"/>
              </a:ext>
            </a:extLst>
          </p:cNvPr>
          <p:cNvGrpSpPr/>
          <p:nvPr/>
        </p:nvGrpSpPr>
        <p:grpSpPr>
          <a:xfrm>
            <a:off x="1422667" y="4076388"/>
            <a:ext cx="1900812" cy="419660"/>
            <a:chOff x="7477760" y="2279174"/>
            <a:chExt cx="1564640" cy="34544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4C240D7-FAFE-A02F-0525-BC0C1C7D7A8C}"/>
                </a:ext>
              </a:extLst>
            </p:cNvPr>
            <p:cNvSpPr/>
            <p:nvPr/>
          </p:nvSpPr>
          <p:spPr>
            <a:xfrm>
              <a:off x="760984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670971FB-10D2-FBD5-48E8-2E48B9ABF279}"/>
                </a:ext>
              </a:extLst>
            </p:cNvPr>
            <p:cNvSpPr/>
            <p:nvPr/>
          </p:nvSpPr>
          <p:spPr>
            <a:xfrm>
              <a:off x="8087360" y="2279174"/>
              <a:ext cx="345440" cy="345440"/>
            </a:xfrm>
            <a:prstGeom prst="rect">
              <a:avLst/>
            </a:prstGeom>
            <a:solidFill>
              <a:srgbClr val="FF979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32712CC-1508-213F-4A77-725209A04B9E}"/>
                </a:ext>
              </a:extLst>
            </p:cNvPr>
            <p:cNvSpPr/>
            <p:nvPr/>
          </p:nvSpPr>
          <p:spPr>
            <a:xfrm>
              <a:off x="795528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619C8E8-8562-FB7F-A6BB-E532238D8F42}"/>
                </a:ext>
              </a:extLst>
            </p:cNvPr>
            <p:cNvSpPr/>
            <p:nvPr/>
          </p:nvSpPr>
          <p:spPr>
            <a:xfrm>
              <a:off x="747776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EFBF003-2A07-0150-0C04-344106AA0DCB}"/>
                </a:ext>
              </a:extLst>
            </p:cNvPr>
            <p:cNvSpPr/>
            <p:nvPr/>
          </p:nvSpPr>
          <p:spPr>
            <a:xfrm>
              <a:off x="843280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2F13D600-0C39-0B20-373B-2F3EA6D05E39}"/>
                </a:ext>
              </a:extLst>
            </p:cNvPr>
            <p:cNvSpPr/>
            <p:nvPr/>
          </p:nvSpPr>
          <p:spPr>
            <a:xfrm>
              <a:off x="8564880" y="2279174"/>
              <a:ext cx="345440" cy="34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7D5FDDE-731D-5064-2077-AFFE5C58F2AE}"/>
                </a:ext>
              </a:extLst>
            </p:cNvPr>
            <p:cNvSpPr/>
            <p:nvPr/>
          </p:nvSpPr>
          <p:spPr>
            <a:xfrm>
              <a:off x="8910320" y="2279174"/>
              <a:ext cx="132080" cy="3454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B586BC5-606C-7938-B9D9-A8804C935E20}"/>
              </a:ext>
            </a:extLst>
          </p:cNvPr>
          <p:cNvGrpSpPr/>
          <p:nvPr/>
        </p:nvGrpSpPr>
        <p:grpSpPr>
          <a:xfrm>
            <a:off x="1293067" y="4909536"/>
            <a:ext cx="419660" cy="1258979"/>
            <a:chOff x="1605280" y="3083560"/>
            <a:chExt cx="345440" cy="103632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8D3DCE3-2CE7-2A92-5C61-64E98CE7201E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7EF8DAF-52DF-C151-F9B2-36D7DA333B56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464F805-F821-C40E-313F-EABE7871911A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CBDAB9E-EEEA-86CE-E4A5-EF9E09D44F24}"/>
              </a:ext>
            </a:extLst>
          </p:cNvPr>
          <p:cNvGrpSpPr/>
          <p:nvPr/>
        </p:nvGrpSpPr>
        <p:grpSpPr>
          <a:xfrm>
            <a:off x="1873185" y="4909536"/>
            <a:ext cx="419660" cy="1258979"/>
            <a:chOff x="1605280" y="3083560"/>
            <a:chExt cx="345440" cy="1036320"/>
          </a:xfrm>
          <a:solidFill>
            <a:srgbClr val="FF9797"/>
          </a:solidFill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86D7850-D4B6-DA30-E3F7-9C551234825D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1093F8D-27E9-5869-AE24-D389FF385A31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2217F46-9CEA-B041-691C-F2F8F9E74C4E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9889EE3-2695-8A2D-4283-38D6635D0544}"/>
              </a:ext>
            </a:extLst>
          </p:cNvPr>
          <p:cNvCxnSpPr>
            <a:cxnSpLocks/>
            <a:stCxn id="112" idx="2"/>
            <a:endCxn id="106" idx="0"/>
          </p:cNvCxnSpPr>
          <p:nvPr/>
        </p:nvCxnSpPr>
        <p:spPr>
          <a:xfrm>
            <a:off x="1502897" y="4496048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96ED5D0-41CC-7C14-4223-77F766B090E3}"/>
              </a:ext>
            </a:extLst>
          </p:cNvPr>
          <p:cNvCxnSpPr>
            <a:cxnSpLocks/>
            <a:stCxn id="111" idx="2"/>
            <a:endCxn id="103" idx="0"/>
          </p:cNvCxnSpPr>
          <p:nvPr/>
        </p:nvCxnSpPr>
        <p:spPr>
          <a:xfrm>
            <a:off x="2083015" y="4496048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C061BAD-B062-BFC9-7600-9E883A99F55C}"/>
              </a:ext>
            </a:extLst>
          </p:cNvPr>
          <p:cNvGrpSpPr/>
          <p:nvPr/>
        </p:nvGrpSpPr>
        <p:grpSpPr>
          <a:xfrm>
            <a:off x="2463438" y="4909487"/>
            <a:ext cx="419660" cy="1258979"/>
            <a:chOff x="1605280" y="3083560"/>
            <a:chExt cx="345440" cy="1036320"/>
          </a:xfrm>
          <a:solidFill>
            <a:srgbClr val="FF9797"/>
          </a:solidFill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812C38D-2FC2-E8D2-368D-5B063177729C}"/>
                </a:ext>
              </a:extLst>
            </p:cNvPr>
            <p:cNvSpPr/>
            <p:nvPr/>
          </p:nvSpPr>
          <p:spPr>
            <a:xfrm>
              <a:off x="1605280" y="308356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424CD1E-7741-50A5-F7D3-98ACA6DDF97C}"/>
                </a:ext>
              </a:extLst>
            </p:cNvPr>
            <p:cNvSpPr/>
            <p:nvPr/>
          </p:nvSpPr>
          <p:spPr>
            <a:xfrm>
              <a:off x="1605280" y="342900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014E0FC-6525-53FE-3340-5F39B7424DB8}"/>
                </a:ext>
              </a:extLst>
            </p:cNvPr>
            <p:cNvSpPr/>
            <p:nvPr/>
          </p:nvSpPr>
          <p:spPr>
            <a:xfrm>
              <a:off x="1605280" y="3774440"/>
              <a:ext cx="345440" cy="3454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88CC74AD-5553-0459-C8B6-F45B085A6C05}"/>
              </a:ext>
            </a:extLst>
          </p:cNvPr>
          <p:cNvCxnSpPr>
            <a:cxnSpLocks/>
            <a:endCxn id="119" idx="0"/>
          </p:cNvCxnSpPr>
          <p:nvPr/>
        </p:nvCxnSpPr>
        <p:spPr>
          <a:xfrm>
            <a:off x="2673268" y="4495999"/>
            <a:ext cx="0" cy="41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4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682B-CE3D-F50E-5D22-530DE407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C3B65-3F4D-547E-4F60-20F0ECA9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item</a:t>
            </a:r>
          </a:p>
          <a:p>
            <a:r>
              <a:rPr lang="en-US" dirty="0"/>
              <a:t>Remove the item from the leaf</a:t>
            </a:r>
          </a:p>
          <a:p>
            <a:pPr lvl="1"/>
            <a:r>
              <a:rPr lang="en-US" dirty="0"/>
              <a:t>If that causes the leaf to be under-full, adopt from a neighbor</a:t>
            </a:r>
          </a:p>
          <a:p>
            <a:pPr lvl="1"/>
            <a:r>
              <a:rPr lang="en-US" dirty="0"/>
              <a:t>If that would cause the neighbor to be under-full, merge them</a:t>
            </a:r>
          </a:p>
          <a:p>
            <a:pPr lvl="1"/>
            <a:r>
              <a:rPr lang="en-US" dirty="0"/>
              <a:t>Update the parent</a:t>
            </a:r>
          </a:p>
          <a:p>
            <a:pPr lvl="2"/>
            <a:r>
              <a:rPr lang="en-US" dirty="0"/>
              <a:t>If that causes the parent to be under-full, adopt from a neighbor</a:t>
            </a:r>
          </a:p>
          <a:p>
            <a:pPr lvl="2"/>
            <a:r>
              <a:rPr lang="en-US" dirty="0"/>
              <a:t>If that causes the neighbor to be under-full, merge</a:t>
            </a:r>
          </a:p>
          <a:p>
            <a:pPr lvl="2"/>
            <a:r>
              <a:rPr lang="en-US" dirty="0"/>
              <a:t>Update the parent</a:t>
            </a:r>
          </a:p>
          <a:p>
            <a:pPr lvl="3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6489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4FEF-4604-360C-E9DB-7E2CCB0B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TLDR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2D2E2-E4D8-5A11-BD80-0651F691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and remove from leaf</a:t>
            </a:r>
          </a:p>
          <a:p>
            <a:r>
              <a:rPr lang="en-US" dirty="0"/>
              <a:t>Keep doing this until everything is “full enough”:</a:t>
            </a:r>
          </a:p>
          <a:p>
            <a:pPr lvl="1"/>
            <a:r>
              <a:rPr lang="en-US" dirty="0"/>
              <a:t>If the node is now too small, adopt from a neighbor</a:t>
            </a:r>
          </a:p>
          <a:p>
            <a:pPr lvl="1"/>
            <a:r>
              <a:rPr lang="en-US" dirty="0"/>
              <a:t>If the neighbor is too small then merge</a:t>
            </a:r>
          </a:p>
        </p:txBody>
      </p:sp>
    </p:spTree>
    <p:extLst>
      <p:ext uri="{BB962C8B-B14F-4D97-AF65-F5344CB8AC3E}">
        <p14:creationId xmlns:p14="http://schemas.microsoft.com/office/powerpoint/2010/main" val="179649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topic: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4FCE-3F9B-A4E6-20AE-E94AE5C80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8803838"/>
                  </p:ext>
                </p:extLst>
              </p:nvPr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8803838"/>
                  </p:ext>
                </p:extLst>
              </p:nvPr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35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14925" r="-22397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14925" r="-13986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14925" r="-976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802941" r="-22397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802941" r="-13986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802941" r="-976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9141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C34F-3ED7-F2E7-AFE6-1033B9CE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Different ideas of “Average”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7A06-6756-797C-E12D-3A56EE9C57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Expected Time</a:t>
                </a:r>
              </a:p>
              <a:p>
                <a:pPr lvl="1"/>
                <a:r>
                  <a:rPr lang="en-US" dirty="0"/>
                  <a:t>The expected number of operations a randomly-chosen input uses</a:t>
                </a:r>
              </a:p>
              <a:p>
                <a:pPr lvl="1"/>
                <a:r>
                  <a:rPr lang="en-US" dirty="0"/>
                  <a:t>Assumed randomness from somewhere</a:t>
                </a:r>
              </a:p>
              <a:p>
                <a:pPr lvl="2"/>
                <a:r>
                  <a:rPr lang="en-US" dirty="0"/>
                  <a:t>Most simply: from the input</a:t>
                </a:r>
              </a:p>
              <a:p>
                <a:pPr lvl="2"/>
                <a:r>
                  <a:rPr lang="en-US" dirty="0"/>
                  <a:t>Preferably: from the algorithm/data structure itself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sum of the running times for each input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divided by the number of inputs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Amortized Time</a:t>
                </a:r>
              </a:p>
              <a:p>
                <a:pPr lvl="1"/>
                <a:r>
                  <a:rPr lang="en-US" dirty="0"/>
                  <a:t>The long-term average per-execution cost (in the worst case)</a:t>
                </a:r>
              </a:p>
              <a:p>
                <a:pPr lvl="1"/>
                <a:r>
                  <a:rPr lang="en-US" dirty="0"/>
                  <a:t>Rather than look at the worst case of one execution, look at the total worst case of a sequential chain of many executions</a:t>
                </a:r>
              </a:p>
              <a:p>
                <a:pPr lvl="2"/>
                <a:r>
                  <a:rPr lang="en-US" dirty="0"/>
                  <a:t>Why? The worst case may be guaranteed to be rare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sum of the running times from a sequence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sequential calls to the function divided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C27A06-6756-797C-E12D-3A56EE9C57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2663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63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99D-45F9-02A6-5F37-8678B1D6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D59B0-72A4-808D-4732-467A6D89E4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ArrayList Insert:</a:t>
                </a:r>
              </a:p>
              <a:p>
                <a:pPr lvl="1"/>
                <a:r>
                  <a:rPr lang="en-US" dirty="0"/>
                  <a:t>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D59B0-72A4-808D-4732-467A6D89E4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29B1E92A-C82E-D653-B41E-BEFE4B80AA94}"/>
              </a:ext>
            </a:extLst>
          </p:cNvPr>
          <p:cNvGrpSpPr/>
          <p:nvPr/>
        </p:nvGrpSpPr>
        <p:grpSpPr>
          <a:xfrm>
            <a:off x="2760980" y="3108960"/>
            <a:ext cx="5120640" cy="640080"/>
            <a:chOff x="1470660" y="4001294"/>
            <a:chExt cx="5120640" cy="64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2AA57D-7887-612D-9CEC-0C3688D356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0D5562-0C29-F008-910C-82777F206F23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304CE25-8009-616A-FA15-754552B0F5FB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9A8966-A4B4-DD6E-D360-D9BBF8ACF4B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A9EB7-DB0E-2477-8179-D10D493520B9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005BFE-4BD2-DA21-55D3-CE15FD1E9564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2F098A-CCB1-E2C1-DD66-94B918B47357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980D38-EA18-E4FA-C895-9F064C7E01D0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916F3BB-FA39-6AFE-91C7-EBB94D77E32D}"/>
              </a:ext>
            </a:extLst>
          </p:cNvPr>
          <p:cNvSpPr/>
          <p:nvPr/>
        </p:nvSpPr>
        <p:spPr>
          <a:xfrm>
            <a:off x="7881620" y="3108960"/>
            <a:ext cx="6400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A752E6-7713-6E92-D01E-94B57AC2E473}"/>
              </a:ext>
            </a:extLst>
          </p:cNvPr>
          <p:cNvGrpSpPr/>
          <p:nvPr/>
        </p:nvGrpSpPr>
        <p:grpSpPr>
          <a:xfrm>
            <a:off x="200660" y="4927600"/>
            <a:ext cx="10243820" cy="640080"/>
            <a:chOff x="200660" y="4927600"/>
            <a:chExt cx="10243820" cy="6400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0114577-327B-B9FF-4DA9-44F6BE38F763}"/>
                </a:ext>
              </a:extLst>
            </p:cNvPr>
            <p:cNvGrpSpPr/>
            <p:nvPr/>
          </p:nvGrpSpPr>
          <p:grpSpPr>
            <a:xfrm>
              <a:off x="200660" y="4927600"/>
              <a:ext cx="5120640" cy="640080"/>
              <a:chOff x="1470660" y="4001294"/>
              <a:chExt cx="5120640" cy="6400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B2925C9-B794-261B-7399-D57E8C332397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BE8330-2313-76C5-43B1-763A07F86090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8A346EE-C6F3-06B1-2676-4F7EDCC1D587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72A7647-A98B-07E9-6420-C1C18A16D2DE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44015C-E34F-A5E7-5911-C98E855F2D3D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E58F17-E684-F2EA-74A2-6A2C44389E8B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37E719-F188-024D-B171-A2BF0CA65428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401DE6E-D8D6-1ABC-30F9-6C4948376916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C15BD9-2DFE-53EB-6416-CF1093E41A1B}"/>
                </a:ext>
              </a:extLst>
            </p:cNvPr>
            <p:cNvGrpSpPr/>
            <p:nvPr/>
          </p:nvGrpSpPr>
          <p:grpSpPr>
            <a:xfrm>
              <a:off x="5323840" y="4927600"/>
              <a:ext cx="5120640" cy="640080"/>
              <a:chOff x="1470660" y="4001294"/>
              <a:chExt cx="5120640" cy="64008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96D57F-1A01-BD85-A188-38C44FDC275C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A9018C-2111-E4F2-DCEF-65F021AF69F8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F0BD5C5-C72F-D751-AB9C-68DFD4325713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1B237D2-C4F2-4D5C-6AFC-442F55C54CCC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2FB7F0-2B54-EE80-C124-933377B0122A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D14EAA8-AD66-E9A7-8AB2-F1E5771475AC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01697A5-EBDC-3599-F7FB-F54EA141C1B5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35B188B-45E0-540B-9A1B-467D335515A5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76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3A94-1D84-CFFE-1102-D571E85D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42CA-6ABD-AB93-D81C-BC84A845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at the root node</a:t>
            </a:r>
          </a:p>
          <a:p>
            <a:r>
              <a:rPr lang="en-US" dirty="0"/>
              <a:t>Binary search internal nodes to identify correct subtree</a:t>
            </a:r>
          </a:p>
          <a:p>
            <a:r>
              <a:rPr lang="en-US" dirty="0"/>
              <a:t>Repeat until you reach a leaf node</a:t>
            </a:r>
          </a:p>
          <a:p>
            <a:r>
              <a:rPr lang="en-US" dirty="0"/>
              <a:t>Binary search the leaf to get the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88C296-8E70-278E-2A8F-8A22283D391E}"/>
              </a:ext>
            </a:extLst>
          </p:cNvPr>
          <p:cNvGrpSpPr/>
          <p:nvPr/>
        </p:nvGrpSpPr>
        <p:grpSpPr>
          <a:xfrm>
            <a:off x="5199322" y="3238199"/>
            <a:ext cx="6822558" cy="3254676"/>
            <a:chOff x="4823795" y="3256535"/>
            <a:chExt cx="7155554" cy="34135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559D97-D10B-FA1C-AA35-73CFD3F5A945}"/>
                </a:ext>
              </a:extLst>
            </p:cNvPr>
            <p:cNvGrpSpPr/>
            <p:nvPr/>
          </p:nvGrpSpPr>
          <p:grpSpPr>
            <a:xfrm>
              <a:off x="4959721" y="4475826"/>
              <a:ext cx="1993587" cy="440143"/>
              <a:chOff x="7477760" y="2279174"/>
              <a:chExt cx="1564640" cy="34544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E93338D6-A7DC-EAF4-3FB9-97C70CC653BE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B6985FA-C475-A998-EDD8-523EDCDE2286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6A4104A-7ACC-4836-373E-221912DBA73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8E0C704-3BA2-4035-A10B-E48845421662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CA5B3C2-448A-B9E9-2464-B31F87D88AE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E43D2ED-EF7F-BA5B-0761-2B8B8BE300B9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5ED583E-C3C7-B6E4-43C7-8671C509AEF6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F4A1040-B0D3-F953-8107-6FC32469314D}"/>
                </a:ext>
              </a:extLst>
            </p:cNvPr>
            <p:cNvGrpSpPr/>
            <p:nvPr/>
          </p:nvGrpSpPr>
          <p:grpSpPr>
            <a:xfrm>
              <a:off x="4823795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E5BAD5C-D7D7-09C1-0420-114132CA9061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6146A60-9369-D81B-D7F8-9E5F09761A44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E87C56A-B8EB-2F3D-B886-8ABCE3406B2E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7E28C15-CC29-9132-AD06-8E1909579236}"/>
                </a:ext>
              </a:extLst>
            </p:cNvPr>
            <p:cNvGrpSpPr/>
            <p:nvPr/>
          </p:nvGrpSpPr>
          <p:grpSpPr>
            <a:xfrm>
              <a:off x="5432227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0FA211B-6F32-23DC-731B-9A87274E44E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ECFF706-F26A-34FD-9A43-E06076361F0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F171EF0B-2C31-ACA4-78A4-BC69FD881BD7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3F40254-791F-2F34-B648-2F0471D4C7EA}"/>
                </a:ext>
              </a:extLst>
            </p:cNvPr>
            <p:cNvCxnSpPr>
              <a:cxnSpLocks/>
              <a:stCxn id="81" idx="2"/>
              <a:endCxn id="75" idx="0"/>
            </p:cNvCxnSpPr>
            <p:nvPr/>
          </p:nvCxnSpPr>
          <p:spPr>
            <a:xfrm>
              <a:off x="5043866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D03E83C-DEC7-96D5-AF43-D6384AD31C8B}"/>
                </a:ext>
              </a:extLst>
            </p:cNvPr>
            <p:cNvCxnSpPr>
              <a:cxnSpLocks/>
              <a:stCxn id="80" idx="2"/>
              <a:endCxn id="72" idx="0"/>
            </p:cNvCxnSpPr>
            <p:nvPr/>
          </p:nvCxnSpPr>
          <p:spPr>
            <a:xfrm>
              <a:off x="5652299" y="4915969"/>
              <a:ext cx="0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DEF5E00-F7C9-74A1-1131-A50101993289}"/>
                </a:ext>
              </a:extLst>
            </p:cNvPr>
            <p:cNvGrpSpPr/>
            <p:nvPr/>
          </p:nvGrpSpPr>
          <p:grpSpPr>
            <a:xfrm>
              <a:off x="7474359" y="4491200"/>
              <a:ext cx="1993587" cy="440143"/>
              <a:chOff x="7477760" y="2279174"/>
              <a:chExt cx="1564640" cy="34544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B753F50-30BE-ADE7-0745-B34187A86E05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7CD8E41-37DD-9CB4-18E6-782B1B2F9A8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70114-8C5C-74B4-781D-FB279DAC358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8762C823-8F18-D78F-FF77-3D51F0F911A1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CD8FA235-3CF5-2F7F-E675-3C82098B41E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6A081068-1B38-3039-ACD4-3DE573508B9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F69695A-6EC4-1CC5-F6D8-D353ADB88FE4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D518C5D-CBA4-9708-7959-C0CE1F7C6859}"/>
                </a:ext>
              </a:extLst>
            </p:cNvPr>
            <p:cNvGrpSpPr/>
            <p:nvPr/>
          </p:nvGrpSpPr>
          <p:grpSpPr>
            <a:xfrm>
              <a:off x="9985762" y="4475826"/>
              <a:ext cx="1993587" cy="440143"/>
              <a:chOff x="7477760" y="2279174"/>
              <a:chExt cx="1564640" cy="34544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1F828A6-0182-3AF9-3069-961E4B1CED1C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59A7CE8-F41E-78EF-F1DA-9DD1444F2B0E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A776E87-F573-8D00-55FF-4ACFE80E782A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2E663EF-9FDD-0274-B668-1CFC745E5F8C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9FD5C85-AA8E-A7CB-4191-544135F5F37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8CBBCA1-0C68-ECB9-A01A-EBBB362E0E58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CA6AC78-5D3C-34B8-237C-4C726CADE340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B5C7A3-05C6-2ACD-AD2D-403DDA03DC22}"/>
                </a:ext>
              </a:extLst>
            </p:cNvPr>
            <p:cNvGrpSpPr/>
            <p:nvPr/>
          </p:nvGrpSpPr>
          <p:grpSpPr>
            <a:xfrm>
              <a:off x="6040658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4969246-9B0B-7F48-B005-E0946B03F7B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41FFD85-DE8F-CBFB-0B44-058F643DA5A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533DB1F-1B24-F4C4-1113-AAF017D556C8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52B4C29-9DA9-6463-6EA9-70CC2156B6A8}"/>
                </a:ext>
              </a:extLst>
            </p:cNvPr>
            <p:cNvGrpSpPr/>
            <p:nvPr/>
          </p:nvGrpSpPr>
          <p:grpSpPr>
            <a:xfrm>
              <a:off x="6644240" y="5349638"/>
              <a:ext cx="438522" cy="1320428"/>
              <a:chOff x="1602743" y="3083560"/>
              <a:chExt cx="344168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6CC9728-933B-07AF-A887-D556883CB6F2}"/>
                  </a:ext>
                </a:extLst>
              </p:cNvPr>
              <p:cNvSpPr/>
              <p:nvPr/>
            </p:nvSpPr>
            <p:spPr>
              <a:xfrm>
                <a:off x="1602743" y="3083560"/>
                <a:ext cx="344168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0E1A5B-48E4-EDF5-C5E4-9430E533449D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F55B8F7-8AAE-E774-F99C-CD47B559A54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1631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EBB5109-124E-1BD3-4097-F67EF8668C09}"/>
                </a:ext>
              </a:extLst>
            </p:cNvPr>
            <p:cNvCxnSpPr>
              <a:cxnSpLocks/>
              <a:stCxn id="82" idx="2"/>
              <a:endCxn id="55" idx="0"/>
            </p:cNvCxnSpPr>
            <p:nvPr/>
          </p:nvCxnSpPr>
          <p:spPr>
            <a:xfrm flipH="1">
              <a:off x="6260730" y="4915969"/>
              <a:ext cx="1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6D456B2-FEC5-CFF1-3907-1D2E1513AFDC}"/>
                </a:ext>
              </a:extLst>
            </p:cNvPr>
            <p:cNvCxnSpPr>
              <a:cxnSpLocks/>
              <a:stCxn id="84" idx="2"/>
              <a:endCxn id="52" idx="0"/>
            </p:cNvCxnSpPr>
            <p:nvPr/>
          </p:nvCxnSpPr>
          <p:spPr>
            <a:xfrm flipH="1">
              <a:off x="6863501" y="4915969"/>
              <a:ext cx="5662" cy="4336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A499156-70F7-DDFD-F10F-58C0B27DE93E}"/>
                </a:ext>
              </a:extLst>
            </p:cNvPr>
            <p:cNvGrpSpPr/>
            <p:nvPr/>
          </p:nvGrpSpPr>
          <p:grpSpPr>
            <a:xfrm>
              <a:off x="7338432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D0038A-74AE-4F7C-661B-18D5834FA5C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8D96674-F0C3-D543-FD27-46792A072D2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C747F11-8E68-0DE4-9F62-D8B53CE6CAC9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2CFFCB8-DB43-3B24-1D61-B49B5093A369}"/>
                </a:ext>
              </a:extLst>
            </p:cNvPr>
            <p:cNvCxnSpPr>
              <a:cxnSpLocks/>
              <a:stCxn id="68" idx="2"/>
              <a:endCxn id="49" idx="0"/>
            </p:cNvCxnSpPr>
            <p:nvPr/>
          </p:nvCxnSpPr>
          <p:spPr>
            <a:xfrm flipH="1">
              <a:off x="7558503" y="4931342"/>
              <a:ext cx="1" cy="4182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D8D7E0E-13ED-E622-F02E-17C9B74EF356}"/>
                </a:ext>
              </a:extLst>
            </p:cNvPr>
            <p:cNvGrpSpPr/>
            <p:nvPr/>
          </p:nvGrpSpPr>
          <p:grpSpPr>
            <a:xfrm>
              <a:off x="7942011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CAC0E29-C623-85CD-C2E3-1A1868AA8867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B962EC7-088D-B536-BEB1-2C99D7617107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8388483-45D6-73E7-2CA0-6C6A78F522B3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5B5A251-6156-97D5-9830-6BA852F284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8162082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DB082A9-E128-58F4-95C3-3B3CD28084CB}"/>
                </a:ext>
              </a:extLst>
            </p:cNvPr>
            <p:cNvGrpSpPr/>
            <p:nvPr/>
          </p:nvGrpSpPr>
          <p:grpSpPr>
            <a:xfrm>
              <a:off x="8558533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D785645-FCC8-442B-2486-E5A708768EF6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F14E973-0977-07DA-A46C-F04CFABC358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E9B27D-B3AC-016F-0DC3-9105D57C81BA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E2E0B96-13D6-D3F7-571D-18F769E75521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8778604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02E66BE-BABE-5598-049A-20E4638A52FE}"/>
                </a:ext>
              </a:extLst>
            </p:cNvPr>
            <p:cNvGrpSpPr/>
            <p:nvPr/>
          </p:nvGrpSpPr>
          <p:grpSpPr>
            <a:xfrm>
              <a:off x="9849836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2F1F03F-B586-D4EC-D255-7476AE07CAE2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5AF022D-BE82-58C4-9DEE-9A1DDFB6AD9B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0202513-6B5D-508A-28A7-8243D8392C08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AA46EB5-C9EB-3AFA-4E0B-C03E48FC2FDE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 flipH="1">
              <a:off x="10069907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71287FD-30A3-F3B3-464F-C72756198094}"/>
                </a:ext>
              </a:extLst>
            </p:cNvPr>
            <p:cNvGrpSpPr/>
            <p:nvPr/>
          </p:nvGrpSpPr>
          <p:grpSpPr>
            <a:xfrm>
              <a:off x="10466359" y="5349638"/>
              <a:ext cx="440143" cy="1320428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CA24241-D42F-F8CD-6891-7E58B92CE3C2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999C2BF-C8E6-7279-47E1-29232B83D154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BCEBA61-88C6-9E92-DD70-AD4FC21DC1FA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1909232-9A70-9403-0165-1B3B9825B2AD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0686430" y="4915969"/>
              <a:ext cx="1619" cy="4336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C038563-3902-3937-9224-796188FA9CB9}"/>
                </a:ext>
              </a:extLst>
            </p:cNvPr>
            <p:cNvGrpSpPr/>
            <p:nvPr/>
          </p:nvGrpSpPr>
          <p:grpSpPr>
            <a:xfrm>
              <a:off x="7474359" y="3256535"/>
              <a:ext cx="1993587" cy="440143"/>
              <a:chOff x="7477760" y="2279174"/>
              <a:chExt cx="1564640" cy="34544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E39BB46-873A-319C-F459-01E2D27634B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2A6510A-ED73-67CE-87B4-BA875F92BB33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4CD4B2B-EB22-EBA9-A3CC-17D69F74D704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0BC81D9-433B-7B6D-39D2-D82FFEA74B7A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DC475C6-DC94-1C16-207C-BD5A47A8657C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59884D9-9906-62A5-DE11-549CD418EB41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EC961EF-73AF-2CBF-B7DC-3621975CF397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1265980-D85E-AE02-A4BB-A20461121A42}"/>
                </a:ext>
              </a:extLst>
            </p:cNvPr>
            <p:cNvCxnSpPr>
              <a:cxnSpLocks/>
              <a:stCxn id="33" idx="2"/>
              <a:endCxn id="79" idx="0"/>
            </p:cNvCxnSpPr>
            <p:nvPr/>
          </p:nvCxnSpPr>
          <p:spPr>
            <a:xfrm flipH="1">
              <a:off x="5956515" y="3696678"/>
              <a:ext cx="1601989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743A19E-CCFA-3402-9587-C4E03BEE3AB0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>
            <a:xfrm>
              <a:off x="8166936" y="3696678"/>
              <a:ext cx="304217" cy="7945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C5DAF6-24EF-EFB3-554A-B4DD531E85B9}"/>
                </a:ext>
              </a:extLst>
            </p:cNvPr>
            <p:cNvCxnSpPr>
              <a:cxnSpLocks/>
              <a:stCxn id="34" idx="2"/>
              <a:endCxn id="59" idx="0"/>
            </p:cNvCxnSpPr>
            <p:nvPr/>
          </p:nvCxnSpPr>
          <p:spPr>
            <a:xfrm>
              <a:off x="8775369" y="3696678"/>
              <a:ext cx="2207187" cy="7791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4763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A99D-45F9-02A6-5F37-8678B1D6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59B0-72A4-808D-4732-467A6D89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ArrayList Insert:</a:t>
            </a:r>
          </a:p>
          <a:p>
            <a:pPr lvl="1"/>
            <a:r>
              <a:rPr lang="en-US" dirty="0"/>
              <a:t>First 8 inserts: 1 operation each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insert: 9 operations</a:t>
            </a:r>
          </a:p>
          <a:p>
            <a:pPr lvl="1"/>
            <a:r>
              <a:rPr lang="en-US" dirty="0"/>
              <a:t>Next 7 inserts: 1 operation each</a:t>
            </a:r>
          </a:p>
          <a:p>
            <a:pPr lvl="1"/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insert: 17 operations</a:t>
            </a:r>
          </a:p>
          <a:p>
            <a:pPr lvl="1"/>
            <a:r>
              <a:rPr lang="en-US" dirty="0"/>
              <a:t>Next 15 inserts: 1 operation each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B1E92A-C82E-D653-B41E-BEFE4B80AA94}"/>
              </a:ext>
            </a:extLst>
          </p:cNvPr>
          <p:cNvGrpSpPr/>
          <p:nvPr/>
        </p:nvGrpSpPr>
        <p:grpSpPr>
          <a:xfrm>
            <a:off x="2669540" y="5044757"/>
            <a:ext cx="5120640" cy="640080"/>
            <a:chOff x="1470660" y="4001294"/>
            <a:chExt cx="5120640" cy="6400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2AA57D-7887-612D-9CEC-0C3688D356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0D5562-0C29-F008-910C-82777F206F23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304CE25-8009-616A-FA15-754552B0F5FB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9A8966-A4B4-DD6E-D360-D9BBF8ACF4B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CA9EB7-DB0E-2477-8179-D10D493520B9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005BFE-4BD2-DA21-55D3-CE15FD1E9564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2F098A-CCB1-E2C1-DD66-94B918B47357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980D38-EA18-E4FA-C895-9F064C7E01D0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916F3BB-FA39-6AFE-91C7-EBB94D77E32D}"/>
              </a:ext>
            </a:extLst>
          </p:cNvPr>
          <p:cNvSpPr/>
          <p:nvPr/>
        </p:nvSpPr>
        <p:spPr>
          <a:xfrm>
            <a:off x="7790180" y="5044757"/>
            <a:ext cx="6400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0A752E6-7713-6E92-D01E-94B57AC2E473}"/>
              </a:ext>
            </a:extLst>
          </p:cNvPr>
          <p:cNvGrpSpPr/>
          <p:nvPr/>
        </p:nvGrpSpPr>
        <p:grpSpPr>
          <a:xfrm>
            <a:off x="200660" y="5974080"/>
            <a:ext cx="10243820" cy="640080"/>
            <a:chOff x="200660" y="4927600"/>
            <a:chExt cx="10243820" cy="6400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0114577-327B-B9FF-4DA9-44F6BE38F763}"/>
                </a:ext>
              </a:extLst>
            </p:cNvPr>
            <p:cNvGrpSpPr/>
            <p:nvPr/>
          </p:nvGrpSpPr>
          <p:grpSpPr>
            <a:xfrm>
              <a:off x="200660" y="4927600"/>
              <a:ext cx="5120640" cy="640080"/>
              <a:chOff x="1470660" y="4001294"/>
              <a:chExt cx="5120640" cy="6400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B2925C9-B794-261B-7399-D57E8C332397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BE8330-2313-76C5-43B1-763A07F86090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8A346EE-C6F3-06B1-2676-4F7EDCC1D587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72A7647-A98B-07E9-6420-C1C18A16D2DE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44015C-E34F-A5E7-5911-C98E855F2D3D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E58F17-E684-F2EA-74A2-6A2C44389E8B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337E719-F188-024D-B171-A2BF0CA65428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401DE6E-D8D6-1ABC-30F9-6C4948376916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FC15BD9-2DFE-53EB-6416-CF1093E41A1B}"/>
                </a:ext>
              </a:extLst>
            </p:cNvPr>
            <p:cNvGrpSpPr/>
            <p:nvPr/>
          </p:nvGrpSpPr>
          <p:grpSpPr>
            <a:xfrm>
              <a:off x="5323840" y="4927600"/>
              <a:ext cx="5120640" cy="640080"/>
              <a:chOff x="1470660" y="4001294"/>
              <a:chExt cx="5120640" cy="64008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96D57F-1A01-BD85-A188-38C44FDC275C}"/>
                  </a:ext>
                </a:extLst>
              </p:cNvPr>
              <p:cNvSpPr/>
              <p:nvPr/>
            </p:nvSpPr>
            <p:spPr>
              <a:xfrm>
                <a:off x="14706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A9018C-2111-E4F2-DCEF-65F021AF69F8}"/>
                  </a:ext>
                </a:extLst>
              </p:cNvPr>
              <p:cNvSpPr/>
              <p:nvPr/>
            </p:nvSpPr>
            <p:spPr>
              <a:xfrm>
                <a:off x="21107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F0BD5C5-C72F-D751-AB9C-68DFD4325713}"/>
                  </a:ext>
                </a:extLst>
              </p:cNvPr>
              <p:cNvSpPr/>
              <p:nvPr/>
            </p:nvSpPr>
            <p:spPr>
              <a:xfrm>
                <a:off x="27508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1B237D2-C4F2-4D5C-6AFC-442F55C54CCC}"/>
                  </a:ext>
                </a:extLst>
              </p:cNvPr>
              <p:cNvSpPr/>
              <p:nvPr/>
            </p:nvSpPr>
            <p:spPr>
              <a:xfrm>
                <a:off x="339090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2FB7F0-2B54-EE80-C124-933377B0122A}"/>
                  </a:ext>
                </a:extLst>
              </p:cNvPr>
              <p:cNvSpPr/>
              <p:nvPr/>
            </p:nvSpPr>
            <p:spPr>
              <a:xfrm>
                <a:off x="403098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D14EAA8-AD66-E9A7-8AB2-F1E5771475AC}"/>
                  </a:ext>
                </a:extLst>
              </p:cNvPr>
              <p:cNvSpPr/>
              <p:nvPr/>
            </p:nvSpPr>
            <p:spPr>
              <a:xfrm>
                <a:off x="467106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01697A5-EBDC-3599-F7FB-F54EA141C1B5}"/>
                  </a:ext>
                </a:extLst>
              </p:cNvPr>
              <p:cNvSpPr/>
              <p:nvPr/>
            </p:nvSpPr>
            <p:spPr>
              <a:xfrm>
                <a:off x="531114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35B188B-45E0-540B-9A1B-467D335515A5}"/>
                  </a:ext>
                </a:extLst>
              </p:cNvPr>
              <p:cNvSpPr/>
              <p:nvPr/>
            </p:nvSpPr>
            <p:spPr>
              <a:xfrm>
                <a:off x="5951220" y="4001294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46ECF8-3960-21DB-3DAD-11F1FF632763}"/>
                  </a:ext>
                </a:extLst>
              </p:cNvPr>
              <p:cNvSpPr txBox="1"/>
              <p:nvPr/>
            </p:nvSpPr>
            <p:spPr>
              <a:xfrm>
                <a:off x="7244080" y="760531"/>
                <a:ext cx="4351512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operations with cost 1</a:t>
                </a:r>
              </a:p>
              <a:p>
                <a:r>
                  <a:rPr lang="en-US" dirty="0"/>
                  <a:t>Do 1 operation with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Amortized: each operation cost 2 operations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46ECF8-3960-21DB-3DAD-11F1FF632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080" y="760531"/>
                <a:ext cx="4351512" cy="3139321"/>
              </a:xfrm>
              <a:prstGeom prst="rect">
                <a:avLst/>
              </a:prstGeom>
              <a:blipFill>
                <a:blip r:embed="rId2"/>
                <a:stretch>
                  <a:fillRect l="-1120" t="-1165" r="-560" b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20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D71-F0E9-80E3-BD54-F594D718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0AFF-8B7A-9BDD-198A-F5EE7100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Why not just have a gigantic array?</a:t>
            </a:r>
          </a:p>
        </p:txBody>
      </p:sp>
    </p:spTree>
    <p:extLst>
      <p:ext uri="{BB962C8B-B14F-4D97-AF65-F5344CB8AC3E}">
        <p14:creationId xmlns:p14="http://schemas.microsoft.com/office/powerpoint/2010/main" val="856050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03B7-1A7C-BFE0-2142-D5F46F81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3789634-95FF-589B-DCA8-20F6EEB6F6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305844"/>
            <a:ext cx="508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073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542560" y="5078329"/>
            <a:ext cx="123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size-1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3108518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13207-1731-F324-9EFD-97EA91C3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7BF8A-64CB-BF2A-19BD-A42168847C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Key: Phone Number</a:t>
                </a:r>
              </a:p>
              <a:p>
                <a:r>
                  <a:rPr lang="en-US" dirty="0"/>
                  <a:t>Value: People</a:t>
                </a:r>
              </a:p>
              <a:p>
                <a:r>
                  <a:rPr lang="en-US" dirty="0"/>
                  <a:t>Table size: 10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number as an integer % 10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8675309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67BF8A-64CB-BF2A-19BD-A42168847C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8F0E165E-825A-2E57-85C9-42A8F3BE9294}"/>
              </a:ext>
            </a:extLst>
          </p:cNvPr>
          <p:cNvGrpSpPr/>
          <p:nvPr/>
        </p:nvGrpSpPr>
        <p:grpSpPr>
          <a:xfrm>
            <a:off x="4953000" y="660717"/>
            <a:ext cx="6400800" cy="1097280"/>
            <a:chOff x="4953000" y="660717"/>
            <a:chExt cx="6400800" cy="109728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7CC2950-7509-104F-9B67-658FD652C2A7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3E044AF-73B9-3E7A-F3B9-8485C08B25F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D038655-C5CF-B784-02FB-537E453767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A73B9BD-EC6B-2C79-E987-A6B3E7E944FD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18A31B-96C6-BE46-4F61-B05B5E36AECC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4F5CFF-7730-9C8F-D94C-7C8F16188F89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D97F77D-F0C4-2944-97DA-8210EDBECBC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DFFC00-9F00-F7D2-2250-AC07E65D0CD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098C2B0-C5D6-ED74-92F9-565F8786F11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2507EFD-F0E2-7CAA-2A7A-086720DE0A9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EB7E35-01E7-8973-C158-B1EF4676CA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5FADE01-8330-8ED4-8775-27A59AD8AD40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67431FB-7023-308E-D1BF-A5F71B6FCC2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BD93D2-EB68-B807-BD17-1E5C004C18E8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D22D90A-5F76-FBE8-5DAA-6AB8C6BFE1E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784D1BC-105B-10DF-C9FC-871CCA3BDDA5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D0B091-DC55-2392-75EE-BEAB25F8571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F90ED62-90C0-5695-0759-9E63E1EBBD9D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CFF9C65-682C-F519-6FF3-FD694A5F99D8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B2EDE4C-4DA8-31B1-7678-86A1A8B555D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D404C5E-9347-BC04-8E16-5E7FF0243DE1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25209DC-0518-480E-5A9F-7F6C1D4CD0B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0286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EC20-4FA4-D18D-A0AE-BE56D6EB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Influences 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B0D1-210A-8443-B622-C72556A6A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87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3157-9EDB-A5A0-CA4E-45FD8344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“Good” Hash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E848-4314-D161-07CD-DB538594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Definition: A hash function maps objects to integers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be very efficient</a:t>
            </a:r>
          </a:p>
          <a:p>
            <a:pPr lvl="1"/>
            <a:r>
              <a:rPr lang="en-US" dirty="0"/>
              <a:t>Calculating the hash should be negligible</a:t>
            </a:r>
          </a:p>
          <a:p>
            <a:r>
              <a:rPr lang="en-US" dirty="0"/>
              <a:t>Should “randomly” scatter objects</a:t>
            </a:r>
          </a:p>
          <a:p>
            <a:pPr lvl="1"/>
            <a:r>
              <a:rPr lang="en-US" dirty="0"/>
              <a:t>Even similar objects should be able to be far away</a:t>
            </a:r>
          </a:p>
          <a:p>
            <a:r>
              <a:rPr lang="en-US" dirty="0"/>
              <a:t>Should use the entire table</a:t>
            </a:r>
          </a:p>
          <a:p>
            <a:pPr lvl="1"/>
            <a:r>
              <a:rPr lang="en-US" dirty="0"/>
              <a:t>There should not be any indices in the table that nothing can hash to</a:t>
            </a:r>
          </a:p>
          <a:p>
            <a:pPr lvl="1"/>
            <a:r>
              <a:rPr lang="en-US" dirty="0"/>
              <a:t>Picking a table size that is prime helps with this</a:t>
            </a:r>
          </a:p>
          <a:p>
            <a:r>
              <a:rPr lang="en-US" dirty="0"/>
              <a:t>Should use things needed to “identify” the object</a:t>
            </a:r>
          </a:p>
          <a:p>
            <a:pPr lvl="1"/>
            <a:r>
              <a:rPr lang="en-US" dirty="0"/>
              <a:t>Use only fields you would check for a .equals method  be included in calculating the hash</a:t>
            </a:r>
          </a:p>
          <a:p>
            <a:pPr lvl="1"/>
            <a:r>
              <a:rPr lang="en-US" dirty="0"/>
              <a:t>More fields typically leads to fewer collisions, but less efficient 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33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EB70-2748-0FB0-4AA5-4178E105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Hash (and phone number trivia)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first digit of the phone number</a:t>
                </a:r>
              </a:p>
              <a:p>
                <a:pPr lvl="1"/>
                <a:r>
                  <a:rPr lang="en-US" dirty="0"/>
                  <a:t>No US phone numbers start with 1 or 0</a:t>
                </a:r>
              </a:p>
              <a:p>
                <a:pPr lvl="1"/>
                <a:r>
                  <a:rPr lang="en-US" dirty="0"/>
                  <a:t>If we’re sampling from this class, 2 is by far the most likely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20E693B-93AA-C117-7620-A18DD24FEB40}"/>
              </a:ext>
            </a:extLst>
          </p:cNvPr>
          <p:cNvGrpSpPr/>
          <p:nvPr/>
        </p:nvGrpSpPr>
        <p:grpSpPr>
          <a:xfrm>
            <a:off x="5298440" y="4830128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418751-3F07-0DFF-4FC2-B57C51B02C1F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C1010E2-3D4F-53C1-6B99-1B18E60FDD0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AA24EDF-2E5C-B7EB-CE04-579C70775B6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EADAEB4-C706-9861-DD5F-AE494EBB44D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B7A9A4-6398-EC12-E456-B11FEE14681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A606F0-F91C-900A-B85F-6F6E4A35C35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8CD4196-E921-BC0C-4178-6E47474B52A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6B78A1D-8822-7D5B-EBCD-C2BA219456B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39AF62-A56B-F6B5-E0D1-6A4473C47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D48D035-BB15-9D68-B22D-DC97C43D8E9F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3EA93E-6F99-B4B5-E846-D6930840224B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4644001-843C-9580-BCB1-87AEB1D91864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423C69-BC54-9C2E-3E25-F467B7226CF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4630411-625B-9FF1-7FC8-929037C4E362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526C368-E744-8F5C-3D09-060814B63658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7D8E32-A226-6474-7942-8506A86639B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1841967-D254-6740-6886-C85A2566A5E1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A60285C-0BD9-3F25-00F4-BDFBDF50B87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23F4E4E-647F-EF99-B6C9-606016E5942C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4A5911F-FAAC-13F1-DB1A-3338BFA5448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4A62AC-6E01-38F1-6D3B-B17AE3E0898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477B64A-820D-EDCA-CB1B-C491E58A0BF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426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18AD-8782-101D-71B2-AACF88D7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These Hash Functions (for strings)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be a string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ascii encoding of the character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277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A8AF-72A5-B472-A0CD-E37AFD3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92A-1917-0E43-0B96-34F56EC9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Collision occurs when we want to insert something into an already-occupied position in the hash table</a:t>
            </a:r>
          </a:p>
          <a:p>
            <a:r>
              <a:rPr lang="en-US" dirty="0"/>
              <a:t>2 main strategies:</a:t>
            </a:r>
          </a:p>
          <a:p>
            <a:pPr lvl="1"/>
            <a:r>
              <a:rPr lang="en-US" dirty="0"/>
              <a:t>Separate Chaining</a:t>
            </a:r>
          </a:p>
          <a:p>
            <a:pPr lvl="2"/>
            <a:r>
              <a:rPr lang="en-US" dirty="0"/>
              <a:t>Use a secondary data structure to contain the items</a:t>
            </a:r>
          </a:p>
          <a:p>
            <a:pPr lvl="3"/>
            <a:r>
              <a:rPr lang="en-US" dirty="0"/>
              <a:t>E.g. each index in the hash table is itself a linked list</a:t>
            </a:r>
          </a:p>
          <a:p>
            <a:pPr lvl="1"/>
            <a:r>
              <a:rPr lang="en-US" dirty="0"/>
              <a:t>Open Addressing</a:t>
            </a:r>
          </a:p>
          <a:p>
            <a:pPr lvl="2"/>
            <a:r>
              <a:rPr lang="en-US" dirty="0"/>
              <a:t>Use a different spot in the table instead</a:t>
            </a:r>
          </a:p>
          <a:p>
            <a:pPr lvl="3"/>
            <a:r>
              <a:rPr lang="en-US" dirty="0"/>
              <a:t>Linear Probing</a:t>
            </a:r>
          </a:p>
          <a:p>
            <a:pPr lvl="3"/>
            <a:r>
              <a:rPr lang="en-US" dirty="0"/>
              <a:t>Quadratic Probing</a:t>
            </a:r>
          </a:p>
          <a:p>
            <a:pPr lvl="3"/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1B734-73D3-DC0E-2EA2-99B52DE40162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AB576A-E277-4D44-8605-52AA1885F28A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6B729D-973C-9729-632E-7734BF04643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80AE4-DF69-9BCF-A1E0-3A8E6BE2B33B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B8C4FDE-B0DE-2771-370F-1A0C867096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7DC60-EB0D-24EA-F496-C00651236C4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589CB5-BA80-50F5-226F-5781BC30B89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334B41-6AC4-A0BD-25EF-9FB7C063565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AA01879-292C-EAF8-264C-81133339D77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E7C03F-94AB-7223-381C-92C41393769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E6F94F-27FE-D263-E64E-FE7AB20BF7C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F73501A-40F5-F49B-0791-7DCE4C0186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056CA-946D-B557-9168-1E9CA2B477B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E4B604-A8C8-A753-DAD3-56463AC1B8B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0D010B-46BA-24A7-2F9F-E2B5E82325A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DE21E00-A30B-1A54-F38A-541C565F934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F2D1BF-F61C-68D8-1070-7FA83CFF1DF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8FBC60-940C-B628-8C12-BC09ED41F4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443195-B9EA-DE7E-DBA2-00E011DBA1C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00E23E-90B1-5279-C25A-4E2AC8972ED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7FE1D7-CC95-D643-4744-7214AFBD5D15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DCB5281-E8A2-F396-0EC9-1F31090E63F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D01229-04B7-F7D8-4C7C-A8A02458CA1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28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4688-086F-0C14-FC74-FC0A2F0A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FA758-4872-8929-A584-D2B1AF878B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8853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Binary search to find which leaf should contain the new item</a:t>
                </a:r>
              </a:p>
              <a:p>
                <a:r>
                  <a:rPr lang="en-US" dirty="0"/>
                  <a:t>If there’s room, add it to the leaf array (maintaining sorted order)</a:t>
                </a:r>
              </a:p>
              <a:p>
                <a:r>
                  <a:rPr lang="en-US" dirty="0"/>
                  <a:t>If there’s not room, </a:t>
                </a:r>
                <a:r>
                  <a:rPr lang="en-US" b="1" dirty="0"/>
                  <a:t>split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Make a new leaf node, move the larger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items to it</a:t>
                </a:r>
              </a:p>
              <a:p>
                <a:pPr lvl="1"/>
                <a:r>
                  <a:rPr lang="en-US" dirty="0"/>
                  <a:t>If there’s room in the parent internal node, add new leaf to it (with new key bound value)</a:t>
                </a:r>
              </a:p>
              <a:p>
                <a:pPr lvl="1"/>
                <a:r>
                  <a:rPr lang="en-US" dirty="0"/>
                  <a:t>If there’s not room in the parent internal node, </a:t>
                </a:r>
                <a:r>
                  <a:rPr lang="en-US" b="1" dirty="0"/>
                  <a:t>split</a:t>
                </a:r>
                <a:r>
                  <a:rPr lang="en-US" dirty="0"/>
                  <a:t> that!</a:t>
                </a:r>
              </a:p>
              <a:p>
                <a:pPr lvl="2"/>
                <a:r>
                  <a:rPr lang="en-US" dirty="0"/>
                  <a:t>Make a new internal node and have it point to the larger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there’s room in the parent internal node, add this internal node to it</a:t>
                </a:r>
              </a:p>
              <a:p>
                <a:pPr lvl="2"/>
                <a:r>
                  <a:rPr lang="en-US" dirty="0"/>
                  <a:t>If there’s not room, repeat this process until there is!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FA758-4872-8929-A584-D2B1AF878B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88535"/>
              </a:xfrm>
              <a:blipFill>
                <a:blip r:embed="rId2"/>
                <a:stretch>
                  <a:fillRect l="-1043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316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 the key-value pair to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65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find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36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delete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534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08DC-CFA0-51FE-747F-B24C466E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load factor</a:t>
                </a:r>
                <a:r>
                  <a:rPr lang="en-US" dirty="0"/>
                  <a:t> of a hash table represents the average number of items per “bucket”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𝑠𝑖𝑧𝑒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Assume we have a has table that uses a linked-list for separate chaining</a:t>
                </a:r>
              </a:p>
              <a:p>
                <a:pPr lvl="1"/>
                <a:r>
                  <a:rPr lang="en-US" dirty="0"/>
                  <a:t>What is the expected number of comparisons needed in an unsuccessful find?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What is the expected number of comparisons needed in a successful find?</a:t>
                </a:r>
              </a:p>
              <a:p>
                <a:r>
                  <a:rPr lang="en-US" dirty="0"/>
                  <a:t>How can we make the expected running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1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38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61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/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blipFill>
                <a:blip r:embed="rId10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72FA18-6A5B-A1AF-51F3-05EBCDEAB760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4608512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/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blipFill>
                <a:blip r:embed="rId11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3F82035-F31B-DDB2-87BB-A0A1AEB721D2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841681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/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blipFill>
                <a:blip r:embed="rId1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0D314E1-854A-65E6-9B7F-C273F6FDE7DA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7827325" y="303069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/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blipFill>
                <a:blip r:embed="rId13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668F0C-0B35-AA65-2737-CBC7BE8228E2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360736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/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blipFill>
                <a:blip r:embed="rId14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63374C-DE0C-C5B4-3F72-3B27EC9BC237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7827325" y="2315209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/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blipFill>
                <a:blip r:embed="rId1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40B7F36-8C50-B7B5-8D5D-F7C2197D449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8447405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/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blipFill>
                <a:blip r:embed="rId1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F43A32-977F-43FE-EAAB-FDBF4149C224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7811450" y="160178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74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D21D-C91E-3FE2-2027-49433DFD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C88E4-9BBE-71CC-681D-27A20BEE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there’s a collision, use the next open space in the table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33847A-21B7-8D67-70E7-20697D5D828F}"/>
              </a:ext>
            </a:extLst>
          </p:cNvPr>
          <p:cNvGrpSpPr/>
          <p:nvPr/>
        </p:nvGrpSpPr>
        <p:grpSpPr>
          <a:xfrm>
            <a:off x="2895600" y="483806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2483E0-035B-552B-046B-B8CFCDDDA378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A2255D-F389-165E-90CE-D5FDEDDAD427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873DF17-BBDE-7098-679E-F718BD0005E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497686A-BF93-5D4B-62ED-13F2DCF99D2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3DB1FA2-F273-056C-0BC0-3CF45C0F23ED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FCA446-C2F3-17AC-0BE3-69BCB6EC8B5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15B43A-CE28-5824-C803-3DB155C25B9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50E83A-82AF-5B5F-4819-0B3B5A4A67D4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477FBFB-DD77-940B-BBEF-1081F2AB4D8D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4EC3AB-7728-01B1-C085-C01979A56E1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5AF9B6F-5851-F1D1-4A8F-611B3182AB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CBC511-68D6-8230-0208-019B6D43F0C0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AA4797-6DEA-8CBE-BAC1-E915143B9341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550FB6-B136-FD0A-CDFB-8DCF58F3E6B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75A14D9-1D9F-1F25-2689-4B160E4CD78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B50E096-C2C7-35F2-770A-652F4CB9C336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1390E29-9377-939E-4D08-909131F81DF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18A230B-E4DC-C904-C2DD-D6BF5FD6E09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C3758B1-9087-D7B1-ABB7-BF5CFE288F8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C2C4802-4643-0124-1D32-E88B8617331A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4B46D2A-B3B0-8BFB-4118-5BA56C95DCC4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DB85716-D30D-EBB1-5947-E6BF559FAEB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96017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335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</p:txBody>
      </p:sp>
    </p:spTree>
    <p:extLst>
      <p:ext uri="{BB962C8B-B14F-4D97-AF65-F5344CB8AC3E}">
        <p14:creationId xmlns:p14="http://schemas.microsoft.com/office/powerpoint/2010/main" val="133990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21A5-C439-6135-2509-E2BA0EDA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TLDR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1882-EBD8-FE63-B439-167C329F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where the item goes by repeated binary search</a:t>
            </a:r>
          </a:p>
          <a:p>
            <a:r>
              <a:rPr lang="en-US" dirty="0"/>
              <a:t>If there’s room, just add it</a:t>
            </a:r>
          </a:p>
          <a:p>
            <a:r>
              <a:rPr lang="en-US" dirty="0"/>
              <a:t>If there’s not room, split things until there is</a:t>
            </a:r>
          </a:p>
        </p:txBody>
      </p:sp>
    </p:spTree>
    <p:extLst>
      <p:ext uri="{BB962C8B-B14F-4D97-AF65-F5344CB8AC3E}">
        <p14:creationId xmlns:p14="http://schemas.microsoft.com/office/powerpoint/2010/main" val="11741203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Repeat until you either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or else you reach an empty cell in the table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411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</p:txBody>
      </p:sp>
    </p:spTree>
    <p:extLst>
      <p:ext uri="{BB962C8B-B14F-4D97-AF65-F5344CB8AC3E}">
        <p14:creationId xmlns:p14="http://schemas.microsoft.com/office/powerpoint/2010/main" val="3789814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</p:txBody>
      </p:sp>
    </p:spTree>
    <p:extLst>
      <p:ext uri="{BB962C8B-B14F-4D97-AF65-F5344CB8AC3E}">
        <p14:creationId xmlns:p14="http://schemas.microsoft.com/office/powerpoint/2010/main" val="56558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7EE3-BAF0-6E1D-3A1D-13AAA3D0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69EF6-D8DB-6843-DA7D-082ED8982C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Maximum number of leaves: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Maximum height of the tree: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Find:</a:t>
                </a:r>
              </a:p>
              <a:p>
                <a:pPr lvl="1"/>
                <a:r>
                  <a:rPr lang="en-US" dirty="0"/>
                  <a:t>One binary search per level of the tree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 per search</a:t>
                </a:r>
              </a:p>
              <a:p>
                <a:pPr lvl="1"/>
                <a:r>
                  <a:rPr lang="en-US" dirty="0"/>
                  <a:t>One binary search in the leaf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69EF6-D8DB-6843-DA7D-082ED8982C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043" t="-2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708FE8-F34E-3EF9-757A-53AB62E517BA}"/>
                  </a:ext>
                </a:extLst>
              </p:cNvPr>
              <p:cNvSpPr txBox="1"/>
              <p:nvPr/>
            </p:nvSpPr>
            <p:spPr>
              <a:xfrm>
                <a:off x="6278880" y="2691811"/>
                <a:ext cx="5913120" cy="15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Overall: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den>
                            </m:f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/>
              </a:p>
              <a:p>
                <a:r>
                  <a:rPr lang="en-US" sz="2800" dirty="0"/>
                  <a:t>Usually simplified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708FE8-F34E-3EF9-757A-53AB62E51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2691811"/>
                <a:ext cx="5913120" cy="1598964"/>
              </a:xfrm>
              <a:prstGeom prst="rect">
                <a:avLst/>
              </a:prstGeom>
              <a:blipFill>
                <a:blip r:embed="rId3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28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2AC3-381D-A963-6F0A-CCD4A772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D4EDA5-E613-39C8-C50E-11DE8DA9CF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Add item to leaf: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Split a leaf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Split one internal node: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D4EDA5-E613-39C8-C50E-11DE8DA9CF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935B1D-6296-E999-66D5-51264F458B72}"/>
                  </a:ext>
                </a:extLst>
              </p:cNvPr>
              <p:cNvSpPr txBox="1"/>
              <p:nvPr/>
            </p:nvSpPr>
            <p:spPr>
              <a:xfrm>
                <a:off x="5791200" y="2061891"/>
                <a:ext cx="591312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Overall: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/>
              </a:p>
              <a:p>
                <a:r>
                  <a:rPr lang="en-US" sz="2800" dirty="0"/>
                  <a:t>Usually simplified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935B1D-6296-E999-66D5-51264F458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61891"/>
                <a:ext cx="5913120" cy="1384995"/>
              </a:xfrm>
              <a:prstGeom prst="rect">
                <a:avLst/>
              </a:prstGeom>
              <a:blipFill>
                <a:blip r:embed="rId3"/>
                <a:stretch>
                  <a:fillRect l="-2062" t="-3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1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50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50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Multiplication Sign 103">
            <a:extLst>
              <a:ext uri="{FF2B5EF4-FFF2-40B4-BE49-F238E27FC236}">
                <a16:creationId xmlns:a16="http://schemas.microsoft.com/office/drawing/2014/main" id="{1F441680-2A38-60C7-9310-3ED80829EC05}"/>
              </a:ext>
            </a:extLst>
          </p:cNvPr>
          <p:cNvSpPr/>
          <p:nvPr/>
        </p:nvSpPr>
        <p:spPr>
          <a:xfrm>
            <a:off x="8140095" y="5648513"/>
            <a:ext cx="587832" cy="587832"/>
          </a:xfrm>
          <a:prstGeom prst="mathMultiply">
            <a:avLst>
              <a:gd name="adj1" fmla="val 5185"/>
            </a:avLst>
          </a:pr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24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41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36CC-E9A4-928E-0AC5-44436F91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1C48-E324-28A4-F411-79C77F8B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all nodes must be at least half full (except root at startup)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B72E68-4DC3-856A-5FE7-D38141F200AC}"/>
              </a:ext>
            </a:extLst>
          </p:cNvPr>
          <p:cNvSpPr txBox="1">
            <a:spLocks/>
          </p:cNvSpPr>
          <p:nvPr/>
        </p:nvSpPr>
        <p:spPr>
          <a:xfrm>
            <a:off x="130556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delete 24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C1967B-6EAD-F53B-963B-156E23F2CDE6}"/>
              </a:ext>
            </a:extLst>
          </p:cNvPr>
          <p:cNvGrpSpPr/>
          <p:nvPr/>
        </p:nvGrpSpPr>
        <p:grpSpPr>
          <a:xfrm>
            <a:off x="2373073" y="2893216"/>
            <a:ext cx="7885378" cy="3254676"/>
            <a:chOff x="4431789" y="681037"/>
            <a:chExt cx="7885378" cy="325467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B343BF5-9B64-CEEC-52E8-09FC044CE85C}"/>
                </a:ext>
              </a:extLst>
            </p:cNvPr>
            <p:cNvGrpSpPr/>
            <p:nvPr/>
          </p:nvGrpSpPr>
          <p:grpSpPr>
            <a:xfrm>
              <a:off x="8021824" y="1858245"/>
              <a:ext cx="1900812" cy="419660"/>
              <a:chOff x="7477760" y="2279174"/>
              <a:chExt cx="1564640" cy="34544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9C87C07-F22B-0642-81D6-A6DBC63E197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17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F17194C-5BD3-C02F-07BE-8A66812587E8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03A62FF-F024-6DE5-8783-3826EEB1A697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A6EB173-6108-4370-FF07-4EE324B88F2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454518-E71D-DEA9-5A3F-10AB5FBE3480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CBC3ABE-CCC0-1934-70F1-119626711E2A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EDD2E20-6343-3112-4C8C-3702CB24B325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6E2AD9-C61B-3F48-C071-95A90FA2ED4C}"/>
                </a:ext>
              </a:extLst>
            </p:cNvPr>
            <p:cNvGrpSpPr/>
            <p:nvPr/>
          </p:nvGrpSpPr>
          <p:grpSpPr>
            <a:xfrm>
              <a:off x="10416355" y="1843586"/>
              <a:ext cx="1900812" cy="419660"/>
              <a:chOff x="7477760" y="2279174"/>
              <a:chExt cx="1564640" cy="34544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D61F1E2-19D7-E890-43F9-1AF8871345E4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A18B6A5-9677-D565-18DB-DD4B90357D7A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DF3D96E-8800-E592-3083-AB5FC2DA5A42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12383C5-26F4-78FC-7258-99B6324934DD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BCBF237-6E2A-E581-0D69-6C1925B87C83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B289B89-621A-2142-FB3B-C8A75DC9C896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67383E1-D54A-99F1-328A-30D1734975D8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D0526D5-E369-F328-C625-97FD5EE91CC6}"/>
                </a:ext>
              </a:extLst>
            </p:cNvPr>
            <p:cNvGrpSpPr/>
            <p:nvPr/>
          </p:nvGrpSpPr>
          <p:grpSpPr>
            <a:xfrm>
              <a:off x="789222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51555D7-D454-AF00-15B6-986403106F6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434A474-329F-4767-76AE-BFA29797B873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A2F9B1B-3C1A-4FC2-B1E4-EAE0A3AC5F7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solidFill>
                <a:srgbClr val="FF979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E307A9D-E2D0-D205-B3EC-577EB218A4BB}"/>
                </a:ext>
              </a:extLst>
            </p:cNvPr>
            <p:cNvCxnSpPr>
              <a:cxnSpLocks/>
              <a:stCxn id="54" idx="2"/>
              <a:endCxn id="41" idx="0"/>
            </p:cNvCxnSpPr>
            <p:nvPr/>
          </p:nvCxnSpPr>
          <p:spPr>
            <a:xfrm flipH="1">
              <a:off x="8102053" y="2277904"/>
              <a:ext cx="1" cy="398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E5BF53-BE67-4447-AD35-B419DF11ED07}"/>
                </a:ext>
              </a:extLst>
            </p:cNvPr>
            <p:cNvGrpSpPr/>
            <p:nvPr/>
          </p:nvGrpSpPr>
          <p:grpSpPr>
            <a:xfrm>
              <a:off x="8467713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E1609F9-00B8-4D83-C1B3-67ECD11BFFD0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17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65AB22F-E8CE-6F92-0D0F-8A571F38BC21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2EA569E-C3DC-51C2-3A40-CF697A73BB31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373D38-4A29-B480-96CB-0CE962B58000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H="1">
              <a:off x="8677543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1B5FDE-C771-ECFA-CA6C-A4D160FDF793}"/>
                </a:ext>
              </a:extLst>
            </p:cNvPr>
            <p:cNvGrpSpPr/>
            <p:nvPr/>
          </p:nvGrpSpPr>
          <p:grpSpPr>
            <a:xfrm>
              <a:off x="905554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4A74487-7747-2172-0343-821D04C8D47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9ABCC4-7BE7-1909-4AE8-3E0C088B3439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EF8406F-8011-399F-5096-527FC36079D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1C61D5-E69E-55AA-2A19-71602A4EA283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 flipH="1">
              <a:off x="926537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07B2BCE-C280-782F-FE85-FF150B1EB585}"/>
                </a:ext>
              </a:extLst>
            </p:cNvPr>
            <p:cNvGrpSpPr/>
            <p:nvPr/>
          </p:nvGrpSpPr>
          <p:grpSpPr>
            <a:xfrm>
              <a:off x="10286755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B187E31-F71F-00A3-B6F5-D5D2173E71F9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C3AA70-ADA4-19E9-72BF-CE404568FD8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F641B01-69E2-8587-E81B-B6EBCB694DE6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AF1DD4-DD27-719A-3536-63F5C3261818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 flipH="1">
              <a:off x="10496584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67712F-5AD2-3657-8EAE-981530311DF0}"/>
                </a:ext>
              </a:extLst>
            </p:cNvPr>
            <p:cNvGrpSpPr/>
            <p:nvPr/>
          </p:nvGrpSpPr>
          <p:grpSpPr>
            <a:xfrm>
              <a:off x="10874587" y="2676734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A17E55B-6CEA-6AE0-CCFF-9196D699A08D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731252F-1CB5-FB05-98AB-AFC9B5D22FFF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F8588CA-FAF9-755E-B6C5-E8095011CB2B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558BD8-DF21-F020-6057-4F8093773C8B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 flipH="1">
              <a:off x="11084416" y="2263246"/>
              <a:ext cx="1544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DDD801-B788-8F2A-0B20-4BE88096C820}"/>
                </a:ext>
              </a:extLst>
            </p:cNvPr>
            <p:cNvGrpSpPr/>
            <p:nvPr/>
          </p:nvGrpSpPr>
          <p:grpSpPr>
            <a:xfrm>
              <a:off x="8021824" y="681037"/>
              <a:ext cx="1900812" cy="419660"/>
              <a:chOff x="7477760" y="2279174"/>
              <a:chExt cx="1564640" cy="34544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6FEBE82-F594-A70F-2213-78BABD96B79B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D52484-2E15-D971-56F6-02BEEFF555D1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BD670B-900F-7B4A-7008-498237050790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E3069D-C6B7-9ACA-3DDF-47C2A05733DB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51D065A-17D2-79CF-A27C-E38A0CE376AE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E163099-8BC3-8CC5-26EC-D992220C7AB5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79A8987-66DC-5AD4-B6DD-D300C490EE92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35AC694-05CC-01F2-E59D-019BCEA9F9F9}"/>
                </a:ext>
              </a:extLst>
            </p:cNvPr>
            <p:cNvCxnSpPr>
              <a:cxnSpLocks/>
              <a:stCxn id="25" idx="2"/>
              <a:endCxn id="96" idx="0"/>
            </p:cNvCxnSpPr>
            <p:nvPr/>
          </p:nvCxnSpPr>
          <p:spPr>
            <a:xfrm flipH="1">
              <a:off x="4431789" y="1100697"/>
              <a:ext cx="3670264" cy="7635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40150A3-B8C6-BFB8-8F12-4774A0D6C9E1}"/>
                </a:ext>
              </a:extLst>
            </p:cNvPr>
            <p:cNvCxnSpPr>
              <a:cxnSpLocks/>
              <a:stCxn id="24" idx="2"/>
              <a:endCxn id="71" idx="0"/>
            </p:cNvCxnSpPr>
            <p:nvPr/>
          </p:nvCxnSpPr>
          <p:spPr>
            <a:xfrm flipH="1">
              <a:off x="6672030" y="1100697"/>
              <a:ext cx="2010141" cy="759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920C1B-58F5-3118-01B3-5CE686595C51}"/>
                </a:ext>
              </a:extLst>
            </p:cNvPr>
            <p:cNvCxnSpPr>
              <a:cxnSpLocks/>
              <a:stCxn id="26" idx="2"/>
              <a:endCxn id="52" idx="0"/>
            </p:cNvCxnSpPr>
            <p:nvPr/>
          </p:nvCxnSpPr>
          <p:spPr>
            <a:xfrm flipH="1">
              <a:off x="8972230" y="1100697"/>
              <a:ext cx="290059" cy="7575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4F1BB48-86DF-6215-EFC5-586513610C0F}"/>
              </a:ext>
            </a:extLst>
          </p:cNvPr>
          <p:cNvGrpSpPr/>
          <p:nvPr/>
        </p:nvGrpSpPr>
        <p:grpSpPr>
          <a:xfrm>
            <a:off x="3533308" y="4072223"/>
            <a:ext cx="2030412" cy="2092127"/>
            <a:chOff x="7418354" y="3953707"/>
            <a:chExt cx="2030412" cy="2092127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21A838E-D597-E0B8-99A9-DB3CE6C0AE96}"/>
                </a:ext>
              </a:extLst>
            </p:cNvPr>
            <p:cNvGrpSpPr/>
            <p:nvPr/>
          </p:nvGrpSpPr>
          <p:grpSpPr>
            <a:xfrm>
              <a:off x="7547954" y="3953707"/>
              <a:ext cx="1900812" cy="419660"/>
              <a:chOff x="7477760" y="2279174"/>
              <a:chExt cx="1564640" cy="34544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4DB408-C117-B0B1-0BBE-70375AC55E92}"/>
                  </a:ext>
                </a:extLst>
              </p:cNvPr>
              <p:cNvSpPr/>
              <p:nvPr/>
            </p:nvSpPr>
            <p:spPr>
              <a:xfrm>
                <a:off x="760984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49CA5FD-9CA7-339D-6417-861A52DE9A72}"/>
                  </a:ext>
                </a:extLst>
              </p:cNvPr>
              <p:cNvSpPr/>
              <p:nvPr/>
            </p:nvSpPr>
            <p:spPr>
              <a:xfrm>
                <a:off x="808736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1871D4A-1111-FD2E-8B9B-DB75E1D15971}"/>
                  </a:ext>
                </a:extLst>
              </p:cNvPr>
              <p:cNvSpPr/>
              <p:nvPr/>
            </p:nvSpPr>
            <p:spPr>
              <a:xfrm>
                <a:off x="795528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0512AF2-5650-14F3-0445-6E863ABCAE56}"/>
                  </a:ext>
                </a:extLst>
              </p:cNvPr>
              <p:cNvSpPr/>
              <p:nvPr/>
            </p:nvSpPr>
            <p:spPr>
              <a:xfrm>
                <a:off x="747776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01F407B-80AF-8258-E47A-0186E26080A1}"/>
                  </a:ext>
                </a:extLst>
              </p:cNvPr>
              <p:cNvSpPr/>
              <p:nvPr/>
            </p:nvSpPr>
            <p:spPr>
              <a:xfrm>
                <a:off x="843280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8294EAA-8BFE-F8D3-BB54-BB1A14B6E7E0}"/>
                  </a:ext>
                </a:extLst>
              </p:cNvPr>
              <p:cNvSpPr/>
              <p:nvPr/>
            </p:nvSpPr>
            <p:spPr>
              <a:xfrm>
                <a:off x="8564880" y="2279174"/>
                <a:ext cx="345440" cy="3454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208B8819-3C32-1878-CC14-160513E3676E}"/>
                  </a:ext>
                </a:extLst>
              </p:cNvPr>
              <p:cNvSpPr/>
              <p:nvPr/>
            </p:nvSpPr>
            <p:spPr>
              <a:xfrm>
                <a:off x="8910320" y="2279174"/>
                <a:ext cx="132080" cy="34544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8103CB-8B5F-73B1-EFD8-06552509BA58}"/>
                </a:ext>
              </a:extLst>
            </p:cNvPr>
            <p:cNvGrpSpPr/>
            <p:nvPr/>
          </p:nvGrpSpPr>
          <p:grpSpPr>
            <a:xfrm>
              <a:off x="7418354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1B8636-4ACE-6D18-E352-DE0D1F9DE4D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774A69A3-D1F6-2253-BD22-B5B29087A4BE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0BF22E1-B995-EE1B-76FB-C4834018E5F0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66B2E5-B370-B9ED-0F89-A075C321C8ED}"/>
                </a:ext>
              </a:extLst>
            </p:cNvPr>
            <p:cNvGrpSpPr/>
            <p:nvPr/>
          </p:nvGrpSpPr>
          <p:grpSpPr>
            <a:xfrm>
              <a:off x="7998472" y="4786855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65C8A46-7627-9CA0-4442-83E841B7DDA8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C6355E-653F-65F9-6ED7-C439F3C7A4FA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EEF4CB8-4E19-66AF-F0B5-C69CFA2FB495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1E79CF5-0D92-7685-5E1A-4BAAF8F67630}"/>
                </a:ext>
              </a:extLst>
            </p:cNvPr>
            <p:cNvCxnSpPr>
              <a:cxnSpLocks/>
              <a:stCxn id="73" idx="2"/>
              <a:endCxn id="67" idx="0"/>
            </p:cNvCxnSpPr>
            <p:nvPr/>
          </p:nvCxnSpPr>
          <p:spPr>
            <a:xfrm>
              <a:off x="7628184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2EC2DE95-BC79-2CD4-16EF-C26272D1185A}"/>
                </a:ext>
              </a:extLst>
            </p:cNvPr>
            <p:cNvCxnSpPr>
              <a:cxnSpLocks/>
              <a:stCxn id="72" idx="2"/>
              <a:endCxn id="64" idx="0"/>
            </p:cNvCxnSpPr>
            <p:nvPr/>
          </p:nvCxnSpPr>
          <p:spPr>
            <a:xfrm>
              <a:off x="8208302" y="4373367"/>
              <a:ext cx="0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365459-4BC4-C13D-1061-0FE783AAA503}"/>
              </a:ext>
            </a:extLst>
          </p:cNvPr>
          <p:cNvGrpSpPr/>
          <p:nvPr/>
        </p:nvGrpSpPr>
        <p:grpSpPr>
          <a:xfrm>
            <a:off x="1293067" y="4076388"/>
            <a:ext cx="2030412" cy="2092127"/>
            <a:chOff x="5009455" y="4409324"/>
            <a:chExt cx="2030412" cy="209212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A43F46B-03A9-B847-27E5-0B272EB3BE6D}"/>
                </a:ext>
              </a:extLst>
            </p:cNvPr>
            <p:cNvGrpSpPr/>
            <p:nvPr/>
          </p:nvGrpSpPr>
          <p:grpSpPr>
            <a:xfrm>
              <a:off x="5009455" y="4409324"/>
              <a:ext cx="2030412" cy="2092127"/>
              <a:chOff x="7418354" y="3953707"/>
              <a:chExt cx="2030412" cy="2092127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554AFCBD-8BC8-274B-DD9F-6AEA69680D13}"/>
                  </a:ext>
                </a:extLst>
              </p:cNvPr>
              <p:cNvGrpSpPr/>
              <p:nvPr/>
            </p:nvGrpSpPr>
            <p:grpSpPr>
              <a:xfrm>
                <a:off x="7547954" y="3953707"/>
                <a:ext cx="1900812" cy="419660"/>
                <a:chOff x="7477760" y="2279174"/>
                <a:chExt cx="1564640" cy="345440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4326F3A2-C22D-79FD-004E-823D512F9340}"/>
                    </a:ext>
                  </a:extLst>
                </p:cNvPr>
                <p:cNvSpPr/>
                <p:nvPr/>
              </p:nvSpPr>
              <p:spPr>
                <a:xfrm>
                  <a:off x="760984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DFCFA28-FCFC-011F-85C8-607AC6F7F5B8}"/>
                    </a:ext>
                  </a:extLst>
                </p:cNvPr>
                <p:cNvSpPr/>
                <p:nvPr/>
              </p:nvSpPr>
              <p:spPr>
                <a:xfrm>
                  <a:off x="808736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803B3C6-B667-81A5-1E0E-4DD1E6377BC1}"/>
                    </a:ext>
                  </a:extLst>
                </p:cNvPr>
                <p:cNvSpPr/>
                <p:nvPr/>
              </p:nvSpPr>
              <p:spPr>
                <a:xfrm>
                  <a:off x="795528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EA6772-4236-9228-BA13-066B481CA07A}"/>
                    </a:ext>
                  </a:extLst>
                </p:cNvPr>
                <p:cNvSpPr/>
                <p:nvPr/>
              </p:nvSpPr>
              <p:spPr>
                <a:xfrm>
                  <a:off x="747776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C207AB3A-3B4D-F636-C130-6CD4F85438C0}"/>
                    </a:ext>
                  </a:extLst>
                </p:cNvPr>
                <p:cNvSpPr/>
                <p:nvPr/>
              </p:nvSpPr>
              <p:spPr>
                <a:xfrm>
                  <a:off x="843280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99E8E098-27F3-C6FB-FD2E-F457D043F455}"/>
                    </a:ext>
                  </a:extLst>
                </p:cNvPr>
                <p:cNvSpPr/>
                <p:nvPr/>
              </p:nvSpPr>
              <p:spPr>
                <a:xfrm>
                  <a:off x="8564880" y="2279174"/>
                  <a:ext cx="345440" cy="3454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5FD50C1D-E2AF-CB4C-679E-4924EBABBD6F}"/>
                    </a:ext>
                  </a:extLst>
                </p:cNvPr>
                <p:cNvSpPr/>
                <p:nvPr/>
              </p:nvSpPr>
              <p:spPr>
                <a:xfrm>
                  <a:off x="8910320" y="2279174"/>
                  <a:ext cx="132080" cy="345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8EA6AE8-4D68-AE8A-62F6-207307331CD2}"/>
                  </a:ext>
                </a:extLst>
              </p:cNvPr>
              <p:cNvGrpSpPr/>
              <p:nvPr/>
            </p:nvGrpSpPr>
            <p:grpSpPr>
              <a:xfrm>
                <a:off x="7418354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9FD9042D-AB89-2416-B425-2A1E337FC4D4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AC2BC4F6-FE20-0AA7-B784-A629FB00A835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14016BB4-C833-67E7-4095-385799F20724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A17B17A-2D2A-22E7-C734-1D8A07C2939D}"/>
                  </a:ext>
                </a:extLst>
              </p:cNvPr>
              <p:cNvGrpSpPr/>
              <p:nvPr/>
            </p:nvGrpSpPr>
            <p:grpSpPr>
              <a:xfrm>
                <a:off x="7998472" y="4786855"/>
                <a:ext cx="419660" cy="1258979"/>
                <a:chOff x="1605280" y="3083560"/>
                <a:chExt cx="345440" cy="1036320"/>
              </a:xfrm>
              <a:solidFill>
                <a:schemeClr val="accent6">
                  <a:lumMod val="20000"/>
                  <a:lumOff val="80000"/>
                </a:schemeClr>
              </a:solidFill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313E9B08-4D24-48AD-7EA8-D4CDD71FABFC}"/>
                    </a:ext>
                  </a:extLst>
                </p:cNvPr>
                <p:cNvSpPr/>
                <p:nvPr/>
              </p:nvSpPr>
              <p:spPr>
                <a:xfrm>
                  <a:off x="1605280" y="308356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FC8023D-1000-A029-8DAA-3E3244EAD2CC}"/>
                    </a:ext>
                  </a:extLst>
                </p:cNvPr>
                <p:cNvSpPr/>
                <p:nvPr/>
              </p:nvSpPr>
              <p:spPr>
                <a:xfrm>
                  <a:off x="1605280" y="342900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0B67365-7620-8039-7F92-569B5B4D8255}"/>
                    </a:ext>
                  </a:extLst>
                </p:cNvPr>
                <p:cNvSpPr/>
                <p:nvPr/>
              </p:nvSpPr>
              <p:spPr>
                <a:xfrm>
                  <a:off x="1605280" y="3774440"/>
                  <a:ext cx="345440" cy="3454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DF3E00FA-C632-D1E0-232A-953FE9571FC1}"/>
                  </a:ext>
                </a:extLst>
              </p:cNvPr>
              <p:cNvCxnSpPr>
                <a:cxnSpLocks/>
                <a:stCxn id="98" idx="2"/>
                <a:endCxn id="92" idx="0"/>
              </p:cNvCxnSpPr>
              <p:nvPr/>
            </p:nvCxnSpPr>
            <p:spPr>
              <a:xfrm>
                <a:off x="7628184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1A99737A-9529-3215-464E-FEB8D4D276F8}"/>
                  </a:ext>
                </a:extLst>
              </p:cNvPr>
              <p:cNvCxnSpPr>
                <a:cxnSpLocks/>
                <a:stCxn id="97" idx="2"/>
                <a:endCxn id="89" idx="0"/>
              </p:cNvCxnSpPr>
              <p:nvPr/>
            </p:nvCxnSpPr>
            <p:spPr>
              <a:xfrm>
                <a:off x="8208302" y="4373367"/>
                <a:ext cx="0" cy="4134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72F4C41-9F74-E8F1-D84E-2AD518B404E1}"/>
                </a:ext>
              </a:extLst>
            </p:cNvPr>
            <p:cNvGrpSpPr/>
            <p:nvPr/>
          </p:nvGrpSpPr>
          <p:grpSpPr>
            <a:xfrm>
              <a:off x="6166645" y="5241393"/>
              <a:ext cx="419660" cy="1258979"/>
              <a:chOff x="1605280" y="3083560"/>
              <a:chExt cx="345440" cy="1036320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83131A6-B957-A670-5E3E-EB7B1AEC907B}"/>
                  </a:ext>
                </a:extLst>
              </p:cNvPr>
              <p:cNvSpPr/>
              <p:nvPr/>
            </p:nvSpPr>
            <p:spPr>
              <a:xfrm>
                <a:off x="1605280" y="308356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91E328-7A1A-AE2D-011E-B0F5A1DEA065}"/>
                  </a:ext>
                </a:extLst>
              </p:cNvPr>
              <p:cNvSpPr/>
              <p:nvPr/>
            </p:nvSpPr>
            <p:spPr>
              <a:xfrm>
                <a:off x="1605280" y="342900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A07976D0-75E3-7503-F82D-975DE0C31B9F}"/>
                  </a:ext>
                </a:extLst>
              </p:cNvPr>
              <p:cNvSpPr/>
              <p:nvPr/>
            </p:nvSpPr>
            <p:spPr>
              <a:xfrm>
                <a:off x="1605280" y="3774440"/>
                <a:ext cx="345440" cy="3454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733138E-4A3A-4DA9-1D0E-57C50FCB5C77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 flipH="1">
              <a:off x="6376476" y="4827905"/>
              <a:ext cx="1" cy="413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7F8E68E-B4CD-3B61-D19F-E16A6AABCDDE}"/>
              </a:ext>
            </a:extLst>
          </p:cNvPr>
          <p:cNvCxnSpPr>
            <a:cxnSpLocks/>
            <a:stCxn id="28" idx="2"/>
            <a:endCxn id="45" idx="0"/>
          </p:cNvCxnSpPr>
          <p:nvPr/>
        </p:nvCxnSpPr>
        <p:spPr>
          <a:xfrm>
            <a:off x="7783691" y="3312876"/>
            <a:ext cx="1524354" cy="742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9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7691</TotalTime>
  <Words>2168</Words>
  <Application>Microsoft Office PowerPoint</Application>
  <PresentationFormat>Widescreen</PresentationFormat>
  <Paragraphs>712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 Light</vt:lpstr>
      <vt:lpstr>Calibri</vt:lpstr>
      <vt:lpstr>Cambria Math</vt:lpstr>
      <vt:lpstr>Office Theme</vt:lpstr>
      <vt:lpstr>CSE 332 Autumn 2023 Lecture 12: Hashing</vt:lpstr>
      <vt:lpstr>Find</vt:lpstr>
      <vt:lpstr>Insertion Summary</vt:lpstr>
      <vt:lpstr>Insertion TLDR</vt:lpstr>
      <vt:lpstr>Running Time of Find</vt:lpstr>
      <vt:lpstr>Running Time of Insert</vt:lpstr>
      <vt:lpstr>Delete</vt:lpstr>
      <vt:lpstr>Delete</vt:lpstr>
      <vt:lpstr>Delete</vt:lpstr>
      <vt:lpstr>Delete</vt:lpstr>
      <vt:lpstr>Delete</vt:lpstr>
      <vt:lpstr>Delete</vt:lpstr>
      <vt:lpstr>Delete</vt:lpstr>
      <vt:lpstr>Delete</vt:lpstr>
      <vt:lpstr>Delete Summary</vt:lpstr>
      <vt:lpstr>Delete TLDR</vt:lpstr>
      <vt:lpstr>Next topic: Hash Tables</vt:lpstr>
      <vt:lpstr>Two Different ideas of “Average”</vt:lpstr>
      <vt:lpstr>Amortized Example</vt:lpstr>
      <vt:lpstr>Amortized Example</vt:lpstr>
      <vt:lpstr>Hash Tables</vt:lpstr>
      <vt:lpstr>Problem?</vt:lpstr>
      <vt:lpstr>Hash Tables</vt:lpstr>
      <vt:lpstr>Example</vt:lpstr>
      <vt:lpstr>What Influences Running time?</vt:lpstr>
      <vt:lpstr>Properties of a “Good” Hash</vt:lpstr>
      <vt:lpstr>A Bad Hash (and phone number trivia)</vt:lpstr>
      <vt:lpstr>Compare These Hash Functions (for strings)</vt:lpstr>
      <vt:lpstr>Collision Resolution</vt:lpstr>
      <vt:lpstr>Separate Chaining Insert</vt:lpstr>
      <vt:lpstr>Separate Chaining Find</vt:lpstr>
      <vt:lpstr>Separate Chaining Delete</vt:lpstr>
      <vt:lpstr>Formal Running Time Analysis</vt:lpstr>
      <vt:lpstr>Load Factor?</vt:lpstr>
      <vt:lpstr>Load Factor?</vt:lpstr>
      <vt:lpstr>Load Factor?</vt:lpstr>
      <vt:lpstr>Collision Resolution: Linear Probing</vt:lpstr>
      <vt:lpstr>Linear Probing: Insert Procedure</vt:lpstr>
      <vt:lpstr>Linear Probing: Find</vt:lpstr>
      <vt:lpstr>Linear Probing: Find</vt:lpstr>
      <vt:lpstr>Linear Probing: Delete</vt:lpstr>
      <vt:lpstr>Linear Probing: Delete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155</cp:revision>
  <dcterms:created xsi:type="dcterms:W3CDTF">2023-10-13T16:06:42Z</dcterms:created>
  <dcterms:modified xsi:type="dcterms:W3CDTF">2024-01-29T17:47:13Z</dcterms:modified>
</cp:coreProperties>
</file>