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3" r:id="rId4"/>
    <p:sldId id="279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304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0" r:id="rId21"/>
    <p:sldId id="299" r:id="rId22"/>
    <p:sldId id="301" r:id="rId23"/>
    <p:sldId id="302" r:id="rId24"/>
    <p:sldId id="303" r:id="rId25"/>
    <p:sldId id="305" r:id="rId26"/>
    <p:sldId id="306" r:id="rId27"/>
  </p:sldIdLst>
  <p:sldSz cx="12192000" cy="6858000"/>
  <p:notesSz cx="6858000" cy="9144000"/>
  <p:embeddedFontLst>
    <p:embeddedFont>
      <p:font typeface="Cambria Math" panose="02040503050406030204" pitchFamily="18" charset="0"/>
      <p:regular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10.png"/><Relationship Id="rId21" Type="http://schemas.openxmlformats.org/officeDocument/2006/relationships/image" Target="../media/image21.png"/><Relationship Id="rId7" Type="http://schemas.openxmlformats.org/officeDocument/2006/relationships/image" Target="../media/image710.png"/><Relationship Id="rId12" Type="http://schemas.openxmlformats.org/officeDocument/2006/relationships/image" Target="../media/image124.png"/><Relationship Id="rId17" Type="http://schemas.openxmlformats.org/officeDocument/2006/relationships/image" Target="../media/image170.png"/><Relationship Id="rId2" Type="http://schemas.openxmlformats.org/officeDocument/2006/relationships/image" Target="../media/image210.png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1110.png"/><Relationship Id="rId5" Type="http://schemas.openxmlformats.org/officeDocument/2006/relationships/image" Target="../media/image510.png"/><Relationship Id="rId15" Type="http://schemas.openxmlformats.org/officeDocument/2006/relationships/image" Target="../media/image150.png"/><Relationship Id="rId23" Type="http://schemas.openxmlformats.org/officeDocument/2006/relationships/image" Target="../media/image23.png"/><Relationship Id="rId10" Type="http://schemas.openxmlformats.org/officeDocument/2006/relationships/image" Target="../media/image1010.png"/><Relationship Id="rId19" Type="http://schemas.openxmlformats.org/officeDocument/2006/relationships/image" Target="../media/image190.png"/><Relationship Id="rId4" Type="http://schemas.openxmlformats.org/officeDocument/2006/relationships/image" Target="../media/image410.png"/><Relationship Id="rId9" Type="http://schemas.openxmlformats.org/officeDocument/2006/relationships/image" Target="../media/image910.png"/><Relationship Id="rId14" Type="http://schemas.openxmlformats.org/officeDocument/2006/relationships/image" Target="../media/image140.png"/><Relationship Id="rId2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0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2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9" Type="http://schemas.openxmlformats.org/officeDocument/2006/relationships/image" Target="../media/image83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42" Type="http://schemas.openxmlformats.org/officeDocument/2006/relationships/image" Target="../media/image86.png"/><Relationship Id="rId7" Type="http://schemas.openxmlformats.org/officeDocument/2006/relationships/image" Target="../media/image51.png"/><Relationship Id="rId2" Type="http://schemas.openxmlformats.org/officeDocument/2006/relationships/image" Target="../media/image10.png"/><Relationship Id="rId16" Type="http://schemas.openxmlformats.org/officeDocument/2006/relationships/image" Target="../media/image60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40" Type="http://schemas.openxmlformats.org/officeDocument/2006/relationships/image" Target="../media/image84.png"/><Relationship Id="rId45" Type="http://schemas.openxmlformats.org/officeDocument/2006/relationships/image" Target="../media/image20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4" Type="http://schemas.openxmlformats.org/officeDocument/2006/relationships/image" Target="../media/image88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Relationship Id="rId43" Type="http://schemas.openxmlformats.org/officeDocument/2006/relationships/image" Target="../media/image87.png"/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82.png"/><Relationship Id="rId20" Type="http://schemas.openxmlformats.org/officeDocument/2006/relationships/image" Target="../media/image64.png"/><Relationship Id="rId4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png"/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116.png"/><Relationship Id="rId21" Type="http://schemas.openxmlformats.org/officeDocument/2006/relationships/image" Target="../media/image105.png"/><Relationship Id="rId34" Type="http://schemas.openxmlformats.org/officeDocument/2006/relationships/image" Target="../media/image111.png"/><Relationship Id="rId42" Type="http://schemas.openxmlformats.org/officeDocument/2006/relationships/image" Target="../media/image119.png"/><Relationship Id="rId7" Type="http://schemas.openxmlformats.org/officeDocument/2006/relationships/image" Target="../media/image95.png"/><Relationship Id="rId2" Type="http://schemas.openxmlformats.org/officeDocument/2006/relationships/image" Target="../media/image311.png"/><Relationship Id="rId16" Type="http://schemas.openxmlformats.org/officeDocument/2006/relationships/image" Target="../media/image104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82.png"/><Relationship Id="rId32" Type="http://schemas.openxmlformats.org/officeDocument/2006/relationships/image" Target="../media/image109.png"/><Relationship Id="rId37" Type="http://schemas.openxmlformats.org/officeDocument/2006/relationships/image" Target="../media/image114.png"/><Relationship Id="rId40" Type="http://schemas.openxmlformats.org/officeDocument/2006/relationships/image" Target="../media/image117.png"/><Relationship Id="rId45" Type="http://schemas.openxmlformats.org/officeDocument/2006/relationships/image" Target="../media/image12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06.png"/><Relationship Id="rId28" Type="http://schemas.openxmlformats.org/officeDocument/2006/relationships/image" Target="../media/image86.png"/><Relationship Id="rId36" Type="http://schemas.openxmlformats.org/officeDocument/2006/relationships/image" Target="../media/image113.png"/><Relationship Id="rId10" Type="http://schemas.openxmlformats.org/officeDocument/2006/relationships/image" Target="../media/image98.png"/><Relationship Id="rId19" Type="http://schemas.openxmlformats.org/officeDocument/2006/relationships/image" Target="../media/image77.png"/><Relationship Id="rId31" Type="http://schemas.openxmlformats.org/officeDocument/2006/relationships/image" Target="../media/image4.png"/><Relationship Id="rId44" Type="http://schemas.openxmlformats.org/officeDocument/2006/relationships/image" Target="../media/image12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80.png"/><Relationship Id="rId27" Type="http://schemas.openxmlformats.org/officeDocument/2006/relationships/image" Target="../media/image107.png"/><Relationship Id="rId30" Type="http://schemas.openxmlformats.org/officeDocument/2006/relationships/image" Target="../media/image88.png"/><Relationship Id="rId35" Type="http://schemas.openxmlformats.org/officeDocument/2006/relationships/image" Target="../media/image112.png"/><Relationship Id="rId43" Type="http://schemas.openxmlformats.org/officeDocument/2006/relationships/image" Target="../media/image120.png"/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12" Type="http://schemas.openxmlformats.org/officeDocument/2006/relationships/image" Target="../media/image1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110.png"/><Relationship Id="rId38" Type="http://schemas.openxmlformats.org/officeDocument/2006/relationships/image" Target="../media/image115.png"/><Relationship Id="rId20" Type="http://schemas.openxmlformats.org/officeDocument/2006/relationships/image" Target="../media/image78.png"/><Relationship Id="rId41" Type="http://schemas.openxmlformats.org/officeDocument/2006/relationships/image" Target="../media/image1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8: AVL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20C27-94E3-EF82-B066-C6C9318383F2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51145B-4143-BFCB-7640-8FD8DDFF7D48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2A3938F-B46C-93BC-ED09-2F255984F82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B7675288-6037-34B7-9E5C-D6D7949784B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704ECC7-9CA7-1E83-E3A9-2656F12C935F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20E0282-7434-FCEC-F4C6-75332C51EE8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EAA6EF-5E4C-14CF-6468-FF1412C45416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648D38D-39F5-CD24-C125-A3F92C192133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B5CC251-E35B-0E4A-E608-C8D59CFA39B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57813C4-9171-1F70-AB27-FB5B3EBADCFE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1CB6E9-1646-FA1B-F36F-61E19B529632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ECAB9-FB3B-AF93-8D29-10B949671677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FE59C21-08AC-00A0-4ADA-A7361360A9F3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2642F43-8430-EC8F-D864-873EE7842B1A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9DD00EA-A418-BE18-C681-27FFFB3C4A1E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A12A2BC-B31E-4941-BFBF-ADA0D02D45AF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19C799-DA8A-2F26-DC27-7578D35C4651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28692A-BCEB-ADDA-8859-370CE004120D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1A7374-71FD-FD69-A95F-94455213B14E}"/>
                </a:ext>
              </a:extLst>
            </p:cNvPr>
            <p:cNvCxnSpPr>
              <a:cxnSpLocks/>
              <a:stCxn id="6" idx="1"/>
              <a:endCxn id="16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A6DE27-BF70-6AE9-235C-E0A675DF8B03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8151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86EDC3-E416-05CF-9067-F30AA73EF314}"/>
              </a:ext>
            </a:extLst>
          </p:cNvPr>
          <p:cNvSpPr/>
          <p:nvPr/>
        </p:nvSpPr>
        <p:spPr>
          <a:xfrm>
            <a:off x="3634272" y="4929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DDBCDF-B0E8-9E3D-618B-C5949394660A}"/>
              </a:ext>
            </a:extLst>
          </p:cNvPr>
          <p:cNvCxnSpPr>
            <a:cxnSpLocks/>
            <a:stCxn id="3" idx="7"/>
            <a:endCxn id="45" idx="3"/>
          </p:cNvCxnSpPr>
          <p:nvPr/>
        </p:nvCxnSpPr>
        <p:spPr>
          <a:xfrm flipV="1">
            <a:off x="4157083" y="4720700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26A37C-DC4E-1DF1-E0A9-8D20590D823C}"/>
              </a:ext>
            </a:extLst>
          </p:cNvPr>
          <p:cNvSpPr txBox="1"/>
          <p:nvPr/>
        </p:nvSpPr>
        <p:spPr>
          <a:xfrm>
            <a:off x="4954854" y="2433907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235826-B7EF-1706-1639-379D27BA4AB3}"/>
              </a:ext>
            </a:extLst>
          </p:cNvPr>
          <p:cNvSpPr txBox="1"/>
          <p:nvPr/>
        </p:nvSpPr>
        <p:spPr>
          <a:xfrm>
            <a:off x="7527071" y="2442666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>
            <a:off x="5691768" y="1025131"/>
            <a:ext cx="1919157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6940728" y="940781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whole tree to the right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33F92-11CD-5111-7D00-6232BBC3E73A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2AF4A6-4D89-1783-6181-E32934CFF5A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3C35221-1551-0D95-4C4E-31EB65B01FA1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4D850BE-CEF1-9E8A-F61D-6A75E110BF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C64D0A1-366D-B24D-FF5C-8FCE0550DE07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267B3C8-CF39-D972-D499-9B466E3823D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C524C98-F5EC-5235-543A-3DE282D010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627DA89-CC89-5735-2F3D-1D6FDB0871B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D11AC06-F107-E470-6719-E5EF9432BECC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94ECF9E-B94A-29E8-FF3E-B4E8FB25E852}"/>
                    </a:ext>
                  </a:extLst>
                </p:cNvPr>
                <p:cNvCxnSpPr>
                  <a:cxnSpLocks/>
                  <a:stCxn id="40" idx="3"/>
                  <a:endCxn id="41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86165BC-A4F3-4267-136E-7BD1A73A2C6D}"/>
                    </a:ext>
                  </a:extLst>
                </p:cNvPr>
                <p:cNvCxnSpPr>
                  <a:cxnSpLocks/>
                  <a:stCxn id="40" idx="5"/>
                  <a:endCxn id="42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B6B665-BDEE-47DB-3C75-935F780313D8}"/>
                    </a:ext>
                  </a:extLst>
                </p:cNvPr>
                <p:cNvCxnSpPr>
                  <a:stCxn id="43" idx="7"/>
                  <a:endCxn id="41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D852F46-B979-52F6-E71D-FAF66FE1C2D6}"/>
                    </a:ext>
                  </a:extLst>
                </p:cNvPr>
                <p:cNvCxnSpPr>
                  <a:cxnSpLocks/>
                  <a:stCxn id="45" idx="7"/>
                  <a:endCxn id="43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382030-36B7-D8B2-23CF-5E65197EE9CC}"/>
                    </a:ext>
                  </a:extLst>
                </p:cNvPr>
                <p:cNvCxnSpPr>
                  <a:stCxn id="44" idx="1"/>
                  <a:endCxn id="42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DC1F8CA-D134-02B9-8C5E-5669AEFDE40A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D3D65B-D98F-3587-4AE2-40AAC38105E7}"/>
                  </a:ext>
                </a:extLst>
              </p:cNvPr>
              <p:cNvCxnSpPr>
                <a:cxnSpLocks/>
                <a:stCxn id="38" idx="1"/>
                <a:endCxn id="41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47DF7D-077F-F394-C67E-662BC972EC19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2400DA-713E-E427-658F-8DA98C8225CE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B30EAD-7061-219B-8773-2928FEFF31F6}"/>
                </a:ext>
              </a:extLst>
            </p:cNvPr>
            <p:cNvCxnSpPr>
              <a:cxnSpLocks/>
              <a:stCxn id="33" idx="1"/>
              <a:endCxn id="43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8AFBD25-F6C3-4DFD-B3CE-0BF40BF4A6B2}"/>
                </a:ext>
              </a:extLst>
            </p:cNvPr>
            <p:cNvCxnSpPr>
              <a:cxnSpLocks/>
              <a:stCxn id="34" idx="1"/>
              <a:endCxn id="38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92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6DA9202-A90D-A34C-FF80-8682A45A1CCB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7F9ED1-523E-F85A-3957-BFB195E0DFCA}"/>
              </a:ext>
            </a:extLst>
          </p:cNvPr>
          <p:cNvCxnSpPr>
            <a:cxnSpLocks/>
            <a:stCxn id="4" idx="7"/>
            <a:endCxn id="20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17EE80C-FF42-7E64-D1D3-F99C79213C9B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A98FC1-ED22-9F43-549E-FCA051A80E9B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70F211-DC5C-2664-8926-D566EC4AB11F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58A902-4FE0-E81F-AC35-98A0E9985701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8C334FE-B0A7-479B-98B4-E1B53FC8BCA1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95446B-E192-3ED8-57C2-3D32EB49C61B}"/>
              </a:ext>
            </a:extLst>
          </p:cNvPr>
          <p:cNvCxnSpPr>
            <a:cxnSpLocks/>
            <a:stCxn id="15" idx="3"/>
            <a:endCxn id="18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E96AC4-6A1B-891E-57A5-ADD3537EC981}"/>
              </a:ext>
            </a:extLst>
          </p:cNvPr>
          <p:cNvCxnSpPr>
            <a:cxnSpLocks/>
            <a:stCxn id="15" idx="5"/>
            <a:endCxn id="17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C0A163-820C-4D4D-A002-78383BDE084E}"/>
              </a:ext>
            </a:extLst>
          </p:cNvPr>
          <p:cNvCxnSpPr>
            <a:cxnSpLocks/>
            <a:stCxn id="20" idx="7"/>
            <a:endCxn id="18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7FB794-199F-7731-DA1C-99E88D594280}"/>
              </a:ext>
            </a:extLst>
          </p:cNvPr>
          <p:cNvCxnSpPr>
            <a:stCxn id="19" idx="1"/>
            <a:endCxn id="17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26D79F4-AECF-F2D8-8F32-C4FBE1394A5A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61E541-21AA-A461-EBB8-021DC7D8F34F}"/>
              </a:ext>
            </a:extLst>
          </p:cNvPr>
          <p:cNvCxnSpPr>
            <a:cxnSpLocks/>
            <a:stCxn id="13" idx="7"/>
            <a:endCxn id="17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D0F6D79-5DB2-72A4-528B-F378F132F97F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CF797D-06AC-514C-A4E7-70E1DF0F4243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F5887A-B887-9990-1C5C-0D937A860EC7}"/>
              </a:ext>
            </a:extLst>
          </p:cNvPr>
          <p:cNvCxnSpPr>
            <a:cxnSpLocks/>
            <a:stCxn id="8" idx="1"/>
            <a:endCxn id="18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BFF4D5-E29A-BA3C-31B7-BF8E4EFD38AB}"/>
              </a:ext>
            </a:extLst>
          </p:cNvPr>
          <p:cNvCxnSpPr>
            <a:cxnSpLocks/>
            <a:stCxn id="9" idx="1"/>
            <a:endCxn id="13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9D80183A-726C-D034-D02B-3F8C0354F6C8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30C33-AC5B-5337-722E-D36A1B3CCA2E}"/>
              </a:ext>
            </a:extLst>
          </p:cNvPr>
          <p:cNvCxnSpPr>
            <a:cxnSpLocks/>
            <a:stCxn id="19" idx="5"/>
            <a:endCxn id="48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6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85856-F7D1-1BE1-9B43-95957522BAE1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4F1625-A24E-B7B0-B1AC-C8E0AA472E32}"/>
              </a:ext>
            </a:extLst>
          </p:cNvPr>
          <p:cNvCxnSpPr>
            <a:cxnSpLocks/>
            <a:stCxn id="24" idx="7"/>
            <a:endCxn id="31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2C9481F-D7BC-8ABC-11A8-B4300A0C0DB3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91F7B-A613-0646-466D-43229D2C4A7A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714349-EA9A-CCD0-2ABA-2B6D452F9BF1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3B59CC-F80F-4B37-754E-66C6371FECF2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C67DE9-1785-5DC7-A02E-6284D5D2A787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E4E21-1B14-9375-2511-1BC1E65A2337}"/>
              </a:ext>
            </a:extLst>
          </p:cNvPr>
          <p:cNvCxnSpPr>
            <a:cxnSpLocks/>
            <a:stCxn id="27" idx="3"/>
            <a:endCxn id="29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275A34-A9F7-C85C-BB55-634C2014360D}"/>
              </a:ext>
            </a:extLst>
          </p:cNvPr>
          <p:cNvCxnSpPr>
            <a:cxnSpLocks/>
            <a:stCxn id="27" idx="5"/>
            <a:endCxn id="28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58A8A7-DA91-BFC7-267E-EE1ADC2AFAD1}"/>
              </a:ext>
            </a:extLst>
          </p:cNvPr>
          <p:cNvCxnSpPr>
            <a:cxnSpLocks/>
            <a:stCxn id="31" idx="7"/>
            <a:endCxn id="29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43DD9D-DC3F-D4C3-E8E4-F8B734534E7A}"/>
              </a:ext>
            </a:extLst>
          </p:cNvPr>
          <p:cNvCxnSpPr>
            <a:stCxn id="30" idx="1"/>
            <a:endCxn id="28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04B4E082-BB37-0C81-B004-42FD2C72E8FE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44E3A4-71E3-012A-3763-6DB759ED05E2}"/>
              </a:ext>
            </a:extLst>
          </p:cNvPr>
          <p:cNvCxnSpPr>
            <a:cxnSpLocks/>
            <a:stCxn id="36" idx="7"/>
            <a:endCxn id="28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736EB0C-D686-901A-6CDA-A53FEEA51789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91E44A-41B0-649E-E8D4-175EB89A8E5C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4D818-7216-A412-CF36-4301D0D15CB8}"/>
              </a:ext>
            </a:extLst>
          </p:cNvPr>
          <p:cNvCxnSpPr>
            <a:cxnSpLocks/>
            <a:stCxn id="38" idx="1"/>
            <a:endCxn id="29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BF1CD2-9993-6FB5-B8A1-B746AB10DD80}"/>
              </a:ext>
            </a:extLst>
          </p:cNvPr>
          <p:cNvCxnSpPr>
            <a:cxnSpLocks/>
            <a:stCxn id="39" idx="1"/>
            <a:endCxn id="36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8A7DE07-5484-68E4-9D71-0213507A7CD5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89871-2215-25E8-8732-EAC76B4C17C0}"/>
              </a:ext>
            </a:extLst>
          </p:cNvPr>
          <p:cNvCxnSpPr>
            <a:cxnSpLocks/>
            <a:stCxn id="30" idx="5"/>
            <a:endCxn id="42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left child the new root</a:t>
            </a:r>
          </a:p>
          <a:p>
            <a:r>
              <a:rPr lang="en-US" dirty="0"/>
              <a:t>Make the old root the right child of the new</a:t>
            </a:r>
          </a:p>
          <a:p>
            <a:r>
              <a:rPr lang="en-US" dirty="0"/>
              <a:t>Make the new root’s right subtree the old root’s left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7578756" y="3338586"/>
            <a:ext cx="3385877" cy="2496093"/>
            <a:chOff x="7175930" y="136853"/>
            <a:chExt cx="3385877" cy="2496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482185" y="1751989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26067" y="3227705"/>
            <a:ext cx="3585521" cy="3413842"/>
            <a:chOff x="726067" y="3227705"/>
            <a:chExt cx="3585521" cy="341384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726067" y="3344160"/>
              <a:ext cx="3585521" cy="3297387"/>
              <a:chOff x="7048051" y="131613"/>
              <a:chExt cx="3585521" cy="32973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7354306" y="2548043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2446E4-9138-A2A4-E19E-29B53DF03839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BD8AE1-725E-4680-44A4-75821DD1C63E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6EA20C27-94E3-EF82-B066-C6C9318383F2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B51145B-4143-BFCB-7640-8FD8DDFF7D48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92A3938F-B46C-93BC-ED09-2F255984F827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B7675288-6037-34B7-9E5C-D6D79497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B704ECC7-9CA7-1E83-E3A9-2656F12C9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B20E0282-7434-FCEC-F4C6-75332C51EE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06EAA6EF-5E4C-14CF-6468-FF1412C454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8648D38D-39F5-CD24-C125-A3F92C1921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9B5CC251-E35B-0E4A-E608-C8D59CFA39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257813C4-9171-1F70-AB27-FB5B3EBADCFE}"/>
                        </a:ext>
                      </a:extLst>
                    </p:cNvPr>
                    <p:cNvCxnSpPr>
                      <a:cxnSpLocks/>
                      <a:stCxn id="13" idx="3"/>
                      <a:endCxn id="14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81CB6E9-1646-FA1B-F36F-61E19B529632}"/>
                        </a:ext>
                      </a:extLst>
                    </p:cNvPr>
                    <p:cNvCxnSpPr>
                      <a:cxnSpLocks/>
                      <a:stCxn id="13" idx="5"/>
                      <a:endCxn id="15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64BECAB9-FB3B-AF93-8D29-10B949671677}"/>
                        </a:ext>
                      </a:extLst>
                    </p:cNvPr>
                    <p:cNvCxnSpPr>
                      <a:stCxn id="16" idx="7"/>
                      <a:endCxn id="14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FFE59C21-08AC-00A0-4ADA-A7361360A9F3}"/>
                        </a:ext>
                      </a:extLst>
                    </p:cNvPr>
                    <p:cNvCxnSpPr>
                      <a:cxnSpLocks/>
                      <a:stCxn id="18" idx="7"/>
                      <a:endCxn id="16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72642F43-8430-EC8F-D864-873EE7842B1A}"/>
                        </a:ext>
                      </a:extLst>
                    </p:cNvPr>
                    <p:cNvCxnSpPr>
                      <a:stCxn id="17" idx="1"/>
                      <a:endCxn id="15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9DD00EA-A418-BE18-C681-27FFFB3C4A1E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0A12A2BC-B31E-4941-BFBF-ADA0D02D45AF}"/>
                      </a:ext>
                    </a:extLst>
                  </p:cNvPr>
                  <p:cNvCxnSpPr>
                    <a:cxnSpLocks/>
                    <a:stCxn id="11" idx="0"/>
                    <a:endCxn id="14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1A19C799-DA8A-2F26-DC27-7578D35C4651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C1A7374-71FD-FD69-A95F-94455213B14E}"/>
                    </a:ext>
                  </a:extLst>
                </p:cNvPr>
                <p:cNvCxnSpPr>
                  <a:cxnSpLocks/>
                  <a:stCxn id="6" idx="1"/>
                  <a:endCxn id="16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493EE81-79AC-DE68-9A1F-CDA7EA42D76A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6F75729-F65E-C4F4-74CB-2513D6DBF1FD}"/>
                  </a:ext>
                </a:extLst>
              </p:cNvPr>
              <p:cNvCxnSpPr>
                <a:cxnSpLocks/>
                <a:stCxn id="3" idx="1"/>
                <a:endCxn id="17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FBF94FE-1225-CB32-42BB-5EC453023FB8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FFC1A-2EDE-F427-E8D4-554C6D0317D9}"/>
                </a:ext>
              </a:extLst>
            </p:cNvPr>
            <p:cNvCxnSpPr>
              <a:cxnSpLocks/>
              <a:stCxn id="40" idx="0"/>
              <a:endCxn id="15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9188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8260294" y="2414701"/>
            <a:ext cx="360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deepest unbalanced root to the left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10B0969-2DC8-E369-208A-DA6169430CAA}"/>
              </a:ext>
            </a:extLst>
          </p:cNvPr>
          <p:cNvSpPr/>
          <p:nvPr/>
        </p:nvSpPr>
        <p:spPr>
          <a:xfrm>
            <a:off x="8900553" y="48051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2FE1-BD1F-28E9-967F-5676B0189442}"/>
              </a:ext>
            </a:extLst>
          </p:cNvPr>
          <p:cNvCxnSpPr>
            <a:cxnSpLocks/>
            <a:stCxn id="52" idx="1"/>
            <a:endCxn id="111" idx="5"/>
          </p:cNvCxnSpPr>
          <p:nvPr/>
        </p:nvCxnSpPr>
        <p:spPr>
          <a:xfrm flipH="1" flipV="1">
            <a:off x="8810853" y="4715404"/>
            <a:ext cx="179400" cy="1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1B4431-1959-3D11-4655-89732DFF56CB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896F7C7-534A-BA83-2083-347AFDB97A18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A1733A1-39DF-181D-8445-504416FEB180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2102BA-7EB1-3CC8-6B87-3FCB4314BAE3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0FE6087-5C60-8EFC-C759-F31170E270EB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81A86D9D-A8BC-BEBB-ACF9-27675DAB40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A57F424B-C58D-2697-834B-452478446D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EFCBFD94-EE5F-3AF9-39E0-B4B10543E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3A23E20-3CB0-87BC-0099-DC459E7A0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8DD9A857-00C8-54C7-1978-1A88523D9C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53A96E6E-A6B1-7011-C366-6002F1661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2671A4FC-C97C-8D2A-9E81-C0F57BD1E072}"/>
                        </a:ext>
                      </a:extLst>
                    </p:cNvPr>
                    <p:cNvCxnSpPr>
                      <a:cxnSpLocks/>
                      <a:stCxn id="119" idx="3"/>
                      <a:endCxn id="120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18E43C2C-053B-2FFA-A3C0-95EF3D43DEEA}"/>
                        </a:ext>
                      </a:extLst>
                    </p:cNvPr>
                    <p:cNvCxnSpPr>
                      <a:cxnSpLocks/>
                      <a:stCxn id="119" idx="5"/>
                      <a:endCxn id="121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D4483605-8E24-A998-E0BA-7F7BC322B54D}"/>
                        </a:ext>
                      </a:extLst>
                    </p:cNvPr>
                    <p:cNvCxnSpPr>
                      <a:stCxn id="122" idx="7"/>
                      <a:endCxn id="120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7EA3640-F0AB-3515-A0ED-7F01750FF9CF}"/>
                        </a:ext>
                      </a:extLst>
                    </p:cNvPr>
                    <p:cNvCxnSpPr>
                      <a:cxnSpLocks/>
                      <a:stCxn id="124" idx="7"/>
                      <a:endCxn id="122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543CC303-32F1-6884-6C24-F7F185458274}"/>
                        </a:ext>
                      </a:extLst>
                    </p:cNvPr>
                    <p:cNvCxnSpPr>
                      <a:stCxn id="123" idx="1"/>
                      <a:endCxn id="121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8BA96AB7-84DA-A8F0-5521-204310BFF733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ECAA481E-776D-9B89-B8FD-403378272D14}"/>
                      </a:ext>
                    </a:extLst>
                  </p:cNvPr>
                  <p:cNvCxnSpPr>
                    <a:cxnSpLocks/>
                    <a:stCxn id="117" idx="0"/>
                    <a:endCxn id="120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3302FBF-673C-34CF-7EC7-65E7FC047B38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92304523-CC16-84B8-325C-4329D7B2AF56}"/>
                    </a:ext>
                  </a:extLst>
                </p:cNvPr>
                <p:cNvCxnSpPr>
                  <a:cxnSpLocks/>
                  <a:stCxn id="114" idx="1"/>
                  <a:endCxn id="122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99CA63D-421D-0FEC-0398-481D99062410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562526B-32DD-4639-8BFB-3BE6AD2C2AF6}"/>
                  </a:ext>
                </a:extLst>
              </p:cNvPr>
              <p:cNvCxnSpPr>
                <a:cxnSpLocks/>
                <a:stCxn id="111" idx="1"/>
                <a:endCxn id="123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C321388-EEEE-EAFE-94E4-295071FEF5FB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7C393D2-AA50-0F70-D168-B8CB09AF8565}"/>
                </a:ext>
              </a:extLst>
            </p:cNvPr>
            <p:cNvCxnSpPr>
              <a:cxnSpLocks/>
              <a:stCxn id="108" idx="0"/>
              <a:endCxn id="121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FB723C54-63EC-6DE8-BA12-643E13A12FC3}"/>
              </a:ext>
            </a:extLst>
          </p:cNvPr>
          <p:cNvSpPr txBox="1"/>
          <p:nvPr/>
        </p:nvSpPr>
        <p:spPr>
          <a:xfrm rot="2221255">
            <a:off x="8601562" y="4136113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359697-2338-D819-5D10-8C6111F51754}"/>
              </a:ext>
            </a:extLst>
          </p:cNvPr>
          <p:cNvSpPr txBox="1"/>
          <p:nvPr/>
        </p:nvSpPr>
        <p:spPr>
          <a:xfrm rot="20288515">
            <a:off x="6736461" y="4308694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=-1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 flipH="1">
            <a:off x="7187861" y="2924063"/>
            <a:ext cx="1639005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3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588142-BA3E-214A-5F91-4641F9260F24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A2B72C-3787-FADF-273F-8EFDEB4113C1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40ACB14-EB47-703E-DD87-A3F1F2D8DD59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CCAEE77-93ED-0577-3519-0BE15EA2B58A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7CB93A83-875B-9031-7072-EAA750E4F3BA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2DA4BADD-BD84-1D65-6F34-911460C26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F6628CEA-2BED-8F15-29D4-04C515C3C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D82CEA20-3D90-9CDB-6145-EE3D68EC4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C71173B0-3AC1-D397-A5F8-45A759F35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E533412E-9EAE-77B6-2680-1BB250C02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F6653EAB-CF92-DEBF-F06A-D237E8EA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E8FBF119-F10A-E70F-C0C1-02D1344DA65F}"/>
                        </a:ext>
                      </a:extLst>
                    </p:cNvPr>
                    <p:cNvCxnSpPr>
                      <a:cxnSpLocks/>
                      <a:stCxn id="16" idx="3"/>
                      <a:endCxn id="17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57BD4C3-36E7-353E-BB50-27F28FA99852}"/>
                        </a:ext>
                      </a:extLst>
                    </p:cNvPr>
                    <p:cNvCxnSpPr>
                      <a:cxnSpLocks/>
                      <a:stCxn id="16" idx="5"/>
                      <a:endCxn id="18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4D0C602-88EC-28E1-0AEB-C7FCBFBF1429}"/>
                        </a:ext>
                      </a:extLst>
                    </p:cNvPr>
                    <p:cNvCxnSpPr>
                      <a:stCxn id="19" idx="7"/>
                      <a:endCxn id="17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3BFD3E6-80D7-C7DF-7AD5-855E06F45B88}"/>
                        </a:ext>
                      </a:extLst>
                    </p:cNvPr>
                    <p:cNvCxnSpPr>
                      <a:cxnSpLocks/>
                      <a:stCxn id="21" idx="7"/>
                      <a:endCxn id="19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86E39809-0AB7-8376-C608-D4413B311DE4}"/>
                        </a:ext>
                      </a:extLst>
                    </p:cNvPr>
                    <p:cNvCxnSpPr>
                      <a:stCxn id="20" idx="1"/>
                      <a:endCxn id="18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B529E4C8-B415-7106-BF86-FEF8E6D36950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EF2EE05A-0721-4CAF-3B48-766628E89B24}"/>
                      </a:ext>
                    </a:extLst>
                  </p:cNvPr>
                  <p:cNvCxnSpPr>
                    <a:cxnSpLocks/>
                    <a:stCxn id="14" idx="0"/>
                    <a:endCxn id="17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1B257E-2ABA-7A4A-4B7F-B3C6FBFBB6C5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0E128ED-F352-D598-5852-55CCCA74DB6D}"/>
                    </a:ext>
                  </a:extLst>
                </p:cNvPr>
                <p:cNvCxnSpPr>
                  <a:cxnSpLocks/>
                  <a:stCxn id="11" idx="1"/>
                  <a:endCxn id="19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70EDA9A-0F72-9D02-B87D-BB7B1AE1D91E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CF606FF-5AFD-CD0E-72DD-0FDCC5448A87}"/>
                  </a:ext>
                </a:extLst>
              </p:cNvPr>
              <p:cNvCxnSpPr>
                <a:cxnSpLocks/>
                <a:stCxn id="8" idx="1"/>
                <a:endCxn id="20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0842E4-0F10-4833-6EED-5DA6E1A35AEE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352AA8-ED33-0160-5DBE-E55F432391BF}"/>
                </a:ext>
              </a:extLst>
            </p:cNvPr>
            <p:cNvCxnSpPr>
              <a:cxnSpLocks/>
              <a:stCxn id="5" idx="0"/>
              <a:endCxn id="18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840B66A-9063-6327-AA78-D06A587F2ED7}"/>
              </a:ext>
            </a:extLst>
          </p:cNvPr>
          <p:cNvSpPr/>
          <p:nvPr/>
        </p:nvSpPr>
        <p:spPr>
          <a:xfrm>
            <a:off x="7348110" y="4192593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62B4773-3E77-95DD-3111-2661C2B0A23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654366" y="3923519"/>
            <a:ext cx="121959" cy="2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94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right child the new root</a:t>
            </a:r>
          </a:p>
          <a:p>
            <a:r>
              <a:rPr lang="en-US" dirty="0"/>
              <a:t>Make the old root the left child of the new</a:t>
            </a:r>
          </a:p>
          <a:p>
            <a:r>
              <a:rPr lang="en-US" dirty="0"/>
              <a:t>Make the new root’s left subtree the old root’s right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1617721" y="3522256"/>
            <a:ext cx="3289741" cy="3302627"/>
            <a:chOff x="7342089" y="136853"/>
            <a:chExt cx="3289741" cy="3302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0325574" y="2558523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Left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628306" y="3393143"/>
            <a:ext cx="3527516" cy="2616071"/>
            <a:chOff x="892226" y="3227705"/>
            <a:chExt cx="3527516" cy="261607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892226" y="3344160"/>
              <a:ext cx="3527516" cy="2499616"/>
              <a:chOff x="7214210" y="131613"/>
              <a:chExt cx="3527516" cy="24996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10435470" y="1750272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84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left subtree was deeper then rotate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right subtree was deeper then rotate left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37A4C-AE25-0094-226B-7CBE929413AE}"/>
              </a:ext>
            </a:extLst>
          </p:cNvPr>
          <p:cNvSpPr txBox="1"/>
          <p:nvPr/>
        </p:nvSpPr>
        <p:spPr>
          <a:xfrm>
            <a:off x="9174480" y="3302000"/>
            <a:ext cx="28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incomplete!</a:t>
            </a:r>
          </a:p>
          <a:p>
            <a:r>
              <a:rPr lang="en-US" dirty="0">
                <a:solidFill>
                  <a:srgbClr val="FF0000"/>
                </a:solidFill>
              </a:rPr>
              <a:t>There are some cases where this doesn’t work!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13B004-97DB-03A7-6A1C-75CCF67C4A77}"/>
              </a:ext>
            </a:extLst>
          </p:cNvPr>
          <p:cNvSpPr/>
          <p:nvPr/>
        </p:nvSpPr>
        <p:spPr>
          <a:xfrm>
            <a:off x="8539480" y="3302000"/>
            <a:ext cx="421640" cy="873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B0E231-ACD0-4376-13A9-B2E3CECC7E75}"/>
              </a:ext>
            </a:extLst>
          </p:cNvPr>
          <p:cNvSpPr/>
          <p:nvPr/>
        </p:nvSpPr>
        <p:spPr>
          <a:xfrm>
            <a:off x="5250577" y="44859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66E91-6261-28B5-79EA-F2337E950C4B}"/>
              </a:ext>
            </a:extLst>
          </p:cNvPr>
          <p:cNvCxnSpPr>
            <a:cxnSpLocks/>
            <a:stCxn id="6" idx="3"/>
            <a:endCxn id="8" idx="7"/>
          </p:cNvCxnSpPr>
          <p:nvPr/>
        </p:nvCxnSpPr>
        <p:spPr>
          <a:xfrm flipH="1">
            <a:off x="5160877" y="5008810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8085A8-8ACA-A61B-DDE5-2348D2C8504B}"/>
              </a:ext>
            </a:extLst>
          </p:cNvPr>
          <p:cNvSpPr/>
          <p:nvPr/>
        </p:nvSpPr>
        <p:spPr>
          <a:xfrm>
            <a:off x="4638066" y="51513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ADC63A-4A00-8681-FD15-37E6D5EFF908}"/>
              </a:ext>
            </a:extLst>
          </p:cNvPr>
          <p:cNvSpPr/>
          <p:nvPr/>
        </p:nvSpPr>
        <p:spPr>
          <a:xfrm>
            <a:off x="5250576" y="579343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408C7C-3A85-4014-3B0D-4A34EF2B9B8A}"/>
              </a:ext>
            </a:extLst>
          </p:cNvPr>
          <p:cNvCxnSpPr>
            <a:cxnSpLocks/>
            <a:stCxn id="8" idx="5"/>
            <a:endCxn id="10" idx="1"/>
          </p:cNvCxnSpPr>
          <p:nvPr/>
        </p:nvCxnSpPr>
        <p:spPr>
          <a:xfrm>
            <a:off x="5160877" y="5674154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73665DF-E9D2-6454-316C-8563B3AE523A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C5308-D447-67FD-BBB9-A04E53DB113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A845875-D65B-ADE5-49C8-573AA1ABCC45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1A1638-F1A8-3ACC-6CEB-132BD8676A70}"/>
              </a:ext>
            </a:extLst>
          </p:cNvPr>
          <p:cNvSpPr/>
          <p:nvPr/>
        </p:nvSpPr>
        <p:spPr>
          <a:xfrm>
            <a:off x="2602969" y="4900194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7DA40D0-AF2C-3155-5C7D-33072472EB44}"/>
              </a:ext>
            </a:extLst>
          </p:cNvPr>
          <p:cNvSpPr/>
          <p:nvPr/>
        </p:nvSpPr>
        <p:spPr>
          <a:xfrm>
            <a:off x="6464931" y="4900193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424B86-5ECA-32CB-E562-5238E76E7D74}"/>
              </a:ext>
            </a:extLst>
          </p:cNvPr>
          <p:cNvSpPr/>
          <p:nvPr/>
        </p:nvSpPr>
        <p:spPr>
          <a:xfrm>
            <a:off x="9210288" y="452727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EBB2B0-BB57-A284-8E49-E3E2892CF64D}"/>
              </a:ext>
            </a:extLst>
          </p:cNvPr>
          <p:cNvCxnSpPr>
            <a:cxnSpLocks/>
            <a:stCxn id="21" idx="5"/>
            <a:endCxn id="23" idx="1"/>
          </p:cNvCxnSpPr>
          <p:nvPr/>
        </p:nvCxnSpPr>
        <p:spPr>
          <a:xfrm>
            <a:off x="9733099" y="5050085"/>
            <a:ext cx="179399" cy="16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8CDB0E3-5691-3556-AC39-F712FA0F1510}"/>
              </a:ext>
            </a:extLst>
          </p:cNvPr>
          <p:cNvSpPr/>
          <p:nvPr/>
        </p:nvSpPr>
        <p:spPr>
          <a:xfrm>
            <a:off x="9822798" y="5124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6407C6-210A-1A8E-09B1-48436A1DED4D}"/>
              </a:ext>
            </a:extLst>
          </p:cNvPr>
          <p:cNvSpPr/>
          <p:nvPr/>
        </p:nvSpPr>
        <p:spPr>
          <a:xfrm>
            <a:off x="9210287" y="58347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61A9C9-0AC1-6F87-74B4-7E8BE75D14AE}"/>
              </a:ext>
            </a:extLst>
          </p:cNvPr>
          <p:cNvCxnSpPr>
            <a:cxnSpLocks/>
            <a:stCxn id="23" idx="3"/>
            <a:endCxn id="24" idx="7"/>
          </p:cNvCxnSpPr>
          <p:nvPr/>
        </p:nvCxnSpPr>
        <p:spPr>
          <a:xfrm flipH="1">
            <a:off x="9733098" y="5647737"/>
            <a:ext cx="179400" cy="27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LL: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right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RR: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left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LR: If we inserted into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RL: If we inserted into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9D6ED-3387-8B72-28D4-14AAF129AEBD}"/>
              </a:ext>
            </a:extLst>
          </p:cNvPr>
          <p:cNvSpPr txBox="1"/>
          <p:nvPr/>
        </p:nvSpPr>
        <p:spPr>
          <a:xfrm>
            <a:off x="8046720" y="5345966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Cases LR and RL require 2 rotations!</a:t>
            </a:r>
          </a:p>
        </p:txBody>
      </p:sp>
    </p:spTree>
    <p:extLst>
      <p:ext uri="{BB962C8B-B14F-4D97-AF65-F5344CB8AC3E}">
        <p14:creationId xmlns:p14="http://schemas.microsoft.com/office/powerpoint/2010/main" val="2074913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8BB0-634C-0E06-0E55-88F3C06A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4D3C-5855-79DC-21CA-F4FF5C8D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deepest unbalanced root:</a:t>
            </a:r>
          </a:p>
          <a:p>
            <a:pPr lvl="1"/>
            <a:r>
              <a:rPr lang="en-US" dirty="0"/>
              <a:t>Rotate left at the left child</a:t>
            </a:r>
          </a:p>
          <a:p>
            <a:pPr lvl="1"/>
            <a:r>
              <a:rPr lang="en-US" dirty="0"/>
              <a:t>Rotate right at the root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7EFC82-BEF2-2666-E744-53FFED95DD5C}"/>
              </a:ext>
            </a:extLst>
          </p:cNvPr>
          <p:cNvSpPr/>
          <p:nvPr/>
        </p:nvSpPr>
        <p:spPr>
          <a:xfrm>
            <a:off x="4516498" y="42694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37623-312C-AF43-EBC3-2909908D157A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4426798" y="4792254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3A1332B-AF7A-F4E1-4459-C37D21CAA899}"/>
              </a:ext>
            </a:extLst>
          </p:cNvPr>
          <p:cNvSpPr/>
          <p:nvPr/>
        </p:nvSpPr>
        <p:spPr>
          <a:xfrm>
            <a:off x="3903987" y="493478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F4987C-AE8F-B3EA-BABC-33BC2679C7B5}"/>
              </a:ext>
            </a:extLst>
          </p:cNvPr>
          <p:cNvSpPr/>
          <p:nvPr/>
        </p:nvSpPr>
        <p:spPr>
          <a:xfrm>
            <a:off x="4516497" y="557687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EBC17-CE55-6EAD-3F0A-10577D40A671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4426798" y="5457598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7CBF2A2-742F-6A7A-261C-E848A712AAA6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A37A59-9056-E0BA-1B9F-BC09D014B49C}"/>
              </a:ext>
            </a:extLst>
          </p:cNvPr>
          <p:cNvCxnSpPr>
            <a:cxnSpLocks/>
            <a:stCxn id="9" idx="3"/>
            <a:endCxn id="11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BFB7D-C4B0-C514-C2C8-7C7F32ED2FA8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F72CE5-F998-3ACA-89F8-5D891F7ADFC3}"/>
              </a:ext>
            </a:extLst>
          </p:cNvPr>
          <p:cNvSpPr/>
          <p:nvPr/>
        </p:nvSpPr>
        <p:spPr>
          <a:xfrm>
            <a:off x="2233450" y="467313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673636-A52E-5ADC-7259-70CBC20C0255}"/>
              </a:ext>
            </a:extLst>
          </p:cNvPr>
          <p:cNvSpPr/>
          <p:nvPr/>
        </p:nvSpPr>
        <p:spPr>
          <a:xfrm>
            <a:off x="7948509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8FDAA3-1AF5-A991-98C9-E90C7382FE4C}"/>
              </a:ext>
            </a:extLst>
          </p:cNvPr>
          <p:cNvCxnSpPr>
            <a:cxnSpLocks/>
            <a:stCxn id="13" idx="3"/>
            <a:endCxn id="15" idx="7"/>
          </p:cNvCxnSpPr>
          <p:nvPr/>
        </p:nvCxnSpPr>
        <p:spPr>
          <a:xfrm flipH="1">
            <a:off x="7858809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1511884-6514-33CD-4747-F65C563228FE}"/>
              </a:ext>
            </a:extLst>
          </p:cNvPr>
          <p:cNvSpPr/>
          <p:nvPr/>
        </p:nvSpPr>
        <p:spPr>
          <a:xfrm>
            <a:off x="7335998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1F6B7-AF1F-43B9-4EFF-686D75FC1B54}"/>
              </a:ext>
            </a:extLst>
          </p:cNvPr>
          <p:cNvCxnSpPr>
            <a:cxnSpLocks/>
            <a:stCxn id="15" idx="3"/>
            <a:endCxn id="17" idx="7"/>
          </p:cNvCxnSpPr>
          <p:nvPr/>
        </p:nvCxnSpPr>
        <p:spPr>
          <a:xfrm flipH="1">
            <a:off x="7273021" y="5580111"/>
            <a:ext cx="152677" cy="250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D02E25E-9633-F215-A570-AFE6223E36A1}"/>
              </a:ext>
            </a:extLst>
          </p:cNvPr>
          <p:cNvSpPr/>
          <p:nvPr/>
        </p:nvSpPr>
        <p:spPr>
          <a:xfrm>
            <a:off x="6750210" y="57405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829990-E44A-C9E6-2A7B-8CE2CDBE4B38}"/>
              </a:ext>
            </a:extLst>
          </p:cNvPr>
          <p:cNvSpPr/>
          <p:nvPr/>
        </p:nvSpPr>
        <p:spPr>
          <a:xfrm>
            <a:off x="5312373" y="4623731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Left at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829D90F-F2DA-6969-758B-433DB919A22D}"/>
              </a:ext>
            </a:extLst>
          </p:cNvPr>
          <p:cNvSpPr/>
          <p:nvPr/>
        </p:nvSpPr>
        <p:spPr>
          <a:xfrm>
            <a:off x="8714196" y="4810802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Right at 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26D1A8-61E4-E223-6F4B-C98A1AD87DE1}"/>
              </a:ext>
            </a:extLst>
          </p:cNvPr>
          <p:cNvSpPr/>
          <p:nvPr/>
        </p:nvSpPr>
        <p:spPr>
          <a:xfrm>
            <a:off x="10811057" y="481858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D34475-D6E2-BCA3-8F72-C5F2E7FF07AC}"/>
              </a:ext>
            </a:extLst>
          </p:cNvPr>
          <p:cNvCxnSpPr>
            <a:cxnSpLocks/>
            <a:stCxn id="21" idx="3"/>
            <a:endCxn id="23" idx="7"/>
          </p:cNvCxnSpPr>
          <p:nvPr/>
        </p:nvCxnSpPr>
        <p:spPr>
          <a:xfrm flipH="1">
            <a:off x="10721357" y="5341393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6E6958E-81CD-4735-D2BE-7985977B05FD}"/>
              </a:ext>
            </a:extLst>
          </p:cNvPr>
          <p:cNvSpPr/>
          <p:nvPr/>
        </p:nvSpPr>
        <p:spPr>
          <a:xfrm>
            <a:off x="10198546" y="5483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2ACBD0-46C0-DF87-864E-F608F3A30754}"/>
              </a:ext>
            </a:extLst>
          </p:cNvPr>
          <p:cNvSpPr/>
          <p:nvPr/>
        </p:nvSpPr>
        <p:spPr>
          <a:xfrm>
            <a:off x="11423792" y="547571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AAA8F0-7C9E-DAB3-6C20-5E649D55451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334093" y="5356435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left child’s right subtree</a:t>
            </a:r>
          </a:p>
          <a:p>
            <a:r>
              <a:rPr lang="en-US" dirty="0"/>
              <a:t>Rotate left at the left child</a:t>
            </a:r>
          </a:p>
          <a:p>
            <a:r>
              <a:rPr lang="en-US" dirty="0"/>
              <a:t>Rotate right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</a:t>
                </a:r>
              </a:p>
              <a:p>
                <a:pPr algn="ctr"/>
                <a:r>
                  <a:rPr lang="en-US" sz="1400" dirty="0"/>
                  <a:t>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4201A59-A51B-31FF-D7D6-0994EDC48DEF}"/>
              </a:ext>
            </a:extLst>
          </p:cNvPr>
          <p:cNvGrpSpPr/>
          <p:nvPr/>
        </p:nvGrpSpPr>
        <p:grpSpPr>
          <a:xfrm>
            <a:off x="41937" y="3425666"/>
            <a:ext cx="3470746" cy="3365086"/>
            <a:chOff x="25572" y="2621130"/>
            <a:chExt cx="3470746" cy="336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30" idx="3"/>
              <a:endCxn id="29" idx="0"/>
            </p:cNvCxnSpPr>
            <p:nvPr/>
          </p:nvCxnSpPr>
          <p:spPr>
            <a:xfrm flipH="1">
              <a:off x="568061" y="3901179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5"/>
              <a:endCxn id="59" idx="1"/>
            </p:cNvCxnSpPr>
            <p:nvPr/>
          </p:nvCxnSpPr>
          <p:spPr>
            <a:xfrm>
              <a:off x="1327104" y="3901179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1327104" y="3260396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28" idx="5"/>
            </p:cNvCxnSpPr>
            <p:nvPr/>
          </p:nvCxnSpPr>
          <p:spPr>
            <a:xfrm flipH="1" flipV="1">
              <a:off x="2151471" y="3260396"/>
              <a:ext cx="80697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530397" y="4517450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2154891" y="4517450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530397" y="5379073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400597" y="5379073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97EE6A6-E40F-28B2-A707-C9D5A101EAE6}"/>
              </a:ext>
            </a:extLst>
          </p:cNvPr>
          <p:cNvGrpSpPr/>
          <p:nvPr/>
        </p:nvGrpSpPr>
        <p:grpSpPr>
          <a:xfrm>
            <a:off x="3777627" y="3313028"/>
            <a:ext cx="3837793" cy="3469270"/>
            <a:chOff x="4378760" y="2820523"/>
            <a:chExt cx="3837793" cy="34692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3"/>
              <a:endCxn id="159" idx="7"/>
            </p:cNvCxnSpPr>
            <p:nvPr/>
          </p:nvCxnSpPr>
          <p:spPr>
            <a:xfrm flipH="1">
              <a:off x="5663346" y="4100572"/>
              <a:ext cx="133762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B8D9F9-6416-E827-E795-6F3123793DD2}"/>
                </a:ext>
              </a:extLst>
            </p:cNvPr>
            <p:cNvCxnSpPr>
              <a:cxnSpLocks/>
              <a:stCxn id="137" idx="5"/>
            </p:cNvCxnSpPr>
            <p:nvPr/>
          </p:nvCxnSpPr>
          <p:spPr>
            <a:xfrm>
              <a:off x="6230219" y="4100572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7"/>
              <a:endCxn id="135" idx="3"/>
            </p:cNvCxnSpPr>
            <p:nvPr/>
          </p:nvCxnSpPr>
          <p:spPr>
            <a:xfrm flipV="1">
              <a:off x="6230219" y="3459789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35" idx="5"/>
            </p:cNvCxnSpPr>
            <p:nvPr/>
          </p:nvCxnSpPr>
          <p:spPr>
            <a:xfrm flipH="1" flipV="1">
              <a:off x="7054586" y="3459789"/>
              <a:ext cx="62409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587925" y="5031239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94563" y="4283732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7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4B5B0F-33AE-6957-F3BD-9DD89F822A3F}"/>
                </a:ext>
              </a:extLst>
            </p:cNvPr>
            <p:cNvCxnSpPr>
              <a:cxnSpLocks/>
              <a:stCxn id="159" idx="3"/>
            </p:cNvCxnSpPr>
            <p:nvPr/>
          </p:nvCxnSpPr>
          <p:spPr>
            <a:xfrm flipH="1">
              <a:off x="4904303" y="4782461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DAE403D-175A-E073-47F4-74F08CC347DC}"/>
                </a:ext>
              </a:extLst>
            </p:cNvPr>
            <p:cNvCxnSpPr>
              <a:cxnSpLocks/>
              <a:stCxn id="159" idx="5"/>
              <a:endCxn id="138" idx="0"/>
            </p:cNvCxnSpPr>
            <p:nvPr/>
          </p:nvCxnSpPr>
          <p:spPr>
            <a:xfrm>
              <a:off x="5663346" y="4782461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38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826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RL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right child’s left subtree</a:t>
            </a:r>
          </a:p>
          <a:p>
            <a:r>
              <a:rPr lang="en-US" dirty="0"/>
              <a:t>Rotate right at the right child</a:t>
            </a:r>
          </a:p>
          <a:p>
            <a:r>
              <a:rPr lang="en-US" dirty="0"/>
              <a:t>Rotate left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10C3AA56-9E9C-D85E-FA44-02B025396446}"/>
              </a:ext>
            </a:extLst>
          </p:cNvPr>
          <p:cNvGrpSpPr/>
          <p:nvPr/>
        </p:nvGrpSpPr>
        <p:grpSpPr>
          <a:xfrm>
            <a:off x="102706" y="3496659"/>
            <a:ext cx="3693255" cy="3248631"/>
            <a:chOff x="102706" y="3496659"/>
            <a:chExt cx="3693255" cy="3248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28" idx="3"/>
              <a:endCxn id="29" idx="0"/>
            </p:cNvCxnSpPr>
            <p:nvPr/>
          </p:nvCxnSpPr>
          <p:spPr>
            <a:xfrm flipH="1">
              <a:off x="645195" y="4019470"/>
              <a:ext cx="895325" cy="395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3"/>
              <a:endCxn id="59" idx="7"/>
            </p:cNvCxnSpPr>
            <p:nvPr/>
          </p:nvCxnSpPr>
          <p:spPr>
            <a:xfrm flipH="1">
              <a:off x="1977051" y="4672558"/>
              <a:ext cx="282243" cy="170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1973631" y="4019470"/>
              <a:ext cx="285663" cy="219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30" idx="5"/>
            </p:cNvCxnSpPr>
            <p:nvPr/>
          </p:nvCxnSpPr>
          <p:spPr>
            <a:xfrm flipH="1" flipV="1">
              <a:off x="2692405" y="4672558"/>
              <a:ext cx="565681" cy="232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352557" y="5276524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1977051" y="5276524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352557" y="6138147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222757" y="6138147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4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A77DECA6-C80C-5701-7DE1-06AC88937B23}"/>
              </a:ext>
            </a:extLst>
          </p:cNvPr>
          <p:cNvGrpSpPr/>
          <p:nvPr/>
        </p:nvGrpSpPr>
        <p:grpSpPr>
          <a:xfrm>
            <a:off x="4114944" y="3281195"/>
            <a:ext cx="3755568" cy="3442284"/>
            <a:chOff x="4183702" y="3313028"/>
            <a:chExt cx="3755568" cy="34422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5"/>
              <a:endCxn id="159" idx="1"/>
            </p:cNvCxnSpPr>
            <p:nvPr/>
          </p:nvCxnSpPr>
          <p:spPr>
            <a:xfrm>
              <a:off x="6625485" y="4634104"/>
              <a:ext cx="151335" cy="186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1"/>
              <a:endCxn id="135" idx="5"/>
            </p:cNvCxnSpPr>
            <p:nvPr/>
          </p:nvCxnSpPr>
          <p:spPr>
            <a:xfrm flipH="1" flipV="1">
              <a:off x="5722671" y="4137647"/>
              <a:ext cx="469703" cy="63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59" idx="5"/>
            </p:cNvCxnSpPr>
            <p:nvPr/>
          </p:nvCxnSpPr>
          <p:spPr>
            <a:xfrm flipH="1" flipV="1">
              <a:off x="7209931" y="5254194"/>
              <a:ext cx="191464" cy="23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444564" y="4879593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30081" y="5494218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42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AD35802-B314-EB92-AE84-8AE7647C1D0C}"/>
                </a:ext>
              </a:extLst>
            </p:cNvPr>
            <p:cNvCxnSpPr>
              <a:cxnSpLocks/>
              <a:stCxn id="159" idx="3"/>
              <a:endCxn id="150" idx="0"/>
            </p:cNvCxnSpPr>
            <p:nvPr/>
          </p:nvCxnSpPr>
          <p:spPr>
            <a:xfrm flipH="1">
              <a:off x="6565081" y="5254194"/>
              <a:ext cx="211739" cy="240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BED269-3ABC-4229-FFCC-10436A813B7C}"/>
                </a:ext>
              </a:extLst>
            </p:cNvPr>
            <p:cNvCxnSpPr>
              <a:cxnSpLocks/>
              <a:stCxn id="137" idx="3"/>
              <a:endCxn id="138" idx="0"/>
            </p:cNvCxnSpPr>
            <p:nvPr/>
          </p:nvCxnSpPr>
          <p:spPr>
            <a:xfrm flipH="1">
              <a:off x="5879564" y="4634104"/>
              <a:ext cx="312810" cy="2454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8AE3F03-F6A8-38DC-86AA-AF599D392549}"/>
                </a:ext>
              </a:extLst>
            </p:cNvPr>
            <p:cNvCxnSpPr>
              <a:cxnSpLocks/>
              <a:stCxn id="136" idx="0"/>
              <a:endCxn id="135" idx="3"/>
            </p:cNvCxnSpPr>
            <p:nvPr/>
          </p:nvCxnSpPr>
          <p:spPr>
            <a:xfrm flipV="1">
              <a:off x="4726191" y="4137647"/>
              <a:ext cx="563369" cy="151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093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781" cy="4351338"/>
          </a:xfrm>
        </p:spPr>
        <p:txBody>
          <a:bodyPr>
            <a:normAutofit/>
          </a:bodyPr>
          <a:lstStyle/>
          <a:p>
            <a:r>
              <a:rPr lang="en-US" dirty="0"/>
              <a:t>After a BST insertion,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inserted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right</a:t>
            </a:r>
          </a:p>
          <a:p>
            <a:pPr lvl="1"/>
            <a:r>
              <a:rPr lang="en-US" dirty="0"/>
              <a:t>Case RR: If we inserted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left</a:t>
            </a:r>
          </a:p>
          <a:p>
            <a:pPr lvl="1"/>
            <a:r>
              <a:rPr lang="en-US" dirty="0"/>
              <a:t>Case LR: If we inserted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left at the left child and then rotate right at the root</a:t>
            </a:r>
          </a:p>
          <a:p>
            <a:pPr lvl="1"/>
            <a:r>
              <a:rPr lang="en-US" dirty="0"/>
              <a:t>Case RL: If we inserted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right at the right child and then rotate left at the root</a:t>
            </a:r>
          </a:p>
          <a:p>
            <a:r>
              <a:rPr lang="en-US" dirty="0"/>
              <a:t>Done after either reaching the root or applying </a:t>
            </a:r>
            <a:r>
              <a:rPr lang="en-US" b="1" dirty="0"/>
              <a:t>one</a:t>
            </a:r>
            <a:r>
              <a:rPr lang="en-US" dirty="0"/>
              <a:t> of the above cases</a:t>
            </a:r>
          </a:p>
        </p:txBody>
      </p:sp>
    </p:spTree>
    <p:extLst>
      <p:ext uri="{BB962C8B-B14F-4D97-AF65-F5344CB8AC3E}">
        <p14:creationId xmlns:p14="http://schemas.microsoft.com/office/powerpoint/2010/main" val="2921325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Tldr</a:t>
            </a:r>
            <a:r>
              <a:rPr lang="en-US" dirty="0"/>
              <a:t>: same cases, reverse direction of rotation, may need to repeat with ancestors</a:t>
            </a:r>
          </a:p>
          <a:p>
            <a:r>
              <a:rPr lang="en-US" dirty="0"/>
              <a:t>After a BST deletion,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deleted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</a:p>
          <a:p>
            <a:pPr lvl="1"/>
            <a:r>
              <a:rPr lang="en-US" dirty="0"/>
              <a:t>Case RR: If we deleted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  <a:p>
            <a:pPr lvl="1"/>
            <a:r>
              <a:rPr lang="en-US" dirty="0"/>
              <a:t>Case LR: If we deleted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at the left child and then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at the root</a:t>
            </a:r>
          </a:p>
          <a:p>
            <a:pPr lvl="1"/>
            <a:r>
              <a:rPr lang="en-US" dirty="0"/>
              <a:t>Case RL: If we deleted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 left</a:t>
            </a:r>
            <a:r>
              <a:rPr lang="en-US" dirty="0"/>
              <a:t> at the right child and then </a:t>
            </a:r>
            <a:r>
              <a:rPr lang="en-US" dirty="0">
                <a:solidFill>
                  <a:srgbClr val="FF0000"/>
                </a:solidFill>
              </a:rPr>
              <a:t>rotate right</a:t>
            </a:r>
            <a:r>
              <a:rPr lang="en-US" dirty="0"/>
              <a:t> at the root</a:t>
            </a:r>
          </a:p>
          <a:p>
            <a:r>
              <a:rPr lang="en-US" dirty="0">
                <a:solidFill>
                  <a:srgbClr val="FF0000"/>
                </a:solidFill>
              </a:rPr>
              <a:t>Continue checking until reach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8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D0E8-F6DE-9B03-D0C9-FF8DBFE0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Tree-based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7872-E8D2-4120-DAE9-44507A158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Red-Black Trees</a:t>
            </a:r>
          </a:p>
          <a:p>
            <a:pPr lvl="1"/>
            <a:r>
              <a:rPr lang="en-US" dirty="0"/>
              <a:t>Similar to AVL Trees in that we add shape rules to BSTs</a:t>
            </a:r>
          </a:p>
          <a:p>
            <a:pPr lvl="1"/>
            <a:r>
              <a:rPr lang="en-US" dirty="0"/>
              <a:t>More “relaxed” shape than an AVL Tree</a:t>
            </a:r>
          </a:p>
          <a:p>
            <a:pPr lvl="2"/>
            <a:r>
              <a:rPr lang="en-US" dirty="0"/>
              <a:t>Trees can be taller (though not asymptotically so)</a:t>
            </a:r>
          </a:p>
          <a:p>
            <a:pPr lvl="2"/>
            <a:r>
              <a:rPr lang="en-US" dirty="0"/>
              <a:t>Needs to move nodes less frequently</a:t>
            </a:r>
          </a:p>
          <a:p>
            <a:pPr lvl="1"/>
            <a:r>
              <a:rPr lang="en-US" dirty="0"/>
              <a:t>This is what Java’s </a:t>
            </a:r>
            <a:r>
              <a:rPr lang="en-US" dirty="0" err="1"/>
              <a:t>TreeMap</a:t>
            </a:r>
            <a:r>
              <a:rPr lang="en-US" dirty="0"/>
              <a:t> uses!</a:t>
            </a:r>
          </a:p>
          <a:p>
            <a:r>
              <a:rPr lang="en-US" dirty="0"/>
              <a:t>Tries</a:t>
            </a:r>
          </a:p>
          <a:p>
            <a:pPr lvl="1"/>
            <a:r>
              <a:rPr lang="en-US" dirty="0"/>
              <a:t>Similar to a Huffman Tree</a:t>
            </a:r>
          </a:p>
          <a:p>
            <a:pPr lvl="1"/>
            <a:r>
              <a:rPr lang="en-US" dirty="0"/>
              <a:t>Requires keys to be sequences (e.g. Strings)</a:t>
            </a:r>
          </a:p>
          <a:p>
            <a:pPr lvl="1"/>
            <a:r>
              <a:rPr lang="en-US" dirty="0"/>
              <a:t>Combines shared prefixes among keys to save space</a:t>
            </a:r>
          </a:p>
          <a:p>
            <a:pPr lvl="1"/>
            <a:r>
              <a:rPr lang="en-US" dirty="0"/>
              <a:t>Often used for text-based searches</a:t>
            </a:r>
          </a:p>
          <a:p>
            <a:pPr lvl="2"/>
            <a:r>
              <a:rPr lang="en-US" dirty="0"/>
              <a:t>Web search</a:t>
            </a:r>
          </a:p>
          <a:p>
            <a:pPr lvl="2"/>
            <a:r>
              <a:rPr lang="en-US" dirty="0"/>
              <a:t>Genomes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44661283"/>
                  </p:ext>
                </p:extLst>
              </p:nvPr>
            </p:nvGraphicFramePr>
            <p:xfrm>
              <a:off x="1485900" y="1988820"/>
              <a:ext cx="9220199" cy="34049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902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524548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44661283"/>
                  </p:ext>
                </p:extLst>
              </p:nvPr>
            </p:nvGraphicFramePr>
            <p:xfrm>
              <a:off x="1485900" y="1988820"/>
              <a:ext cx="9220199" cy="34049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6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6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635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5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5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5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4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4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4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3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3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3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2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2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2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1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1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1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524548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56977" r="-223975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56977" r="-139865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56977" r="-976" b="-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  <a:p>
            <a:pPr lvl="1"/>
            <a:r>
              <a:rPr lang="en-US" dirty="0"/>
              <a:t>Add rules about the shape of our BST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A BST with some shape rules</a:t>
            </a:r>
          </a:p>
          <a:p>
            <a:pPr lvl="2"/>
            <a:r>
              <a:rPr lang="en-US" dirty="0"/>
              <a:t>Algorithms need to change to accommodate those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height of left subtree and height of right subtree off by at most 1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  <a:p>
            <a:pPr lvl="1"/>
            <a:endParaRPr lang="en-US" dirty="0"/>
          </a:p>
          <a:p>
            <a:r>
              <a:rPr lang="en-US" dirty="0"/>
              <a:t>Idea of AVL Tree:</a:t>
            </a:r>
          </a:p>
          <a:p>
            <a:pPr lvl="1"/>
            <a:r>
              <a:rPr lang="en-US" dirty="0"/>
              <a:t>When you insert/delete nodes, if tree is “out of balance” then modify the tree</a:t>
            </a:r>
          </a:p>
          <a:p>
            <a:pPr lvl="1"/>
            <a:r>
              <a:rPr lang="en-US" dirty="0"/>
              <a:t>Modification = “rotation”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72F6-F13B-0DF1-EAC1-489ECC35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an AVL Tree?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D6D48-5E24-DB75-D3E3-5C0CADE034A2}"/>
              </a:ext>
            </a:extLst>
          </p:cNvPr>
          <p:cNvGrpSpPr/>
          <p:nvPr/>
        </p:nvGrpSpPr>
        <p:grpSpPr>
          <a:xfrm>
            <a:off x="6506103" y="36832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C65F57-BD07-C988-424F-1901022809A5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72DECA-9CF4-C026-86F8-572305EFD80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7FF0475-5D75-CF0C-8136-97716851B36C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223AC4B6-DB7D-5890-6A64-477F6C6C77B8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0C748E-BB84-63E7-3213-F881B3FCA272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E897EFF-5936-9183-FECD-3B544ACA850D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A79B86E-3CF0-510F-C36F-A7094EAC53C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E9170083-3386-CC9C-2F47-3E3DFFB093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AADA609-CF5E-9A2D-FC7B-2E6E8FF30D5F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2B2485C-2006-6033-2BAB-D5B86A851849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043BCBC-FB82-358D-6CAC-1B72D1A66D2E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D15677C-2B5C-0A79-A3E3-44466038678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E1EA23F-2B79-BEC8-27A7-575927BA69A6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B715D8A-7190-742D-28F2-786E284A0C79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ACD5366-1226-5B29-2497-C3943C29A7D2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F5B753-8D05-CE5A-92EE-C6616E123724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1E78EB-6045-B14F-AF7D-FA0D62FF505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0912B2-A430-F9D7-2FA2-998B5E70FC17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EA98E0-23E4-F960-98AF-5A2FF311D2E1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9F6F06-42B4-2D4F-4E64-F28A916FCD8E}"/>
              </a:ext>
            </a:extLst>
          </p:cNvPr>
          <p:cNvGrpSpPr/>
          <p:nvPr/>
        </p:nvGrpSpPr>
        <p:grpSpPr>
          <a:xfrm>
            <a:off x="7614255" y="194375"/>
            <a:ext cx="4036614" cy="2762801"/>
            <a:chOff x="8079280" y="365125"/>
            <a:chExt cx="4036614" cy="276280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49278E-15F7-4ACF-73F5-AE4768B45266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5DBE0B-4748-1E4C-9541-AD320B2A2AA4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8F0EF91-F5F4-DD5D-FE6E-31B40A9AC1FE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9C2789A-81AF-240E-7951-D8B035D4B1A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C5F0A19E-6C85-B11B-1660-E214D2991E0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F7CC55A5-6AEC-196F-77B3-8C6CFB33D3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F00F48B-D865-C5B3-BE04-5A5EA58F271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04AF09A6-3DB3-6DC5-9B08-35F67C09028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929D1CC-D926-457D-D10B-143825F02C4F}"/>
                    </a:ext>
                  </a:extLst>
                </p:cNvPr>
                <p:cNvCxnSpPr>
                  <a:cxnSpLocks/>
                  <a:stCxn id="33" idx="3"/>
                  <a:endCxn id="3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E919BDA-0900-6F51-8AE4-138A92B2654C}"/>
                    </a:ext>
                  </a:extLst>
                </p:cNvPr>
                <p:cNvCxnSpPr>
                  <a:cxnSpLocks/>
                  <a:stCxn id="33" idx="5"/>
                  <a:endCxn id="3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419E6C1-CA0E-F43A-CF76-1A0FD37DF99E}"/>
                    </a:ext>
                  </a:extLst>
                </p:cNvPr>
                <p:cNvCxnSpPr>
                  <a:stCxn id="36" idx="7"/>
                  <a:endCxn id="3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B5C80C6C-CA87-0991-FE96-B02A5C8446BD}"/>
                    </a:ext>
                  </a:extLst>
                </p:cNvPr>
                <p:cNvCxnSpPr>
                  <a:cxnSpLocks/>
                  <a:stCxn id="38" idx="7"/>
                  <a:endCxn id="3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D336028-1575-EB9B-C2C5-E47D29C6B79E}"/>
                    </a:ext>
                  </a:extLst>
                </p:cNvPr>
                <p:cNvCxnSpPr>
                  <a:stCxn id="37" idx="1"/>
                  <a:endCxn id="3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854C72C-2029-C4D8-4E58-32F76F1BC1A6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FE95C4B-7A54-4A81-0651-1BC490B1BF99}"/>
                  </a:ext>
                </a:extLst>
              </p:cNvPr>
              <p:cNvCxnSpPr>
                <a:cxnSpLocks/>
                <a:stCxn id="31" idx="1"/>
                <a:endCxn id="3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FE62612-5ADD-9CBC-FA67-EED45768DD9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7D72AF-E02B-2A3B-0F0F-92115EBC3ED7}"/>
                </a:ext>
              </a:extLst>
            </p:cNvPr>
            <p:cNvCxnSpPr>
              <a:cxnSpLocks/>
              <a:stCxn id="26" idx="7"/>
              <a:endCxn id="3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C08893-2388-742F-D45D-63DD3B061FF7}"/>
              </a:ext>
            </a:extLst>
          </p:cNvPr>
          <p:cNvGrpSpPr/>
          <p:nvPr/>
        </p:nvGrpSpPr>
        <p:grpSpPr>
          <a:xfrm>
            <a:off x="3248333" y="775823"/>
            <a:ext cx="3424103" cy="2762801"/>
            <a:chOff x="8079280" y="365125"/>
            <a:chExt cx="3424103" cy="27628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1736A0D-A719-101D-1443-26D1F0A4D459}"/>
                </a:ext>
              </a:extLst>
            </p:cNvPr>
            <p:cNvGrpSpPr/>
            <p:nvPr/>
          </p:nvGrpSpPr>
          <p:grpSpPr>
            <a:xfrm>
              <a:off x="8079280" y="365125"/>
              <a:ext cx="3424103" cy="2762801"/>
              <a:chOff x="5413263" y="1203158"/>
              <a:chExt cx="3424103" cy="2762801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33BF0D4-1C80-D90C-A05A-3A1DC0B725C8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3424103" cy="2762801"/>
                <a:chOff x="131609" y="2379747"/>
                <a:chExt cx="3424103" cy="2762801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1DE79445-BB58-84F5-ADD5-DEC87E933CC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5FBEDC7-4459-4241-74B9-C25B45F5E924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873FA-A193-775F-E517-22B6C7F8F07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7CBDA4-D791-6573-555B-1C05112A5A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B93B657-1689-96E9-3CD1-39A6AFDCF784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11FEF2B-4A3C-2857-705F-C27137816CCA}"/>
                    </a:ext>
                  </a:extLst>
                </p:cNvPr>
                <p:cNvCxnSpPr>
                  <a:cxnSpLocks/>
                  <a:stCxn id="51" idx="3"/>
                  <a:endCxn id="52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9BCE812-C3F3-290B-21D4-64D41E37BD24}"/>
                    </a:ext>
                  </a:extLst>
                </p:cNvPr>
                <p:cNvCxnSpPr>
                  <a:cxnSpLocks/>
                  <a:stCxn id="51" idx="5"/>
                  <a:endCxn id="53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F354A69-FB65-CE1F-143E-C254F58D4EE2}"/>
                    </a:ext>
                  </a:extLst>
                </p:cNvPr>
                <p:cNvCxnSpPr>
                  <a:stCxn id="54" idx="7"/>
                  <a:endCxn id="52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C702CCE-7CE3-ACF3-0CE2-488EA3CA4BF6}"/>
                    </a:ext>
                  </a:extLst>
                </p:cNvPr>
                <p:cNvCxnSpPr>
                  <a:cxnSpLocks/>
                  <a:stCxn id="56" idx="7"/>
                  <a:endCxn id="54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960D4F3-55A0-29FD-9364-574982274237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91B0700-4838-780B-291A-426BCA38A292}"/>
                  </a:ext>
                </a:extLst>
              </p:cNvPr>
              <p:cNvCxnSpPr>
                <a:cxnSpLocks/>
                <a:stCxn id="49" idx="1"/>
                <a:endCxn id="52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7D1CCC-9844-B58D-10FD-DEACE300229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A43FC-AAEC-5D17-3A64-602B247A31FE}"/>
                </a:ext>
              </a:extLst>
            </p:cNvPr>
            <p:cNvCxnSpPr>
              <a:cxnSpLocks/>
              <a:stCxn id="46" idx="7"/>
              <a:endCxn id="49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A1538D4-DB3F-F0C7-08AA-E0235DA7DCDD}"/>
              </a:ext>
            </a:extLst>
          </p:cNvPr>
          <p:cNvGrpSpPr/>
          <p:nvPr/>
        </p:nvGrpSpPr>
        <p:grpSpPr>
          <a:xfrm>
            <a:off x="950879" y="3544785"/>
            <a:ext cx="2612151" cy="2757506"/>
            <a:chOff x="9503743" y="365125"/>
            <a:chExt cx="2612151" cy="27575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7CFB66F-9ED2-35C1-3299-FED15AFDAFC5}"/>
                </a:ext>
              </a:extLst>
            </p:cNvPr>
            <p:cNvGrpSpPr/>
            <p:nvPr/>
          </p:nvGrpSpPr>
          <p:grpSpPr>
            <a:xfrm>
              <a:off x="9503743" y="365125"/>
              <a:ext cx="2612151" cy="1930319"/>
              <a:chOff x="6837726" y="1203158"/>
              <a:chExt cx="2612151" cy="19303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69196BE-31FA-F4A1-82AB-1BB164A23454}"/>
                  </a:ext>
                </a:extLst>
              </p:cNvPr>
              <p:cNvGrpSpPr/>
              <p:nvPr/>
            </p:nvGrpSpPr>
            <p:grpSpPr>
              <a:xfrm>
                <a:off x="6837726" y="1203158"/>
                <a:ext cx="2612151" cy="1930319"/>
                <a:chOff x="1556072" y="2379747"/>
                <a:chExt cx="2612151" cy="1930319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F0470A7-2E15-6253-E0E8-9905C1C11D2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7FC6A5A0-3610-1B0B-2F52-E7E941F71673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3AF3B191-9F2E-0D59-5DDB-EAF05869733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58255D38-D5E3-5580-E8CC-03127A6E34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F4FDFEDC-199E-75E7-33CE-AAF0945EDC8C}"/>
                    </a:ext>
                  </a:extLst>
                </p:cNvPr>
                <p:cNvCxnSpPr>
                  <a:cxnSpLocks/>
                  <a:stCxn id="69" idx="3"/>
                  <a:endCxn id="70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CB3BF2C-BA27-2F51-24A8-F788881E359C}"/>
                    </a:ext>
                  </a:extLst>
                </p:cNvPr>
                <p:cNvCxnSpPr>
                  <a:cxnSpLocks/>
                  <a:stCxn id="69" idx="5"/>
                  <a:endCxn id="71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E7B233F-4AB5-0D44-1FA3-83ECC69D5BCE}"/>
                    </a:ext>
                  </a:extLst>
                </p:cNvPr>
                <p:cNvCxnSpPr>
                  <a:stCxn id="73" idx="1"/>
                  <a:endCxn id="71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226864B-C381-4B00-2C1C-E4A9DB3B5B8B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4FCD201-2759-B496-3D9D-11D0A4042338}"/>
                  </a:ext>
                </a:extLst>
              </p:cNvPr>
              <p:cNvCxnSpPr>
                <a:cxnSpLocks/>
                <a:stCxn id="67" idx="1"/>
                <a:endCxn id="70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6B2586-DA4B-8D8C-1582-996ECC02AB3F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DEFAD0-8D4C-290A-0CCF-552C0C5AE42B}"/>
                </a:ext>
              </a:extLst>
            </p:cNvPr>
            <p:cNvCxnSpPr>
              <a:cxnSpLocks/>
              <a:stCxn id="64" idx="7"/>
              <a:endCxn id="67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26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C746-9E0B-4BF1-07D4-D40FC836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3DFC-1CE9-ABD9-C43C-C9A23894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has: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Left child</a:t>
            </a:r>
          </a:p>
          <a:p>
            <a:pPr lvl="1"/>
            <a:r>
              <a:rPr lang="en-US" dirty="0"/>
              <a:t>Right child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58A99F-1847-D481-774A-4D5DC6C2A082}"/>
              </a:ext>
            </a:extLst>
          </p:cNvPr>
          <p:cNvGrpSpPr/>
          <p:nvPr/>
        </p:nvGrpSpPr>
        <p:grpSpPr>
          <a:xfrm>
            <a:off x="3539383" y="3429000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9C7837-8FCE-03E5-B43B-D5786CA97DE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8F52BD-A626-46F3-0B20-3B43E12338BE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D9902920-9B9B-F235-C92C-129C755D98B1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1C89C41-C239-559E-18AD-16F32BAA828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D073998-69BD-852D-E52E-E4ABAC12EC09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C3CEE6-E524-6DC2-066A-F19263E7A5FF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2AB9C0D-005F-CB10-E03E-815B7F18034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9C9BF70-9C22-F8E9-51DC-724A3C055068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4AED30-E541-52CC-7D47-5C935247ACA5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EB5754-167C-FAB7-7842-07573304766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F9F1289-A234-47A9-98FA-5391A7849F50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2FDC785-9C50-940B-BC1D-6AC211CEF5F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14ECBC6-29E7-0891-3C78-0BCCFF411029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6C55E1D-9C78-D397-45F2-164276F161C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4411E5F-8F50-D821-E798-A1FD5F1BF1E9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60367F-F5D8-42D7-D52B-D0D0E584C2ED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085FB90-BCD8-0D52-466E-B3B44875650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B15AD15-2F6E-6EE8-90BA-3900986D859E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07BD38-6042-9E3E-96FA-10756B9A3D16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53BFBD5E-6EA4-FD3F-C513-68CB7389664F}"/>
              </a:ext>
            </a:extLst>
          </p:cNvPr>
          <p:cNvSpPr/>
          <p:nvPr/>
        </p:nvSpPr>
        <p:spPr>
          <a:xfrm>
            <a:off x="7379046" y="893128"/>
            <a:ext cx="2703512" cy="2703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= 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 = “hello”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Height =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Left = Node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Right = Node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113039-E331-7A90-AF46-D6AE59F8D33D}"/>
              </a:ext>
            </a:extLst>
          </p:cNvPr>
          <p:cNvCxnSpPr>
            <a:cxnSpLocks/>
            <a:stCxn id="13" idx="1"/>
            <a:endCxn id="24" idx="1"/>
          </p:cNvCxnSpPr>
          <p:nvPr/>
        </p:nvCxnSpPr>
        <p:spPr>
          <a:xfrm flipV="1">
            <a:off x="5756837" y="1289048"/>
            <a:ext cx="2018129" cy="222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79B63-6FB9-9E76-66BB-7076A2014A3F}"/>
              </a:ext>
            </a:extLst>
          </p:cNvPr>
          <p:cNvCxnSpPr>
            <a:cxnSpLocks/>
            <a:stCxn id="13" idx="4"/>
            <a:endCxn id="24" idx="4"/>
          </p:cNvCxnSpPr>
          <p:nvPr/>
        </p:nvCxnSpPr>
        <p:spPr>
          <a:xfrm flipV="1">
            <a:off x="5973393" y="3596640"/>
            <a:ext cx="2757409" cy="4448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5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F648-E67F-3270-9ABE-65A95085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C7C8-A176-31A9-28EA-8DF97A7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out the same way as BST:</a:t>
            </a:r>
          </a:p>
          <a:p>
            <a:pPr lvl="1"/>
            <a:r>
              <a:rPr lang="en-US" dirty="0"/>
              <a:t>“Find” where the new node should go</a:t>
            </a:r>
          </a:p>
          <a:p>
            <a:pPr lvl="1"/>
            <a:r>
              <a:rPr lang="en-US" dirty="0"/>
              <a:t>Put it in the right place (it will be a leaf)</a:t>
            </a:r>
          </a:p>
          <a:p>
            <a:r>
              <a:rPr lang="en-US" dirty="0"/>
              <a:t>Next check the balance</a:t>
            </a:r>
          </a:p>
          <a:p>
            <a:pPr lvl="1"/>
            <a:r>
              <a:rPr lang="en-US" dirty="0"/>
              <a:t>If the tree is still balanced, you’re done!</a:t>
            </a:r>
          </a:p>
          <a:p>
            <a:pPr lvl="1"/>
            <a:r>
              <a:rPr lang="en-US" dirty="0"/>
              <a:t>Otherwise we need to do rotations</a:t>
            </a:r>
          </a:p>
        </p:txBody>
      </p:sp>
    </p:spTree>
    <p:extLst>
      <p:ext uri="{BB962C8B-B14F-4D97-AF65-F5344CB8AC3E}">
        <p14:creationId xmlns:p14="http://schemas.microsoft.com/office/powerpoint/2010/main" val="224874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A09937D-E5F3-D019-530B-7A92F0280754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3CF9AB-9F73-CE56-ECC0-821520B6D007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E641959-57F1-A5D6-D64A-7E1F2F411725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0B26C9B-5408-C183-74CF-17A2C191F54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1D87951-98E5-8B68-5B32-53881174B3CA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231894-7ABB-1CCE-DB1B-2CCA89E0F42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9A67541-A9FD-4C8C-787E-BADB8E57B97C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C8408EF0-E522-19E4-0E14-56CE513DC7E2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93B0A94-C79F-9A6D-40B4-69747128026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099560-4C15-3239-2340-87B6716CD622}"/>
                    </a:ext>
                  </a:extLst>
                </p:cNvPr>
                <p:cNvCxnSpPr>
                  <a:cxnSpLocks/>
                  <a:stCxn id="34" idx="3"/>
                  <a:endCxn id="35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5851001-F32E-C7EA-CA0A-E7DA8D38ACEB}"/>
                    </a:ext>
                  </a:extLst>
                </p:cNvPr>
                <p:cNvCxnSpPr>
                  <a:cxnSpLocks/>
                  <a:stCxn id="34" idx="5"/>
                  <a:endCxn id="36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CA0DEC1-6E23-A49D-1D6D-2BC63400A91A}"/>
                    </a:ext>
                  </a:extLst>
                </p:cNvPr>
                <p:cNvCxnSpPr>
                  <a:stCxn id="37" idx="7"/>
                  <a:endCxn id="35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BB1F9E-86E7-0890-9EF8-C42D04BFD1CD}"/>
                    </a:ext>
                  </a:extLst>
                </p:cNvPr>
                <p:cNvCxnSpPr>
                  <a:cxnSpLocks/>
                  <a:stCxn id="39" idx="7"/>
                  <a:endCxn id="37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015FB79-7546-7518-3DA4-4F5FF4D0F4CE}"/>
                    </a:ext>
                  </a:extLst>
                </p:cNvPr>
                <p:cNvCxnSpPr>
                  <a:stCxn id="38" idx="1"/>
                  <a:endCxn id="36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223B37-4E68-3E4C-7455-07D7569E4B6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91FAB1-8E77-1558-030F-17257C90BEC0}"/>
                  </a:ext>
                </a:extLst>
              </p:cNvPr>
              <p:cNvCxnSpPr>
                <a:cxnSpLocks/>
                <a:stCxn id="32" idx="1"/>
                <a:endCxn id="35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A47EE7-C232-A1F3-F15F-0E1E9ECAF9EE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FF8B556-BF39-9168-1287-2F7A38F0A6BA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EDB08B-C0DB-02A2-6E90-BE3FB91E8ED7}"/>
                </a:ext>
              </a:extLst>
            </p:cNvPr>
            <p:cNvCxnSpPr>
              <a:cxnSpLocks/>
              <a:stCxn id="27" idx="1"/>
              <a:endCxn id="37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30A45F-F212-B052-04BA-2ED658B17A52}"/>
                </a:ext>
              </a:extLst>
            </p:cNvPr>
            <p:cNvCxnSpPr>
              <a:cxnSpLocks/>
              <a:stCxn id="28" idx="1"/>
              <a:endCxn id="32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76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19884</TotalTime>
  <Words>1499</Words>
  <Application>Microsoft Office PowerPoint</Application>
  <PresentationFormat>Widescreen</PresentationFormat>
  <Paragraphs>448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Cambria Math</vt:lpstr>
      <vt:lpstr>Calibri Light</vt:lpstr>
      <vt:lpstr>Arial</vt:lpstr>
      <vt:lpstr>Calibri</vt:lpstr>
      <vt:lpstr>Office Theme</vt:lpstr>
      <vt:lpstr>CSE 332 Summer 2024 Lecture 8: AVL Trees</vt:lpstr>
      <vt:lpstr>Dictionary (Map) ADT</vt:lpstr>
      <vt:lpstr>Naïve attempts</vt:lpstr>
      <vt:lpstr>Improving the worst case</vt:lpstr>
      <vt:lpstr>AVL Tree</vt:lpstr>
      <vt:lpstr>Is it an AVL Tree?</vt:lpstr>
      <vt:lpstr>Using AVL Trees</vt:lpstr>
      <vt:lpstr>Inserting into an AVL Tree</vt:lpstr>
      <vt:lpstr>Insert Example</vt:lpstr>
      <vt:lpstr>Insert Example</vt:lpstr>
      <vt:lpstr>Not Balanced!</vt:lpstr>
      <vt:lpstr>PowerPoint Presentation</vt:lpstr>
      <vt:lpstr>Balanced!</vt:lpstr>
      <vt:lpstr>Right Rotation</vt:lpstr>
      <vt:lpstr>Insert Example</vt:lpstr>
      <vt:lpstr>Not Balanced!</vt:lpstr>
      <vt:lpstr>Balanced!</vt:lpstr>
      <vt:lpstr>Left Rotation</vt:lpstr>
      <vt:lpstr>Insertion Story So Far</vt:lpstr>
      <vt:lpstr>Insertion Story So Far</vt:lpstr>
      <vt:lpstr>Case LR </vt:lpstr>
      <vt:lpstr>Case LR in General</vt:lpstr>
      <vt:lpstr>Case RL in General</vt:lpstr>
      <vt:lpstr>Insert Summary</vt:lpstr>
      <vt:lpstr>Delete Summary</vt:lpstr>
      <vt:lpstr>Other Tree-based Dictionaries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96</cp:revision>
  <dcterms:created xsi:type="dcterms:W3CDTF">2023-09-26T20:08:20Z</dcterms:created>
  <dcterms:modified xsi:type="dcterms:W3CDTF">2024-07-05T14:46:36Z</dcterms:modified>
</cp:coreProperties>
</file>