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5"/>
  </p:notesMasterIdLst>
  <p:sldIdLst>
    <p:sldId id="256" r:id="rId2"/>
    <p:sldId id="452" r:id="rId3"/>
    <p:sldId id="412" r:id="rId4"/>
    <p:sldId id="417" r:id="rId5"/>
    <p:sldId id="421" r:id="rId6"/>
    <p:sldId id="424" r:id="rId7"/>
    <p:sldId id="436" r:id="rId8"/>
    <p:sldId id="435" r:id="rId9"/>
    <p:sldId id="438" r:id="rId10"/>
    <p:sldId id="440" r:id="rId11"/>
    <p:sldId id="441" r:id="rId12"/>
    <p:sldId id="453" r:id="rId13"/>
    <p:sldId id="442" r:id="rId14"/>
    <p:sldId id="443" r:id="rId15"/>
    <p:sldId id="444" r:id="rId16"/>
    <p:sldId id="445" r:id="rId17"/>
    <p:sldId id="446" r:id="rId18"/>
    <p:sldId id="447" r:id="rId19"/>
    <p:sldId id="448" r:id="rId20"/>
    <p:sldId id="449" r:id="rId21"/>
    <p:sldId id="450" r:id="rId22"/>
    <p:sldId id="451" r:id="rId23"/>
    <p:sldId id="258" r:id="rId24"/>
    <p:sldId id="260" r:id="rId25"/>
    <p:sldId id="261" r:id="rId26"/>
    <p:sldId id="263" r:id="rId27"/>
    <p:sldId id="264" r:id="rId28"/>
    <p:sldId id="262" r:id="rId29"/>
    <p:sldId id="267" r:id="rId30"/>
    <p:sldId id="268" r:id="rId31"/>
    <p:sldId id="269" r:id="rId32"/>
    <p:sldId id="454" r:id="rId33"/>
    <p:sldId id="271" r:id="rId34"/>
    <p:sldId id="270" r:id="rId35"/>
    <p:sldId id="272" r:id="rId36"/>
    <p:sldId id="455" r:id="rId37"/>
    <p:sldId id="273" r:id="rId38"/>
    <p:sldId id="274" r:id="rId39"/>
    <p:sldId id="275" r:id="rId40"/>
    <p:sldId id="276" r:id="rId41"/>
    <p:sldId id="277" r:id="rId42"/>
    <p:sldId id="278" r:id="rId43"/>
    <p:sldId id="279" r:id="rId44"/>
  </p:sldIdLst>
  <p:sldSz cx="12192000" cy="6858000"/>
  <p:notesSz cx="6858000" cy="9144000"/>
  <p:embeddedFontLst>
    <p:embeddedFont>
      <p:font typeface="Cambria Math" panose="02040503050406030204" pitchFamily="18" charset="0"/>
      <p:regular r:id="rId4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8/10/relationships/authors" Target="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1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01T17:00:47.3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30470 7246 0,'-9'8'0,"-33"35"0,-78 93 16,-85 60-16,-51 33 16,-8 26-1,-1 17-15,-42 52 16,-9 75-1,-25 52-15,-35 17 16,-25-9 0,-34 43-16,-9 85 15,0 59 1,-68-8-16,-9-34 16,-16 16-1,-61 1-15,1-8 16,110-10-1,52-50-15,170-221 16</inkml:trace>
  <inkml:trace contextRef="#ctx0" brushRef="#br0" timeOffset="67353.75">19630 15104 0,'0'0'0,"0"-9"0,0 1 16,-8-18-16,-1-8 15,-16 0 1,-27-8-16,-16-1 16,-51 1-1,-9 16-15,0 26 16,-9 0 0,1 17-16,-10 9 15,10 8 1,-1 17-16,-16 17 15,-35 25 1,0 27-16,17 16 16,26-9-1,9 9-15,-1 51 16,18 0 0,25 18-16,17 33 15,43-26 1,42 9-16,44-42 15,50-26 1,35 0-16,67-34 16,53-25-1,33-35 1,8-33-16,35-60 16,0-51-16,-60-34 15,0-9 1,-8-68-16,-52-25 15,-42-8 1,-26-26-16,-59 8 16,-52 9-1,-51 17-15,-69 17 16,-67 34 0,-52 50-16,-60 52 15,-51 51 1,-51 34-1</inkml:trace>
  <inkml:trace contextRef="#ctx0" brushRef="#br0" timeOffset="68638.25">20748 17085 0,'0'0'0,"9"0"15,34 17-15,33 17 16,27 1 0,8-10-16,34-8 15,68 0 1,35-8-16,33-9 16,18-9-1,26-8-15,76-25 16,42-10-1,-24 1-15,7-25 16,-7-9 0,33-17-16,17 8 15,-42-25 1,8-42-16,-16 8 16,-44-9-1,-8-25-15,-60 8 16,-25 1-1,-34-9-15,-52-1 16,0-24 0,-42-1-16,-18-8 15,-16-8 1,-18 41-16,-8 1 16,-34 43-1,-26 33-15,-8 43 16,-18 26-1,-8 16-15,-8 9 16,-9 17 0,-17 26-16,-26 25 15,-9 51 1,1 17-16,17-17 16,17-17-1,17-26-15,0-25 16,0-8-1,17-18-15,0 1 16,0-18 0,25-8-16,18-25 15,25-43 1,-8-17-16,-9 8 16,-17 26-1,-8 17-15,-18 17 16,1 17-1,0 0-15,-1 17 16,60 34 0,120 85-16,102 68 15,35 9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01T17:13:15.7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12615 16711 0,'0'0'0,"0"-8"0,0-26 0,8-60 16,18-33 0,25 25-16,9-34 15,17-52 1,-18 52-16,-25 60 15,-8-9 1,-9 0-16,-25 8 16,-9 26-1,-18 9-15,-33 8 16,-17 25 0,-1 26-1,1 17-15,8 0 16,17-8-16,9-1 15,17 1 1,17-18-16,0 1 16,8-1-1,9-8 1,0-8-16,35-26 16,24-17-16,35-9 15,26 1 1,-1 25-16,-8 34 15,-17 42 1,-9 35 0,-25 8-16,-9 25 15,9-8-15,0-17 16,-17-51 0</inkml:trace>
  <inkml:trace contextRef="#ctx0" brushRef="#br0" timeOffset="4557.42">14134 6565 0,'0'0'0,"0"0"0,-9 0 15,-33 26-15,-52 42 16,-26 43 0,-16 25-16,-129 76 15,43 1 1,128-94-16,-42-26 16,-18-7-1,60-44-15,52-16 16,25-18-1,-1 1-15,1-18 16,9-8 0,-9-8-16,8-27 15,9-7 1,0-9-16,9 17 16,-1 8-1,1 9-15,-1 17 16,-8 0-1,0 0 1,0 17-16,0 0 16,-17 43-1,-25 84-15,-61 86 16,1-34-16,34-69 16,25-42-1,43-8-15,60-18 16,281-33-1,69-9-15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01T17:13:33.0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2108 3504 0,'0'0'0,"0"0"0,0 0 16,0 0-16,0 0 15,0-9 1,9 9-16,-9 0 16,0 0-1,0 0-15,17 9 16,0 16-1,8 35-15,1 25 16,0 8 0,-9-7-16,-9-1 15,1-26 1,16 1-16,-16-9 16,25 0-1,17-9-15,26 1 16,43-26-1,-1-26-15,60-16 16,18-18 0,-18 1-16,17-26 15,-8 17 1,8 8-16,52 18 16,-18 16-1,43 18-15,-8 16 16,-9 9-1,-26 0-15,-25 17 16,34 9 0,-68-18-16,-26 1 15,9-1 1,-35-16-16,-51-1 16,-34-8-1,-8-8-15,-9-1 16,-8 1-1,-1-18-15,9-16 16,0-35 0,9-50-16,-9-26 15,26-137 1</inkml:trace>
  <inkml:trace contextRef="#ctx0" brushRef="#br0" timeOffset="15867.31">7451 11387 0,'0'0'0,"0"0"15,0 0-15,0 0 16,0 0 0,0 0-16,0 0 15,0 0 1,0 0-16,0 0 16,9-8-1,25-1-15,8 1 16,27-1-1,59 1-15,59 8 16,10 0 0,16 17-16,129 17 15</inkml:trace>
  <inkml:trace contextRef="#ctx0" brushRef="#br0" timeOffset="18484.66">10635 11404 0,'0'0'0,"0"0"0,0 0 16,0 0-1,-9-8-15,0-1 16,1 1 0,8-1-16,8 1 15,52-9 1,94-17-16,127 17 15,61 17 1,25 34 0</inkml:trace>
  <inkml:trace contextRef="#ctx0" brushRef="#br0" timeOffset="20663.16">8415 12485 0,'0'0'0,"0"0"16,0 0-16,9 0 16,68 0-1,136 0-15,86 0 16,136-9 0,94 9-16,-128 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01T17:14:30.0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30308 15572 0,'0'0'0</inkml:trace>
  <inkml:trace contextRef="#ctx0" brushRef="#br0" timeOffset="868.65">27875 14798 0,'0'0'0,"0"0"0,0 0 16,0 0-16,0 0 15,0 0 1,0 0-16,0 0 16,9 0-1,42 0-15,43 0 16,8 0 0,26 0-16,43 0 15,-26 0 1,-26 0-16,27 17 15,41 0 1,129 17-16</inkml:trace>
  <inkml:trace contextRef="#ctx0" brushRef="#br0" timeOffset="1457.24">30973 14874 0,'0'0'0,"0"0"0,0 0 15,0 0-15,0 0 16,52 17 0,67 9-16,26-18 15,9-8 1,153 26-16</inkml:trace>
  <inkml:trace contextRef="#ctx0" brushRef="#br0" timeOffset="40449.28">21346 12570 0,'0'0'0,"-9"0"0,1 8 16,-9 26 0,-17 26-16,-69 33 15,-67 1 1,41-35-16,-33-25 16,-68 0-16,102-17 15,85-8 1,18-9-1,7 0-15,10-9 16,59-25 0,60-68-16,-8-8 15,-52 42 1,-17 25-16,-8 9 16,-18 17-1,1 17-15,-9 0 16,-26 17-1,-34 43-15,-51 16 16,9-8 0,42-17-16,34-17 15,9-8 1,0-9-16,9 8 16,93 9-1,214 68-15</inkml:trace>
  <inkml:trace contextRef="#ctx0" brushRef="#br0" timeOffset="124304.1">20202 1208 0,'0'0'0,"-8"34"0,-1 51 0,-127 408 0,119-468 16,8-8-16,18-25 16,8-9-1,8 0-15,43-34 16,103-68 0,-9 8-16,-85 69 15,-43 16 1,18 35-16,24 25 15,10 25 1,-27 1-16,-16 16 16,-17 52-1,-1 0 1,-16-35-16,-1-42 16,-8-25-16,0-1 15,0-16 1</inkml:trace>
  <inkml:trace contextRef="#ctx0" brushRef="#br0" timeOffset="124585.75">19630 2254 0,'0'0'0,"86"34"0,76 25 15,43-16 1,51-18-16,-43-25 16,9-34-1,-17 0-15,-86 9 16,1 8-16,-9 0 15,-60 17 1</inkml:trace>
  <inkml:trace contextRef="#ctx0" brushRef="#br0" timeOffset="125046.39">20142 2892 0,'0'0'0,"26"-9"16,68 1-16,43 16 16,-35 9-1,-51 0-15,-17 0 16,-8 9-1,0 33-15,-44 43 16,-67-8 0,-43 8-16,17-9 15,-17 9 1,-26-17-16,43-42 16,52-35-1,16-16-15,26-9 16,43-17-1,50-26-15,10 18 16,-9 16 0,42 1-16,35 25 15,-18 25 1,-50 1-16,-44-1 16,1 9-1,-17-8-15</inkml:trace>
  <inkml:trace contextRef="#ctx0" brushRef="#br0" timeOffset="125709.87">21952 2254 0,'0'0'0,"0"0"0,0 0 16,0 0-1,-17 8-15,-9 1 16,9 8 0,0-9-16,0 1 15,8-1 1,9-8-16,0 0 16,0 0-1,0 0-15,0 0 16,0 0-1,0 0-15</inkml:trace>
  <inkml:trace contextRef="#ctx0" brushRef="#br0" timeOffset="126008.3">22882 1675 0,'0'0'0,"0"51"0,-17 119 16,-26 69 0,-33 58-16,-27 60 15,-8 1 1</inkml:trace>
  <inkml:trace contextRef="#ctx0" brushRef="#br0" timeOffset="128693.93">24470 1735 0,'0'0'0,"0"0"15,0 8-15,0 43 16,-17 43-1,-35 42-15,-76 43 16,-17 25 0,68-51-16,52-68 15,8-26 1,0 1-16,0-18 16,8-16-1,1-9-15,-1-8 16,9-9-1</inkml:trace>
  <inkml:trace contextRef="#ctx0" brushRef="#br0" timeOffset="128913.9">23608 2169 0,'0'0'0,"0"0"0,25 17 16,52 25-16,51 1 15,103-1 1,25-16-16,59-26 16,78 0-1</inkml:trace>
  <inkml:trace contextRef="#ctx0" brushRef="#br0" timeOffset="130763.57">26672 1199 0,'0'0'0,"0"0"0,0 34 16,0 51-1,-17 43-15,-18-26 16,1-51 0,17-26-16,9-8 15,8-8 1,8-1-16,1 1 15,16-9 1,78-60-16,76-50 16,-42 16-1,-43 35-15,16-1 16,-24 35 0,-9 8-16,-18 8 15,-16 35 1,-17 76-16,-26 25 15,-9-42 1,-16-17-16,7-8 16,10-26-1,-1-17-15,9-9 16</inkml:trace>
  <inkml:trace contextRef="#ctx0" brushRef="#br0" timeOffset="131050.45">26330 2084 0,'26'0'0,"59"17"0,77 17 16,69 8 0,-69-25-16,-42-17 15,50 0 1,1-8-16,-52-1 16,-76 1-16</inkml:trace>
  <inkml:trace contextRef="#ctx0" brushRef="#br0" timeOffset="131690.74">26416 2789 0,'0'0'0,"-17"26"0,-9 42 16,9 9-1,0-18-15,8-8 16,1-8-1,8-1-15,8 1 16,35-9 0,34 0-16,8-9 15,52-16 1,59-9-16,-51-17 16,-77-17-1,-25 17-15</inkml:trace>
  <inkml:trace contextRef="#ctx0" brushRef="#br0" timeOffset="131929.46">27124 2849 0,'0'0'0,"-17"77"0,-26 67 16,-25 35 0,-43 42-16,17-51 15,52-85 1,24-26-16,1-24 16,17-27-1</inkml:trace>
  <inkml:trace contextRef="#ctx0" brushRef="#br0" timeOffset="132227.78">28302 2211 0,'0'0'0,"0"0"0,0 9 16,0 8-1,0 0-15,0-9 16,0 1-1,0-9-15,0 0 16,0 0 0</inkml:trace>
  <inkml:trace contextRef="#ctx0" brushRef="#br0" timeOffset="132623.06">28976 1726 0,'0'0'0,"26"26"0,16 16 16,1 43-1,-9 18-15,-34-10 16,-25 26-1,-44 26 1,-7-9-16,33-43 16,17-25-16,9-34 15,9-8 1,8-18 0,0-8-16,0-8 15,34-1 1,43-16-16,51-1 15,-26 26 1,-8 34-16,68 17 16,17 26-1,112 59-15</inkml:trace>
  <inkml:trace contextRef="#ctx0" brushRef="#br0" timeOffset="137685.38">31554 2407 0,'-9'51'0,"-59"68"0,-111 8 16,34-8 0,85 18-16,0-1 15,-17-43-15,-8-42 16,25-25 0,35-9-1</inkml:trace>
  <inkml:trace contextRef="#ctx0" brushRef="#br0" timeOffset="137868.57">30470 2696 0,'0'0'0,"85"25"15,86 9-15,-69-17 16,18-8 0,119-1-16,111 9 15</inkml:trace>
  <inkml:trace contextRef="#ctx0" brushRef="#br0" timeOffset="140243.49">32091 1769 0,'0'0'0,"0"0"0,0 0 15,0 17 1,0 0-16,0 25 15,0 35 1,-8 34-16,-1-43 16,1-26-1,-1-8-15,-16-8 16,8-1 0,0-8-16,8-8 15,9-1 1,9 1-16,-1-9 15,26-9 1,60 9-16,43-8 16,-9-1-1,-60-8-15,-34 17 16,-8 0 0,-9 9-16,0 25 15,0 68 1,-26 51-16,-8-51 15,0-51 1,17-9-16,0-8 16,0-17-1</inkml:trace>
  <inkml:trace contextRef="#ctx0" brushRef="#br0" timeOffset="140584.81">31596 3189 0,'0'0'0,"52"17"0,93 17 16,-9-8 0,43-1-16,43-8 15,-102-8 1,-35-9-16,35 0 15,-61 8 1</inkml:trace>
  <inkml:trace contextRef="#ctx0" brushRef="#br0" timeOffset="141104.04">32091 3801 0,'0'0'0,"-8"0"0,-18 18 16,-33-1 0,-78 8-16,17 9 15,61-17 1,8 0-1,8-8-15,26 16 16,8 18 0,9 16-16,43 18 15,85 33 1,0-42-16,-60-25 16,-25-9-1,-17-9-15,-9 9 16,-9-8-1,-25-1-15,-60 9 16,-42-8 0,33-35-16,52 1 15,0-9 1,17 0-16,17-17 16,85-51-1,60-51-15,-42 0 16,-1 25-1,43 9-15,-8 0 16,-69 59 0</inkml:trace>
  <inkml:trace contextRef="#ctx0" brushRef="#br0" timeOffset="141456.79">32638 3444 0,'0'0'0,"0"0"16,0 0-16,0 0 15,0 0 1,0 0-16,0 0 16,0 0-1,0 0-15,0-8 16,34-9-1,-9 8-15</inkml:trace>
  <inkml:trace contextRef="#ctx0" brushRef="#br0" timeOffset="142065.78">33175 2466 0,'0'0'0,"0"0"0,0 0 16,0 17 0,34 26-16,9 8 15,0 8 1,8-8-16,0 9 16,-17-18-1,-25 27-15,-52 24 16,-25-8-1,17-25-15,25-18 16,9 1 0,0-9-16,8-9 15,1-8 1,-1-8-16,9-1 16,0 1-1,0-1-15,9 1 16,51 16-1,68 18-15,17-1 16,-34-8 0,-51 17-16,-69 26 15,-85 25 1,-68-9-16,17-33 16,-60-26-1,-145-17-15</inkml:trace>
  <inkml:trace contextRef="#ctx0" brushRef="#br0" timeOffset="156836.28">20714 16805 0,'0'0'0,"-8"-9"16,-18-59-16,-51-85 15,1 0 1,-18 34-16,-26-102 16,35 25-1,17 1-15,-26-43 16,25 102 0,10 68-1,-18 16-15,0 27 16,9 33-16,-18 52 15,1 68 1,25-1-16,35 1 16,8 42-1,0-26-15,-1-50 16,10-52 0,-1-16-16,9-9 15,0-9 1,0-8-1,0-59-15,0-60 16,17-43 0,18-25-16,-10 51 15,-16 68 1,-1 26-16,1 25 16,-9 8-16,34 26 15,94 43 1,119 16-1,138 1-15,7-1 16</inkml:trace>
  <inkml:trace contextRef="#ctx0" brushRef="#br0" timeOffset="179866.29">22199 3878 0,'0'0'0,"0"0"0,9 0 16,8 0-1,68 17-15,137 9 16,128 16 0</inkml:trace>
  <inkml:trace contextRef="#ctx0" brushRef="#br0" timeOffset="213756.26">11667 15682 0,'0'0'0,"-8"0"0,-9 0 0,-743-629 0,743 646 15,0 0-15,8 42 16,-8 61 0,0 24-16,0-33 15,-8-1 1,7-8-16,1-34 16,9-17-1,8-25-15,0-1 16,0-16-1,-9-9-15,1-26 16,-18-25 0,-8-51-16,-17-68 15,25 9 1,9 59-16,9 25 16,8 26-1,0 0-15,8 17 16,9 17-1,9 17-15,25 17 16,51 8 0,61 26-16,84-42 15,103-35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7-01T17:38:08.6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28498 1650 0,'-8'-9'0,"-18"1"16,-8 8-16,-34 8 15,-137 26 1,8-8-16,52-1 16,-111 43-1,77-8-15,128 8 16,17 26 0,8-18-16,60-8 15,120 26 1,111-18-16,-1-42 15,26-68 1,-17-17-16,-51-42 16,26-52-1,-95 18-15,-67-1 16,-35-8 0,-25 0-16,-43 17 15,-60 8 1,-60 26-16,-25 26 15,-60 42 1,-128 34-16</inkml:trace>
  <inkml:trace contextRef="#ctx0" brushRef="#br0" timeOffset="1309.65">27756 2653 0,'-9'9'0,"-51"33"15,-110 52-15,8 34 16,-69 42 0,-8-34-16,51-51 15,-51 25 1,77-16-16,94-1 16,42-42-1</inkml:trace>
  <inkml:trace contextRef="#ctx0" brushRef="#br0" timeOffset="1635.91">28310 2687 0,'0'0'0,"9"9"0,34 33 16,59 52-16,35 42 16,-18-8-1,9 8-15,77 34 16,-34-34-1,-26-17-15,25-17 16,-33-34 0,-77-42-16</inkml:trace>
  <inkml:trace contextRef="#ctx0" brushRef="#br0" timeOffset="2133.82">25835 3980 0,'-17'0'0,"-43"17"15,-102 60-15,-51 16 16,42-16-1,1 25-15,-18 42 16,85-25 0,95-25-1,59-9-15,60-25 16,145-9 0,60-26-16,-26-50 15,-8-52-15,-52-42 16,-68 8-1,-102 43-15,-34-17 16,-52-34 0,-93-17-1,8 34-15,85 77 16</inkml:trace>
  <inkml:trace contextRef="#ctx0" brushRef="#br0" timeOffset="2500.51">29411 4473 0,'-17'0'0,"-59"26"0,-27 8 16,9 8-1,43-16-15,25-1 16,43 1 0,52-9-16,127-17 15,60-34 1,-8-26-16,-52 9 15,-60 0 1,-50 9-16,-61 8 16,-67-9-1,-1 18-15</inkml:trace>
  <inkml:trace contextRef="#ctx0" brushRef="#br0" timeOffset="2804.69">29992 4873 0,'0'9'0,"8"33"0,9 77 15,9 34 1,8-8-16,0 8 16,26 17-1,17-17-15,8-34 16,-8 17 0,34 9-16,34-9 15,94 76 1</inkml:trace>
  <inkml:trace contextRef="#ctx0" brushRef="#br0" timeOffset="3143.23">30820 6736 0,'-34'17'0,"-52"25"15,1 26-15,25-17 16,26-8 0,17-9-16,25-9 15,103 1 1,103-26-16,50-68 15,-42-26 1,-119 9-16,-27 0 16,-41 0-1,-27 51-15</inkml:trace>
  <inkml:trace contextRef="#ctx0" brushRef="#br0" timeOffset="3587.17">30034 7280 0,'0'0'0,"-8"8"15,-35 35-15,-51 59 16,-51 51 0,-17 17-16,-43 26 15,-34-26 1,77-34-16,77-9 15,-60 137 1</inkml:trace>
  <inkml:trace contextRef="#ctx0" brushRef="#br0" timeOffset="3962.5">27867 8751 0,'-17'17'0,"-69"60"0,-42 50 16,17-16-1,17-26-15,26-9 16,42-8-1,61-8-15,67-9 16,111-51 0,60-60-16,9-8 15,-17-17 1,-86-17-16,-94 9 16,-33 16-1,-44 9-15,-42 0 16,-86-8-16,-33 42 15,93 42 1</inkml:trace>
  <inkml:trace contextRef="#ctx0" brushRef="#br0" timeOffset="4305">30547 7833 0,'0'0'0,"8"25"0,52 77 16,59 60 0,26 8-16,1-17 15,7-26 1,-16-41-16,-35-18 16,-59-43-1</inkml:trace>
  <inkml:trace contextRef="#ctx0" brushRef="#br0" timeOffset="4601.74">32126 9057 0,'-18'0'0,"-84"17"0,-86 51 16,18 34-1,42 0-15,34 9 16,42-17 0,35-26-16,34-17 15,43 8 1,102-8-16,52-25 16,16-43-1,18-26-15,-95-25 16,-84-8-1,-35-27-15,-51 10 16,-9 59 0</inkml:trace>
  <inkml:trace contextRef="#ctx0" brushRef="#br0" timeOffset="4965.03">28566 9789 0,'0'0'0,"9"51"0,25 93 16,34 77-16,18 17 16,-9 9-1,-18-9-15,-16-51 16,0-42-1,-18 8-15,18 136 16</inkml:trace>
  <inkml:trace contextRef="#ctx0" brushRef="#br0" timeOffset="5361.35">29360 11983 0,'-25'8'0,"-86"26"0,-69 17 15,-16 17 1,42 0-16,52-8 15,25-1-15,43 18 16,68 25 0,69 17-16,110-17 15,52-59 1,8-60 0,-34-51-16,-94-9 15,-51-16 1,-43-26-16,-85-43 15,-94-119-15</inkml:trace>
  <inkml:trace contextRef="#ctx0" brushRef="#br0" timeOffset="7329.25">29915 2781 0,'0'0'0,"-9"8"16,-8 35-16,-17 59 16,-26 17-1,9-17-15,17-42 16,9-1-1,25-25-15</inkml:trace>
  <inkml:trace contextRef="#ctx0" brushRef="#br0" timeOffset="7947.04">31366 5026 0,'-9'0'0,"1"-8"16,-18-1-16,-8 1 15,0-1 1,-9 1-16,1-1 16,7 1-1,18-1-15,0 9 16,9 0-1,-1 0 1,9 0-16,17 0 16,69 9-16,25 8 15,-35 0 1,-33 0-16,-17 0 16,-1 25-1,1 26-15,0 17 16,-35-8-1,-34-26-15,-33 8 16,-27 18 0,35-18-16,42-16 15,35-9 1,68 0-16,8-17 16,34-34-1,103-17-15,-60 0 16,-119 25-1</inkml:trace>
  <inkml:trace contextRef="#ctx0" brushRef="#br0" timeOffset="8729.14">28840 6846 0,'0'0'0,"0"0"0,17 17 15,34 9 1,34-1-16,18 1 16,-18-18-1,-34 1 1,-25-9-16,-1 0 15,-16 0-15,-1 0 16,1 0 0,-35 25-16,-33 1 15,-52 8 1,25-9-16,44-8 16,16-8-1,9-1 1,0 9-16,8 9 15,44 16-15,50 35 16,26 8 0,-34-26-1,-43-33-15,-9-1 16,-8-8-16,-8 0 16,-35 9-1,-119 50 1,-17 1-16,17-17 15,-60-18 1,69-25-16,110-17 16</inkml:trace>
  <inkml:trace contextRef="#ctx0" brushRef="#br0" timeOffset="9212.01">27312 10282 0,'-9'0'0,"-8"25"16,-8 18-16,8 25 15,-1-8 1,1-18-16,17-8 15,0 0 1,9 0-16,59 17 16,86 9-1,8-26-15,26-17 16,8 0 0,-85-17-16,-43 0 15,-8 0 1,-9-9-16,-34 1 15,-8 8 1</inkml:trace>
  <inkml:trace contextRef="#ctx0" brushRef="#br0" timeOffset="9382.79">28302 10367 0,'0'0'0,"-17"102"16,-17 162-16,-18 42 16,10 42-1</inkml:trace>
  <inkml:trace contextRef="#ctx0" brushRef="#br0" timeOffset="19921.93">24180 15146 0,'0'0'0,"-9"-8"0,-17-1 16,-16-8-16,-18 0 15,-34 17 1,-43 34-1,-59 86-15,-17 58 16,17 43-16,33 9 16,69-43-1,52-17 1,50-8-16,61-26 16,67-43-1,86-33-15,68-69 16,9-84-16,0-77 15,-43-26 1,-68-34 0,-52-25-16,-42-8 15,-43-1-15,-59 43 16,-61 59 0,-144 35-1,-145 16-15</inkml:trace>
  <inkml:trace contextRef="#ctx0" brushRef="#br0" timeOffset="25223.28">24948 16252 0,'0'0'0,"0"0"0,0 0 16,0 0 0,17 17-1,0 34-15,8 26 16,10 16 0,16 9-16,17 9 15,26-1 1,8 1-16,-25-35 15,-43-42 1</inkml:trace>
  <inkml:trace contextRef="#ctx0" brushRef="#br0" timeOffset="25698.77">26629 17256 0,'0'0'0,"0"0"16,-9-9-16,-16-16 16,-18-1-1,-34 9-15,-34 9 16,-8 33 0,-26 9-16,-17 26 15,25 16 1,52 18-16,34 8 15,34-26 1,34-25-16,59 0 16,44-17-1,42-34-15,34-51 16,-16-51 0,-52-17-16,-52 9 15,-33-18 1,-60 9-16,-9 59 15</inkml:trace>
  <inkml:trace contextRef="#ctx0" brushRef="#br0" timeOffset="26702.83">22874 16465 0,'0'0'0,"-9"8"0,-16 26 16,-27 26 0,-33 8-16,-43 17 15,-9 17 1,9 8-16,9-8 16,25-34-1,17-25-15,34-9 16,9-17-1,17 0-15</inkml:trace>
  <inkml:trace contextRef="#ctx0" brushRef="#br0" timeOffset="27207.42">21457 17392 0,'0'0'0,"-26"0"0,-8 0 16,-9 17-1,-8 0-15,-17 17 16,-17 17 0,8 17-16,9 0 15,-1-9 1,27 9-16,24 34 16,53 9-1,41-9-15,18-25 16,34-26-1,52-26-15,-27-33 16,-25-43 0,-8-34-16,-26-9 15,-26 0 1,-34-25-16,-34-34 16,-51 17-1,-60 43-15,-111 16 16,-128-8-1</inkml:trace>
  <inkml:trace contextRef="#ctx0" brushRef="#br0" timeOffset="37506.31">2543 4677 0,'-17'0'0,"-17"0"15,-8 0-15,7 0 16,10 26-1,-18 25-15,-51 34 16,-42 77 0,-26 50-16,42 26 15,52 43 1,-52 59-16,-16-17 16,-1 18-1,35-18-15,59-68 16,43-9-1,85 1-15,60-60 16,-25-59 0,34 42-16,76 25 15,-68-75 1,0 24-16,60 60 16,-85-59-1,-69-18-15,-68 69 16,-119 0-1,-35-18-15,-59 60 16,-26-42 0,17-35-16,-34 10 15,111-78 1,110-42-16,1-17 16,26-8-1,8-1-15,77 1 16,51 16-1,-26-16-15,86 8 16,42 17 0,-110 0-16,16 42 15,18 35 1,-77 102-16,-120 127 16,-68 42-1,-128 154-15,-34 68 16,-26 102-1,35-26-15,204-101 16,137-44 0,187-152-16,394-153 15,-189-196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CSE 332 Summer 2024</a:t>
            </a:r>
            <a:br>
              <a:rPr lang="en-US" dirty="0"/>
            </a:br>
            <a:r>
              <a:rPr lang="en-US" dirty="0"/>
              <a:t>Lecture 6: Priority Queues &amp; Dictionaries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83F-F26E-8B20-8083-CCF4901F7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Percolate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A154-B79D-608E-BDA4-B5068771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09600"/>
            <a:ext cx="11887200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percolateDown</a:t>
            </a:r>
            <a:r>
              <a:rPr lang="en-US" dirty="0"/>
              <a:t>(int </a:t>
            </a:r>
            <a:r>
              <a:rPr lang="en-US" dirty="0" err="1"/>
              <a:t>i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int left = </a:t>
            </a:r>
            <a:r>
              <a:rPr lang="en-US" dirty="0" err="1"/>
              <a:t>i</a:t>
            </a:r>
            <a:r>
              <a:rPr lang="en-US" dirty="0"/>
              <a:t>*2;  </a:t>
            </a:r>
            <a:r>
              <a:rPr lang="en-US" dirty="0">
                <a:solidFill>
                  <a:srgbClr val="00B0F0"/>
                </a:solidFill>
              </a:rPr>
              <a:t>\\ index of left child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</a:t>
            </a:r>
            <a:r>
              <a:rPr lang="en-US" dirty="0"/>
              <a:t>int right = </a:t>
            </a:r>
            <a:r>
              <a:rPr lang="en-US" dirty="0" err="1"/>
              <a:t>i</a:t>
            </a:r>
            <a:r>
              <a:rPr lang="en-US" dirty="0"/>
              <a:t>*2+1;  </a:t>
            </a:r>
            <a:r>
              <a:rPr lang="en-US" dirty="0">
                <a:solidFill>
                  <a:srgbClr val="00B0F0"/>
                </a:solidFill>
              </a:rPr>
              <a:t>\\ index of right child</a:t>
            </a:r>
          </a:p>
          <a:p>
            <a:pPr marL="0" indent="0">
              <a:buNone/>
            </a:pPr>
            <a:r>
              <a:rPr lang="en-US" dirty="0"/>
              <a:t>    Item </a:t>
            </a:r>
            <a:r>
              <a:rPr lang="en-US" dirty="0" err="1"/>
              <a:t>val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 </a:t>
            </a:r>
            <a:r>
              <a:rPr lang="en-US" dirty="0">
                <a:solidFill>
                  <a:srgbClr val="00B0F0"/>
                </a:solidFill>
              </a:rPr>
              <a:t>\\ value at location</a:t>
            </a:r>
          </a:p>
          <a:p>
            <a:pPr marL="0" indent="0">
              <a:buNone/>
            </a:pPr>
            <a:r>
              <a:rPr lang="en-US" dirty="0"/>
              <a:t>    while(left &lt;= size){  </a:t>
            </a:r>
            <a:r>
              <a:rPr lang="en-US" dirty="0">
                <a:solidFill>
                  <a:srgbClr val="00B0F0"/>
                </a:solidFill>
              </a:rPr>
              <a:t>\\ until location is leaf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</a:t>
            </a:r>
            <a:r>
              <a:rPr lang="en-US" dirty="0"/>
              <a:t>int </a:t>
            </a:r>
            <a:r>
              <a:rPr lang="en-US" dirty="0" err="1"/>
              <a:t>toSwap</a:t>
            </a:r>
            <a:r>
              <a:rPr lang="en-US" dirty="0"/>
              <a:t> = right;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</a:t>
            </a:r>
            <a:r>
              <a:rPr lang="en-US" dirty="0"/>
              <a:t>if(right &gt; size || </a:t>
            </a:r>
            <a:r>
              <a:rPr lang="en-US" dirty="0" err="1"/>
              <a:t>arr</a:t>
            </a:r>
            <a:r>
              <a:rPr lang="en-US" dirty="0"/>
              <a:t>[left] &lt; </a:t>
            </a:r>
            <a:r>
              <a:rPr lang="en-US" dirty="0" err="1"/>
              <a:t>arr</a:t>
            </a:r>
            <a:r>
              <a:rPr lang="en-US" dirty="0"/>
              <a:t>[right]){  </a:t>
            </a:r>
            <a:r>
              <a:rPr lang="en-US" dirty="0">
                <a:solidFill>
                  <a:srgbClr val="00B0F0"/>
                </a:solidFill>
              </a:rPr>
              <a:t>\\ if there is no right child or if left child is smaller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    </a:t>
            </a:r>
            <a:r>
              <a:rPr lang="en-US" dirty="0" err="1"/>
              <a:t>toSwap</a:t>
            </a:r>
            <a:r>
              <a:rPr lang="en-US" dirty="0"/>
              <a:t> = left;  </a:t>
            </a:r>
            <a:r>
              <a:rPr lang="en-US" dirty="0">
                <a:solidFill>
                  <a:srgbClr val="00B0F0"/>
                </a:solidFill>
              </a:rPr>
              <a:t>\\ swap with left</a:t>
            </a:r>
          </a:p>
          <a:p>
            <a:pPr marL="0" indent="0">
              <a:buNone/>
            </a:pPr>
            <a:r>
              <a:rPr lang="en-US" dirty="0"/>
              <a:t>        } </a:t>
            </a:r>
            <a:r>
              <a:rPr lang="en-US" dirty="0">
                <a:solidFill>
                  <a:srgbClr val="00B0F0"/>
                </a:solidFill>
              </a:rPr>
              <a:t>\\ now </a:t>
            </a:r>
            <a:r>
              <a:rPr lang="en-US" dirty="0" err="1">
                <a:solidFill>
                  <a:srgbClr val="00B0F0"/>
                </a:solidFill>
              </a:rPr>
              <a:t>toSwap</a:t>
            </a:r>
            <a:r>
              <a:rPr lang="en-US" dirty="0">
                <a:solidFill>
                  <a:srgbClr val="00B0F0"/>
                </a:solidFill>
              </a:rPr>
              <a:t> has the smaller of left/right, or left if right does not exist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 &lt; </a:t>
            </a:r>
            <a:r>
              <a:rPr lang="en-US" dirty="0" err="1"/>
              <a:t>val</a:t>
            </a:r>
            <a:r>
              <a:rPr lang="en-US" dirty="0"/>
              <a:t>){  </a:t>
            </a:r>
            <a:r>
              <a:rPr lang="en-US" dirty="0">
                <a:solidFill>
                  <a:srgbClr val="00B0F0"/>
                </a:solidFill>
              </a:rPr>
              <a:t>\\ if the smaller child is less than the current value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 = </a:t>
            </a:r>
            <a:r>
              <a:rPr lang="en-US" dirty="0" err="1"/>
              <a:t>val</a:t>
            </a:r>
            <a:r>
              <a:rPr lang="en-US" dirty="0"/>
              <a:t>; </a:t>
            </a:r>
            <a:r>
              <a:rPr lang="en-US" dirty="0">
                <a:solidFill>
                  <a:srgbClr val="00B0F0"/>
                </a:solidFill>
              </a:rPr>
              <a:t>\\ swap parent with smaller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toSwap</a:t>
            </a:r>
            <a:r>
              <a:rPr lang="en-US" dirty="0"/>
              <a:t>; </a:t>
            </a:r>
            <a:r>
              <a:rPr lang="en-US" dirty="0">
                <a:solidFill>
                  <a:srgbClr val="00B0F0"/>
                </a:solidFill>
              </a:rPr>
              <a:t>\\ update current node to be smaller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left = </a:t>
            </a:r>
            <a:r>
              <a:rPr lang="en-US" dirty="0" err="1"/>
              <a:t>i</a:t>
            </a:r>
            <a:r>
              <a:rPr lang="en-US" dirty="0"/>
              <a:t>*2;</a:t>
            </a:r>
          </a:p>
          <a:p>
            <a:pPr marL="0" indent="0">
              <a:buNone/>
            </a:pPr>
            <a:r>
              <a:rPr lang="en-US" dirty="0"/>
              <a:t>            right = </a:t>
            </a:r>
            <a:r>
              <a:rPr lang="en-US" dirty="0" err="1"/>
              <a:t>i</a:t>
            </a:r>
            <a:r>
              <a:rPr lang="en-US" dirty="0"/>
              <a:t>*2+1;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else{ return;} </a:t>
            </a:r>
            <a:r>
              <a:rPr lang="en-US" dirty="0">
                <a:solidFill>
                  <a:srgbClr val="00B0F0"/>
                </a:solidFill>
              </a:rPr>
              <a:t>\\ if we don’t swap, then heap property holds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1833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6229-ED81-992D-D556-83FFFB64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08C9-D1CE-6668-4633-5375FE66C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596"/>
            <a:ext cx="10515600" cy="53700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Insert</a:t>
            </a:r>
          </a:p>
          <a:p>
            <a:pPr lvl="1"/>
            <a:r>
              <a:rPr lang="en-US" dirty="0"/>
              <a:t>Make the new item last in the array, percolate up</a:t>
            </a:r>
          </a:p>
          <a:p>
            <a:r>
              <a:rPr lang="en-US" dirty="0"/>
              <a:t>Extract</a:t>
            </a:r>
          </a:p>
          <a:p>
            <a:pPr lvl="1"/>
            <a:r>
              <a:rPr lang="en-US" dirty="0"/>
              <a:t>Move the last item to the root, percolate down</a:t>
            </a:r>
          </a:p>
          <a:p>
            <a:r>
              <a:rPr lang="en-US" dirty="0"/>
              <a:t>Increase Key</a:t>
            </a:r>
          </a:p>
          <a:p>
            <a:pPr lvl="1"/>
            <a:r>
              <a:rPr lang="en-US" dirty="0"/>
              <a:t>Given the index of an item in the PQ, make its priority value larger</a:t>
            </a:r>
          </a:p>
          <a:p>
            <a:pPr lvl="2"/>
            <a:r>
              <a:rPr lang="en-US" dirty="0"/>
              <a:t>Min Heap: Then percolate Down</a:t>
            </a:r>
          </a:p>
          <a:p>
            <a:pPr lvl="2"/>
            <a:r>
              <a:rPr lang="en-US" dirty="0"/>
              <a:t>Max Heap: Then percolate Up</a:t>
            </a:r>
          </a:p>
          <a:p>
            <a:r>
              <a:rPr lang="en-US" dirty="0"/>
              <a:t>Decrease Key</a:t>
            </a:r>
          </a:p>
          <a:p>
            <a:pPr lvl="1"/>
            <a:r>
              <a:rPr lang="en-US" dirty="0"/>
              <a:t>Given the index of an item in the PQ, make its priority value smaller</a:t>
            </a:r>
          </a:p>
          <a:p>
            <a:pPr lvl="2"/>
            <a:r>
              <a:rPr lang="en-US" dirty="0"/>
              <a:t>Min Heap: Then percolate Up</a:t>
            </a:r>
          </a:p>
          <a:p>
            <a:pPr lvl="2"/>
            <a:r>
              <a:rPr lang="en-US" dirty="0"/>
              <a:t>Max Heap: Then percolate Down</a:t>
            </a:r>
          </a:p>
          <a:p>
            <a:r>
              <a:rPr lang="en-US" dirty="0"/>
              <a:t>Remove</a:t>
            </a:r>
          </a:p>
          <a:p>
            <a:pPr lvl="1"/>
            <a:r>
              <a:rPr lang="en-US" dirty="0"/>
              <a:t>Return the item at the given index from the PQ, remove that item from the PQ</a:t>
            </a:r>
          </a:p>
          <a:p>
            <a:pPr lvl="2"/>
            <a:r>
              <a:rPr lang="en-US" dirty="0"/>
              <a:t>Incorrect algorithm: consider the subtree rooted at the given index, perform an extract on that subtree</a:t>
            </a:r>
          </a:p>
        </p:txBody>
      </p:sp>
    </p:spTree>
    <p:extLst>
      <p:ext uri="{BB962C8B-B14F-4D97-AF65-F5344CB8AC3E}">
        <p14:creationId xmlns:p14="http://schemas.microsoft.com/office/powerpoint/2010/main" val="302107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6229-ED81-992D-D556-83FFFB64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08C9-D1CE-6668-4633-5375FE66C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662"/>
            <a:ext cx="10515600" cy="53617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Insert</a:t>
            </a:r>
          </a:p>
          <a:p>
            <a:pPr lvl="1"/>
            <a:r>
              <a:rPr lang="en-US" dirty="0"/>
              <a:t>Place new item last in the array, percolate it up</a:t>
            </a:r>
          </a:p>
          <a:p>
            <a:r>
              <a:rPr lang="en-US" dirty="0"/>
              <a:t>Extract</a:t>
            </a:r>
          </a:p>
          <a:p>
            <a:pPr lvl="1"/>
            <a:r>
              <a:rPr lang="en-US" dirty="0"/>
              <a:t>Save root’s value, move last item to root, percolate it down</a:t>
            </a:r>
          </a:p>
          <a:p>
            <a:r>
              <a:rPr lang="en-US" dirty="0"/>
              <a:t>Increase Key</a:t>
            </a:r>
          </a:p>
          <a:p>
            <a:pPr lvl="1"/>
            <a:r>
              <a:rPr lang="en-US" dirty="0"/>
              <a:t>Given the index of an item in the PQ, make its priority value larger</a:t>
            </a:r>
          </a:p>
          <a:p>
            <a:pPr lvl="2"/>
            <a:r>
              <a:rPr lang="en-US" dirty="0"/>
              <a:t>Min Heap: Then percolate Down</a:t>
            </a:r>
          </a:p>
          <a:p>
            <a:pPr lvl="2"/>
            <a:r>
              <a:rPr lang="en-US" dirty="0"/>
              <a:t>Max Heap: Then percolate Up</a:t>
            </a:r>
          </a:p>
          <a:p>
            <a:r>
              <a:rPr lang="en-US" dirty="0"/>
              <a:t>Decrease Key</a:t>
            </a:r>
          </a:p>
          <a:p>
            <a:pPr lvl="1"/>
            <a:r>
              <a:rPr lang="en-US" dirty="0"/>
              <a:t>Given the index of an item in the PQ, make its priority value smaller</a:t>
            </a:r>
          </a:p>
          <a:p>
            <a:pPr lvl="2"/>
            <a:r>
              <a:rPr lang="en-US" dirty="0"/>
              <a:t>Min Heap: Then percolate Up</a:t>
            </a:r>
          </a:p>
          <a:p>
            <a:pPr lvl="2"/>
            <a:r>
              <a:rPr lang="en-US" dirty="0"/>
              <a:t>Max Heap: Then percolate Down</a:t>
            </a:r>
          </a:p>
          <a:p>
            <a:r>
              <a:rPr lang="en-US" dirty="0"/>
              <a:t>Remove</a:t>
            </a:r>
          </a:p>
          <a:p>
            <a:pPr lvl="1"/>
            <a:r>
              <a:rPr lang="en-US" dirty="0"/>
              <a:t>Return the item at the given index from the PQ, remove that item from the PQ</a:t>
            </a:r>
          </a:p>
          <a:p>
            <a:pPr lvl="2"/>
            <a:r>
              <a:rPr lang="en-US" dirty="0"/>
              <a:t>Save value at the given index, move last item to that index, percolated it down</a:t>
            </a:r>
          </a:p>
        </p:txBody>
      </p:sp>
    </p:spTree>
    <p:extLst>
      <p:ext uri="{BB962C8B-B14F-4D97-AF65-F5344CB8AC3E}">
        <p14:creationId xmlns:p14="http://schemas.microsoft.com/office/powerpoint/2010/main" val="354351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FF98-B970-A667-2AA9-84C528A6C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Expected Running time of Insert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0105B8-E866-B0A1-E73C-A00D41E596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Assume I have a heap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in it. I insert a “random” item.</a:t>
                </a:r>
              </a:p>
              <a:p>
                <a:r>
                  <a:rPr lang="en-US" dirty="0"/>
                  <a:t>Probability that the item is a leaf of the heap</a:t>
                </a:r>
              </a:p>
              <a:p>
                <a:pPr lvl="1"/>
                <a:r>
                  <a:rPr lang="en-US" dirty="0"/>
                  <a:t>Roughly half the nodes in a heap are leaves</a:t>
                </a:r>
              </a:p>
              <a:p>
                <a:pPr lvl="1"/>
                <a:r>
                  <a:rPr lang="en-US" dirty="0"/>
                  <a:t>There is a 50% chance of needing to do 1 comparison</a:t>
                </a:r>
              </a:p>
              <a:p>
                <a:r>
                  <a:rPr lang="en-US" dirty="0"/>
                  <a:t>The new node is the parent of a leaf</a:t>
                </a:r>
              </a:p>
              <a:p>
                <a:pPr lvl="1"/>
                <a:r>
                  <a:rPr lang="en-US" dirty="0"/>
                  <a:t>We do 2 comparisons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+2⋅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+3⋅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+4⋅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0105B8-E866-B0A1-E73C-A00D41E596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186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Heap From “Scratch”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15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9DE40CB-E466-39F7-D8B8-04BB5635AAE6}"/>
              </a:ext>
            </a:extLst>
          </p:cNvPr>
          <p:cNvSpPr txBox="1"/>
          <p:nvPr/>
        </p:nvSpPr>
        <p:spPr>
          <a:xfrm>
            <a:off x="7936205" y="5053758"/>
            <a:ext cx="31216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Two ways for “fix” the heap:</a:t>
            </a:r>
          </a:p>
          <a:p>
            <a:pPr marL="342900" indent="-342900">
              <a:buAutoNum type="arabicParenR"/>
            </a:pPr>
            <a:r>
              <a:rPr lang="en-US" sz="2000" dirty="0"/>
              <a:t>Percolate Up</a:t>
            </a:r>
          </a:p>
          <a:p>
            <a:pPr marL="342900" indent="-342900">
              <a:buAutoNum type="arabicParenR"/>
            </a:pPr>
            <a:r>
              <a:rPr lang="en-US" sz="2000" dirty="0"/>
              <a:t>Percolate Down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91E36713-0092-7C8C-CD91-961BC83897ED}"/>
                  </a:ext>
                </a:extLst>
              </p14:cNvPr>
              <p14:cNvContentPartPr/>
              <p14:nvPr/>
            </p14:nvContentPartPr>
            <p14:xfrm>
              <a:off x="4427640" y="2363400"/>
              <a:ext cx="660960" cy="365292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91E36713-0092-7C8C-CD91-961BC83897E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8280" y="2354040"/>
                <a:ext cx="679680" cy="367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808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EFF-DC2E-DD10-0292-33AAADA2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70E1-83BF-D071-92AA-72F7671FE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towards the root, one row at a time, percolate down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2E5B4-7285-3ACB-0CCF-7D5C84D8A06C}"/>
              </a:ext>
            </a:extLst>
          </p:cNvPr>
          <p:cNvSpPr txBox="1"/>
          <p:nvPr/>
        </p:nvSpPr>
        <p:spPr>
          <a:xfrm>
            <a:off x="1188720" y="3262630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1D982E7-D07F-59F9-AB73-06358FC29F68}"/>
                  </a:ext>
                </a:extLst>
              </p14:cNvPr>
              <p14:cNvContentPartPr/>
              <p14:nvPr/>
            </p14:nvContentPartPr>
            <p14:xfrm>
              <a:off x="758880" y="1258200"/>
              <a:ext cx="3497040" cy="3236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1D982E7-D07F-59F9-AB73-06358FC29F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9520" y="1248840"/>
                <a:ext cx="3515760" cy="325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5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15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301792" y="2977294"/>
            <a:ext cx="257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  <a:p>
            <a:r>
              <a:rPr lang="en-US" dirty="0">
                <a:solidFill>
                  <a:srgbClr val="FF0000"/>
                </a:solidFill>
              </a:rPr>
              <a:t>Nodes bigger than a child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5BE348B2-10B7-3E03-9178-9CBF4C9E793D}"/>
                  </a:ext>
                </a:extLst>
              </p14:cNvPr>
              <p14:cNvContentPartPr/>
              <p14:nvPr/>
            </p14:nvContentPartPr>
            <p14:xfrm>
              <a:off x="3794760" y="431640"/>
              <a:ext cx="8339400" cy="561852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5BE348B2-10B7-3E03-9178-9CBF4C9E79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5400" y="422280"/>
                <a:ext cx="8358120" cy="563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6099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E8440DB-C25F-EEF0-74F8-E305D893D7FF}"/>
              </a:ext>
            </a:extLst>
          </p:cNvPr>
          <p:cNvSpPr txBox="1"/>
          <p:nvPr/>
        </p:nvSpPr>
        <p:spPr>
          <a:xfrm>
            <a:off x="301792" y="2977294"/>
            <a:ext cx="257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  <a:p>
            <a:r>
              <a:rPr lang="en-US" dirty="0">
                <a:solidFill>
                  <a:srgbClr val="FF0000"/>
                </a:solidFill>
              </a:rPr>
              <a:t>Nodes bigger than a child</a:t>
            </a:r>
          </a:p>
        </p:txBody>
      </p:sp>
    </p:spTree>
    <p:extLst>
      <p:ext uri="{BB962C8B-B14F-4D97-AF65-F5344CB8AC3E}">
        <p14:creationId xmlns:p14="http://schemas.microsoft.com/office/powerpoint/2010/main" val="2008296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4400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499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58C88-EA0F-73CB-0001-0F34DC45D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036EA2-8A1D-EE26-D452-CAE59DEBA2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Describe an algorithm for finding the maximum value in a min heap.</a:t>
                </a:r>
              </a:p>
              <a:p>
                <a:pPr lvl="1"/>
                <a:r>
                  <a:rPr lang="en-US" dirty="0"/>
                  <a:t>The last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nodes in the heap are leaves, the max must be a leaf, we just check the last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items</a:t>
                </a:r>
              </a:p>
              <a:p>
                <a:pPr lvl="1"/>
                <a:r>
                  <a:rPr lang="en-US" dirty="0"/>
                  <a:t>What is its running time?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036EA2-8A1D-EE26-D452-CAE59DEBA2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49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6153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039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905CF-DEFE-FCCE-A8B5-E5D05FB41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did this take?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65F4-D608-38F3-EE98-2E277D48B8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Worst case running time of </a:t>
                </a:r>
                <a:r>
                  <a:rPr lang="en-US" dirty="0" err="1"/>
                  <a:t>buildHeap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No node can percolate down more than the height of its subtree</a:t>
                </a:r>
              </a:p>
              <a:p>
                <a:pPr lvl="1"/>
                <a:r>
                  <a:rPr lang="en-US" dirty="0"/>
                  <a:t>When </a:t>
                </a:r>
                <a:r>
                  <a:rPr lang="en-US" dirty="0" err="1"/>
                  <a:t>i</a:t>
                </a:r>
                <a:r>
                  <a:rPr lang="en-US" dirty="0"/>
                  <a:t> is a leaf: 1</a:t>
                </a:r>
              </a:p>
              <a:p>
                <a:pPr lvl="1"/>
                <a:r>
                  <a:rPr lang="en-US" dirty="0"/>
                  <a:t>When </a:t>
                </a:r>
                <a:r>
                  <a:rPr lang="en-US" dirty="0" err="1"/>
                  <a:t>i</a:t>
                </a:r>
                <a:r>
                  <a:rPr lang="en-US" dirty="0"/>
                  <a:t> is second-from-last level: 2</a:t>
                </a:r>
              </a:p>
              <a:p>
                <a:pPr lvl="1"/>
                <a:r>
                  <a:rPr lang="en-US" dirty="0"/>
                  <a:t>When i is third-from-last level: 3</a:t>
                </a:r>
              </a:p>
              <a:p>
                <a:r>
                  <a:rPr lang="en-US" dirty="0"/>
                  <a:t>Overall Running time: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+2⋅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+3⋅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65F4-D608-38F3-EE98-2E277D48B8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79625AA-3486-326F-E75E-91F40D9AD6A6}"/>
              </a:ext>
            </a:extLst>
          </p:cNvPr>
          <p:cNvSpPr txBox="1"/>
          <p:nvPr/>
        </p:nvSpPr>
        <p:spPr>
          <a:xfrm>
            <a:off x="8586460" y="28358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6348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3568956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33262686"/>
                  </p:ext>
                </p:extLst>
              </p:nvPr>
            </p:nvGraphicFramePr>
            <p:xfrm>
              <a:off x="1485900" y="1988820"/>
              <a:ext cx="9220199" cy="246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853533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33262686"/>
                  </p:ext>
                </p:extLst>
              </p:nvPr>
            </p:nvGraphicFramePr>
            <p:xfrm>
              <a:off x="1485900" y="1988820"/>
              <a:ext cx="9220199" cy="246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4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4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4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3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3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3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07353" r="-223975" b="-2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07353" r="-139865" b="-2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07353" r="-976" b="-2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13433" r="-223975" b="-129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13433" r="-139865" b="-129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13433" r="-976" b="-129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05882" r="-223975" b="-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05882" r="-139865" b="-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05882" r="-976" b="-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53533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13395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A2BB8-1757-47E6-5A9A-341F9767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Naïve attempts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F237A-E790-EB7E-425D-92EA32BD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Search Trees (today)</a:t>
            </a:r>
          </a:p>
          <a:p>
            <a:r>
              <a:rPr lang="en-US" dirty="0"/>
              <a:t>AVL Trees (Wednesday/Friday)</a:t>
            </a:r>
          </a:p>
          <a:p>
            <a:r>
              <a:rPr lang="en-US" dirty="0"/>
              <a:t>Hash Tables (Next week)</a:t>
            </a:r>
          </a:p>
          <a:p>
            <a:r>
              <a:rPr lang="en-US" dirty="0"/>
              <a:t>Red-Black Trees (not included in this course)</a:t>
            </a:r>
          </a:p>
          <a:p>
            <a:r>
              <a:rPr lang="en-US" dirty="0"/>
              <a:t>Splay Trees (not included in this course)</a:t>
            </a:r>
          </a:p>
          <a:p>
            <a:r>
              <a:rPr lang="en-US" dirty="0"/>
              <a:t>Tries (not included in this course)</a:t>
            </a:r>
          </a:p>
          <a:p>
            <a:r>
              <a:rPr lang="en-US" dirty="0"/>
              <a:t>B-Trees (included in 331)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12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45640191"/>
                  </p:ext>
                </p:extLst>
              </p:nvPr>
            </p:nvGraphicFramePr>
            <p:xfrm>
              <a:off x="1485900" y="1988820"/>
              <a:ext cx="9220199" cy="393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</a:t>
                          </a:r>
                        </a:p>
                        <a:p>
                          <a:r>
                            <a:rPr lang="en-US" sz="2100" dirty="0"/>
                            <a:t>(worst)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(expected)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45640191"/>
                  </p:ext>
                </p:extLst>
              </p:nvPr>
            </p:nvGraphicFramePr>
            <p:xfrm>
              <a:off x="1485900" y="1988820"/>
              <a:ext cx="9220199" cy="393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791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791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7910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6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6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67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5895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5895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5895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4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4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4808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05882" r="-223975" b="-3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05882" r="-139865" b="-3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05882" r="-976" b="-3808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</a:t>
                          </a:r>
                        </a:p>
                        <a:p>
                          <a:r>
                            <a:rPr lang="en-US" sz="2100" dirty="0"/>
                            <a:t>(worst)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43333" r="-223975" b="-1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43333" r="-139865" b="-1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43333" r="-976" b="-1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(expected)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43333" r="-22397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43333" r="-13986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43333" r="-976" b="-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9687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E5DC-8848-B181-F4CD-F3FA6E02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B71B-1BEC-4BA4-E1B1-A9B3EF08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treeHeight</a:t>
            </a:r>
            <a:r>
              <a:rPr lang="en-US" dirty="0"/>
              <a:t>(root){</a:t>
            </a:r>
          </a:p>
          <a:p>
            <a:pPr marL="0" indent="0">
              <a:buNone/>
            </a:pPr>
            <a:r>
              <a:rPr lang="en-US" dirty="0"/>
              <a:t>	height = 0;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pPr marL="0" indent="0">
              <a:buNone/>
            </a:pPr>
            <a:r>
              <a:rPr lang="en-US" dirty="0"/>
              <a:t>		height = max(height, </a:t>
            </a:r>
            <a:r>
              <a:rPr lang="en-US" dirty="0" err="1"/>
              <a:t>treeHeight</a:t>
            </a:r>
            <a:r>
              <a:rPr lang="en-US" dirty="0"/>
              <a:t>(</a:t>
            </a:r>
            <a:r>
              <a:rPr lang="en-US" dirty="0" err="1"/>
              <a:t>root.left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pPr marL="0" indent="0">
              <a:buNone/>
            </a:pPr>
            <a:r>
              <a:rPr lang="en-US" dirty="0"/>
              <a:t>		height = max(height, </a:t>
            </a:r>
            <a:r>
              <a:rPr lang="en-US" dirty="0" err="1"/>
              <a:t>treeHeight</a:t>
            </a:r>
            <a:r>
              <a:rPr lang="en-US" dirty="0"/>
              <a:t>(</a:t>
            </a:r>
            <a:r>
              <a:rPr lang="en-US" dirty="0" err="1"/>
              <a:t>root.right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1 + height;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EAC950-3038-E7D8-C3AF-F996AF942CE3}"/>
                  </a:ext>
                </a:extLst>
              </p14:cNvPr>
              <p14:cNvContentPartPr/>
              <p14:nvPr/>
            </p14:nvContentPartPr>
            <p14:xfrm>
              <a:off x="436320" y="404280"/>
              <a:ext cx="11279880" cy="6163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EAC950-3038-E7D8-C3AF-F996AF942C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6960" y="394920"/>
                <a:ext cx="11298600" cy="618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8555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4AF19-ADB0-CEDA-E499-060E3A41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Tree “Vocab”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F1423-9B9F-8928-7B3D-7CF5E1C30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98" y="180459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Traversal:</a:t>
            </a:r>
          </a:p>
          <a:p>
            <a:pPr lvl="1"/>
            <a:r>
              <a:rPr lang="en-US" dirty="0"/>
              <a:t>An algorithm for “visiting/processing” every node in a tree</a:t>
            </a:r>
          </a:p>
          <a:p>
            <a:r>
              <a:rPr lang="en-US" dirty="0"/>
              <a:t>Pre-Order Traversal:</a:t>
            </a:r>
          </a:p>
          <a:p>
            <a:pPr lvl="1"/>
            <a:r>
              <a:rPr lang="en-US" dirty="0"/>
              <a:t>Root, Left Subtree, Right Subtree</a:t>
            </a:r>
          </a:p>
          <a:p>
            <a:pPr lvl="1"/>
            <a:r>
              <a:rPr lang="en-US" dirty="0"/>
              <a:t>D (U S 2) B</a:t>
            </a:r>
          </a:p>
          <a:p>
            <a:r>
              <a:rPr lang="en-US" dirty="0"/>
              <a:t>In-Order Traversal:</a:t>
            </a:r>
          </a:p>
          <a:p>
            <a:pPr lvl="1"/>
            <a:r>
              <a:rPr lang="en-US" dirty="0"/>
              <a:t>Left Subtree, Root, Right Subtree</a:t>
            </a:r>
          </a:p>
          <a:p>
            <a:pPr lvl="1"/>
            <a:endParaRPr lang="en-US" dirty="0"/>
          </a:p>
          <a:p>
            <a:r>
              <a:rPr lang="en-US" dirty="0"/>
              <a:t>Post-Order Traversal</a:t>
            </a:r>
          </a:p>
          <a:p>
            <a:pPr lvl="1"/>
            <a:r>
              <a:rPr lang="en-US" dirty="0"/>
              <a:t>Left Subtree, Right Subtree, Root</a:t>
            </a:r>
          </a:p>
          <a:p>
            <a:pPr lvl="1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71AA27-B709-68DB-ED61-5CFC34EE7535}"/>
              </a:ext>
            </a:extLst>
          </p:cNvPr>
          <p:cNvSpPr/>
          <p:nvPr/>
        </p:nvSpPr>
        <p:spPr>
          <a:xfrm>
            <a:off x="9921241" y="681037"/>
            <a:ext cx="688077" cy="6880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90F0F4-CCA6-1F0F-2E8C-1EA305114FE8}"/>
              </a:ext>
            </a:extLst>
          </p:cNvPr>
          <p:cNvSpPr/>
          <p:nvPr/>
        </p:nvSpPr>
        <p:spPr>
          <a:xfrm>
            <a:off x="8930641" y="138225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07A1F2-30F9-729B-1528-91EAFB4D1467}"/>
              </a:ext>
            </a:extLst>
          </p:cNvPr>
          <p:cNvSpPr/>
          <p:nvPr/>
        </p:nvSpPr>
        <p:spPr>
          <a:xfrm>
            <a:off x="10941446" y="1424116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3BEA08-669E-B443-72F8-BA5F0CEEB896}"/>
              </a:ext>
            </a:extLst>
          </p:cNvPr>
          <p:cNvSpPr/>
          <p:nvPr/>
        </p:nvSpPr>
        <p:spPr>
          <a:xfrm>
            <a:off x="8321041" y="235149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BE23D9-06E9-66F6-B04D-AE64602081C5}"/>
              </a:ext>
            </a:extLst>
          </p:cNvPr>
          <p:cNvSpPr/>
          <p:nvPr/>
        </p:nvSpPr>
        <p:spPr>
          <a:xfrm>
            <a:off x="9464041" y="235149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00C509-5697-D96D-ED44-6AF53EE8DA7A}"/>
              </a:ext>
            </a:extLst>
          </p:cNvPr>
          <p:cNvCxnSpPr>
            <a:stCxn id="6" idx="1"/>
            <a:endCxn id="4" idx="5"/>
          </p:cNvCxnSpPr>
          <p:nvPr/>
        </p:nvCxnSpPr>
        <p:spPr>
          <a:xfrm flipH="1" flipV="1">
            <a:off x="10508550" y="1268346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22C071-DF0C-D512-68A9-B941D1228586}"/>
              </a:ext>
            </a:extLst>
          </p:cNvPr>
          <p:cNvCxnSpPr>
            <a:stCxn id="5" idx="7"/>
            <a:endCxn id="4" idx="3"/>
          </p:cNvCxnSpPr>
          <p:nvPr/>
        </p:nvCxnSpPr>
        <p:spPr>
          <a:xfrm flipV="1">
            <a:off x="9517951" y="1268346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E9506-B816-4FDB-6488-95FEF0DA2885}"/>
              </a:ext>
            </a:extLst>
          </p:cNvPr>
          <p:cNvCxnSpPr>
            <a:stCxn id="8" idx="0"/>
            <a:endCxn id="5" idx="5"/>
          </p:cNvCxnSpPr>
          <p:nvPr/>
        </p:nvCxnSpPr>
        <p:spPr>
          <a:xfrm flipH="1" flipV="1">
            <a:off x="9517951" y="1969561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CC884B-01B4-13C8-F936-0590B4EE303A}"/>
              </a:ext>
            </a:extLst>
          </p:cNvPr>
          <p:cNvCxnSpPr>
            <a:stCxn id="7" idx="0"/>
            <a:endCxn id="5" idx="3"/>
          </p:cNvCxnSpPr>
          <p:nvPr/>
        </p:nvCxnSpPr>
        <p:spPr>
          <a:xfrm flipV="1">
            <a:off x="8665079" y="1969561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47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41BB-3D3E-2892-1138-23936D22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that Traversal!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185F3B-810A-B300-B3D1-DB07A7B7626D}"/>
              </a:ext>
            </a:extLst>
          </p:cNvPr>
          <p:cNvSpPr txBox="1"/>
          <p:nvPr/>
        </p:nvSpPr>
        <p:spPr>
          <a:xfrm>
            <a:off x="0" y="1828800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process(root);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21AD2-233A-B15D-281E-50F6C7B8EB57}"/>
              </a:ext>
            </a:extLst>
          </p:cNvPr>
          <p:cNvSpPr txBox="1"/>
          <p:nvPr/>
        </p:nvSpPr>
        <p:spPr>
          <a:xfrm>
            <a:off x="4045337" y="1822768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process(root);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1AC02A-AE8D-56FD-438A-B6623B7BE486}"/>
              </a:ext>
            </a:extLst>
          </p:cNvPr>
          <p:cNvSpPr txBox="1"/>
          <p:nvPr/>
        </p:nvSpPr>
        <p:spPr>
          <a:xfrm>
            <a:off x="8146664" y="1822768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process(root)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621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41E5-465C-EBB5-E9CD-029376B8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ADT: Priority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F048E-DA88-5227-7793-0EE138E73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A collection of items and their “priorities”</a:t>
            </a:r>
          </a:p>
          <a:p>
            <a:pPr lvl="1"/>
            <a:r>
              <a:rPr lang="en-US" dirty="0"/>
              <a:t>Allows quick access/removal to the “top priority” thing</a:t>
            </a:r>
          </a:p>
          <a:p>
            <a:pPr lvl="2"/>
            <a:r>
              <a:rPr lang="en-US" dirty="0"/>
              <a:t>Usually a smaller priority value means the item is “more important”</a:t>
            </a:r>
          </a:p>
          <a:p>
            <a:r>
              <a:rPr lang="en-US" dirty="0"/>
              <a:t>What Operations do we need?</a:t>
            </a:r>
          </a:p>
          <a:p>
            <a:pPr lvl="1"/>
            <a:r>
              <a:rPr lang="en-US" dirty="0"/>
              <a:t>insert(item, priority)</a:t>
            </a:r>
          </a:p>
          <a:p>
            <a:pPr lvl="2"/>
            <a:r>
              <a:rPr lang="en-US" dirty="0"/>
              <a:t>Add a new item to the PQ with indicated priority</a:t>
            </a:r>
          </a:p>
          <a:p>
            <a:pPr lvl="1"/>
            <a:r>
              <a:rPr lang="en-US" dirty="0"/>
              <a:t>extract</a:t>
            </a:r>
          </a:p>
          <a:p>
            <a:pPr lvl="2"/>
            <a:r>
              <a:rPr lang="en-US" dirty="0"/>
              <a:t>Remove and return the “top priority” item from the queue</a:t>
            </a:r>
          </a:p>
          <a:p>
            <a:pPr lvl="3"/>
            <a:r>
              <a:rPr lang="en-US" dirty="0"/>
              <a:t>Usually the item with the smallest priority value</a:t>
            </a:r>
          </a:p>
          <a:p>
            <a:pPr lvl="1"/>
            <a:r>
              <a:rPr lang="en-US" dirty="0" err="1"/>
              <a:t>IsEmpty</a:t>
            </a:r>
            <a:endParaRPr lang="en-US" dirty="0"/>
          </a:p>
          <a:p>
            <a:pPr lvl="2"/>
            <a:r>
              <a:rPr lang="en-US" dirty="0"/>
              <a:t>Indicate whether or not there are items still on the queue</a:t>
            </a:r>
          </a:p>
          <a:p>
            <a:r>
              <a:rPr lang="en-US" dirty="0"/>
              <a:t>Note: the “priority” value can be any type/class so long as it’s comparable (i.e. you can use “&lt;“ or “</a:t>
            </a:r>
            <a:r>
              <a:rPr lang="en-US" dirty="0" err="1"/>
              <a:t>compareTo</a:t>
            </a:r>
            <a:r>
              <a:rPr lang="en-US" dirty="0"/>
              <a:t>” with it)</a:t>
            </a:r>
          </a:p>
        </p:txBody>
      </p:sp>
    </p:spTree>
    <p:extLst>
      <p:ext uri="{BB962C8B-B14F-4D97-AF65-F5344CB8AC3E}">
        <p14:creationId xmlns:p14="http://schemas.microsoft.com/office/powerpoint/2010/main" val="284699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B5E9-06A8-32A2-7716-F22B52B4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B297E-7EE5-3C68-FD59-6C568325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  <a:p>
            <a:pPr lvl="1"/>
            <a:r>
              <a:rPr lang="en-US" dirty="0"/>
              <a:t>Definition:</a:t>
            </a:r>
          </a:p>
          <a:p>
            <a:r>
              <a:rPr lang="en-US" dirty="0"/>
              <a:t>Order Property</a:t>
            </a:r>
          </a:p>
          <a:p>
            <a:pPr lvl="1"/>
            <a:r>
              <a:rPr lang="en-US" dirty="0"/>
              <a:t>All keys in the left subtree are smaller than the root</a:t>
            </a:r>
          </a:p>
          <a:p>
            <a:pPr lvl="1"/>
            <a:r>
              <a:rPr lang="en-US" dirty="0"/>
              <a:t>All keys in the right subtree are larger than the root</a:t>
            </a:r>
          </a:p>
          <a:p>
            <a:pPr lvl="1"/>
            <a:endParaRPr lang="en-US" dirty="0"/>
          </a:p>
          <a:p>
            <a:r>
              <a:rPr lang="en-US" dirty="0"/>
              <a:t>Why?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71E9C4-A101-FA4C-0659-721A14214FB9}"/>
              </a:ext>
            </a:extLst>
          </p:cNvPr>
          <p:cNvGrpSpPr/>
          <p:nvPr/>
        </p:nvGrpSpPr>
        <p:grpSpPr>
          <a:xfrm>
            <a:off x="5719609" y="-50800"/>
            <a:ext cx="6172672" cy="2998788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790789-87A7-46C0-EA6C-2277D13D78EE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A295B32-4297-8096-ECFD-F8DF78979C08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B6D470-F748-CAA2-B85B-F5670795C1A8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D716C2-27E6-7E2D-7139-2D180A5286B4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18C3C5-E267-10AD-79B8-85A8152A145D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E710BDE-CE64-A054-63A0-910654063B2A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3D2F92E-73DC-0C75-E9E1-B514E3CDE03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CB0BCFA-A5E6-EA50-A0E5-4E556987C546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4C1969-2C20-D8A3-AF4D-89148C62640C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A44E483-8BEE-9320-2C66-83FC9EA0B1AE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2371AA0-D30E-E312-E5A8-C884765372F5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773C3A7-61D8-70EC-4EEE-3D6FE811705B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13F9A90-2C43-EFB7-CB66-282BFFEA2185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EEC53A-1AFB-D890-5A14-FFCEFA2A15B8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A74E8D-B454-F5F2-6149-D711F44D4890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211060-D69A-92CF-3F0C-77A1BD53CDBE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372726-C603-E467-D286-87E153C707A7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884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F6548-9D98-39FE-74B0-AE28060A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BSTs?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0E5AD0C-4A2B-9A16-4E21-6AB1559EA083}"/>
              </a:ext>
            </a:extLst>
          </p:cNvPr>
          <p:cNvGrpSpPr/>
          <p:nvPr/>
        </p:nvGrpSpPr>
        <p:grpSpPr>
          <a:xfrm>
            <a:off x="200248" y="1567009"/>
            <a:ext cx="4036614" cy="2762801"/>
            <a:chOff x="131609" y="2379747"/>
            <a:chExt cx="4036614" cy="276280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16A6EC8-5DF8-4AA2-99AA-01038135CE44}"/>
                </a:ext>
              </a:extLst>
            </p:cNvPr>
            <p:cNvSpPr/>
            <p:nvPr/>
          </p:nvSpPr>
          <p:spPr>
            <a:xfrm>
              <a:off x="2259363" y="237974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9805804-F2DC-C6FD-B8E9-574ACB44AD21}"/>
                </a:ext>
              </a:extLst>
            </p:cNvPr>
            <p:cNvSpPr/>
            <p:nvPr/>
          </p:nvSpPr>
          <p:spPr>
            <a:xfrm>
              <a:off x="1556072" y="3043035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B2B5938-265F-ABFC-25F4-5D8918243D7E}"/>
                </a:ext>
              </a:extLst>
            </p:cNvPr>
            <p:cNvSpPr/>
            <p:nvPr/>
          </p:nvSpPr>
          <p:spPr>
            <a:xfrm>
              <a:off x="2943201" y="300747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FF0C916-C4B6-92D6-8494-EA5DFFA91B3D}"/>
                </a:ext>
              </a:extLst>
            </p:cNvPr>
            <p:cNvSpPr/>
            <p:nvPr/>
          </p:nvSpPr>
          <p:spPr>
            <a:xfrm>
              <a:off x="820352" y="379936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91AC77-7F7D-F3E6-C149-208F5C5970A9}"/>
                </a:ext>
              </a:extLst>
            </p:cNvPr>
            <p:cNvSpPr/>
            <p:nvPr/>
          </p:nvSpPr>
          <p:spPr>
            <a:xfrm>
              <a:off x="3555712" y="369755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C1FA898-5F86-702E-BACF-23EAF0ED22D9}"/>
                </a:ext>
              </a:extLst>
            </p:cNvPr>
            <p:cNvSpPr/>
            <p:nvPr/>
          </p:nvSpPr>
          <p:spPr>
            <a:xfrm>
              <a:off x="131609" y="453003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BF02345-0F06-9D9F-427F-6826149A089F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2078883" y="2902558"/>
              <a:ext cx="270180" cy="230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F37D10-ECAB-4C4B-8186-21080F7EB02A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2782174" y="2902558"/>
              <a:ext cx="250727" cy="1946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3B40EF5-F8EE-E10F-696D-062B8556F3FC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1343163" y="3565846"/>
              <a:ext cx="302609" cy="32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4C5E63E-B3AA-4E99-B718-95F43830258A}"/>
                </a:ext>
              </a:extLst>
            </p:cNvPr>
            <p:cNvCxnSpPr>
              <a:cxnSpLocks/>
              <a:stCxn id="12" idx="7"/>
              <a:endCxn id="8" idx="3"/>
            </p:cNvCxnSpPr>
            <p:nvPr/>
          </p:nvCxnSpPr>
          <p:spPr>
            <a:xfrm flipV="1">
              <a:off x="654420" y="4322171"/>
              <a:ext cx="255632" cy="297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BC7B60-9565-522D-D281-1C17537B9FCE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3466012" y="3530286"/>
              <a:ext cx="179400" cy="2569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884F94-B209-66BE-9805-70530BB7643C}"/>
              </a:ext>
            </a:extLst>
          </p:cNvPr>
          <p:cNvGrpSpPr/>
          <p:nvPr/>
        </p:nvGrpSpPr>
        <p:grpSpPr>
          <a:xfrm>
            <a:off x="6758024" y="2938268"/>
            <a:ext cx="3877904" cy="3796337"/>
            <a:chOff x="41909" y="1095926"/>
            <a:chExt cx="3877904" cy="379633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48C104B-2AC3-76E9-2B47-DAB7FCAFA33F}"/>
                </a:ext>
              </a:extLst>
            </p:cNvPr>
            <p:cNvSpPr/>
            <p:nvPr/>
          </p:nvSpPr>
          <p:spPr>
            <a:xfrm>
              <a:off x="2032627" y="237198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9204F87-3913-03CF-D0FF-35DB4BAA0656}"/>
                </a:ext>
              </a:extLst>
            </p:cNvPr>
            <p:cNvSpPr/>
            <p:nvPr/>
          </p:nvSpPr>
          <p:spPr>
            <a:xfrm>
              <a:off x="1339516" y="302554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7C5F20C-29FD-AE0D-F4C5-50410235796D}"/>
                </a:ext>
              </a:extLst>
            </p:cNvPr>
            <p:cNvSpPr/>
            <p:nvPr/>
          </p:nvSpPr>
          <p:spPr>
            <a:xfrm>
              <a:off x="2694793" y="172896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8EF4C2-E99D-433A-7E38-FD10C7AE2AA5}"/>
                </a:ext>
              </a:extLst>
            </p:cNvPr>
            <p:cNvSpPr/>
            <p:nvPr/>
          </p:nvSpPr>
          <p:spPr>
            <a:xfrm>
              <a:off x="674261" y="3667241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766E27F-8D6C-3E0B-4F79-2A655295B958}"/>
                </a:ext>
              </a:extLst>
            </p:cNvPr>
            <p:cNvSpPr/>
            <p:nvPr/>
          </p:nvSpPr>
          <p:spPr>
            <a:xfrm>
              <a:off x="3307302" y="1095926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54C4440-F81A-3A7F-27E9-725F1CAA06F4}"/>
                </a:ext>
              </a:extLst>
            </p:cNvPr>
            <p:cNvSpPr/>
            <p:nvPr/>
          </p:nvSpPr>
          <p:spPr>
            <a:xfrm>
              <a:off x="41909" y="427975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7012BB1-0ABB-B4AD-2F57-9C1110B619BB}"/>
                </a:ext>
              </a:extLst>
            </p:cNvPr>
            <p:cNvCxnSpPr>
              <a:cxnSpLocks/>
              <a:stCxn id="25" idx="3"/>
              <a:endCxn id="26" idx="7"/>
            </p:cNvCxnSpPr>
            <p:nvPr/>
          </p:nvCxnSpPr>
          <p:spPr>
            <a:xfrm flipH="1">
              <a:off x="1862327" y="2894791"/>
              <a:ext cx="260000" cy="220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83DAE3-3D5D-15E4-B689-776BBAEF2CA2}"/>
                </a:ext>
              </a:extLst>
            </p:cNvPr>
            <p:cNvCxnSpPr>
              <a:cxnSpLocks/>
              <a:stCxn id="25" idx="7"/>
              <a:endCxn id="27" idx="3"/>
            </p:cNvCxnSpPr>
            <p:nvPr/>
          </p:nvCxnSpPr>
          <p:spPr>
            <a:xfrm flipV="1">
              <a:off x="2555438" y="2251773"/>
              <a:ext cx="229055" cy="2099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E6B326-F8D7-83A0-7746-675AF1939561}"/>
                </a:ext>
              </a:extLst>
            </p:cNvPr>
            <p:cNvCxnSpPr>
              <a:stCxn id="28" idx="7"/>
              <a:endCxn id="26" idx="3"/>
            </p:cNvCxnSpPr>
            <p:nvPr/>
          </p:nvCxnSpPr>
          <p:spPr>
            <a:xfrm flipV="1">
              <a:off x="1197072" y="3548353"/>
              <a:ext cx="232144" cy="208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325648F-1B77-2F45-09C7-4D83E88B0D3C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564720" y="4190052"/>
              <a:ext cx="199241" cy="179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518FA16-BC35-AB0B-3154-ED1E47669354}"/>
                </a:ext>
              </a:extLst>
            </p:cNvPr>
            <p:cNvCxnSpPr>
              <a:cxnSpLocks/>
              <a:stCxn id="29" idx="3"/>
              <a:endCxn id="27" idx="7"/>
            </p:cNvCxnSpPr>
            <p:nvPr/>
          </p:nvCxnSpPr>
          <p:spPr>
            <a:xfrm flipH="1">
              <a:off x="3217604" y="1618737"/>
              <a:ext cx="179398" cy="1999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DE8E303-07A5-0FEA-D6A9-AA75413C8B43}"/>
              </a:ext>
            </a:extLst>
          </p:cNvPr>
          <p:cNvGrpSpPr/>
          <p:nvPr/>
        </p:nvGrpSpPr>
        <p:grpSpPr>
          <a:xfrm>
            <a:off x="5894880" y="334374"/>
            <a:ext cx="4036614" cy="2762801"/>
            <a:chOff x="5413263" y="1203158"/>
            <a:chExt cx="4036614" cy="2762801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DE93E5E-47AF-DA70-5553-9B15F4248E19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A0D95083-1032-E089-E0A6-2DDC0645E5CD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540CD5BB-759D-9930-59D7-E866E894F84D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EAFB0B45-1D09-7FB3-2584-B1C055243DC8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E7364C8-CE67-2CDD-F323-1DB8BA6ED0FC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07B236FA-64A2-FF24-C027-2E1851FDA694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2469DE87-EE49-BE73-3F23-F86634871488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3B9DA36-B4DF-1C20-A4FD-670899389501}"/>
                  </a:ext>
                </a:extLst>
              </p:cNvPr>
              <p:cNvCxnSpPr>
                <a:cxnSpLocks/>
                <a:stCxn id="58" idx="3"/>
                <a:endCxn id="5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5C94700-070A-B561-8ADC-5D4F8C148F03}"/>
                  </a:ext>
                </a:extLst>
              </p:cNvPr>
              <p:cNvCxnSpPr>
                <a:cxnSpLocks/>
                <a:stCxn id="58" idx="5"/>
                <a:endCxn id="6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3319A1F-7FEA-B5E1-183D-B46A7BD98F7A}"/>
                  </a:ext>
                </a:extLst>
              </p:cNvPr>
              <p:cNvCxnSpPr>
                <a:stCxn id="61" idx="7"/>
                <a:endCxn id="5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FDEE638-D040-5710-1D02-39AA593813D4}"/>
                  </a:ext>
                </a:extLst>
              </p:cNvPr>
              <p:cNvCxnSpPr>
                <a:cxnSpLocks/>
                <a:stCxn id="63" idx="7"/>
                <a:endCxn id="6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4BFAE1A-394A-A2F5-3B40-B82D2E654900}"/>
                  </a:ext>
                </a:extLst>
              </p:cNvPr>
              <p:cNvCxnSpPr>
                <a:stCxn id="62" idx="1"/>
                <a:endCxn id="6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FA0846D-5821-0C57-9E29-76E3C1337D8F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2250BAC-0A03-1B48-1E20-909F0F10479D}"/>
                </a:ext>
              </a:extLst>
            </p:cNvPr>
            <p:cNvCxnSpPr>
              <a:cxnSpLocks/>
              <a:stCxn id="69" idx="1"/>
              <a:endCxn id="5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CDE4A-98B0-022C-87D8-15AEA4022316}"/>
              </a:ext>
            </a:extLst>
          </p:cNvPr>
          <p:cNvGrpSpPr/>
          <p:nvPr/>
        </p:nvGrpSpPr>
        <p:grpSpPr>
          <a:xfrm>
            <a:off x="2376685" y="3800627"/>
            <a:ext cx="4036614" cy="2762801"/>
            <a:chOff x="5413263" y="1203158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CEFED0A-5C34-B6F0-549E-4E88321F4178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1714744-621D-F5E0-3846-0DE7B9124DEE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E982F01-E273-B8BE-B119-E2CC24AD004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860A6C0-91DB-9D6E-4E29-D2DA63F0461F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A5ED5B8-C63A-1E80-38DD-8981EBB048FF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801A08-6C6E-24D9-1F1A-23D7CC5BB202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A063D3F-1277-6121-2D74-062102099201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21B54F0-6F9E-6234-A5A1-BF7815089EA1}"/>
                  </a:ext>
                </a:extLst>
              </p:cNvPr>
              <p:cNvCxnSpPr>
                <a:cxnSpLocks/>
                <a:stCxn id="13" idx="3"/>
                <a:endCxn id="16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85AF691C-C423-88A5-793D-69792CD41AA7}"/>
                  </a:ext>
                </a:extLst>
              </p:cNvPr>
              <p:cNvCxnSpPr>
                <a:cxnSpLocks/>
                <a:stCxn id="13" idx="5"/>
                <a:endCxn id="18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0A1733-3E9B-E375-CD65-075CED3234CA}"/>
                  </a:ext>
                </a:extLst>
              </p:cNvPr>
              <p:cNvCxnSpPr>
                <a:stCxn id="20" idx="7"/>
                <a:endCxn id="16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397CF2A-3C8F-10A1-2382-29256DF9A85E}"/>
                  </a:ext>
                </a:extLst>
              </p:cNvPr>
              <p:cNvCxnSpPr>
                <a:cxnSpLocks/>
                <a:stCxn id="36" idx="7"/>
                <a:endCxn id="20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EDE9409-B167-DA3A-92F3-63FF2E4C3C11}"/>
                  </a:ext>
                </a:extLst>
              </p:cNvPr>
              <p:cNvCxnSpPr>
                <a:stCxn id="22" idx="1"/>
                <a:endCxn id="18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9CB6E68-1D64-B8A9-6FEF-CE6C62F71FBC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59C2F0-D084-076D-73BD-249FCD714F8D}"/>
                </a:ext>
              </a:extLst>
            </p:cNvPr>
            <p:cNvCxnSpPr>
              <a:cxnSpLocks/>
              <a:stCxn id="9" idx="1"/>
              <a:endCxn id="16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52634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08E2-751D-F879-3C45-BB45A603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Why not use an array?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E47A-18BE-FF51-7E6C-F3393F2D6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represented a heap using an array, finding children/parents by index</a:t>
            </a:r>
          </a:p>
          <a:p>
            <a:r>
              <a:rPr lang="en-US" dirty="0"/>
              <a:t>We will represent BSTs with nodes and references. Why?</a:t>
            </a:r>
          </a:p>
        </p:txBody>
      </p:sp>
    </p:spTree>
    <p:extLst>
      <p:ext uri="{BB962C8B-B14F-4D97-AF65-F5344CB8AC3E}">
        <p14:creationId xmlns:p14="http://schemas.microsoft.com/office/powerpoint/2010/main" val="25599208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if (key ==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return Null;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917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6835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root = </a:t>
            </a:r>
            <a:r>
              <a:rPr lang="en-US" dirty="0" err="1"/>
              <a:t>insertHelper</a:t>
            </a:r>
            <a:r>
              <a:rPr lang="en-US" dirty="0"/>
              <a:t>(key, value, root);	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insertHelper</a:t>
            </a:r>
            <a:r>
              <a:rPr lang="en-US" dirty="0"/>
              <a:t>(key, value, root){</a:t>
            </a:r>
          </a:p>
          <a:p>
            <a:pPr marL="0" indent="0">
              <a:buNone/>
            </a:pPr>
            <a:r>
              <a:rPr lang="en-US" dirty="0"/>
              <a:t>	if(root == null)</a:t>
            </a:r>
          </a:p>
          <a:p>
            <a:pPr marL="0" indent="0">
              <a:buNone/>
            </a:pPr>
            <a:r>
              <a:rPr lang="en-US" dirty="0"/>
              <a:t>		return new Node(key, value);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root.key</a:t>
            </a:r>
            <a:r>
              <a:rPr lang="en-US" dirty="0"/>
              <a:t> &lt; key)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root.right</a:t>
            </a:r>
            <a:r>
              <a:rPr lang="en-US" dirty="0"/>
              <a:t> = </a:t>
            </a:r>
            <a:r>
              <a:rPr lang="en-US" dirty="0" err="1"/>
              <a:t>insertHelper</a:t>
            </a:r>
            <a:r>
              <a:rPr lang="en-US" dirty="0"/>
              <a:t>(key, value,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root.left</a:t>
            </a:r>
            <a:r>
              <a:rPr lang="en-US" dirty="0"/>
              <a:t> = </a:t>
            </a:r>
            <a:r>
              <a:rPr lang="en-US" dirty="0" err="1"/>
              <a:t>insertHelper</a:t>
            </a:r>
            <a:r>
              <a:rPr lang="en-US" dirty="0"/>
              <a:t>(key, value,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return root;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22672986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if (root == Null){ </a:t>
            </a:r>
            <a:r>
              <a:rPr lang="en-US" dirty="0" err="1"/>
              <a:t>this.root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parent = Null;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parent = root;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!= Null){ </a:t>
            </a:r>
            <a:r>
              <a:rPr lang="en-US" dirty="0" err="1"/>
              <a:t>root.value</a:t>
            </a:r>
            <a:r>
              <a:rPr lang="en-US" dirty="0"/>
              <a:t> = value; }</a:t>
            </a:r>
          </a:p>
          <a:p>
            <a:pPr marL="0" indent="0">
              <a:buNone/>
            </a:pPr>
            <a:r>
              <a:rPr lang="en-US" dirty="0"/>
              <a:t>	else if (key &lt; </a:t>
            </a:r>
            <a:r>
              <a:rPr lang="en-US" dirty="0" err="1"/>
              <a:t>parent.key</a:t>
            </a:r>
            <a:r>
              <a:rPr lang="en-US" dirty="0"/>
              <a:t>){ </a:t>
            </a:r>
            <a:r>
              <a:rPr lang="en-US" dirty="0" err="1"/>
              <a:t>parent.left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else{ </a:t>
            </a:r>
            <a:r>
              <a:rPr lang="en-US" dirty="0" err="1"/>
              <a:t>parent.right</a:t>
            </a:r>
            <a:r>
              <a:rPr lang="en-US" dirty="0"/>
              <a:t> = new Node (key, value);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3235347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E984A-76CE-9AAA-7954-F48D7043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2A4A-A56B-6551-0FA5-3EA436E6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4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// Now root is the node to delete, what happens next?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52583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AF61-C0E9-5358-15F9-71C3896E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– 3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EAC8-3204-C998-083A-0CA3CB38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0 Children (i.e. it’s a leaf)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1 Child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 Children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C3D59-3E05-191D-A7BF-6AC36E848F5B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333A002-A754-52F5-FA72-68624BE2C8D0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08219CE-3255-59E4-61D6-419B3BAFB9D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2142312F-4523-0F4A-18D6-D202467C630B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B78B0BF-9986-AD99-C54F-D7B175C1C6D9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7B86446-8709-F970-19FA-1560746A8F8B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2845EA2-0AD9-0332-93AD-E32D492ACF75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45DC21F3-A9FD-FEF7-D158-D2B83E668A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C2595E8C-ACCE-26C0-95A6-DF31D51FB635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B09B76C-5533-8CEE-1C8E-C13D430D6C0A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6BA5A95-4800-75BA-5CE6-E383F92011EB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9AC4D699-B4C5-E5A7-F3D0-4965AD3CEF52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DBE01189-9D86-9F73-E90F-C51F6D57DB47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F6CAF12A-D2DF-12A3-D54E-B3E2AADBEE87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D0412F1-A696-4E74-5C2D-01D272BC7D1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0FEBA68-EB7A-A625-123F-3DFEFE9705FD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46FB638-874C-F8CE-DA66-D385D2D1E61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rgbClr val="FF646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35A3DD-4BC9-7373-F046-80248E667B84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0A20141-63E4-638D-8E70-95A8CD7079FC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F92928-0AF8-46E7-0CF2-997221C964DA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14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6CB2-21FD-58F8-0744-75D5A27E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through implementations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43768867"/>
                  </p:ext>
                </p:extLst>
              </p:nvPr>
            </p:nvGraphicFramePr>
            <p:xfrm>
              <a:off x="838200" y="1825625"/>
              <a:ext cx="10515597" cy="2880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Heap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1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1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6517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43768867"/>
                  </p:ext>
                </p:extLst>
              </p:nvPr>
            </p:nvGraphicFramePr>
            <p:xfrm>
              <a:off x="838200" y="1825625"/>
              <a:ext cx="10515597" cy="2880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110448" r="-108842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110448" r="-594" b="-5343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207353" r="-108842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207353" r="-594" b="-4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311940" r="-108842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311940" r="-594" b="-3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405882" r="-108842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405882" r="-594" b="-2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513433" r="-108842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513433" r="-594" b="-131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Heap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604412" r="-108842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604412" r="-594" b="-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6517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5A04C30-28A0-45BD-0DCC-6FE722E39D48}"/>
              </a:ext>
            </a:extLst>
          </p:cNvPr>
          <p:cNvSpPr txBox="1"/>
          <p:nvPr/>
        </p:nvSpPr>
        <p:spPr>
          <a:xfrm>
            <a:off x="838200" y="5852160"/>
            <a:ext cx="9707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simplicity,  Assume we know the maximum size of the PQ in advance (otherwise we’d do an amortized analysis, but get the same answers…)</a:t>
            </a:r>
          </a:p>
        </p:txBody>
      </p:sp>
    </p:spTree>
    <p:extLst>
      <p:ext uri="{BB962C8B-B14F-4D97-AF65-F5344CB8AC3E}">
        <p14:creationId xmlns:p14="http://schemas.microsoft.com/office/powerpoint/2010/main" val="39147098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D992-8A3B-FA6D-C215-0B6ED397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Max and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04EE-D13B-45D9-058D-3DB66EC3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 of a BST:</a:t>
            </a:r>
          </a:p>
          <a:p>
            <a:pPr lvl="1"/>
            <a:r>
              <a:rPr lang="en-US" dirty="0"/>
              <a:t>Right-most Thing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Min of a BST:</a:t>
            </a:r>
          </a:p>
          <a:p>
            <a:pPr lvl="1"/>
            <a:r>
              <a:rPr lang="en-US" dirty="0"/>
              <a:t>Left-most Thing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BF0BCB-E919-4887-EA0E-2950E757CB98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9003D4F-20EE-2715-9BC2-D19DE4581AEE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68D83DF-C06D-6B78-1A7C-F817960D477A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A2EDFBE-0A1B-19F2-557F-3B1A84B931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5E32266-34D1-3723-EBDF-C9A36280C46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1D17E1C-7320-E465-2AF6-0DFBD16C3748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82C6223-5B81-9C2F-51F0-9A31796FD9C1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E529F80-9D8C-AD5B-0003-47F0052FA1C6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DB1C023-75B2-F46B-74A7-E401043679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9B93E87A-6C9B-1D2C-C84A-2AA38EABAC4D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9DE72BA0-DEC4-4371-557B-FD0A27B58A1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E14E1AA9-03DC-F6A2-880E-44E821AD716D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6D2F62-F574-C773-B0F2-218AD20D8DB1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6265655F-9185-06A5-BD36-032DE2A30AAE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2F28718-ABD4-67D4-B846-AEAE833BCF68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F8DDC98-3F89-07C7-160A-648B352778FE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76F51E-8B90-CBD3-7E71-086AF7DF6FD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BD72FE-0A5E-9EC8-90AC-E805731A3D95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A2F8EA-25C5-E8CC-7AA6-AA386BB59595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D5ECE53-FA8D-7B43-2013-D57B557F7DCC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317041B-3D3A-8B57-9A2C-1609D76990ED}"/>
              </a:ext>
            </a:extLst>
          </p:cNvPr>
          <p:cNvSpPr txBox="1"/>
          <p:nvPr/>
        </p:nvSpPr>
        <p:spPr>
          <a:xfrm>
            <a:off x="4450489" y="1515664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A3E0CB-96F1-9F4E-AA9E-AFD3225402CD}"/>
              </a:ext>
            </a:extLst>
          </p:cNvPr>
          <p:cNvSpPr txBox="1"/>
          <p:nvPr/>
        </p:nvSpPr>
        <p:spPr>
          <a:xfrm>
            <a:off x="4450489" y="4145638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minNode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1775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if (root has no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Null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one child){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that child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two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either the max from the left or min from the right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7290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8EB7-6A92-650F-ABB6-D01E0E9C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each of Find, insert, Delete:</a:t>
                </a:r>
              </a:p>
              <a:p>
                <a:pPr lvl="1"/>
                <a:r>
                  <a:rPr lang="en-US" dirty="0"/>
                  <a:t>Worst case running time matches height of the tree</a:t>
                </a:r>
              </a:p>
              <a:p>
                <a:r>
                  <a:rPr lang="en-US" dirty="0"/>
                  <a:t>What is the maximum height of a BST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9592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468E-2A60-489B-E1DA-978D05AA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worst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D3BB-6320-6788-1CFA-3AF70EDA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get a better worst case running time?</a:t>
            </a:r>
          </a:p>
        </p:txBody>
      </p:sp>
    </p:spTree>
    <p:extLst>
      <p:ext uri="{BB962C8B-B14F-4D97-AF65-F5344CB8AC3E}">
        <p14:creationId xmlns:p14="http://schemas.microsoft.com/office/powerpoint/2010/main" val="262488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67FF0-73B3-18E1-1353-1FC326B0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for Heaps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ACA28-A63F-17B5-D7E2-8052BDD1D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Binary Trees:</a:t>
                </a:r>
              </a:p>
              <a:p>
                <a:pPr lvl="1"/>
                <a:r>
                  <a:rPr lang="en-US" dirty="0"/>
                  <a:t>The branching factor is 2</a:t>
                </a:r>
              </a:p>
              <a:p>
                <a:pPr lvl="1"/>
                <a:r>
                  <a:rPr lang="en-US" dirty="0"/>
                  <a:t>Every node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2 children</a:t>
                </a:r>
              </a:p>
              <a:p>
                <a:r>
                  <a:rPr lang="en-US" dirty="0"/>
                  <a:t>Complete Tree:</a:t>
                </a:r>
              </a:p>
              <a:p>
                <a:pPr lvl="1"/>
                <a:r>
                  <a:rPr lang="en-US" dirty="0"/>
                  <a:t>All “layers” are full, except the bottom</a:t>
                </a:r>
              </a:p>
              <a:p>
                <a:pPr lvl="1"/>
                <a:r>
                  <a:rPr lang="en-US" dirty="0"/>
                  <a:t>Bottom layer filled left-to-right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ACA28-A63F-17B5-D7E2-8052BDD1D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745763F0-6769-2287-CC78-BCD511A25F3D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F7E31A0-3D28-578F-5A14-F09AA762C56B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8E57D9C-90AC-1E4D-B4B2-6035E42D446F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B69181F-C6C8-0F25-3774-618748080A5E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4E7A57F-281D-14D1-8FD1-B7676D989C3C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69DA9B6-1EB5-447B-ED91-6211BEDDA0F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65DDE04-CC29-E791-DD6A-810566C87691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C1B6C2F-9FFB-4EEB-3096-46005109CDE9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F5AC253-EE0F-A59C-CD48-00D35FA98918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694BE88-313B-BF69-CC7B-CDB41993619D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5BEC51-2B81-F5B1-3172-D2C934522EE8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76CC7CC-AE23-0FD3-CE5F-8504F07C64B7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E5647F1-AB09-5E14-4D54-F9A40B1E0C28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7D23AFF-4086-7B95-E87D-F527D08A1AD3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D427BB4-6F03-67AA-C1CC-7E6FCA3D63F4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B0041F5-7180-BE30-B46A-30863B150E6E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952D87F-314D-CE71-4735-6CB05C141444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2EEED4-A26A-7898-FCF1-C0AA68E4D5B5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635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BF59-083A-CA08-93EA-90DDC967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(Min) Heap Data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97669B-CBB0-4757-983B-3F44485761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6367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Keep items in a complete binary tree</a:t>
                </a:r>
              </a:p>
              <a:p>
                <a:pPr lvl="1"/>
                <a:r>
                  <a:rPr lang="en-US" dirty="0"/>
                  <a:t>All “layers” are full, except the bottom</a:t>
                </a:r>
              </a:p>
              <a:p>
                <a:pPr lvl="1"/>
                <a:r>
                  <a:rPr lang="en-US" dirty="0"/>
                  <a:t>Bottom layer filled left-to-right</a:t>
                </a:r>
              </a:p>
              <a:p>
                <a:r>
                  <a:rPr lang="en-US" dirty="0"/>
                  <a:t>Maintain the “(Min) Heap Property” of the tree</a:t>
                </a:r>
              </a:p>
              <a:p>
                <a:pPr lvl="1"/>
                <a:r>
                  <a:rPr lang="en-US" dirty="0"/>
                  <a:t>Every node’s priority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its children’s priority</a:t>
                </a:r>
              </a:p>
              <a:p>
                <a:r>
                  <a:rPr lang="en-US" dirty="0"/>
                  <a:t>Minimum is always the root!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97669B-CBB0-4757-983B-3F44485761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6367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58AE6CBA-AB2F-80B2-02B0-F3E0F80B5682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35D44B-7628-E1CA-355C-F1502458AAFF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06D75F0-1F90-45CD-3466-F0D3151331C2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5428839-BA2F-B30D-94E5-826514CC6F90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AAF1CD9-D7B0-1F23-5F0D-1AE7356B4063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A3A9B3C-DD7B-FA7F-8066-BF8EDE5C6C0E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4A5175A-FD0A-6371-2F1B-DB3E686ECC8D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33B652-75C8-B0DA-13BD-38B23E9E57B2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36E5ACF-446B-CD24-C4B1-D4CCCBEFC8B9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28E15AD-EBCB-3F3E-9454-F62DC58673EF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74545E-8779-A2D5-CC1E-916D83DAFEC0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C832117-1D91-EA54-AA48-D42D50B6E77D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216AEFE-FACF-94D3-2B06-267CC376A70D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F51E84C-C241-3587-EEAA-D44DCC6EB670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2F6055D-B72C-64B7-C5B6-16DED3B88937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20EC72-600D-B503-2BA3-2F770786B564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E5B7A2E-C48F-13F0-EC5F-40C151CCB2C5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6A696EE-72D9-D0B0-C82B-CF1F4D5D6426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834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A239-AB83-588B-7F8C-A378F624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Heap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Every complete binary tree with the same number of nodes uses the same positions and edges</a:t>
                </a:r>
              </a:p>
              <a:p>
                <a:r>
                  <a:rPr lang="en-US" dirty="0"/>
                  <a:t>Use an array to represent the heap</a:t>
                </a:r>
              </a:p>
              <a:p>
                <a:r>
                  <a:rPr lang="en-US" dirty="0"/>
                  <a:t>Index of root: 1</a:t>
                </a:r>
              </a:p>
              <a:p>
                <a:r>
                  <a:rPr lang="en-US" dirty="0"/>
                  <a:t>Parent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Left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Right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Location of the leaves:</a:t>
                </a:r>
              </a:p>
              <a:p>
                <a:pPr lvl="1"/>
                <a:r>
                  <a:rPr lang="en-US" dirty="0"/>
                  <a:t>Last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indices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  <a:blipFill>
                <a:blip r:embed="rId2"/>
                <a:stretch>
                  <a:fillRect l="-1318" t="-2945" b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F432A6F-3B38-F5E7-01DD-DAEA463B2720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CDFAF7-D087-A729-16FC-1A4A848DC165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66556C7-28BB-27CE-2453-438EB9B5729C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F22AA6-3A2C-0E0F-6770-5E4814A3A9BA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D3EFC98-7E2D-1466-6EEA-85788B9C4879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754F5A3-A2CA-ABC5-C1BD-653DE632FCB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95B23C-4819-8F19-E006-45A28A32E0F3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1FD7AE4-5789-4301-9D43-66F98E658620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577DA87-3AA4-A9F6-0603-B50AB8AA521F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15D83AD-A4F9-DDA6-7C9B-D5E2FB999159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4C678B9-8376-E641-03A3-B9B5AC01DD5A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73A3D15-A765-6F5D-FF62-8AFF371E1C9F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A8FFAB-D84B-85B8-58B8-1B00F7CCA551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B82966-89E3-2B46-3D38-374AFBCC160F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158B6C-4AAC-11E8-A5FA-CBD2F7589363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16B0B2-C57D-A089-16C8-D9A40F63D87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D70709-CC17-AFBD-F517-918800E04B01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EC3F72F-4633-2DB2-15C6-8744989B9052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D58420-FDF0-2F8C-6D16-5DCE4CECFFFE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3FC88C-CCA1-260D-94E2-E82E0014B50F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23466E-9014-5708-3F67-1E2739A939F2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F29237-8A0E-5878-6C02-03A9050EA055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F9AA81-2F4E-7699-571D-B616367A4776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FA733E-267C-B6B7-35AE-6CB4C124A4C6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074F7B-90C0-2766-0C59-F8D7C3963C3B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1AE260-19E9-58C5-CE3F-E1C5B23C297D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DD3AF9-8C64-BB8A-8916-179191C830E1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034A460-2586-8D84-2404-1DC6F3C7CF2C}"/>
              </a:ext>
            </a:extLst>
          </p:cNvPr>
          <p:cNvGrpSpPr/>
          <p:nvPr/>
        </p:nvGrpSpPr>
        <p:grpSpPr>
          <a:xfrm>
            <a:off x="6415734" y="754688"/>
            <a:ext cx="5335707" cy="942725"/>
            <a:chOff x="2969525" y="2137541"/>
            <a:chExt cx="5335707" cy="94272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12067B8-0F65-635F-EB27-A65C8C91F307}"/>
                </a:ext>
              </a:extLst>
            </p:cNvPr>
            <p:cNvGrpSpPr/>
            <p:nvPr/>
          </p:nvGrpSpPr>
          <p:grpSpPr>
            <a:xfrm>
              <a:off x="2969525" y="2137541"/>
              <a:ext cx="5335707" cy="533400"/>
              <a:chOff x="1445524" y="2971800"/>
              <a:chExt cx="5335707" cy="533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CF93A6-5138-3AA8-571B-124F87F53452}"/>
                  </a:ext>
                </a:extLst>
              </p:cNvPr>
              <p:cNvSpPr/>
              <p:nvPr/>
            </p:nvSpPr>
            <p:spPr>
              <a:xfrm>
                <a:off x="14455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1D61B2B-B935-40A6-9785-DC28D35F85B1}"/>
                  </a:ext>
                </a:extLst>
              </p:cNvPr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5E4A36F-69C2-8FEF-04C8-448BCBC24C3A}"/>
                  </a:ext>
                </a:extLst>
              </p:cNvPr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8311943-7B02-92AD-C0E0-1A1570965454}"/>
                  </a:ext>
                </a:extLst>
              </p:cNvPr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446B978-1048-2DFC-8915-A3E1343D6252}"/>
                  </a:ext>
                </a:extLst>
              </p:cNvPr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08363A7-7B23-DEEC-7E4C-07E98FC32C12}"/>
                  </a:ext>
                </a:extLst>
              </p:cNvPr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D8F0EE-99AB-9979-A652-B1E990B6B685}"/>
                  </a:ext>
                </a:extLst>
              </p:cNvPr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E298803-4CF9-44C4-65A9-22FA36AE083F}"/>
                  </a:ext>
                </a:extLst>
              </p:cNvPr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4E192E8-3C35-79F3-9BEF-6DBE322A6E6B}"/>
                  </a:ext>
                </a:extLst>
              </p:cNvPr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76A0CF5-494E-36C1-2E0E-37D540346774}"/>
                  </a:ext>
                </a:extLst>
              </p:cNvPr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4BD7F-DFB9-3F7B-F409-F969572D5CFC}"/>
                </a:ext>
              </a:extLst>
            </p:cNvPr>
            <p:cNvSpPr txBox="1"/>
            <p:nvPr/>
          </p:nvSpPr>
          <p:spPr>
            <a:xfrm>
              <a:off x="30853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9141C7-12C6-27DA-EA35-667DF41CF456}"/>
                </a:ext>
              </a:extLst>
            </p:cNvPr>
            <p:cNvSpPr txBox="1"/>
            <p:nvPr/>
          </p:nvSpPr>
          <p:spPr>
            <a:xfrm>
              <a:off x="36187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345D1E-2ECC-D61F-6990-8586D482B42B}"/>
                </a:ext>
              </a:extLst>
            </p:cNvPr>
            <p:cNvSpPr txBox="1"/>
            <p:nvPr/>
          </p:nvSpPr>
          <p:spPr>
            <a:xfrm>
              <a:off x="41527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1BA49-7BD4-1661-2F4D-774C17D9A52D}"/>
                </a:ext>
              </a:extLst>
            </p:cNvPr>
            <p:cNvSpPr txBox="1"/>
            <p:nvPr/>
          </p:nvSpPr>
          <p:spPr>
            <a:xfrm>
              <a:off x="46861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2E61923-18C0-5991-9ED1-C98F41FC6780}"/>
                </a:ext>
              </a:extLst>
            </p:cNvPr>
            <p:cNvSpPr txBox="1"/>
            <p:nvPr/>
          </p:nvSpPr>
          <p:spPr>
            <a:xfrm>
              <a:off x="521713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B578BBA-E437-9237-E1A7-A7A9590EF9B9}"/>
                </a:ext>
              </a:extLst>
            </p:cNvPr>
            <p:cNvSpPr txBox="1"/>
            <p:nvPr/>
          </p:nvSpPr>
          <p:spPr>
            <a:xfrm>
              <a:off x="569516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113EA20-51DB-7222-044F-DA2A93E26892}"/>
                </a:ext>
              </a:extLst>
            </p:cNvPr>
            <p:cNvSpPr txBox="1"/>
            <p:nvPr/>
          </p:nvSpPr>
          <p:spPr>
            <a:xfrm>
              <a:off x="62869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16FF36-472F-232B-3424-BF9419CED2B9}"/>
                </a:ext>
              </a:extLst>
            </p:cNvPr>
            <p:cNvSpPr txBox="1"/>
            <p:nvPr/>
          </p:nvSpPr>
          <p:spPr>
            <a:xfrm>
              <a:off x="68203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D02C096-1D8C-C0F5-9993-B189511233E0}"/>
                </a:ext>
              </a:extLst>
            </p:cNvPr>
            <p:cNvSpPr txBox="1"/>
            <p:nvPr/>
          </p:nvSpPr>
          <p:spPr>
            <a:xfrm>
              <a:off x="73542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58A9836-1411-4CA9-818E-52538A1A8A8A}"/>
                </a:ext>
              </a:extLst>
            </p:cNvPr>
            <p:cNvSpPr txBox="1"/>
            <p:nvPr/>
          </p:nvSpPr>
          <p:spPr>
            <a:xfrm>
              <a:off x="78876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0C9E135B-8886-7C8B-0B84-4E6B9C992271}"/>
                  </a:ext>
                </a:extLst>
              </p14:cNvPr>
              <p14:cNvContentPartPr/>
              <p14:nvPr/>
            </p14:nvContentPartPr>
            <p14:xfrm>
              <a:off x="6105240" y="2608560"/>
              <a:ext cx="4864320" cy="37569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0C9E135B-8886-7C8B-0B84-4E6B9C9922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5880" y="2599200"/>
                <a:ext cx="4883040" cy="377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500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5775-ECF5-263D-D86C-2666D0E6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Percolate Up and Down (for a Min Heap)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0E82E-8B91-3DBC-BE69-2D72AD7E85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Goal: restore the “Heap Property”</a:t>
                </a:r>
              </a:p>
              <a:p>
                <a:r>
                  <a:rPr lang="en-US" dirty="0"/>
                  <a:t>Percolate Up:</a:t>
                </a:r>
              </a:p>
              <a:p>
                <a:pPr lvl="1"/>
                <a:r>
                  <a:rPr lang="en-US" dirty="0"/>
                  <a:t>Take a node that may be smaller than a parent, repeatedly swap with a parent until it is larger than its parent</a:t>
                </a:r>
              </a:p>
              <a:p>
                <a:r>
                  <a:rPr lang="en-US" dirty="0"/>
                  <a:t>Percolate Down:</a:t>
                </a:r>
              </a:p>
              <a:p>
                <a:pPr lvl="1"/>
                <a:r>
                  <a:rPr lang="en-US" dirty="0"/>
                  <a:t>Take a node that may be larger than one of its children, repeatedly swap with smallest child until both children are larger</a:t>
                </a:r>
              </a:p>
              <a:p>
                <a:r>
                  <a:rPr lang="en-US" dirty="0"/>
                  <a:t>Worst case running time of each: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0E82E-8B91-3DBC-BE69-2D72AD7E85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58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83F-F26E-8B20-8083-CCF4901F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Percolate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A154-B79D-608E-BDA4-B5068771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8872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percolateUp</a:t>
            </a:r>
            <a:r>
              <a:rPr lang="en-US" sz="2400" dirty="0"/>
              <a:t>(int </a:t>
            </a:r>
            <a:r>
              <a:rPr lang="en-US" sz="2400" dirty="0" err="1"/>
              <a:t>i</a:t>
            </a:r>
            <a:r>
              <a:rPr lang="en-US" sz="2400" dirty="0"/>
              <a:t>){</a:t>
            </a:r>
          </a:p>
          <a:p>
            <a:pPr marL="0" indent="0">
              <a:buNone/>
            </a:pPr>
            <a:r>
              <a:rPr lang="en-US" sz="2400" dirty="0"/>
              <a:t>    int parent = </a:t>
            </a:r>
            <a:r>
              <a:rPr lang="en-US" sz="2400" dirty="0" err="1"/>
              <a:t>i</a:t>
            </a:r>
            <a:r>
              <a:rPr lang="en-US" sz="2400" dirty="0"/>
              <a:t>/2;  </a:t>
            </a:r>
            <a:r>
              <a:rPr lang="en-US" sz="2400" dirty="0">
                <a:solidFill>
                  <a:srgbClr val="00B0F0"/>
                </a:solidFill>
              </a:rPr>
              <a:t>\\ index of parent</a:t>
            </a:r>
          </a:p>
          <a:p>
            <a:pPr marL="0" indent="0">
              <a:buNone/>
            </a:pPr>
            <a:r>
              <a:rPr lang="en-US" sz="2400" dirty="0"/>
              <a:t>    Item </a:t>
            </a:r>
            <a:r>
              <a:rPr lang="en-US" sz="2400" dirty="0" err="1"/>
              <a:t>val</a:t>
            </a:r>
            <a:r>
              <a:rPr lang="en-US" sz="2400" dirty="0"/>
              <a:t> =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];  </a:t>
            </a:r>
            <a:r>
              <a:rPr lang="en-US" sz="2400" dirty="0">
                <a:solidFill>
                  <a:srgbClr val="00B0F0"/>
                </a:solidFill>
              </a:rPr>
              <a:t>\\ value at current location</a:t>
            </a:r>
          </a:p>
          <a:p>
            <a:pPr marL="0" indent="0">
              <a:buNone/>
            </a:pPr>
            <a:r>
              <a:rPr lang="en-US" sz="2400" dirty="0"/>
              <a:t>    while(</a:t>
            </a:r>
            <a:r>
              <a:rPr lang="en-US" sz="2400" dirty="0" err="1"/>
              <a:t>i</a:t>
            </a:r>
            <a:r>
              <a:rPr lang="en-US" sz="2400" dirty="0"/>
              <a:t> &gt; 1 &amp;&amp;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&lt; </a:t>
            </a:r>
            <a:r>
              <a:rPr lang="en-US" sz="2400" dirty="0" err="1"/>
              <a:t>arr</a:t>
            </a:r>
            <a:r>
              <a:rPr lang="en-US" sz="2400" dirty="0"/>
              <a:t>[parent]){  </a:t>
            </a:r>
            <a:r>
              <a:rPr lang="en-US" sz="2400" dirty="0">
                <a:solidFill>
                  <a:srgbClr val="00B0F0"/>
                </a:solidFill>
              </a:rPr>
              <a:t>\\ until location is root or heap property holds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= </a:t>
            </a:r>
            <a:r>
              <a:rPr lang="en-US" sz="2400" dirty="0" err="1"/>
              <a:t>arr</a:t>
            </a:r>
            <a:r>
              <a:rPr lang="en-US" sz="2400" dirty="0"/>
              <a:t>[parent];  </a:t>
            </a:r>
            <a:r>
              <a:rPr lang="en-US" sz="2400" dirty="0">
                <a:solidFill>
                  <a:srgbClr val="00B0F0"/>
                </a:solidFill>
              </a:rPr>
              <a:t>\\ move parent value to this location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arr</a:t>
            </a:r>
            <a:r>
              <a:rPr lang="en-US" sz="2400" dirty="0"/>
              <a:t>[parent] = </a:t>
            </a:r>
            <a:r>
              <a:rPr lang="en-US" sz="2400" dirty="0" err="1"/>
              <a:t>val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00B0F0"/>
                </a:solidFill>
              </a:rPr>
              <a:t>\\ put current value into parent’s location 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i</a:t>
            </a:r>
            <a:r>
              <a:rPr lang="en-US" sz="2400" dirty="0"/>
              <a:t> = parent;  </a:t>
            </a:r>
            <a:r>
              <a:rPr lang="en-US" sz="2400" dirty="0">
                <a:solidFill>
                  <a:srgbClr val="00B0F0"/>
                </a:solidFill>
              </a:rPr>
              <a:t>\\ make current location the parent</a:t>
            </a:r>
          </a:p>
          <a:p>
            <a:pPr marL="0" indent="0">
              <a:buNone/>
            </a:pPr>
            <a:r>
              <a:rPr lang="en-US" sz="2400" dirty="0"/>
              <a:t>        parent = </a:t>
            </a:r>
            <a:r>
              <a:rPr lang="en-US" sz="2400" dirty="0" err="1"/>
              <a:t>i</a:t>
            </a:r>
            <a:r>
              <a:rPr lang="en-US" sz="2400" dirty="0"/>
              <a:t>/2;  </a:t>
            </a:r>
            <a:r>
              <a:rPr lang="en-US" sz="2400" dirty="0">
                <a:solidFill>
                  <a:srgbClr val="00B0F0"/>
                </a:solidFill>
              </a:rPr>
              <a:t>\\ update new parent</a:t>
            </a:r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640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14356</TotalTime>
  <Words>3541</Words>
  <Application>Microsoft Office PowerPoint</Application>
  <PresentationFormat>Widescreen</PresentationFormat>
  <Paragraphs>931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Cambria Math</vt:lpstr>
      <vt:lpstr>Calibri Light</vt:lpstr>
      <vt:lpstr>Arial</vt:lpstr>
      <vt:lpstr>Calibri</vt:lpstr>
      <vt:lpstr>Office Theme</vt:lpstr>
      <vt:lpstr>CSE 332 Summer 2024 Lecture 6: Priority Queues &amp; Dictionaries</vt:lpstr>
      <vt:lpstr>Warm Up</vt:lpstr>
      <vt:lpstr>ADT: Priority Queue</vt:lpstr>
      <vt:lpstr>Thinking through implementations</vt:lpstr>
      <vt:lpstr>Trees for Heaps</vt:lpstr>
      <vt:lpstr>(Min) Heap Data Structure</vt:lpstr>
      <vt:lpstr>Representing a Heap</vt:lpstr>
      <vt:lpstr>Percolate Up and Down (for a Min Heap)</vt:lpstr>
      <vt:lpstr>Percolate Up</vt:lpstr>
      <vt:lpstr>Percolate Down</vt:lpstr>
      <vt:lpstr>Operations</vt:lpstr>
      <vt:lpstr>Operations</vt:lpstr>
      <vt:lpstr>Aside: Expected Running time of Insert</vt:lpstr>
      <vt:lpstr>Building a Heap From “Scratch”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How long did this take?</vt:lpstr>
      <vt:lpstr>Dictionary (Map) ADT</vt:lpstr>
      <vt:lpstr>Naïve attempts</vt:lpstr>
      <vt:lpstr>Less Naïve attempts</vt:lpstr>
      <vt:lpstr>Naïve attempts</vt:lpstr>
      <vt:lpstr>Tree Height</vt:lpstr>
      <vt:lpstr>More Tree “Vocab”</vt:lpstr>
      <vt:lpstr>Name that Traversal!</vt:lpstr>
      <vt:lpstr>Binary Search Tree</vt:lpstr>
      <vt:lpstr>Are these BSTs?</vt:lpstr>
      <vt:lpstr>Aside: Why not use an array?</vt:lpstr>
      <vt:lpstr>Find Operation (recursive)</vt:lpstr>
      <vt:lpstr>Find Operation (iterative)</vt:lpstr>
      <vt:lpstr>Insert Operation (recursive)</vt:lpstr>
      <vt:lpstr>Insert Operation (iterative)</vt:lpstr>
      <vt:lpstr>PowerPoint Presentation</vt:lpstr>
      <vt:lpstr>Delete Operation (iterative)</vt:lpstr>
      <vt:lpstr>Delete – 3 Cases</vt:lpstr>
      <vt:lpstr>Finding the Max and Min</vt:lpstr>
      <vt:lpstr>Delete Operation (iterative)</vt:lpstr>
      <vt:lpstr>Worst Case Analysis</vt:lpstr>
      <vt:lpstr>Improving the worst case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90</cp:revision>
  <dcterms:created xsi:type="dcterms:W3CDTF">2023-09-26T20:08:20Z</dcterms:created>
  <dcterms:modified xsi:type="dcterms:W3CDTF">2024-07-05T15:47:43Z</dcterms:modified>
</cp:coreProperties>
</file>