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0"/>
  </p:notesMasterIdLst>
  <p:sldIdLst>
    <p:sldId id="257" r:id="rId2"/>
    <p:sldId id="269" r:id="rId3"/>
    <p:sldId id="271" r:id="rId4"/>
    <p:sldId id="273" r:id="rId5"/>
    <p:sldId id="276" r:id="rId6"/>
    <p:sldId id="277" r:id="rId7"/>
    <p:sldId id="914" r:id="rId8"/>
    <p:sldId id="918" r:id="rId9"/>
    <p:sldId id="923" r:id="rId10"/>
    <p:sldId id="924" r:id="rId11"/>
    <p:sldId id="925" r:id="rId12"/>
    <p:sldId id="920" r:id="rId13"/>
    <p:sldId id="890" r:id="rId14"/>
    <p:sldId id="905" r:id="rId15"/>
    <p:sldId id="926" r:id="rId16"/>
    <p:sldId id="929" r:id="rId17"/>
    <p:sldId id="938" r:id="rId18"/>
    <p:sldId id="964" r:id="rId19"/>
    <p:sldId id="965" r:id="rId20"/>
    <p:sldId id="940" r:id="rId21"/>
    <p:sldId id="941" r:id="rId22"/>
    <p:sldId id="942" r:id="rId23"/>
    <p:sldId id="930" r:id="rId24"/>
    <p:sldId id="931" r:id="rId25"/>
    <p:sldId id="966" r:id="rId26"/>
    <p:sldId id="797" r:id="rId27"/>
    <p:sldId id="798" r:id="rId28"/>
    <p:sldId id="799" r:id="rId29"/>
  </p:sldIdLst>
  <p:sldSz cx="12192000" cy="6858000"/>
  <p:notesSz cx="6858000" cy="9144000"/>
  <p:embeddedFontLst>
    <p:embeddedFont>
      <p:font typeface="Cambria Math" panose="02040503050406030204" pitchFamily="18" charset="0"/>
      <p:regular r:id="rId31"/>
    </p:embeddedFont>
    <p:embeddedFont>
      <p:font typeface="Ravie" panose="04040805050809020602" pitchFamily="82" charset="0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EBFB"/>
    <a:srgbClr val="00B0F0"/>
    <a:srgbClr val="FF00FF"/>
    <a:srgbClr val="FF9900"/>
    <a:srgbClr val="FF9797"/>
    <a:srgbClr val="FF6464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26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B87CB2-66CB-454F-85D3-19EE1B79E95D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E27D9C-F8C9-4B2B-A91A-E477EB70C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016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A8D94-701F-50B7-FF63-2391449835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1BD39A-A942-599F-149A-747401D546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5134E-8798-2A87-98AE-0B134785D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6803DE-E5A1-A42D-17E0-52D8A15FE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08009D-BD52-D020-26A4-CCFF2596A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08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C0788-F665-F0AA-D34E-18CDC381E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D25BE1-D418-6610-B976-595A42D78D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C710E-4740-E186-8004-9F098E4B8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D57D91-6BF0-5F67-0BAA-BA3B5985E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4EB95B-64CF-ED1B-895D-0C15FB84A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071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6B0D1A-0325-047A-3C56-DB7DC37D1F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2D4EC8-DF7A-722B-0985-B7E8ED8800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F5D96-5B5D-A0E1-6B7E-F894B33DE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41E58B-FD1B-5158-9002-DB7909020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6E6E6-5DB2-B08C-E98E-4CE4CABAB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940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D3513-3DBF-F295-0635-A76FAD8F7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A398C-CAEC-53AA-8A8B-28B4B6EFE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42AEDF-9628-E07A-C6FB-A23F1B37D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D4231-DF5D-E75E-40A2-4490E3864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461DB8-8E9A-0329-3CC7-DD8BE3960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28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B190C-5088-0FD4-FA3D-07D222B9F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E2422D-2D16-CCA8-2A1C-E13A1E064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C9900-661D-64EA-83FB-0318C266A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AF216F-818C-AE83-8D4F-42EC3C942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1494A3-F80F-EC41-DDC0-726FC63A8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910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F6897-8ADC-82FB-24C1-148BB152C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07461-A71F-ECE6-AE85-5EA3DB5E18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D9E8EA-550B-F0DB-2472-AE2D0456E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BA28DD-EC75-9F30-A7D3-C90A8D02D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3D4F3C-0167-D8D5-E58E-83645CE37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96DDF0-EBE9-4CB3-A532-8F8C26FCF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648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EBC21-07E8-90D6-8FD3-4B7809D35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8688B1-01DC-A6B4-1C44-C73416EC0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4004C5-4EEE-C9A3-0FFF-B154F5B9A8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C95CA1-99E7-80CC-FF66-5C2F259046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21CBD4-5851-D78F-5249-59CDD8C9BC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92F86E-5D21-865D-53AE-77B5C57EA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F5E5A8-7D51-605B-E276-A7A5B93FE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9E01F4-D4D9-E56F-9035-05E605811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87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3237B-2CFD-F0AF-D3E6-2FDD100A8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614118-0522-CF53-601D-265A3261E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CC46D9-B22E-C768-B35E-20DA33956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5D07EE-0E9C-EC8E-BAC0-7B8C9EFB5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616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BA0918-E285-61F1-EDAF-6B7FD149C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AFD855-6290-493F-81E4-A89E8DDED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CBAA96-146F-BEF1-15D5-935C1B8E9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84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91D78-E109-DF5D-A589-413429D2A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91868-FB59-5D14-1BCA-C7C43F068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A2F535-BC7E-F5E2-864B-461F8404D0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CFCF40-365C-13EE-4DB1-CC7C58586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858AA7-3077-1807-CEB8-2C0F27B4C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F74C30-07C1-3F35-E57B-30BFA71AB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316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81C30-49BA-398C-2DF8-B0736590C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C7B813-1595-60AF-F5B3-A0DAE66536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6402F2-AF70-21FD-1449-18CBF4C170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1982EC-DE32-4452-40AB-762F386AF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E76A50-D174-12CE-9CCD-74569685B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D79484-4128-5F97-59B5-3CF00D561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233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FDEBFE-9C54-D45A-111D-948735AB4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AF582E-F84E-411A-7F7A-D8EF87E1F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DCE3F9-A152-FD27-1D1D-64A1C313F3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21D02-69CC-42C9-85CE-4F8B68ED22B8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F318D-9BE5-6E4A-1795-F02EED65F8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04FB82-C81E-722D-F23A-4047C60DBF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621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uw.edu/332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3" Type="http://schemas.openxmlformats.org/officeDocument/2006/relationships/image" Target="../media/image14.png"/><Relationship Id="rId7" Type="http://schemas.openxmlformats.org/officeDocument/2006/relationships/image" Target="../media/image4.jpeg"/><Relationship Id="rId12" Type="http://schemas.openxmlformats.org/officeDocument/2006/relationships/image" Target="../media/image9.jpeg"/><Relationship Id="rId2" Type="http://schemas.openxmlformats.org/officeDocument/2006/relationships/image" Target="../media/image13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5" Type="http://schemas.openxmlformats.org/officeDocument/2006/relationships/image" Target="../media/image2.jpeg"/><Relationship Id="rId15" Type="http://schemas.openxmlformats.org/officeDocument/2006/relationships/image" Target="../media/image12.jpeg"/><Relationship Id="rId10" Type="http://schemas.openxmlformats.org/officeDocument/2006/relationships/image" Target="../media/image7.jpeg"/><Relationship Id="rId4" Type="http://schemas.openxmlformats.org/officeDocument/2006/relationships/image" Target="../media/image1.jpeg"/><Relationship Id="rId9" Type="http://schemas.openxmlformats.org/officeDocument/2006/relationships/image" Target="../media/image6.jpeg"/><Relationship Id="rId1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0.png"/><Relationship Id="rId3" Type="http://schemas.openxmlformats.org/officeDocument/2006/relationships/image" Target="../media/image19.png"/><Relationship Id="rId7" Type="http://schemas.openxmlformats.org/officeDocument/2006/relationships/image" Target="../media/image470.png"/><Relationship Id="rId12" Type="http://schemas.openxmlformats.org/officeDocument/2006/relationships/image" Target="../media/image5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4.png"/><Relationship Id="rId5" Type="http://schemas.openxmlformats.org/officeDocument/2006/relationships/image" Target="../media/image21.jpeg"/><Relationship Id="rId10" Type="http://schemas.openxmlformats.org/officeDocument/2006/relationships/image" Target="../media/image23.jpeg"/><Relationship Id="rId4" Type="http://schemas.openxmlformats.org/officeDocument/2006/relationships/image" Target="../media/image20.jpeg"/><Relationship Id="rId9" Type="http://schemas.openxmlformats.org/officeDocument/2006/relationships/image" Target="../media/image49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4700.png"/><Relationship Id="rId7" Type="http://schemas.openxmlformats.org/officeDocument/2006/relationships/image" Target="../media/image510.png"/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0.png"/><Relationship Id="rId5" Type="http://schemas.openxmlformats.org/officeDocument/2006/relationships/image" Target="../media/image4900.png"/><Relationship Id="rId4" Type="http://schemas.openxmlformats.org/officeDocument/2006/relationships/image" Target="../media/image480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0.png"/><Relationship Id="rId5" Type="http://schemas.openxmlformats.org/officeDocument/2006/relationships/image" Target="../media/image490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900.png"/><Relationship Id="rId7" Type="http://schemas.openxmlformats.org/officeDocument/2006/relationships/image" Target="../media/image110.png"/><Relationship Id="rId2" Type="http://schemas.openxmlformats.org/officeDocument/2006/relationships/image" Target="../media/image7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5" Type="http://schemas.openxmlformats.org/officeDocument/2006/relationships/image" Target="../media/image92.png"/><Relationship Id="rId4" Type="http://schemas.openxmlformats.org/officeDocument/2006/relationships/image" Target="../media/image911.png"/><Relationship Id="rId9" Type="http://schemas.openxmlformats.org/officeDocument/2006/relationships/image" Target="../media/image111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3" Type="http://schemas.openxmlformats.org/officeDocument/2006/relationships/image" Target="../media/image125.png"/><Relationship Id="rId7" Type="http://schemas.openxmlformats.org/officeDocument/2006/relationships/image" Target="../media/image131.png"/><Relationship Id="rId12" Type="http://schemas.openxmlformats.org/officeDocument/2006/relationships/image" Target="../media/image136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11" Type="http://schemas.openxmlformats.org/officeDocument/2006/relationships/image" Target="../media/image135.png"/><Relationship Id="rId5" Type="http://schemas.openxmlformats.org/officeDocument/2006/relationships/image" Target="../media/image129.png"/><Relationship Id="rId10" Type="http://schemas.openxmlformats.org/officeDocument/2006/relationships/image" Target="../media/image134.png"/><Relationship Id="rId4" Type="http://schemas.openxmlformats.org/officeDocument/2006/relationships/image" Target="../media/image128.png"/><Relationship Id="rId9" Type="http://schemas.openxmlformats.org/officeDocument/2006/relationships/image" Target="../media/image1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490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900.png"/><Relationship Id="rId7" Type="http://schemas.openxmlformats.org/officeDocument/2006/relationships/image" Target="../media/image110.png"/><Relationship Id="rId2" Type="http://schemas.openxmlformats.org/officeDocument/2006/relationships/image" Target="../media/image7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5" Type="http://schemas.openxmlformats.org/officeDocument/2006/relationships/image" Target="../media/image92.png"/><Relationship Id="rId4" Type="http://schemas.openxmlformats.org/officeDocument/2006/relationships/image" Target="../media/image91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900.png"/><Relationship Id="rId7" Type="http://schemas.openxmlformats.org/officeDocument/2006/relationships/image" Target="../media/image110.png"/><Relationship Id="rId2" Type="http://schemas.openxmlformats.org/officeDocument/2006/relationships/image" Target="../media/image7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5" Type="http://schemas.openxmlformats.org/officeDocument/2006/relationships/image" Target="../media/image92.png"/><Relationship Id="rId4" Type="http://schemas.openxmlformats.org/officeDocument/2006/relationships/image" Target="../media/image91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umd.edu/users/gasarch/BLOGPAPERS/pollpaper3.pdf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image" Target="../media/image4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2029F-F4C6-FDAD-6A00-4E30C8EE84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CSE 332 Summer 2024</a:t>
            </a:r>
            <a:br>
              <a:rPr lang="en-US" dirty="0"/>
            </a:br>
            <a:r>
              <a:rPr lang="en-US" dirty="0"/>
              <a:t>Lecture 23: P &amp; NP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96019E-F067-13A3-DC5B-9F49CCFEF4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Nathan Brunelle</a:t>
            </a:r>
          </a:p>
          <a:p>
            <a:r>
              <a:rPr lang="en-US" dirty="0">
                <a:hlinkClick r:id="rId2"/>
              </a:rPr>
              <a:t>http://www.cs.uw.edu/332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30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Way Cool!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0" y="1762716"/>
                <a:ext cx="9144000" cy="6096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900" i="1">
                        <a:latin typeface="Cambria Math"/>
                      </a:rPr>
                      <m:t>𝑆</m:t>
                    </m:r>
                  </m:oMath>
                </a14:m>
                <a:r>
                  <a:rPr lang="en-US" sz="2900" dirty="0"/>
                  <a:t> is an independent set of </a:t>
                </a:r>
                <a14:m>
                  <m:oMath xmlns:m="http://schemas.openxmlformats.org/officeDocument/2006/math">
                    <m:r>
                      <a:rPr lang="en-US" sz="2900" i="1">
                        <a:latin typeface="Cambria Math"/>
                      </a:rPr>
                      <m:t>𝐺</m:t>
                    </m:r>
                  </m:oMath>
                </a14:m>
                <a:r>
                  <a:rPr lang="en-US" sz="2900" dirty="0"/>
                  <a:t> </a:t>
                </a:r>
                <a:r>
                  <a:rPr lang="en-US" sz="2900" dirty="0" err="1"/>
                  <a:t>iff</a:t>
                </a:r>
                <a:r>
                  <a:rPr lang="en-US" sz="2900" dirty="0"/>
                  <a:t> </a:t>
                </a:r>
                <a14:m>
                  <m:oMath xmlns:m="http://schemas.openxmlformats.org/officeDocument/2006/math">
                    <m:r>
                      <a:rPr lang="en-US" sz="2900" i="1">
                        <a:latin typeface="Cambria Math"/>
                      </a:rPr>
                      <m:t>𝑉</m:t>
                    </m:r>
                    <m:r>
                      <a:rPr lang="en-US" sz="2900" i="1">
                        <a:latin typeface="Cambria Math"/>
                      </a:rPr>
                      <m:t>−</m:t>
                    </m:r>
                    <m:r>
                      <a:rPr lang="en-US" sz="2900" i="1">
                        <a:latin typeface="Cambria Math"/>
                      </a:rPr>
                      <m:t>𝑆</m:t>
                    </m:r>
                  </m:oMath>
                </a14:m>
                <a:r>
                  <a:rPr lang="en-US" sz="2900" dirty="0"/>
                  <a:t> is a vertex cover of </a:t>
                </a:r>
                <a14:m>
                  <m:oMath xmlns:m="http://schemas.openxmlformats.org/officeDocument/2006/math">
                    <m:r>
                      <a:rPr lang="en-US" sz="2900" i="1">
                        <a:latin typeface="Cambria Math"/>
                      </a:rPr>
                      <m:t>𝐺</m:t>
                    </m:r>
                  </m:oMath>
                </a14:m>
                <a:endParaRPr lang="en-US" sz="2900" dirty="0"/>
              </a:p>
            </p:txBody>
          </p:sp>
        </mc:Choice>
        <mc:Fallback xmlns="">
          <p:sp>
            <p:nvSpPr>
              <p:cNvPr id="70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0" y="1762716"/>
                <a:ext cx="9144000" cy="609600"/>
              </a:xfrm>
              <a:blipFill>
                <a:blip r:embed="rId2"/>
                <a:stretch>
                  <a:fillRect t="-18000" b="-9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10</a:t>
            </a:fld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7315200" y="2585027"/>
            <a:ext cx="1744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Independent Set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362200" y="2585027"/>
            <a:ext cx="1380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Vertex Cover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708698" y="3109661"/>
            <a:ext cx="3733078" cy="3326447"/>
            <a:chOff x="657225" y="1481300"/>
            <a:chExt cx="5514975" cy="4914248"/>
          </a:xfrm>
        </p:grpSpPr>
        <p:cxnSp>
          <p:nvCxnSpPr>
            <p:cNvPr id="71" name="Straight Connector 70"/>
            <p:cNvCxnSpPr>
              <a:stCxn id="86" idx="1"/>
              <a:endCxn id="88" idx="2"/>
            </p:cNvCxnSpPr>
            <p:nvPr/>
          </p:nvCxnSpPr>
          <p:spPr>
            <a:xfrm flipV="1">
              <a:off x="3187377" y="5562600"/>
              <a:ext cx="1570890" cy="490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87" idx="2"/>
              <a:endCxn id="86" idx="3"/>
            </p:cNvCxnSpPr>
            <p:nvPr/>
          </p:nvCxnSpPr>
          <p:spPr>
            <a:xfrm>
              <a:off x="2054087" y="5181600"/>
              <a:ext cx="602937" cy="871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88" idx="1"/>
              <a:endCxn id="87" idx="3"/>
            </p:cNvCxnSpPr>
            <p:nvPr/>
          </p:nvCxnSpPr>
          <p:spPr>
            <a:xfrm flipH="1" flipV="1">
              <a:off x="2282687" y="4953000"/>
              <a:ext cx="2246980" cy="381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stCxn id="91" idx="2"/>
              <a:endCxn id="87" idx="0"/>
            </p:cNvCxnSpPr>
            <p:nvPr/>
          </p:nvCxnSpPr>
          <p:spPr>
            <a:xfrm>
              <a:off x="885825" y="3032235"/>
              <a:ext cx="1168262" cy="169216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91" idx="3"/>
              <a:endCxn id="92" idx="1"/>
            </p:cNvCxnSpPr>
            <p:nvPr/>
          </p:nvCxnSpPr>
          <p:spPr>
            <a:xfrm flipV="1">
              <a:off x="1114425" y="2447104"/>
              <a:ext cx="1734926" cy="35653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92" idx="3"/>
              <a:endCxn id="89" idx="1"/>
            </p:cNvCxnSpPr>
            <p:nvPr/>
          </p:nvCxnSpPr>
          <p:spPr>
            <a:xfrm>
              <a:off x="3306551" y="2447104"/>
              <a:ext cx="2408449" cy="58677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92" idx="2"/>
              <a:endCxn id="90" idx="0"/>
            </p:cNvCxnSpPr>
            <p:nvPr/>
          </p:nvCxnSpPr>
          <p:spPr>
            <a:xfrm flipH="1">
              <a:off x="2613080" y="2675704"/>
              <a:ext cx="464871" cy="78679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stCxn id="90" idx="3"/>
              <a:endCxn id="93" idx="1"/>
            </p:cNvCxnSpPr>
            <p:nvPr/>
          </p:nvCxnSpPr>
          <p:spPr>
            <a:xfrm>
              <a:off x="2841680" y="3691099"/>
              <a:ext cx="959855" cy="41975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89" idx="2"/>
              <a:endCxn id="93" idx="0"/>
            </p:cNvCxnSpPr>
            <p:nvPr/>
          </p:nvCxnSpPr>
          <p:spPr>
            <a:xfrm flipH="1">
              <a:off x="4030135" y="3262477"/>
              <a:ext cx="1913465" cy="6197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92" idx="3"/>
              <a:endCxn id="94" idx="1"/>
            </p:cNvCxnSpPr>
            <p:nvPr/>
          </p:nvCxnSpPr>
          <p:spPr>
            <a:xfrm flipV="1">
              <a:off x="3306551" y="1709900"/>
              <a:ext cx="909851" cy="73720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89" idx="0"/>
              <a:endCxn id="94" idx="3"/>
            </p:cNvCxnSpPr>
            <p:nvPr/>
          </p:nvCxnSpPr>
          <p:spPr>
            <a:xfrm flipH="1" flipV="1">
              <a:off x="4673602" y="1709900"/>
              <a:ext cx="1269998" cy="109537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stCxn id="88" idx="0"/>
              <a:endCxn id="93" idx="2"/>
            </p:cNvCxnSpPr>
            <p:nvPr/>
          </p:nvCxnSpPr>
          <p:spPr>
            <a:xfrm flipH="1" flipV="1">
              <a:off x="4030135" y="4339457"/>
              <a:ext cx="728132" cy="76594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stCxn id="88" idx="0"/>
              <a:endCxn id="89" idx="2"/>
            </p:cNvCxnSpPr>
            <p:nvPr/>
          </p:nvCxnSpPr>
          <p:spPr>
            <a:xfrm flipV="1">
              <a:off x="4758267" y="3262477"/>
              <a:ext cx="1185333" cy="18429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4" name="Group 83"/>
            <p:cNvGrpSpPr/>
            <p:nvPr/>
          </p:nvGrpSpPr>
          <p:grpSpPr>
            <a:xfrm rot="10800000">
              <a:off x="2657024" y="5938347"/>
              <a:ext cx="530353" cy="457201"/>
              <a:chOff x="2133600" y="4191000"/>
              <a:chExt cx="1060704" cy="914400"/>
            </a:xfrm>
          </p:grpSpPr>
          <p:sp>
            <p:nvSpPr>
              <p:cNvPr id="85" name="Isosceles Triangle 84"/>
              <p:cNvSpPr/>
              <p:nvPr/>
            </p:nvSpPr>
            <p:spPr>
              <a:xfrm>
                <a:off x="2133600" y="4191000"/>
                <a:ext cx="1060704" cy="457200"/>
              </a:xfrm>
              <a:prstGeom prst="triangl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2133600" y="4648200"/>
                <a:ext cx="1060704" cy="4572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</p:grpSp>
        <p:sp>
          <p:nvSpPr>
            <p:cNvPr id="87" name="Rectangle 86"/>
            <p:cNvSpPr/>
            <p:nvPr/>
          </p:nvSpPr>
          <p:spPr>
            <a:xfrm>
              <a:off x="1825487" y="4724400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4529667" y="5105400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5715000" y="2805277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2384480" y="3462499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657225" y="2575035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2849351" y="2218504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3801535" y="3882257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4216402" y="1481300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6629400" y="3184692"/>
            <a:ext cx="3733078" cy="3326447"/>
            <a:chOff x="657225" y="1481300"/>
            <a:chExt cx="5514975" cy="4914248"/>
          </a:xfrm>
        </p:grpSpPr>
        <p:cxnSp>
          <p:nvCxnSpPr>
            <p:cNvPr id="96" name="Straight Connector 95"/>
            <p:cNvCxnSpPr>
              <a:stCxn id="119" idx="1"/>
              <a:endCxn id="111" idx="2"/>
            </p:cNvCxnSpPr>
            <p:nvPr/>
          </p:nvCxnSpPr>
          <p:spPr>
            <a:xfrm flipV="1">
              <a:off x="3187377" y="5562600"/>
              <a:ext cx="1570890" cy="490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>
              <a:stCxn id="110" idx="2"/>
              <a:endCxn id="119" idx="3"/>
            </p:cNvCxnSpPr>
            <p:nvPr/>
          </p:nvCxnSpPr>
          <p:spPr>
            <a:xfrm>
              <a:off x="2054087" y="5181600"/>
              <a:ext cx="602937" cy="871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>
              <a:stCxn id="111" idx="1"/>
              <a:endCxn id="110" idx="3"/>
            </p:cNvCxnSpPr>
            <p:nvPr/>
          </p:nvCxnSpPr>
          <p:spPr>
            <a:xfrm flipH="1" flipV="1">
              <a:off x="2282687" y="4953000"/>
              <a:ext cx="2246980" cy="381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>
              <a:stCxn id="114" idx="2"/>
              <a:endCxn id="110" idx="0"/>
            </p:cNvCxnSpPr>
            <p:nvPr/>
          </p:nvCxnSpPr>
          <p:spPr>
            <a:xfrm>
              <a:off x="885825" y="3032235"/>
              <a:ext cx="1168262" cy="169216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>
              <a:stCxn id="114" idx="3"/>
              <a:endCxn id="115" idx="1"/>
            </p:cNvCxnSpPr>
            <p:nvPr/>
          </p:nvCxnSpPr>
          <p:spPr>
            <a:xfrm flipV="1">
              <a:off x="1114425" y="2447104"/>
              <a:ext cx="1734926" cy="35653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>
              <a:stCxn id="115" idx="3"/>
              <a:endCxn id="112" idx="1"/>
            </p:cNvCxnSpPr>
            <p:nvPr/>
          </p:nvCxnSpPr>
          <p:spPr>
            <a:xfrm>
              <a:off x="3306551" y="2447104"/>
              <a:ext cx="2408449" cy="58677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>
              <a:stCxn id="115" idx="2"/>
              <a:endCxn id="113" idx="0"/>
            </p:cNvCxnSpPr>
            <p:nvPr/>
          </p:nvCxnSpPr>
          <p:spPr>
            <a:xfrm flipH="1">
              <a:off x="2613080" y="2675704"/>
              <a:ext cx="464871" cy="78679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>
              <a:stCxn id="113" idx="3"/>
              <a:endCxn id="116" idx="1"/>
            </p:cNvCxnSpPr>
            <p:nvPr/>
          </p:nvCxnSpPr>
          <p:spPr>
            <a:xfrm>
              <a:off x="2841680" y="3691099"/>
              <a:ext cx="959855" cy="41975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>
              <a:stCxn id="112" idx="2"/>
              <a:endCxn id="116" idx="0"/>
            </p:cNvCxnSpPr>
            <p:nvPr/>
          </p:nvCxnSpPr>
          <p:spPr>
            <a:xfrm flipH="1">
              <a:off x="4030135" y="3262477"/>
              <a:ext cx="1913465" cy="6197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>
              <a:stCxn id="115" idx="3"/>
              <a:endCxn id="117" idx="1"/>
            </p:cNvCxnSpPr>
            <p:nvPr/>
          </p:nvCxnSpPr>
          <p:spPr>
            <a:xfrm flipV="1">
              <a:off x="3306551" y="1709900"/>
              <a:ext cx="909851" cy="73720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>
              <a:stCxn id="112" idx="0"/>
              <a:endCxn id="117" idx="3"/>
            </p:cNvCxnSpPr>
            <p:nvPr/>
          </p:nvCxnSpPr>
          <p:spPr>
            <a:xfrm flipH="1" flipV="1">
              <a:off x="4673602" y="1709900"/>
              <a:ext cx="1269998" cy="109537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>
              <a:stCxn id="111" idx="0"/>
              <a:endCxn id="116" idx="2"/>
            </p:cNvCxnSpPr>
            <p:nvPr/>
          </p:nvCxnSpPr>
          <p:spPr>
            <a:xfrm flipH="1" flipV="1">
              <a:off x="4030135" y="4339457"/>
              <a:ext cx="728132" cy="76594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>
              <a:stCxn id="111" idx="0"/>
              <a:endCxn id="112" idx="2"/>
            </p:cNvCxnSpPr>
            <p:nvPr/>
          </p:nvCxnSpPr>
          <p:spPr>
            <a:xfrm flipV="1">
              <a:off x="4758267" y="3262477"/>
              <a:ext cx="1185333" cy="18429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9" name="Group 108"/>
            <p:cNvGrpSpPr/>
            <p:nvPr/>
          </p:nvGrpSpPr>
          <p:grpSpPr>
            <a:xfrm rot="10800000">
              <a:off x="2657024" y="5938347"/>
              <a:ext cx="530353" cy="457201"/>
              <a:chOff x="2133600" y="4191000"/>
              <a:chExt cx="1060704" cy="914400"/>
            </a:xfrm>
          </p:grpSpPr>
          <p:sp>
            <p:nvSpPr>
              <p:cNvPr id="118" name="Isosceles Triangle 117"/>
              <p:cNvSpPr/>
              <p:nvPr/>
            </p:nvSpPr>
            <p:spPr>
              <a:xfrm>
                <a:off x="2133600" y="4191000"/>
                <a:ext cx="1060704" cy="457200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2133600" y="4648200"/>
                <a:ext cx="1060704" cy="4572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</p:grpSp>
        <p:sp>
          <p:nvSpPr>
            <p:cNvPr id="110" name="Rectangle 109"/>
            <p:cNvSpPr/>
            <p:nvPr/>
          </p:nvSpPr>
          <p:spPr>
            <a:xfrm>
              <a:off x="1825487" y="4724400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4529667" y="5105400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5715000" y="2805277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2384480" y="3462499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657225" y="2575035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2849351" y="2218504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3801535" y="3882257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4216402" y="1481300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6983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AA065-6CD0-9F5B-7974-C2A75C541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Vertex Cover and Independent Set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F4D0EF-7C00-6F14-9DB2-CA7C1A2A7E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Algorithm to solve vertex cover</a:t>
                </a:r>
              </a:p>
              <a:p>
                <a:pPr lvl="1"/>
                <a:r>
                  <a:rPr lang="en-US" dirty="0"/>
                  <a:t>Input: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a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Output: True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has a vertex cover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Check if there is an Independent Set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of size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Algorithm to solve independent set</a:t>
                </a:r>
              </a:p>
              <a:p>
                <a:pPr lvl="1"/>
                <a:r>
                  <a:rPr lang="en-US" dirty="0"/>
                  <a:t>Input: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a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Output: True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has an independent set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Check if there is a Vertex Cover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of size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F4D0EF-7C00-6F14-9DB2-CA7C1A2A7E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516EF06-5FF7-5632-9927-BCEDD35736D3}"/>
                  </a:ext>
                </a:extLst>
              </p:cNvPr>
              <p:cNvSpPr txBox="1"/>
              <p:nvPr/>
            </p:nvSpPr>
            <p:spPr>
              <a:xfrm>
                <a:off x="7914640" y="5345966"/>
                <a:ext cx="38608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Either both problems belong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, or else neither does!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516EF06-5FF7-5632-9927-BCEDD35736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4640" y="5345966"/>
                <a:ext cx="3860800" cy="830997"/>
              </a:xfrm>
              <a:prstGeom prst="rect">
                <a:avLst/>
              </a:prstGeom>
              <a:blipFill>
                <a:blip r:embed="rId3"/>
                <a:stretch>
                  <a:fillRect l="-2366" t="-5882" r="-631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5899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4377238" y="1773199"/>
            <a:ext cx="3326990" cy="4843619"/>
          </a:xfrm>
          <a:prstGeom prst="rect">
            <a:avLst/>
          </a:prstGeom>
          <a:solidFill>
            <a:srgbClr val="FFA7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need to build this </a:t>
            </a:r>
            <a:r>
              <a:rPr lang="en-US" dirty="0">
                <a:solidFill>
                  <a:srgbClr val="FF33CC"/>
                </a:solidFill>
              </a:rPr>
              <a:t>Reduction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12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AutoShape 5"/>
              <p:cNvSpPr>
                <a:spLocks noChangeArrowheads="1"/>
              </p:cNvSpPr>
              <p:nvPr/>
            </p:nvSpPr>
            <p:spPr bwMode="auto">
              <a:xfrm>
                <a:off x="4627562" y="2161611"/>
                <a:ext cx="2840038" cy="1110734"/>
              </a:xfrm>
              <a:prstGeom prst="rightArrow">
                <a:avLst>
                  <a:gd name="adj1" fmla="val 52315"/>
                  <a:gd name="adj2" fmla="val 59192"/>
                </a:avLst>
              </a:prstGeom>
              <a:noFill/>
              <a:ln w="31750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lang="en-US" altLang="en-US" sz="1600" dirty="0">
                    <a:solidFill>
                      <a:schemeClr val="accent2">
                        <a:lumMod val="50000"/>
                      </a:schemeClr>
                    </a:solidFill>
                  </a:rPr>
                  <a:t>Use same graph</a:t>
                </a:r>
              </a:p>
              <a:p>
                <a:pPr algn="ctr"/>
                <a:r>
                  <a:rPr lang="en-US" altLang="en-US" sz="1600" dirty="0">
                    <a:solidFill>
                      <a:schemeClr val="accent2">
                        <a:lumMod val="50000"/>
                      </a:schemeClr>
                    </a:solidFill>
                  </a:rPr>
                  <a:t>Set </a:t>
                </a:r>
                <a14:m>
                  <m:oMath xmlns:m="http://schemas.openxmlformats.org/officeDocument/2006/math">
                    <m:r>
                      <a:rPr lang="en-US" altLang="en-US" sz="16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en-US" sz="16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en-US" sz="16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altLang="en-US" sz="16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sz="16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altLang="en-US" sz="1600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0" name="AutoShap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27562" y="2161611"/>
                <a:ext cx="2840038" cy="1110734"/>
              </a:xfrm>
              <a:prstGeom prst="rightArrow">
                <a:avLst>
                  <a:gd name="adj1" fmla="val 52315"/>
                  <a:gd name="adj2" fmla="val 59192"/>
                </a:avLst>
              </a:prstGeom>
              <a:blipFill>
                <a:blip r:embed="rId2"/>
                <a:stretch>
                  <a:fillRect/>
                </a:stretch>
              </a:blipFill>
              <a:ln w="31750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AutoShape 5"/>
          <p:cNvSpPr>
            <a:spLocks noChangeArrowheads="1"/>
          </p:cNvSpPr>
          <p:nvPr/>
        </p:nvSpPr>
        <p:spPr bwMode="auto">
          <a:xfrm rot="5400000">
            <a:off x="8725391" y="3466305"/>
            <a:ext cx="1086255" cy="70151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dirty="0"/>
          </a:p>
        </p:txBody>
      </p:sp>
      <p:sp>
        <p:nvSpPr>
          <p:cNvPr id="32" name="AutoShape 5"/>
          <p:cNvSpPr>
            <a:spLocks noChangeArrowheads="1"/>
          </p:cNvSpPr>
          <p:nvPr/>
        </p:nvSpPr>
        <p:spPr bwMode="auto">
          <a:xfrm rot="10800000">
            <a:off x="4779962" y="4839965"/>
            <a:ext cx="2840038" cy="993815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5479573" y="6215041"/>
            <a:ext cx="113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Reduction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77238" y="1752601"/>
            <a:ext cx="3471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Relate Independent Set input to Vertex Cover output</a:t>
            </a:r>
          </a:p>
        </p:txBody>
      </p:sp>
      <p:sp>
        <p:nvSpPr>
          <p:cNvPr id="277" name="TextBox 276"/>
          <p:cNvSpPr txBox="1"/>
          <p:nvPr/>
        </p:nvSpPr>
        <p:spPr>
          <a:xfrm>
            <a:off x="9383607" y="3288855"/>
            <a:ext cx="2213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Any Algorithm for Vertex Cover</a:t>
            </a:r>
            <a:endParaRPr lang="en-US" b="1" dirty="0"/>
          </a:p>
        </p:txBody>
      </p:sp>
      <p:sp>
        <p:nvSpPr>
          <p:cNvPr id="278" name="TextBox 277"/>
          <p:cNvSpPr txBox="1"/>
          <p:nvPr/>
        </p:nvSpPr>
        <p:spPr>
          <a:xfrm>
            <a:off x="4480837" y="4247821"/>
            <a:ext cx="3333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Relate Independent Set output to Vertex Cover output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8937741" y="1558940"/>
            <a:ext cx="1447858" cy="1290148"/>
            <a:chOff x="657225" y="1481300"/>
            <a:chExt cx="5514975" cy="4914248"/>
          </a:xfrm>
        </p:grpSpPr>
        <p:cxnSp>
          <p:nvCxnSpPr>
            <p:cNvPr id="53" name="Straight Connector 52"/>
            <p:cNvCxnSpPr>
              <a:stCxn id="76" idx="1"/>
              <a:endCxn id="68" idx="2"/>
            </p:cNvCxnSpPr>
            <p:nvPr/>
          </p:nvCxnSpPr>
          <p:spPr>
            <a:xfrm flipV="1">
              <a:off x="3187377" y="5562600"/>
              <a:ext cx="1570890" cy="490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67" idx="2"/>
              <a:endCxn id="76" idx="3"/>
            </p:cNvCxnSpPr>
            <p:nvPr/>
          </p:nvCxnSpPr>
          <p:spPr>
            <a:xfrm>
              <a:off x="2054087" y="5181600"/>
              <a:ext cx="602937" cy="871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68" idx="1"/>
              <a:endCxn id="67" idx="3"/>
            </p:cNvCxnSpPr>
            <p:nvPr/>
          </p:nvCxnSpPr>
          <p:spPr>
            <a:xfrm flipH="1" flipV="1">
              <a:off x="2282687" y="4953000"/>
              <a:ext cx="2246980" cy="381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71" idx="2"/>
              <a:endCxn id="67" idx="0"/>
            </p:cNvCxnSpPr>
            <p:nvPr/>
          </p:nvCxnSpPr>
          <p:spPr>
            <a:xfrm>
              <a:off x="885825" y="3032235"/>
              <a:ext cx="1168262" cy="169216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71" idx="3"/>
              <a:endCxn id="72" idx="1"/>
            </p:cNvCxnSpPr>
            <p:nvPr/>
          </p:nvCxnSpPr>
          <p:spPr>
            <a:xfrm flipV="1">
              <a:off x="1114425" y="2447104"/>
              <a:ext cx="1734926" cy="35653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72" idx="3"/>
              <a:endCxn id="69" idx="1"/>
            </p:cNvCxnSpPr>
            <p:nvPr/>
          </p:nvCxnSpPr>
          <p:spPr>
            <a:xfrm>
              <a:off x="3306551" y="2447104"/>
              <a:ext cx="2408449" cy="58677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72" idx="2"/>
              <a:endCxn id="70" idx="0"/>
            </p:cNvCxnSpPr>
            <p:nvPr/>
          </p:nvCxnSpPr>
          <p:spPr>
            <a:xfrm flipH="1">
              <a:off x="2613080" y="2675704"/>
              <a:ext cx="464871" cy="78679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70" idx="3"/>
              <a:endCxn id="73" idx="1"/>
            </p:cNvCxnSpPr>
            <p:nvPr/>
          </p:nvCxnSpPr>
          <p:spPr>
            <a:xfrm>
              <a:off x="2841680" y="3691099"/>
              <a:ext cx="959855" cy="41975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69" idx="2"/>
              <a:endCxn id="73" idx="0"/>
            </p:cNvCxnSpPr>
            <p:nvPr/>
          </p:nvCxnSpPr>
          <p:spPr>
            <a:xfrm flipH="1">
              <a:off x="4030135" y="3262477"/>
              <a:ext cx="1913465" cy="6197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72" idx="3"/>
              <a:endCxn id="74" idx="1"/>
            </p:cNvCxnSpPr>
            <p:nvPr/>
          </p:nvCxnSpPr>
          <p:spPr>
            <a:xfrm flipV="1">
              <a:off x="3306551" y="1709900"/>
              <a:ext cx="952184" cy="73720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69" idx="0"/>
              <a:endCxn id="74" idx="3"/>
            </p:cNvCxnSpPr>
            <p:nvPr/>
          </p:nvCxnSpPr>
          <p:spPr>
            <a:xfrm flipH="1" flipV="1">
              <a:off x="4715935" y="1709900"/>
              <a:ext cx="1227665" cy="109537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68" idx="0"/>
              <a:endCxn id="73" idx="2"/>
            </p:cNvCxnSpPr>
            <p:nvPr/>
          </p:nvCxnSpPr>
          <p:spPr>
            <a:xfrm flipH="1" flipV="1">
              <a:off x="4030135" y="4339457"/>
              <a:ext cx="728132" cy="76594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68" idx="0"/>
              <a:endCxn id="69" idx="2"/>
            </p:cNvCxnSpPr>
            <p:nvPr/>
          </p:nvCxnSpPr>
          <p:spPr>
            <a:xfrm flipV="1">
              <a:off x="4758267" y="3262477"/>
              <a:ext cx="1185333" cy="18429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6" name="Group 65"/>
            <p:cNvGrpSpPr/>
            <p:nvPr/>
          </p:nvGrpSpPr>
          <p:grpSpPr>
            <a:xfrm rot="10800000">
              <a:off x="2657024" y="5938347"/>
              <a:ext cx="530353" cy="457201"/>
              <a:chOff x="2133600" y="4191000"/>
              <a:chExt cx="1060704" cy="914400"/>
            </a:xfrm>
          </p:grpSpPr>
          <p:sp>
            <p:nvSpPr>
              <p:cNvPr id="75" name="Isosceles Triangle 74"/>
              <p:cNvSpPr/>
              <p:nvPr/>
            </p:nvSpPr>
            <p:spPr>
              <a:xfrm>
                <a:off x="2133600" y="4191000"/>
                <a:ext cx="1060704" cy="457200"/>
              </a:xfrm>
              <a:prstGeom prst="triangl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133600" y="4648200"/>
                <a:ext cx="1060704" cy="4572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</p:grpSp>
        <p:sp>
          <p:nvSpPr>
            <p:cNvPr id="67" name="Rectangle 66"/>
            <p:cNvSpPr/>
            <p:nvPr/>
          </p:nvSpPr>
          <p:spPr>
            <a:xfrm>
              <a:off x="1825487" y="4724400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4529667" y="5105400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715000" y="2805277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384480" y="3462499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57225" y="2575035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2849351" y="2218504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3801535" y="3882257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4258735" y="1481300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8915400" y="4953000"/>
            <a:ext cx="1447858" cy="1290148"/>
            <a:chOff x="657225" y="1481300"/>
            <a:chExt cx="5514975" cy="4914248"/>
          </a:xfrm>
        </p:grpSpPr>
        <p:cxnSp>
          <p:nvCxnSpPr>
            <p:cNvPr id="78" name="Straight Connector 77"/>
            <p:cNvCxnSpPr>
              <a:stCxn id="101" idx="1"/>
              <a:endCxn id="93" idx="2"/>
            </p:cNvCxnSpPr>
            <p:nvPr/>
          </p:nvCxnSpPr>
          <p:spPr>
            <a:xfrm flipV="1">
              <a:off x="3187377" y="5562600"/>
              <a:ext cx="1570890" cy="490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92" idx="2"/>
              <a:endCxn id="101" idx="3"/>
            </p:cNvCxnSpPr>
            <p:nvPr/>
          </p:nvCxnSpPr>
          <p:spPr>
            <a:xfrm>
              <a:off x="2054087" y="5181600"/>
              <a:ext cx="602937" cy="871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93" idx="1"/>
              <a:endCxn id="92" idx="3"/>
            </p:cNvCxnSpPr>
            <p:nvPr/>
          </p:nvCxnSpPr>
          <p:spPr>
            <a:xfrm flipH="1" flipV="1">
              <a:off x="2282687" y="4953000"/>
              <a:ext cx="2246980" cy="381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96" idx="2"/>
              <a:endCxn id="92" idx="0"/>
            </p:cNvCxnSpPr>
            <p:nvPr/>
          </p:nvCxnSpPr>
          <p:spPr>
            <a:xfrm>
              <a:off x="885825" y="3032235"/>
              <a:ext cx="1168262" cy="169216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stCxn id="96" idx="3"/>
              <a:endCxn id="97" idx="1"/>
            </p:cNvCxnSpPr>
            <p:nvPr/>
          </p:nvCxnSpPr>
          <p:spPr>
            <a:xfrm flipV="1">
              <a:off x="1114425" y="2447104"/>
              <a:ext cx="1734926" cy="35653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stCxn id="97" idx="3"/>
              <a:endCxn id="94" idx="1"/>
            </p:cNvCxnSpPr>
            <p:nvPr/>
          </p:nvCxnSpPr>
          <p:spPr>
            <a:xfrm>
              <a:off x="3306551" y="2447104"/>
              <a:ext cx="2408449" cy="58677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stCxn id="97" idx="2"/>
              <a:endCxn id="95" idx="0"/>
            </p:cNvCxnSpPr>
            <p:nvPr/>
          </p:nvCxnSpPr>
          <p:spPr>
            <a:xfrm flipH="1">
              <a:off x="2613080" y="2675704"/>
              <a:ext cx="464871" cy="78679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95" idx="3"/>
              <a:endCxn id="98" idx="1"/>
            </p:cNvCxnSpPr>
            <p:nvPr/>
          </p:nvCxnSpPr>
          <p:spPr>
            <a:xfrm>
              <a:off x="2841680" y="3691099"/>
              <a:ext cx="959855" cy="41975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94" idx="2"/>
              <a:endCxn id="98" idx="0"/>
            </p:cNvCxnSpPr>
            <p:nvPr/>
          </p:nvCxnSpPr>
          <p:spPr>
            <a:xfrm flipH="1">
              <a:off x="4030135" y="3262477"/>
              <a:ext cx="1913465" cy="6197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97" idx="3"/>
              <a:endCxn id="99" idx="1"/>
            </p:cNvCxnSpPr>
            <p:nvPr/>
          </p:nvCxnSpPr>
          <p:spPr>
            <a:xfrm flipV="1">
              <a:off x="3306551" y="1709900"/>
              <a:ext cx="952184" cy="73720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94" idx="0"/>
              <a:endCxn id="99" idx="3"/>
            </p:cNvCxnSpPr>
            <p:nvPr/>
          </p:nvCxnSpPr>
          <p:spPr>
            <a:xfrm flipH="1" flipV="1">
              <a:off x="4715935" y="1709900"/>
              <a:ext cx="1227665" cy="109537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93" idx="0"/>
              <a:endCxn id="98" idx="2"/>
            </p:cNvCxnSpPr>
            <p:nvPr/>
          </p:nvCxnSpPr>
          <p:spPr>
            <a:xfrm flipH="1" flipV="1">
              <a:off x="4030135" y="4339457"/>
              <a:ext cx="728132" cy="76594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stCxn id="93" idx="0"/>
              <a:endCxn id="94" idx="2"/>
            </p:cNvCxnSpPr>
            <p:nvPr/>
          </p:nvCxnSpPr>
          <p:spPr>
            <a:xfrm flipV="1">
              <a:off x="4758267" y="3262477"/>
              <a:ext cx="1185333" cy="18429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1" name="Group 90"/>
            <p:cNvGrpSpPr/>
            <p:nvPr/>
          </p:nvGrpSpPr>
          <p:grpSpPr>
            <a:xfrm rot="10800000">
              <a:off x="2657024" y="5938347"/>
              <a:ext cx="530353" cy="457201"/>
              <a:chOff x="2133600" y="4191000"/>
              <a:chExt cx="1060704" cy="914400"/>
            </a:xfrm>
          </p:grpSpPr>
          <p:sp>
            <p:nvSpPr>
              <p:cNvPr id="100" name="Isosceles Triangle 99"/>
              <p:cNvSpPr/>
              <p:nvPr/>
            </p:nvSpPr>
            <p:spPr>
              <a:xfrm>
                <a:off x="2133600" y="4191000"/>
                <a:ext cx="1060704" cy="457200"/>
              </a:xfrm>
              <a:prstGeom prst="triangl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2133600" y="4648200"/>
                <a:ext cx="1060704" cy="4572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</p:grpSp>
        <p:sp>
          <p:nvSpPr>
            <p:cNvPr id="92" name="Rectangle 91"/>
            <p:cNvSpPr/>
            <p:nvPr/>
          </p:nvSpPr>
          <p:spPr>
            <a:xfrm>
              <a:off x="1825487" y="4724400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4529667" y="5105400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5715000" y="2805277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2384480" y="3462499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657225" y="2575035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2849351" y="2218504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3801535" y="3882257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4258735" y="1481300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1" name="TextBox 130"/>
          <p:cNvSpPr txBox="1"/>
          <p:nvPr/>
        </p:nvSpPr>
        <p:spPr>
          <a:xfrm>
            <a:off x="5114986" y="1371601"/>
            <a:ext cx="1438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O(V) Time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1615700" y="1403866"/>
            <a:ext cx="2297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Independent Set Input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7701040" y="1403866"/>
            <a:ext cx="1933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Vertex Cover Input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8001000" y="4495800"/>
            <a:ext cx="202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Vertex Cover </a:t>
            </a:r>
            <a:r>
              <a:rPr lang="en-US" dirty="0" err="1"/>
              <a:t>Ouput</a:t>
            </a:r>
            <a:endParaRPr lang="en-US" dirty="0"/>
          </a:p>
        </p:txBody>
      </p:sp>
      <p:sp>
        <p:nvSpPr>
          <p:cNvPr id="135" name="TextBox 134"/>
          <p:cNvSpPr txBox="1"/>
          <p:nvPr/>
        </p:nvSpPr>
        <p:spPr>
          <a:xfrm>
            <a:off x="1652487" y="4509843"/>
            <a:ext cx="2468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Independent Set Output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392B7A9-B4E7-AD92-E8FB-65B20C59C2A0}"/>
                  </a:ext>
                </a:extLst>
              </p:cNvPr>
              <p:cNvSpPr txBox="1"/>
              <p:nvPr/>
            </p:nvSpPr>
            <p:spPr>
              <a:xfrm>
                <a:off x="1029258" y="2287474"/>
                <a:ext cx="394652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392B7A9-B4E7-AD92-E8FB-65B20C59C2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258" y="2287474"/>
                <a:ext cx="39465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26CB1476-FF3F-5ACA-7101-9E5454556ACA}"/>
              </a:ext>
            </a:extLst>
          </p:cNvPr>
          <p:cNvGrpSpPr/>
          <p:nvPr/>
        </p:nvGrpSpPr>
        <p:grpSpPr>
          <a:xfrm>
            <a:off x="1908209" y="1934920"/>
            <a:ext cx="1766003" cy="1189956"/>
            <a:chOff x="1822926" y="1377631"/>
            <a:chExt cx="7796089" cy="5253107"/>
          </a:xfrm>
        </p:grpSpPr>
        <p:pic>
          <p:nvPicPr>
            <p:cNvPr id="11" name="Picture 2" descr="Image result for Prince Harry">
              <a:extLst>
                <a:ext uri="{FF2B5EF4-FFF2-40B4-BE49-F238E27FC236}">
                  <a16:creationId xmlns:a16="http://schemas.microsoft.com/office/drawing/2014/main" id="{5BB8E96A-60AD-CB4D-5A26-AEF7ADF642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4506" y="2690352"/>
              <a:ext cx="585140" cy="73152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Image result for meghan markle">
              <a:extLst>
                <a:ext uri="{FF2B5EF4-FFF2-40B4-BE49-F238E27FC236}">
                  <a16:creationId xmlns:a16="http://schemas.microsoft.com/office/drawing/2014/main" id="{5AFCDA04-4AF5-1139-51E8-7B0992EE7DD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00"/>
            <a:stretch/>
          </p:blipFill>
          <p:spPr bwMode="auto">
            <a:xfrm>
              <a:off x="3885433" y="3361691"/>
              <a:ext cx="731520" cy="73152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6" descr="Image result for Prince Charles">
              <a:extLst>
                <a:ext uri="{FF2B5EF4-FFF2-40B4-BE49-F238E27FC236}">
                  <a16:creationId xmlns:a16="http://schemas.microsoft.com/office/drawing/2014/main" id="{46786F4D-68A0-2CE0-155B-A9AD7D634B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73911" y="3891454"/>
              <a:ext cx="645104" cy="748381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8" descr="Image result for justin trudeau">
              <a:extLst>
                <a:ext uri="{FF2B5EF4-FFF2-40B4-BE49-F238E27FC236}">
                  <a16:creationId xmlns:a16="http://schemas.microsoft.com/office/drawing/2014/main" id="{9A698084-591C-F3F5-6F94-8987E332B45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21" r="18091" b="33959"/>
            <a:stretch/>
          </p:blipFill>
          <p:spPr bwMode="auto">
            <a:xfrm>
              <a:off x="8003444" y="5781280"/>
              <a:ext cx="548808" cy="84945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0" descr="Image result for Elton John">
              <a:extLst>
                <a:ext uri="{FF2B5EF4-FFF2-40B4-BE49-F238E27FC236}">
                  <a16:creationId xmlns:a16="http://schemas.microsoft.com/office/drawing/2014/main" id="{EF8077BC-688D-7845-DAAF-F83C8E7709B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42" t="4042" r="23983" b="31143"/>
            <a:stretch/>
          </p:blipFill>
          <p:spPr bwMode="auto">
            <a:xfrm>
              <a:off x="7170034" y="4639834"/>
              <a:ext cx="582207" cy="90233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34" descr="Image result for angela merkel">
              <a:extLst>
                <a:ext uri="{FF2B5EF4-FFF2-40B4-BE49-F238E27FC236}">
                  <a16:creationId xmlns:a16="http://schemas.microsoft.com/office/drawing/2014/main" id="{DC060794-47B9-8495-F30C-66DA62E8E8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60" r="30251" b="40439"/>
            <a:stretch/>
          </p:blipFill>
          <p:spPr bwMode="auto">
            <a:xfrm>
              <a:off x="4802831" y="4752366"/>
              <a:ext cx="695829" cy="96235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36" descr="Image result for paul mccartney">
              <a:extLst>
                <a:ext uri="{FF2B5EF4-FFF2-40B4-BE49-F238E27FC236}">
                  <a16:creationId xmlns:a16="http://schemas.microsoft.com/office/drawing/2014/main" id="{2612C3D0-9DBE-8191-AA9E-1F25025F262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39" r="14441" b="27809"/>
            <a:stretch/>
          </p:blipFill>
          <p:spPr bwMode="auto">
            <a:xfrm>
              <a:off x="7688421" y="2589729"/>
              <a:ext cx="778308" cy="89043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E926ABF-B856-91AD-6F08-427E4EE7ACA4}"/>
                </a:ext>
              </a:extLst>
            </p:cNvPr>
            <p:cNvCxnSpPr>
              <a:stCxn id="12" idx="3"/>
            </p:cNvCxnSpPr>
            <p:nvPr/>
          </p:nvCxnSpPr>
          <p:spPr>
            <a:xfrm>
              <a:off x="4616953" y="3727451"/>
              <a:ext cx="1313486" cy="41378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2031E14-EE0C-A5EA-6CD2-441C78873E83}"/>
                </a:ext>
              </a:extLst>
            </p:cNvPr>
            <p:cNvCxnSpPr>
              <a:stCxn id="11" idx="3"/>
              <a:endCxn id="17" idx="1"/>
            </p:cNvCxnSpPr>
            <p:nvPr/>
          </p:nvCxnSpPr>
          <p:spPr>
            <a:xfrm flipV="1">
              <a:off x="2989647" y="3034948"/>
              <a:ext cx="4698775" cy="2116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10D1A11-B16D-8B08-98E9-8ABF5ED5D3D7}"/>
                </a:ext>
              </a:extLst>
            </p:cNvPr>
            <p:cNvCxnSpPr>
              <a:stCxn id="13" idx="1"/>
              <a:endCxn id="17" idx="2"/>
            </p:cNvCxnSpPr>
            <p:nvPr/>
          </p:nvCxnSpPr>
          <p:spPr>
            <a:xfrm flipH="1" flipV="1">
              <a:off x="8077575" y="3480168"/>
              <a:ext cx="896336" cy="78547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675B9BE-9A80-77FA-3031-C5258E27797F}"/>
                </a:ext>
              </a:extLst>
            </p:cNvPr>
            <p:cNvCxnSpPr>
              <a:stCxn id="13" idx="1"/>
            </p:cNvCxnSpPr>
            <p:nvPr/>
          </p:nvCxnSpPr>
          <p:spPr>
            <a:xfrm flipH="1" flipV="1">
              <a:off x="6617443" y="4141234"/>
              <a:ext cx="2356468" cy="12441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E58D6DD-B358-6BF1-51C8-0F0FBD1C644D}"/>
                </a:ext>
              </a:extLst>
            </p:cNvPr>
            <p:cNvCxnSpPr>
              <a:stCxn id="13" idx="1"/>
              <a:endCxn id="15" idx="3"/>
            </p:cNvCxnSpPr>
            <p:nvPr/>
          </p:nvCxnSpPr>
          <p:spPr>
            <a:xfrm flipH="1">
              <a:off x="7752241" y="4265645"/>
              <a:ext cx="1221671" cy="8253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B59CF1C-81C1-4AEF-1508-6528C4A74AA7}"/>
                </a:ext>
              </a:extLst>
            </p:cNvPr>
            <p:cNvCxnSpPr>
              <a:stCxn id="13" idx="1"/>
              <a:endCxn id="14" idx="0"/>
            </p:cNvCxnSpPr>
            <p:nvPr/>
          </p:nvCxnSpPr>
          <p:spPr>
            <a:xfrm flipH="1">
              <a:off x="8277849" y="4265644"/>
              <a:ext cx="696063" cy="151563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BB7E783-E414-26BA-1E72-90F9F1D7B6F9}"/>
                </a:ext>
              </a:extLst>
            </p:cNvPr>
            <p:cNvCxnSpPr>
              <a:stCxn id="14" idx="1"/>
            </p:cNvCxnSpPr>
            <p:nvPr/>
          </p:nvCxnSpPr>
          <p:spPr>
            <a:xfrm flipH="1" flipV="1">
              <a:off x="2565838" y="5714723"/>
              <a:ext cx="5437606" cy="4912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6A8D6D9-C5DB-81CA-D67D-0A0B37A72E5E}"/>
                </a:ext>
              </a:extLst>
            </p:cNvPr>
            <p:cNvCxnSpPr>
              <a:stCxn id="15" idx="1"/>
              <a:endCxn id="16" idx="3"/>
            </p:cNvCxnSpPr>
            <p:nvPr/>
          </p:nvCxnSpPr>
          <p:spPr>
            <a:xfrm flipH="1">
              <a:off x="5498659" y="5091000"/>
              <a:ext cx="1671374" cy="1425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0A6AAD6-DFB8-6813-87C6-765AA05BAA9D}"/>
                </a:ext>
              </a:extLst>
            </p:cNvPr>
            <p:cNvCxnSpPr/>
            <p:nvPr/>
          </p:nvCxnSpPr>
          <p:spPr>
            <a:xfrm flipH="1">
              <a:off x="2289175" y="4525894"/>
              <a:ext cx="815802" cy="77420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9" name="Picture 2" descr="Joe Biden - CNBC">
              <a:extLst>
                <a:ext uri="{FF2B5EF4-FFF2-40B4-BE49-F238E27FC236}">
                  <a16:creationId xmlns:a16="http://schemas.microsoft.com/office/drawing/2014/main" id="{44BAB41E-E75D-EF01-5465-E8C04ADCE1F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98" r="26708" b="42616"/>
            <a:stretch/>
          </p:blipFill>
          <p:spPr bwMode="auto">
            <a:xfrm>
              <a:off x="5884166" y="3696565"/>
              <a:ext cx="778309" cy="969707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4" descr="Emmanuel Macron - Wikipedia">
              <a:extLst>
                <a:ext uri="{FF2B5EF4-FFF2-40B4-BE49-F238E27FC236}">
                  <a16:creationId xmlns:a16="http://schemas.microsoft.com/office/drawing/2014/main" id="{DC272DCB-486D-5267-F24F-05E920E679F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10" r="11235" b="39758"/>
            <a:stretch/>
          </p:blipFill>
          <p:spPr bwMode="auto">
            <a:xfrm>
              <a:off x="1822926" y="5162272"/>
              <a:ext cx="815802" cy="97988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6" descr="Taylor Swift set to make her feature directorial debut | CNN">
              <a:extLst>
                <a:ext uri="{FF2B5EF4-FFF2-40B4-BE49-F238E27FC236}">
                  <a16:creationId xmlns:a16="http://schemas.microsoft.com/office/drawing/2014/main" id="{3A912DEF-D9CB-319A-AF20-25A92F3F1F8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632" r="25738" b="17703"/>
            <a:stretch/>
          </p:blipFill>
          <p:spPr bwMode="auto">
            <a:xfrm>
              <a:off x="2945852" y="3843828"/>
              <a:ext cx="704008" cy="8436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623E717-ACDF-0F34-6CA9-EF5AD7F73D1D}"/>
                </a:ext>
              </a:extLst>
            </p:cNvPr>
            <p:cNvCxnSpPr/>
            <p:nvPr/>
          </p:nvCxnSpPr>
          <p:spPr>
            <a:xfrm>
              <a:off x="2446445" y="1797566"/>
              <a:ext cx="743692" cy="4604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8" name="Picture 8" descr="Ed Sheeran">
              <a:extLst>
                <a:ext uri="{FF2B5EF4-FFF2-40B4-BE49-F238E27FC236}">
                  <a16:creationId xmlns:a16="http://schemas.microsoft.com/office/drawing/2014/main" id="{30DA5302-7DA4-49DF-6CCD-480432628F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0283" y="1377631"/>
              <a:ext cx="743692" cy="74369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10" descr="Pharrell Williams - Age, Wife &amp; &quot;Happy&quot;">
              <a:extLst>
                <a:ext uri="{FF2B5EF4-FFF2-40B4-BE49-F238E27FC236}">
                  <a16:creationId xmlns:a16="http://schemas.microsoft.com/office/drawing/2014/main" id="{B491C4C0-4993-7BEF-E8DF-25B1FD73A3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1741" y="1509255"/>
              <a:ext cx="743692" cy="74369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19A87E9-1F6B-18AA-95CD-110C748633FF}"/>
              </a:ext>
            </a:extLst>
          </p:cNvPr>
          <p:cNvGrpSpPr/>
          <p:nvPr/>
        </p:nvGrpSpPr>
        <p:grpSpPr>
          <a:xfrm>
            <a:off x="1888757" y="5038058"/>
            <a:ext cx="1876006" cy="1226084"/>
            <a:chOff x="1650264" y="1218142"/>
            <a:chExt cx="8281702" cy="5412596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69A4F974-663B-6C2C-9AA5-1F2DE17BB5C0}"/>
                </a:ext>
              </a:extLst>
            </p:cNvPr>
            <p:cNvGrpSpPr/>
            <p:nvPr/>
          </p:nvGrpSpPr>
          <p:grpSpPr>
            <a:xfrm>
              <a:off x="1650264" y="1218142"/>
              <a:ext cx="8281702" cy="4725458"/>
              <a:chOff x="1650264" y="1218142"/>
              <a:chExt cx="8281702" cy="4725458"/>
            </a:xfrm>
          </p:grpSpPr>
          <p:sp>
            <p:nvSpPr>
              <p:cNvPr id="179" name="Oval 178">
                <a:extLst>
                  <a:ext uri="{FF2B5EF4-FFF2-40B4-BE49-F238E27FC236}">
                    <a16:creationId xmlns:a16="http://schemas.microsoft.com/office/drawing/2014/main" id="{16D9E123-632F-933D-8DF8-4955A59E8E45}"/>
                  </a:ext>
                </a:extLst>
              </p:cNvPr>
              <p:cNvSpPr/>
              <p:nvPr/>
            </p:nvSpPr>
            <p:spPr>
              <a:xfrm>
                <a:off x="1650264" y="1218142"/>
                <a:ext cx="1193396" cy="1085135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6663420E-2AEB-CC08-AF83-B002CED52F98}"/>
                  </a:ext>
                </a:extLst>
              </p:cNvPr>
              <p:cNvSpPr/>
              <p:nvPr/>
            </p:nvSpPr>
            <p:spPr>
              <a:xfrm>
                <a:off x="1930334" y="2389557"/>
                <a:ext cx="1271007" cy="1337894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BDEC8800-9EE3-95D0-82E6-8098B0FEC53D}"/>
                  </a:ext>
                </a:extLst>
              </p:cNvPr>
              <p:cNvSpPr/>
              <p:nvPr/>
            </p:nvSpPr>
            <p:spPr>
              <a:xfrm>
                <a:off x="3658898" y="3089427"/>
                <a:ext cx="1271007" cy="1337894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8124017A-49D4-C005-E7DB-C5CCD89CBE22}"/>
                  </a:ext>
                </a:extLst>
              </p:cNvPr>
              <p:cNvSpPr/>
              <p:nvPr/>
            </p:nvSpPr>
            <p:spPr>
              <a:xfrm>
                <a:off x="4495800" y="4605706"/>
                <a:ext cx="1271007" cy="1337894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DAC7CC1B-781D-0287-FFE2-0E81E6CCC5E3}"/>
                  </a:ext>
                </a:extLst>
              </p:cNvPr>
              <p:cNvSpPr/>
              <p:nvPr/>
            </p:nvSpPr>
            <p:spPr>
              <a:xfrm>
                <a:off x="8660959" y="3575103"/>
                <a:ext cx="1271007" cy="1337894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D7ACB489-D15A-C52F-C2F9-FAC08377A901}"/>
                  </a:ext>
                </a:extLst>
              </p:cNvPr>
              <p:cNvSpPr/>
              <p:nvPr/>
            </p:nvSpPr>
            <p:spPr>
              <a:xfrm>
                <a:off x="2593975" y="3638669"/>
                <a:ext cx="1271007" cy="1337894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17439770-DDCD-AF0B-9138-AFC8C47C10F5}"/>
                </a:ext>
              </a:extLst>
            </p:cNvPr>
            <p:cNvGrpSpPr/>
            <p:nvPr/>
          </p:nvGrpSpPr>
          <p:grpSpPr>
            <a:xfrm>
              <a:off x="1822926" y="1377631"/>
              <a:ext cx="7796089" cy="5253107"/>
              <a:chOff x="1822926" y="1377631"/>
              <a:chExt cx="7796089" cy="5253107"/>
            </a:xfrm>
          </p:grpSpPr>
          <p:pic>
            <p:nvPicPr>
              <p:cNvPr id="49" name="Picture 2" descr="Image result for Prince Harry">
                <a:extLst>
                  <a:ext uri="{FF2B5EF4-FFF2-40B4-BE49-F238E27FC236}">
                    <a16:creationId xmlns:a16="http://schemas.microsoft.com/office/drawing/2014/main" id="{CEE9C4FF-1DCA-4381-A2AD-30744335A08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4506" y="2690352"/>
                <a:ext cx="585140" cy="73152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" name="Picture 4" descr="Image result for meghan markle">
                <a:extLst>
                  <a:ext uri="{FF2B5EF4-FFF2-40B4-BE49-F238E27FC236}">
                    <a16:creationId xmlns:a16="http://schemas.microsoft.com/office/drawing/2014/main" id="{37F8B372-6617-0FD9-499D-33017E554DB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0000"/>
              <a:stretch/>
            </p:blipFill>
            <p:spPr bwMode="auto">
              <a:xfrm>
                <a:off x="3885433" y="3361691"/>
                <a:ext cx="731520" cy="73152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" name="Picture 6" descr="Image result for Prince Charles">
                <a:extLst>
                  <a:ext uri="{FF2B5EF4-FFF2-40B4-BE49-F238E27FC236}">
                    <a16:creationId xmlns:a16="http://schemas.microsoft.com/office/drawing/2014/main" id="{8E034901-689B-E2D9-B567-E4CB2213D36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73911" y="3891454"/>
                <a:ext cx="645104" cy="748381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7" name="Picture 18" descr="Image result for justin trudeau">
                <a:extLst>
                  <a:ext uri="{FF2B5EF4-FFF2-40B4-BE49-F238E27FC236}">
                    <a16:creationId xmlns:a16="http://schemas.microsoft.com/office/drawing/2014/main" id="{04FA622E-B8A9-8798-9141-FA4D29DB419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021" r="18091" b="33959"/>
              <a:stretch/>
            </p:blipFill>
            <p:spPr bwMode="auto">
              <a:xfrm>
                <a:off x="8003444" y="5781280"/>
                <a:ext cx="548808" cy="84945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1" name="Picture 20" descr="Image result for Elton John">
                <a:extLst>
                  <a:ext uri="{FF2B5EF4-FFF2-40B4-BE49-F238E27FC236}">
                    <a16:creationId xmlns:a16="http://schemas.microsoft.com/office/drawing/2014/main" id="{360124E0-E4A6-1384-E7C7-7BD668405BC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742" t="4042" r="23983" b="31143"/>
              <a:stretch/>
            </p:blipFill>
            <p:spPr bwMode="auto">
              <a:xfrm>
                <a:off x="7170034" y="4639834"/>
                <a:ext cx="582207" cy="90233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2" name="Picture 34" descr="Image result for angela merkel">
                <a:extLst>
                  <a:ext uri="{FF2B5EF4-FFF2-40B4-BE49-F238E27FC236}">
                    <a16:creationId xmlns:a16="http://schemas.microsoft.com/office/drawing/2014/main" id="{1B21663A-6BEE-093E-1083-4AC97DCF72A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760" r="30251" b="40439"/>
              <a:stretch/>
            </p:blipFill>
            <p:spPr bwMode="auto">
              <a:xfrm>
                <a:off x="4802831" y="4752366"/>
                <a:ext cx="695829" cy="96235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3" name="Picture 36" descr="Image result for paul mccartney">
                <a:extLst>
                  <a:ext uri="{FF2B5EF4-FFF2-40B4-BE49-F238E27FC236}">
                    <a16:creationId xmlns:a16="http://schemas.microsoft.com/office/drawing/2014/main" id="{CEB7CE71-0E12-887A-5062-AFA91BF0E7F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839" r="14441" b="27809"/>
              <a:stretch/>
            </p:blipFill>
            <p:spPr bwMode="auto">
              <a:xfrm>
                <a:off x="7688421" y="2589729"/>
                <a:ext cx="778308" cy="89043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1452ABE7-FF69-0C4C-C9CF-72B683FB36AC}"/>
                  </a:ext>
                </a:extLst>
              </p:cNvPr>
              <p:cNvCxnSpPr>
                <a:stCxn id="50" idx="3"/>
              </p:cNvCxnSpPr>
              <p:nvPr/>
            </p:nvCxnSpPr>
            <p:spPr>
              <a:xfrm>
                <a:off x="4616953" y="3727451"/>
                <a:ext cx="1313486" cy="41378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00C5D898-8CDC-7E68-E423-33E3B92443E9}"/>
                  </a:ext>
                </a:extLst>
              </p:cNvPr>
              <p:cNvCxnSpPr>
                <a:stCxn id="49" idx="3"/>
                <a:endCxn id="163" idx="1"/>
              </p:cNvCxnSpPr>
              <p:nvPr/>
            </p:nvCxnSpPr>
            <p:spPr>
              <a:xfrm flipV="1">
                <a:off x="2989647" y="3034948"/>
                <a:ext cx="4698775" cy="2116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D22061D3-46F0-A228-54D7-BB55F0645D6C}"/>
                  </a:ext>
                </a:extLst>
              </p:cNvPr>
              <p:cNvCxnSpPr>
                <a:stCxn id="51" idx="1"/>
                <a:endCxn id="163" idx="2"/>
              </p:cNvCxnSpPr>
              <p:nvPr/>
            </p:nvCxnSpPr>
            <p:spPr>
              <a:xfrm flipH="1" flipV="1">
                <a:off x="8077575" y="3480168"/>
                <a:ext cx="896336" cy="78547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9E87279C-FF1B-9DB3-A17B-CEF0043E67AC}"/>
                  </a:ext>
                </a:extLst>
              </p:cNvPr>
              <p:cNvCxnSpPr>
                <a:stCxn id="51" idx="1"/>
              </p:cNvCxnSpPr>
              <p:nvPr/>
            </p:nvCxnSpPr>
            <p:spPr>
              <a:xfrm flipH="1" flipV="1">
                <a:off x="6617443" y="4141234"/>
                <a:ext cx="2356468" cy="12441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7BC410CD-B196-68B7-549E-D16754BCFCE4}"/>
                  </a:ext>
                </a:extLst>
              </p:cNvPr>
              <p:cNvCxnSpPr>
                <a:stCxn id="51" idx="1"/>
                <a:endCxn id="161" idx="3"/>
              </p:cNvCxnSpPr>
              <p:nvPr/>
            </p:nvCxnSpPr>
            <p:spPr>
              <a:xfrm flipH="1">
                <a:off x="7752241" y="4265645"/>
                <a:ext cx="1221671" cy="82535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E4152194-3C0D-445F-4764-9554A1CD25A6}"/>
                  </a:ext>
                </a:extLst>
              </p:cNvPr>
              <p:cNvCxnSpPr>
                <a:stCxn id="51" idx="1"/>
                <a:endCxn id="107" idx="0"/>
              </p:cNvCxnSpPr>
              <p:nvPr/>
            </p:nvCxnSpPr>
            <p:spPr>
              <a:xfrm flipH="1">
                <a:off x="8277849" y="4265644"/>
                <a:ext cx="696063" cy="151563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A6E38B35-9756-5FFD-6761-8EA6EE44E069}"/>
                  </a:ext>
                </a:extLst>
              </p:cNvPr>
              <p:cNvCxnSpPr>
                <a:stCxn id="107" idx="1"/>
              </p:cNvCxnSpPr>
              <p:nvPr/>
            </p:nvCxnSpPr>
            <p:spPr>
              <a:xfrm flipH="1" flipV="1">
                <a:off x="2565838" y="5714723"/>
                <a:ext cx="5437606" cy="49128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041C7577-57BD-DB2D-43B9-4AD383D8D87D}"/>
                  </a:ext>
                </a:extLst>
              </p:cNvPr>
              <p:cNvCxnSpPr>
                <a:stCxn id="161" idx="1"/>
                <a:endCxn id="162" idx="3"/>
              </p:cNvCxnSpPr>
              <p:nvPr/>
            </p:nvCxnSpPr>
            <p:spPr>
              <a:xfrm flipH="1">
                <a:off x="5498659" y="5091000"/>
                <a:ext cx="1671374" cy="14254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3C740785-0714-00FF-F8A4-3788C9A83620}"/>
                  </a:ext>
                </a:extLst>
              </p:cNvPr>
              <p:cNvCxnSpPr/>
              <p:nvPr/>
            </p:nvCxnSpPr>
            <p:spPr>
              <a:xfrm flipH="1">
                <a:off x="2289175" y="4525894"/>
                <a:ext cx="815802" cy="77420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73" name="Picture 2" descr="Joe Biden - CNBC">
                <a:extLst>
                  <a:ext uri="{FF2B5EF4-FFF2-40B4-BE49-F238E27FC236}">
                    <a16:creationId xmlns:a16="http://schemas.microsoft.com/office/drawing/2014/main" id="{5ACFECFC-6F66-27BC-C502-D3006972BE1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298" r="26708" b="42616"/>
              <a:stretch/>
            </p:blipFill>
            <p:spPr bwMode="auto">
              <a:xfrm>
                <a:off x="5884166" y="3696565"/>
                <a:ext cx="778309" cy="969707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4" name="Picture 4" descr="Emmanuel Macron - Wikipedia">
                <a:extLst>
                  <a:ext uri="{FF2B5EF4-FFF2-40B4-BE49-F238E27FC236}">
                    <a16:creationId xmlns:a16="http://schemas.microsoft.com/office/drawing/2014/main" id="{079D8B1C-5A1F-ADFE-E4EA-860C1823E2D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210" r="11235" b="39758"/>
              <a:stretch/>
            </p:blipFill>
            <p:spPr bwMode="auto">
              <a:xfrm>
                <a:off x="1822926" y="5162272"/>
                <a:ext cx="815802" cy="97988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5" name="Picture 6" descr="Taylor Swift set to make her feature directorial debut | CNN">
                <a:extLst>
                  <a:ext uri="{FF2B5EF4-FFF2-40B4-BE49-F238E27FC236}">
                    <a16:creationId xmlns:a16="http://schemas.microsoft.com/office/drawing/2014/main" id="{EAAE20C6-490B-63B1-E7CB-F16ECE3A20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632" r="25738" b="17703"/>
              <a:stretch/>
            </p:blipFill>
            <p:spPr bwMode="auto">
              <a:xfrm>
                <a:off x="2945852" y="3843828"/>
                <a:ext cx="704008" cy="84363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F0D7C3E0-7523-46AC-53F7-705ED17A9E4B}"/>
                  </a:ext>
                </a:extLst>
              </p:cNvPr>
              <p:cNvCxnSpPr/>
              <p:nvPr/>
            </p:nvCxnSpPr>
            <p:spPr>
              <a:xfrm>
                <a:off x="2446445" y="1797566"/>
                <a:ext cx="743692" cy="4604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77" name="Picture 8" descr="Ed Sheeran">
                <a:extLst>
                  <a:ext uri="{FF2B5EF4-FFF2-40B4-BE49-F238E27FC236}">
                    <a16:creationId xmlns:a16="http://schemas.microsoft.com/office/drawing/2014/main" id="{4EB42BD1-3ED5-FD8C-DF85-27DEBBDA2B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50283" y="1377631"/>
                <a:ext cx="743692" cy="74369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8" name="Picture 10" descr="Pharrell Williams - Age, Wife &amp; &quot;Happy&quot;">
                <a:extLst>
                  <a:ext uri="{FF2B5EF4-FFF2-40B4-BE49-F238E27FC236}">
                    <a16:creationId xmlns:a16="http://schemas.microsoft.com/office/drawing/2014/main" id="{C478FD9F-704F-4C8B-DAE9-DBB195B7F3D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41741" y="1509255"/>
                <a:ext cx="743692" cy="74369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86" name="TextBox 185">
                <a:extLst>
                  <a:ext uri="{FF2B5EF4-FFF2-40B4-BE49-F238E27FC236}">
                    <a16:creationId xmlns:a16="http://schemas.microsoft.com/office/drawing/2014/main" id="{B758E259-36E4-72F4-7A4E-70729A8E4BBA}"/>
                  </a:ext>
                </a:extLst>
              </p:cNvPr>
              <p:cNvSpPr txBox="1"/>
              <p:nvPr/>
            </p:nvSpPr>
            <p:spPr>
              <a:xfrm>
                <a:off x="10784345" y="2090883"/>
                <a:ext cx="394652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186" name="TextBox 185">
                <a:extLst>
                  <a:ext uri="{FF2B5EF4-FFF2-40B4-BE49-F238E27FC236}">
                    <a16:creationId xmlns:a16="http://schemas.microsoft.com/office/drawing/2014/main" id="{B758E259-36E4-72F4-7A4E-70729A8E4B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4345" y="2090883"/>
                <a:ext cx="394652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7" name="TextBox 186">
            <a:extLst>
              <a:ext uri="{FF2B5EF4-FFF2-40B4-BE49-F238E27FC236}">
                <a16:creationId xmlns:a16="http://schemas.microsoft.com/office/drawing/2014/main" id="{7F72647E-905F-6524-BE7F-93BDA79853DE}"/>
              </a:ext>
            </a:extLst>
          </p:cNvPr>
          <p:cNvSpPr txBox="1"/>
          <p:nvPr/>
        </p:nvSpPr>
        <p:spPr>
          <a:xfrm>
            <a:off x="5442120" y="5164090"/>
            <a:ext cx="2025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Give same output</a:t>
            </a:r>
          </a:p>
        </p:txBody>
      </p:sp>
    </p:spTree>
    <p:extLst>
      <p:ext uri="{BB962C8B-B14F-4D97-AF65-F5344CB8AC3E}">
        <p14:creationId xmlns:p14="http://schemas.microsoft.com/office/powerpoint/2010/main" val="266057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13</a:t>
            </a:fld>
            <a:endParaRPr 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12458" y="1143000"/>
            <a:ext cx="10969943" cy="9034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2800" dirty="0"/>
              <a:t> Shows how two different problems relate to each other</a:t>
            </a:r>
          </a:p>
          <a:p>
            <a:endParaRPr lang="en-US" altLang="en-US" sz="2800" dirty="0"/>
          </a:p>
          <a:p>
            <a:pPr marL="0" indent="0">
              <a:buNone/>
            </a:pPr>
            <a:endParaRPr lang="en-US" altLang="en-US" sz="2800" dirty="0"/>
          </a:p>
          <a:p>
            <a:endParaRPr lang="en-US" altLang="en-US" sz="2800" dirty="0"/>
          </a:p>
          <a:p>
            <a:endParaRPr lang="en-US" altLang="en-US" sz="2800" dirty="0"/>
          </a:p>
          <a:p>
            <a:pPr>
              <a:buFontTx/>
              <a:buNone/>
            </a:pPr>
            <a:endParaRPr lang="en-US" altLang="en-US" sz="2800" dirty="0"/>
          </a:p>
        </p:txBody>
      </p:sp>
      <p:pic>
        <p:nvPicPr>
          <p:cNvPr id="6" name="Picture 2" descr="Image result for popcor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846" y="3533681"/>
            <a:ext cx="2691090" cy="329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072" y="2325272"/>
            <a:ext cx="4456528" cy="445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20597852">
            <a:off x="1559784" y="2207720"/>
            <a:ext cx="58196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Ravie" panose="04040805050809020602" pitchFamily="82" charset="0"/>
              </a:rPr>
              <a:t>MOVIE TIME!</a:t>
            </a:r>
          </a:p>
        </p:txBody>
      </p:sp>
    </p:spTree>
    <p:extLst>
      <p:ext uri="{BB962C8B-B14F-4D97-AF65-F5344CB8AC3E}">
        <p14:creationId xmlns:p14="http://schemas.microsoft.com/office/powerpoint/2010/main" val="239192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2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4488720" y="1773199"/>
            <a:ext cx="3215508" cy="4843619"/>
          </a:xfrm>
          <a:prstGeom prst="rect">
            <a:avLst/>
          </a:prstGeom>
          <a:solidFill>
            <a:srgbClr val="FFA7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MacGyver’s </a:t>
            </a:r>
            <a:r>
              <a:rPr lang="en-US" dirty="0">
                <a:solidFill>
                  <a:srgbClr val="FFA7FF"/>
                </a:solidFill>
              </a:rPr>
              <a:t>Reduction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67001" y="1901865"/>
            <a:ext cx="1630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Opening a door</a:t>
            </a:r>
          </a:p>
        </p:txBody>
      </p:sp>
      <p:pic>
        <p:nvPicPr>
          <p:cNvPr id="8" name="Picture 2" descr="Image result for door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1" r="21968"/>
          <a:stretch/>
        </p:blipFill>
        <p:spPr bwMode="auto">
          <a:xfrm>
            <a:off x="3086682" y="2307490"/>
            <a:ext cx="592555" cy="121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615700" y="1403866"/>
            <a:ext cx="3670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Problem we don’t know how to solve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617696" y="1981200"/>
            <a:ext cx="1531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Lighting a fire</a:t>
            </a:r>
          </a:p>
        </p:txBody>
      </p:sp>
      <p:pic>
        <p:nvPicPr>
          <p:cNvPr id="15" name="Picture 4" descr="Image result for fir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80"/>
          <a:stretch/>
        </p:blipFill>
        <p:spPr bwMode="auto">
          <a:xfrm>
            <a:off x="8363286" y="2161900"/>
            <a:ext cx="2333596" cy="10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239001" y="1371600"/>
            <a:ext cx="341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Problem we do know how to solve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341372" y="4696208"/>
            <a:ext cx="2189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Alcohol, wood, matches</a:t>
            </a:r>
          </a:p>
        </p:txBody>
      </p:sp>
      <p:pic>
        <p:nvPicPr>
          <p:cNvPr id="18" name="Picture 6" descr="Image result for whiskey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02" r="31074"/>
          <a:stretch/>
        </p:blipFill>
        <p:spPr bwMode="auto">
          <a:xfrm rot="1117477">
            <a:off x="8684810" y="5289197"/>
            <a:ext cx="393856" cy="129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Image result for wood plank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40" r="39638"/>
          <a:stretch/>
        </p:blipFill>
        <p:spPr bwMode="auto">
          <a:xfrm rot="19068828">
            <a:off x="9447749" y="5463148"/>
            <a:ext cx="164673" cy="1113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2" descr="Image result for match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715" y="6032170"/>
            <a:ext cx="629362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267275" y="4346437"/>
                <a:ext cx="15006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Solution for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𝑩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7275" y="4346437"/>
                <a:ext cx="1500667" cy="369332"/>
              </a:xfrm>
              <a:prstGeom prst="rect">
                <a:avLst/>
              </a:prstGeom>
              <a:blipFill>
                <a:blip r:embed="rId7"/>
                <a:stretch>
                  <a:fillRect l="-2521" t="-3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Flowchart: Magnetic Disk 21"/>
              <p:cNvSpPr/>
              <p:nvPr/>
            </p:nvSpPr>
            <p:spPr>
              <a:xfrm>
                <a:off x="1752600" y="1973492"/>
                <a:ext cx="625924" cy="1184190"/>
              </a:xfrm>
              <a:prstGeom prst="flowChartMagneticDisk">
                <a:avLst/>
              </a:prstGeom>
              <a:solidFill>
                <a:srgbClr val="FF5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4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Flowchart: Magnetic Disk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1973492"/>
                <a:ext cx="625924" cy="1184190"/>
              </a:xfrm>
              <a:prstGeom prst="flowChartMagneticDisk">
                <a:avLst/>
              </a:prstGeom>
              <a:blipFill>
                <a:blip r:embed="rId8"/>
                <a:stretch>
                  <a:fillRect l="-9615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7832276" y="2063144"/>
                <a:ext cx="625924" cy="100488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2276" y="2063144"/>
                <a:ext cx="625924" cy="1004887"/>
              </a:xfrm>
              <a:prstGeom prst="rect">
                <a:avLst/>
              </a:prstGeom>
              <a:blipFill>
                <a:blip r:embed="rId9"/>
                <a:stretch>
                  <a:fillRect l="-11538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/>
          <p:cNvGrpSpPr/>
          <p:nvPr/>
        </p:nvGrpSpPr>
        <p:grpSpPr>
          <a:xfrm>
            <a:off x="2895601" y="5134054"/>
            <a:ext cx="1174595" cy="1721076"/>
            <a:chOff x="10154328" y="3614629"/>
            <a:chExt cx="1565720" cy="1721076"/>
          </a:xfrm>
        </p:grpSpPr>
        <p:pic>
          <p:nvPicPr>
            <p:cNvPr id="25" name="Picture 24" descr="Image result for ke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100970">
              <a:off x="10528567" y="3614629"/>
              <a:ext cx="1191481" cy="1191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6" descr="Image result for flame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274643">
              <a:off x="10154328" y="4424859"/>
              <a:ext cx="660210" cy="910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TextBox 26"/>
          <p:cNvSpPr txBox="1"/>
          <p:nvPr/>
        </p:nvSpPr>
        <p:spPr>
          <a:xfrm>
            <a:off x="2959163" y="4493096"/>
            <a:ext cx="1993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Keg cannon battering ram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851157" y="4113166"/>
                <a:ext cx="14862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Solution for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𝑨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1157" y="4113166"/>
                <a:ext cx="1486241" cy="369332"/>
              </a:xfrm>
              <a:prstGeom prst="rect">
                <a:avLst/>
              </a:prstGeom>
              <a:blipFill>
                <a:blip r:embed="rId12"/>
                <a:stretch>
                  <a:fillRect l="-3390" t="-10345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utoShape 5"/>
          <p:cNvSpPr>
            <a:spLocks noChangeArrowheads="1"/>
          </p:cNvSpPr>
          <p:nvPr/>
        </p:nvSpPr>
        <p:spPr bwMode="auto">
          <a:xfrm>
            <a:off x="4627562" y="1845186"/>
            <a:ext cx="2840038" cy="1344573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altLang="en-US" sz="2000" dirty="0"/>
              <a:t>Aim duct at door, insert keg</a:t>
            </a:r>
          </a:p>
        </p:txBody>
      </p:sp>
      <p:sp>
        <p:nvSpPr>
          <p:cNvPr id="31" name="AutoShape 5"/>
          <p:cNvSpPr>
            <a:spLocks noChangeArrowheads="1"/>
          </p:cNvSpPr>
          <p:nvPr/>
        </p:nvSpPr>
        <p:spPr bwMode="auto">
          <a:xfrm rot="5400000">
            <a:off x="8725391" y="3466305"/>
            <a:ext cx="1086255" cy="70151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altLang="en-US" dirty="0"/>
              <a:t>How?</a:t>
            </a:r>
          </a:p>
        </p:txBody>
      </p:sp>
      <p:sp>
        <p:nvSpPr>
          <p:cNvPr id="32" name="AutoShape 5"/>
          <p:cNvSpPr>
            <a:spLocks noChangeArrowheads="1"/>
          </p:cNvSpPr>
          <p:nvPr/>
        </p:nvSpPr>
        <p:spPr bwMode="auto">
          <a:xfrm rot="10800000">
            <a:off x="4779962" y="4839965"/>
            <a:ext cx="2840038" cy="993815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sz="2800" dirty="0"/>
          </a:p>
        </p:txBody>
      </p:sp>
      <p:sp>
        <p:nvSpPr>
          <p:cNvPr id="33" name="TextBox 32"/>
          <p:cNvSpPr txBox="1"/>
          <p:nvPr/>
        </p:nvSpPr>
        <p:spPr>
          <a:xfrm>
            <a:off x="5105400" y="5139426"/>
            <a:ext cx="24705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000" dirty="0"/>
              <a:t>Put fire under the Keg</a:t>
            </a:r>
            <a:endParaRPr lang="en-US" sz="2000" dirty="0"/>
          </a:p>
        </p:txBody>
      </p:sp>
      <p:sp>
        <p:nvSpPr>
          <p:cNvPr id="35" name="TextBox 34"/>
          <p:cNvSpPr txBox="1"/>
          <p:nvPr/>
        </p:nvSpPr>
        <p:spPr>
          <a:xfrm>
            <a:off x="5479573" y="6215041"/>
            <a:ext cx="113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Reduction</a:t>
            </a:r>
          </a:p>
        </p:txBody>
      </p:sp>
    </p:spTree>
    <p:extLst>
      <p:ext uri="{BB962C8B-B14F-4D97-AF65-F5344CB8AC3E}">
        <p14:creationId xmlns:p14="http://schemas.microsoft.com/office/powerpoint/2010/main" val="401954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6" grpId="0"/>
      <p:bldP spid="12" grpId="0"/>
      <p:bldP spid="14" grpId="0"/>
      <p:bldP spid="16" grpId="0"/>
      <p:bldP spid="17" grpId="0"/>
      <p:bldP spid="21" grpId="0"/>
      <p:bldP spid="22" grpId="0" animBg="1"/>
      <p:bldP spid="23" grpId="0" animBg="1"/>
      <p:bldP spid="27" grpId="0"/>
      <p:bldP spid="28" grpId="0"/>
      <p:bldP spid="30" grpId="0" animBg="1"/>
      <p:bldP spid="31" grpId="0" animBg="1"/>
      <p:bldP spid="32" grpId="0" animBg="1"/>
      <p:bldP spid="33" grpId="0"/>
      <p:bldP spid="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C76BE-F09E-54F2-B299-E6BC5F388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NP-Complete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BB07FC-04E6-6CCE-679B-32B6B7AC8E4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set of “together they stand, together they fall” problems</a:t>
                </a:r>
              </a:p>
              <a:p>
                <a:r>
                  <a:rPr lang="en-US" dirty="0"/>
                  <a:t>The problems in this set either all belong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, or none of them do</a:t>
                </a:r>
              </a:p>
              <a:p>
                <a:r>
                  <a:rPr lang="en-US" dirty="0"/>
                  <a:t>Intuitively, the “hardest” problems in NP</a:t>
                </a:r>
              </a:p>
              <a:p>
                <a:r>
                  <a:rPr lang="en-US" dirty="0"/>
                  <a:t>Collection of problems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en-US" dirty="0"/>
                  <a:t> that can all be “transformed” into each other in polynomial time</a:t>
                </a:r>
              </a:p>
              <a:p>
                <a:pPr lvl="1"/>
                <a:r>
                  <a:rPr lang="en-US" dirty="0"/>
                  <a:t>Like we could transform independent set to vertex cover, and vice-versa</a:t>
                </a:r>
              </a:p>
              <a:p>
                <a:pPr lvl="1"/>
                <a:r>
                  <a:rPr lang="en-US" dirty="0"/>
                  <a:t>We can also transform vertex cover into Hamiltonian path, and Hamiltonian path into independent set, and 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BB07FC-04E6-6CCE-679B-32B6B7AC8E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48457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itle 1">
                <a:extLst>
                  <a:ext uri="{FF2B5EF4-FFF2-40B4-BE49-F238E27FC236}">
                    <a16:creationId xmlns:a16="http://schemas.microsoft.com/office/drawing/2014/main" id="{58BD3A92-F435-7C36-5746-4DD8BBD2FA4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93040" y="-160020"/>
                <a:ext cx="10515600" cy="13255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𝐸𝑋𝑃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𝐶𝑜𝑚𝑝𝑙𝑒𝑡𝑒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6" name="Title 1">
                <a:extLst>
                  <a:ext uri="{FF2B5EF4-FFF2-40B4-BE49-F238E27FC236}">
                    <a16:creationId xmlns:a16="http://schemas.microsoft.com/office/drawing/2014/main" id="{58BD3A92-F435-7C36-5746-4DD8BBD2FA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93040" y="-160020"/>
                <a:ext cx="10515600" cy="13255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71DED51-C630-1C05-E13A-1F2DA7629B7A}"/>
                  </a:ext>
                </a:extLst>
              </p:cNvPr>
              <p:cNvSpPr txBox="1"/>
              <p:nvPr/>
            </p:nvSpPr>
            <p:spPr>
              <a:xfrm>
                <a:off x="-188477" y="860026"/>
                <a:ext cx="5212080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</a:rPr>
                  <a:t>iff</a:t>
                </a:r>
                <a:r>
                  <a:rPr lang="en-US" sz="2800" dirty="0">
                    <a:solidFill>
                      <a:srgbClr val="FF0000"/>
                    </a:solidFill>
                  </a:rPr>
                  <a:t> some problem from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𝑁𝑃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𝐶𝑜𝑚𝑝𝑙𝑒𝑡𝑒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belongs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71DED51-C630-1C05-E13A-1F2DA7629B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8477" y="860026"/>
                <a:ext cx="5212080" cy="954107"/>
              </a:xfrm>
              <a:prstGeom prst="rect">
                <a:avLst/>
              </a:prstGeom>
              <a:blipFill>
                <a:blip r:embed="rId3"/>
                <a:stretch>
                  <a:fillRect t="-5732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0BF2553B-A8E9-2DA3-9BE3-EAEA6EE0D998}"/>
              </a:ext>
            </a:extLst>
          </p:cNvPr>
          <p:cNvGrpSpPr/>
          <p:nvPr/>
        </p:nvGrpSpPr>
        <p:grpSpPr>
          <a:xfrm>
            <a:off x="1879600" y="1411817"/>
            <a:ext cx="11023600" cy="5430287"/>
            <a:chOff x="1879600" y="1411817"/>
            <a:chExt cx="11023600" cy="5430287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F96FFB7-6607-6F79-B3BA-77C3C283E189}"/>
                </a:ext>
              </a:extLst>
            </p:cNvPr>
            <p:cNvGrpSpPr/>
            <p:nvPr/>
          </p:nvGrpSpPr>
          <p:grpSpPr>
            <a:xfrm>
              <a:off x="1879600" y="1411817"/>
              <a:ext cx="11023600" cy="5430287"/>
              <a:chOff x="396240" y="715328"/>
              <a:chExt cx="12469756" cy="614267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141635B6-F402-1095-4877-EFE866AA1617}"/>
                  </a:ext>
                </a:extLst>
              </p:cNvPr>
              <p:cNvSpPr/>
              <p:nvPr/>
            </p:nvSpPr>
            <p:spPr>
              <a:xfrm>
                <a:off x="396240" y="715328"/>
                <a:ext cx="11602720" cy="614267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F3933289-11A2-E100-3246-E02B39C7AED0}"/>
                      </a:ext>
                    </a:extLst>
                  </p:cNvPr>
                  <p:cNvSpPr txBox="1"/>
                  <p:nvPr/>
                </p:nvSpPr>
                <p:spPr>
                  <a:xfrm>
                    <a:off x="3342640" y="733886"/>
                    <a:ext cx="6096000" cy="52322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𝐸𝑋</m:t>
                          </m:r>
                          <m:r>
                            <a:rPr lang="en-US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oMath>
                      </m:oMathPara>
                    </a14:m>
                    <a:endParaRPr lang="en-US" sz="28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F3933289-11A2-E100-3246-E02B39C7AED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42640" y="733886"/>
                    <a:ext cx="6096000" cy="52322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8B632667-D7CC-99D1-7608-1CAA4E04D1B4}"/>
                  </a:ext>
                </a:extLst>
              </p:cNvPr>
              <p:cNvSpPr/>
              <p:nvPr/>
            </p:nvSpPr>
            <p:spPr>
              <a:xfrm>
                <a:off x="605530" y="1601802"/>
                <a:ext cx="10590790" cy="4967782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FBAF8506-45D6-1464-2EA9-BAD5C9E44E96}"/>
                  </a:ext>
                </a:extLst>
              </p:cNvPr>
              <p:cNvSpPr/>
              <p:nvPr/>
            </p:nvSpPr>
            <p:spPr>
              <a:xfrm>
                <a:off x="955040" y="2404053"/>
                <a:ext cx="8991600" cy="3777452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" name="Oval 3">
                    <a:extLst>
                      <a:ext uri="{FF2B5EF4-FFF2-40B4-BE49-F238E27FC236}">
                        <a16:creationId xmlns:a16="http://schemas.microsoft.com/office/drawing/2014/main" id="{22CD1BFD-574C-E5F5-667A-A8E28277AD99}"/>
                      </a:ext>
                    </a:extLst>
                  </p:cNvPr>
                  <p:cNvSpPr/>
                  <p:nvPr/>
                </p:nvSpPr>
                <p:spPr>
                  <a:xfrm>
                    <a:off x="1391920" y="3105003"/>
                    <a:ext cx="4998720" cy="2555240"/>
                  </a:xfrm>
                  <a:prstGeom prst="ellipse">
                    <a:avLst/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 w="38100"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oMath>
                      </m:oMathPara>
                    </a14:m>
                    <a:endParaRPr lang="en-US" sz="28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" name="Oval 3">
                    <a:extLst>
                      <a:ext uri="{FF2B5EF4-FFF2-40B4-BE49-F238E27FC236}">
                        <a16:creationId xmlns:a16="http://schemas.microsoft.com/office/drawing/2014/main" id="{22CD1BFD-574C-E5F5-667A-A8E28277AD9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91920" y="3105003"/>
                    <a:ext cx="4998720" cy="2555240"/>
                  </a:xfrm>
                  <a:prstGeom prst="ellipse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 w="38100"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0561229C-901F-E6AA-7760-7159895368CF}"/>
                      </a:ext>
                    </a:extLst>
                  </p:cNvPr>
                  <p:cNvSpPr txBox="1"/>
                  <p:nvPr/>
                </p:nvSpPr>
                <p:spPr>
                  <a:xfrm>
                    <a:off x="4918353" y="2487883"/>
                    <a:ext cx="6096000" cy="52322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oMath>
                      </m:oMathPara>
                    </a14:m>
                    <a:endParaRPr lang="en-US" sz="28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0561229C-901F-E6AA-7760-7159895368C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18353" y="2487883"/>
                    <a:ext cx="6096000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7871E19D-2C78-C958-C3C5-E54426343C33}"/>
                  </a:ext>
                </a:extLst>
              </p:cNvPr>
              <p:cNvGrpSpPr/>
              <p:nvPr/>
            </p:nvGrpSpPr>
            <p:grpSpPr>
              <a:xfrm>
                <a:off x="5659484" y="5496161"/>
                <a:ext cx="2475158" cy="750577"/>
                <a:chOff x="6200745" y="5135200"/>
                <a:chExt cx="2475158" cy="750577"/>
              </a:xfrm>
            </p:grpSpPr>
            <p:grpSp>
              <p:nvGrpSpPr>
                <p:cNvPr id="20" name="Group 19">
                  <a:extLst>
                    <a:ext uri="{FF2B5EF4-FFF2-40B4-BE49-F238E27FC236}">
                      <a16:creationId xmlns:a16="http://schemas.microsoft.com/office/drawing/2014/main" id="{AC71D22A-C4FD-A562-E8FB-9618A48A76F8}"/>
                    </a:ext>
                  </a:extLst>
                </p:cNvPr>
                <p:cNvGrpSpPr/>
                <p:nvPr/>
              </p:nvGrpSpPr>
              <p:grpSpPr>
                <a:xfrm rot="1389724">
                  <a:off x="6200745" y="5135200"/>
                  <a:ext cx="2475158" cy="523220"/>
                  <a:chOff x="6197600" y="5013683"/>
                  <a:chExt cx="2475158" cy="523220"/>
                </a:xfrm>
              </p:grpSpPr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DD281509-7CCC-72FA-5A63-28BAA927617A}"/>
                      </a:ext>
                    </a:extLst>
                  </p:cNvPr>
                  <p:cNvSpPr txBox="1"/>
                  <p:nvPr/>
                </p:nvSpPr>
                <p:spPr>
                  <a:xfrm>
                    <a:off x="7053897" y="5013683"/>
                    <a:ext cx="955604" cy="52322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sz="2400" dirty="0">
                        <a:solidFill>
                          <a:srgbClr val="FF0000"/>
                        </a:solidFill>
                      </a:rPr>
                      <a:t>Gap?</a:t>
                    </a:r>
                  </a:p>
                </p:txBody>
              </p:sp>
              <p:cxnSp>
                <p:nvCxnSpPr>
                  <p:cNvPr id="14" name="Straight Arrow Connector 13">
                    <a:extLst>
                      <a:ext uri="{FF2B5EF4-FFF2-40B4-BE49-F238E27FC236}">
                        <a16:creationId xmlns:a16="http://schemas.microsoft.com/office/drawing/2014/main" id="{B82661DB-8387-2CF0-35D0-C14C37B0B8E7}"/>
                      </a:ext>
                    </a:extLst>
                  </p:cNvPr>
                  <p:cNvCxnSpPr>
                    <a:stCxn id="12" idx="1"/>
                  </p:cNvCxnSpPr>
                  <p:nvPr/>
                </p:nvCxnSpPr>
                <p:spPr>
                  <a:xfrm flipH="1">
                    <a:off x="6197600" y="5275293"/>
                    <a:ext cx="856297" cy="1"/>
                  </a:xfrm>
                  <a:prstGeom prst="straightConnector1">
                    <a:avLst/>
                  </a:prstGeom>
                  <a:ln w="38100">
                    <a:solidFill>
                      <a:srgbClr val="FF0000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Straight Arrow Connector 14">
                    <a:extLst>
                      <a:ext uri="{FF2B5EF4-FFF2-40B4-BE49-F238E27FC236}">
                        <a16:creationId xmlns:a16="http://schemas.microsoft.com/office/drawing/2014/main" id="{215AF750-7ABB-9963-C32B-09B336727927}"/>
                      </a:ext>
                    </a:extLst>
                  </p:cNvPr>
                  <p:cNvCxnSpPr>
                    <a:cxnSpLocks/>
                    <a:stCxn id="12" idx="3"/>
                  </p:cNvCxnSpPr>
                  <p:nvPr/>
                </p:nvCxnSpPr>
                <p:spPr>
                  <a:xfrm>
                    <a:off x="8009501" y="5275293"/>
                    <a:ext cx="663257" cy="0"/>
                  </a:xfrm>
                  <a:prstGeom prst="straightConnector1">
                    <a:avLst/>
                  </a:prstGeom>
                  <a:ln w="38100">
                    <a:solidFill>
                      <a:srgbClr val="FF0000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8C565268-1DFA-2BDF-B753-888B618F5053}"/>
                    </a:ext>
                  </a:extLst>
                </p:cNvPr>
                <p:cNvSpPr txBox="1"/>
                <p:nvPr/>
              </p:nvSpPr>
              <p:spPr>
                <a:xfrm rot="1389724">
                  <a:off x="6228679" y="5362557"/>
                  <a:ext cx="1810649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400" dirty="0">
                      <a:solidFill>
                        <a:srgbClr val="FF0000"/>
                      </a:solidFill>
                    </a:rPr>
                    <a:t>Unknown!</a:t>
                  </a:r>
                </a:p>
              </p:txBody>
            </p:sp>
          </p:grpSp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D8DB62C-26FA-47C4-9CF8-BA550BE15574}"/>
                  </a:ext>
                </a:extLst>
              </p:cNvPr>
              <p:cNvSpPr txBox="1"/>
              <p:nvPr/>
            </p:nvSpPr>
            <p:spPr>
              <a:xfrm>
                <a:off x="4355537" y="4040747"/>
                <a:ext cx="1303947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7030A0"/>
                    </a:solidFill>
                  </a:rPr>
                  <a:t>Sorting</a:t>
                </a:r>
              </a:p>
              <a:p>
                <a:r>
                  <a:rPr lang="en-US" sz="1600" dirty="0">
                    <a:solidFill>
                      <a:srgbClr val="7030A0"/>
                    </a:solidFill>
                  </a:rPr>
                  <a:t>Shortest Path</a:t>
                </a:r>
              </a:p>
              <a:p>
                <a:r>
                  <a:rPr lang="en-US" sz="1600" dirty="0">
                    <a:solidFill>
                      <a:srgbClr val="7030A0"/>
                    </a:solidFill>
                  </a:rPr>
                  <a:t>Euler Path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3E90524-0054-417F-44E8-4B21DAC3A3E9}"/>
                  </a:ext>
                </a:extLst>
              </p:cNvPr>
              <p:cNvSpPr txBox="1"/>
              <p:nvPr/>
            </p:nvSpPr>
            <p:spPr>
              <a:xfrm>
                <a:off x="6506152" y="3146462"/>
                <a:ext cx="176509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7030A0"/>
                    </a:solidFill>
                  </a:rPr>
                  <a:t>Cryptography</a:t>
                </a:r>
              </a:p>
              <a:p>
                <a:r>
                  <a:rPr lang="en-US" sz="1600" dirty="0">
                    <a:solidFill>
                      <a:srgbClr val="7030A0"/>
                    </a:solidFill>
                  </a:rPr>
                  <a:t>Prime factorization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2FB1F7F-722C-2555-934B-D67F0220B70F}"/>
                  </a:ext>
                </a:extLst>
              </p:cNvPr>
              <p:cNvSpPr txBox="1"/>
              <p:nvPr/>
            </p:nvSpPr>
            <p:spPr>
              <a:xfrm>
                <a:off x="7834400" y="886339"/>
                <a:ext cx="927946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7030A0"/>
                    </a:solidFill>
                  </a:rPr>
                  <a:t>Checkers</a:t>
                </a:r>
              </a:p>
              <a:p>
                <a:r>
                  <a:rPr lang="en-US" sz="1600" dirty="0">
                    <a:solidFill>
                      <a:srgbClr val="7030A0"/>
                    </a:solidFill>
                  </a:rPr>
                  <a:t>Go</a:t>
                </a:r>
              </a:p>
              <a:p>
                <a:r>
                  <a:rPr lang="en-US" sz="1600" dirty="0">
                    <a:solidFill>
                      <a:srgbClr val="7030A0"/>
                    </a:solidFill>
                  </a:rPr>
                  <a:t>Chess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B11B5139-FBD7-3531-7C1C-1F1621BA7785}"/>
                      </a:ext>
                    </a:extLst>
                  </p:cNvPr>
                  <p:cNvSpPr txBox="1"/>
                  <p:nvPr/>
                </p:nvSpPr>
                <p:spPr>
                  <a:xfrm rot="2360876">
                    <a:off x="6769996" y="2815137"/>
                    <a:ext cx="6096000" cy="52322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𝐶𝑜𝑚𝑝𝑙𝑒𝑡𝑒</m:t>
                          </m:r>
                        </m:oMath>
                      </m:oMathPara>
                    </a14:m>
                    <a:endParaRPr lang="en-US" sz="28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B11B5139-FBD7-3531-7C1C-1F1621BA778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2360876">
                    <a:off x="6769996" y="2815137"/>
                    <a:ext cx="6096000" cy="52322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0F67D4C-CBE9-7144-95D5-AA867D702FFA}"/>
                  </a:ext>
                </a:extLst>
              </p:cNvPr>
              <p:cNvSpPr txBox="1"/>
              <p:nvPr/>
            </p:nvSpPr>
            <p:spPr>
              <a:xfrm>
                <a:off x="5471488" y="1570018"/>
                <a:ext cx="2308598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600" dirty="0">
                    <a:solidFill>
                      <a:srgbClr val="7030A0"/>
                    </a:solidFill>
                  </a:rPr>
                  <a:t>Vertex Cover</a:t>
                </a:r>
              </a:p>
              <a:p>
                <a:r>
                  <a:rPr lang="en-US" sz="1600" dirty="0">
                    <a:solidFill>
                      <a:srgbClr val="7030A0"/>
                    </a:solidFill>
                  </a:rPr>
                  <a:t>Independent Set</a:t>
                </a:r>
              </a:p>
              <a:p>
                <a:r>
                  <a:rPr lang="en-US" sz="1600" dirty="0">
                    <a:solidFill>
                      <a:srgbClr val="7030A0"/>
                    </a:solidFill>
                  </a:rPr>
                  <a:t>Hamiltonian Path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Arrow: Right 15">
                  <a:extLst>
                    <a:ext uri="{FF2B5EF4-FFF2-40B4-BE49-F238E27FC236}">
                      <a16:creationId xmlns:a16="http://schemas.microsoft.com/office/drawing/2014/main" id="{26F47A85-59BE-F883-E96D-625BE705A42A}"/>
                    </a:ext>
                  </a:extLst>
                </p:cNvPr>
                <p:cNvSpPr/>
                <p:nvPr/>
              </p:nvSpPr>
              <p:spPr>
                <a:xfrm rot="2172224">
                  <a:off x="9931653" y="5228397"/>
                  <a:ext cx="1995037" cy="988196"/>
                </a:xfrm>
                <a:prstGeom prst="rightArrow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𝑁𝑃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𝐻𝑎𝑟𝑑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Arrow: Right 15">
                  <a:extLst>
                    <a:ext uri="{FF2B5EF4-FFF2-40B4-BE49-F238E27FC236}">
                      <a16:creationId xmlns:a16="http://schemas.microsoft.com/office/drawing/2014/main" id="{26F47A85-59BE-F883-E96D-625BE705A42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172224">
                  <a:off x="9931653" y="5228397"/>
                  <a:ext cx="1995037" cy="988196"/>
                </a:xfrm>
                <a:prstGeom prst="rightArrow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2110785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NP-Hard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9910" y="2407376"/>
                <a:ext cx="7834893" cy="452596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How can we try to figure out if P=NP?</a:t>
                </a:r>
              </a:p>
              <a:p>
                <a:r>
                  <a:rPr lang="en-US" dirty="0"/>
                  <a:t>Identify problems at least as “hard” as NP</a:t>
                </a:r>
              </a:p>
              <a:p>
                <a:pPr lvl="1"/>
                <a:r>
                  <a:rPr lang="en-US" dirty="0"/>
                  <a:t>If any of these “hard” problems can be solved in polynomial time, then all NP problems can be solved in polynomial time.</a:t>
                </a:r>
              </a:p>
              <a:p>
                <a:r>
                  <a:rPr lang="en-US" dirty="0"/>
                  <a:t>Definition: NP-Hard: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/>
                  <a:t> is NP-Hard provided EVERY problem within NP reduces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in polynomial time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9910" y="2407376"/>
                <a:ext cx="7834893" cy="4525963"/>
              </a:xfrm>
              <a:blipFill>
                <a:blip r:embed="rId2"/>
                <a:stretch>
                  <a:fillRect l="-1401" t="-2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17</a:t>
            </a:fld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0F53445-FAF3-55FA-3158-72BDE63F810D}"/>
              </a:ext>
            </a:extLst>
          </p:cNvPr>
          <p:cNvGrpSpPr/>
          <p:nvPr/>
        </p:nvGrpSpPr>
        <p:grpSpPr>
          <a:xfrm>
            <a:off x="6431618" y="365125"/>
            <a:ext cx="5318549" cy="2636366"/>
            <a:chOff x="1879600" y="1306031"/>
            <a:chExt cx="11168359" cy="5536073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4DA0434-297F-EDAC-265F-E170CC0E9D56}"/>
                </a:ext>
              </a:extLst>
            </p:cNvPr>
            <p:cNvGrpSpPr/>
            <p:nvPr/>
          </p:nvGrpSpPr>
          <p:grpSpPr>
            <a:xfrm>
              <a:off x="1879600" y="1306031"/>
              <a:ext cx="10257117" cy="5536073"/>
              <a:chOff x="396240" y="595664"/>
              <a:chExt cx="11602720" cy="6262336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DCCFA8EE-2EC1-829A-DC41-28DDBA62D32D}"/>
                  </a:ext>
                </a:extLst>
              </p:cNvPr>
              <p:cNvSpPr/>
              <p:nvPr/>
            </p:nvSpPr>
            <p:spPr>
              <a:xfrm>
                <a:off x="396240" y="715328"/>
                <a:ext cx="11602720" cy="614267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E62A4565-A14C-5F02-5358-EE00317DBF4F}"/>
                      </a:ext>
                    </a:extLst>
                  </p:cNvPr>
                  <p:cNvSpPr txBox="1"/>
                  <p:nvPr/>
                </p:nvSpPr>
                <p:spPr>
                  <a:xfrm>
                    <a:off x="3342640" y="595664"/>
                    <a:ext cx="6095999" cy="52322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𝐸𝑋</m:t>
                          </m:r>
                          <m:r>
                            <a:rPr lang="en-US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oMath>
                      </m:oMathPara>
                    </a14:m>
                    <a:endParaRPr lang="en-US" sz="28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E62A4565-A14C-5F02-5358-EE00317DBF4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42640" y="595664"/>
                    <a:ext cx="6095999" cy="52322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b="-75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28F03A6E-7CF2-FBE9-409B-B681CCB04C75}"/>
                  </a:ext>
                </a:extLst>
              </p:cNvPr>
              <p:cNvSpPr/>
              <p:nvPr/>
            </p:nvSpPr>
            <p:spPr>
              <a:xfrm>
                <a:off x="605530" y="1601802"/>
                <a:ext cx="10590790" cy="4967782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2D70E952-52DF-72BC-9B33-4E87FA4183A5}"/>
                  </a:ext>
                </a:extLst>
              </p:cNvPr>
              <p:cNvSpPr/>
              <p:nvPr/>
            </p:nvSpPr>
            <p:spPr>
              <a:xfrm>
                <a:off x="955040" y="2404053"/>
                <a:ext cx="8991600" cy="3777452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Oval 18">
                    <a:extLst>
                      <a:ext uri="{FF2B5EF4-FFF2-40B4-BE49-F238E27FC236}">
                        <a16:creationId xmlns:a16="http://schemas.microsoft.com/office/drawing/2014/main" id="{DE996C53-6C44-655D-9BC1-7794BDB41CFF}"/>
                      </a:ext>
                    </a:extLst>
                  </p:cNvPr>
                  <p:cNvSpPr/>
                  <p:nvPr/>
                </p:nvSpPr>
                <p:spPr>
                  <a:xfrm>
                    <a:off x="1391920" y="3105003"/>
                    <a:ext cx="4998720" cy="2555240"/>
                  </a:xfrm>
                  <a:prstGeom prst="ellipse">
                    <a:avLst/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 w="38100"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oMath>
                      </m:oMathPara>
                    </a14:m>
                    <a:endParaRPr lang="en-US" sz="28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" name="Oval 3">
                    <a:extLst>
                      <a:ext uri="{FF2B5EF4-FFF2-40B4-BE49-F238E27FC236}">
                        <a16:creationId xmlns:a16="http://schemas.microsoft.com/office/drawing/2014/main" id="{22CD1BFD-574C-E5F5-667A-A8E28277AD9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91920" y="3105003"/>
                    <a:ext cx="4998720" cy="2555240"/>
                  </a:xfrm>
                  <a:prstGeom prst="ellipse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 w="38100"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16A1AEB1-2219-1DCD-8807-2194947DF6D1}"/>
                      </a:ext>
                    </a:extLst>
                  </p:cNvPr>
                  <p:cNvSpPr txBox="1"/>
                  <p:nvPr/>
                </p:nvSpPr>
                <p:spPr>
                  <a:xfrm>
                    <a:off x="4918353" y="2487883"/>
                    <a:ext cx="6096000" cy="52322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oMath>
                      </m:oMathPara>
                    </a14:m>
                    <a:endParaRPr lang="en-US" sz="28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0561229C-901F-E6AA-7760-7159895368C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18353" y="2487883"/>
                    <a:ext cx="6096000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Arrow: Right 13">
                  <a:extLst>
                    <a:ext uri="{FF2B5EF4-FFF2-40B4-BE49-F238E27FC236}">
                      <a16:creationId xmlns:a16="http://schemas.microsoft.com/office/drawing/2014/main" id="{F337C3E7-E099-50D2-4917-C5F11ACA2017}"/>
                    </a:ext>
                  </a:extLst>
                </p:cNvPr>
                <p:cNvSpPr/>
                <p:nvPr/>
              </p:nvSpPr>
              <p:spPr>
                <a:xfrm rot="2172224">
                  <a:off x="9811840" y="5594923"/>
                  <a:ext cx="3236119" cy="988195"/>
                </a:xfrm>
                <a:prstGeom prst="rightArrow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𝑁𝑃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𝐻𝑎𝑟𝑑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4" name="Arrow: Right 13">
                  <a:extLst>
                    <a:ext uri="{FF2B5EF4-FFF2-40B4-BE49-F238E27FC236}">
                      <a16:creationId xmlns:a16="http://schemas.microsoft.com/office/drawing/2014/main" id="{F337C3E7-E099-50D2-4917-C5F11ACA201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172224">
                  <a:off x="9811840" y="5594923"/>
                  <a:ext cx="3236119" cy="988195"/>
                </a:xfrm>
                <a:prstGeom prst="rightArrow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914733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4488720" y="1773199"/>
            <a:ext cx="3215508" cy="4843619"/>
          </a:xfrm>
          <a:prstGeom prst="rect">
            <a:avLst/>
          </a:prstGeom>
          <a:solidFill>
            <a:srgbClr val="FFA7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001" y="-225840"/>
            <a:ext cx="10515600" cy="1325563"/>
          </a:xfrm>
        </p:spPr>
        <p:txBody>
          <a:bodyPr/>
          <a:lstStyle/>
          <a:p>
            <a:r>
              <a:rPr lang="en-US" dirty="0"/>
              <a:t>NP-Hard Idea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18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615701" y="1403866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Any NP Problem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696200" y="1371600"/>
            <a:ext cx="2128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 NP-Hard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454979" y="4873374"/>
                <a:ext cx="15006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Solution for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𝑩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4979" y="4873374"/>
                <a:ext cx="1500667" cy="369332"/>
              </a:xfrm>
              <a:prstGeom prst="rect">
                <a:avLst/>
              </a:prstGeom>
              <a:blipFill>
                <a:blip r:embed="rId2"/>
                <a:stretch>
                  <a:fillRect l="-3361" t="-10345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Flowchart: Magnetic Disk 21"/>
              <p:cNvSpPr/>
              <p:nvPr/>
            </p:nvSpPr>
            <p:spPr>
              <a:xfrm>
                <a:off x="2741659" y="1806836"/>
                <a:ext cx="625924" cy="1184190"/>
              </a:xfrm>
              <a:prstGeom prst="flowChartMagneticDisk">
                <a:avLst/>
              </a:prstGeom>
              <a:solidFill>
                <a:srgbClr val="FF5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4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Flowchart: Magnetic Disk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1659" y="1806836"/>
                <a:ext cx="625924" cy="1184190"/>
              </a:xfrm>
              <a:prstGeom prst="flowChartMagneticDisk">
                <a:avLst/>
              </a:prstGeom>
              <a:blipFill>
                <a:blip r:embed="rId3"/>
                <a:stretch>
                  <a:fillRect l="-9615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8913392" y="1892573"/>
                <a:ext cx="625924" cy="100488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3392" y="1892573"/>
                <a:ext cx="625924" cy="1004887"/>
              </a:xfrm>
              <a:prstGeom prst="rect">
                <a:avLst/>
              </a:prstGeom>
              <a:blipFill>
                <a:blip r:embed="rId4"/>
                <a:stretch>
                  <a:fillRect l="-11538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378525" y="4727933"/>
                <a:ext cx="14862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Solution for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𝑨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8525" y="4727933"/>
                <a:ext cx="1486241" cy="369332"/>
              </a:xfrm>
              <a:prstGeom prst="rect">
                <a:avLst/>
              </a:prstGeom>
              <a:blipFill>
                <a:blip r:embed="rId5"/>
                <a:stretch>
                  <a:fillRect l="-2542" t="-6897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utoShape 5"/>
          <p:cNvSpPr>
            <a:spLocks noChangeArrowheads="1"/>
          </p:cNvSpPr>
          <p:nvPr/>
        </p:nvSpPr>
        <p:spPr bwMode="auto">
          <a:xfrm>
            <a:off x="4627562" y="2137483"/>
            <a:ext cx="2840038" cy="75997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sz="2000" dirty="0"/>
          </a:p>
        </p:txBody>
      </p:sp>
      <p:sp>
        <p:nvSpPr>
          <p:cNvPr id="31" name="AutoShape 5"/>
          <p:cNvSpPr>
            <a:spLocks noChangeArrowheads="1"/>
          </p:cNvSpPr>
          <p:nvPr/>
        </p:nvSpPr>
        <p:spPr bwMode="auto">
          <a:xfrm rot="5400000">
            <a:off x="8725391" y="3466305"/>
            <a:ext cx="1086255" cy="70151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dirty="0"/>
          </a:p>
        </p:txBody>
      </p:sp>
      <p:sp>
        <p:nvSpPr>
          <p:cNvPr id="32" name="AutoShape 5"/>
          <p:cNvSpPr>
            <a:spLocks noChangeArrowheads="1"/>
          </p:cNvSpPr>
          <p:nvPr/>
        </p:nvSpPr>
        <p:spPr bwMode="auto">
          <a:xfrm rot="10800000">
            <a:off x="4779962" y="4839965"/>
            <a:ext cx="2840038" cy="993815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5479573" y="6215041"/>
            <a:ext cx="113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9" name="Rectangle 278"/>
              <p:cNvSpPr/>
              <p:nvPr/>
            </p:nvSpPr>
            <p:spPr>
              <a:xfrm>
                <a:off x="8937741" y="5242707"/>
                <a:ext cx="625924" cy="100488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𝑌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9" name="Rectangle 2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7741" y="5242707"/>
                <a:ext cx="625924" cy="1004887"/>
              </a:xfrm>
              <a:prstGeom prst="rect">
                <a:avLst/>
              </a:prstGeom>
              <a:blipFill>
                <a:blip r:embed="rId6"/>
                <a:stretch>
                  <a:fillRect l="-9615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0" name="Flowchart: Magnetic Disk 279"/>
              <p:cNvSpPr/>
              <p:nvPr/>
            </p:nvSpPr>
            <p:spPr>
              <a:xfrm>
                <a:off x="2822171" y="5140410"/>
                <a:ext cx="625924" cy="1184190"/>
              </a:xfrm>
              <a:prstGeom prst="flowChartMagneticDisk">
                <a:avLst/>
              </a:prstGeom>
              <a:solidFill>
                <a:srgbClr val="FF5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𝑋</m:t>
                      </m:r>
                    </m:oMath>
                  </m:oMathPara>
                </a14:m>
                <a:endParaRPr lang="en-US" sz="4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0" name="Flowchart: Magnetic Disk 2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2171" y="5140410"/>
                <a:ext cx="625924" cy="1184190"/>
              </a:xfrm>
              <a:prstGeom prst="flowChartMagneticDisk">
                <a:avLst/>
              </a:prstGeom>
              <a:blipFill>
                <a:blip r:embed="rId7"/>
                <a:stretch>
                  <a:fillRect l="-9434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489064" y="1367136"/>
                <a:ext cx="10641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𝑂</m:t>
                      </m:r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𝑝</m:t>
                          </m:r>
                        </m:sup>
                      </m:sSup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9064" y="1367136"/>
                <a:ext cx="1064137" cy="461665"/>
              </a:xfrm>
              <a:prstGeom prst="rect">
                <a:avLst/>
              </a:prstGeom>
              <a:blipFill>
                <a:blip r:embed="rId8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ounded Rectangular Callout 25">
            <a:extLst>
              <a:ext uri="{FF2B5EF4-FFF2-40B4-BE49-F238E27FC236}">
                <a16:creationId xmlns:a16="http://schemas.microsoft.com/office/drawing/2014/main" id="{EBD3D364-96E8-A14B-8D5D-6D824FA6B43A}"/>
              </a:ext>
            </a:extLst>
          </p:cNvPr>
          <p:cNvSpPr/>
          <p:nvPr/>
        </p:nvSpPr>
        <p:spPr>
          <a:xfrm>
            <a:off x="358401" y="105841"/>
            <a:ext cx="2514600" cy="884759"/>
          </a:xfrm>
          <a:prstGeom prst="wedgeRoundRectCallout">
            <a:avLst>
              <a:gd name="adj1" fmla="val 26844"/>
              <a:gd name="adj2" fmla="val 98345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/>
              <a:t>For every NP problem</a:t>
            </a:r>
            <a:endParaRPr lang="en-US" dirty="0"/>
          </a:p>
        </p:txBody>
      </p:sp>
      <p:sp>
        <p:nvSpPr>
          <p:cNvPr id="27" name="Rounded Rectangular Callout 26">
            <a:extLst>
              <a:ext uri="{FF2B5EF4-FFF2-40B4-BE49-F238E27FC236}">
                <a16:creationId xmlns:a16="http://schemas.microsoft.com/office/drawing/2014/main" id="{EBD3D364-96E8-A14B-8D5D-6D824FA6B43A}"/>
              </a:ext>
            </a:extLst>
          </p:cNvPr>
          <p:cNvSpPr/>
          <p:nvPr/>
        </p:nvSpPr>
        <p:spPr>
          <a:xfrm>
            <a:off x="1121225" y="3312877"/>
            <a:ext cx="2514600" cy="1415056"/>
          </a:xfrm>
          <a:prstGeom prst="wedgeRoundRectCallout">
            <a:avLst>
              <a:gd name="adj1" fmla="val 85152"/>
              <a:gd name="adj2" fmla="val 8579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/>
              <a:t>There exists a polynomial-time reduction to each NP-Hard Problem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ounded Rectangular Callout 28">
                <a:extLst>
                  <a:ext uri="{FF2B5EF4-FFF2-40B4-BE49-F238E27FC236}">
                    <a16:creationId xmlns:a16="http://schemas.microsoft.com/office/drawing/2014/main" id="{EBD3D364-96E8-A14B-8D5D-6D824FA6B43A}"/>
                  </a:ext>
                </a:extLst>
              </p:cNvPr>
              <p:cNvSpPr/>
              <p:nvPr/>
            </p:nvSpPr>
            <p:spPr>
              <a:xfrm>
                <a:off x="9903796" y="2897460"/>
                <a:ext cx="2288204" cy="1415056"/>
              </a:xfrm>
              <a:prstGeom prst="wedgeRoundRectCallout">
                <a:avLst>
                  <a:gd name="adj1" fmla="val -65737"/>
                  <a:gd name="adj2" fmla="val 10807"/>
                  <a:gd name="adj3" fmla="val 16667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dirty="0"/>
                  <a:t>So if this was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𝑝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we can solve any NP problem in polynomial time</a:t>
                </a:r>
              </a:p>
            </p:txBody>
          </p:sp>
        </mc:Choice>
        <mc:Fallback xmlns="">
          <p:sp>
            <p:nvSpPr>
              <p:cNvPr id="29" name="Rounded Rectangular Callout 28">
                <a:extLst>
                  <a:ext uri="{FF2B5EF4-FFF2-40B4-BE49-F238E27FC236}">
                    <a16:creationId xmlns="" xmlns:a16="http://schemas.microsoft.com/office/drawing/2014/main" id="{EBD3D364-96E8-A14B-8D5D-6D824FA6B4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3796" y="2897460"/>
                <a:ext cx="2288204" cy="1415056"/>
              </a:xfrm>
              <a:prstGeom prst="wedgeRoundRectCallout">
                <a:avLst>
                  <a:gd name="adj1" fmla="val -65737"/>
                  <a:gd name="adj2" fmla="val 10807"/>
                  <a:gd name="adj3" fmla="val 16667"/>
                </a:avLst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01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6766692" y="1773199"/>
            <a:ext cx="3215508" cy="4843619"/>
          </a:xfrm>
          <a:prstGeom prst="rect">
            <a:avLst/>
          </a:prstGeom>
          <a:solidFill>
            <a:srgbClr val="FFA7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Showing NP-Hardness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19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105400" y="1411069"/>
            <a:ext cx="16252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A </a:t>
            </a:r>
            <a:r>
              <a:rPr lang="en-US" b="1"/>
              <a:t>First</a:t>
            </a:r>
            <a:r>
              <a:rPr lang="en-US"/>
              <a:t> NP-Hard</a:t>
            </a:r>
          </a:p>
          <a:p>
            <a:pPr algn="ctr"/>
            <a:r>
              <a:rPr lang="en-US"/>
              <a:t> Problem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654870" y="1371600"/>
            <a:ext cx="2460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 new NP-Hard Problem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0129199" y="4873374"/>
                <a:ext cx="15006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Solution for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𝑩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9199" y="4873374"/>
                <a:ext cx="1500667" cy="369332"/>
              </a:xfrm>
              <a:prstGeom prst="rect">
                <a:avLst/>
              </a:prstGeom>
              <a:blipFill rotWithShape="1">
                <a:blip r:embed="rId2"/>
                <a:stretch>
                  <a:fillRect l="-3659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Flowchart: Magnetic Disk 21"/>
              <p:cNvSpPr/>
              <p:nvPr/>
            </p:nvSpPr>
            <p:spPr>
              <a:xfrm>
                <a:off x="5658693" y="2016210"/>
                <a:ext cx="625924" cy="1184190"/>
              </a:xfrm>
              <a:prstGeom prst="flowChartMagneticDisk">
                <a:avLst/>
              </a:prstGeom>
              <a:solidFill>
                <a:srgbClr val="FF5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4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Flowchart: Magnetic Disk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8693" y="2016210"/>
                <a:ext cx="625924" cy="1184190"/>
              </a:xfrm>
              <a:prstGeom prst="flowChartMagneticDisk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0587612" y="1892573"/>
                <a:ext cx="625924" cy="100488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7612" y="1892573"/>
                <a:ext cx="625924" cy="100488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295559" y="4727933"/>
                <a:ext cx="14862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Solution for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𝑨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5559" y="4727933"/>
                <a:ext cx="1486241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3689" t="-8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utoShape 5"/>
          <p:cNvSpPr>
            <a:spLocks noChangeArrowheads="1"/>
          </p:cNvSpPr>
          <p:nvPr/>
        </p:nvSpPr>
        <p:spPr bwMode="auto">
          <a:xfrm>
            <a:off x="6905534" y="2137483"/>
            <a:ext cx="2840038" cy="75997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sz="2000" dirty="0"/>
          </a:p>
        </p:txBody>
      </p:sp>
      <p:sp>
        <p:nvSpPr>
          <p:cNvPr id="31" name="AutoShape 5"/>
          <p:cNvSpPr>
            <a:spLocks noChangeArrowheads="1"/>
          </p:cNvSpPr>
          <p:nvPr/>
        </p:nvSpPr>
        <p:spPr bwMode="auto">
          <a:xfrm rot="5400000">
            <a:off x="10399611" y="3466305"/>
            <a:ext cx="1086255" cy="70151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dirty="0"/>
          </a:p>
        </p:txBody>
      </p:sp>
      <p:sp>
        <p:nvSpPr>
          <p:cNvPr id="32" name="AutoShape 5"/>
          <p:cNvSpPr>
            <a:spLocks noChangeArrowheads="1"/>
          </p:cNvSpPr>
          <p:nvPr/>
        </p:nvSpPr>
        <p:spPr bwMode="auto">
          <a:xfrm rot="10800000">
            <a:off x="7057934" y="4839965"/>
            <a:ext cx="2840038" cy="993815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7757545" y="6215041"/>
            <a:ext cx="113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9" name="Rectangle 278"/>
              <p:cNvSpPr/>
              <p:nvPr/>
            </p:nvSpPr>
            <p:spPr>
              <a:xfrm>
                <a:off x="10611961" y="5242707"/>
                <a:ext cx="625924" cy="100488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𝑌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9" name="Rectangle 2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1961" y="5242707"/>
                <a:ext cx="625924" cy="100488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0" name="Flowchart: Magnetic Disk 279"/>
              <p:cNvSpPr/>
              <p:nvPr/>
            </p:nvSpPr>
            <p:spPr>
              <a:xfrm>
                <a:off x="5739205" y="5140410"/>
                <a:ext cx="625924" cy="1184190"/>
              </a:xfrm>
              <a:prstGeom prst="flowChartMagneticDisk">
                <a:avLst/>
              </a:prstGeom>
              <a:solidFill>
                <a:srgbClr val="FF5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𝑋</m:t>
                      </m:r>
                    </m:oMath>
                  </m:oMathPara>
                </a14:m>
                <a:endParaRPr lang="en-US" sz="4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0" name="Flowchart: Magnetic Disk 2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9205" y="5140410"/>
                <a:ext cx="625924" cy="1184190"/>
              </a:xfrm>
              <a:prstGeom prst="flowChartMagneticDisk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767036" y="1367136"/>
                <a:ext cx="10641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𝑂</m:t>
                      </m:r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𝑝</m:t>
                          </m:r>
                        </m:sup>
                      </m:sSup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7036" y="1367136"/>
                <a:ext cx="1064137" cy="461665"/>
              </a:xfrm>
              <a:prstGeom prst="rect">
                <a:avLst/>
              </a:prstGeom>
              <a:blipFill rotWithShape="1">
                <a:blip r:embed="rId8"/>
                <a:stretch>
                  <a:fillRect r="-1714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-13253" y="1330081"/>
            <a:ext cx="5042453" cy="5249682"/>
            <a:chOff x="-13253" y="1330081"/>
            <a:chExt cx="5042453" cy="5249682"/>
          </a:xfrm>
        </p:grpSpPr>
        <p:sp>
          <p:nvSpPr>
            <p:cNvPr id="24" name="Rectangle 23"/>
            <p:cNvSpPr/>
            <p:nvPr/>
          </p:nvSpPr>
          <p:spPr>
            <a:xfrm>
              <a:off x="1813692" y="1736144"/>
              <a:ext cx="3215508" cy="4843619"/>
            </a:xfrm>
            <a:prstGeom prst="rect">
              <a:avLst/>
            </a:prstGeom>
            <a:solidFill>
              <a:srgbClr val="FFA7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AutoShape 5"/>
            <p:cNvSpPr>
              <a:spLocks noChangeArrowheads="1"/>
            </p:cNvSpPr>
            <p:nvPr/>
          </p:nvSpPr>
          <p:spPr bwMode="auto">
            <a:xfrm>
              <a:off x="1952534" y="2100428"/>
              <a:ext cx="2840038" cy="759976"/>
            </a:xfrm>
            <a:prstGeom prst="rightArrow">
              <a:avLst>
                <a:gd name="adj1" fmla="val 52315"/>
                <a:gd name="adj2" fmla="val 59192"/>
              </a:avLst>
            </a:prstGeom>
            <a:noFill/>
            <a:ln w="317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endParaRPr lang="en-US" altLang="en-US" sz="2000" dirty="0"/>
            </a:p>
          </p:txBody>
        </p:sp>
        <p:sp>
          <p:nvSpPr>
            <p:cNvPr id="33" name="AutoShape 5"/>
            <p:cNvSpPr>
              <a:spLocks noChangeArrowheads="1"/>
            </p:cNvSpPr>
            <p:nvPr/>
          </p:nvSpPr>
          <p:spPr bwMode="auto">
            <a:xfrm rot="10800000">
              <a:off x="2104934" y="4802910"/>
              <a:ext cx="2840038" cy="993815"/>
            </a:xfrm>
            <a:prstGeom prst="rightArrow">
              <a:avLst>
                <a:gd name="adj1" fmla="val 52315"/>
                <a:gd name="adj2" fmla="val 59192"/>
              </a:avLst>
            </a:prstGeom>
            <a:noFill/>
            <a:ln w="317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endParaRPr lang="en-US" altLang="en-US" sz="28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804545" y="6177986"/>
              <a:ext cx="11360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Reduction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2814036" y="1330081"/>
                  <a:ext cx="106413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𝑂</m:t>
                        </m:r>
                        <m:r>
                          <a:rPr lang="en-US" sz="24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rgbClr val="FF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FF33CC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FF33CC"/>
                                </a:solidFill>
                                <a:latin typeface="Cambria Math"/>
                              </a:rPr>
                              <m:t>𝑝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2400" dirty="0">
                    <a:solidFill>
                      <a:srgbClr val="FF33CC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14036" y="1330081"/>
                  <a:ext cx="1064137" cy="46166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r="-1724"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Isosceles Triangle 2"/>
                <p:cNvSpPr/>
                <p:nvPr/>
              </p:nvSpPr>
              <p:spPr>
                <a:xfrm>
                  <a:off x="457200" y="1925266"/>
                  <a:ext cx="1066800" cy="1033984"/>
                </a:xfrm>
                <a:prstGeom prst="triangl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𝐶</m:t>
                        </m:r>
                      </m:oMath>
                    </m:oMathPara>
                  </a14:m>
                  <a:endParaRPr lang="en-US" sz="400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Isosceles Tri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" y="1925266"/>
                  <a:ext cx="1066800" cy="1033984"/>
                </a:xfrm>
                <a:prstGeom prst="triangle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Isosceles Triangle 37"/>
                <p:cNvSpPr/>
                <p:nvPr/>
              </p:nvSpPr>
              <p:spPr>
                <a:xfrm>
                  <a:off x="457200" y="5037607"/>
                  <a:ext cx="1066800" cy="1033984"/>
                </a:xfrm>
                <a:prstGeom prst="triangl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𝑍</m:t>
                        </m:r>
                      </m:oMath>
                    </m:oMathPara>
                  </a14:m>
                  <a:endParaRPr lang="en-US" sz="400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Isosceles Triangle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" y="5037607"/>
                  <a:ext cx="1066800" cy="1033984"/>
                </a:xfrm>
                <a:prstGeom prst="triangle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TextBox 38"/>
            <p:cNvSpPr txBox="1"/>
            <p:nvPr/>
          </p:nvSpPr>
          <p:spPr>
            <a:xfrm>
              <a:off x="-13253" y="1459468"/>
              <a:ext cx="17043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/>
                <a:t>Any NP Problem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142720" y="4655299"/>
                  <a:ext cx="148194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/>
                    <a:t>Solution for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𝑪</m:t>
                      </m:r>
                    </m:oMath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720" y="4655299"/>
                  <a:ext cx="1481944" cy="36933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l="-2869" t="-8333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06397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EE9DB-CD35-09FC-6BCD-A02078F6D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Tractability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2D826C-48B0-C011-44A9-9033819D59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Tractable: </a:t>
                </a:r>
              </a:p>
              <a:p>
                <a:pPr lvl="1"/>
                <a:r>
                  <a:rPr lang="en-US" dirty="0"/>
                  <a:t>Feasible to solve in the “real world” </a:t>
                </a:r>
              </a:p>
              <a:p>
                <a:r>
                  <a:rPr lang="en-US" dirty="0"/>
                  <a:t>Intractable: </a:t>
                </a:r>
              </a:p>
              <a:p>
                <a:pPr lvl="1"/>
                <a:r>
                  <a:rPr lang="en-US" dirty="0"/>
                  <a:t>Infeasible to solve in the “real world” </a:t>
                </a:r>
              </a:p>
              <a:p>
                <a:r>
                  <a:rPr lang="en-US" dirty="0"/>
                  <a:t>Whether a problem is considered “tractable” or “intractable” depends on the use case</a:t>
                </a:r>
              </a:p>
              <a:p>
                <a:pPr lvl="1"/>
                <a:r>
                  <a:rPr lang="en-US" dirty="0"/>
                  <a:t>For machine learning, big data, etc. tractable might mean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or even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For most applications it’s more like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 strange pattern: </a:t>
                </a:r>
              </a:p>
              <a:p>
                <a:pPr lvl="1"/>
                <a:r>
                  <a:rPr lang="en-US" dirty="0"/>
                  <a:t>Most “natural” problems are either done in small-degree polynomial (e.g.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) or else exponential time (e.g.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It’s rare to have problems which require a running time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dirty="0"/>
                  <a:t>, for example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2D826C-48B0-C011-44A9-9033819D59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801" b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59168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NP-Complete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2332037"/>
                <a:ext cx="8548500" cy="452596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“Together they stand, together they fall”</a:t>
                </a:r>
              </a:p>
              <a:p>
                <a:r>
                  <a:rPr lang="en-US" dirty="0"/>
                  <a:t>Problems solvable in polynomial time </a:t>
                </a:r>
                <a:r>
                  <a:rPr lang="en-US" dirty="0" err="1"/>
                  <a:t>iff</a:t>
                </a:r>
                <a:r>
                  <a:rPr lang="en-US" dirty="0"/>
                  <a:t> ALL NP problems are</a:t>
                </a:r>
              </a:p>
              <a:p>
                <a:r>
                  <a:rPr lang="en-US" dirty="0"/>
                  <a:t>NP-Complete = NP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∩</m:t>
                    </m:r>
                  </m:oMath>
                </a14:m>
                <a:r>
                  <a:rPr lang="en-US" dirty="0"/>
                  <a:t> NP-Hard</a:t>
                </a:r>
              </a:p>
              <a:p>
                <a:r>
                  <a:rPr lang="en-US" b="1" dirty="0"/>
                  <a:t>How to show a problem is NP-Complete?</a:t>
                </a:r>
              </a:p>
              <a:p>
                <a:pPr lvl="1"/>
                <a:r>
                  <a:rPr lang="en-US" dirty="0"/>
                  <a:t>Show it belongs to NP</a:t>
                </a:r>
              </a:p>
              <a:p>
                <a:pPr lvl="2"/>
                <a:r>
                  <a:rPr lang="en-US" dirty="0"/>
                  <a:t>Give a polynomial time verifier</a:t>
                </a:r>
              </a:p>
              <a:p>
                <a:pPr lvl="1"/>
                <a:r>
                  <a:rPr lang="en-US" dirty="0"/>
                  <a:t>Show it is NP-Hard</a:t>
                </a:r>
              </a:p>
              <a:p>
                <a:pPr lvl="2"/>
                <a:r>
                  <a:rPr lang="en-US" dirty="0"/>
                  <a:t>Give a reduction from another NP-H problem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2332037"/>
                <a:ext cx="8548500" cy="4525963"/>
              </a:xfrm>
              <a:blipFill>
                <a:blip r:embed="rId2"/>
                <a:stretch>
                  <a:fillRect l="-1284" t="-2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20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2CDBFF3-E85D-EA6A-D3FB-B51CEA446A46}"/>
              </a:ext>
            </a:extLst>
          </p:cNvPr>
          <p:cNvGrpSpPr/>
          <p:nvPr/>
        </p:nvGrpSpPr>
        <p:grpSpPr>
          <a:xfrm>
            <a:off x="6431618" y="365125"/>
            <a:ext cx="5318549" cy="2636366"/>
            <a:chOff x="1879600" y="1306031"/>
            <a:chExt cx="11168359" cy="553607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FB0C6A3-2672-4B14-7D3B-BEE0949E0F2F}"/>
                </a:ext>
              </a:extLst>
            </p:cNvPr>
            <p:cNvGrpSpPr/>
            <p:nvPr/>
          </p:nvGrpSpPr>
          <p:grpSpPr>
            <a:xfrm>
              <a:off x="1879600" y="1306031"/>
              <a:ext cx="10257117" cy="5536073"/>
              <a:chOff x="396240" y="595664"/>
              <a:chExt cx="11602720" cy="6262336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316D442D-50BF-E4D1-B1C9-D65776F6C362}"/>
                  </a:ext>
                </a:extLst>
              </p:cNvPr>
              <p:cNvSpPr/>
              <p:nvPr/>
            </p:nvSpPr>
            <p:spPr>
              <a:xfrm>
                <a:off x="396240" y="715328"/>
                <a:ext cx="11602720" cy="614267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8806BEEA-FBDF-B62E-2C8F-5EA4D0F0E82A}"/>
                      </a:ext>
                    </a:extLst>
                  </p:cNvPr>
                  <p:cNvSpPr txBox="1"/>
                  <p:nvPr/>
                </p:nvSpPr>
                <p:spPr>
                  <a:xfrm>
                    <a:off x="3342640" y="595664"/>
                    <a:ext cx="6095999" cy="52322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𝐸𝑋</m:t>
                          </m:r>
                          <m:r>
                            <a:rPr lang="en-US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oMath>
                      </m:oMathPara>
                    </a14:m>
                    <a:endParaRPr lang="en-US" sz="28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8806BEEA-FBDF-B62E-2C8F-5EA4D0F0E82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42640" y="595664"/>
                    <a:ext cx="6095999" cy="52322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b="-75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52BF586D-67E4-9D63-F9B4-38F29C057C58}"/>
                  </a:ext>
                </a:extLst>
              </p:cNvPr>
              <p:cNvSpPr/>
              <p:nvPr/>
            </p:nvSpPr>
            <p:spPr>
              <a:xfrm>
                <a:off x="605529" y="1601803"/>
                <a:ext cx="10590790" cy="4967783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F208F89D-EDDE-F874-7592-85060B08251D}"/>
                  </a:ext>
                </a:extLst>
              </p:cNvPr>
              <p:cNvSpPr/>
              <p:nvPr/>
            </p:nvSpPr>
            <p:spPr>
              <a:xfrm>
                <a:off x="955040" y="2404053"/>
                <a:ext cx="8991600" cy="3777452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Oval 20">
                    <a:extLst>
                      <a:ext uri="{FF2B5EF4-FFF2-40B4-BE49-F238E27FC236}">
                        <a16:creationId xmlns:a16="http://schemas.microsoft.com/office/drawing/2014/main" id="{59956194-81F0-C6BF-684A-E7078D316ABB}"/>
                      </a:ext>
                    </a:extLst>
                  </p:cNvPr>
                  <p:cNvSpPr/>
                  <p:nvPr/>
                </p:nvSpPr>
                <p:spPr>
                  <a:xfrm>
                    <a:off x="1391920" y="3105003"/>
                    <a:ext cx="4998720" cy="2555240"/>
                  </a:xfrm>
                  <a:prstGeom prst="ellipse">
                    <a:avLst/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 w="38100"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oMath>
                      </m:oMathPara>
                    </a14:m>
                    <a:endParaRPr lang="en-US" sz="28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" name="Oval 3">
                    <a:extLst>
                      <a:ext uri="{FF2B5EF4-FFF2-40B4-BE49-F238E27FC236}">
                        <a16:creationId xmlns:a16="http://schemas.microsoft.com/office/drawing/2014/main" id="{22CD1BFD-574C-E5F5-667A-A8E28277AD9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91920" y="3105003"/>
                    <a:ext cx="4998720" cy="2555240"/>
                  </a:xfrm>
                  <a:prstGeom prst="ellipse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 w="38100"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B6DD3DDF-613E-A3AA-4CA6-077356E9382C}"/>
                      </a:ext>
                    </a:extLst>
                  </p:cNvPr>
                  <p:cNvSpPr txBox="1"/>
                  <p:nvPr/>
                </p:nvSpPr>
                <p:spPr>
                  <a:xfrm>
                    <a:off x="3149599" y="1914059"/>
                    <a:ext cx="6095999" cy="52322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oMath>
                      </m:oMathPara>
                    </a14:m>
                    <a:endParaRPr lang="en-US" sz="28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B6DD3DDF-613E-A3AA-4CA6-077356E9382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49599" y="1914059"/>
                    <a:ext cx="6095999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75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Arrow: Right 6">
                  <a:extLst>
                    <a:ext uri="{FF2B5EF4-FFF2-40B4-BE49-F238E27FC236}">
                      <a16:creationId xmlns:a16="http://schemas.microsoft.com/office/drawing/2014/main" id="{CEF98193-ED76-C70D-679D-05D1A9230D94}"/>
                    </a:ext>
                  </a:extLst>
                </p:cNvPr>
                <p:cNvSpPr/>
                <p:nvPr/>
              </p:nvSpPr>
              <p:spPr>
                <a:xfrm rot="2172224">
                  <a:off x="9811840" y="5594923"/>
                  <a:ext cx="3236119" cy="988195"/>
                </a:xfrm>
                <a:prstGeom prst="rightArrow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𝑁𝑃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𝐻𝑎𝑟𝑑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7" name="Arrow: Right 6">
                  <a:extLst>
                    <a:ext uri="{FF2B5EF4-FFF2-40B4-BE49-F238E27FC236}">
                      <a16:creationId xmlns:a16="http://schemas.microsoft.com/office/drawing/2014/main" id="{CEF98193-ED76-C70D-679D-05D1A9230D9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172224">
                  <a:off x="9811840" y="5594923"/>
                  <a:ext cx="3236119" cy="988195"/>
                </a:xfrm>
                <a:prstGeom prst="rightArrow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4685EA8-FD93-0B7E-D670-EDE04381766B}"/>
                  </a:ext>
                </a:extLst>
              </p:cNvPr>
              <p:cNvSpPr txBox="1"/>
              <p:nvPr/>
            </p:nvSpPr>
            <p:spPr>
              <a:xfrm rot="1721236">
                <a:off x="8919555" y="1221472"/>
                <a:ext cx="256634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𝐶𝑜𝑚𝑝𝑙𝑒𝑡𝑒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4685EA8-FD93-0B7E-D670-EDE0438176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721236">
                <a:off x="8919555" y="1221472"/>
                <a:ext cx="2566340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76197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4488720" y="1773199"/>
            <a:ext cx="3215508" cy="4843619"/>
          </a:xfrm>
          <a:prstGeom prst="rect">
            <a:avLst/>
          </a:prstGeom>
          <a:solidFill>
            <a:srgbClr val="FFA7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NP-Completeness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21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615701" y="1403866"/>
            <a:ext cx="2683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Any NP-Complete Problem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467601" y="1371600"/>
            <a:ext cx="3252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Any other NP-Complete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454979" y="4873374"/>
                <a:ext cx="15006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Solution for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𝑩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4979" y="4873374"/>
                <a:ext cx="1500667" cy="369332"/>
              </a:xfrm>
              <a:prstGeom prst="rect">
                <a:avLst/>
              </a:prstGeom>
              <a:blipFill>
                <a:blip r:embed="rId2"/>
                <a:stretch>
                  <a:fillRect l="-3361" t="-10345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Flowchart: Magnetic Disk 21"/>
              <p:cNvSpPr/>
              <p:nvPr/>
            </p:nvSpPr>
            <p:spPr>
              <a:xfrm>
                <a:off x="2741659" y="1806836"/>
                <a:ext cx="625924" cy="1184190"/>
              </a:xfrm>
              <a:prstGeom prst="flowChartMagneticDisk">
                <a:avLst/>
              </a:prstGeom>
              <a:solidFill>
                <a:srgbClr val="FF5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4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Flowchart: Magnetic Disk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1659" y="1806836"/>
                <a:ext cx="625924" cy="1184190"/>
              </a:xfrm>
              <a:prstGeom prst="flowChartMagneticDisk">
                <a:avLst/>
              </a:prstGeom>
              <a:blipFill>
                <a:blip r:embed="rId3"/>
                <a:stretch>
                  <a:fillRect l="-9615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8913392" y="1892573"/>
                <a:ext cx="625924" cy="100488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3392" y="1892573"/>
                <a:ext cx="625924" cy="1004887"/>
              </a:xfrm>
              <a:prstGeom prst="rect">
                <a:avLst/>
              </a:prstGeom>
              <a:blipFill>
                <a:blip r:embed="rId4"/>
                <a:stretch>
                  <a:fillRect l="-11538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378525" y="4727933"/>
                <a:ext cx="14862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Solution for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𝑨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8525" y="4727933"/>
                <a:ext cx="1486241" cy="369332"/>
              </a:xfrm>
              <a:prstGeom prst="rect">
                <a:avLst/>
              </a:prstGeom>
              <a:blipFill>
                <a:blip r:embed="rId5"/>
                <a:stretch>
                  <a:fillRect l="-2542" t="-6897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utoShape 5"/>
          <p:cNvSpPr>
            <a:spLocks noChangeArrowheads="1"/>
          </p:cNvSpPr>
          <p:nvPr/>
        </p:nvSpPr>
        <p:spPr bwMode="auto">
          <a:xfrm>
            <a:off x="4627562" y="2137483"/>
            <a:ext cx="2840038" cy="75997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sz="2000" dirty="0"/>
          </a:p>
        </p:txBody>
      </p:sp>
      <p:sp>
        <p:nvSpPr>
          <p:cNvPr id="31" name="AutoShape 5"/>
          <p:cNvSpPr>
            <a:spLocks noChangeArrowheads="1"/>
          </p:cNvSpPr>
          <p:nvPr/>
        </p:nvSpPr>
        <p:spPr bwMode="auto">
          <a:xfrm rot="5400000">
            <a:off x="8725391" y="3466305"/>
            <a:ext cx="1086255" cy="70151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dirty="0"/>
          </a:p>
        </p:txBody>
      </p:sp>
      <p:sp>
        <p:nvSpPr>
          <p:cNvPr id="32" name="AutoShape 5"/>
          <p:cNvSpPr>
            <a:spLocks noChangeArrowheads="1"/>
          </p:cNvSpPr>
          <p:nvPr/>
        </p:nvSpPr>
        <p:spPr bwMode="auto">
          <a:xfrm rot="10800000">
            <a:off x="4779962" y="4839965"/>
            <a:ext cx="2840038" cy="993815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5479573" y="6215041"/>
            <a:ext cx="113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9" name="Rectangle 278"/>
              <p:cNvSpPr/>
              <p:nvPr/>
            </p:nvSpPr>
            <p:spPr>
              <a:xfrm>
                <a:off x="8937741" y="5242707"/>
                <a:ext cx="625924" cy="100488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𝑌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9" name="Rectangle 2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7741" y="5242707"/>
                <a:ext cx="625924" cy="1004887"/>
              </a:xfrm>
              <a:prstGeom prst="rect">
                <a:avLst/>
              </a:prstGeom>
              <a:blipFill>
                <a:blip r:embed="rId6"/>
                <a:stretch>
                  <a:fillRect l="-9615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0" name="Flowchart: Magnetic Disk 279"/>
              <p:cNvSpPr/>
              <p:nvPr/>
            </p:nvSpPr>
            <p:spPr>
              <a:xfrm>
                <a:off x="2822171" y="5140410"/>
                <a:ext cx="625924" cy="1184190"/>
              </a:xfrm>
              <a:prstGeom prst="flowChartMagneticDisk">
                <a:avLst/>
              </a:prstGeom>
              <a:solidFill>
                <a:srgbClr val="FF5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𝑋</m:t>
                      </m:r>
                    </m:oMath>
                  </m:oMathPara>
                </a14:m>
                <a:endParaRPr lang="en-US" sz="4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0" name="Flowchart: Magnetic Disk 2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2171" y="5140410"/>
                <a:ext cx="625924" cy="1184190"/>
              </a:xfrm>
              <a:prstGeom prst="flowChartMagneticDisk">
                <a:avLst/>
              </a:prstGeom>
              <a:blipFill>
                <a:blip r:embed="rId7"/>
                <a:stretch>
                  <a:fillRect l="-9434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489064" y="1367136"/>
                <a:ext cx="10641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𝑂</m:t>
                      </m:r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𝑝</m:t>
                          </m:r>
                        </m:sup>
                      </m:sSup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9064" y="1367136"/>
                <a:ext cx="1064137" cy="461665"/>
              </a:xfrm>
              <a:prstGeom prst="rect">
                <a:avLst/>
              </a:prstGeom>
              <a:blipFill>
                <a:blip r:embed="rId8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ounded Rectangular Callout 25">
            <a:extLst>
              <a:ext uri="{FF2B5EF4-FFF2-40B4-BE49-F238E27FC236}">
                <a16:creationId xmlns:a16="http://schemas.microsoft.com/office/drawing/2014/main" id="{EBD3D364-96E8-A14B-8D5D-6D824FA6B43A}"/>
              </a:ext>
            </a:extLst>
          </p:cNvPr>
          <p:cNvSpPr/>
          <p:nvPr/>
        </p:nvSpPr>
        <p:spPr>
          <a:xfrm>
            <a:off x="9903796" y="3273935"/>
            <a:ext cx="2288204" cy="707528"/>
          </a:xfrm>
          <a:prstGeom prst="wedgeRoundRectCallout">
            <a:avLst>
              <a:gd name="adj1" fmla="val -65737"/>
              <a:gd name="adj2" fmla="val 10807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If this could be done in polynomial time</a:t>
            </a:r>
          </a:p>
        </p:txBody>
      </p:sp>
      <p:sp>
        <p:nvSpPr>
          <p:cNvPr id="27" name="Rounded Rectangular Callout 26">
            <a:extLst>
              <a:ext uri="{FF2B5EF4-FFF2-40B4-BE49-F238E27FC236}">
                <a16:creationId xmlns:a16="http://schemas.microsoft.com/office/drawing/2014/main" id="{EBD3D364-96E8-A14B-8D5D-6D824FA6B43A}"/>
              </a:ext>
            </a:extLst>
          </p:cNvPr>
          <p:cNvSpPr/>
          <p:nvPr/>
        </p:nvSpPr>
        <p:spPr>
          <a:xfrm>
            <a:off x="183373" y="3429000"/>
            <a:ext cx="2288204" cy="813192"/>
          </a:xfrm>
          <a:prstGeom prst="wedgeRoundRectCallout">
            <a:avLst>
              <a:gd name="adj1" fmla="val 69305"/>
              <a:gd name="adj2" fmla="val 30861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/>
              <a:t>Then this could be done in polynomial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403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4488720" y="1773199"/>
            <a:ext cx="3215508" cy="4843619"/>
          </a:xfrm>
          <a:prstGeom prst="rect">
            <a:avLst/>
          </a:prstGeom>
          <a:solidFill>
            <a:srgbClr val="FFA7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22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615701" y="1403866"/>
            <a:ext cx="2683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Any NP-Complete Problem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467601" y="1371600"/>
            <a:ext cx="3252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Any other NP-Complete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454979" y="4873374"/>
                <a:ext cx="15006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Solution for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𝑩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4979" y="4873374"/>
                <a:ext cx="1500667" cy="369332"/>
              </a:xfrm>
              <a:prstGeom prst="rect">
                <a:avLst/>
              </a:prstGeom>
              <a:blipFill>
                <a:blip r:embed="rId2"/>
                <a:stretch>
                  <a:fillRect l="-3361" t="-10345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Flowchart: Magnetic Disk 21"/>
              <p:cNvSpPr/>
              <p:nvPr/>
            </p:nvSpPr>
            <p:spPr>
              <a:xfrm>
                <a:off x="2741659" y="1806836"/>
                <a:ext cx="625924" cy="1184190"/>
              </a:xfrm>
              <a:prstGeom prst="flowChartMagneticDisk">
                <a:avLst/>
              </a:prstGeom>
              <a:solidFill>
                <a:srgbClr val="FF5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4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Flowchart: Magnetic Disk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1659" y="1806836"/>
                <a:ext cx="625924" cy="1184190"/>
              </a:xfrm>
              <a:prstGeom prst="flowChartMagneticDisk">
                <a:avLst/>
              </a:prstGeom>
              <a:blipFill>
                <a:blip r:embed="rId3"/>
                <a:stretch>
                  <a:fillRect l="-9615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8913392" y="1892573"/>
                <a:ext cx="625924" cy="100488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3392" y="1892573"/>
                <a:ext cx="625924" cy="1004887"/>
              </a:xfrm>
              <a:prstGeom prst="rect">
                <a:avLst/>
              </a:prstGeom>
              <a:blipFill>
                <a:blip r:embed="rId4"/>
                <a:stretch>
                  <a:fillRect l="-11538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378525" y="4727933"/>
                <a:ext cx="14862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Solution for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𝑨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8525" y="4727933"/>
                <a:ext cx="1486241" cy="369332"/>
              </a:xfrm>
              <a:prstGeom prst="rect">
                <a:avLst/>
              </a:prstGeom>
              <a:blipFill>
                <a:blip r:embed="rId5"/>
                <a:stretch>
                  <a:fillRect l="-2542" t="-6897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utoShape 5"/>
          <p:cNvSpPr>
            <a:spLocks noChangeArrowheads="1"/>
          </p:cNvSpPr>
          <p:nvPr/>
        </p:nvSpPr>
        <p:spPr bwMode="auto">
          <a:xfrm>
            <a:off x="4627562" y="2137483"/>
            <a:ext cx="2840038" cy="75997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sz="2000" dirty="0"/>
          </a:p>
        </p:txBody>
      </p:sp>
      <p:sp>
        <p:nvSpPr>
          <p:cNvPr id="31" name="AutoShape 5"/>
          <p:cNvSpPr>
            <a:spLocks noChangeArrowheads="1"/>
          </p:cNvSpPr>
          <p:nvPr/>
        </p:nvSpPr>
        <p:spPr bwMode="auto">
          <a:xfrm rot="5400000">
            <a:off x="8725391" y="3466305"/>
            <a:ext cx="1086255" cy="70151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dirty="0"/>
          </a:p>
        </p:txBody>
      </p:sp>
      <p:sp>
        <p:nvSpPr>
          <p:cNvPr id="32" name="AutoShape 5"/>
          <p:cNvSpPr>
            <a:spLocks noChangeArrowheads="1"/>
          </p:cNvSpPr>
          <p:nvPr/>
        </p:nvSpPr>
        <p:spPr bwMode="auto">
          <a:xfrm rot="10800000">
            <a:off x="4779962" y="4839965"/>
            <a:ext cx="2840038" cy="993815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5479573" y="6215041"/>
            <a:ext cx="113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9" name="Rectangle 278"/>
              <p:cNvSpPr/>
              <p:nvPr/>
            </p:nvSpPr>
            <p:spPr>
              <a:xfrm>
                <a:off x="8937741" y="5242707"/>
                <a:ext cx="625924" cy="100488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𝑌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9" name="Rectangle 2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7741" y="5242707"/>
                <a:ext cx="625924" cy="1004887"/>
              </a:xfrm>
              <a:prstGeom prst="rect">
                <a:avLst/>
              </a:prstGeom>
              <a:blipFill>
                <a:blip r:embed="rId6"/>
                <a:stretch>
                  <a:fillRect l="-9615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0" name="Flowchart: Magnetic Disk 279"/>
              <p:cNvSpPr/>
              <p:nvPr/>
            </p:nvSpPr>
            <p:spPr>
              <a:xfrm>
                <a:off x="2822171" y="5140410"/>
                <a:ext cx="625924" cy="1184190"/>
              </a:xfrm>
              <a:prstGeom prst="flowChartMagneticDisk">
                <a:avLst/>
              </a:prstGeom>
              <a:solidFill>
                <a:srgbClr val="FF5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𝑋</m:t>
                      </m:r>
                    </m:oMath>
                  </m:oMathPara>
                </a14:m>
                <a:endParaRPr lang="en-US" sz="4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0" name="Flowchart: Magnetic Disk 2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2171" y="5140410"/>
                <a:ext cx="625924" cy="1184190"/>
              </a:xfrm>
              <a:prstGeom prst="flowChartMagneticDisk">
                <a:avLst/>
              </a:prstGeom>
              <a:blipFill>
                <a:blip r:embed="rId7"/>
                <a:stretch>
                  <a:fillRect l="-9434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489064" y="1367136"/>
                <a:ext cx="10641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𝑂</m:t>
                      </m:r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𝑝</m:t>
                          </m:r>
                        </m:sup>
                      </m:sSup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9064" y="1367136"/>
                <a:ext cx="1064137" cy="461665"/>
              </a:xfrm>
              <a:prstGeom prst="rect">
                <a:avLst/>
              </a:prstGeom>
              <a:blipFill>
                <a:blip r:embed="rId8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ounded Rectangular Callout 25">
            <a:extLst>
              <a:ext uri="{FF2B5EF4-FFF2-40B4-BE49-F238E27FC236}">
                <a16:creationId xmlns:a16="http://schemas.microsoft.com/office/drawing/2014/main" id="{EBD3D364-96E8-A14B-8D5D-6D824FA6B43A}"/>
              </a:ext>
            </a:extLst>
          </p:cNvPr>
          <p:cNvSpPr/>
          <p:nvPr/>
        </p:nvSpPr>
        <p:spPr>
          <a:xfrm>
            <a:off x="9903796" y="3124200"/>
            <a:ext cx="2288204" cy="857263"/>
          </a:xfrm>
          <a:prstGeom prst="wedgeRoundRectCallout">
            <a:avLst>
              <a:gd name="adj1" fmla="val -65737"/>
              <a:gd name="adj2" fmla="val 10807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/>
              <a:t>Then this cannot be done in polynomial time</a:t>
            </a:r>
            <a:endParaRPr lang="en-US" dirty="0"/>
          </a:p>
        </p:txBody>
      </p:sp>
      <p:sp>
        <p:nvSpPr>
          <p:cNvPr id="27" name="Rounded Rectangular Callout 26">
            <a:extLst>
              <a:ext uri="{FF2B5EF4-FFF2-40B4-BE49-F238E27FC236}">
                <a16:creationId xmlns:a16="http://schemas.microsoft.com/office/drawing/2014/main" id="{EBD3D364-96E8-A14B-8D5D-6D824FA6B43A}"/>
              </a:ext>
            </a:extLst>
          </p:cNvPr>
          <p:cNvSpPr/>
          <p:nvPr/>
        </p:nvSpPr>
        <p:spPr>
          <a:xfrm>
            <a:off x="183373" y="3429000"/>
            <a:ext cx="2288204" cy="813192"/>
          </a:xfrm>
          <a:prstGeom prst="wedgeRoundRectCallout">
            <a:avLst>
              <a:gd name="adj1" fmla="val 69305"/>
              <a:gd name="adj2" fmla="val 30861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If this cannot be done in polynomial time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245EF8E-C9BA-6096-6AD2-BB564BA26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NP-Completeness</a:t>
            </a:r>
          </a:p>
        </p:txBody>
      </p:sp>
    </p:spTree>
    <p:extLst>
      <p:ext uri="{BB962C8B-B14F-4D97-AF65-F5344CB8AC3E}">
        <p14:creationId xmlns:p14="http://schemas.microsoft.com/office/powerpoint/2010/main" val="1086703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CFCE-257D-55FB-890F-6FBF726B2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0B87B-178B-B5AA-6696-DACBFA74D9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Problems not belonging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are considered intractable</a:t>
                </a:r>
              </a:p>
              <a:p>
                <a:r>
                  <a:rPr lang="en-US" dirty="0"/>
                  <a:t>The problems within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en-US" dirty="0"/>
                  <a:t> have some properties that make them seem like they might be tractable, but we’ve been unsuccessful with finding polynomial time algorithms for many</a:t>
                </a:r>
              </a:p>
              <a:p>
                <a:r>
                  <a:rPr lang="en-US" dirty="0"/>
                  <a:t>The class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𝐶𝑜𝑚𝑝𝑙𝑒𝑡𝑒</m:t>
                    </m:r>
                  </m:oMath>
                </a14:m>
                <a:r>
                  <a:rPr lang="en-US" dirty="0"/>
                  <a:t> contains problems with the properties:</a:t>
                </a:r>
              </a:p>
              <a:p>
                <a:pPr lvl="1"/>
                <a:r>
                  <a:rPr lang="en-US" dirty="0"/>
                  <a:t>All members are also members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All members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en-US" dirty="0"/>
                  <a:t> can be transformed into every member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𝐶𝑜𝑚𝑝𝑙𝑒𝑡𝑒</m:t>
                    </m:r>
                  </m:oMath>
                </a14:m>
                <a:endParaRPr lang="en-US" b="0" dirty="0"/>
              </a:p>
              <a:p>
                <a:pPr lvl="2"/>
                <a:r>
                  <a:rPr lang="en-US" dirty="0"/>
                  <a:t>Because they are both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𝐻𝑎𝑟𝑑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If any one member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𝐶𝑜𝑚𝑝𝑙𝑒𝑡𝑒</m:t>
                    </m:r>
                  </m:oMath>
                </a14:m>
                <a:r>
                  <a:rPr lang="en-US" dirty="0"/>
                  <a:t> belongs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any one member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𝐶𝑜𝑚𝑝𝑙𝑒𝑡𝑒</m:t>
                    </m:r>
                  </m:oMath>
                </a14:m>
                <a:r>
                  <a:rPr lang="en-US" dirty="0"/>
                  <a:t> is outside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0B87B-178B-B5AA-6696-DACBFA74D9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 r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45495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F9095-7562-ED1C-FDFC-5B04880CA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should YOU care?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1D492D-9C9F-4FF0-674D-8E0A5C6D0D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5600" y="1562100"/>
                <a:ext cx="11836400" cy="4930775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If you can find a polynomial time algorithm 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𝐶𝑜𝑚𝑝𝑙𝑒𝑡𝑒</m:t>
                    </m:r>
                  </m:oMath>
                </a14:m>
                <a:r>
                  <a:rPr lang="en-US" dirty="0"/>
                  <a:t> problem then:</a:t>
                </a:r>
              </a:p>
              <a:p>
                <a:pPr lvl="1"/>
                <a:r>
                  <a:rPr lang="en-US" dirty="0"/>
                  <a:t>You will win $1million</a:t>
                </a:r>
              </a:p>
              <a:p>
                <a:pPr lvl="1"/>
                <a:r>
                  <a:rPr lang="en-US" dirty="0"/>
                  <a:t>You will win a Turing Award</a:t>
                </a:r>
              </a:p>
              <a:p>
                <a:pPr lvl="1"/>
                <a:r>
                  <a:rPr lang="en-US" dirty="0"/>
                  <a:t>You will be world famous</a:t>
                </a:r>
              </a:p>
              <a:p>
                <a:pPr lvl="1"/>
                <a:r>
                  <a:rPr lang="en-US" dirty="0"/>
                  <a:t>You will have done something that no one else on Earth has been able to do in spite of the above!</a:t>
                </a:r>
              </a:p>
              <a:p>
                <a:r>
                  <a:rPr lang="en-US" dirty="0"/>
                  <a:t>If you are told to write an algorithm a problem that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𝐶𝑜𝑚𝑝𝑙𝑒𝑡𝑒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You can tell that person everything above to set expectations</a:t>
                </a:r>
              </a:p>
              <a:p>
                <a:pPr lvl="1"/>
                <a:r>
                  <a:rPr lang="en-US" dirty="0"/>
                  <a:t>Change the requirements!</a:t>
                </a:r>
              </a:p>
              <a:p>
                <a:pPr lvl="1"/>
                <a:r>
                  <a:rPr lang="en-US" b="1" dirty="0"/>
                  <a:t>Approximate the solution</a:t>
                </a:r>
                <a:r>
                  <a:rPr lang="en-US" dirty="0"/>
                  <a:t>: Instead of finding a path that visits every node, find a path that visits at least 75% of the nodes</a:t>
                </a:r>
              </a:p>
              <a:p>
                <a:pPr lvl="1"/>
                <a:r>
                  <a:rPr lang="en-US" b="1" dirty="0"/>
                  <a:t>Add Assumptions</a:t>
                </a:r>
                <a:r>
                  <a:rPr lang="en-US" dirty="0"/>
                  <a:t>: problem might be tractable if we can assume the graph is acyclic, a tree</a:t>
                </a:r>
              </a:p>
              <a:p>
                <a:pPr lvl="1"/>
                <a:r>
                  <a:rPr lang="en-US" b="1" dirty="0"/>
                  <a:t>Use Heuristics</a:t>
                </a:r>
                <a:r>
                  <a:rPr lang="en-US" dirty="0"/>
                  <a:t>: Write an algorithm that’s “good enough” for small inputs, ignore edge cases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1D492D-9C9F-4FF0-674D-8E0A5C6D0D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5600" y="1562100"/>
                <a:ext cx="11836400" cy="4930775"/>
              </a:xfrm>
              <a:blipFill>
                <a:blip r:embed="rId2"/>
                <a:stretch>
                  <a:fillRect l="-772" t="-1854" r="-206" b="-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60510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F9095-7562-ED1C-FDFC-5B04880CA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should YOU care?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1D492D-9C9F-4FF0-674D-8E0A5C6D0D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5600" y="1562100"/>
                <a:ext cx="11836400" cy="493077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entire field of cryptography relies on it (nearly at least)</a:t>
                </a:r>
              </a:p>
              <a:p>
                <a:pPr lvl="1"/>
                <a:r>
                  <a:rPr lang="en-US" dirty="0"/>
                  <a:t>Requires decrypting with a key is easier than decrypting without a key</a:t>
                </a:r>
              </a:p>
              <a:p>
                <a:pPr lvl="2"/>
                <a:r>
                  <a:rPr lang="en-US" dirty="0"/>
                  <a:t>This is strongly related to requiring a difference in difficulty between verifying a candidate solution and finding a solution in the first place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Some problems remain intractable </a:t>
                </a:r>
              </a:p>
              <a:p>
                <a:pPr lvl="1"/>
                <a:r>
                  <a:rPr lang="en-US" dirty="0"/>
                  <a:t>Cryptography persists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We may get efficient solutions for important problems</a:t>
                </a:r>
              </a:p>
              <a:p>
                <a:pPr lvl="1"/>
                <a:r>
                  <a:rPr lang="en-US" dirty="0"/>
                  <a:t>Cryptography is potentially doomed.</a:t>
                </a:r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1D492D-9C9F-4FF0-674D-8E0A5C6D0D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5600" y="1562100"/>
                <a:ext cx="11836400" cy="4930775"/>
              </a:xfrm>
              <a:blipFill>
                <a:blip r:embed="rId2"/>
                <a:stretch>
                  <a:fillRect l="-927" t="-19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80919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P=NP?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23E86B-4DC5-11FD-1DFA-4DEFE7871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0625" y="2414588"/>
            <a:ext cx="8230749" cy="11431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C86B13-74DA-663E-312E-A3FD172FC316}"/>
              </a:ext>
            </a:extLst>
          </p:cNvPr>
          <p:cNvSpPr txBox="1"/>
          <p:nvPr/>
        </p:nvSpPr>
        <p:spPr>
          <a:xfrm>
            <a:off x="205740" y="6169709"/>
            <a:ext cx="68850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https://www.cs.umd.edu/users/gasarch/BLOGPAPERS/pollpaper3.pdf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858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Will P=NP be resolved?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07949D-2D9B-4CE1-A26F-B235714E8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625" y="1466576"/>
            <a:ext cx="8954750" cy="392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3453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Notable Statements on P vs NP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28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66825"/>
            <a:ext cx="85344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2286000"/>
            <a:ext cx="85534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76400" y="1981200"/>
            <a:ext cx="3127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Suggested rephrased question: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629" y="3200401"/>
            <a:ext cx="85439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380" y="3981450"/>
            <a:ext cx="713422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4667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E3049-9A36-4872-6DE7-2BA549246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 Classes and Tractability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E2FB8E-130B-75C8-4641-87C97C4EDA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To explore what problems are and are not tractable, we give some complexity classes special names:</a:t>
                </a:r>
              </a:p>
              <a:p>
                <a:r>
                  <a:rPr lang="en-US" b="0" dirty="0"/>
                  <a:t>Complexity Class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Stands for “Polynomial”</a:t>
                </a:r>
              </a:p>
              <a:p>
                <a:pPr lvl="1"/>
                <a:r>
                  <a:rPr lang="en-US" dirty="0"/>
                  <a:t>The set of problems which have an algorithm whose running time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some choice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We say all problems belonging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are “Tractable”</a:t>
                </a:r>
              </a:p>
              <a:p>
                <a:r>
                  <a:rPr lang="en-US" dirty="0"/>
                  <a:t>Complexity Class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𝐸𝑋𝑃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Stands for “Exponential”</a:t>
                </a:r>
              </a:p>
              <a:p>
                <a:pPr lvl="1"/>
                <a:r>
                  <a:rPr lang="en-US" dirty="0"/>
                  <a:t>The set of problems which have an algorithm whose running time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p>
                            </m:sSup>
                          </m:sup>
                        </m:sSup>
                      </m:e>
                    </m:d>
                  </m:oMath>
                </a14:m>
                <a:r>
                  <a:rPr lang="en-US" dirty="0"/>
                  <a:t> for some choice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We say all problems belonging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𝐸𝑋𝑃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are “Intractable”</a:t>
                </a:r>
              </a:p>
              <a:p>
                <a:pPr lvl="2"/>
                <a:r>
                  <a:rPr lang="en-US" dirty="0"/>
                  <a:t>Disclaimer: Really it’s all problems outside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, and there are problems which do not belong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𝐸𝑋𝑃</m:t>
                    </m:r>
                  </m:oMath>
                </a14:m>
                <a:r>
                  <a:rPr lang="en-US" dirty="0"/>
                  <a:t>, but we’re not going to worry about those in this class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E2FB8E-130B-75C8-4641-87C97C4EDA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  <a:blipFill>
                <a:blip r:embed="rId2"/>
                <a:stretch>
                  <a:fillRect l="-928" t="-2421" r="-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270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141635B6-F402-1095-4877-EFE866AA1617}"/>
              </a:ext>
            </a:extLst>
          </p:cNvPr>
          <p:cNvSpPr/>
          <p:nvPr/>
        </p:nvSpPr>
        <p:spPr>
          <a:xfrm>
            <a:off x="60960" y="1564640"/>
            <a:ext cx="9306560" cy="509619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7E63B7-26A8-E554-2435-7EE8062AB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Members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2CD1BFD-574C-E5F5-667A-A8E28277AD99}"/>
              </a:ext>
            </a:extLst>
          </p:cNvPr>
          <p:cNvSpPr/>
          <p:nvPr/>
        </p:nvSpPr>
        <p:spPr>
          <a:xfrm>
            <a:off x="261106" y="2732548"/>
            <a:ext cx="4998720" cy="255524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3933289-11A2-E100-3246-E02B39C7AED0}"/>
                  </a:ext>
                </a:extLst>
              </p:cNvPr>
              <p:cNvSpPr txBox="1"/>
              <p:nvPr/>
            </p:nvSpPr>
            <p:spPr>
              <a:xfrm>
                <a:off x="1981200" y="1670880"/>
                <a:ext cx="6096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𝐸𝑋</m:t>
                      </m:r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3933289-11A2-E100-3246-E02B39C7AE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1670880"/>
                <a:ext cx="6096000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672550DD-9FF2-C570-E745-65E19BAC93D5}"/>
              </a:ext>
            </a:extLst>
          </p:cNvPr>
          <p:cNvSpPr txBox="1"/>
          <p:nvPr/>
        </p:nvSpPr>
        <p:spPr>
          <a:xfrm>
            <a:off x="2096823" y="4645922"/>
            <a:ext cx="1327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Tractable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574646-F281-6298-2601-18567B627005}"/>
              </a:ext>
            </a:extLst>
          </p:cNvPr>
          <p:cNvSpPr txBox="1"/>
          <p:nvPr/>
        </p:nvSpPr>
        <p:spPr>
          <a:xfrm>
            <a:off x="3809894" y="6098815"/>
            <a:ext cx="15342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Intractable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3EA2E16-333B-8EE1-3D66-03F2438D521D}"/>
                  </a:ext>
                </a:extLst>
              </p:cNvPr>
              <p:cNvSpPr txBox="1"/>
              <p:nvPr/>
            </p:nvSpPr>
            <p:spPr>
              <a:xfrm>
                <a:off x="5344160" y="212298"/>
                <a:ext cx="6924040" cy="16312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b="1" u="sng" dirty="0">
                    <a:solidFill>
                      <a:srgbClr val="FF0000"/>
                    </a:solidFill>
                  </a:rPr>
                  <a:t>Important!</a:t>
                </a:r>
              </a:p>
              <a:p>
                <a:pPr algn="ctr"/>
                <a:r>
                  <a:rPr lang="en-US" sz="2000" dirty="0">
                    <a:solidFill>
                      <a:srgbClr val="FF0000"/>
                    </a:solidFill>
                  </a:rPr>
                  <a:t>Some of the problems listed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𝐸𝑋𝑃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could also be members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sz="2000" dirty="0">
                  <a:solidFill>
                    <a:srgbClr val="FF0000"/>
                  </a:solidFill>
                </a:endParaRPr>
              </a:p>
              <a:p>
                <a:pPr algn="ctr"/>
                <a:r>
                  <a:rPr lang="en-US" sz="2000" dirty="0">
                    <a:solidFill>
                      <a:srgbClr val="FF0000"/>
                    </a:solidFill>
                  </a:rPr>
                  <a:t>Since membership is determined by a problem’s </a:t>
                </a:r>
                <a:r>
                  <a:rPr lang="en-US" sz="2000" i="1" dirty="0">
                    <a:solidFill>
                      <a:srgbClr val="FF0000"/>
                    </a:solidFill>
                  </a:rPr>
                  <a:t>most</a:t>
                </a:r>
                <a:r>
                  <a:rPr lang="en-US" sz="2000" dirty="0">
                    <a:solidFill>
                      <a:srgbClr val="FF0000"/>
                    </a:solidFill>
                  </a:rPr>
                  <a:t> efficient algorithm, knowing if a problem belongs to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requires knowing the best algorithm possible!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3EA2E16-333B-8EE1-3D66-03F2438D52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4160" y="212298"/>
                <a:ext cx="6924040" cy="1631216"/>
              </a:xfrm>
              <a:prstGeom prst="rect">
                <a:avLst/>
              </a:prstGeom>
              <a:blipFill>
                <a:blip r:embed="rId3"/>
                <a:stretch>
                  <a:fillRect l="-176" t="-2247" b="-5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F464BCC-0AB2-C9A2-C0EE-1EFC632FB5C4}"/>
                  </a:ext>
                </a:extLst>
              </p:cNvPr>
              <p:cNvSpPr txBox="1"/>
              <p:nvPr/>
            </p:nvSpPr>
            <p:spPr>
              <a:xfrm>
                <a:off x="1105304" y="2971616"/>
                <a:ext cx="99151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F464BCC-0AB2-C9A2-C0EE-1EFC632FB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304" y="2971616"/>
                <a:ext cx="991519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8C629A71-AB01-83C3-B166-62581ECB1099}"/>
              </a:ext>
            </a:extLst>
          </p:cNvPr>
          <p:cNvSpPr txBox="1"/>
          <p:nvPr/>
        </p:nvSpPr>
        <p:spPr>
          <a:xfrm>
            <a:off x="1102278" y="2952357"/>
            <a:ext cx="432119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Sorting</a:t>
            </a:r>
          </a:p>
          <a:p>
            <a:pPr algn="ctr"/>
            <a:r>
              <a:rPr lang="en-US" sz="2800" dirty="0"/>
              <a:t>Shortest Path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Euler Path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97214B-E7A6-DCFB-5A0B-3874A9D2C550}"/>
              </a:ext>
            </a:extLst>
          </p:cNvPr>
          <p:cNvSpPr txBox="1"/>
          <p:nvPr/>
        </p:nvSpPr>
        <p:spPr>
          <a:xfrm>
            <a:off x="4440933" y="2895021"/>
            <a:ext cx="432119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Hamiltonian Path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Longest Path</a:t>
            </a:r>
          </a:p>
          <a:p>
            <a:pPr algn="ctr"/>
            <a:r>
              <a:rPr lang="en-US" sz="2800" dirty="0"/>
              <a:t>Vertex Cover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Independent Set</a:t>
            </a:r>
          </a:p>
          <a:p>
            <a:pPr algn="ctr"/>
            <a:r>
              <a:rPr lang="en-US" sz="2800" dirty="0"/>
              <a:t>Satisfiability</a:t>
            </a:r>
          </a:p>
          <a:p>
            <a:pPr algn="ctr"/>
            <a:r>
              <a:rPr lang="en-US" sz="2800" dirty="0"/>
              <a:t>Most Board Game Strategies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385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60C0E09-0E0C-6D5C-E168-D8F5A7163FA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Class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60C0E09-0E0C-6D5C-E168-D8F5A7163F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68C499-1D0B-7FAA-60A6-A273D22EA8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set of problems for which a candidate solution can be verified in polynomial time</a:t>
                </a:r>
              </a:p>
              <a:p>
                <a:pPr lvl="1"/>
                <a:r>
                  <a:rPr lang="en-US" dirty="0"/>
                  <a:t>Stands for “Non-deterministic Polynomial”</a:t>
                </a:r>
              </a:p>
              <a:p>
                <a:pPr lvl="2"/>
                <a:r>
                  <a:rPr lang="en-US" dirty="0"/>
                  <a:t>Corresponds to algorithms that can guess a solution (if it exists), that solution is then verified to be correct in polynomial time</a:t>
                </a:r>
              </a:p>
              <a:p>
                <a:pPr lvl="2"/>
                <a:r>
                  <a:rPr lang="en-US" dirty="0"/>
                  <a:t>Can also think of as allowing a special operation that allows the algorithm to magically guess the right choice at each step of an exhaustive search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Why?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68C499-1D0B-7FAA-60A6-A273D22EA8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6534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141635B6-F402-1095-4877-EFE866AA1617}"/>
              </a:ext>
            </a:extLst>
          </p:cNvPr>
          <p:cNvSpPr/>
          <p:nvPr/>
        </p:nvSpPr>
        <p:spPr>
          <a:xfrm>
            <a:off x="396240" y="715328"/>
            <a:ext cx="11602720" cy="614267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87E63B7-26A8-E554-2435-7EE8062ABFA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93040" y="104140"/>
                <a:ext cx="10515600" cy="13255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𝐸𝑋𝑃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87E63B7-26A8-E554-2435-7EE8062ABF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93040" y="104140"/>
                <a:ext cx="10515600" cy="13255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3933289-11A2-E100-3246-E02B39C7AED0}"/>
                  </a:ext>
                </a:extLst>
              </p:cNvPr>
              <p:cNvSpPr txBox="1"/>
              <p:nvPr/>
            </p:nvSpPr>
            <p:spPr>
              <a:xfrm>
                <a:off x="3342640" y="733886"/>
                <a:ext cx="6096000" cy="14244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𝐸𝑋</m:t>
                      </m:r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Exponential</a:t>
                </a:r>
              </a:p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Upper bounded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p>
                        </m:sSup>
                      </m:sup>
                    </m:sSup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3933289-11A2-E100-3246-E02B39C7AE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2640" y="733886"/>
                <a:ext cx="6096000" cy="1424429"/>
              </a:xfrm>
              <a:prstGeom prst="rect">
                <a:avLst/>
              </a:prstGeom>
              <a:blipFill>
                <a:blip r:embed="rId3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FBAF8506-45D6-1464-2EA9-BAD5C9E44E96}"/>
              </a:ext>
            </a:extLst>
          </p:cNvPr>
          <p:cNvSpPr/>
          <p:nvPr/>
        </p:nvSpPr>
        <p:spPr>
          <a:xfrm>
            <a:off x="995680" y="2158315"/>
            <a:ext cx="9804400" cy="411891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22CD1BFD-574C-E5F5-667A-A8E28277AD99}"/>
                  </a:ext>
                </a:extLst>
              </p:cNvPr>
              <p:cNvSpPr/>
              <p:nvPr/>
            </p:nvSpPr>
            <p:spPr>
              <a:xfrm>
                <a:off x="1391920" y="3176123"/>
                <a:ext cx="4998720" cy="255524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Polynomial</a:t>
                </a:r>
              </a:p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Upper bounded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22CD1BFD-574C-E5F5-667A-A8E28277AD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1920" y="3176123"/>
                <a:ext cx="4998720" cy="2555240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561229C-901F-E6AA-7760-7159895368CF}"/>
                  </a:ext>
                </a:extLst>
              </p:cNvPr>
              <p:cNvSpPr txBox="1"/>
              <p:nvPr/>
            </p:nvSpPr>
            <p:spPr>
              <a:xfrm>
                <a:off x="5303520" y="3004590"/>
                <a:ext cx="6096000" cy="14244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Nondeterministic Polynomial</a:t>
                </a:r>
              </a:p>
              <a:p>
                <a:pPr algn="ctr"/>
                <a:r>
                  <a:rPr lang="en-US" sz="2800" dirty="0"/>
                  <a:t>Verified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time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561229C-901F-E6AA-7760-7159895368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520" y="3004590"/>
                <a:ext cx="6096000" cy="1424429"/>
              </a:xfrm>
              <a:prstGeom prst="rect">
                <a:avLst/>
              </a:prstGeom>
              <a:blipFill>
                <a:blip r:embed="rId5"/>
                <a:stretch>
                  <a:fillRect b="-8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AC71D22A-C4FD-A562-E8FB-9618A48A76F8}"/>
              </a:ext>
            </a:extLst>
          </p:cNvPr>
          <p:cNvGrpSpPr/>
          <p:nvPr/>
        </p:nvGrpSpPr>
        <p:grpSpPr>
          <a:xfrm rot="1389724">
            <a:off x="6200745" y="5135200"/>
            <a:ext cx="2475158" cy="523220"/>
            <a:chOff x="6197600" y="5013683"/>
            <a:chExt cx="2475158" cy="52322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D281509-7CCC-72FA-5A63-28BAA927617A}"/>
                </a:ext>
              </a:extLst>
            </p:cNvPr>
            <p:cNvSpPr txBox="1"/>
            <p:nvPr/>
          </p:nvSpPr>
          <p:spPr>
            <a:xfrm>
              <a:off x="7053897" y="5013683"/>
              <a:ext cx="95560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>
                  <a:solidFill>
                    <a:srgbClr val="FF0000"/>
                  </a:solidFill>
                </a:rPr>
                <a:t>Gap?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B82661DB-8387-2CF0-35D0-C14C37B0B8E7}"/>
                </a:ext>
              </a:extLst>
            </p:cNvPr>
            <p:cNvCxnSpPr>
              <a:stCxn id="12" idx="1"/>
            </p:cNvCxnSpPr>
            <p:nvPr/>
          </p:nvCxnSpPr>
          <p:spPr>
            <a:xfrm flipH="1">
              <a:off x="6197600" y="5275293"/>
              <a:ext cx="856297" cy="1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215AF750-7ABB-9963-C32B-09B336727927}"/>
                </a:ext>
              </a:extLst>
            </p:cNvPr>
            <p:cNvCxnSpPr>
              <a:cxnSpLocks/>
              <a:stCxn id="12" idx="3"/>
            </p:cNvCxnSpPr>
            <p:nvPr/>
          </p:nvCxnSpPr>
          <p:spPr>
            <a:xfrm>
              <a:off x="8009501" y="5275293"/>
              <a:ext cx="663257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8C565268-1DFA-2BDF-B753-888B618F5053}"/>
              </a:ext>
            </a:extLst>
          </p:cNvPr>
          <p:cNvSpPr txBox="1"/>
          <p:nvPr/>
        </p:nvSpPr>
        <p:spPr>
          <a:xfrm rot="1389724">
            <a:off x="6228679" y="5362557"/>
            <a:ext cx="18106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Unknown!</a:t>
            </a:r>
          </a:p>
        </p:txBody>
      </p:sp>
    </p:spTree>
    <p:extLst>
      <p:ext uri="{BB962C8B-B14F-4D97-AF65-F5344CB8AC3E}">
        <p14:creationId xmlns:p14="http://schemas.microsoft.com/office/powerpoint/2010/main" val="292207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Independent Set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7</a:t>
            </a:fld>
            <a:endParaRPr lang="en-US"/>
          </a:p>
        </p:txBody>
      </p:sp>
      <p:sp>
        <p:nvSpPr>
          <p:cNvPr id="5" name="AutoShape 14" descr="Image result for justin trudeau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6" descr="Image result for justin trudeau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22" descr="Image result for theresa may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24" descr="Image result for theresa may"/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26" descr="Image result for theresa may"/>
          <p:cNvSpPr>
            <a:spLocks noChangeAspect="1" noChangeArrowheads="1"/>
          </p:cNvSpPr>
          <p:nvPr/>
        </p:nvSpPr>
        <p:spPr bwMode="auto">
          <a:xfrm>
            <a:off x="2289175" y="4651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30" descr="Image result for Aaron Bloomfield"/>
          <p:cNvSpPr>
            <a:spLocks noChangeAspect="1" noChangeArrowheads="1"/>
          </p:cNvSpPr>
          <p:nvPr/>
        </p:nvSpPr>
        <p:spPr bwMode="auto">
          <a:xfrm>
            <a:off x="2441575" y="6175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39034" y="1476112"/>
            <a:ext cx="4720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Set of 6 nodes which share no edges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9078E9B-D60C-2C70-39F8-53C50A04FF80}"/>
              </a:ext>
            </a:extLst>
          </p:cNvPr>
          <p:cNvGrpSpPr/>
          <p:nvPr/>
        </p:nvGrpSpPr>
        <p:grpSpPr>
          <a:xfrm>
            <a:off x="1650264" y="1218142"/>
            <a:ext cx="8281702" cy="4725458"/>
            <a:chOff x="1650264" y="1218142"/>
            <a:chExt cx="8281702" cy="4725458"/>
          </a:xfrm>
        </p:grpSpPr>
        <p:sp>
          <p:nvSpPr>
            <p:cNvPr id="3" name="Oval 2"/>
            <p:cNvSpPr/>
            <p:nvPr/>
          </p:nvSpPr>
          <p:spPr>
            <a:xfrm>
              <a:off x="1650264" y="1218142"/>
              <a:ext cx="1193396" cy="108513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1930334" y="2389557"/>
              <a:ext cx="1271007" cy="133789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3658898" y="3089427"/>
              <a:ext cx="1271007" cy="133789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4495800" y="4605706"/>
              <a:ext cx="1271007" cy="133789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8660959" y="3575103"/>
              <a:ext cx="1271007" cy="133789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2593975" y="3638669"/>
              <a:ext cx="1271007" cy="133789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8F83D5C-B06D-5B61-F1B7-071B58B75FA4}"/>
              </a:ext>
            </a:extLst>
          </p:cNvPr>
          <p:cNvGrpSpPr/>
          <p:nvPr/>
        </p:nvGrpSpPr>
        <p:grpSpPr>
          <a:xfrm>
            <a:off x="1822926" y="1377631"/>
            <a:ext cx="7796089" cy="5253107"/>
            <a:chOff x="1822926" y="1377631"/>
            <a:chExt cx="7796089" cy="5253107"/>
          </a:xfrm>
        </p:grpSpPr>
        <p:pic>
          <p:nvPicPr>
            <p:cNvPr id="54" name="Picture 2" descr="Image result for Prince Harry">
              <a:extLst>
                <a:ext uri="{FF2B5EF4-FFF2-40B4-BE49-F238E27FC236}">
                  <a16:creationId xmlns:a16="http://schemas.microsoft.com/office/drawing/2014/main" id="{FC7BF773-543A-36BB-85A2-E852E796E2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4506" y="2690352"/>
              <a:ext cx="585140" cy="731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meghan markle">
              <a:extLst>
                <a:ext uri="{FF2B5EF4-FFF2-40B4-BE49-F238E27FC236}">
                  <a16:creationId xmlns:a16="http://schemas.microsoft.com/office/drawing/2014/main" id="{18976E11-3245-3052-1367-F83E3B8CA8D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00"/>
            <a:stretch/>
          </p:blipFill>
          <p:spPr bwMode="auto">
            <a:xfrm>
              <a:off x="3885433" y="3361691"/>
              <a:ext cx="731520" cy="731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6" descr="Image result for Prince Charles">
              <a:extLst>
                <a:ext uri="{FF2B5EF4-FFF2-40B4-BE49-F238E27FC236}">
                  <a16:creationId xmlns:a16="http://schemas.microsoft.com/office/drawing/2014/main" id="{E0E20691-7F62-4E1C-E08A-BBC1D9ED6E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73911" y="3891454"/>
              <a:ext cx="645104" cy="748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18" descr="Image result for justin trudeau">
              <a:extLst>
                <a:ext uri="{FF2B5EF4-FFF2-40B4-BE49-F238E27FC236}">
                  <a16:creationId xmlns:a16="http://schemas.microsoft.com/office/drawing/2014/main" id="{7091F052-D78A-5EC1-422D-C05634FFD23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21" r="18091" b="33959"/>
            <a:stretch/>
          </p:blipFill>
          <p:spPr bwMode="auto">
            <a:xfrm>
              <a:off x="8003444" y="5781280"/>
              <a:ext cx="548808" cy="849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20" descr="Image result for Elton John">
              <a:extLst>
                <a:ext uri="{FF2B5EF4-FFF2-40B4-BE49-F238E27FC236}">
                  <a16:creationId xmlns:a16="http://schemas.microsoft.com/office/drawing/2014/main" id="{C869DCB8-FC13-CA2C-E8D8-222848EF79B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42" t="4042" r="23983" b="31143"/>
            <a:stretch/>
          </p:blipFill>
          <p:spPr bwMode="auto">
            <a:xfrm>
              <a:off x="7170034" y="4639834"/>
              <a:ext cx="582207" cy="9023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34" descr="Image result for angela merkel">
              <a:extLst>
                <a:ext uri="{FF2B5EF4-FFF2-40B4-BE49-F238E27FC236}">
                  <a16:creationId xmlns:a16="http://schemas.microsoft.com/office/drawing/2014/main" id="{EC5C45C6-D6C2-4402-049A-BAAD9E8A8B1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60" r="30251" b="40439"/>
            <a:stretch/>
          </p:blipFill>
          <p:spPr bwMode="auto">
            <a:xfrm>
              <a:off x="4802831" y="4752366"/>
              <a:ext cx="695829" cy="9623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36" descr="Image result for paul mccartney">
              <a:extLst>
                <a:ext uri="{FF2B5EF4-FFF2-40B4-BE49-F238E27FC236}">
                  <a16:creationId xmlns:a16="http://schemas.microsoft.com/office/drawing/2014/main" id="{61760EA7-C5B0-FE7B-CD24-EEC6A134E4D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39" r="14441" b="27809"/>
            <a:stretch/>
          </p:blipFill>
          <p:spPr bwMode="auto">
            <a:xfrm>
              <a:off x="7688421" y="2589729"/>
              <a:ext cx="778308" cy="8904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19AC9EFE-C8B4-2B76-9F59-E83ABDEB7A4C}"/>
                </a:ext>
              </a:extLst>
            </p:cNvPr>
            <p:cNvCxnSpPr>
              <a:stCxn id="55" idx="3"/>
            </p:cNvCxnSpPr>
            <p:nvPr/>
          </p:nvCxnSpPr>
          <p:spPr>
            <a:xfrm>
              <a:off x="4616953" y="3727451"/>
              <a:ext cx="1313486" cy="41378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B4D112E7-7183-183E-7C90-FA150E696656}"/>
                </a:ext>
              </a:extLst>
            </p:cNvPr>
            <p:cNvCxnSpPr>
              <a:stCxn id="54" idx="3"/>
              <a:endCxn id="61" idx="1"/>
            </p:cNvCxnSpPr>
            <p:nvPr/>
          </p:nvCxnSpPr>
          <p:spPr>
            <a:xfrm flipV="1">
              <a:off x="2989647" y="3034948"/>
              <a:ext cx="4698775" cy="2116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4" name="Straight Connector 1023">
              <a:extLst>
                <a:ext uri="{FF2B5EF4-FFF2-40B4-BE49-F238E27FC236}">
                  <a16:creationId xmlns:a16="http://schemas.microsoft.com/office/drawing/2014/main" id="{0D871E6D-2982-E6D2-F692-6FD8D572CDBD}"/>
                </a:ext>
              </a:extLst>
            </p:cNvPr>
            <p:cNvCxnSpPr>
              <a:stCxn id="56" idx="1"/>
              <a:endCxn id="61" idx="2"/>
            </p:cNvCxnSpPr>
            <p:nvPr/>
          </p:nvCxnSpPr>
          <p:spPr>
            <a:xfrm flipH="1" flipV="1">
              <a:off x="8077575" y="3480168"/>
              <a:ext cx="896336" cy="78547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5" name="Straight Connector 1024">
              <a:extLst>
                <a:ext uri="{FF2B5EF4-FFF2-40B4-BE49-F238E27FC236}">
                  <a16:creationId xmlns:a16="http://schemas.microsoft.com/office/drawing/2014/main" id="{30157654-DC71-4772-AAA4-D605A2A32DAA}"/>
                </a:ext>
              </a:extLst>
            </p:cNvPr>
            <p:cNvCxnSpPr>
              <a:stCxn id="56" idx="1"/>
            </p:cNvCxnSpPr>
            <p:nvPr/>
          </p:nvCxnSpPr>
          <p:spPr>
            <a:xfrm flipH="1" flipV="1">
              <a:off x="6617443" y="4141234"/>
              <a:ext cx="2356468" cy="12441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7" name="Straight Connector 1026">
              <a:extLst>
                <a:ext uri="{FF2B5EF4-FFF2-40B4-BE49-F238E27FC236}">
                  <a16:creationId xmlns:a16="http://schemas.microsoft.com/office/drawing/2014/main" id="{33A0686C-6192-785E-3908-93BE44CA529F}"/>
                </a:ext>
              </a:extLst>
            </p:cNvPr>
            <p:cNvCxnSpPr>
              <a:stCxn id="56" idx="1"/>
              <a:endCxn id="59" idx="3"/>
            </p:cNvCxnSpPr>
            <p:nvPr/>
          </p:nvCxnSpPr>
          <p:spPr>
            <a:xfrm flipH="1">
              <a:off x="7752241" y="4265645"/>
              <a:ext cx="1221671" cy="82535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9" name="Straight Connector 1028">
              <a:extLst>
                <a:ext uri="{FF2B5EF4-FFF2-40B4-BE49-F238E27FC236}">
                  <a16:creationId xmlns:a16="http://schemas.microsoft.com/office/drawing/2014/main" id="{C0E3B107-C700-D459-FF70-4E7F8E49DE14}"/>
                </a:ext>
              </a:extLst>
            </p:cNvPr>
            <p:cNvCxnSpPr>
              <a:stCxn id="56" idx="1"/>
              <a:endCxn id="58" idx="0"/>
            </p:cNvCxnSpPr>
            <p:nvPr/>
          </p:nvCxnSpPr>
          <p:spPr>
            <a:xfrm flipH="1">
              <a:off x="8277849" y="4265644"/>
              <a:ext cx="696063" cy="151563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1" name="Straight Connector 1030">
              <a:extLst>
                <a:ext uri="{FF2B5EF4-FFF2-40B4-BE49-F238E27FC236}">
                  <a16:creationId xmlns:a16="http://schemas.microsoft.com/office/drawing/2014/main" id="{DF9EF4EE-F63C-1D9C-F677-3A71A2D459F0}"/>
                </a:ext>
              </a:extLst>
            </p:cNvPr>
            <p:cNvCxnSpPr>
              <a:stCxn id="58" idx="1"/>
            </p:cNvCxnSpPr>
            <p:nvPr/>
          </p:nvCxnSpPr>
          <p:spPr>
            <a:xfrm flipH="1" flipV="1">
              <a:off x="2565838" y="5714723"/>
              <a:ext cx="5437606" cy="49128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3" name="Straight Connector 1032">
              <a:extLst>
                <a:ext uri="{FF2B5EF4-FFF2-40B4-BE49-F238E27FC236}">
                  <a16:creationId xmlns:a16="http://schemas.microsoft.com/office/drawing/2014/main" id="{1DDBFF65-E730-587C-9097-0D975EAD565B}"/>
                </a:ext>
              </a:extLst>
            </p:cNvPr>
            <p:cNvCxnSpPr>
              <a:stCxn id="59" idx="1"/>
              <a:endCxn id="60" idx="3"/>
            </p:cNvCxnSpPr>
            <p:nvPr/>
          </p:nvCxnSpPr>
          <p:spPr>
            <a:xfrm flipH="1">
              <a:off x="5498659" y="5091000"/>
              <a:ext cx="1671374" cy="14254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4" name="Straight Connector 1033">
              <a:extLst>
                <a:ext uri="{FF2B5EF4-FFF2-40B4-BE49-F238E27FC236}">
                  <a16:creationId xmlns:a16="http://schemas.microsoft.com/office/drawing/2014/main" id="{61DA65C4-9194-5335-DCCA-B8618CFAF63D}"/>
                </a:ext>
              </a:extLst>
            </p:cNvPr>
            <p:cNvCxnSpPr/>
            <p:nvPr/>
          </p:nvCxnSpPr>
          <p:spPr>
            <a:xfrm flipH="1">
              <a:off x="2289175" y="4525894"/>
              <a:ext cx="815802" cy="77420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35" name="Picture 2" descr="Joe Biden - CNBC">
              <a:extLst>
                <a:ext uri="{FF2B5EF4-FFF2-40B4-BE49-F238E27FC236}">
                  <a16:creationId xmlns:a16="http://schemas.microsoft.com/office/drawing/2014/main" id="{A411C35C-A4E2-3254-9169-5A9C40884EC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98" r="26708" b="42616"/>
            <a:stretch/>
          </p:blipFill>
          <p:spPr bwMode="auto">
            <a:xfrm>
              <a:off x="5884166" y="3696565"/>
              <a:ext cx="778309" cy="969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7" name="Picture 4" descr="Emmanuel Macron - Wikipedia">
              <a:extLst>
                <a:ext uri="{FF2B5EF4-FFF2-40B4-BE49-F238E27FC236}">
                  <a16:creationId xmlns:a16="http://schemas.microsoft.com/office/drawing/2014/main" id="{4D391E1C-1EDA-14A3-9DCA-919040D43AC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10" r="11235" b="39758"/>
            <a:stretch/>
          </p:blipFill>
          <p:spPr bwMode="auto">
            <a:xfrm>
              <a:off x="1822926" y="5162272"/>
              <a:ext cx="815802" cy="979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6" descr="Taylor Swift set to make her feature directorial debut | CNN">
              <a:extLst>
                <a:ext uri="{FF2B5EF4-FFF2-40B4-BE49-F238E27FC236}">
                  <a16:creationId xmlns:a16="http://schemas.microsoft.com/office/drawing/2014/main" id="{79788093-DC07-81F4-2186-40AE05B2380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632" r="25738" b="17703"/>
            <a:stretch/>
          </p:blipFill>
          <p:spPr bwMode="auto">
            <a:xfrm>
              <a:off x="2945852" y="3843828"/>
              <a:ext cx="704008" cy="843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39" name="Straight Connector 1038">
              <a:extLst>
                <a:ext uri="{FF2B5EF4-FFF2-40B4-BE49-F238E27FC236}">
                  <a16:creationId xmlns:a16="http://schemas.microsoft.com/office/drawing/2014/main" id="{0399E19D-B23D-BB29-F3A7-827B923531CE}"/>
                </a:ext>
              </a:extLst>
            </p:cNvPr>
            <p:cNvCxnSpPr/>
            <p:nvPr/>
          </p:nvCxnSpPr>
          <p:spPr>
            <a:xfrm>
              <a:off x="2446445" y="1797566"/>
              <a:ext cx="743692" cy="4604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40" name="Picture 8" descr="Ed Sheeran">
              <a:extLst>
                <a:ext uri="{FF2B5EF4-FFF2-40B4-BE49-F238E27FC236}">
                  <a16:creationId xmlns:a16="http://schemas.microsoft.com/office/drawing/2014/main" id="{1678B1E8-7F87-809D-84DD-C51634FDB4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0283" y="1377631"/>
              <a:ext cx="743692" cy="7436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1" name="Picture 10" descr="Pharrell Williams - Age, Wife &amp; &quot;Happy&quot;">
              <a:extLst>
                <a:ext uri="{FF2B5EF4-FFF2-40B4-BE49-F238E27FC236}">
                  <a16:creationId xmlns:a16="http://schemas.microsoft.com/office/drawing/2014/main" id="{873C8361-77B5-F5CC-E499-9D9F79B0B8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1741" y="1509255"/>
              <a:ext cx="743692" cy="7436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7448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Cover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8</a:t>
            </a:fld>
            <a:endParaRPr lang="en-US"/>
          </a:p>
        </p:txBody>
      </p:sp>
      <p:cxnSp>
        <p:nvCxnSpPr>
          <p:cNvPr id="14" name="Straight Connector 13"/>
          <p:cNvCxnSpPr>
            <a:stCxn id="8" idx="1"/>
            <a:endCxn id="23" idx="2"/>
          </p:cNvCxnSpPr>
          <p:nvPr/>
        </p:nvCxnSpPr>
        <p:spPr>
          <a:xfrm flipV="1">
            <a:off x="4711377" y="5562601"/>
            <a:ext cx="1570890" cy="49004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0" idx="2"/>
            <a:endCxn id="8" idx="3"/>
          </p:cNvCxnSpPr>
          <p:nvPr/>
        </p:nvCxnSpPr>
        <p:spPr>
          <a:xfrm>
            <a:off x="3578088" y="5181601"/>
            <a:ext cx="602937" cy="87104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23" idx="1"/>
            <a:endCxn id="10" idx="3"/>
          </p:cNvCxnSpPr>
          <p:nvPr/>
        </p:nvCxnSpPr>
        <p:spPr>
          <a:xfrm flipH="1" flipV="1">
            <a:off x="3806687" y="4953000"/>
            <a:ext cx="2246980" cy="381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28" idx="2"/>
            <a:endCxn id="10" idx="0"/>
          </p:cNvCxnSpPr>
          <p:nvPr/>
        </p:nvCxnSpPr>
        <p:spPr>
          <a:xfrm>
            <a:off x="2409825" y="3032236"/>
            <a:ext cx="1168262" cy="169216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28" idx="3"/>
            <a:endCxn id="29" idx="1"/>
          </p:cNvCxnSpPr>
          <p:nvPr/>
        </p:nvCxnSpPr>
        <p:spPr>
          <a:xfrm flipV="1">
            <a:off x="2638425" y="2447105"/>
            <a:ext cx="1734926" cy="35653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29" idx="3"/>
            <a:endCxn id="26" idx="1"/>
          </p:cNvCxnSpPr>
          <p:nvPr/>
        </p:nvCxnSpPr>
        <p:spPr>
          <a:xfrm>
            <a:off x="4830552" y="2447105"/>
            <a:ext cx="2408449" cy="58677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29" idx="2"/>
            <a:endCxn id="27" idx="0"/>
          </p:cNvCxnSpPr>
          <p:nvPr/>
        </p:nvCxnSpPr>
        <p:spPr>
          <a:xfrm flipH="1">
            <a:off x="4137081" y="2675705"/>
            <a:ext cx="464871" cy="78679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27" idx="3"/>
            <a:endCxn id="30" idx="1"/>
          </p:cNvCxnSpPr>
          <p:nvPr/>
        </p:nvCxnSpPr>
        <p:spPr>
          <a:xfrm>
            <a:off x="4365681" y="3691099"/>
            <a:ext cx="959855" cy="41975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26" idx="2"/>
            <a:endCxn id="30" idx="0"/>
          </p:cNvCxnSpPr>
          <p:nvPr/>
        </p:nvCxnSpPr>
        <p:spPr>
          <a:xfrm flipH="1">
            <a:off x="5554136" y="3262477"/>
            <a:ext cx="1913465" cy="61978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29" idx="3"/>
            <a:endCxn id="63" idx="1"/>
          </p:cNvCxnSpPr>
          <p:nvPr/>
        </p:nvCxnSpPr>
        <p:spPr>
          <a:xfrm flipV="1">
            <a:off x="4830552" y="1709900"/>
            <a:ext cx="909851" cy="73720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26" idx="0"/>
            <a:endCxn id="63" idx="3"/>
          </p:cNvCxnSpPr>
          <p:nvPr/>
        </p:nvCxnSpPr>
        <p:spPr>
          <a:xfrm flipH="1" flipV="1">
            <a:off x="6197602" y="1709901"/>
            <a:ext cx="1269998" cy="109537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23" idx="0"/>
            <a:endCxn id="30" idx="2"/>
          </p:cNvCxnSpPr>
          <p:nvPr/>
        </p:nvCxnSpPr>
        <p:spPr>
          <a:xfrm flipH="1" flipV="1">
            <a:off x="5554135" y="4339458"/>
            <a:ext cx="728132" cy="76594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23" idx="0"/>
            <a:endCxn id="26" idx="2"/>
          </p:cNvCxnSpPr>
          <p:nvPr/>
        </p:nvCxnSpPr>
        <p:spPr>
          <a:xfrm flipV="1">
            <a:off x="6282268" y="3262478"/>
            <a:ext cx="1185333" cy="184292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 rot="10800000">
            <a:off x="4181025" y="5938348"/>
            <a:ext cx="530353" cy="457201"/>
            <a:chOff x="2133600" y="4191000"/>
            <a:chExt cx="1060704" cy="914400"/>
          </a:xfrm>
        </p:grpSpPr>
        <p:sp>
          <p:nvSpPr>
            <p:cNvPr id="7" name="Isosceles Triangle 6"/>
            <p:cNvSpPr/>
            <p:nvPr/>
          </p:nvSpPr>
          <p:spPr>
            <a:xfrm>
              <a:off x="2133600" y="4191000"/>
              <a:ext cx="1060704" cy="457200"/>
            </a:xfrm>
            <a:prstGeom prst="triangl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133600" y="4648200"/>
              <a:ext cx="1060704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3349487" y="47244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053667" y="51054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239000" y="2805277"/>
            <a:ext cx="457200" cy="457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908480" y="3462499"/>
            <a:ext cx="457200" cy="457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181225" y="2575035"/>
            <a:ext cx="457200" cy="457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373351" y="2218504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325535" y="3882257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5740402" y="14813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7239000" y="1292170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Set of 5 nodes which includes an endpoint of every edge</a:t>
            </a:r>
          </a:p>
        </p:txBody>
      </p:sp>
    </p:spTree>
    <p:extLst>
      <p:ext uri="{BB962C8B-B14F-4D97-AF65-F5344CB8AC3E}">
        <p14:creationId xmlns:p14="http://schemas.microsoft.com/office/powerpoint/2010/main" val="3375650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Way Cool!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0" y="1580483"/>
                <a:ext cx="9144000" cy="6096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900" i="1">
                        <a:latin typeface="Cambria Math"/>
                      </a:rPr>
                      <m:t>𝑆</m:t>
                    </m:r>
                  </m:oMath>
                </a14:m>
                <a:r>
                  <a:rPr lang="en-US" sz="2900" dirty="0"/>
                  <a:t> is an independent set of </a:t>
                </a:r>
                <a14:m>
                  <m:oMath xmlns:m="http://schemas.openxmlformats.org/officeDocument/2006/math">
                    <m:r>
                      <a:rPr lang="en-US" sz="2900" i="1">
                        <a:latin typeface="Cambria Math"/>
                      </a:rPr>
                      <m:t>𝐺</m:t>
                    </m:r>
                  </m:oMath>
                </a14:m>
                <a:r>
                  <a:rPr lang="en-US" sz="2900" dirty="0"/>
                  <a:t> </a:t>
                </a:r>
                <a:r>
                  <a:rPr lang="en-US" sz="2900" dirty="0" err="1"/>
                  <a:t>iff</a:t>
                </a:r>
                <a:r>
                  <a:rPr lang="en-US" sz="2900" dirty="0"/>
                  <a:t> </a:t>
                </a:r>
                <a14:m>
                  <m:oMath xmlns:m="http://schemas.openxmlformats.org/officeDocument/2006/math">
                    <m:r>
                      <a:rPr lang="en-US" sz="2900" i="1">
                        <a:latin typeface="Cambria Math"/>
                      </a:rPr>
                      <m:t>𝑉</m:t>
                    </m:r>
                    <m:r>
                      <a:rPr lang="en-US" sz="2900" i="1">
                        <a:latin typeface="Cambria Math"/>
                      </a:rPr>
                      <m:t>−</m:t>
                    </m:r>
                    <m:r>
                      <a:rPr lang="en-US" sz="2900" i="1">
                        <a:latin typeface="Cambria Math"/>
                      </a:rPr>
                      <m:t>𝑆</m:t>
                    </m:r>
                  </m:oMath>
                </a14:m>
                <a:r>
                  <a:rPr lang="en-US" sz="2900" dirty="0"/>
                  <a:t> is a vertex cover of </a:t>
                </a:r>
                <a14:m>
                  <m:oMath xmlns:m="http://schemas.openxmlformats.org/officeDocument/2006/math">
                    <m:r>
                      <a:rPr lang="en-US" sz="2900" i="1">
                        <a:latin typeface="Cambria Math"/>
                      </a:rPr>
                      <m:t>𝐺</m:t>
                    </m:r>
                  </m:oMath>
                </a14:m>
                <a:endParaRPr lang="en-US" sz="2900" dirty="0"/>
              </a:p>
            </p:txBody>
          </p:sp>
        </mc:Choice>
        <mc:Fallback xmlns="">
          <p:sp>
            <p:nvSpPr>
              <p:cNvPr id="70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0" y="1580483"/>
                <a:ext cx="9144000" cy="609600"/>
              </a:xfrm>
              <a:blipFill>
                <a:blip r:embed="rId2"/>
                <a:stretch>
                  <a:fillRect t="-18000" b="-9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9</a:t>
            </a:fld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2130771" y="2769693"/>
            <a:ext cx="1744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Independent Set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183471" y="2922093"/>
            <a:ext cx="1380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Vertex Cover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42B52AD-68C2-E41F-0CE5-8299DA5ED942}"/>
              </a:ext>
            </a:extLst>
          </p:cNvPr>
          <p:cNvGrpSpPr/>
          <p:nvPr/>
        </p:nvGrpSpPr>
        <p:grpSpPr>
          <a:xfrm>
            <a:off x="1099871" y="2906046"/>
            <a:ext cx="4342564" cy="3153060"/>
            <a:chOff x="1650264" y="617538"/>
            <a:chExt cx="8281702" cy="6013200"/>
          </a:xfrm>
        </p:grpSpPr>
        <p:sp>
          <p:nvSpPr>
            <p:cNvPr id="7" name="AutoShape 30" descr="Image result for Aaron Bloomfield">
              <a:extLst>
                <a:ext uri="{FF2B5EF4-FFF2-40B4-BE49-F238E27FC236}">
                  <a16:creationId xmlns:a16="http://schemas.microsoft.com/office/drawing/2014/main" id="{C5543DD9-6B9E-E2E5-D870-E800E7EDB50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441575" y="617538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C0C1BE0-6752-B7FA-045B-C6D026D83C27}"/>
                </a:ext>
              </a:extLst>
            </p:cNvPr>
            <p:cNvGrpSpPr/>
            <p:nvPr/>
          </p:nvGrpSpPr>
          <p:grpSpPr>
            <a:xfrm>
              <a:off x="1650264" y="1218142"/>
              <a:ext cx="8281702" cy="4725458"/>
              <a:chOff x="1650264" y="1218142"/>
              <a:chExt cx="8281702" cy="4725458"/>
            </a:xfrm>
          </p:grpSpPr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1AD892A0-1E87-9FDA-BB48-F676C03BDAA0}"/>
                  </a:ext>
                </a:extLst>
              </p:cNvPr>
              <p:cNvSpPr/>
              <p:nvPr/>
            </p:nvSpPr>
            <p:spPr>
              <a:xfrm>
                <a:off x="1650264" y="1218142"/>
                <a:ext cx="1193396" cy="1085135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451BE010-FDE8-0CB4-812A-815C2FD4E7CE}"/>
                  </a:ext>
                </a:extLst>
              </p:cNvPr>
              <p:cNvSpPr/>
              <p:nvPr/>
            </p:nvSpPr>
            <p:spPr>
              <a:xfrm>
                <a:off x="1930334" y="2389557"/>
                <a:ext cx="1271007" cy="133789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6A9DA938-2FFE-7805-9612-93F370F8068D}"/>
                  </a:ext>
                </a:extLst>
              </p:cNvPr>
              <p:cNvSpPr/>
              <p:nvPr/>
            </p:nvSpPr>
            <p:spPr>
              <a:xfrm>
                <a:off x="3658898" y="3089427"/>
                <a:ext cx="1271007" cy="133789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8A8DE12D-D05E-C221-4AF5-EA83FC29375B}"/>
                  </a:ext>
                </a:extLst>
              </p:cNvPr>
              <p:cNvSpPr/>
              <p:nvPr/>
            </p:nvSpPr>
            <p:spPr>
              <a:xfrm>
                <a:off x="4495800" y="4605706"/>
                <a:ext cx="1271007" cy="133789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B9A205B8-E7AB-154E-52A7-06CBDDF60B9D}"/>
                  </a:ext>
                </a:extLst>
              </p:cNvPr>
              <p:cNvSpPr/>
              <p:nvPr/>
            </p:nvSpPr>
            <p:spPr>
              <a:xfrm>
                <a:off x="8660959" y="3575103"/>
                <a:ext cx="1271007" cy="133789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B2176A2C-77C3-CEF5-932A-BEBCBBDBD5D4}"/>
                  </a:ext>
                </a:extLst>
              </p:cNvPr>
              <p:cNvSpPr/>
              <p:nvPr/>
            </p:nvSpPr>
            <p:spPr>
              <a:xfrm>
                <a:off x="2593975" y="3638669"/>
                <a:ext cx="1271007" cy="133789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347816A-4C81-5F58-1690-898778670A70}"/>
                </a:ext>
              </a:extLst>
            </p:cNvPr>
            <p:cNvGrpSpPr/>
            <p:nvPr/>
          </p:nvGrpSpPr>
          <p:grpSpPr>
            <a:xfrm>
              <a:off x="1822926" y="1377631"/>
              <a:ext cx="7796089" cy="5253107"/>
              <a:chOff x="1822926" y="1377631"/>
              <a:chExt cx="7796089" cy="5253107"/>
            </a:xfrm>
          </p:grpSpPr>
          <p:pic>
            <p:nvPicPr>
              <p:cNvPr id="15" name="Picture 2" descr="Image result for Prince Harry">
                <a:extLst>
                  <a:ext uri="{FF2B5EF4-FFF2-40B4-BE49-F238E27FC236}">
                    <a16:creationId xmlns:a16="http://schemas.microsoft.com/office/drawing/2014/main" id="{881C7F31-F39B-F825-3571-BC133A3F4CE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4506" y="2690352"/>
                <a:ext cx="585140" cy="7315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" name="Picture 4" descr="Image result for meghan markle">
                <a:extLst>
                  <a:ext uri="{FF2B5EF4-FFF2-40B4-BE49-F238E27FC236}">
                    <a16:creationId xmlns:a16="http://schemas.microsoft.com/office/drawing/2014/main" id="{40CA53AC-3357-BF95-B956-02311961D9C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0000"/>
              <a:stretch/>
            </p:blipFill>
            <p:spPr bwMode="auto">
              <a:xfrm>
                <a:off x="3885433" y="3361691"/>
                <a:ext cx="731520" cy="7315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" name="Picture 6" descr="Image result for Prince Charles">
                <a:extLst>
                  <a:ext uri="{FF2B5EF4-FFF2-40B4-BE49-F238E27FC236}">
                    <a16:creationId xmlns:a16="http://schemas.microsoft.com/office/drawing/2014/main" id="{14EEB96F-8510-611F-58A4-9FE6F8CF6A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73911" y="3891454"/>
                <a:ext cx="645104" cy="7483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" name="Picture 18" descr="Image result for justin trudeau">
                <a:extLst>
                  <a:ext uri="{FF2B5EF4-FFF2-40B4-BE49-F238E27FC236}">
                    <a16:creationId xmlns:a16="http://schemas.microsoft.com/office/drawing/2014/main" id="{411354CB-79B6-8CB4-5EBB-378ED1CE823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021" r="18091" b="33959"/>
              <a:stretch/>
            </p:blipFill>
            <p:spPr bwMode="auto">
              <a:xfrm>
                <a:off x="8003444" y="5781280"/>
                <a:ext cx="548808" cy="8494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" name="Picture 20" descr="Image result for Elton John">
                <a:extLst>
                  <a:ext uri="{FF2B5EF4-FFF2-40B4-BE49-F238E27FC236}">
                    <a16:creationId xmlns:a16="http://schemas.microsoft.com/office/drawing/2014/main" id="{206BECB5-B6A3-F3BA-5D3C-CC2B5C40FE7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742" t="4042" r="23983" b="31143"/>
              <a:stretch/>
            </p:blipFill>
            <p:spPr bwMode="auto">
              <a:xfrm>
                <a:off x="7170034" y="4639834"/>
                <a:ext cx="582207" cy="9023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" name="Picture 34" descr="Image result for angela merkel">
                <a:extLst>
                  <a:ext uri="{FF2B5EF4-FFF2-40B4-BE49-F238E27FC236}">
                    <a16:creationId xmlns:a16="http://schemas.microsoft.com/office/drawing/2014/main" id="{E5061DD0-0474-AFD7-F2FB-940EA107C88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760" r="30251" b="40439"/>
              <a:stretch/>
            </p:blipFill>
            <p:spPr bwMode="auto">
              <a:xfrm>
                <a:off x="4802831" y="4752366"/>
                <a:ext cx="695829" cy="9623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7" name="Picture 36" descr="Image result for paul mccartney">
                <a:extLst>
                  <a:ext uri="{FF2B5EF4-FFF2-40B4-BE49-F238E27FC236}">
                    <a16:creationId xmlns:a16="http://schemas.microsoft.com/office/drawing/2014/main" id="{C7558E52-426A-E74F-5EE8-EE40E948D7B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839" r="14441" b="27809"/>
              <a:stretch/>
            </p:blipFill>
            <p:spPr bwMode="auto">
              <a:xfrm>
                <a:off x="7688421" y="2589729"/>
                <a:ext cx="778308" cy="8904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CE4639A0-99DC-9503-4FD3-4AC1D8BDB346}"/>
                  </a:ext>
                </a:extLst>
              </p:cNvPr>
              <p:cNvCxnSpPr>
                <a:stCxn id="44" idx="3"/>
              </p:cNvCxnSpPr>
              <p:nvPr/>
            </p:nvCxnSpPr>
            <p:spPr>
              <a:xfrm>
                <a:off x="4616953" y="3727451"/>
                <a:ext cx="1313486" cy="413782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8FD8247D-DA81-6335-4106-24FED5C9D968}"/>
                  </a:ext>
                </a:extLst>
              </p:cNvPr>
              <p:cNvCxnSpPr>
                <a:stCxn id="15" idx="3"/>
                <a:endCxn id="77" idx="1"/>
              </p:cNvCxnSpPr>
              <p:nvPr/>
            </p:nvCxnSpPr>
            <p:spPr>
              <a:xfrm flipV="1">
                <a:off x="2989647" y="3034948"/>
                <a:ext cx="4698775" cy="21164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74FFC2B7-E5A7-CB0B-6E96-EE34EDB824BC}"/>
                  </a:ext>
                </a:extLst>
              </p:cNvPr>
              <p:cNvCxnSpPr>
                <a:stCxn id="73" idx="1"/>
                <a:endCxn id="77" idx="2"/>
              </p:cNvCxnSpPr>
              <p:nvPr/>
            </p:nvCxnSpPr>
            <p:spPr>
              <a:xfrm flipH="1" flipV="1">
                <a:off x="8077575" y="3480168"/>
                <a:ext cx="896336" cy="785477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B2E0F8CF-1675-633A-2ABC-1014DE46EBBD}"/>
                  </a:ext>
                </a:extLst>
              </p:cNvPr>
              <p:cNvCxnSpPr>
                <a:stCxn id="73" idx="1"/>
              </p:cNvCxnSpPr>
              <p:nvPr/>
            </p:nvCxnSpPr>
            <p:spPr>
              <a:xfrm flipH="1" flipV="1">
                <a:off x="6617443" y="4141234"/>
                <a:ext cx="2356468" cy="124411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0DCF8906-21F0-6C3A-BB41-4CDA0AAE7216}"/>
                  </a:ext>
                </a:extLst>
              </p:cNvPr>
              <p:cNvCxnSpPr>
                <a:stCxn id="73" idx="1"/>
                <a:endCxn id="75" idx="3"/>
              </p:cNvCxnSpPr>
              <p:nvPr/>
            </p:nvCxnSpPr>
            <p:spPr>
              <a:xfrm flipH="1">
                <a:off x="7752241" y="4265645"/>
                <a:ext cx="1221671" cy="825355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F81AB2E3-5341-70D1-1AB6-35746D0D6181}"/>
                  </a:ext>
                </a:extLst>
              </p:cNvPr>
              <p:cNvCxnSpPr>
                <a:stCxn id="73" idx="1"/>
                <a:endCxn id="74" idx="0"/>
              </p:cNvCxnSpPr>
              <p:nvPr/>
            </p:nvCxnSpPr>
            <p:spPr>
              <a:xfrm flipH="1">
                <a:off x="8277849" y="4265644"/>
                <a:ext cx="696063" cy="1515636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E54DF98B-0CD1-E81C-2789-ACB6BC13DBD8}"/>
                  </a:ext>
                </a:extLst>
              </p:cNvPr>
              <p:cNvCxnSpPr>
                <a:stCxn id="74" idx="1"/>
              </p:cNvCxnSpPr>
              <p:nvPr/>
            </p:nvCxnSpPr>
            <p:spPr>
              <a:xfrm flipH="1" flipV="1">
                <a:off x="2565838" y="5714723"/>
                <a:ext cx="5437606" cy="491287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CD43BD84-F65D-53BE-E645-671438C90F5A}"/>
                  </a:ext>
                </a:extLst>
              </p:cNvPr>
              <p:cNvCxnSpPr>
                <a:stCxn id="75" idx="1"/>
                <a:endCxn id="76" idx="3"/>
              </p:cNvCxnSpPr>
              <p:nvPr/>
            </p:nvCxnSpPr>
            <p:spPr>
              <a:xfrm flipH="1">
                <a:off x="5498659" y="5091000"/>
                <a:ext cx="1671374" cy="142545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4F8EBFB0-7B69-1B9D-FF7E-D2F53282EEA3}"/>
                  </a:ext>
                </a:extLst>
              </p:cNvPr>
              <p:cNvCxnSpPr/>
              <p:nvPr/>
            </p:nvCxnSpPr>
            <p:spPr>
              <a:xfrm flipH="1">
                <a:off x="2289175" y="4525894"/>
                <a:ext cx="815802" cy="774209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87" name="Picture 2" descr="Joe Biden - CNBC">
                <a:extLst>
                  <a:ext uri="{FF2B5EF4-FFF2-40B4-BE49-F238E27FC236}">
                    <a16:creationId xmlns:a16="http://schemas.microsoft.com/office/drawing/2014/main" id="{A7AB5D2B-E376-B2EA-671D-4C0CA17A22C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298" r="26708" b="42616"/>
              <a:stretch/>
            </p:blipFill>
            <p:spPr bwMode="auto">
              <a:xfrm>
                <a:off x="5884166" y="3696565"/>
                <a:ext cx="778309" cy="9697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" name="Picture 4" descr="Emmanuel Macron - Wikipedia">
                <a:extLst>
                  <a:ext uri="{FF2B5EF4-FFF2-40B4-BE49-F238E27FC236}">
                    <a16:creationId xmlns:a16="http://schemas.microsoft.com/office/drawing/2014/main" id="{61469563-8473-2F5A-5E45-22DD27A9E36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210" r="11235" b="39758"/>
              <a:stretch/>
            </p:blipFill>
            <p:spPr bwMode="auto">
              <a:xfrm>
                <a:off x="1822926" y="5162272"/>
                <a:ext cx="815802" cy="9798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" name="Picture 6" descr="Taylor Swift set to make her feature directorial debut | CNN">
                <a:extLst>
                  <a:ext uri="{FF2B5EF4-FFF2-40B4-BE49-F238E27FC236}">
                    <a16:creationId xmlns:a16="http://schemas.microsoft.com/office/drawing/2014/main" id="{5841C183-EF5D-0D27-339B-65B5951BD4A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632" r="25738" b="17703"/>
              <a:stretch/>
            </p:blipFill>
            <p:spPr bwMode="auto">
              <a:xfrm>
                <a:off x="2945852" y="3843828"/>
                <a:ext cx="704008" cy="8436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BE663900-92CD-1A52-020B-BF0525AF3FB8}"/>
                  </a:ext>
                </a:extLst>
              </p:cNvPr>
              <p:cNvCxnSpPr/>
              <p:nvPr/>
            </p:nvCxnSpPr>
            <p:spPr>
              <a:xfrm>
                <a:off x="2446445" y="1797566"/>
                <a:ext cx="743692" cy="46042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1" name="Picture 8" descr="Ed Sheeran">
                <a:extLst>
                  <a:ext uri="{FF2B5EF4-FFF2-40B4-BE49-F238E27FC236}">
                    <a16:creationId xmlns:a16="http://schemas.microsoft.com/office/drawing/2014/main" id="{6487516E-48D6-8883-33CE-2094B7E3B5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50283" y="1377631"/>
                <a:ext cx="743692" cy="7436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" name="Picture 10" descr="Pharrell Williams - Age, Wife &amp; &quot;Happy&quot;">
                <a:extLst>
                  <a:ext uri="{FF2B5EF4-FFF2-40B4-BE49-F238E27FC236}">
                    <a16:creationId xmlns:a16="http://schemas.microsoft.com/office/drawing/2014/main" id="{AC0A8FE5-06B6-4700-A2C2-AB3F060D919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41741" y="1509255"/>
                <a:ext cx="743692" cy="7436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182D98A0-3D23-6F5D-22BA-4B115BE23B1F}"/>
              </a:ext>
            </a:extLst>
          </p:cNvPr>
          <p:cNvGrpSpPr/>
          <p:nvPr/>
        </p:nvGrpSpPr>
        <p:grpSpPr>
          <a:xfrm>
            <a:off x="6286983" y="3123704"/>
            <a:ext cx="4216112" cy="3153060"/>
            <a:chOff x="1578468" y="617538"/>
            <a:chExt cx="8040547" cy="6013200"/>
          </a:xfrm>
        </p:grpSpPr>
        <p:sp>
          <p:nvSpPr>
            <p:cNvPr id="100" name="AutoShape 30" descr="Image result for Aaron Bloomfield">
              <a:extLst>
                <a:ext uri="{FF2B5EF4-FFF2-40B4-BE49-F238E27FC236}">
                  <a16:creationId xmlns:a16="http://schemas.microsoft.com/office/drawing/2014/main" id="{F09A3823-DFF2-62AD-30B1-486CC90F210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441575" y="617538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3F6A45F4-1CD4-6AFE-F8E4-79159D2A5078}"/>
                </a:ext>
              </a:extLst>
            </p:cNvPr>
            <p:cNvGrpSpPr/>
            <p:nvPr/>
          </p:nvGrpSpPr>
          <p:grpSpPr>
            <a:xfrm>
              <a:off x="1578468" y="1353774"/>
              <a:ext cx="7153677" cy="5007580"/>
              <a:chOff x="1578468" y="1353774"/>
              <a:chExt cx="7153677" cy="5007580"/>
            </a:xfrm>
          </p:grpSpPr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id="{015710C6-CD58-728D-EF2D-157091A2DE7D}"/>
                  </a:ext>
                </a:extLst>
              </p:cNvPr>
              <p:cNvSpPr/>
              <p:nvPr/>
            </p:nvSpPr>
            <p:spPr>
              <a:xfrm>
                <a:off x="2909710" y="1353774"/>
                <a:ext cx="1193396" cy="108513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7C959032-6BDC-4B2C-9EEE-262B6883E76E}"/>
                  </a:ext>
                </a:extLst>
              </p:cNvPr>
              <p:cNvSpPr/>
              <p:nvPr/>
            </p:nvSpPr>
            <p:spPr>
              <a:xfrm>
                <a:off x="1578468" y="5023461"/>
                <a:ext cx="1271008" cy="1337893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2AC7C72E-8AF3-7F28-A398-C485B2305412}"/>
                  </a:ext>
                </a:extLst>
              </p:cNvPr>
              <p:cNvSpPr/>
              <p:nvPr/>
            </p:nvSpPr>
            <p:spPr>
              <a:xfrm>
                <a:off x="5615301" y="3533718"/>
                <a:ext cx="1271008" cy="1337893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5C741BC5-1C3A-1828-49DC-4508F69A98C0}"/>
                  </a:ext>
                </a:extLst>
              </p:cNvPr>
              <p:cNvSpPr/>
              <p:nvPr/>
            </p:nvSpPr>
            <p:spPr>
              <a:xfrm>
                <a:off x="7461137" y="2378613"/>
                <a:ext cx="1271008" cy="1337893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id="{62560867-C322-594C-4365-5042EC8BBD04}"/>
                  </a:ext>
                </a:extLst>
              </p:cNvPr>
              <p:cNvSpPr/>
              <p:nvPr/>
            </p:nvSpPr>
            <p:spPr>
              <a:xfrm>
                <a:off x="6755398" y="4411534"/>
                <a:ext cx="1271008" cy="1337893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4575472B-4B43-4333-6238-FCEBA04DD50E}"/>
                </a:ext>
              </a:extLst>
            </p:cNvPr>
            <p:cNvGrpSpPr/>
            <p:nvPr/>
          </p:nvGrpSpPr>
          <p:grpSpPr>
            <a:xfrm>
              <a:off x="1822926" y="1377631"/>
              <a:ext cx="7796089" cy="5253107"/>
              <a:chOff x="1822926" y="1377631"/>
              <a:chExt cx="7796089" cy="5253107"/>
            </a:xfrm>
          </p:grpSpPr>
          <p:pic>
            <p:nvPicPr>
              <p:cNvPr id="103" name="Picture 2" descr="Image result for Prince Harry">
                <a:extLst>
                  <a:ext uri="{FF2B5EF4-FFF2-40B4-BE49-F238E27FC236}">
                    <a16:creationId xmlns:a16="http://schemas.microsoft.com/office/drawing/2014/main" id="{087E9D34-AEA9-D00D-4025-F5C4E639F7C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4506" y="2690353"/>
                <a:ext cx="585140" cy="7315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" name="Picture 4" descr="Image result for meghan markle">
                <a:extLst>
                  <a:ext uri="{FF2B5EF4-FFF2-40B4-BE49-F238E27FC236}">
                    <a16:creationId xmlns:a16="http://schemas.microsoft.com/office/drawing/2014/main" id="{AE829FE8-3E6D-E98B-6C29-4E1D0963499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0000"/>
              <a:stretch/>
            </p:blipFill>
            <p:spPr bwMode="auto">
              <a:xfrm>
                <a:off x="3885433" y="3361691"/>
                <a:ext cx="731520" cy="7315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5" name="Picture 6" descr="Image result for Prince Charles">
                <a:extLst>
                  <a:ext uri="{FF2B5EF4-FFF2-40B4-BE49-F238E27FC236}">
                    <a16:creationId xmlns:a16="http://schemas.microsoft.com/office/drawing/2014/main" id="{BD16CC4C-84B9-B31D-9D21-BCD0BF95BBE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73911" y="3891454"/>
                <a:ext cx="645104" cy="7483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6" name="Picture 18" descr="Image result for justin trudeau">
                <a:extLst>
                  <a:ext uri="{FF2B5EF4-FFF2-40B4-BE49-F238E27FC236}">
                    <a16:creationId xmlns:a16="http://schemas.microsoft.com/office/drawing/2014/main" id="{042618E1-BC28-4D07-C094-BEB7AD12A95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021" r="18091" b="33959"/>
              <a:stretch/>
            </p:blipFill>
            <p:spPr bwMode="auto">
              <a:xfrm>
                <a:off x="8003444" y="5781280"/>
                <a:ext cx="548808" cy="8494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7" name="Picture 20" descr="Image result for Elton John">
                <a:extLst>
                  <a:ext uri="{FF2B5EF4-FFF2-40B4-BE49-F238E27FC236}">
                    <a16:creationId xmlns:a16="http://schemas.microsoft.com/office/drawing/2014/main" id="{B2E217D2-04F9-A76D-7B71-5741FA1554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742" t="4042" r="23983" b="31143"/>
              <a:stretch/>
            </p:blipFill>
            <p:spPr bwMode="auto">
              <a:xfrm>
                <a:off x="7170034" y="4639834"/>
                <a:ext cx="582207" cy="9023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8" name="Picture 34" descr="Image result for angela merkel">
                <a:extLst>
                  <a:ext uri="{FF2B5EF4-FFF2-40B4-BE49-F238E27FC236}">
                    <a16:creationId xmlns:a16="http://schemas.microsoft.com/office/drawing/2014/main" id="{D4139B12-D505-DA27-0281-6C5DEFAF9E8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760" r="30251" b="40439"/>
              <a:stretch/>
            </p:blipFill>
            <p:spPr bwMode="auto">
              <a:xfrm>
                <a:off x="4802831" y="4752366"/>
                <a:ext cx="695829" cy="9623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" name="Picture 36" descr="Image result for paul mccartney">
                <a:extLst>
                  <a:ext uri="{FF2B5EF4-FFF2-40B4-BE49-F238E27FC236}">
                    <a16:creationId xmlns:a16="http://schemas.microsoft.com/office/drawing/2014/main" id="{BFB52D9D-F25C-CEDE-4477-E2FEB87BE43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839" r="14441" b="27809"/>
              <a:stretch/>
            </p:blipFill>
            <p:spPr bwMode="auto">
              <a:xfrm>
                <a:off x="7688421" y="2589729"/>
                <a:ext cx="778308" cy="8904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E85A3CA1-1481-6C2A-2457-0803C69AF57F}"/>
                  </a:ext>
                </a:extLst>
              </p:cNvPr>
              <p:cNvCxnSpPr>
                <a:stCxn id="104" idx="3"/>
              </p:cNvCxnSpPr>
              <p:nvPr/>
            </p:nvCxnSpPr>
            <p:spPr>
              <a:xfrm>
                <a:off x="4616953" y="3727451"/>
                <a:ext cx="1313486" cy="413782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DF84ED2D-4D03-04CE-DA21-330988BB980F}"/>
                  </a:ext>
                </a:extLst>
              </p:cNvPr>
              <p:cNvCxnSpPr>
                <a:stCxn id="103" idx="3"/>
                <a:endCxn id="109" idx="1"/>
              </p:cNvCxnSpPr>
              <p:nvPr/>
            </p:nvCxnSpPr>
            <p:spPr>
              <a:xfrm flipV="1">
                <a:off x="2989647" y="3034948"/>
                <a:ext cx="4698775" cy="21164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C1E35291-882C-79C0-026F-9B58CA6A2E3E}"/>
                  </a:ext>
                </a:extLst>
              </p:cNvPr>
              <p:cNvCxnSpPr>
                <a:stCxn id="105" idx="1"/>
                <a:endCxn id="109" idx="2"/>
              </p:cNvCxnSpPr>
              <p:nvPr/>
            </p:nvCxnSpPr>
            <p:spPr>
              <a:xfrm flipH="1" flipV="1">
                <a:off x="8077575" y="3480168"/>
                <a:ext cx="896336" cy="785477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5A03C0C4-5D34-A9B0-095F-64DA99D3A4F6}"/>
                  </a:ext>
                </a:extLst>
              </p:cNvPr>
              <p:cNvCxnSpPr>
                <a:stCxn id="105" idx="1"/>
              </p:cNvCxnSpPr>
              <p:nvPr/>
            </p:nvCxnSpPr>
            <p:spPr>
              <a:xfrm flipH="1" flipV="1">
                <a:off x="6617443" y="4141234"/>
                <a:ext cx="2356468" cy="124411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B5FE8A7B-3307-E734-D86B-FC873F04B11B}"/>
                  </a:ext>
                </a:extLst>
              </p:cNvPr>
              <p:cNvCxnSpPr>
                <a:stCxn id="105" idx="1"/>
                <a:endCxn id="107" idx="3"/>
              </p:cNvCxnSpPr>
              <p:nvPr/>
            </p:nvCxnSpPr>
            <p:spPr>
              <a:xfrm flipH="1">
                <a:off x="7752241" y="4265645"/>
                <a:ext cx="1221671" cy="825355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7A7E4D3C-34B3-F229-D356-6C1C807875CD}"/>
                  </a:ext>
                </a:extLst>
              </p:cNvPr>
              <p:cNvCxnSpPr>
                <a:stCxn id="105" idx="1"/>
                <a:endCxn id="106" idx="0"/>
              </p:cNvCxnSpPr>
              <p:nvPr/>
            </p:nvCxnSpPr>
            <p:spPr>
              <a:xfrm flipH="1">
                <a:off x="8277849" y="4265644"/>
                <a:ext cx="696063" cy="1515636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10A0A2B9-51AB-18D9-DD92-A1418A64A149}"/>
                  </a:ext>
                </a:extLst>
              </p:cNvPr>
              <p:cNvCxnSpPr>
                <a:cxnSpLocks/>
                <a:stCxn id="106" idx="1"/>
              </p:cNvCxnSpPr>
              <p:nvPr/>
            </p:nvCxnSpPr>
            <p:spPr>
              <a:xfrm flipH="1" flipV="1">
                <a:off x="2565839" y="5714724"/>
                <a:ext cx="5437605" cy="491286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021450FD-6352-36BD-FC59-87897AD3AA33}"/>
                  </a:ext>
                </a:extLst>
              </p:cNvPr>
              <p:cNvCxnSpPr>
                <a:stCxn id="107" idx="1"/>
                <a:endCxn id="108" idx="3"/>
              </p:cNvCxnSpPr>
              <p:nvPr/>
            </p:nvCxnSpPr>
            <p:spPr>
              <a:xfrm flipH="1">
                <a:off x="5498659" y="5091000"/>
                <a:ext cx="1671374" cy="142545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12B56EF5-C2F7-778C-3B3C-60AE78B5950D}"/>
                  </a:ext>
                </a:extLst>
              </p:cNvPr>
              <p:cNvCxnSpPr/>
              <p:nvPr/>
            </p:nvCxnSpPr>
            <p:spPr>
              <a:xfrm flipH="1">
                <a:off x="2289175" y="4525894"/>
                <a:ext cx="815802" cy="774209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19" name="Picture 2" descr="Joe Biden - CNBC">
                <a:extLst>
                  <a:ext uri="{FF2B5EF4-FFF2-40B4-BE49-F238E27FC236}">
                    <a16:creationId xmlns:a16="http://schemas.microsoft.com/office/drawing/2014/main" id="{47D3832A-9480-B176-1EC3-391B957454E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298" r="26708" b="42616"/>
              <a:stretch/>
            </p:blipFill>
            <p:spPr bwMode="auto">
              <a:xfrm>
                <a:off x="5884166" y="3696565"/>
                <a:ext cx="778309" cy="9697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0" name="Picture 4" descr="Emmanuel Macron - Wikipedia">
                <a:extLst>
                  <a:ext uri="{FF2B5EF4-FFF2-40B4-BE49-F238E27FC236}">
                    <a16:creationId xmlns:a16="http://schemas.microsoft.com/office/drawing/2014/main" id="{A9B4AD52-A8F0-801F-0FFA-D2480794444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210" r="11235" b="39758"/>
              <a:stretch/>
            </p:blipFill>
            <p:spPr bwMode="auto">
              <a:xfrm>
                <a:off x="1822926" y="5162272"/>
                <a:ext cx="815802" cy="9798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1" name="Picture 6" descr="Taylor Swift set to make her feature directorial debut | CNN">
                <a:extLst>
                  <a:ext uri="{FF2B5EF4-FFF2-40B4-BE49-F238E27FC236}">
                    <a16:creationId xmlns:a16="http://schemas.microsoft.com/office/drawing/2014/main" id="{04B8BCF3-A237-E31B-546C-7E6C9270933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632" r="25738" b="17703"/>
              <a:stretch/>
            </p:blipFill>
            <p:spPr bwMode="auto">
              <a:xfrm>
                <a:off x="2945852" y="3843828"/>
                <a:ext cx="704008" cy="8436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53704EFA-0E19-8871-5806-10CC41B1956B}"/>
                  </a:ext>
                </a:extLst>
              </p:cNvPr>
              <p:cNvCxnSpPr/>
              <p:nvPr/>
            </p:nvCxnSpPr>
            <p:spPr>
              <a:xfrm>
                <a:off x="2446445" y="1797566"/>
                <a:ext cx="743692" cy="46042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23" name="Picture 8" descr="Ed Sheeran">
                <a:extLst>
                  <a:ext uri="{FF2B5EF4-FFF2-40B4-BE49-F238E27FC236}">
                    <a16:creationId xmlns:a16="http://schemas.microsoft.com/office/drawing/2014/main" id="{F1F00C0E-C346-23A9-05D0-C7816979EE1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50283" y="1377631"/>
                <a:ext cx="743692" cy="7436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4" name="Picture 10" descr="Pharrell Williams - Age, Wife &amp; &quot;Happy&quot;">
                <a:extLst>
                  <a:ext uri="{FF2B5EF4-FFF2-40B4-BE49-F238E27FC236}">
                    <a16:creationId xmlns:a16="http://schemas.microsoft.com/office/drawing/2014/main" id="{AD1CEF02-FE9C-0B57-5515-44C15A2850D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41741" y="1509255"/>
                <a:ext cx="743692" cy="7436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32" name="Oval 131">
            <a:extLst>
              <a:ext uri="{FF2B5EF4-FFF2-40B4-BE49-F238E27FC236}">
                <a16:creationId xmlns:a16="http://schemas.microsoft.com/office/drawing/2014/main" id="{F19EA206-8683-9260-2696-DC9073D7AE8B}"/>
              </a:ext>
            </a:extLst>
          </p:cNvPr>
          <p:cNvSpPr/>
          <p:nvPr/>
        </p:nvSpPr>
        <p:spPr>
          <a:xfrm>
            <a:off x="9461582" y="5703025"/>
            <a:ext cx="666461" cy="7015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847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56091</TotalTime>
  <Words>1603</Words>
  <Application>Microsoft Office PowerPoint</Application>
  <PresentationFormat>Widescreen</PresentationFormat>
  <Paragraphs>281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Cambria Math</vt:lpstr>
      <vt:lpstr>Calibri Light</vt:lpstr>
      <vt:lpstr>Ravie</vt:lpstr>
      <vt:lpstr>Arial</vt:lpstr>
      <vt:lpstr>Calibri</vt:lpstr>
      <vt:lpstr>Office Theme</vt:lpstr>
      <vt:lpstr>CSE 332 Summer 2024 Lecture 23: P &amp; NP</vt:lpstr>
      <vt:lpstr>Tractability</vt:lpstr>
      <vt:lpstr>Complexity Classes and Tractability</vt:lpstr>
      <vt:lpstr>Members</vt:lpstr>
      <vt:lpstr>Class NP</vt:lpstr>
      <vt:lpstr>EXP⊃NP⊇P </vt:lpstr>
      <vt:lpstr>Independent Set</vt:lpstr>
      <vt:lpstr>Vertex Cover</vt:lpstr>
      <vt:lpstr>Way Cool!</vt:lpstr>
      <vt:lpstr>Way Cool!</vt:lpstr>
      <vt:lpstr>Solving Vertex Cover and Independent Set</vt:lpstr>
      <vt:lpstr>We need to build this Reduction</vt:lpstr>
      <vt:lpstr>Reductions</vt:lpstr>
      <vt:lpstr>MacGyver’s Reduction</vt:lpstr>
      <vt:lpstr>NP-Complete</vt:lpstr>
      <vt:lpstr>EXP⊃NP-Complete⊇NP⊇P </vt:lpstr>
      <vt:lpstr>NP-Hard</vt:lpstr>
      <vt:lpstr>NP-Hard Idea</vt:lpstr>
      <vt:lpstr>Showing NP-Hardness</vt:lpstr>
      <vt:lpstr>NP-Complete</vt:lpstr>
      <vt:lpstr>NP-Completeness</vt:lpstr>
      <vt:lpstr>NP-Completeness</vt:lpstr>
      <vt:lpstr>Overview</vt:lpstr>
      <vt:lpstr>Why should YOU care?</vt:lpstr>
      <vt:lpstr>Why should YOU care?</vt:lpstr>
      <vt:lpstr>Does P=NP?</vt:lpstr>
      <vt:lpstr>When Will P=NP be resolved?</vt:lpstr>
      <vt:lpstr>Notable Statements on P vs NP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332 Autumn 2023 Lecture 8: Dictionaries, BSTs</dc:title>
  <dc:creator>Nathan Brunelle</dc:creator>
  <cp:lastModifiedBy>Brunelle, Nathan J (njb2b)</cp:lastModifiedBy>
  <cp:revision>384</cp:revision>
  <dcterms:created xsi:type="dcterms:W3CDTF">2023-10-13T16:06:42Z</dcterms:created>
  <dcterms:modified xsi:type="dcterms:W3CDTF">2024-08-14T14:44:15Z</dcterms:modified>
</cp:coreProperties>
</file>