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322" r:id="rId9"/>
    <p:sldId id="29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21</a:t>
            </a:r>
            <a:r>
              <a:rPr lang="en-US"/>
              <a:t>: Deadlock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81806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Did this fix it?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return array[index];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770E1-80A0-988D-5BDB-B8758C3C4D0A}"/>
              </a:ext>
            </a:extLst>
          </p:cNvPr>
          <p:cNvSpPr txBox="1"/>
          <p:nvPr/>
        </p:nvSpPr>
        <p:spPr>
          <a:xfrm>
            <a:off x="8087360" y="690880"/>
            <a:ext cx="35752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No! Now it has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582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8F22-9A08-0993-D878-46864D92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Code Conventional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497-4370-4006-0BE4-92CEAB21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F9FC-FCC2-7595-4DA6-972C382C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F2E3-1391-65DE-BDE7-03579C50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memory must fit one of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Thread Local: Each thread has its own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Immutable: There is just one copy, but nothing will ever write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Mutable: There is just one copy, it may 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Requires Synchronization!</a:t>
            </a:r>
          </a:p>
        </p:txBody>
      </p:sp>
    </p:spTree>
    <p:extLst>
      <p:ext uri="{BB962C8B-B14F-4D97-AF65-F5344CB8AC3E}">
        <p14:creationId xmlns:p14="http://schemas.microsoft.com/office/powerpoint/2010/main" val="1390891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891D-8375-FE99-21C6-EBE114E1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Local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5F66-6709-670F-93F3-2247BD9C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sharing resources</a:t>
            </a:r>
          </a:p>
          <a:p>
            <a:r>
              <a:rPr lang="en-US" dirty="0"/>
              <a:t>Dodges all race conditions, since no other threads can touch it!</a:t>
            </a:r>
          </a:p>
          <a:p>
            <a:pPr lvl="1"/>
            <a:r>
              <a:rPr lang="en-US" dirty="0"/>
              <a:t>No synchronization necessary! (Remember </a:t>
            </a:r>
            <a:r>
              <a:rPr lang="en-US" dirty="0" err="1"/>
              <a:t>Ahmdal’s</a:t>
            </a:r>
            <a:r>
              <a:rPr lang="en-US" dirty="0"/>
              <a:t> law)</a:t>
            </a:r>
          </a:p>
          <a:p>
            <a:r>
              <a:rPr lang="en-US" dirty="0"/>
              <a:t>Use whenever threads do not need to communicate using the resource</a:t>
            </a:r>
          </a:p>
          <a:p>
            <a:pPr lvl="1"/>
            <a:r>
              <a:rPr lang="en-US" dirty="0"/>
              <a:t>E.g., each thread should have its on Random object</a:t>
            </a:r>
          </a:p>
          <a:p>
            <a:r>
              <a:rPr lang="en-US" dirty="0"/>
              <a:t>In most cases, most objects should be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3306792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544-9CC0-FB0D-054C-7DA324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D9C-3674-310D-619B-0737288B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changing objects</a:t>
            </a:r>
          </a:p>
          <a:p>
            <a:pPr lvl="1"/>
            <a:r>
              <a:rPr lang="en-US" dirty="0"/>
              <a:t>Make new objects instead</a:t>
            </a:r>
          </a:p>
          <a:p>
            <a:r>
              <a:rPr lang="en-US" dirty="0"/>
              <a:t>Parallel reads are not data races</a:t>
            </a:r>
          </a:p>
          <a:p>
            <a:pPr lvl="1"/>
            <a:r>
              <a:rPr lang="en-US" dirty="0"/>
              <a:t>If an object is never written to, no synchronization necessary!</a:t>
            </a:r>
          </a:p>
          <a:p>
            <a:r>
              <a:rPr lang="en-US" dirty="0"/>
              <a:t>Many programmers over-use mutation, minimize it</a:t>
            </a:r>
          </a:p>
        </p:txBody>
      </p:sp>
    </p:spTree>
    <p:extLst>
      <p:ext uri="{BB962C8B-B14F-4D97-AF65-F5344CB8AC3E}">
        <p14:creationId xmlns:p14="http://schemas.microsoft.com/office/powerpoint/2010/main" val="2175623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68A4-910D-48CC-0436-66F2F2F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BC2D-B37B-2C4D-BE10-5A37976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everything else, use locks</a:t>
            </a:r>
          </a:p>
          <a:p>
            <a:r>
              <a:rPr lang="en-US" dirty="0"/>
              <a:t>Avoid all data races</a:t>
            </a:r>
          </a:p>
          <a:p>
            <a:pPr lvl="1"/>
            <a:r>
              <a:rPr lang="en-US" dirty="0"/>
              <a:t>Every read and write should be projected with a lock, even if it “seems safe”</a:t>
            </a:r>
          </a:p>
          <a:p>
            <a:pPr lvl="1"/>
            <a:r>
              <a:rPr lang="en-US" dirty="0"/>
              <a:t>Almost every Java/C program with a data race is wrong</a:t>
            </a:r>
          </a:p>
          <a:p>
            <a:r>
              <a:rPr lang="en-US" dirty="0"/>
              <a:t>Even without data races, it still may be incorrect</a:t>
            </a:r>
          </a:p>
          <a:p>
            <a:pPr lvl="1"/>
            <a:r>
              <a:rPr lang="en-US" dirty="0"/>
              <a:t>Watch for bad </a:t>
            </a:r>
            <a:r>
              <a:rPr lang="en-US" dirty="0" err="1"/>
              <a:t>interleavings</a:t>
            </a:r>
            <a:r>
              <a:rPr lang="en-US" dirty="0"/>
              <a:t> as well!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0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955C-25A9-B2A3-AFBC-4B1D253E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E940-22B3-5589-4120-B555EBEC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location needing synchronization, have a lock that is always held when reading or writing the location</a:t>
            </a:r>
          </a:p>
          <a:p>
            <a:r>
              <a:rPr lang="en-US" dirty="0"/>
              <a:t>The same lock can (and often should) “guard” multiple fields/objects</a:t>
            </a:r>
          </a:p>
          <a:p>
            <a:pPr lvl="1"/>
            <a:r>
              <a:rPr lang="en-US" dirty="0"/>
              <a:t>Clearly document what each lock guards!</a:t>
            </a:r>
          </a:p>
          <a:p>
            <a:pPr lvl="1"/>
            <a:r>
              <a:rPr lang="en-US" dirty="0"/>
              <a:t>In Java, the lock should usually be the object itself (i.e. “this”)</a:t>
            </a:r>
          </a:p>
          <a:p>
            <a:r>
              <a:rPr lang="en-US" dirty="0"/>
              <a:t>Have a mapping between memory locations and lock objects and stick to it!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577DD-8FD9-9AD9-885F-3D517938C6E5}"/>
              </a:ext>
            </a:extLst>
          </p:cNvPr>
          <p:cNvSpPr/>
          <p:nvPr/>
        </p:nvSpPr>
        <p:spPr>
          <a:xfrm>
            <a:off x="339344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DA4BCB-B840-E23A-D909-CCF2B6BB9715}"/>
              </a:ext>
            </a:extLst>
          </p:cNvPr>
          <p:cNvSpPr/>
          <p:nvPr/>
        </p:nvSpPr>
        <p:spPr>
          <a:xfrm>
            <a:off x="4582160" y="502412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06CE46-E52A-8089-5737-93BA6D4D0C96}"/>
              </a:ext>
            </a:extLst>
          </p:cNvPr>
          <p:cNvSpPr/>
          <p:nvPr/>
        </p:nvSpPr>
        <p:spPr>
          <a:xfrm>
            <a:off x="398780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2BF3E40-7798-000B-70F0-ABC98089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3987800" y="5713254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B28564-6754-5437-B662-DB42C2261A4C}"/>
              </a:ext>
            </a:extLst>
          </p:cNvPr>
          <p:cNvCxnSpPr>
            <a:cxnSpLocks/>
            <a:stCxn id="4" idx="4"/>
            <a:endCxn id="1026" idx="0"/>
          </p:cNvCxnSpPr>
          <p:nvPr/>
        </p:nvCxnSpPr>
        <p:spPr>
          <a:xfrm>
            <a:off x="3591560" y="5466080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33DC13-B389-D700-8088-2E7A18BAA99C}"/>
              </a:ext>
            </a:extLst>
          </p:cNvPr>
          <p:cNvCxnSpPr>
            <a:cxnSpLocks/>
            <a:stCxn id="6" idx="4"/>
            <a:endCxn id="1026" idx="0"/>
          </p:cNvCxnSpPr>
          <p:nvPr/>
        </p:nvCxnSpPr>
        <p:spPr>
          <a:xfrm flipH="1">
            <a:off x="4168769" y="5466080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507CB1-7832-EEB4-B6A5-C67E1913F643}"/>
              </a:ext>
            </a:extLst>
          </p:cNvPr>
          <p:cNvCxnSpPr>
            <a:cxnSpLocks/>
            <a:stCxn id="5" idx="4"/>
            <a:endCxn id="1026" idx="0"/>
          </p:cNvCxnSpPr>
          <p:nvPr/>
        </p:nvCxnSpPr>
        <p:spPr>
          <a:xfrm flipH="1">
            <a:off x="4168769" y="5420360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D000D68-FFF8-4EFD-3C14-C45241A874C9}"/>
              </a:ext>
            </a:extLst>
          </p:cNvPr>
          <p:cNvSpPr/>
          <p:nvPr/>
        </p:nvSpPr>
        <p:spPr>
          <a:xfrm>
            <a:off x="6003931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33211-2389-E0D6-BD14-CA40BEB073C4}"/>
              </a:ext>
            </a:extLst>
          </p:cNvPr>
          <p:cNvSpPr/>
          <p:nvPr/>
        </p:nvSpPr>
        <p:spPr>
          <a:xfrm>
            <a:off x="7192651" y="491140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9673F94-4B64-11B3-33A6-4DBBD8B77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6598291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37DFB-6235-79F0-97A7-B6D83CC0FEA2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6202051" y="5353368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8FA8E0-58BD-1596-FB94-73B07082C10E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 flipH="1">
            <a:off x="6779260" y="5307648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4D660FD-E3EA-5857-DED0-2FF6289614CF}"/>
              </a:ext>
            </a:extLst>
          </p:cNvPr>
          <p:cNvSpPr/>
          <p:nvPr/>
        </p:nvSpPr>
        <p:spPr>
          <a:xfrm>
            <a:off x="1916116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710A18DC-401F-68BA-C1EC-52F5FFF2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1916116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5ACF62-48CF-8852-F989-3128D30DBD3B}"/>
              </a:ext>
            </a:extLst>
          </p:cNvPr>
          <p:cNvCxnSpPr>
            <a:cxnSpLocks/>
            <a:stCxn id="25" idx="4"/>
            <a:endCxn id="26" idx="0"/>
          </p:cNvCxnSpPr>
          <p:nvPr/>
        </p:nvCxnSpPr>
        <p:spPr>
          <a:xfrm flipH="1">
            <a:off x="2097085" y="5353368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4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E9F-71A4-091E-38F4-0E9AC18D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479E-F96C-37FB-4532-C0B632D5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 Grained: Fewer locks guarding more things each</a:t>
            </a:r>
          </a:p>
          <a:p>
            <a:pPr lvl="1"/>
            <a:r>
              <a:rPr lang="en-US" dirty="0"/>
              <a:t>One lock for an entire data structure</a:t>
            </a:r>
          </a:p>
          <a:p>
            <a:pPr lvl="1"/>
            <a:r>
              <a:rPr lang="en-US" dirty="0"/>
              <a:t>One lock shared by multiple objects (e.g. one lock for all bank accounts)</a:t>
            </a:r>
          </a:p>
          <a:p>
            <a:r>
              <a:rPr lang="en-US" dirty="0"/>
              <a:t>Fine Grained: More locks guarding fewer things each</a:t>
            </a:r>
          </a:p>
          <a:p>
            <a:pPr lvl="1"/>
            <a:r>
              <a:rPr lang="en-US" dirty="0"/>
              <a:t>One lock per data structure location (e.g. array index)</a:t>
            </a:r>
          </a:p>
          <a:p>
            <a:pPr lvl="1"/>
            <a:r>
              <a:rPr lang="en-US" dirty="0"/>
              <a:t>One lock per object or per field in one object (e.g. one lock for each account)</a:t>
            </a:r>
          </a:p>
          <a:p>
            <a:r>
              <a:rPr lang="en-US" dirty="0"/>
              <a:t>Note: there’s really a continuum between them…</a:t>
            </a:r>
          </a:p>
        </p:txBody>
      </p:sp>
    </p:spTree>
    <p:extLst>
      <p:ext uri="{BB962C8B-B14F-4D97-AF65-F5344CB8AC3E}">
        <p14:creationId xmlns:p14="http://schemas.microsoft.com/office/powerpoint/2010/main" val="1093725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4CA6-1854-5021-AEEB-6D4AA75E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Separate Chaining </a:t>
            </a:r>
            <a:r>
              <a:rPr lang="en-US" dirty="0" err="1"/>
              <a:t>Hashtable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5089-EBD9-F387-17F4-29696B6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Coarse-grained: One lock for the entire </a:t>
            </a:r>
            <a:r>
              <a:rPr lang="en-US" dirty="0" err="1"/>
              <a:t>hashtable</a:t>
            </a:r>
            <a:r>
              <a:rPr lang="en-US" dirty="0"/>
              <a:t> </a:t>
            </a:r>
          </a:p>
          <a:p>
            <a:r>
              <a:rPr lang="en-US" dirty="0"/>
              <a:t>Fine-grained: One lock for each bucket </a:t>
            </a:r>
          </a:p>
          <a:p>
            <a:r>
              <a:rPr lang="en-US" dirty="0"/>
              <a:t>Which supports more parallelism in insert and find?</a:t>
            </a:r>
          </a:p>
          <a:p>
            <a:r>
              <a:rPr lang="en-US" dirty="0"/>
              <a:t>Which makes rehashing easier?</a:t>
            </a:r>
          </a:p>
          <a:p>
            <a:r>
              <a:rPr lang="en-US" dirty="0"/>
              <a:t>What happens if you want to have a size field?</a:t>
            </a:r>
          </a:p>
        </p:txBody>
      </p:sp>
    </p:spTree>
    <p:extLst>
      <p:ext uri="{BB962C8B-B14F-4D97-AF65-F5344CB8AC3E}">
        <p14:creationId xmlns:p14="http://schemas.microsoft.com/office/powerpoint/2010/main" val="363580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ECE-174A-7C43-2874-DBA6552F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260B-B93F-B6B0-8B30-28A9E355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Occurs when the computation result depends on scheduling (how threads are interleaved) </a:t>
            </a:r>
          </a:p>
          <a:p>
            <a:pPr lvl="1"/>
            <a:r>
              <a:rPr lang="en-US" dirty="0"/>
              <a:t>We, as programmers can’t influence scheduling of threads</a:t>
            </a:r>
          </a:p>
          <a:p>
            <a:pPr lvl="1"/>
            <a:r>
              <a:rPr lang="en-US" dirty="0"/>
              <a:t>We need to write programs that work independent of scheduling</a:t>
            </a:r>
          </a:p>
          <a:p>
            <a:pPr lvl="1"/>
            <a:r>
              <a:rPr lang="en-US" dirty="0"/>
              <a:t>E.g.: if two threads are withdrawing, different schedules could cause different threads to see the </a:t>
            </a:r>
            <a:r>
              <a:rPr lang="en-US" dirty="0" err="1"/>
              <a:t>WithdrawTooLargeException</a:t>
            </a:r>
            <a:endParaRPr lang="en-US" dirty="0"/>
          </a:p>
          <a:p>
            <a:r>
              <a:rPr lang="en-US" dirty="0"/>
              <a:t>Data Race: </a:t>
            </a:r>
          </a:p>
          <a:p>
            <a:pPr lvl="1"/>
            <a:r>
              <a:rPr lang="en-US" dirty="0"/>
              <a:t>When there is the potential for two threads to be writing a variable in parallel</a:t>
            </a:r>
          </a:p>
          <a:p>
            <a:pPr lvl="1"/>
            <a:r>
              <a:rPr lang="en-US" dirty="0"/>
              <a:t>When there is the potential for one thread to be reading a variable while another writes to it</a:t>
            </a:r>
          </a:p>
          <a:p>
            <a:pPr lvl="1"/>
            <a:r>
              <a:rPr lang="en-US" dirty="0"/>
              <a:t>E.g.: Two threads insert the same into a hash table. The second thread in the schedule will overwrite the insert from the first.</a:t>
            </a:r>
          </a:p>
          <a:p>
            <a:r>
              <a:rPr lang="en-US" dirty="0"/>
              <a:t>Bad Interleaving:</a:t>
            </a:r>
          </a:p>
          <a:p>
            <a:pPr lvl="1"/>
            <a:r>
              <a:rPr lang="en-US" dirty="0"/>
              <a:t>A race condition other than a data race</a:t>
            </a:r>
          </a:p>
          <a:p>
            <a:pPr lvl="1"/>
            <a:r>
              <a:rPr lang="en-US" dirty="0"/>
              <a:t>Usually it looks like exposing a “bad” intermediate state</a:t>
            </a:r>
          </a:p>
          <a:p>
            <a:pPr lvl="1"/>
            <a:r>
              <a:rPr lang="en-US" dirty="0"/>
              <a:t>E.g.: Two threads insert into a hash table. We compute the index for each key, then one thread resizes the table, now the other index might be incorrect. </a:t>
            </a:r>
          </a:p>
        </p:txBody>
      </p:sp>
    </p:spTree>
    <p:extLst>
      <p:ext uri="{BB962C8B-B14F-4D97-AF65-F5344CB8AC3E}">
        <p14:creationId xmlns:p14="http://schemas.microsoft.com/office/powerpoint/2010/main" val="10981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A01-CF23-81CE-05E5-CE64EE3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8F36-3486-B957-F723-92EF8DB0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Coarse-Grained Locking:</a:t>
            </a:r>
          </a:p>
          <a:p>
            <a:pPr lvl="1"/>
            <a:r>
              <a:rPr lang="en-US" dirty="0"/>
              <a:t>Simpler to implement and avoid race conditions</a:t>
            </a:r>
          </a:p>
          <a:p>
            <a:pPr lvl="1"/>
            <a:r>
              <a:rPr lang="en-US" dirty="0"/>
              <a:t>Faster/easier to implement operations that access multiple locations (because all guarded by the same lock) </a:t>
            </a:r>
          </a:p>
          <a:p>
            <a:pPr lvl="1"/>
            <a:r>
              <a:rPr lang="en-US" dirty="0"/>
              <a:t>Much easier for operations that modify data-structure shape</a:t>
            </a:r>
          </a:p>
          <a:p>
            <a:r>
              <a:rPr lang="en-US" dirty="0"/>
              <a:t>Fine-Grained Locking:</a:t>
            </a:r>
          </a:p>
          <a:p>
            <a:pPr lvl="1"/>
            <a:r>
              <a:rPr lang="en-US" dirty="0"/>
              <a:t>More simultaneous access (performance when coarse grained would lead to unnecessary blocking) </a:t>
            </a:r>
          </a:p>
          <a:p>
            <a:pPr lvl="1"/>
            <a:r>
              <a:rPr lang="en-US" dirty="0"/>
              <a:t>Can make multi-location operations more difficult: say, rotations in an AVL tree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Start with coarse-grained, make finer only as necessary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44881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DF02-FA78-B96F-86DD-2652C9E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But Separate Issue: Critical Section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8E75-4589-EA1E-4DF3-1CA20E41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</a:t>
            </a:r>
          </a:p>
          <a:p>
            <a:pPr lvl="1"/>
            <a:r>
              <a:rPr lang="en-US" dirty="0"/>
              <a:t>For every method that needs a lock, put the entire method body in a lock</a:t>
            </a:r>
          </a:p>
          <a:p>
            <a:r>
              <a:rPr lang="en-US" dirty="0"/>
              <a:t>Fine-grained</a:t>
            </a:r>
          </a:p>
          <a:p>
            <a:pPr lvl="1"/>
            <a:r>
              <a:rPr lang="en-US" dirty="0"/>
              <a:t>Keep the lock only for the sections of code where it’s necessary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Try to structure code so that expensive operations (like I/O) can be done outside of your critical section</a:t>
            </a:r>
          </a:p>
          <a:p>
            <a:pPr lvl="1"/>
            <a:r>
              <a:rPr lang="en-US" dirty="0"/>
              <a:t>E.g., if you’re trying to print all the values in a tree, maybe copy items into an array inside your critical section, then print the array’s contents outside.</a:t>
            </a:r>
          </a:p>
        </p:txBody>
      </p:sp>
    </p:spTree>
    <p:extLst>
      <p:ext uri="{BB962C8B-B14F-4D97-AF65-F5344CB8AC3E}">
        <p14:creationId xmlns:p14="http://schemas.microsoft.com/office/powerpoint/2010/main" val="1322974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D581-6E2B-54C1-90F9-E93A6CB5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FC-6A57-8CB3-802A-294E8FE1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indivisible</a:t>
            </a:r>
          </a:p>
          <a:p>
            <a:r>
              <a:rPr lang="en-US" dirty="0"/>
              <a:t>Atomic operation: one that should be thought of as a single step</a:t>
            </a:r>
          </a:p>
          <a:p>
            <a:r>
              <a:rPr lang="en-US" dirty="0"/>
              <a:t>Some sequences of operations should behave as if they are one unit</a:t>
            </a:r>
          </a:p>
          <a:p>
            <a:pPr lvl="1"/>
            <a:r>
              <a:rPr lang="en-US" dirty="0"/>
              <a:t>Between two operations you may need to avoid exposing an intermediate state</a:t>
            </a:r>
          </a:p>
          <a:p>
            <a:pPr lvl="1"/>
            <a:r>
              <a:rPr lang="en-US" dirty="0"/>
              <a:t>Usually ADT operations should be atomic </a:t>
            </a:r>
          </a:p>
          <a:p>
            <a:pPr lvl="2"/>
            <a:r>
              <a:rPr lang="en-US" dirty="0"/>
              <a:t>You don’t want another thread trying to do an insert while another thread is rotating the AVL tree</a:t>
            </a:r>
          </a:p>
          <a:p>
            <a:r>
              <a:rPr lang="en-US" dirty="0"/>
              <a:t>Think first in terms of what operations need to be atomic</a:t>
            </a:r>
          </a:p>
          <a:p>
            <a:pPr lvl="1"/>
            <a:r>
              <a:rPr lang="en-US" dirty="0"/>
              <a:t>Design critical sections and locking granularity based on these decisions</a:t>
            </a:r>
          </a:p>
        </p:txBody>
      </p:sp>
    </p:spTree>
    <p:extLst>
      <p:ext uri="{BB962C8B-B14F-4D97-AF65-F5344CB8AC3E}">
        <p14:creationId xmlns:p14="http://schemas.microsoft.com/office/powerpoint/2010/main" val="1674064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1513-6257-4293-7965-2B7E9E3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Pre-Tested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C62B-845C-D299-42D4-0CD1A84A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built-in libraries!</a:t>
            </a:r>
          </a:p>
          <a:p>
            <a:r>
              <a:rPr lang="en-US" dirty="0"/>
              <a:t>Other people have already invested tons of effort into making things both efficient and correct, use their work when you can!</a:t>
            </a:r>
          </a:p>
          <a:p>
            <a:pPr lvl="1"/>
            <a:r>
              <a:rPr lang="en-US" dirty="0"/>
              <a:t>Especially true for concurrent data structures</a:t>
            </a:r>
          </a:p>
          <a:p>
            <a:pPr lvl="1"/>
            <a:r>
              <a:rPr lang="en-US" dirty="0"/>
              <a:t>Use thread-safe data structures when available</a:t>
            </a:r>
          </a:p>
          <a:p>
            <a:pPr lvl="2"/>
            <a:r>
              <a:rPr lang="en-US" dirty="0"/>
              <a:t>E.g. Java as </a:t>
            </a:r>
            <a:r>
              <a:rPr lang="en-US" dirty="0" err="1"/>
              <a:t>ConcurrentHashMap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7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D13-22A1-8328-2908-CCDB1D5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10F9-037F-8B63-FA98-ED21F813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two or more threads are mutually blocking each other</a:t>
            </a:r>
          </a:p>
          <a:p>
            <a:r>
              <a:rPr lang="en-US" dirty="0"/>
              <a:t>T1 is blocked by T2, which is blocked by T3, …, Tn is blocked by T1</a:t>
            </a:r>
          </a:p>
          <a:p>
            <a:pPr lvl="1"/>
            <a:r>
              <a:rPr lang="en-US" dirty="0"/>
              <a:t>A cycle of blocking</a:t>
            </a:r>
          </a:p>
        </p:txBody>
      </p:sp>
    </p:spTree>
    <p:extLst>
      <p:ext uri="{BB962C8B-B14F-4D97-AF65-F5344CB8AC3E}">
        <p14:creationId xmlns:p14="http://schemas.microsoft.com/office/powerpoint/2010/main" val="4142712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synchronized 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a.deposit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24490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5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6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E02C-5673-38D6-4439-D43D5A72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B86-88A0-A30B-3F0C-216BDA9E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Deadlocks occur when there are multiple locks necessary to complete a task and different threads may obtain them in a different order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Have a coarser lock granularity</a:t>
            </a:r>
          </a:p>
          <a:p>
            <a:pPr lvl="1"/>
            <a:r>
              <a:rPr lang="en-US" dirty="0"/>
              <a:t>E.g. one lock for ALL bank accounts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Have a finer critical section so that only one lock is needed at a time</a:t>
            </a:r>
          </a:p>
          <a:p>
            <a:pPr lvl="1"/>
            <a:r>
              <a:rPr lang="en-US" dirty="0"/>
              <a:t>E.g. instead of a synchronized </a:t>
            </a:r>
            <a:r>
              <a:rPr lang="en-US" dirty="0" err="1"/>
              <a:t>transferTo</a:t>
            </a:r>
            <a:r>
              <a:rPr lang="en-US" dirty="0"/>
              <a:t>, have the withdraw and deposit steps locked separately</a:t>
            </a:r>
          </a:p>
          <a:p>
            <a:r>
              <a:rPr lang="en-US" dirty="0"/>
              <a:t>Option 3:</a:t>
            </a:r>
          </a:p>
          <a:p>
            <a:pPr lvl="1"/>
            <a:r>
              <a:rPr lang="en-US" dirty="0"/>
              <a:t>Force the threads to always acquire the locks in the same order</a:t>
            </a:r>
          </a:p>
          <a:p>
            <a:pPr lvl="1"/>
            <a:r>
              <a:rPr lang="en-US" dirty="0"/>
              <a:t>E.g. make </a:t>
            </a:r>
            <a:r>
              <a:rPr lang="en-US" dirty="0" err="1"/>
              <a:t>transferTo</a:t>
            </a:r>
            <a:r>
              <a:rPr lang="en-US" dirty="0"/>
              <a:t> acquire both locks before doing either the withdraw or deposit, make sure both threads agree on the order to </a:t>
            </a:r>
            <a:r>
              <a:rPr lang="en-US" dirty="0" err="1"/>
              <a:t>aquire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Coarser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static final Object BANK = new Object();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synchronized(BANK){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3522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75"/>
            <a:ext cx="10515600" cy="1325563"/>
          </a:xfrm>
        </p:spPr>
        <p:txBody>
          <a:bodyPr/>
          <a:lstStyle/>
          <a:p>
            <a:r>
              <a:rPr lang="en-US" dirty="0"/>
              <a:t>Example: Shared Stack (no problems 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6258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return index==-1;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array[++index] = </a:t>
            </a:r>
            <a:r>
              <a:rPr lang="en-US" dirty="0" err="1"/>
              <a:t>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E pop() 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isEmpty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StackEmptyException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return array[index--]; </a:t>
            </a:r>
          </a:p>
          <a:p>
            <a:pPr marL="0" indent="0">
              <a:buNone/>
            </a:pPr>
            <a:r>
              <a:rPr lang="en-US" dirty="0"/>
              <a:t>	}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93AB9-3041-0C12-9F0A-B8332694E888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448350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Finer Critical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3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synchronized(this){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synchronized(a){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183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r>
              <a:rPr lang="en-US" dirty="0"/>
              <a:t>Option 3: First Get All Locks In A Fixed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61874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this.acctNum</a:t>
            </a:r>
            <a:r>
              <a:rPr lang="en-US" dirty="0"/>
              <a:t> &lt; </a:t>
            </a:r>
            <a:r>
              <a:rPr lang="en-US" dirty="0" err="1"/>
              <a:t>a.acctNum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synchronized(this){</a:t>
            </a:r>
          </a:p>
          <a:p>
            <a:pPr marL="0" indent="0">
              <a:buNone/>
            </a:pPr>
            <a:r>
              <a:rPr lang="en-US" dirty="0"/>
              <a:t>				synchronized(a){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</a:t>
            </a:r>
          </a:p>
          <a:p>
            <a:pPr marL="0" indent="0">
              <a:buNone/>
            </a:pPr>
            <a:r>
              <a:rPr lang="en-US" dirty="0"/>
              <a:t>		else {</a:t>
            </a:r>
          </a:p>
          <a:p>
            <a:pPr marL="0" indent="0">
              <a:buNone/>
            </a:pPr>
            <a:r>
              <a:rPr lang="en-US" dirty="0"/>
              <a:t>			synchronized(a){</a:t>
            </a:r>
          </a:p>
          <a:p>
            <a:pPr marL="0" indent="0">
              <a:buNone/>
            </a:pPr>
            <a:r>
              <a:rPr lang="en-US" dirty="0"/>
              <a:t>				synchronized(this){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		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1886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but no 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F7C49-A9B0-D71B-2293-78AC65711059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88166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including a </a:t>
            </a:r>
            <a:r>
              <a:rPr lang="en-US" dirty="0">
                <a:solidFill>
                  <a:srgbClr val="FF0000"/>
                </a:solidFill>
              </a:rPr>
              <a:t>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(index);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1774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</a:t>
            </a:r>
            <a:r>
              <a:rPr lang="en-US" dirty="0" err="1"/>
              <a:t>isEmpty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878319" y="2172832"/>
            <a:ext cx="249936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should not see an empty stack if there is a push but no pop.</a:t>
            </a:r>
          </a:p>
        </p:txBody>
      </p:sp>
    </p:spTree>
    <p:extLst>
      <p:ext uri="{BB962C8B-B14F-4D97-AF65-F5344CB8AC3E}">
        <p14:creationId xmlns:p14="http://schemas.microsoft.com/office/powerpoint/2010/main" val="158736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96572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317333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0629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34616</TotalTime>
  <Words>2476</Words>
  <Application>Microsoft Office PowerPoint</Application>
  <PresentationFormat>Widescreen</PresentationFormat>
  <Paragraphs>335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 Light</vt:lpstr>
      <vt:lpstr>Arial</vt:lpstr>
      <vt:lpstr>Calibri</vt:lpstr>
      <vt:lpstr>Office Theme</vt:lpstr>
      <vt:lpstr>CSE 332 Summer 2024 Lecture 21: Deadlock</vt:lpstr>
      <vt:lpstr>Race Condition</vt:lpstr>
      <vt:lpstr>Example: Shared Stack (no problems so far)</vt:lpstr>
      <vt:lpstr>Race Condition, but no Data Race</vt:lpstr>
      <vt:lpstr>Race Condition, including a Data Race</vt:lpstr>
      <vt:lpstr>Peek and isEmpty</vt:lpstr>
      <vt:lpstr>Peek and Push</vt:lpstr>
      <vt:lpstr>Peek and Push</vt:lpstr>
      <vt:lpstr>How to fix this?</vt:lpstr>
      <vt:lpstr>How to fix this?</vt:lpstr>
      <vt:lpstr>Did this fix it?</vt:lpstr>
      <vt:lpstr>Parallel Code Conventional Wisdom</vt:lpstr>
      <vt:lpstr>Memory Categories</vt:lpstr>
      <vt:lpstr>Thread Local Memory</vt:lpstr>
      <vt:lpstr>Immutable Objects</vt:lpstr>
      <vt:lpstr>Shared and Mutable Objects</vt:lpstr>
      <vt:lpstr>Consistent Locking</vt:lpstr>
      <vt:lpstr>Lock Granularity</vt:lpstr>
      <vt:lpstr>Example: Separate Chaining Hashtable</vt:lpstr>
      <vt:lpstr>Tradeoffs</vt:lpstr>
      <vt:lpstr>Similar But Separate Issue: Critical Section Granularity</vt:lpstr>
      <vt:lpstr>Atomicity</vt:lpstr>
      <vt:lpstr>Use Pre-Tested Code</vt:lpstr>
      <vt:lpstr>Deadlock</vt:lpstr>
      <vt:lpstr>Bank Account</vt:lpstr>
      <vt:lpstr>The Deadlock</vt:lpstr>
      <vt:lpstr>The Deadlock</vt:lpstr>
      <vt:lpstr>Resolving Deadlocks</vt:lpstr>
      <vt:lpstr>Option 1: Coarser Locking</vt:lpstr>
      <vt:lpstr>Option 2: Finer Critical Section</vt:lpstr>
      <vt:lpstr>Option 3: First Get All Locks In A Fixed Order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284</cp:revision>
  <dcterms:created xsi:type="dcterms:W3CDTF">2023-10-13T16:06:42Z</dcterms:created>
  <dcterms:modified xsi:type="dcterms:W3CDTF">2024-08-09T16:35:22Z</dcterms:modified>
</cp:coreProperties>
</file>