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7" r:id="rId2"/>
    <p:sldId id="395" r:id="rId3"/>
    <p:sldId id="399" r:id="rId4"/>
    <p:sldId id="400" r:id="rId5"/>
    <p:sldId id="401" r:id="rId6"/>
    <p:sldId id="402" r:id="rId7"/>
    <p:sldId id="409" r:id="rId8"/>
    <p:sldId id="403" r:id="rId9"/>
    <p:sldId id="404" r:id="rId10"/>
    <p:sldId id="405" r:id="rId11"/>
    <p:sldId id="406" r:id="rId12"/>
    <p:sldId id="407" r:id="rId13"/>
    <p:sldId id="408" r:id="rId14"/>
    <p:sldId id="262" r:id="rId15"/>
    <p:sldId id="410" r:id="rId16"/>
    <p:sldId id="411" r:id="rId17"/>
    <p:sldId id="412" r:id="rId18"/>
    <p:sldId id="413" r:id="rId19"/>
    <p:sldId id="414" r:id="rId20"/>
    <p:sldId id="415" r:id="rId21"/>
    <p:sldId id="416" r:id="rId22"/>
    <p:sldId id="417" r:id="rId23"/>
    <p:sldId id="418" r:id="rId24"/>
    <p:sldId id="419" r:id="rId25"/>
    <p:sldId id="420" r:id="rId26"/>
    <p:sldId id="421" r:id="rId27"/>
    <p:sldId id="422" r:id="rId28"/>
    <p:sldId id="423" r:id="rId29"/>
    <p:sldId id="424" r:id="rId30"/>
    <p:sldId id="425" r:id="rId31"/>
    <p:sldId id="426" r:id="rId32"/>
    <p:sldId id="279" r:id="rId33"/>
    <p:sldId id="280" r:id="rId34"/>
    <p:sldId id="281" r:id="rId35"/>
    <p:sldId id="282" r:id="rId36"/>
    <p:sldId id="283" r:id="rId37"/>
    <p:sldId id="284" r:id="rId38"/>
    <p:sldId id="285" r:id="rId39"/>
    <p:sldId id="286" r:id="rId40"/>
    <p:sldId id="288" r:id="rId41"/>
    <p:sldId id="289" r:id="rId42"/>
    <p:sldId id="290" r:id="rId43"/>
  </p:sldIdLst>
  <p:sldSz cx="12192000" cy="6858000"/>
  <p:notesSz cx="6858000" cy="9144000"/>
  <p:embeddedFontLst>
    <p:embeddedFont>
      <p:font typeface="Cambria Math" panose="02040503050406030204" pitchFamily="18" charset="0"/>
      <p:regular r:id="rId4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9900"/>
    <a:srgbClr val="FF9797"/>
    <a:srgbClr val="FF6464"/>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7" d="100"/>
          <a:sy n="77" d="100"/>
        </p:scale>
        <p:origin x="26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ink/ink1.xml><?xml version="1.0" encoding="utf-8"?>
<inkml:ink xmlns:inkml="http://www.w3.org/2003/InkML">
  <inkml:definitions>
    <inkml:context xml:id="ctx0">
      <inkml:inkSource xml:id="inkSrc0">
        <inkml:traceFormat>
          <inkml:channel name="X" type="integer" max="3968" units="cm"/>
          <inkml:channel name="Y" type="integer" max="2240" units="cm"/>
          <inkml:channel name="T" type="integer" max="2.14748E9" units="dev"/>
        </inkml:traceFormat>
        <inkml:channelProperties>
          <inkml:channelProperty channel="X" name="resolution" value="128.41425" units="1/cm"/>
          <inkml:channelProperty channel="Y" name="resolution" value="128.73563" units="1/cm"/>
          <inkml:channelProperty channel="T" name="resolution" value="1" units="1/dev"/>
        </inkml:channelProperties>
      </inkml:inkSource>
      <inkml:timestamp xml:id="ts0" timeString="2024-08-05T17:35:04.580"/>
    </inkml:context>
    <inkml:brush xml:id="br0">
      <inkml:brushProperty name="width" value="0.05292" units="cm"/>
      <inkml:brushProperty name="height" value="0.05292" units="cm"/>
      <inkml:brushProperty name="color" value="#FF0000"/>
    </inkml:brush>
  </inkml:definitions>
  <inkml:trace contextRef="#ctx0" brushRef="#br0">7707 6421 0,'0'0'0,"0"0"16,26 0-16,25 8 16,51 9-1,18 9-15,-9-9 16,59 17 0,27-9-1,50-16-15,26-1 16,-8-8-1,8-25-15,0-1 16,17 1-16,9 8 16,-9-9-1,35 1-15,-18 8 16,-34 8 0,-8 1-16,-18-1 15,-25-8 1,-85 17-1,-9 0-15,-52 0 16,-33 9-16,-17-9 16,-18 0-1,1 0 1,-1 0-16,-8 0 16,-8 0-16,-52 17 15,-59 8 1,-78-8-1,-50-8-15,-18-9 16,-34-9 0,18 1-16,8-9 15,-18 0 1,-16 0-16,0 8 16,-17-8-1,-1-17-15,9-17 16,35 0-1,-1 0-15,18-8 16,25 8 0,8 17-16,26 25 15,18 18 1,33 8-16,77-9 16,34 1-1,18-1-15,8-8 16,17 9-1,25 8-15,95 0 16,51 8 0,93-8-16,52-8 15,25-9 1,78-17-16,-27 0 16,-33 17-1,84 0-15,35 0 16,-68 8-1,17 9-15,-9 0 16,34-8 0,18-18-16,-78-8 15</inkml:trace>
  <inkml:trace contextRef="#ctx0" brushRef="#br0" timeOffset="35296.82">14723 8692 0,'0'0'0,"0"0"0,0 0 0,85 0 0,77 0 0,-34 0 31,-34 0-31,85 8 16,9 18 0,34-18-1,43 1 1,85-1-16,0-8 15,-26 0 1,86 0-16,-43 0 16,-35 9-16,104 25 15,-27 0 1,-42 8-16,60-8 16,-43-17-1</inkml:trace>
  <inkml:trace contextRef="#ctx0" brushRef="#br0" timeOffset="50898.23">10447 10171 0,'8'0'0,"61"-8"0,93-1 15,162 18 1,86 8-1,119 17-15,145 17 16,-42-17 0,51-26-16,-257 1 15</inkml:trace>
  <inkml:trace contextRef="#ctx0" brushRef="#br0" timeOffset="52540.9">24726 10265 0,'0'0'0,"0"0"0,0 0 15,8-9-15,26 1 16,43-9 0,94-9-1,119-8-15,137-8 16,102 16 0,-119 18-16</inkml:trace>
</inkml:ink>
</file>

<file path=ppt/ink/ink2.xml><?xml version="1.0" encoding="utf-8"?>
<inkml:ink xmlns:inkml="http://www.w3.org/2003/InkML">
  <inkml:definitions>
    <inkml:context xml:id="ctx0">
      <inkml:inkSource xml:id="inkSrc0">
        <inkml:traceFormat>
          <inkml:channel name="X" type="integer" max="3968" units="cm"/>
          <inkml:channel name="Y" type="integer" max="2240" units="cm"/>
          <inkml:channel name="T" type="integer" max="2.14748E9" units="dev"/>
        </inkml:traceFormat>
        <inkml:channelProperties>
          <inkml:channelProperty channel="X" name="resolution" value="128.41425" units="1/cm"/>
          <inkml:channelProperty channel="Y" name="resolution" value="128.73563" units="1/cm"/>
          <inkml:channelProperty channel="T" name="resolution" value="1" units="1/dev"/>
        </inkml:channelProperties>
      </inkml:inkSource>
      <inkml:timestamp xml:id="ts0" timeString="2024-08-05T17:37:42.136"/>
    </inkml:context>
    <inkml:brush xml:id="br0">
      <inkml:brushProperty name="width" value="0.05292" units="cm"/>
      <inkml:brushProperty name="height" value="0.05292" units="cm"/>
      <inkml:brushProperty name="color" value="#FF0000"/>
    </inkml:brush>
  </inkml:definitions>
  <inkml:trace contextRef="#ctx0" brushRef="#br0">3013 6081 0,'8'-9'0,"44"1"31,76-9-31,68 34 0,26 17 31,68 34-31,120 8 0,102-16 32,-94-35-32</inkml:trace>
  <inkml:trace contextRef="#ctx0" brushRef="#br0" timeOffset="42417.69">25613 8266 0,'26'-8'0,"51"-1"0,34-8 0,973-221 0,-692 213 16,61-1-16,-10 9 15,10-8-15,-69-1 16</inkml:trace>
  <inkml:trace contextRef="#ctx0" brushRef="#br0" timeOffset="74206.75">7707 9780 0,'0'0'0,"0"0"15,0 0-15,0 0 0,0 0 32,0 0-17,0 0-15,0 0 16,34-8 0,137 8-16,59 8 15,52 1 1,213 8-16,60 0 15,-26-9 1,17 18-16,-136-1 16</inkml:trace>
  <inkml:trace contextRef="#ctx0" brushRef="#br0" timeOffset="145939.57">6623 13531 0,'0'0'0,"0"0"0,9 0 0,25 0 15,60 17 1,51-9-16,94 1 31,94-18-31,76 1 16,-8-1-16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A8D94-701F-50B7-FF63-2391449835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1BD39A-A942-599F-149A-747401D546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35134E-8798-2A87-98AE-0B134785D2DF}"/>
              </a:ext>
            </a:extLst>
          </p:cNvPr>
          <p:cNvSpPr>
            <a:spLocks noGrp="1"/>
          </p:cNvSpPr>
          <p:nvPr>
            <p:ph type="dt" sz="half" idx="10"/>
          </p:nvPr>
        </p:nvSpPr>
        <p:spPr/>
        <p:txBody>
          <a:bodyPr/>
          <a:lstStyle/>
          <a:p>
            <a:fld id="{28421D02-69CC-42C9-85CE-4F8B68ED22B8}" type="datetimeFigureOut">
              <a:rPr lang="en-US" smtClean="0"/>
              <a:t>8/5/2024</a:t>
            </a:fld>
            <a:endParaRPr lang="en-US"/>
          </a:p>
        </p:txBody>
      </p:sp>
      <p:sp>
        <p:nvSpPr>
          <p:cNvPr id="5" name="Footer Placeholder 4">
            <a:extLst>
              <a:ext uri="{FF2B5EF4-FFF2-40B4-BE49-F238E27FC236}">
                <a16:creationId xmlns:a16="http://schemas.microsoft.com/office/drawing/2014/main" id="{E46803DE-E5A1-A42D-17E0-52D8A15FEE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08009D-BD52-D020-26A4-CCFF2596A0F5}"/>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1675308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C0788-F665-F0AA-D34E-18CDC381E3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D25BE1-D418-6610-B976-595A42D78D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6C710E-4740-E186-8004-9F098E4B8AA8}"/>
              </a:ext>
            </a:extLst>
          </p:cNvPr>
          <p:cNvSpPr>
            <a:spLocks noGrp="1"/>
          </p:cNvSpPr>
          <p:nvPr>
            <p:ph type="dt" sz="half" idx="10"/>
          </p:nvPr>
        </p:nvSpPr>
        <p:spPr/>
        <p:txBody>
          <a:bodyPr/>
          <a:lstStyle/>
          <a:p>
            <a:fld id="{28421D02-69CC-42C9-85CE-4F8B68ED22B8}" type="datetimeFigureOut">
              <a:rPr lang="en-US" smtClean="0"/>
              <a:t>8/5/2024</a:t>
            </a:fld>
            <a:endParaRPr lang="en-US"/>
          </a:p>
        </p:txBody>
      </p:sp>
      <p:sp>
        <p:nvSpPr>
          <p:cNvPr id="5" name="Footer Placeholder 4">
            <a:extLst>
              <a:ext uri="{FF2B5EF4-FFF2-40B4-BE49-F238E27FC236}">
                <a16:creationId xmlns:a16="http://schemas.microsoft.com/office/drawing/2014/main" id="{63D57D91-6BF0-5F67-0BAA-BA3B5985E8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4EB95B-64CF-ED1B-895D-0C15FB84A947}"/>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1896071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6B0D1A-0325-047A-3C56-DB7DC37D1F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2D4EC8-DF7A-722B-0985-B7E8ED8800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F5D96-5B5D-A0E1-6B7E-F894B33DE4BE}"/>
              </a:ext>
            </a:extLst>
          </p:cNvPr>
          <p:cNvSpPr>
            <a:spLocks noGrp="1"/>
          </p:cNvSpPr>
          <p:nvPr>
            <p:ph type="dt" sz="half" idx="10"/>
          </p:nvPr>
        </p:nvSpPr>
        <p:spPr/>
        <p:txBody>
          <a:bodyPr/>
          <a:lstStyle/>
          <a:p>
            <a:fld id="{28421D02-69CC-42C9-85CE-4F8B68ED22B8}" type="datetimeFigureOut">
              <a:rPr lang="en-US" smtClean="0"/>
              <a:t>8/5/2024</a:t>
            </a:fld>
            <a:endParaRPr lang="en-US"/>
          </a:p>
        </p:txBody>
      </p:sp>
      <p:sp>
        <p:nvSpPr>
          <p:cNvPr id="5" name="Footer Placeholder 4">
            <a:extLst>
              <a:ext uri="{FF2B5EF4-FFF2-40B4-BE49-F238E27FC236}">
                <a16:creationId xmlns:a16="http://schemas.microsoft.com/office/drawing/2014/main" id="{0841E58B-FD1B-5158-9002-DB7909020E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26E6E6-5DB2-B08C-E98E-4CE4CABABD3F}"/>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3380940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D3513-3DBF-F295-0635-A76FAD8F75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3A398C-CAEC-53AA-8A8B-28B4B6EFE8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42AEDF-9628-E07A-C6FB-A23F1B37D36C}"/>
              </a:ext>
            </a:extLst>
          </p:cNvPr>
          <p:cNvSpPr>
            <a:spLocks noGrp="1"/>
          </p:cNvSpPr>
          <p:nvPr>
            <p:ph type="dt" sz="half" idx="10"/>
          </p:nvPr>
        </p:nvSpPr>
        <p:spPr/>
        <p:txBody>
          <a:bodyPr/>
          <a:lstStyle/>
          <a:p>
            <a:fld id="{28421D02-69CC-42C9-85CE-4F8B68ED22B8}" type="datetimeFigureOut">
              <a:rPr lang="en-US" smtClean="0"/>
              <a:t>8/5/2024</a:t>
            </a:fld>
            <a:endParaRPr lang="en-US"/>
          </a:p>
        </p:txBody>
      </p:sp>
      <p:sp>
        <p:nvSpPr>
          <p:cNvPr id="5" name="Footer Placeholder 4">
            <a:extLst>
              <a:ext uri="{FF2B5EF4-FFF2-40B4-BE49-F238E27FC236}">
                <a16:creationId xmlns:a16="http://schemas.microsoft.com/office/drawing/2014/main" id="{59AD4231-DF5D-E75E-40A2-4490E38647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461DB8-8E9A-0329-3CC7-DD8BE3960F1C}"/>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305728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B190C-5088-0FD4-FA3D-07D222B9FA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E2422D-2D16-CCA8-2A1C-E13A1E0646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6C9900-661D-64EA-83FB-0318C266A8D4}"/>
              </a:ext>
            </a:extLst>
          </p:cNvPr>
          <p:cNvSpPr>
            <a:spLocks noGrp="1"/>
          </p:cNvSpPr>
          <p:nvPr>
            <p:ph type="dt" sz="half" idx="10"/>
          </p:nvPr>
        </p:nvSpPr>
        <p:spPr/>
        <p:txBody>
          <a:bodyPr/>
          <a:lstStyle/>
          <a:p>
            <a:fld id="{28421D02-69CC-42C9-85CE-4F8B68ED22B8}" type="datetimeFigureOut">
              <a:rPr lang="en-US" smtClean="0"/>
              <a:t>8/5/2024</a:t>
            </a:fld>
            <a:endParaRPr lang="en-US"/>
          </a:p>
        </p:txBody>
      </p:sp>
      <p:sp>
        <p:nvSpPr>
          <p:cNvPr id="5" name="Footer Placeholder 4">
            <a:extLst>
              <a:ext uri="{FF2B5EF4-FFF2-40B4-BE49-F238E27FC236}">
                <a16:creationId xmlns:a16="http://schemas.microsoft.com/office/drawing/2014/main" id="{6CAF216F-818C-AE83-8D4F-42EC3C9423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1494A3-F80F-EC41-DDC0-726FC63A831E}"/>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1195910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F6897-8ADC-82FB-24C1-148BB152CA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607461-A71F-ECE6-AE85-5EA3DB5E18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D9E8EA-550B-F0DB-2472-AE2D0456E7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BA28DD-EC75-9F30-A7D3-C90A8D02DC59}"/>
              </a:ext>
            </a:extLst>
          </p:cNvPr>
          <p:cNvSpPr>
            <a:spLocks noGrp="1"/>
          </p:cNvSpPr>
          <p:nvPr>
            <p:ph type="dt" sz="half" idx="10"/>
          </p:nvPr>
        </p:nvSpPr>
        <p:spPr/>
        <p:txBody>
          <a:bodyPr/>
          <a:lstStyle/>
          <a:p>
            <a:fld id="{28421D02-69CC-42C9-85CE-4F8B68ED22B8}" type="datetimeFigureOut">
              <a:rPr lang="en-US" smtClean="0"/>
              <a:t>8/5/2024</a:t>
            </a:fld>
            <a:endParaRPr lang="en-US"/>
          </a:p>
        </p:txBody>
      </p:sp>
      <p:sp>
        <p:nvSpPr>
          <p:cNvPr id="6" name="Footer Placeholder 5">
            <a:extLst>
              <a:ext uri="{FF2B5EF4-FFF2-40B4-BE49-F238E27FC236}">
                <a16:creationId xmlns:a16="http://schemas.microsoft.com/office/drawing/2014/main" id="{4B3D4F3C-0167-D8D5-E58E-83645CE37A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96DDF0-EBE9-4CB3-A532-8F8C26FCF3A1}"/>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3621648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EBC21-07E8-90D6-8FD3-4B7809D355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8688B1-01DC-A6B4-1C44-C73416EC04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4004C5-4EEE-C9A3-0FFF-B154F5B9A8C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C95CA1-99E7-80CC-FF66-5C2F259046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21CBD4-5851-D78F-5249-59CDD8C9BC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92F86E-5D21-865D-53AE-77B5C57EAC92}"/>
              </a:ext>
            </a:extLst>
          </p:cNvPr>
          <p:cNvSpPr>
            <a:spLocks noGrp="1"/>
          </p:cNvSpPr>
          <p:nvPr>
            <p:ph type="dt" sz="half" idx="10"/>
          </p:nvPr>
        </p:nvSpPr>
        <p:spPr/>
        <p:txBody>
          <a:bodyPr/>
          <a:lstStyle/>
          <a:p>
            <a:fld id="{28421D02-69CC-42C9-85CE-4F8B68ED22B8}" type="datetimeFigureOut">
              <a:rPr lang="en-US" smtClean="0"/>
              <a:t>8/5/2024</a:t>
            </a:fld>
            <a:endParaRPr lang="en-US"/>
          </a:p>
        </p:txBody>
      </p:sp>
      <p:sp>
        <p:nvSpPr>
          <p:cNvPr id="8" name="Footer Placeholder 7">
            <a:extLst>
              <a:ext uri="{FF2B5EF4-FFF2-40B4-BE49-F238E27FC236}">
                <a16:creationId xmlns:a16="http://schemas.microsoft.com/office/drawing/2014/main" id="{D7F5E5A8-7D51-605B-E276-A7A5B93FE6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9E01F4-D4D9-E56F-9035-05E605811E6D}"/>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274187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3237B-2CFD-F0AF-D3E6-2FDD100A8F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614118-0522-CF53-601D-265A3261E4BE}"/>
              </a:ext>
            </a:extLst>
          </p:cNvPr>
          <p:cNvSpPr>
            <a:spLocks noGrp="1"/>
          </p:cNvSpPr>
          <p:nvPr>
            <p:ph type="dt" sz="half" idx="10"/>
          </p:nvPr>
        </p:nvSpPr>
        <p:spPr/>
        <p:txBody>
          <a:bodyPr/>
          <a:lstStyle/>
          <a:p>
            <a:fld id="{28421D02-69CC-42C9-85CE-4F8B68ED22B8}" type="datetimeFigureOut">
              <a:rPr lang="en-US" smtClean="0"/>
              <a:t>8/5/2024</a:t>
            </a:fld>
            <a:endParaRPr lang="en-US"/>
          </a:p>
        </p:txBody>
      </p:sp>
      <p:sp>
        <p:nvSpPr>
          <p:cNvPr id="4" name="Footer Placeholder 3">
            <a:extLst>
              <a:ext uri="{FF2B5EF4-FFF2-40B4-BE49-F238E27FC236}">
                <a16:creationId xmlns:a16="http://schemas.microsoft.com/office/drawing/2014/main" id="{3ACC46D9-B22E-C768-B35E-20DA33956A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5D07EE-0E9C-EC8E-BAC0-7B8C9EFB5AEE}"/>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376961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BA0918-E285-61F1-EDAF-6B7FD149CC5D}"/>
              </a:ext>
            </a:extLst>
          </p:cNvPr>
          <p:cNvSpPr>
            <a:spLocks noGrp="1"/>
          </p:cNvSpPr>
          <p:nvPr>
            <p:ph type="dt" sz="half" idx="10"/>
          </p:nvPr>
        </p:nvSpPr>
        <p:spPr/>
        <p:txBody>
          <a:bodyPr/>
          <a:lstStyle/>
          <a:p>
            <a:fld id="{28421D02-69CC-42C9-85CE-4F8B68ED22B8}" type="datetimeFigureOut">
              <a:rPr lang="en-US" smtClean="0"/>
              <a:t>8/5/2024</a:t>
            </a:fld>
            <a:endParaRPr lang="en-US"/>
          </a:p>
        </p:txBody>
      </p:sp>
      <p:sp>
        <p:nvSpPr>
          <p:cNvPr id="3" name="Footer Placeholder 2">
            <a:extLst>
              <a:ext uri="{FF2B5EF4-FFF2-40B4-BE49-F238E27FC236}">
                <a16:creationId xmlns:a16="http://schemas.microsoft.com/office/drawing/2014/main" id="{AEAFD855-6290-493F-81E4-A89E8DDEDE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CBAA96-146F-BEF1-15D5-935C1B8E9FE2}"/>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75984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91D78-E109-DF5D-A589-413429D2AE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E91868-FB59-5D14-1BCA-C7C43F068C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A2F535-BC7E-F5E2-864B-461F8404D0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CFCF40-365C-13EE-4DB1-CC7C58586C55}"/>
              </a:ext>
            </a:extLst>
          </p:cNvPr>
          <p:cNvSpPr>
            <a:spLocks noGrp="1"/>
          </p:cNvSpPr>
          <p:nvPr>
            <p:ph type="dt" sz="half" idx="10"/>
          </p:nvPr>
        </p:nvSpPr>
        <p:spPr/>
        <p:txBody>
          <a:bodyPr/>
          <a:lstStyle/>
          <a:p>
            <a:fld id="{28421D02-69CC-42C9-85CE-4F8B68ED22B8}" type="datetimeFigureOut">
              <a:rPr lang="en-US" smtClean="0"/>
              <a:t>8/5/2024</a:t>
            </a:fld>
            <a:endParaRPr lang="en-US"/>
          </a:p>
        </p:txBody>
      </p:sp>
      <p:sp>
        <p:nvSpPr>
          <p:cNvPr id="6" name="Footer Placeholder 5">
            <a:extLst>
              <a:ext uri="{FF2B5EF4-FFF2-40B4-BE49-F238E27FC236}">
                <a16:creationId xmlns:a16="http://schemas.microsoft.com/office/drawing/2014/main" id="{C1858AA7-3077-1807-CEB8-2C0F27B4C6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F74C30-07C1-3F35-E57B-30BFA71ABAC4}"/>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53531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81C30-49BA-398C-2DF8-B0736590C2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C7B813-1595-60AF-F5B3-A0DAE66536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06402F2-AF70-21FD-1449-18CBF4C170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1982EC-DE32-4452-40AB-762F386AF589}"/>
              </a:ext>
            </a:extLst>
          </p:cNvPr>
          <p:cNvSpPr>
            <a:spLocks noGrp="1"/>
          </p:cNvSpPr>
          <p:nvPr>
            <p:ph type="dt" sz="half" idx="10"/>
          </p:nvPr>
        </p:nvSpPr>
        <p:spPr/>
        <p:txBody>
          <a:bodyPr/>
          <a:lstStyle/>
          <a:p>
            <a:fld id="{28421D02-69CC-42C9-85CE-4F8B68ED22B8}" type="datetimeFigureOut">
              <a:rPr lang="en-US" smtClean="0"/>
              <a:t>8/5/2024</a:t>
            </a:fld>
            <a:endParaRPr lang="en-US"/>
          </a:p>
        </p:txBody>
      </p:sp>
      <p:sp>
        <p:nvSpPr>
          <p:cNvPr id="6" name="Footer Placeholder 5">
            <a:extLst>
              <a:ext uri="{FF2B5EF4-FFF2-40B4-BE49-F238E27FC236}">
                <a16:creationId xmlns:a16="http://schemas.microsoft.com/office/drawing/2014/main" id="{0EE76A50-D174-12CE-9CCD-74569685B7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D79484-4128-5F97-59B5-3CF00D561C01}"/>
              </a:ext>
            </a:extLst>
          </p:cNvPr>
          <p:cNvSpPr>
            <a:spLocks noGrp="1"/>
          </p:cNvSpPr>
          <p:nvPr>
            <p:ph type="sldNum" sz="quarter" idx="12"/>
          </p:nvPr>
        </p:nvSpPr>
        <p:spPr/>
        <p:txBody>
          <a:bodyPr/>
          <a:lstStyle/>
          <a:p>
            <a:fld id="{48A6B0C1-9E0A-4C4A-808A-34C0E77FF2FF}" type="slidenum">
              <a:rPr lang="en-US" smtClean="0"/>
              <a:t>‹#›</a:t>
            </a:fld>
            <a:endParaRPr lang="en-US"/>
          </a:p>
        </p:txBody>
      </p:sp>
    </p:spTree>
    <p:extLst>
      <p:ext uri="{BB962C8B-B14F-4D97-AF65-F5344CB8AC3E}">
        <p14:creationId xmlns:p14="http://schemas.microsoft.com/office/powerpoint/2010/main" val="4011233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FDEBFE-9C54-D45A-111D-948735AB4A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AF582E-F84E-411A-7F7A-D8EF87E1F5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DCE3F9-A152-FD27-1D1D-64A1C313F3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21D02-69CC-42C9-85CE-4F8B68ED22B8}" type="datetimeFigureOut">
              <a:rPr lang="en-US" smtClean="0"/>
              <a:t>8/5/2024</a:t>
            </a:fld>
            <a:endParaRPr lang="en-US"/>
          </a:p>
        </p:txBody>
      </p:sp>
      <p:sp>
        <p:nvSpPr>
          <p:cNvPr id="5" name="Footer Placeholder 4">
            <a:extLst>
              <a:ext uri="{FF2B5EF4-FFF2-40B4-BE49-F238E27FC236}">
                <a16:creationId xmlns:a16="http://schemas.microsoft.com/office/drawing/2014/main" id="{955F318D-9BE5-6E4A-1795-F02EED65F8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04FB82-C81E-722D-F23A-4047C60DBF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A6B0C1-9E0A-4C4A-808A-34C0E77FF2FF}" type="slidenum">
              <a:rPr lang="en-US" smtClean="0"/>
              <a:t>‹#›</a:t>
            </a:fld>
            <a:endParaRPr lang="en-US"/>
          </a:p>
        </p:txBody>
      </p:sp>
    </p:spTree>
    <p:extLst>
      <p:ext uri="{BB962C8B-B14F-4D97-AF65-F5344CB8AC3E}">
        <p14:creationId xmlns:p14="http://schemas.microsoft.com/office/powerpoint/2010/main" val="1671621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s.uw.edu/332"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2029F-F4C6-FDAD-6A00-4E30C8EE848F}"/>
              </a:ext>
            </a:extLst>
          </p:cNvPr>
          <p:cNvSpPr>
            <a:spLocks noGrp="1"/>
          </p:cNvSpPr>
          <p:nvPr>
            <p:ph type="ctrTitle"/>
          </p:nvPr>
        </p:nvSpPr>
        <p:spPr/>
        <p:txBody>
          <a:bodyPr>
            <a:normAutofit/>
          </a:bodyPr>
          <a:lstStyle/>
          <a:p>
            <a:r>
              <a:rPr lang="en-US" dirty="0"/>
              <a:t>CSE 332 Summer 2024</a:t>
            </a:r>
            <a:br>
              <a:rPr lang="en-US" dirty="0"/>
            </a:br>
            <a:r>
              <a:rPr lang="en-US" dirty="0"/>
              <a:t>Lecture 20: Analysis</a:t>
            </a:r>
          </a:p>
        </p:txBody>
      </p:sp>
      <p:sp>
        <p:nvSpPr>
          <p:cNvPr id="3" name="Subtitle 2">
            <a:extLst>
              <a:ext uri="{FF2B5EF4-FFF2-40B4-BE49-F238E27FC236}">
                <a16:creationId xmlns:a16="http://schemas.microsoft.com/office/drawing/2014/main" id="{AB96019E-F067-13A3-DC5B-9F49CCFEF437}"/>
              </a:ext>
            </a:extLst>
          </p:cNvPr>
          <p:cNvSpPr>
            <a:spLocks noGrp="1"/>
          </p:cNvSpPr>
          <p:nvPr>
            <p:ph type="subTitle" idx="1"/>
          </p:nvPr>
        </p:nvSpPr>
        <p:spPr/>
        <p:txBody>
          <a:bodyPr/>
          <a:lstStyle/>
          <a:p>
            <a:r>
              <a:rPr lang="en-US" dirty="0"/>
              <a:t>Nathan Brunelle</a:t>
            </a:r>
          </a:p>
          <a:p>
            <a:r>
              <a:rPr lang="en-US" dirty="0">
                <a:hlinkClick r:id="rId2"/>
              </a:rPr>
              <a:t>http://www.cs.uw.edu/332</a:t>
            </a:r>
            <a:endParaRPr lang="en-US" dirty="0"/>
          </a:p>
          <a:p>
            <a:endParaRPr lang="en-US" dirty="0"/>
          </a:p>
          <a:p>
            <a:endParaRPr lang="en-US" dirty="0"/>
          </a:p>
        </p:txBody>
      </p:sp>
    </p:spTree>
    <p:extLst>
      <p:ext uri="{BB962C8B-B14F-4D97-AF65-F5344CB8AC3E}">
        <p14:creationId xmlns:p14="http://schemas.microsoft.com/office/powerpoint/2010/main" val="397330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6E60E-9FAA-FB1E-2D2A-5801C73C06A4}"/>
              </a:ext>
            </a:extLst>
          </p:cNvPr>
          <p:cNvSpPr>
            <a:spLocks noGrp="1"/>
          </p:cNvSpPr>
          <p:nvPr>
            <p:ph type="title"/>
          </p:nvPr>
        </p:nvSpPr>
        <p:spPr/>
        <p:txBody>
          <a:bodyPr/>
          <a:lstStyle/>
          <a:p>
            <a:r>
              <a:rPr lang="en-US" dirty="0"/>
              <a:t>And now for some bad news…</a:t>
            </a:r>
          </a:p>
        </p:txBody>
      </p:sp>
      <p:sp>
        <p:nvSpPr>
          <p:cNvPr id="3" name="Content Placeholder 2">
            <a:extLst>
              <a:ext uri="{FF2B5EF4-FFF2-40B4-BE49-F238E27FC236}">
                <a16:creationId xmlns:a16="http://schemas.microsoft.com/office/drawing/2014/main" id="{8F1F6383-E677-A6FE-5FC3-44D17C211A36}"/>
              </a:ext>
            </a:extLst>
          </p:cNvPr>
          <p:cNvSpPr>
            <a:spLocks noGrp="1"/>
          </p:cNvSpPr>
          <p:nvPr>
            <p:ph idx="1"/>
          </p:nvPr>
        </p:nvSpPr>
        <p:spPr/>
        <p:txBody>
          <a:bodyPr/>
          <a:lstStyle/>
          <a:p>
            <a:r>
              <a:rPr lang="en-US" dirty="0"/>
              <a:t>In practice it’s common for your program to have:</a:t>
            </a:r>
          </a:p>
          <a:p>
            <a:pPr lvl="1"/>
            <a:r>
              <a:rPr lang="en-US" dirty="0"/>
              <a:t>Parts that parallelize well</a:t>
            </a:r>
          </a:p>
          <a:p>
            <a:pPr lvl="2"/>
            <a:r>
              <a:rPr lang="en-US" dirty="0"/>
              <a:t>Maps/reduces/filters over arrays and other data structures</a:t>
            </a:r>
          </a:p>
          <a:p>
            <a:pPr lvl="1"/>
            <a:r>
              <a:rPr lang="en-US" dirty="0"/>
              <a:t>Parts that don’t parallelize at all</a:t>
            </a:r>
          </a:p>
          <a:p>
            <a:pPr lvl="2"/>
            <a:r>
              <a:rPr lang="en-US" dirty="0"/>
              <a:t>Reading a linked list, getting input, or computations where each step needs the results of previous step </a:t>
            </a:r>
          </a:p>
          <a:p>
            <a:r>
              <a:rPr lang="en-US" dirty="0"/>
              <a:t>These unparallelizable parts can turn out to be a big bottleneck</a:t>
            </a:r>
          </a:p>
          <a:p>
            <a:endParaRPr lang="en-US" dirty="0"/>
          </a:p>
        </p:txBody>
      </p:sp>
    </p:spTree>
    <p:extLst>
      <p:ext uri="{BB962C8B-B14F-4D97-AF65-F5344CB8AC3E}">
        <p14:creationId xmlns:p14="http://schemas.microsoft.com/office/powerpoint/2010/main" val="3617113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778A1-86D0-CD98-7710-27D3533E37AC}"/>
              </a:ext>
            </a:extLst>
          </p:cNvPr>
          <p:cNvSpPr>
            <a:spLocks noGrp="1"/>
          </p:cNvSpPr>
          <p:nvPr>
            <p:ph type="title"/>
          </p:nvPr>
        </p:nvSpPr>
        <p:spPr/>
        <p:txBody>
          <a:bodyPr/>
          <a:lstStyle/>
          <a:p>
            <a:r>
              <a:rPr lang="en-US" dirty="0"/>
              <a:t>Amdahl’s Law (mostly bad news)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EE0D644-C123-0F87-AD6F-034D0CE5E4D6}"/>
                  </a:ext>
                </a:extLst>
              </p:cNvPr>
              <p:cNvSpPr>
                <a:spLocks noGrp="1"/>
              </p:cNvSpPr>
              <p:nvPr>
                <p:ph idx="1"/>
              </p:nvPr>
            </p:nvSpPr>
            <p:spPr/>
            <p:txBody>
              <a:bodyPr>
                <a:normAutofit fontScale="92500" lnSpcReduction="20000"/>
              </a:bodyPr>
              <a:lstStyle/>
              <a:p>
                <a:r>
                  <a:rPr lang="en-US" dirty="0"/>
                  <a:t>Suppose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=1</m:t>
                    </m:r>
                  </m:oMath>
                </a14:m>
                <a:endParaRPr lang="en-US" dirty="0"/>
              </a:p>
              <a:p>
                <a:pPr lvl="1"/>
                <a:r>
                  <a:rPr lang="en-US" dirty="0"/>
                  <a:t>Work for the entire program is </a:t>
                </a:r>
                <a14:m>
                  <m:oMath xmlns:m="http://schemas.openxmlformats.org/officeDocument/2006/math">
                    <m:r>
                      <a:rPr lang="en-US" b="0" i="1" smtClean="0">
                        <a:latin typeface="Cambria Math" panose="02040503050406030204" pitchFamily="18" charset="0"/>
                      </a:rPr>
                      <m:t>1</m:t>
                    </m:r>
                  </m:oMath>
                </a14:m>
                <a:endParaRPr lang="en-US" dirty="0"/>
              </a:p>
              <a:p>
                <a:r>
                  <a:rPr lang="en-US" dirty="0"/>
                  <a:t>Let </a:t>
                </a:r>
                <a14:m>
                  <m:oMath xmlns:m="http://schemas.openxmlformats.org/officeDocument/2006/math">
                    <m:r>
                      <a:rPr lang="en-US" b="0" i="1" smtClean="0">
                        <a:latin typeface="Cambria Math" panose="02040503050406030204" pitchFamily="18" charset="0"/>
                      </a:rPr>
                      <m:t>𝑆</m:t>
                    </m:r>
                  </m:oMath>
                </a14:m>
                <a:r>
                  <a:rPr lang="en-US" dirty="0"/>
                  <a:t> be the proportion of the program that cannot be parallelized</a:t>
                </a:r>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𝑆</m:t>
                    </m:r>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1−</m:t>
                        </m:r>
                        <m:r>
                          <a:rPr lang="en-US" b="0" i="1" smtClean="0">
                            <a:latin typeface="Cambria Math" panose="02040503050406030204" pitchFamily="18" charset="0"/>
                          </a:rPr>
                          <m:t>𝑆</m:t>
                        </m:r>
                      </m:e>
                    </m:d>
                    <m:r>
                      <a:rPr lang="en-US" b="0" i="1" smtClean="0">
                        <a:latin typeface="Cambria Math" panose="02040503050406030204" pitchFamily="18" charset="0"/>
                      </a:rPr>
                      <m:t>=1</m:t>
                    </m:r>
                  </m:oMath>
                </a14:m>
                <a:endParaRPr lang="en-US" dirty="0"/>
              </a:p>
              <a:p>
                <a:r>
                  <a:rPr lang="en-US" dirty="0"/>
                  <a:t>Suppose we get perfect linear speedup on the parallel portion</a:t>
                </a:r>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r>
                      <a:rPr lang="en-US" b="0" i="1" smtClean="0">
                        <a:latin typeface="Cambria Math" panose="02040503050406030204" pitchFamily="18" charset="0"/>
                      </a:rPr>
                      <m:t>=</m:t>
                    </m:r>
                    <m:r>
                      <a:rPr lang="en-US" b="0" i="1" smtClean="0">
                        <a:latin typeface="Cambria Math" panose="02040503050406030204" pitchFamily="18" charset="0"/>
                      </a:rPr>
                      <m:t>𝑆</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r>
                          <a:rPr lang="en-US" b="0" i="1" smtClean="0">
                            <a:latin typeface="Cambria Math" panose="02040503050406030204" pitchFamily="18" charset="0"/>
                          </a:rPr>
                          <m:t>𝑆</m:t>
                        </m:r>
                      </m:num>
                      <m:den>
                        <m:r>
                          <a:rPr lang="en-US" b="0" i="1" smtClean="0">
                            <a:latin typeface="Cambria Math" panose="02040503050406030204" pitchFamily="18" charset="0"/>
                          </a:rPr>
                          <m:t>𝑃</m:t>
                        </m:r>
                      </m:den>
                    </m:f>
                  </m:oMath>
                </a14:m>
                <a:endParaRPr lang="en-US" dirty="0"/>
              </a:p>
              <a:p>
                <a:r>
                  <a:rPr lang="en-US" dirty="0"/>
                  <a:t>For the entire program, the speedup is:</a:t>
                </a:r>
              </a:p>
              <a:p>
                <a:pPr lvl="1"/>
                <a14:m>
                  <m:oMath xmlns:m="http://schemas.openxmlformats.org/officeDocument/2006/math">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𝑆</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r>
                              <a:rPr lang="en-US" b="0" i="1" smtClean="0">
                                <a:latin typeface="Cambria Math" panose="02040503050406030204" pitchFamily="18" charset="0"/>
                              </a:rPr>
                              <m:t>𝑆</m:t>
                            </m:r>
                          </m:num>
                          <m:den>
                            <m:r>
                              <a:rPr lang="en-US" b="0" i="1" smtClean="0">
                                <a:latin typeface="Cambria Math" panose="02040503050406030204" pitchFamily="18" charset="0"/>
                              </a:rPr>
                              <m:t>𝑃</m:t>
                            </m:r>
                          </m:den>
                        </m:f>
                      </m:den>
                    </m:f>
                  </m:oMath>
                </a14:m>
                <a:endParaRPr lang="en-US" dirty="0"/>
              </a:p>
              <a:p>
                <a:r>
                  <a:rPr lang="en-US" dirty="0"/>
                  <a:t>The parallelism (infinite processors) is:</a:t>
                </a:r>
              </a:p>
              <a:p>
                <a:pPr lvl="1"/>
                <a14:m>
                  <m:oMath xmlns:m="http://schemas.openxmlformats.org/officeDocument/2006/math">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m:t>
                            </m:r>
                          </m:sub>
                        </m:sSub>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𝑆</m:t>
                        </m:r>
                      </m:den>
                    </m:f>
                  </m:oMath>
                </a14:m>
                <a:endParaRPr lang="en-US" dirty="0"/>
              </a:p>
            </p:txBody>
          </p:sp>
        </mc:Choice>
        <mc:Fallback>
          <p:sp>
            <p:nvSpPr>
              <p:cNvPr id="3" name="Content Placeholder 2">
                <a:extLst>
                  <a:ext uri="{FF2B5EF4-FFF2-40B4-BE49-F238E27FC236}">
                    <a16:creationId xmlns:a16="http://schemas.microsoft.com/office/drawing/2014/main" id="{DEE0D644-C123-0F87-AD6F-034D0CE5E4D6}"/>
                  </a:ext>
                </a:extLst>
              </p:cNvPr>
              <p:cNvSpPr>
                <a:spLocks noGrp="1" noRot="1" noChangeAspect="1" noMove="1" noResize="1" noEditPoints="1" noAdjustHandles="1" noChangeArrowheads="1" noChangeShapeType="1" noTextEdit="1"/>
              </p:cNvSpPr>
              <p:nvPr>
                <p:ph idx="1"/>
              </p:nvPr>
            </p:nvSpPr>
            <p:spPr>
              <a:blipFill>
                <a:blip r:embed="rId2"/>
                <a:stretch>
                  <a:fillRect l="-928" t="-3501"/>
                </a:stretch>
              </a:blipFill>
            </p:spPr>
            <p:txBody>
              <a:bodyPr/>
              <a:lstStyle/>
              <a:p>
                <a:r>
                  <a:rPr lang="en-US">
                    <a:noFill/>
                  </a:rPr>
                  <a:t> </a:t>
                </a:r>
              </a:p>
            </p:txBody>
          </p:sp>
        </mc:Fallback>
      </mc:AlternateContent>
    </p:spTree>
    <p:extLst>
      <p:ext uri="{BB962C8B-B14F-4D97-AF65-F5344CB8AC3E}">
        <p14:creationId xmlns:p14="http://schemas.microsoft.com/office/powerpoint/2010/main" val="2252929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FE77B-D204-29BB-E989-CCCF9A4DDBF3}"/>
              </a:ext>
            </a:extLst>
          </p:cNvPr>
          <p:cNvSpPr>
            <a:spLocks noGrp="1"/>
          </p:cNvSpPr>
          <p:nvPr>
            <p:ph type="title"/>
          </p:nvPr>
        </p:nvSpPr>
        <p:spPr/>
        <p:txBody>
          <a:bodyPr/>
          <a:lstStyle/>
          <a:p>
            <a:r>
              <a:rPr lang="en-US" dirty="0" err="1"/>
              <a:t>Ahmdal’s</a:t>
            </a:r>
            <a:r>
              <a:rPr lang="en-US" dirty="0"/>
              <a:t> Law Example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AB3DF6A-C83E-66D7-CFB1-AC4C9466C3E5}"/>
                  </a:ext>
                </a:extLst>
              </p:cNvPr>
              <p:cNvSpPr>
                <a:spLocks noGrp="1"/>
              </p:cNvSpPr>
              <p:nvPr>
                <p:ph idx="1"/>
              </p:nvPr>
            </p:nvSpPr>
            <p:spPr/>
            <p:txBody>
              <a:bodyPr>
                <a:normAutofit fontScale="85000" lnSpcReduction="10000"/>
              </a:bodyPr>
              <a:lstStyle/>
              <a:p>
                <a:r>
                  <a:rPr lang="en-US" dirty="0"/>
                  <a:t>Suppose 2/3 of your program is parallelizable, but 1/3 is not.</a:t>
                </a:r>
              </a:p>
              <a:p>
                <a:pPr lvl="1"/>
                <a14:m>
                  <m:oMath xmlns:m="http://schemas.openxmlformats.org/officeDocument/2006/math">
                    <m:r>
                      <a:rPr lang="en-US" b="0" i="1" smtClean="0">
                        <a:latin typeface="Cambria Math" panose="02040503050406030204" pitchFamily="18" charset="0"/>
                      </a:rPr>
                      <m:t>𝑆</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oMath>
                </a14:m>
                <a:endParaRPr lang="en-US" dirty="0"/>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r>
                      <a:rPr lang="en-US" b="0" i="1" smtClean="0">
                        <a:latin typeface="Cambria Math" panose="02040503050406030204" pitchFamily="18" charset="0"/>
                      </a:rPr>
                      <m:t>=1</m:t>
                    </m:r>
                  </m:oMath>
                </a14:m>
                <a:endParaRPr lang="en-US" dirty="0"/>
              </a:p>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r>
                      <a:rPr lang="en-US" b="0" i="1" smtClean="0">
                        <a:latin typeface="Cambria Math" panose="02040503050406030204" pitchFamily="18" charset="0"/>
                      </a:rPr>
                      <m:t>=</m:t>
                    </m:r>
                    <m:r>
                      <a:rPr lang="en-US" b="0" i="1" smtClean="0">
                        <a:latin typeface="Cambria Math" panose="02040503050406030204" pitchFamily="18" charset="0"/>
                      </a:rPr>
                      <m:t>𝑆</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r>
                          <a:rPr lang="en-US" b="0" i="1" smtClean="0">
                            <a:latin typeface="Cambria Math" panose="02040503050406030204" pitchFamily="18" charset="0"/>
                          </a:rPr>
                          <m:t>𝑆</m:t>
                        </m:r>
                      </m:num>
                      <m:den>
                        <m:r>
                          <a:rPr lang="en-US" b="0" i="1" smtClean="0">
                            <a:latin typeface="Cambria Math" panose="02040503050406030204" pitchFamily="18" charset="0"/>
                          </a:rPr>
                          <m:t>𝑃</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2/3</m:t>
                        </m:r>
                      </m:num>
                      <m:den>
                        <m:r>
                          <a:rPr lang="en-US" b="0" i="1" smtClean="0">
                            <a:latin typeface="Cambria Math" panose="02040503050406030204" pitchFamily="18" charset="0"/>
                          </a:rPr>
                          <m:t>𝑃</m:t>
                        </m:r>
                      </m:den>
                    </m:f>
                  </m:oMath>
                </a14:m>
                <a:endParaRPr lang="en-US" dirty="0"/>
              </a:p>
              <a:p>
                <a:r>
                  <a:rPr lang="en-US" dirty="0"/>
                  <a:t>If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oMath>
                </a14:m>
                <a:r>
                  <a:rPr lang="en-US" dirty="0"/>
                  <a:t> is 100 seconds:</a:t>
                </a:r>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r>
                      <a:rPr lang="en-US" b="0" i="1" smtClean="0">
                        <a:latin typeface="Cambria Math" panose="02040503050406030204" pitchFamily="18" charset="0"/>
                      </a:rPr>
                      <m:t>=33+</m:t>
                    </m:r>
                    <m:f>
                      <m:fPr>
                        <m:ctrlPr>
                          <a:rPr lang="en-US" b="0" i="1" smtClean="0">
                            <a:latin typeface="Cambria Math" panose="02040503050406030204" pitchFamily="18" charset="0"/>
                          </a:rPr>
                        </m:ctrlPr>
                      </m:fPr>
                      <m:num>
                        <m:r>
                          <a:rPr lang="en-US" b="0" i="1" smtClean="0">
                            <a:latin typeface="Cambria Math" panose="02040503050406030204" pitchFamily="18" charset="0"/>
                          </a:rPr>
                          <m:t>67</m:t>
                        </m:r>
                      </m:num>
                      <m:den>
                        <m:r>
                          <a:rPr lang="en-US" b="0" i="1" smtClean="0">
                            <a:latin typeface="Cambria Math" panose="02040503050406030204" pitchFamily="18" charset="0"/>
                          </a:rPr>
                          <m:t>𝑃</m:t>
                        </m:r>
                      </m:den>
                    </m:f>
                  </m:oMath>
                </a14:m>
                <a:endParaRPr lang="en-US" dirty="0"/>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3</m:t>
                        </m:r>
                      </m:sub>
                    </m:sSub>
                    <m:r>
                      <a:rPr lang="en-US" b="0" i="1" smtClean="0">
                        <a:latin typeface="Cambria Math" panose="02040503050406030204" pitchFamily="18" charset="0"/>
                      </a:rPr>
                      <m:t>=33+</m:t>
                    </m:r>
                    <m:f>
                      <m:fPr>
                        <m:ctrlPr>
                          <a:rPr lang="en-US" b="0" i="1" smtClean="0">
                            <a:latin typeface="Cambria Math" panose="02040503050406030204" pitchFamily="18" charset="0"/>
                          </a:rPr>
                        </m:ctrlPr>
                      </m:fPr>
                      <m:num>
                        <m:r>
                          <a:rPr lang="en-US" b="0" i="1" smtClean="0">
                            <a:latin typeface="Cambria Math" panose="02040503050406030204" pitchFamily="18" charset="0"/>
                          </a:rPr>
                          <m:t>67</m:t>
                        </m:r>
                      </m:num>
                      <m:den>
                        <m:r>
                          <a:rPr lang="en-US" b="0" i="1" smtClean="0">
                            <a:latin typeface="Cambria Math" panose="02040503050406030204" pitchFamily="18" charset="0"/>
                          </a:rPr>
                          <m:t>3</m:t>
                        </m:r>
                      </m:den>
                    </m:f>
                    <m:r>
                      <a:rPr lang="en-US" b="0" i="1" smtClean="0">
                        <a:latin typeface="Cambria Math" panose="02040503050406030204" pitchFamily="18" charset="0"/>
                      </a:rPr>
                      <m:t>=33+22=55</m:t>
                    </m:r>
                  </m:oMath>
                </a14:m>
                <a:endParaRPr lang="en-US" dirty="0"/>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6</m:t>
                        </m:r>
                      </m:sub>
                    </m:sSub>
                    <m:r>
                      <a:rPr lang="en-US" b="0" i="1" smtClean="0">
                        <a:latin typeface="Cambria Math" panose="02040503050406030204" pitchFamily="18" charset="0"/>
                      </a:rPr>
                      <m:t>=33+</m:t>
                    </m:r>
                    <m:f>
                      <m:fPr>
                        <m:ctrlPr>
                          <a:rPr lang="en-US" b="0" i="1" smtClean="0">
                            <a:latin typeface="Cambria Math" panose="02040503050406030204" pitchFamily="18" charset="0"/>
                          </a:rPr>
                        </m:ctrlPr>
                      </m:fPr>
                      <m:num>
                        <m:r>
                          <a:rPr lang="en-US" b="0" i="1" smtClean="0">
                            <a:latin typeface="Cambria Math" panose="02040503050406030204" pitchFamily="18" charset="0"/>
                          </a:rPr>
                          <m:t>67</m:t>
                        </m:r>
                      </m:num>
                      <m:den>
                        <m:r>
                          <a:rPr lang="en-US" b="0" i="1" smtClean="0">
                            <a:latin typeface="Cambria Math" panose="02040503050406030204" pitchFamily="18" charset="0"/>
                          </a:rPr>
                          <m:t>6</m:t>
                        </m:r>
                      </m:den>
                    </m:f>
                    <m:r>
                      <a:rPr lang="en-US" b="0" i="1" smtClean="0">
                        <a:latin typeface="Cambria Math" panose="02040503050406030204" pitchFamily="18" charset="0"/>
                      </a:rPr>
                      <m:t>=33+11=44</m:t>
                    </m:r>
                  </m:oMath>
                </a14:m>
                <a:endParaRPr lang="en-US" dirty="0"/>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12</m:t>
                        </m:r>
                      </m:sub>
                    </m:sSub>
                    <m:r>
                      <a:rPr lang="en-US" b="0" i="1" smtClean="0">
                        <a:latin typeface="Cambria Math" panose="02040503050406030204" pitchFamily="18" charset="0"/>
                      </a:rPr>
                      <m:t>=33+</m:t>
                    </m:r>
                    <m:f>
                      <m:fPr>
                        <m:ctrlPr>
                          <a:rPr lang="en-US" b="0" i="1" smtClean="0">
                            <a:latin typeface="Cambria Math" panose="02040503050406030204" pitchFamily="18" charset="0"/>
                          </a:rPr>
                        </m:ctrlPr>
                      </m:fPr>
                      <m:num>
                        <m:r>
                          <a:rPr lang="en-US" b="0" i="1" smtClean="0">
                            <a:latin typeface="Cambria Math" panose="02040503050406030204" pitchFamily="18" charset="0"/>
                          </a:rPr>
                          <m:t>67</m:t>
                        </m:r>
                      </m:num>
                      <m:den>
                        <m:r>
                          <a:rPr lang="en-US" b="0" i="1" smtClean="0">
                            <a:latin typeface="Cambria Math" panose="02040503050406030204" pitchFamily="18" charset="0"/>
                          </a:rPr>
                          <m:t>12</m:t>
                        </m:r>
                      </m:den>
                    </m:f>
                    <m:r>
                      <a:rPr lang="en-US" b="0" i="1" smtClean="0">
                        <a:latin typeface="Cambria Math" panose="02040503050406030204" pitchFamily="18" charset="0"/>
                      </a:rPr>
                      <m:t>=33+5.5=38.5</m:t>
                    </m:r>
                  </m:oMath>
                </a14:m>
                <a:endParaRPr lang="en-US" dirty="0"/>
              </a:p>
              <a:p>
                <a:pPr marL="457200" lvl="1" indent="0">
                  <a:buNone/>
                </a:pPr>
                <a:endParaRPr lang="en-US" dirty="0"/>
              </a:p>
              <a:p>
                <a:pPr lvl="1"/>
                <a:endParaRPr lang="en-US" dirty="0"/>
              </a:p>
            </p:txBody>
          </p:sp>
        </mc:Choice>
        <mc:Fallback>
          <p:sp>
            <p:nvSpPr>
              <p:cNvPr id="3" name="Content Placeholder 2">
                <a:extLst>
                  <a:ext uri="{FF2B5EF4-FFF2-40B4-BE49-F238E27FC236}">
                    <a16:creationId xmlns:a16="http://schemas.microsoft.com/office/drawing/2014/main" id="{4AB3DF6A-C83E-66D7-CFB1-AC4C9466C3E5}"/>
                  </a:ext>
                </a:extLst>
              </p:cNvPr>
              <p:cNvSpPr>
                <a:spLocks noGrp="1" noRot="1" noChangeAspect="1" noMove="1" noResize="1" noEditPoints="1" noAdjustHandles="1" noChangeArrowheads="1" noChangeShapeType="1" noTextEdit="1"/>
              </p:cNvSpPr>
              <p:nvPr>
                <p:ph idx="1"/>
              </p:nvPr>
            </p:nvSpPr>
            <p:spPr>
              <a:blipFill>
                <a:blip r:embed="rId2"/>
                <a:stretch>
                  <a:fillRect l="-812" t="-2661"/>
                </a:stretch>
              </a:blipFill>
            </p:spPr>
            <p:txBody>
              <a:bodyPr/>
              <a:lstStyle/>
              <a:p>
                <a:r>
                  <a:rPr lang="en-US">
                    <a:noFill/>
                  </a:rPr>
                  <a:t> </a:t>
                </a:r>
              </a:p>
            </p:txBody>
          </p:sp>
        </mc:Fallback>
      </mc:AlternateContent>
    </p:spTree>
    <p:extLst>
      <p:ext uri="{BB962C8B-B14F-4D97-AF65-F5344CB8AC3E}">
        <p14:creationId xmlns:p14="http://schemas.microsoft.com/office/powerpoint/2010/main" val="1999437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87974-D505-A2FD-DE8F-A9332C2C1535}"/>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C5B8B481-89BA-BA32-E141-45D4DF79F48A}"/>
              </a:ext>
            </a:extLst>
          </p:cNvPr>
          <p:cNvSpPr>
            <a:spLocks noGrp="1"/>
          </p:cNvSpPr>
          <p:nvPr>
            <p:ph idx="1"/>
          </p:nvPr>
        </p:nvSpPr>
        <p:spPr/>
        <p:txBody>
          <a:bodyPr/>
          <a:lstStyle/>
          <a:p>
            <a:r>
              <a:rPr lang="en-US" dirty="0"/>
              <a:t>Even with many </a:t>
            </a:r>
            <a:r>
              <a:rPr lang="en-US" i="1" dirty="0" err="1"/>
              <a:t>many</a:t>
            </a:r>
            <a:r>
              <a:rPr lang="en-US" dirty="0"/>
              <a:t> processors the sequential part of your program becomes a bottleneck</a:t>
            </a:r>
          </a:p>
          <a:p>
            <a:r>
              <a:rPr lang="en-US" dirty="0"/>
              <a:t>Parallelizable code requires skill and insight from the developer to recognize where parallelism is possible, and how to do it well.</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5DB43F1B-0D2A-9E82-0594-AF6E0075278A}"/>
                  </a:ext>
                </a:extLst>
              </p14:cNvPr>
              <p14:cNvContentPartPr/>
              <p14:nvPr/>
            </p14:nvContentPartPr>
            <p14:xfrm>
              <a:off x="2571840" y="2161440"/>
              <a:ext cx="7030440" cy="1552680"/>
            </p14:xfrm>
          </p:contentPart>
        </mc:Choice>
        <mc:Fallback>
          <p:pic>
            <p:nvPicPr>
              <p:cNvPr id="4" name="Ink 3">
                <a:extLst>
                  <a:ext uri="{FF2B5EF4-FFF2-40B4-BE49-F238E27FC236}">
                    <a16:creationId xmlns:a16="http://schemas.microsoft.com/office/drawing/2014/main" id="{5DB43F1B-0D2A-9E82-0594-AF6E0075278A}"/>
                  </a:ext>
                </a:extLst>
              </p:cNvPr>
              <p:cNvPicPr/>
              <p:nvPr/>
            </p:nvPicPr>
            <p:blipFill>
              <a:blip r:embed="rId3"/>
              <a:stretch>
                <a:fillRect/>
              </a:stretch>
            </p:blipFill>
            <p:spPr>
              <a:xfrm>
                <a:off x="2562480" y="2152080"/>
                <a:ext cx="7049160" cy="1571400"/>
              </a:xfrm>
              <a:prstGeom prst="rect">
                <a:avLst/>
              </a:prstGeom>
            </p:spPr>
          </p:pic>
        </mc:Fallback>
      </mc:AlternateContent>
    </p:spTree>
    <p:extLst>
      <p:ext uri="{BB962C8B-B14F-4D97-AF65-F5344CB8AC3E}">
        <p14:creationId xmlns:p14="http://schemas.microsoft.com/office/powerpoint/2010/main" val="1839093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252C1-CD3E-29E8-5215-FE5C0E07CA22}"/>
              </a:ext>
            </a:extLst>
          </p:cNvPr>
          <p:cNvSpPr>
            <a:spLocks noGrp="1"/>
          </p:cNvSpPr>
          <p:nvPr>
            <p:ph type="title"/>
          </p:nvPr>
        </p:nvSpPr>
        <p:spPr/>
        <p:txBody>
          <a:bodyPr/>
          <a:lstStyle/>
          <a:p>
            <a:r>
              <a:rPr lang="en-US" dirty="0"/>
              <a:t>Other Reasons to Use Threads</a:t>
            </a:r>
          </a:p>
        </p:txBody>
      </p:sp>
      <p:sp>
        <p:nvSpPr>
          <p:cNvPr id="3" name="Content Placeholder 2">
            <a:extLst>
              <a:ext uri="{FF2B5EF4-FFF2-40B4-BE49-F238E27FC236}">
                <a16:creationId xmlns:a16="http://schemas.microsoft.com/office/drawing/2014/main" id="{DCE331E2-E08A-5144-2D84-B5041D4C0090}"/>
              </a:ext>
            </a:extLst>
          </p:cNvPr>
          <p:cNvSpPr>
            <a:spLocks noGrp="1"/>
          </p:cNvSpPr>
          <p:nvPr>
            <p:ph idx="1"/>
          </p:nvPr>
        </p:nvSpPr>
        <p:spPr/>
        <p:txBody>
          <a:bodyPr/>
          <a:lstStyle/>
          <a:p>
            <a:r>
              <a:rPr lang="en-US" dirty="0"/>
              <a:t>Code Responsiveness:</a:t>
            </a:r>
          </a:p>
          <a:p>
            <a:pPr lvl="1"/>
            <a:r>
              <a:rPr lang="en-US" dirty="0"/>
              <a:t>While doing an expensive computation, you don’t what your interface to freeze</a:t>
            </a:r>
          </a:p>
          <a:p>
            <a:r>
              <a:rPr lang="en-US" dirty="0"/>
              <a:t>Processor Utilization:</a:t>
            </a:r>
          </a:p>
          <a:p>
            <a:pPr lvl="1"/>
            <a:r>
              <a:rPr lang="en-US" dirty="0"/>
              <a:t>If one thread is waiting on a deep-hierarchy memory access you can still use that processor time</a:t>
            </a:r>
          </a:p>
          <a:p>
            <a:r>
              <a:rPr lang="en-US" dirty="0"/>
              <a:t>Failure Isolation:</a:t>
            </a:r>
          </a:p>
          <a:p>
            <a:pPr lvl="1"/>
            <a:r>
              <a:rPr lang="en-US" dirty="0"/>
              <a:t>If one portion of your code fails, it will only crash that one portion.</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993E00E0-C5AE-BBA2-6545-235FFAC87E90}"/>
                  </a:ext>
                </a:extLst>
              </p14:cNvPr>
              <p14:cNvContentPartPr/>
              <p14:nvPr/>
            </p14:nvContentPartPr>
            <p14:xfrm>
              <a:off x="1084680" y="2176920"/>
              <a:ext cx="9368640" cy="2706840"/>
            </p14:xfrm>
          </p:contentPart>
        </mc:Choice>
        <mc:Fallback>
          <p:pic>
            <p:nvPicPr>
              <p:cNvPr id="4" name="Ink 3">
                <a:extLst>
                  <a:ext uri="{FF2B5EF4-FFF2-40B4-BE49-F238E27FC236}">
                    <a16:creationId xmlns:a16="http://schemas.microsoft.com/office/drawing/2014/main" id="{993E00E0-C5AE-BBA2-6545-235FFAC87E90}"/>
                  </a:ext>
                </a:extLst>
              </p:cNvPr>
              <p:cNvPicPr/>
              <p:nvPr/>
            </p:nvPicPr>
            <p:blipFill>
              <a:blip r:embed="rId3"/>
              <a:stretch>
                <a:fillRect/>
              </a:stretch>
            </p:blipFill>
            <p:spPr>
              <a:xfrm>
                <a:off x="1075320" y="2167560"/>
                <a:ext cx="9387360" cy="2725560"/>
              </a:xfrm>
              <a:prstGeom prst="rect">
                <a:avLst/>
              </a:prstGeom>
            </p:spPr>
          </p:pic>
        </mc:Fallback>
      </mc:AlternateContent>
    </p:spTree>
    <p:extLst>
      <p:ext uri="{BB962C8B-B14F-4D97-AF65-F5344CB8AC3E}">
        <p14:creationId xmlns:p14="http://schemas.microsoft.com/office/powerpoint/2010/main" val="3104089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FDBEA-B255-B4F1-5392-BBC6FEE78133}"/>
              </a:ext>
            </a:extLst>
          </p:cNvPr>
          <p:cNvSpPr>
            <a:spLocks noGrp="1"/>
          </p:cNvSpPr>
          <p:nvPr>
            <p:ph type="title"/>
          </p:nvPr>
        </p:nvSpPr>
        <p:spPr/>
        <p:txBody>
          <a:bodyPr/>
          <a:lstStyle/>
          <a:p>
            <a:r>
              <a:rPr lang="en-US" dirty="0"/>
              <a:t>Memory Sharing With </a:t>
            </a:r>
            <a:r>
              <a:rPr lang="en-US" dirty="0" err="1"/>
              <a:t>ForkJoin</a:t>
            </a:r>
            <a:endParaRPr lang="en-US" dirty="0"/>
          </a:p>
        </p:txBody>
      </p:sp>
      <p:sp>
        <p:nvSpPr>
          <p:cNvPr id="3" name="Content Placeholder 2">
            <a:extLst>
              <a:ext uri="{FF2B5EF4-FFF2-40B4-BE49-F238E27FC236}">
                <a16:creationId xmlns:a16="http://schemas.microsoft.com/office/drawing/2014/main" id="{F05A5F00-415B-C01C-1686-D7BA8B87AB91}"/>
              </a:ext>
            </a:extLst>
          </p:cNvPr>
          <p:cNvSpPr>
            <a:spLocks noGrp="1"/>
          </p:cNvSpPr>
          <p:nvPr>
            <p:ph idx="1"/>
          </p:nvPr>
        </p:nvSpPr>
        <p:spPr/>
        <p:txBody>
          <a:bodyPr/>
          <a:lstStyle/>
          <a:p>
            <a:r>
              <a:rPr lang="en-US" dirty="0"/>
              <a:t>Idea of </a:t>
            </a:r>
            <a:r>
              <a:rPr lang="en-US" dirty="0" err="1"/>
              <a:t>ForkJoin</a:t>
            </a:r>
            <a:r>
              <a:rPr lang="en-US" dirty="0"/>
              <a:t>:</a:t>
            </a:r>
          </a:p>
          <a:p>
            <a:pPr lvl="1"/>
            <a:r>
              <a:rPr lang="en-US" dirty="0"/>
              <a:t>Reduce span by having many parallel tasks</a:t>
            </a:r>
          </a:p>
          <a:p>
            <a:pPr lvl="1"/>
            <a:r>
              <a:rPr lang="en-US" dirty="0"/>
              <a:t>Each task is responsible for </a:t>
            </a:r>
            <a:r>
              <a:rPr lang="en-US" b="1" dirty="0"/>
              <a:t>its own portion</a:t>
            </a:r>
            <a:r>
              <a:rPr lang="en-US" dirty="0"/>
              <a:t> of the input/output</a:t>
            </a:r>
          </a:p>
          <a:p>
            <a:pPr lvl="1"/>
            <a:r>
              <a:rPr lang="en-US" dirty="0"/>
              <a:t>If one task needs another’s result, use join() to ensure it uses the final answer</a:t>
            </a:r>
          </a:p>
          <a:p>
            <a:r>
              <a:rPr lang="en-US" dirty="0"/>
              <a:t>This does not help when:</a:t>
            </a:r>
          </a:p>
          <a:p>
            <a:pPr lvl="1"/>
            <a:r>
              <a:rPr lang="en-US" dirty="0"/>
              <a:t>Memory accessed by threads is overlapping or unpredictable </a:t>
            </a:r>
          </a:p>
          <a:p>
            <a:pPr lvl="1"/>
            <a:r>
              <a:rPr lang="en-US" dirty="0"/>
              <a:t>Threads are doing independent tasks using same resources (rather than implementing the same algorithm)</a:t>
            </a:r>
          </a:p>
        </p:txBody>
      </p:sp>
    </p:spTree>
    <p:extLst>
      <p:ext uri="{BB962C8B-B14F-4D97-AF65-F5344CB8AC3E}">
        <p14:creationId xmlns:p14="http://schemas.microsoft.com/office/powerpoint/2010/main" val="640647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07C48-1D14-4508-7D6F-E7B0446DF8A2}"/>
              </a:ext>
            </a:extLst>
          </p:cNvPr>
          <p:cNvSpPr>
            <a:spLocks noGrp="1"/>
          </p:cNvSpPr>
          <p:nvPr>
            <p:ph type="title"/>
          </p:nvPr>
        </p:nvSpPr>
        <p:spPr/>
        <p:txBody>
          <a:bodyPr/>
          <a:lstStyle/>
          <a:p>
            <a:r>
              <a:rPr lang="en-US" dirty="0"/>
              <a:t>Example: Shared Queue</a:t>
            </a:r>
          </a:p>
        </p:txBody>
      </p:sp>
      <p:sp>
        <p:nvSpPr>
          <p:cNvPr id="3" name="Content Placeholder 2">
            <a:extLst>
              <a:ext uri="{FF2B5EF4-FFF2-40B4-BE49-F238E27FC236}">
                <a16:creationId xmlns:a16="http://schemas.microsoft.com/office/drawing/2014/main" id="{7C2177BE-2729-5CFA-92C0-D3D634D7F7C3}"/>
              </a:ext>
            </a:extLst>
          </p:cNvPr>
          <p:cNvSpPr>
            <a:spLocks noGrp="1"/>
          </p:cNvSpPr>
          <p:nvPr>
            <p:ph idx="1"/>
          </p:nvPr>
        </p:nvSpPr>
        <p:spPr/>
        <p:txBody>
          <a:bodyPr>
            <a:normAutofit fontScale="92500" lnSpcReduction="20000"/>
          </a:bodyPr>
          <a:lstStyle/>
          <a:p>
            <a:pPr marL="0" indent="0">
              <a:buNone/>
            </a:pPr>
            <a:r>
              <a:rPr lang="en-US" dirty="0"/>
              <a:t>enqueue(x){</a:t>
            </a:r>
          </a:p>
          <a:p>
            <a:pPr marL="0" indent="0">
              <a:buNone/>
            </a:pPr>
            <a:r>
              <a:rPr lang="en-US" dirty="0"/>
              <a:t>	if ( back == null ){</a:t>
            </a:r>
          </a:p>
          <a:p>
            <a:pPr marL="0" indent="0">
              <a:buNone/>
            </a:pPr>
            <a:r>
              <a:rPr lang="en-US" dirty="0"/>
              <a:t>		back = new Node(x); </a:t>
            </a:r>
          </a:p>
          <a:p>
            <a:pPr marL="0" indent="0">
              <a:buNone/>
            </a:pPr>
            <a:r>
              <a:rPr lang="en-US" dirty="0"/>
              <a:t>		front = back;</a:t>
            </a:r>
          </a:p>
          <a:p>
            <a:pPr marL="0" indent="0">
              <a:buNone/>
            </a:pPr>
            <a:r>
              <a:rPr lang="en-US" dirty="0"/>
              <a:t>	}</a:t>
            </a:r>
          </a:p>
          <a:p>
            <a:pPr marL="0" indent="0">
              <a:buNone/>
            </a:pPr>
            <a:r>
              <a:rPr lang="en-US" dirty="0"/>
              <a:t>	else { </a:t>
            </a:r>
          </a:p>
          <a:p>
            <a:pPr marL="0" indent="0">
              <a:buNone/>
            </a:pPr>
            <a:r>
              <a:rPr lang="en-US" dirty="0"/>
              <a:t>		</a:t>
            </a:r>
            <a:r>
              <a:rPr lang="en-US" dirty="0" err="1"/>
              <a:t>back.next</a:t>
            </a:r>
            <a:r>
              <a:rPr lang="en-US" dirty="0"/>
              <a:t> = new Node(x); </a:t>
            </a:r>
          </a:p>
          <a:p>
            <a:pPr marL="0" indent="0">
              <a:buNone/>
            </a:pPr>
            <a:r>
              <a:rPr lang="en-US" dirty="0"/>
              <a:t>		back = </a:t>
            </a:r>
            <a:r>
              <a:rPr lang="en-US" dirty="0" err="1"/>
              <a:t>back.next</a:t>
            </a:r>
            <a:r>
              <a:rPr lang="en-US" dirty="0"/>
              <a:t>; </a:t>
            </a:r>
          </a:p>
          <a:p>
            <a:pPr marL="0" indent="0">
              <a:buNone/>
            </a:pPr>
            <a:r>
              <a:rPr lang="en-US" dirty="0"/>
              <a:t>	}</a:t>
            </a:r>
          </a:p>
          <a:p>
            <a:pPr marL="0" indent="0">
              <a:buNone/>
            </a:pPr>
            <a:r>
              <a:rPr lang="en-US" dirty="0"/>
              <a:t>}</a:t>
            </a:r>
          </a:p>
        </p:txBody>
      </p:sp>
      <p:sp>
        <p:nvSpPr>
          <p:cNvPr id="4" name="TextBox 3">
            <a:extLst>
              <a:ext uri="{FF2B5EF4-FFF2-40B4-BE49-F238E27FC236}">
                <a16:creationId xmlns:a16="http://schemas.microsoft.com/office/drawing/2014/main" id="{50A198D3-0D64-C903-4F5A-6866C97171C2}"/>
              </a:ext>
            </a:extLst>
          </p:cNvPr>
          <p:cNvSpPr txBox="1"/>
          <p:nvPr/>
        </p:nvSpPr>
        <p:spPr>
          <a:xfrm>
            <a:off x="7762240" y="1513840"/>
            <a:ext cx="4267200" cy="1200329"/>
          </a:xfrm>
          <a:prstGeom prst="rect">
            <a:avLst/>
          </a:prstGeom>
          <a:noFill/>
        </p:spPr>
        <p:txBody>
          <a:bodyPr wrap="square" rtlCol="0">
            <a:spAutoFit/>
          </a:bodyPr>
          <a:lstStyle/>
          <a:p>
            <a:r>
              <a:rPr lang="en-US" dirty="0">
                <a:solidFill>
                  <a:srgbClr val="FF0000"/>
                </a:solidFill>
              </a:rPr>
              <a:t>Imagine two threads are both using the same linked list based queue.</a:t>
            </a:r>
          </a:p>
          <a:p>
            <a:endParaRPr lang="en-US" dirty="0">
              <a:solidFill>
                <a:srgbClr val="FF0000"/>
              </a:solidFill>
            </a:endParaRPr>
          </a:p>
          <a:p>
            <a:r>
              <a:rPr lang="en-US" dirty="0">
                <a:solidFill>
                  <a:srgbClr val="FF0000"/>
                </a:solidFill>
              </a:rPr>
              <a:t>What could go wrong?</a:t>
            </a:r>
          </a:p>
        </p:txBody>
      </p:sp>
    </p:spTree>
    <p:extLst>
      <p:ext uri="{BB962C8B-B14F-4D97-AF65-F5344CB8AC3E}">
        <p14:creationId xmlns:p14="http://schemas.microsoft.com/office/powerpoint/2010/main" val="3601579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3ECE2-9CC3-DF86-BABE-D4BE2D4AB901}"/>
              </a:ext>
            </a:extLst>
          </p:cNvPr>
          <p:cNvSpPr>
            <a:spLocks noGrp="1"/>
          </p:cNvSpPr>
          <p:nvPr>
            <p:ph type="title"/>
          </p:nvPr>
        </p:nvSpPr>
        <p:spPr/>
        <p:txBody>
          <a:bodyPr/>
          <a:lstStyle/>
          <a:p>
            <a:r>
              <a:rPr lang="en-US" dirty="0"/>
              <a:t>Concurrent Programming</a:t>
            </a:r>
          </a:p>
        </p:txBody>
      </p:sp>
      <p:sp>
        <p:nvSpPr>
          <p:cNvPr id="3" name="Content Placeholder 2">
            <a:extLst>
              <a:ext uri="{FF2B5EF4-FFF2-40B4-BE49-F238E27FC236}">
                <a16:creationId xmlns:a16="http://schemas.microsoft.com/office/drawing/2014/main" id="{5B919A95-C324-F33C-8E0D-40758B326B9A}"/>
              </a:ext>
            </a:extLst>
          </p:cNvPr>
          <p:cNvSpPr>
            <a:spLocks noGrp="1"/>
          </p:cNvSpPr>
          <p:nvPr>
            <p:ph idx="1"/>
          </p:nvPr>
        </p:nvSpPr>
        <p:spPr/>
        <p:txBody>
          <a:bodyPr>
            <a:normAutofit lnSpcReduction="10000"/>
          </a:bodyPr>
          <a:lstStyle/>
          <a:p>
            <a:r>
              <a:rPr lang="en-US" dirty="0"/>
              <a:t>Concurrency: </a:t>
            </a:r>
          </a:p>
          <a:p>
            <a:pPr lvl="1"/>
            <a:r>
              <a:rPr lang="en-US" dirty="0"/>
              <a:t>Correctly and efficiently managing access to shared resources across multiple possibly-simultaneous tasks</a:t>
            </a:r>
          </a:p>
          <a:p>
            <a:r>
              <a:rPr lang="en-US" dirty="0"/>
              <a:t>Requires synchronization to avoid incorrect simultaneous access</a:t>
            </a:r>
          </a:p>
          <a:p>
            <a:pPr lvl="1"/>
            <a:r>
              <a:rPr lang="en-US" dirty="0"/>
              <a:t>Use some way of “blocking” other tasks from using a resource when another modifies it or makes decisions based on its state</a:t>
            </a:r>
          </a:p>
          <a:p>
            <a:pPr lvl="1"/>
            <a:r>
              <a:rPr lang="en-US" dirty="0"/>
              <a:t>That blocking task will free up the resource when it’s done</a:t>
            </a:r>
          </a:p>
          <a:p>
            <a:r>
              <a:rPr lang="en-US" dirty="0"/>
              <a:t>Warning:</a:t>
            </a:r>
          </a:p>
          <a:p>
            <a:pPr lvl="1"/>
            <a:r>
              <a:rPr lang="en-US" dirty="0"/>
              <a:t>Because we have no control over when threads are scheduled by the OS, even correct implementations are highly non-deterministic</a:t>
            </a:r>
          </a:p>
          <a:p>
            <a:pPr lvl="1"/>
            <a:r>
              <a:rPr lang="en-US" dirty="0"/>
              <a:t>Errors are hard to reproduce, which complicates debugging</a:t>
            </a:r>
          </a:p>
          <a:p>
            <a:endParaRPr lang="en-US" dirty="0"/>
          </a:p>
        </p:txBody>
      </p:sp>
    </p:spTree>
    <p:extLst>
      <p:ext uri="{BB962C8B-B14F-4D97-AF65-F5344CB8AC3E}">
        <p14:creationId xmlns:p14="http://schemas.microsoft.com/office/powerpoint/2010/main" val="2168979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9DB785C-A820-1E10-DAF8-AE222DA20480}"/>
              </a:ext>
            </a:extLst>
          </p:cNvPr>
          <p:cNvSpPr/>
          <p:nvPr/>
        </p:nvSpPr>
        <p:spPr>
          <a:xfrm>
            <a:off x="1087120" y="3942080"/>
            <a:ext cx="7711440" cy="1940560"/>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6A8ACE-0848-BFD0-B55C-5ADE4C4BCBBC}"/>
              </a:ext>
            </a:extLst>
          </p:cNvPr>
          <p:cNvSpPr>
            <a:spLocks noGrp="1"/>
          </p:cNvSpPr>
          <p:nvPr>
            <p:ph type="title"/>
          </p:nvPr>
        </p:nvSpPr>
        <p:spPr/>
        <p:txBody>
          <a:bodyPr/>
          <a:lstStyle/>
          <a:p>
            <a:r>
              <a:rPr lang="en-US" dirty="0"/>
              <a:t>Bank Account Example</a:t>
            </a:r>
          </a:p>
        </p:txBody>
      </p:sp>
      <p:sp>
        <p:nvSpPr>
          <p:cNvPr id="3" name="Content Placeholder 2">
            <a:extLst>
              <a:ext uri="{FF2B5EF4-FFF2-40B4-BE49-F238E27FC236}">
                <a16:creationId xmlns:a16="http://schemas.microsoft.com/office/drawing/2014/main" id="{4BC14509-872D-1E71-1F56-099930F74D40}"/>
              </a:ext>
            </a:extLst>
          </p:cNvPr>
          <p:cNvSpPr>
            <a:spLocks noGrp="1"/>
          </p:cNvSpPr>
          <p:nvPr>
            <p:ph idx="1"/>
          </p:nvPr>
        </p:nvSpPr>
        <p:spPr>
          <a:xfrm>
            <a:off x="274320" y="1330960"/>
            <a:ext cx="11917680" cy="5527039"/>
          </a:xfrm>
        </p:spPr>
        <p:txBody>
          <a:bodyPr>
            <a:normAutofit fontScale="85000" lnSpcReduction="20000"/>
          </a:bodyPr>
          <a:lstStyle/>
          <a:p>
            <a:r>
              <a:rPr lang="en-US" dirty="0"/>
              <a:t>The following code implements a bank account object correctly for a synchronized situation</a:t>
            </a:r>
          </a:p>
          <a:p>
            <a:r>
              <a:rPr lang="en-US" dirty="0"/>
              <a:t>Assume the initial balance is 150</a:t>
            </a:r>
          </a:p>
          <a:p>
            <a:endParaRPr lang="en-US" dirty="0"/>
          </a:p>
          <a:p>
            <a:pPr marL="0" indent="0">
              <a:buNone/>
            </a:pPr>
            <a:r>
              <a:rPr lang="en-US" dirty="0"/>
              <a:t>class </a:t>
            </a:r>
            <a:r>
              <a:rPr lang="en-US" dirty="0" err="1"/>
              <a:t>BankAccount</a:t>
            </a:r>
            <a:r>
              <a:rPr lang="en-US" dirty="0"/>
              <a:t> { </a:t>
            </a:r>
          </a:p>
          <a:p>
            <a:pPr marL="0" indent="0">
              <a:buNone/>
            </a:pPr>
            <a:r>
              <a:rPr lang="en-US" dirty="0"/>
              <a:t>	private int balance = 0; </a:t>
            </a:r>
          </a:p>
          <a:p>
            <a:pPr marL="0" indent="0">
              <a:buNone/>
            </a:pPr>
            <a:r>
              <a:rPr lang="en-US" dirty="0"/>
              <a:t>	int </a:t>
            </a:r>
            <a:r>
              <a:rPr lang="en-US" dirty="0" err="1"/>
              <a:t>getBalance</a:t>
            </a:r>
            <a:r>
              <a:rPr lang="en-US" dirty="0"/>
              <a:t>() { return balance; } </a:t>
            </a:r>
          </a:p>
          <a:p>
            <a:pPr marL="0" indent="0">
              <a:buNone/>
            </a:pPr>
            <a:r>
              <a:rPr lang="en-US" dirty="0"/>
              <a:t>	void </a:t>
            </a:r>
            <a:r>
              <a:rPr lang="en-US" dirty="0" err="1"/>
              <a:t>setBalance</a:t>
            </a:r>
            <a:r>
              <a:rPr lang="en-US" dirty="0"/>
              <a:t>(int x) { balance = x; } </a:t>
            </a:r>
          </a:p>
          <a:p>
            <a:pPr marL="0" indent="0">
              <a:buNone/>
            </a:pPr>
            <a:r>
              <a:rPr lang="en-US" dirty="0"/>
              <a:t>	void withdraw(int amount) { </a:t>
            </a:r>
          </a:p>
          <a:p>
            <a:pPr marL="0" indent="0">
              <a:buNone/>
            </a:pPr>
            <a:r>
              <a:rPr lang="en-US" dirty="0"/>
              <a:t>		int b = </a:t>
            </a:r>
            <a:r>
              <a:rPr lang="en-US" dirty="0" err="1"/>
              <a:t>getBalance</a:t>
            </a:r>
            <a:r>
              <a:rPr lang="en-US" dirty="0"/>
              <a:t>(); </a:t>
            </a:r>
          </a:p>
          <a:p>
            <a:pPr marL="0" indent="0">
              <a:buNone/>
            </a:pPr>
            <a:r>
              <a:rPr lang="en-US" dirty="0"/>
              <a:t>		if (amount &gt; b) </a:t>
            </a:r>
          </a:p>
          <a:p>
            <a:pPr marL="0" indent="0">
              <a:buNone/>
            </a:pPr>
            <a:r>
              <a:rPr lang="en-US" dirty="0"/>
              <a:t>			throw new </a:t>
            </a:r>
            <a:r>
              <a:rPr lang="en-US" dirty="0" err="1"/>
              <a:t>WithdrawTooLargeException</a:t>
            </a:r>
            <a:r>
              <a:rPr lang="en-US" dirty="0"/>
              <a:t>(); </a:t>
            </a:r>
          </a:p>
          <a:p>
            <a:pPr marL="0" indent="0">
              <a:buNone/>
            </a:pPr>
            <a:r>
              <a:rPr lang="en-US" dirty="0"/>
              <a:t>		</a:t>
            </a:r>
            <a:r>
              <a:rPr lang="en-US" dirty="0" err="1"/>
              <a:t>setBalance</a:t>
            </a:r>
            <a:r>
              <a:rPr lang="en-US" dirty="0"/>
              <a:t>(b – amount); } </a:t>
            </a:r>
          </a:p>
          <a:p>
            <a:pPr marL="0" indent="0">
              <a:buNone/>
            </a:pPr>
            <a:r>
              <a:rPr lang="en-US" dirty="0"/>
              <a:t>	// other operations like deposit, etc. </a:t>
            </a:r>
          </a:p>
          <a:p>
            <a:pPr marL="0" indent="0">
              <a:buNone/>
            </a:pPr>
            <a:r>
              <a:rPr lang="en-US" dirty="0"/>
              <a:t>} </a:t>
            </a:r>
          </a:p>
        </p:txBody>
      </p:sp>
      <p:sp>
        <p:nvSpPr>
          <p:cNvPr id="5" name="Rectangle 4">
            <a:extLst>
              <a:ext uri="{FF2B5EF4-FFF2-40B4-BE49-F238E27FC236}">
                <a16:creationId xmlns:a16="http://schemas.microsoft.com/office/drawing/2014/main" id="{DBEFDB0C-B099-09B5-232E-F0FD7B01BA79}"/>
              </a:ext>
            </a:extLst>
          </p:cNvPr>
          <p:cNvSpPr/>
          <p:nvPr/>
        </p:nvSpPr>
        <p:spPr>
          <a:xfrm>
            <a:off x="9540239" y="2572861"/>
            <a:ext cx="2165657" cy="856139"/>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withdraw(100);</a:t>
            </a:r>
          </a:p>
          <a:p>
            <a:r>
              <a:rPr lang="en-US" dirty="0">
                <a:solidFill>
                  <a:schemeClr val="tx1"/>
                </a:solidFill>
              </a:rPr>
              <a:t>withdraw(75)</a:t>
            </a:r>
          </a:p>
        </p:txBody>
      </p:sp>
      <p:sp>
        <p:nvSpPr>
          <p:cNvPr id="6" name="TextBox 5">
            <a:extLst>
              <a:ext uri="{FF2B5EF4-FFF2-40B4-BE49-F238E27FC236}">
                <a16:creationId xmlns:a16="http://schemas.microsoft.com/office/drawing/2014/main" id="{32648739-9A4E-4DE9-3C34-1F967631D892}"/>
              </a:ext>
            </a:extLst>
          </p:cNvPr>
          <p:cNvSpPr txBox="1"/>
          <p:nvPr/>
        </p:nvSpPr>
        <p:spPr>
          <a:xfrm>
            <a:off x="9540240" y="2265680"/>
            <a:ext cx="2165657" cy="369332"/>
          </a:xfrm>
          <a:prstGeom prst="rect">
            <a:avLst/>
          </a:prstGeom>
          <a:noFill/>
        </p:spPr>
        <p:txBody>
          <a:bodyPr wrap="none" rtlCol="0">
            <a:spAutoFit/>
          </a:bodyPr>
          <a:lstStyle/>
          <a:p>
            <a:r>
              <a:rPr lang="en-US" dirty="0"/>
              <a:t>What Happens here?</a:t>
            </a:r>
          </a:p>
        </p:txBody>
      </p:sp>
    </p:spTree>
    <p:extLst>
      <p:ext uri="{BB962C8B-B14F-4D97-AF65-F5344CB8AC3E}">
        <p14:creationId xmlns:p14="http://schemas.microsoft.com/office/powerpoint/2010/main" val="799739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9DB785C-A820-1E10-DAF8-AE222DA20480}"/>
              </a:ext>
            </a:extLst>
          </p:cNvPr>
          <p:cNvSpPr/>
          <p:nvPr/>
        </p:nvSpPr>
        <p:spPr>
          <a:xfrm>
            <a:off x="1087120" y="3677920"/>
            <a:ext cx="7711440" cy="2092960"/>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6A8ACE-0848-BFD0-B55C-5ADE4C4BCBBC}"/>
              </a:ext>
            </a:extLst>
          </p:cNvPr>
          <p:cNvSpPr>
            <a:spLocks noGrp="1"/>
          </p:cNvSpPr>
          <p:nvPr>
            <p:ph type="title"/>
          </p:nvPr>
        </p:nvSpPr>
        <p:spPr/>
        <p:txBody>
          <a:bodyPr/>
          <a:lstStyle/>
          <a:p>
            <a:r>
              <a:rPr lang="en-US" dirty="0"/>
              <a:t>Bank Account Example - Parallel</a:t>
            </a:r>
          </a:p>
        </p:txBody>
      </p:sp>
      <p:sp>
        <p:nvSpPr>
          <p:cNvPr id="3" name="Content Placeholder 2">
            <a:extLst>
              <a:ext uri="{FF2B5EF4-FFF2-40B4-BE49-F238E27FC236}">
                <a16:creationId xmlns:a16="http://schemas.microsoft.com/office/drawing/2014/main" id="{4BC14509-872D-1E71-1F56-099930F74D40}"/>
              </a:ext>
            </a:extLst>
          </p:cNvPr>
          <p:cNvSpPr>
            <a:spLocks noGrp="1"/>
          </p:cNvSpPr>
          <p:nvPr>
            <p:ph idx="1"/>
          </p:nvPr>
        </p:nvSpPr>
        <p:spPr>
          <a:xfrm>
            <a:off x="274320" y="1330960"/>
            <a:ext cx="11917680" cy="5527039"/>
          </a:xfrm>
        </p:spPr>
        <p:txBody>
          <a:bodyPr>
            <a:normAutofit fontScale="92500" lnSpcReduction="20000"/>
          </a:bodyPr>
          <a:lstStyle/>
          <a:p>
            <a:r>
              <a:rPr lang="en-US" dirty="0"/>
              <a:t>Assume the initial balance is 150</a:t>
            </a:r>
          </a:p>
          <a:p>
            <a:endParaRPr lang="en-US" dirty="0"/>
          </a:p>
          <a:p>
            <a:pPr marL="0" indent="0">
              <a:buNone/>
            </a:pPr>
            <a:r>
              <a:rPr lang="en-US" dirty="0"/>
              <a:t>class </a:t>
            </a:r>
            <a:r>
              <a:rPr lang="en-US" dirty="0" err="1"/>
              <a:t>BankAccount</a:t>
            </a:r>
            <a:r>
              <a:rPr lang="en-US" dirty="0"/>
              <a:t> { </a:t>
            </a:r>
          </a:p>
          <a:p>
            <a:pPr marL="0" indent="0">
              <a:buNone/>
            </a:pPr>
            <a:r>
              <a:rPr lang="en-US" dirty="0"/>
              <a:t>	private int balance = 0; </a:t>
            </a:r>
          </a:p>
          <a:p>
            <a:pPr marL="0" indent="0">
              <a:buNone/>
            </a:pPr>
            <a:r>
              <a:rPr lang="en-US" dirty="0"/>
              <a:t>	int </a:t>
            </a:r>
            <a:r>
              <a:rPr lang="en-US" dirty="0" err="1"/>
              <a:t>getBalance</a:t>
            </a:r>
            <a:r>
              <a:rPr lang="en-US" dirty="0"/>
              <a:t>() { return balance; } </a:t>
            </a:r>
          </a:p>
          <a:p>
            <a:pPr marL="0" indent="0">
              <a:buNone/>
            </a:pPr>
            <a:r>
              <a:rPr lang="en-US" dirty="0"/>
              <a:t>	void </a:t>
            </a:r>
            <a:r>
              <a:rPr lang="en-US" dirty="0" err="1"/>
              <a:t>setBalance</a:t>
            </a:r>
            <a:r>
              <a:rPr lang="en-US" dirty="0"/>
              <a:t>(int x) { balance = x; } </a:t>
            </a:r>
          </a:p>
          <a:p>
            <a:pPr marL="0" indent="0">
              <a:buNone/>
            </a:pPr>
            <a:r>
              <a:rPr lang="en-US" dirty="0"/>
              <a:t>	void withdraw(int amount) { </a:t>
            </a:r>
          </a:p>
          <a:p>
            <a:pPr marL="0" indent="0">
              <a:buNone/>
            </a:pPr>
            <a:r>
              <a:rPr lang="en-US" dirty="0"/>
              <a:t>		int b = </a:t>
            </a:r>
            <a:r>
              <a:rPr lang="en-US" dirty="0" err="1"/>
              <a:t>getBalance</a:t>
            </a:r>
            <a:r>
              <a:rPr lang="en-US" dirty="0"/>
              <a:t>(); </a:t>
            </a:r>
          </a:p>
          <a:p>
            <a:pPr marL="0" indent="0">
              <a:buNone/>
            </a:pPr>
            <a:r>
              <a:rPr lang="en-US" dirty="0"/>
              <a:t>		if (amount &gt; b) </a:t>
            </a:r>
          </a:p>
          <a:p>
            <a:pPr marL="0" indent="0">
              <a:buNone/>
            </a:pPr>
            <a:r>
              <a:rPr lang="en-US" dirty="0"/>
              <a:t>			throw new </a:t>
            </a:r>
            <a:r>
              <a:rPr lang="en-US" dirty="0" err="1"/>
              <a:t>WithdrawTooLargeException</a:t>
            </a:r>
            <a:r>
              <a:rPr lang="en-US" dirty="0"/>
              <a:t>(); </a:t>
            </a:r>
          </a:p>
          <a:p>
            <a:pPr marL="0" indent="0">
              <a:buNone/>
            </a:pPr>
            <a:r>
              <a:rPr lang="en-US" dirty="0"/>
              <a:t>		</a:t>
            </a:r>
            <a:r>
              <a:rPr lang="en-US" dirty="0" err="1"/>
              <a:t>setBalance</a:t>
            </a:r>
            <a:r>
              <a:rPr lang="en-US" dirty="0"/>
              <a:t>(b – amount); } </a:t>
            </a:r>
          </a:p>
          <a:p>
            <a:pPr marL="0" indent="0">
              <a:buNone/>
            </a:pPr>
            <a:r>
              <a:rPr lang="en-US" dirty="0"/>
              <a:t>	// other operations like deposit, etc. </a:t>
            </a:r>
          </a:p>
          <a:p>
            <a:pPr marL="0" indent="0">
              <a:buNone/>
            </a:pPr>
            <a:r>
              <a:rPr lang="en-US" dirty="0"/>
              <a:t>} </a:t>
            </a:r>
          </a:p>
        </p:txBody>
      </p:sp>
      <p:sp>
        <p:nvSpPr>
          <p:cNvPr id="5" name="Rectangle 4">
            <a:extLst>
              <a:ext uri="{FF2B5EF4-FFF2-40B4-BE49-F238E27FC236}">
                <a16:creationId xmlns:a16="http://schemas.microsoft.com/office/drawing/2014/main" id="{DBEFDB0C-B099-09B5-232E-F0FD7B01BA79}"/>
              </a:ext>
            </a:extLst>
          </p:cNvPr>
          <p:cNvSpPr/>
          <p:nvPr/>
        </p:nvSpPr>
        <p:spPr>
          <a:xfrm>
            <a:off x="9540239" y="2572861"/>
            <a:ext cx="2165657" cy="856139"/>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withdraw(100);</a:t>
            </a:r>
          </a:p>
        </p:txBody>
      </p:sp>
      <p:sp>
        <p:nvSpPr>
          <p:cNvPr id="6" name="TextBox 5">
            <a:extLst>
              <a:ext uri="{FF2B5EF4-FFF2-40B4-BE49-F238E27FC236}">
                <a16:creationId xmlns:a16="http://schemas.microsoft.com/office/drawing/2014/main" id="{32648739-9A4E-4DE9-3C34-1F967631D892}"/>
              </a:ext>
            </a:extLst>
          </p:cNvPr>
          <p:cNvSpPr txBox="1"/>
          <p:nvPr/>
        </p:nvSpPr>
        <p:spPr>
          <a:xfrm>
            <a:off x="9540240" y="2265680"/>
            <a:ext cx="1076128" cy="369332"/>
          </a:xfrm>
          <a:prstGeom prst="rect">
            <a:avLst/>
          </a:prstGeom>
          <a:noFill/>
        </p:spPr>
        <p:txBody>
          <a:bodyPr wrap="none" rtlCol="0">
            <a:spAutoFit/>
          </a:bodyPr>
          <a:lstStyle/>
          <a:p>
            <a:r>
              <a:rPr lang="en-US" dirty="0"/>
              <a:t>Thread 1:</a:t>
            </a:r>
          </a:p>
        </p:txBody>
      </p:sp>
      <p:sp>
        <p:nvSpPr>
          <p:cNvPr id="7" name="Rectangle 6">
            <a:extLst>
              <a:ext uri="{FF2B5EF4-FFF2-40B4-BE49-F238E27FC236}">
                <a16:creationId xmlns:a16="http://schemas.microsoft.com/office/drawing/2014/main" id="{E3D40A5B-D6FE-42EA-6F2F-1386F2603716}"/>
              </a:ext>
            </a:extLst>
          </p:cNvPr>
          <p:cNvSpPr/>
          <p:nvPr/>
        </p:nvSpPr>
        <p:spPr>
          <a:xfrm>
            <a:off x="9533539" y="4133769"/>
            <a:ext cx="2165657" cy="856139"/>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withdraw(75);</a:t>
            </a:r>
          </a:p>
        </p:txBody>
      </p:sp>
      <p:sp>
        <p:nvSpPr>
          <p:cNvPr id="8" name="TextBox 7">
            <a:extLst>
              <a:ext uri="{FF2B5EF4-FFF2-40B4-BE49-F238E27FC236}">
                <a16:creationId xmlns:a16="http://schemas.microsoft.com/office/drawing/2014/main" id="{A7ADF18B-F1F4-F324-5D1C-50A2842AC38D}"/>
              </a:ext>
            </a:extLst>
          </p:cNvPr>
          <p:cNvSpPr txBox="1"/>
          <p:nvPr/>
        </p:nvSpPr>
        <p:spPr>
          <a:xfrm>
            <a:off x="9533540" y="3826588"/>
            <a:ext cx="1076128" cy="369332"/>
          </a:xfrm>
          <a:prstGeom prst="rect">
            <a:avLst/>
          </a:prstGeom>
          <a:noFill/>
        </p:spPr>
        <p:txBody>
          <a:bodyPr wrap="none" rtlCol="0">
            <a:spAutoFit/>
          </a:bodyPr>
          <a:lstStyle/>
          <a:p>
            <a:r>
              <a:rPr lang="en-US" dirty="0"/>
              <a:t>Thread 2:</a:t>
            </a:r>
          </a:p>
        </p:txBody>
      </p:sp>
    </p:spTree>
    <p:extLst>
      <p:ext uri="{BB962C8B-B14F-4D97-AF65-F5344CB8AC3E}">
        <p14:creationId xmlns:p14="http://schemas.microsoft.com/office/powerpoint/2010/main" val="371769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CB5A3-7C2A-841F-4D3F-E800E9028FDD}"/>
              </a:ext>
            </a:extLst>
          </p:cNvPr>
          <p:cNvSpPr>
            <a:spLocks noGrp="1"/>
          </p:cNvSpPr>
          <p:nvPr>
            <p:ph type="title"/>
          </p:nvPr>
        </p:nvSpPr>
        <p:spPr/>
        <p:txBody>
          <a:bodyPr/>
          <a:lstStyle/>
          <a:p>
            <a:r>
              <a:rPr lang="en-US" dirty="0"/>
              <a:t>Parallel Algorithm Analysis</a:t>
            </a:r>
          </a:p>
        </p:txBody>
      </p:sp>
      <p:sp>
        <p:nvSpPr>
          <p:cNvPr id="3" name="Content Placeholder 2">
            <a:extLst>
              <a:ext uri="{FF2B5EF4-FFF2-40B4-BE49-F238E27FC236}">
                <a16:creationId xmlns:a16="http://schemas.microsoft.com/office/drawing/2014/main" id="{F3F51E47-3F57-DF2D-62A0-763EDFD329C7}"/>
              </a:ext>
            </a:extLst>
          </p:cNvPr>
          <p:cNvSpPr>
            <a:spLocks noGrp="1"/>
          </p:cNvSpPr>
          <p:nvPr>
            <p:ph idx="1"/>
          </p:nvPr>
        </p:nvSpPr>
        <p:spPr/>
        <p:txBody>
          <a:bodyPr/>
          <a:lstStyle/>
          <a:p>
            <a:r>
              <a:rPr lang="en-US" dirty="0"/>
              <a:t>How to define efficiency</a:t>
            </a:r>
          </a:p>
          <a:p>
            <a:pPr lvl="1"/>
            <a:r>
              <a:rPr lang="en-US" dirty="0"/>
              <a:t>Want asymptotic bounds</a:t>
            </a:r>
          </a:p>
          <a:p>
            <a:pPr lvl="1"/>
            <a:r>
              <a:rPr lang="en-US" dirty="0"/>
              <a:t>Want to analyze the algorithm without regard to a specific number of processors </a:t>
            </a:r>
          </a:p>
          <a:p>
            <a:pPr lvl="1"/>
            <a:endParaRPr lang="en-US" dirty="0"/>
          </a:p>
        </p:txBody>
      </p:sp>
    </p:spTree>
    <p:extLst>
      <p:ext uri="{BB962C8B-B14F-4D97-AF65-F5344CB8AC3E}">
        <p14:creationId xmlns:p14="http://schemas.microsoft.com/office/powerpoint/2010/main" val="2939309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1EC1A-6CA5-98A7-F39E-5B051CE8D372}"/>
              </a:ext>
            </a:extLst>
          </p:cNvPr>
          <p:cNvSpPr>
            <a:spLocks noGrp="1"/>
          </p:cNvSpPr>
          <p:nvPr>
            <p:ph type="title"/>
          </p:nvPr>
        </p:nvSpPr>
        <p:spPr/>
        <p:txBody>
          <a:bodyPr/>
          <a:lstStyle/>
          <a:p>
            <a:r>
              <a:rPr lang="en-US" dirty="0"/>
              <a:t>Interleaving</a:t>
            </a:r>
          </a:p>
        </p:txBody>
      </p:sp>
      <p:sp>
        <p:nvSpPr>
          <p:cNvPr id="3" name="Content Placeholder 2">
            <a:extLst>
              <a:ext uri="{FF2B5EF4-FFF2-40B4-BE49-F238E27FC236}">
                <a16:creationId xmlns:a16="http://schemas.microsoft.com/office/drawing/2014/main" id="{43DB31AF-5BCA-E54E-4929-B7B6A0D8AB8B}"/>
              </a:ext>
            </a:extLst>
          </p:cNvPr>
          <p:cNvSpPr>
            <a:spLocks noGrp="1"/>
          </p:cNvSpPr>
          <p:nvPr>
            <p:ph idx="1"/>
          </p:nvPr>
        </p:nvSpPr>
        <p:spPr/>
        <p:txBody>
          <a:bodyPr/>
          <a:lstStyle/>
          <a:p>
            <a:r>
              <a:rPr lang="en-US" dirty="0"/>
              <a:t>Due to time slicing, a thread can be interrupted at any time</a:t>
            </a:r>
          </a:p>
          <a:p>
            <a:pPr lvl="1"/>
            <a:r>
              <a:rPr lang="en-US" dirty="0"/>
              <a:t>Between any two lines of code</a:t>
            </a:r>
          </a:p>
          <a:p>
            <a:pPr lvl="1"/>
            <a:r>
              <a:rPr lang="en-US" dirty="0"/>
              <a:t>Within a single line of code</a:t>
            </a:r>
          </a:p>
          <a:p>
            <a:r>
              <a:rPr lang="en-US" dirty="0"/>
              <a:t>The sequence that operations occur across two threads is called an interleaving</a:t>
            </a:r>
          </a:p>
          <a:p>
            <a:r>
              <a:rPr lang="en-US" dirty="0"/>
              <a:t>Without doing anything else, we have no control over how different threads might be interleaved</a:t>
            </a:r>
          </a:p>
        </p:txBody>
      </p:sp>
    </p:spTree>
    <p:extLst>
      <p:ext uri="{BB962C8B-B14F-4D97-AF65-F5344CB8AC3E}">
        <p14:creationId xmlns:p14="http://schemas.microsoft.com/office/powerpoint/2010/main" val="107301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A8ACE-0848-BFD0-B55C-5ADE4C4BCBBC}"/>
              </a:ext>
            </a:extLst>
          </p:cNvPr>
          <p:cNvSpPr>
            <a:spLocks noGrp="1"/>
          </p:cNvSpPr>
          <p:nvPr>
            <p:ph type="title"/>
          </p:nvPr>
        </p:nvSpPr>
        <p:spPr/>
        <p:txBody>
          <a:bodyPr/>
          <a:lstStyle/>
          <a:p>
            <a:r>
              <a:rPr lang="en-US" dirty="0"/>
              <a:t>A “Good” Interleaving</a:t>
            </a:r>
          </a:p>
        </p:txBody>
      </p:sp>
      <p:sp>
        <p:nvSpPr>
          <p:cNvPr id="3" name="Content Placeholder 2">
            <a:extLst>
              <a:ext uri="{FF2B5EF4-FFF2-40B4-BE49-F238E27FC236}">
                <a16:creationId xmlns:a16="http://schemas.microsoft.com/office/drawing/2014/main" id="{4BC14509-872D-1E71-1F56-099930F74D40}"/>
              </a:ext>
            </a:extLst>
          </p:cNvPr>
          <p:cNvSpPr>
            <a:spLocks noGrp="1"/>
          </p:cNvSpPr>
          <p:nvPr>
            <p:ph idx="1"/>
          </p:nvPr>
        </p:nvSpPr>
        <p:spPr>
          <a:xfrm>
            <a:off x="274320" y="1330960"/>
            <a:ext cx="11917680" cy="5527039"/>
          </a:xfrm>
        </p:spPr>
        <p:txBody>
          <a:bodyPr>
            <a:normAutofit/>
          </a:bodyPr>
          <a:lstStyle/>
          <a:p>
            <a:r>
              <a:rPr lang="en-US" dirty="0"/>
              <a:t>Assume the initial balance is 150</a:t>
            </a:r>
          </a:p>
          <a:p>
            <a:endParaRPr lang="en-US" dirty="0"/>
          </a:p>
        </p:txBody>
      </p:sp>
      <p:sp>
        <p:nvSpPr>
          <p:cNvPr id="5" name="Rectangle 4">
            <a:extLst>
              <a:ext uri="{FF2B5EF4-FFF2-40B4-BE49-F238E27FC236}">
                <a16:creationId xmlns:a16="http://schemas.microsoft.com/office/drawing/2014/main" id="{DBEFDB0C-B099-09B5-232E-F0FD7B01BA79}"/>
              </a:ext>
            </a:extLst>
          </p:cNvPr>
          <p:cNvSpPr/>
          <p:nvPr/>
        </p:nvSpPr>
        <p:spPr>
          <a:xfrm>
            <a:off x="3478179" y="2172832"/>
            <a:ext cx="2165657" cy="856139"/>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withdraw(100);</a:t>
            </a:r>
          </a:p>
        </p:txBody>
      </p:sp>
      <p:sp>
        <p:nvSpPr>
          <p:cNvPr id="6" name="TextBox 5">
            <a:extLst>
              <a:ext uri="{FF2B5EF4-FFF2-40B4-BE49-F238E27FC236}">
                <a16:creationId xmlns:a16="http://schemas.microsoft.com/office/drawing/2014/main" id="{32648739-9A4E-4DE9-3C34-1F967631D892}"/>
              </a:ext>
            </a:extLst>
          </p:cNvPr>
          <p:cNvSpPr txBox="1"/>
          <p:nvPr/>
        </p:nvSpPr>
        <p:spPr>
          <a:xfrm>
            <a:off x="3478180" y="1865651"/>
            <a:ext cx="1076128" cy="369332"/>
          </a:xfrm>
          <a:prstGeom prst="rect">
            <a:avLst/>
          </a:prstGeom>
          <a:noFill/>
        </p:spPr>
        <p:txBody>
          <a:bodyPr wrap="none" rtlCol="0">
            <a:spAutoFit/>
          </a:bodyPr>
          <a:lstStyle/>
          <a:p>
            <a:r>
              <a:rPr lang="en-US" dirty="0"/>
              <a:t>Thread 1:</a:t>
            </a:r>
          </a:p>
        </p:txBody>
      </p:sp>
      <p:sp>
        <p:nvSpPr>
          <p:cNvPr id="7" name="Rectangle 6">
            <a:extLst>
              <a:ext uri="{FF2B5EF4-FFF2-40B4-BE49-F238E27FC236}">
                <a16:creationId xmlns:a16="http://schemas.microsoft.com/office/drawing/2014/main" id="{E3D40A5B-D6FE-42EA-6F2F-1386F2603716}"/>
              </a:ext>
            </a:extLst>
          </p:cNvPr>
          <p:cNvSpPr/>
          <p:nvPr/>
        </p:nvSpPr>
        <p:spPr>
          <a:xfrm>
            <a:off x="6878319" y="2172832"/>
            <a:ext cx="2165657" cy="856139"/>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withdraw(75);</a:t>
            </a:r>
          </a:p>
        </p:txBody>
      </p:sp>
      <p:sp>
        <p:nvSpPr>
          <p:cNvPr id="8" name="TextBox 7">
            <a:extLst>
              <a:ext uri="{FF2B5EF4-FFF2-40B4-BE49-F238E27FC236}">
                <a16:creationId xmlns:a16="http://schemas.microsoft.com/office/drawing/2014/main" id="{A7ADF18B-F1F4-F324-5D1C-50A2842AC38D}"/>
              </a:ext>
            </a:extLst>
          </p:cNvPr>
          <p:cNvSpPr txBox="1"/>
          <p:nvPr/>
        </p:nvSpPr>
        <p:spPr>
          <a:xfrm>
            <a:off x="6878320" y="1865651"/>
            <a:ext cx="1076128" cy="369332"/>
          </a:xfrm>
          <a:prstGeom prst="rect">
            <a:avLst/>
          </a:prstGeom>
          <a:noFill/>
        </p:spPr>
        <p:txBody>
          <a:bodyPr wrap="none" rtlCol="0">
            <a:spAutoFit/>
          </a:bodyPr>
          <a:lstStyle/>
          <a:p>
            <a:r>
              <a:rPr lang="en-US" dirty="0"/>
              <a:t>Thread 2:</a:t>
            </a:r>
          </a:p>
        </p:txBody>
      </p:sp>
      <p:sp>
        <p:nvSpPr>
          <p:cNvPr id="9" name="Rectangle 8">
            <a:extLst>
              <a:ext uri="{FF2B5EF4-FFF2-40B4-BE49-F238E27FC236}">
                <a16:creationId xmlns:a16="http://schemas.microsoft.com/office/drawing/2014/main" id="{153111F2-E0CB-EFB9-CDFE-114A83873431}"/>
              </a:ext>
            </a:extLst>
          </p:cNvPr>
          <p:cNvSpPr/>
          <p:nvPr/>
        </p:nvSpPr>
        <p:spPr>
          <a:xfrm>
            <a:off x="2864289" y="3437615"/>
            <a:ext cx="3393439" cy="2424705"/>
          </a:xfrm>
          <a:prstGeom prst="rect">
            <a:avLst/>
          </a:prstGeom>
          <a:solidFill>
            <a:schemeClr val="accent1">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r>
              <a:rPr lang="en-US" dirty="0">
                <a:solidFill>
                  <a:schemeClr val="tx1"/>
                </a:solidFill>
              </a:rPr>
              <a:t>int b = </a:t>
            </a:r>
            <a:r>
              <a:rPr lang="en-US" dirty="0" err="1">
                <a:solidFill>
                  <a:schemeClr val="tx1"/>
                </a:solidFill>
              </a:rPr>
              <a:t>getBalance</a:t>
            </a:r>
            <a:r>
              <a:rPr lang="en-US" dirty="0">
                <a:solidFill>
                  <a:schemeClr val="tx1"/>
                </a:solidFill>
              </a:rPr>
              <a:t>(); </a:t>
            </a:r>
          </a:p>
          <a:p>
            <a:pPr marL="0" indent="0">
              <a:buNone/>
            </a:pPr>
            <a:r>
              <a:rPr lang="en-US" dirty="0">
                <a:solidFill>
                  <a:schemeClr val="tx1"/>
                </a:solidFill>
              </a:rPr>
              <a:t>if (amount &gt; b) </a:t>
            </a:r>
          </a:p>
          <a:p>
            <a:pPr marL="0" indent="0">
              <a:buNone/>
            </a:pPr>
            <a:r>
              <a:rPr lang="en-US" dirty="0">
                <a:solidFill>
                  <a:schemeClr val="tx1"/>
                </a:solidFill>
              </a:rPr>
              <a:t>	throw new Exception(); </a:t>
            </a:r>
          </a:p>
          <a:p>
            <a:pPr marL="0" indent="0">
              <a:buNone/>
            </a:pPr>
            <a:r>
              <a:rPr lang="en-US" dirty="0" err="1">
                <a:solidFill>
                  <a:schemeClr val="tx1"/>
                </a:solidFill>
              </a:rPr>
              <a:t>setBalance</a:t>
            </a:r>
            <a:r>
              <a:rPr lang="en-US" dirty="0">
                <a:solidFill>
                  <a:schemeClr val="tx1"/>
                </a:solidFill>
              </a:rPr>
              <a:t>(b – amount);</a:t>
            </a:r>
          </a:p>
        </p:txBody>
      </p:sp>
      <p:sp>
        <p:nvSpPr>
          <p:cNvPr id="11" name="Rectangle 10">
            <a:extLst>
              <a:ext uri="{FF2B5EF4-FFF2-40B4-BE49-F238E27FC236}">
                <a16:creationId xmlns:a16="http://schemas.microsoft.com/office/drawing/2014/main" id="{D99C9F9B-23B2-843A-E07D-0F90A5EC807E}"/>
              </a:ext>
            </a:extLst>
          </p:cNvPr>
          <p:cNvSpPr/>
          <p:nvPr/>
        </p:nvSpPr>
        <p:spPr>
          <a:xfrm>
            <a:off x="6257728" y="3437615"/>
            <a:ext cx="3393439" cy="2424706"/>
          </a:xfrm>
          <a:prstGeom prst="rect">
            <a:avLst/>
          </a:prstGeom>
          <a:solidFill>
            <a:schemeClr val="accent1">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indent="0">
              <a:buNone/>
            </a:pPr>
            <a:r>
              <a:rPr lang="en-US" dirty="0">
                <a:solidFill>
                  <a:schemeClr val="tx1"/>
                </a:solidFill>
              </a:rPr>
              <a:t>int b = </a:t>
            </a:r>
            <a:r>
              <a:rPr lang="en-US" dirty="0" err="1">
                <a:solidFill>
                  <a:schemeClr val="tx1"/>
                </a:solidFill>
              </a:rPr>
              <a:t>getBalance</a:t>
            </a:r>
            <a:r>
              <a:rPr lang="en-US" dirty="0">
                <a:solidFill>
                  <a:schemeClr val="tx1"/>
                </a:solidFill>
              </a:rPr>
              <a:t>(); </a:t>
            </a:r>
          </a:p>
          <a:p>
            <a:pPr marL="0" indent="0">
              <a:buNone/>
            </a:pPr>
            <a:r>
              <a:rPr lang="en-US" dirty="0">
                <a:solidFill>
                  <a:schemeClr val="tx1"/>
                </a:solidFill>
              </a:rPr>
              <a:t>if (amount &gt; b) </a:t>
            </a:r>
          </a:p>
          <a:p>
            <a:pPr marL="0" indent="0">
              <a:buNone/>
            </a:pPr>
            <a:r>
              <a:rPr lang="en-US" dirty="0">
                <a:solidFill>
                  <a:schemeClr val="tx1"/>
                </a:solidFill>
              </a:rPr>
              <a:t>	throw new Exception(); </a:t>
            </a:r>
          </a:p>
          <a:p>
            <a:pPr marL="0" indent="0">
              <a:buNone/>
            </a:pPr>
            <a:r>
              <a:rPr lang="en-US" dirty="0" err="1">
                <a:solidFill>
                  <a:schemeClr val="tx1"/>
                </a:solidFill>
              </a:rPr>
              <a:t>setBalance</a:t>
            </a:r>
            <a:r>
              <a:rPr lang="en-US" dirty="0">
                <a:solidFill>
                  <a:schemeClr val="tx1"/>
                </a:solidFill>
              </a:rPr>
              <a:t>(b – amount);</a:t>
            </a:r>
          </a:p>
        </p:txBody>
      </p:sp>
    </p:spTree>
    <p:extLst>
      <p:ext uri="{BB962C8B-B14F-4D97-AF65-F5344CB8AC3E}">
        <p14:creationId xmlns:p14="http://schemas.microsoft.com/office/powerpoint/2010/main" val="26536460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A8ACE-0848-BFD0-B55C-5ADE4C4BCBBC}"/>
              </a:ext>
            </a:extLst>
          </p:cNvPr>
          <p:cNvSpPr>
            <a:spLocks noGrp="1"/>
          </p:cNvSpPr>
          <p:nvPr>
            <p:ph type="title"/>
          </p:nvPr>
        </p:nvSpPr>
        <p:spPr/>
        <p:txBody>
          <a:bodyPr/>
          <a:lstStyle/>
          <a:p>
            <a:r>
              <a:rPr lang="en-US" dirty="0"/>
              <a:t>A “Bad” Interleaving</a:t>
            </a:r>
          </a:p>
        </p:txBody>
      </p:sp>
      <p:sp>
        <p:nvSpPr>
          <p:cNvPr id="3" name="Content Placeholder 2">
            <a:extLst>
              <a:ext uri="{FF2B5EF4-FFF2-40B4-BE49-F238E27FC236}">
                <a16:creationId xmlns:a16="http://schemas.microsoft.com/office/drawing/2014/main" id="{4BC14509-872D-1E71-1F56-099930F74D40}"/>
              </a:ext>
            </a:extLst>
          </p:cNvPr>
          <p:cNvSpPr>
            <a:spLocks noGrp="1"/>
          </p:cNvSpPr>
          <p:nvPr>
            <p:ph idx="1"/>
          </p:nvPr>
        </p:nvSpPr>
        <p:spPr>
          <a:xfrm>
            <a:off x="274320" y="1330960"/>
            <a:ext cx="11917680" cy="5527039"/>
          </a:xfrm>
        </p:spPr>
        <p:txBody>
          <a:bodyPr>
            <a:normAutofit/>
          </a:bodyPr>
          <a:lstStyle/>
          <a:p>
            <a:r>
              <a:rPr lang="en-US" dirty="0"/>
              <a:t>Assume the initial balance is 150</a:t>
            </a:r>
          </a:p>
          <a:p>
            <a:endParaRPr lang="en-US" dirty="0"/>
          </a:p>
        </p:txBody>
      </p:sp>
      <p:sp>
        <p:nvSpPr>
          <p:cNvPr id="5" name="Rectangle 4">
            <a:extLst>
              <a:ext uri="{FF2B5EF4-FFF2-40B4-BE49-F238E27FC236}">
                <a16:creationId xmlns:a16="http://schemas.microsoft.com/office/drawing/2014/main" id="{DBEFDB0C-B099-09B5-232E-F0FD7B01BA79}"/>
              </a:ext>
            </a:extLst>
          </p:cNvPr>
          <p:cNvSpPr/>
          <p:nvPr/>
        </p:nvSpPr>
        <p:spPr>
          <a:xfrm>
            <a:off x="3478179" y="2172832"/>
            <a:ext cx="2165657" cy="856139"/>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withdraw(100);</a:t>
            </a:r>
          </a:p>
        </p:txBody>
      </p:sp>
      <p:sp>
        <p:nvSpPr>
          <p:cNvPr id="6" name="TextBox 5">
            <a:extLst>
              <a:ext uri="{FF2B5EF4-FFF2-40B4-BE49-F238E27FC236}">
                <a16:creationId xmlns:a16="http://schemas.microsoft.com/office/drawing/2014/main" id="{32648739-9A4E-4DE9-3C34-1F967631D892}"/>
              </a:ext>
            </a:extLst>
          </p:cNvPr>
          <p:cNvSpPr txBox="1"/>
          <p:nvPr/>
        </p:nvSpPr>
        <p:spPr>
          <a:xfrm>
            <a:off x="3478180" y="1865651"/>
            <a:ext cx="1076128" cy="369332"/>
          </a:xfrm>
          <a:prstGeom prst="rect">
            <a:avLst/>
          </a:prstGeom>
          <a:noFill/>
        </p:spPr>
        <p:txBody>
          <a:bodyPr wrap="none" rtlCol="0">
            <a:spAutoFit/>
          </a:bodyPr>
          <a:lstStyle/>
          <a:p>
            <a:r>
              <a:rPr lang="en-US" dirty="0"/>
              <a:t>Thread 1:</a:t>
            </a:r>
          </a:p>
        </p:txBody>
      </p:sp>
      <p:sp>
        <p:nvSpPr>
          <p:cNvPr id="7" name="Rectangle 6">
            <a:extLst>
              <a:ext uri="{FF2B5EF4-FFF2-40B4-BE49-F238E27FC236}">
                <a16:creationId xmlns:a16="http://schemas.microsoft.com/office/drawing/2014/main" id="{E3D40A5B-D6FE-42EA-6F2F-1386F2603716}"/>
              </a:ext>
            </a:extLst>
          </p:cNvPr>
          <p:cNvSpPr/>
          <p:nvPr/>
        </p:nvSpPr>
        <p:spPr>
          <a:xfrm>
            <a:off x="6878319" y="2172832"/>
            <a:ext cx="2165657" cy="856139"/>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withdraw(75);</a:t>
            </a:r>
          </a:p>
        </p:txBody>
      </p:sp>
      <p:sp>
        <p:nvSpPr>
          <p:cNvPr id="8" name="TextBox 7">
            <a:extLst>
              <a:ext uri="{FF2B5EF4-FFF2-40B4-BE49-F238E27FC236}">
                <a16:creationId xmlns:a16="http://schemas.microsoft.com/office/drawing/2014/main" id="{A7ADF18B-F1F4-F324-5D1C-50A2842AC38D}"/>
              </a:ext>
            </a:extLst>
          </p:cNvPr>
          <p:cNvSpPr txBox="1"/>
          <p:nvPr/>
        </p:nvSpPr>
        <p:spPr>
          <a:xfrm>
            <a:off x="6878320" y="1865651"/>
            <a:ext cx="1076128" cy="369332"/>
          </a:xfrm>
          <a:prstGeom prst="rect">
            <a:avLst/>
          </a:prstGeom>
          <a:noFill/>
        </p:spPr>
        <p:txBody>
          <a:bodyPr wrap="none" rtlCol="0">
            <a:spAutoFit/>
          </a:bodyPr>
          <a:lstStyle/>
          <a:p>
            <a:r>
              <a:rPr lang="en-US" dirty="0"/>
              <a:t>Thread 2:</a:t>
            </a:r>
          </a:p>
        </p:txBody>
      </p:sp>
      <p:sp>
        <p:nvSpPr>
          <p:cNvPr id="9" name="Rectangle 8">
            <a:extLst>
              <a:ext uri="{FF2B5EF4-FFF2-40B4-BE49-F238E27FC236}">
                <a16:creationId xmlns:a16="http://schemas.microsoft.com/office/drawing/2014/main" id="{153111F2-E0CB-EFB9-CDFE-114A83873431}"/>
              </a:ext>
            </a:extLst>
          </p:cNvPr>
          <p:cNvSpPr/>
          <p:nvPr/>
        </p:nvSpPr>
        <p:spPr>
          <a:xfrm>
            <a:off x="2864289" y="3437615"/>
            <a:ext cx="3393439" cy="2424705"/>
          </a:xfrm>
          <a:prstGeom prst="rect">
            <a:avLst/>
          </a:prstGeom>
          <a:solidFill>
            <a:schemeClr val="accent1">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indent="0">
              <a:buNone/>
            </a:pPr>
            <a:r>
              <a:rPr lang="en-US" dirty="0">
                <a:solidFill>
                  <a:schemeClr val="tx1"/>
                </a:solidFill>
              </a:rPr>
              <a:t>int b = </a:t>
            </a:r>
            <a:r>
              <a:rPr lang="en-US" dirty="0" err="1">
                <a:solidFill>
                  <a:schemeClr val="tx1"/>
                </a:solidFill>
              </a:rPr>
              <a:t>getBalance</a:t>
            </a:r>
            <a:r>
              <a:rPr lang="en-US" dirty="0">
                <a:solidFill>
                  <a:schemeClr val="tx1"/>
                </a:solidFill>
              </a:rPr>
              <a:t>(); </a:t>
            </a: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r>
              <a:rPr lang="en-US" dirty="0">
                <a:solidFill>
                  <a:schemeClr val="tx1"/>
                </a:solidFill>
              </a:rPr>
              <a:t>if (amount &gt; b) </a:t>
            </a:r>
          </a:p>
          <a:p>
            <a:pPr marL="0" indent="0">
              <a:buNone/>
            </a:pPr>
            <a:r>
              <a:rPr lang="en-US" dirty="0">
                <a:solidFill>
                  <a:schemeClr val="tx1"/>
                </a:solidFill>
              </a:rPr>
              <a:t>	throw new Exception(); </a:t>
            </a:r>
          </a:p>
          <a:p>
            <a:pPr marL="0" indent="0">
              <a:buNone/>
            </a:pPr>
            <a:r>
              <a:rPr lang="en-US" dirty="0" err="1">
                <a:solidFill>
                  <a:schemeClr val="tx1"/>
                </a:solidFill>
              </a:rPr>
              <a:t>setBalance</a:t>
            </a:r>
            <a:r>
              <a:rPr lang="en-US" dirty="0">
                <a:solidFill>
                  <a:schemeClr val="tx1"/>
                </a:solidFill>
              </a:rPr>
              <a:t>(b – amount);</a:t>
            </a:r>
          </a:p>
        </p:txBody>
      </p:sp>
      <p:sp>
        <p:nvSpPr>
          <p:cNvPr id="11" name="Rectangle 10">
            <a:extLst>
              <a:ext uri="{FF2B5EF4-FFF2-40B4-BE49-F238E27FC236}">
                <a16:creationId xmlns:a16="http://schemas.microsoft.com/office/drawing/2014/main" id="{D99C9F9B-23B2-843A-E07D-0F90A5EC807E}"/>
              </a:ext>
            </a:extLst>
          </p:cNvPr>
          <p:cNvSpPr/>
          <p:nvPr/>
        </p:nvSpPr>
        <p:spPr>
          <a:xfrm>
            <a:off x="6257728" y="3437615"/>
            <a:ext cx="3393439" cy="2424706"/>
          </a:xfrm>
          <a:prstGeom prst="rect">
            <a:avLst/>
          </a:prstGeom>
          <a:solidFill>
            <a:schemeClr val="accent1">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indent="0">
              <a:buNone/>
            </a:pPr>
            <a:endParaRPr lang="en-US" dirty="0">
              <a:solidFill>
                <a:schemeClr val="tx1"/>
              </a:solidFill>
            </a:endParaRPr>
          </a:p>
          <a:p>
            <a:pPr marL="0" indent="0">
              <a:buNone/>
            </a:pPr>
            <a:r>
              <a:rPr lang="en-US" dirty="0">
                <a:solidFill>
                  <a:schemeClr val="tx1"/>
                </a:solidFill>
              </a:rPr>
              <a:t>int b = </a:t>
            </a:r>
            <a:r>
              <a:rPr lang="en-US" dirty="0" err="1">
                <a:solidFill>
                  <a:schemeClr val="tx1"/>
                </a:solidFill>
              </a:rPr>
              <a:t>getBalance</a:t>
            </a:r>
            <a:r>
              <a:rPr lang="en-US" dirty="0">
                <a:solidFill>
                  <a:schemeClr val="tx1"/>
                </a:solidFill>
              </a:rPr>
              <a:t>(); </a:t>
            </a:r>
          </a:p>
          <a:p>
            <a:pPr marL="0" indent="0">
              <a:buNone/>
            </a:pPr>
            <a:r>
              <a:rPr lang="en-US" dirty="0">
                <a:solidFill>
                  <a:schemeClr val="tx1"/>
                </a:solidFill>
              </a:rPr>
              <a:t>if (amount &gt; b) </a:t>
            </a:r>
          </a:p>
          <a:p>
            <a:pPr marL="0" indent="0">
              <a:buNone/>
            </a:pPr>
            <a:r>
              <a:rPr lang="en-US" dirty="0">
                <a:solidFill>
                  <a:schemeClr val="tx1"/>
                </a:solidFill>
              </a:rPr>
              <a:t>	throw new Exception(); </a:t>
            </a:r>
          </a:p>
          <a:p>
            <a:pPr marL="0" indent="0">
              <a:buNone/>
            </a:pPr>
            <a:r>
              <a:rPr lang="en-US" dirty="0" err="1">
                <a:solidFill>
                  <a:schemeClr val="tx1"/>
                </a:solidFill>
              </a:rPr>
              <a:t>setBalance</a:t>
            </a:r>
            <a:r>
              <a:rPr lang="en-US" dirty="0">
                <a:solidFill>
                  <a:schemeClr val="tx1"/>
                </a:solidFill>
              </a:rPr>
              <a:t>(b – amount);</a:t>
            </a:r>
          </a:p>
        </p:txBody>
      </p:sp>
    </p:spTree>
    <p:extLst>
      <p:ext uri="{BB962C8B-B14F-4D97-AF65-F5344CB8AC3E}">
        <p14:creationId xmlns:p14="http://schemas.microsoft.com/office/powerpoint/2010/main" val="3788308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825FF-2CDE-3F33-5B4D-F3A0869EECD9}"/>
              </a:ext>
            </a:extLst>
          </p:cNvPr>
          <p:cNvSpPr>
            <a:spLocks noGrp="1"/>
          </p:cNvSpPr>
          <p:nvPr>
            <p:ph type="title"/>
          </p:nvPr>
        </p:nvSpPr>
        <p:spPr/>
        <p:txBody>
          <a:bodyPr/>
          <a:lstStyle/>
          <a:p>
            <a:r>
              <a:rPr lang="en-US" dirty="0"/>
              <a:t>A Bad Fix</a:t>
            </a:r>
          </a:p>
        </p:txBody>
      </p:sp>
      <p:sp>
        <p:nvSpPr>
          <p:cNvPr id="4" name="Content Placeholder 2">
            <a:extLst>
              <a:ext uri="{FF2B5EF4-FFF2-40B4-BE49-F238E27FC236}">
                <a16:creationId xmlns:a16="http://schemas.microsoft.com/office/drawing/2014/main" id="{29364B38-540B-8CEF-70F3-5E01114ACE88}"/>
              </a:ext>
            </a:extLst>
          </p:cNvPr>
          <p:cNvSpPr>
            <a:spLocks noGrp="1"/>
          </p:cNvSpPr>
          <p:nvPr>
            <p:ph idx="1"/>
          </p:nvPr>
        </p:nvSpPr>
        <p:spPr>
          <a:xfrm>
            <a:off x="274320" y="1330960"/>
            <a:ext cx="11917680" cy="5527039"/>
          </a:xfrm>
        </p:spPr>
        <p:txBody>
          <a:bodyPr>
            <a:normAutofit fontScale="92500" lnSpcReduction="10000"/>
          </a:bodyPr>
          <a:lstStyle/>
          <a:p>
            <a:r>
              <a:rPr lang="en-US" dirty="0"/>
              <a:t>Assume the initial balance is 150</a:t>
            </a:r>
          </a:p>
          <a:p>
            <a:endParaRPr lang="en-US" dirty="0"/>
          </a:p>
          <a:p>
            <a:pPr marL="0" indent="0">
              <a:buNone/>
            </a:pPr>
            <a:r>
              <a:rPr lang="en-US" dirty="0"/>
              <a:t>class </a:t>
            </a:r>
            <a:r>
              <a:rPr lang="en-US" dirty="0" err="1"/>
              <a:t>BankAccount</a:t>
            </a:r>
            <a:r>
              <a:rPr lang="en-US" dirty="0"/>
              <a:t> { </a:t>
            </a:r>
          </a:p>
          <a:p>
            <a:pPr marL="0" indent="0">
              <a:buNone/>
            </a:pPr>
            <a:r>
              <a:rPr lang="en-US" dirty="0"/>
              <a:t>	private int balance = 0; </a:t>
            </a:r>
          </a:p>
          <a:p>
            <a:pPr marL="0" indent="0">
              <a:buNone/>
            </a:pPr>
            <a:r>
              <a:rPr lang="en-US" dirty="0"/>
              <a:t>	int </a:t>
            </a:r>
            <a:r>
              <a:rPr lang="en-US" dirty="0" err="1"/>
              <a:t>getBalance</a:t>
            </a:r>
            <a:r>
              <a:rPr lang="en-US" dirty="0"/>
              <a:t>() { return balance; } </a:t>
            </a:r>
          </a:p>
          <a:p>
            <a:pPr marL="0" indent="0">
              <a:buNone/>
            </a:pPr>
            <a:r>
              <a:rPr lang="en-US" dirty="0"/>
              <a:t>	void </a:t>
            </a:r>
            <a:r>
              <a:rPr lang="en-US" dirty="0" err="1"/>
              <a:t>setBalance</a:t>
            </a:r>
            <a:r>
              <a:rPr lang="en-US" dirty="0"/>
              <a:t>(int x) { balance = x; } </a:t>
            </a:r>
          </a:p>
          <a:p>
            <a:pPr marL="0" indent="0">
              <a:buNone/>
            </a:pPr>
            <a:r>
              <a:rPr lang="en-US" dirty="0"/>
              <a:t>	void withdraw(int amount) { </a:t>
            </a:r>
          </a:p>
          <a:p>
            <a:pPr marL="0" indent="0">
              <a:buNone/>
            </a:pPr>
            <a:r>
              <a:rPr lang="en-US" dirty="0"/>
              <a:t>		if (amount &gt; </a:t>
            </a:r>
            <a:r>
              <a:rPr lang="en-US" dirty="0" err="1">
                <a:solidFill>
                  <a:srgbClr val="FF0000"/>
                </a:solidFill>
              </a:rPr>
              <a:t>getBalance</a:t>
            </a:r>
            <a:r>
              <a:rPr lang="en-US" dirty="0">
                <a:solidFill>
                  <a:srgbClr val="FF0000"/>
                </a:solidFill>
              </a:rPr>
              <a:t>()</a:t>
            </a:r>
            <a:r>
              <a:rPr lang="en-US" dirty="0"/>
              <a:t>) </a:t>
            </a:r>
          </a:p>
          <a:p>
            <a:pPr marL="0" indent="0">
              <a:buNone/>
            </a:pPr>
            <a:r>
              <a:rPr lang="en-US" dirty="0"/>
              <a:t>			throw new </a:t>
            </a:r>
            <a:r>
              <a:rPr lang="en-US" dirty="0" err="1"/>
              <a:t>WithdrawTooLargeException</a:t>
            </a:r>
            <a:r>
              <a:rPr lang="en-US" dirty="0"/>
              <a:t>(); </a:t>
            </a:r>
          </a:p>
          <a:p>
            <a:pPr marL="0" indent="0">
              <a:buNone/>
            </a:pPr>
            <a:r>
              <a:rPr lang="en-US" dirty="0"/>
              <a:t>		</a:t>
            </a:r>
            <a:r>
              <a:rPr lang="en-US" dirty="0" err="1"/>
              <a:t>setBalance</a:t>
            </a:r>
            <a:r>
              <a:rPr lang="en-US" dirty="0"/>
              <a:t>(</a:t>
            </a:r>
            <a:r>
              <a:rPr lang="en-US" dirty="0" err="1">
                <a:solidFill>
                  <a:srgbClr val="FF0000"/>
                </a:solidFill>
              </a:rPr>
              <a:t>getBalance</a:t>
            </a:r>
            <a:r>
              <a:rPr lang="en-US" dirty="0">
                <a:solidFill>
                  <a:srgbClr val="FF0000"/>
                </a:solidFill>
              </a:rPr>
              <a:t>()</a:t>
            </a:r>
            <a:r>
              <a:rPr lang="en-US" dirty="0"/>
              <a:t> – amount); } </a:t>
            </a:r>
          </a:p>
          <a:p>
            <a:pPr marL="0" indent="0">
              <a:buNone/>
            </a:pPr>
            <a:r>
              <a:rPr lang="en-US" dirty="0"/>
              <a:t>	// other operations like deposit, etc. </a:t>
            </a:r>
          </a:p>
          <a:p>
            <a:pPr marL="0" indent="0">
              <a:buNone/>
            </a:pPr>
            <a:r>
              <a:rPr lang="en-US" dirty="0"/>
              <a:t>} </a:t>
            </a:r>
          </a:p>
        </p:txBody>
      </p:sp>
    </p:spTree>
    <p:extLst>
      <p:ext uri="{BB962C8B-B14F-4D97-AF65-F5344CB8AC3E}">
        <p14:creationId xmlns:p14="http://schemas.microsoft.com/office/powerpoint/2010/main" val="2422905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A8ACE-0848-BFD0-B55C-5ADE4C4BCBBC}"/>
              </a:ext>
            </a:extLst>
          </p:cNvPr>
          <p:cNvSpPr>
            <a:spLocks noGrp="1"/>
          </p:cNvSpPr>
          <p:nvPr>
            <p:ph type="title"/>
          </p:nvPr>
        </p:nvSpPr>
        <p:spPr/>
        <p:txBody>
          <a:bodyPr/>
          <a:lstStyle/>
          <a:p>
            <a:r>
              <a:rPr lang="en-US" dirty="0"/>
              <a:t>A still “Bad” Interleaving</a:t>
            </a:r>
          </a:p>
        </p:txBody>
      </p:sp>
      <p:sp>
        <p:nvSpPr>
          <p:cNvPr id="3" name="Content Placeholder 2">
            <a:extLst>
              <a:ext uri="{FF2B5EF4-FFF2-40B4-BE49-F238E27FC236}">
                <a16:creationId xmlns:a16="http://schemas.microsoft.com/office/drawing/2014/main" id="{4BC14509-872D-1E71-1F56-099930F74D40}"/>
              </a:ext>
            </a:extLst>
          </p:cNvPr>
          <p:cNvSpPr>
            <a:spLocks noGrp="1"/>
          </p:cNvSpPr>
          <p:nvPr>
            <p:ph idx="1"/>
          </p:nvPr>
        </p:nvSpPr>
        <p:spPr>
          <a:xfrm>
            <a:off x="274320" y="1330960"/>
            <a:ext cx="11917680" cy="5527039"/>
          </a:xfrm>
        </p:spPr>
        <p:txBody>
          <a:bodyPr>
            <a:normAutofit/>
          </a:bodyPr>
          <a:lstStyle/>
          <a:p>
            <a:r>
              <a:rPr lang="en-US" dirty="0"/>
              <a:t>Assume the initial balance is 150</a:t>
            </a:r>
          </a:p>
          <a:p>
            <a:endParaRPr lang="en-US" dirty="0"/>
          </a:p>
        </p:txBody>
      </p:sp>
      <p:sp>
        <p:nvSpPr>
          <p:cNvPr id="5" name="Rectangle 4">
            <a:extLst>
              <a:ext uri="{FF2B5EF4-FFF2-40B4-BE49-F238E27FC236}">
                <a16:creationId xmlns:a16="http://schemas.microsoft.com/office/drawing/2014/main" id="{DBEFDB0C-B099-09B5-232E-F0FD7B01BA79}"/>
              </a:ext>
            </a:extLst>
          </p:cNvPr>
          <p:cNvSpPr/>
          <p:nvPr/>
        </p:nvSpPr>
        <p:spPr>
          <a:xfrm>
            <a:off x="3478179" y="2172832"/>
            <a:ext cx="2165657" cy="856139"/>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withdraw(100);</a:t>
            </a:r>
          </a:p>
        </p:txBody>
      </p:sp>
      <p:sp>
        <p:nvSpPr>
          <p:cNvPr id="6" name="TextBox 5">
            <a:extLst>
              <a:ext uri="{FF2B5EF4-FFF2-40B4-BE49-F238E27FC236}">
                <a16:creationId xmlns:a16="http://schemas.microsoft.com/office/drawing/2014/main" id="{32648739-9A4E-4DE9-3C34-1F967631D892}"/>
              </a:ext>
            </a:extLst>
          </p:cNvPr>
          <p:cNvSpPr txBox="1"/>
          <p:nvPr/>
        </p:nvSpPr>
        <p:spPr>
          <a:xfrm>
            <a:off x="3478180" y="1865651"/>
            <a:ext cx="1076128" cy="369332"/>
          </a:xfrm>
          <a:prstGeom prst="rect">
            <a:avLst/>
          </a:prstGeom>
          <a:noFill/>
        </p:spPr>
        <p:txBody>
          <a:bodyPr wrap="none" rtlCol="0">
            <a:spAutoFit/>
          </a:bodyPr>
          <a:lstStyle/>
          <a:p>
            <a:r>
              <a:rPr lang="en-US" dirty="0"/>
              <a:t>Thread 1:</a:t>
            </a:r>
          </a:p>
        </p:txBody>
      </p:sp>
      <p:sp>
        <p:nvSpPr>
          <p:cNvPr id="7" name="Rectangle 6">
            <a:extLst>
              <a:ext uri="{FF2B5EF4-FFF2-40B4-BE49-F238E27FC236}">
                <a16:creationId xmlns:a16="http://schemas.microsoft.com/office/drawing/2014/main" id="{E3D40A5B-D6FE-42EA-6F2F-1386F2603716}"/>
              </a:ext>
            </a:extLst>
          </p:cNvPr>
          <p:cNvSpPr/>
          <p:nvPr/>
        </p:nvSpPr>
        <p:spPr>
          <a:xfrm>
            <a:off x="6878319" y="2172832"/>
            <a:ext cx="2165657" cy="856139"/>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withdraw(75);</a:t>
            </a:r>
          </a:p>
        </p:txBody>
      </p:sp>
      <p:sp>
        <p:nvSpPr>
          <p:cNvPr id="8" name="TextBox 7">
            <a:extLst>
              <a:ext uri="{FF2B5EF4-FFF2-40B4-BE49-F238E27FC236}">
                <a16:creationId xmlns:a16="http://schemas.microsoft.com/office/drawing/2014/main" id="{A7ADF18B-F1F4-F324-5D1C-50A2842AC38D}"/>
              </a:ext>
            </a:extLst>
          </p:cNvPr>
          <p:cNvSpPr txBox="1"/>
          <p:nvPr/>
        </p:nvSpPr>
        <p:spPr>
          <a:xfrm>
            <a:off x="6878320" y="1865651"/>
            <a:ext cx="1076128" cy="369332"/>
          </a:xfrm>
          <a:prstGeom prst="rect">
            <a:avLst/>
          </a:prstGeom>
          <a:noFill/>
        </p:spPr>
        <p:txBody>
          <a:bodyPr wrap="none" rtlCol="0">
            <a:spAutoFit/>
          </a:bodyPr>
          <a:lstStyle/>
          <a:p>
            <a:r>
              <a:rPr lang="en-US" dirty="0"/>
              <a:t>Thread 2:</a:t>
            </a:r>
          </a:p>
        </p:txBody>
      </p:sp>
      <p:sp>
        <p:nvSpPr>
          <p:cNvPr id="9" name="Rectangle 8">
            <a:extLst>
              <a:ext uri="{FF2B5EF4-FFF2-40B4-BE49-F238E27FC236}">
                <a16:creationId xmlns:a16="http://schemas.microsoft.com/office/drawing/2014/main" id="{153111F2-E0CB-EFB9-CDFE-114A83873431}"/>
              </a:ext>
            </a:extLst>
          </p:cNvPr>
          <p:cNvSpPr/>
          <p:nvPr/>
        </p:nvSpPr>
        <p:spPr>
          <a:xfrm>
            <a:off x="2428241" y="3437615"/>
            <a:ext cx="3829488" cy="2424705"/>
          </a:xfrm>
          <a:prstGeom prst="rect">
            <a:avLst/>
          </a:prstGeom>
          <a:solidFill>
            <a:schemeClr val="accent1">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indent="0">
              <a:buNone/>
            </a:pPr>
            <a:endParaRPr lang="en-US" dirty="0">
              <a:solidFill>
                <a:schemeClr val="tx1"/>
              </a:solidFill>
            </a:endParaRPr>
          </a:p>
          <a:p>
            <a:pPr marL="0" indent="0">
              <a:buNone/>
            </a:pPr>
            <a:endParaRPr lang="en-US" dirty="0">
              <a:solidFill>
                <a:schemeClr val="tx1"/>
              </a:solidFill>
            </a:endParaRPr>
          </a:p>
          <a:p>
            <a:pPr marL="0" indent="0">
              <a:buNone/>
            </a:pPr>
            <a:r>
              <a:rPr lang="en-US" dirty="0">
                <a:solidFill>
                  <a:schemeClr val="tx1"/>
                </a:solidFill>
              </a:rPr>
              <a:t>if (amount &gt; </a:t>
            </a:r>
            <a:r>
              <a:rPr lang="en-US" dirty="0" err="1">
                <a:solidFill>
                  <a:schemeClr val="tx1"/>
                </a:solidFill>
              </a:rPr>
              <a:t>getBalance</a:t>
            </a:r>
            <a:r>
              <a:rPr lang="en-US" dirty="0">
                <a:solidFill>
                  <a:schemeClr val="tx1"/>
                </a:solidFill>
              </a:rPr>
              <a:t>()) </a:t>
            </a:r>
          </a:p>
          <a:p>
            <a:pPr marL="0" indent="0">
              <a:buNone/>
            </a:pPr>
            <a:r>
              <a:rPr lang="en-US" dirty="0">
                <a:solidFill>
                  <a:schemeClr val="tx1"/>
                </a:solidFill>
              </a:rPr>
              <a:t>	throw new Exception(); </a:t>
            </a:r>
          </a:p>
          <a:p>
            <a:pPr marL="0" indent="0">
              <a:buNone/>
            </a:pPr>
            <a:r>
              <a:rPr lang="en-US" dirty="0" err="1">
                <a:solidFill>
                  <a:schemeClr val="accent1">
                    <a:lumMod val="60000"/>
                    <a:lumOff val="40000"/>
                  </a:schemeClr>
                </a:solidFill>
              </a:rPr>
              <a:t>setBalance</a:t>
            </a:r>
            <a:r>
              <a:rPr lang="en-US" dirty="0">
                <a:solidFill>
                  <a:schemeClr val="accent1">
                    <a:lumMod val="60000"/>
                    <a:lumOff val="40000"/>
                  </a:schemeClr>
                </a:solidFill>
              </a:rPr>
              <a:t>(</a:t>
            </a:r>
            <a:r>
              <a:rPr lang="en-US" dirty="0" err="1">
                <a:solidFill>
                  <a:schemeClr val="tx1"/>
                </a:solidFill>
              </a:rPr>
              <a:t>getBalance</a:t>
            </a:r>
            <a:r>
              <a:rPr lang="en-US" dirty="0">
                <a:solidFill>
                  <a:schemeClr val="tx1"/>
                </a:solidFill>
              </a:rPr>
              <a:t>()</a:t>
            </a:r>
            <a:r>
              <a:rPr lang="en-US" dirty="0">
                <a:solidFill>
                  <a:schemeClr val="accent1">
                    <a:lumMod val="60000"/>
                    <a:lumOff val="40000"/>
                  </a:schemeClr>
                </a:solidFill>
              </a:rPr>
              <a:t> – amount);</a:t>
            </a:r>
          </a:p>
          <a:p>
            <a:pPr marL="0" indent="0">
              <a:buNone/>
            </a:pPr>
            <a:endParaRPr lang="en-US" dirty="0">
              <a:solidFill>
                <a:schemeClr val="accent1">
                  <a:lumMod val="60000"/>
                  <a:lumOff val="40000"/>
                </a:schemeClr>
              </a:solidFill>
            </a:endParaRPr>
          </a:p>
          <a:p>
            <a:pPr marL="0" indent="0">
              <a:buNone/>
            </a:pPr>
            <a:r>
              <a:rPr lang="en-US" dirty="0" err="1">
                <a:solidFill>
                  <a:schemeClr val="tx1"/>
                </a:solidFill>
              </a:rPr>
              <a:t>setBalance</a:t>
            </a:r>
            <a:r>
              <a:rPr lang="en-US" dirty="0">
                <a:solidFill>
                  <a:schemeClr val="tx1"/>
                </a:solidFill>
              </a:rPr>
              <a:t>(</a:t>
            </a:r>
            <a:r>
              <a:rPr lang="en-US" dirty="0" err="1">
                <a:solidFill>
                  <a:schemeClr val="accent1">
                    <a:lumMod val="60000"/>
                    <a:lumOff val="40000"/>
                  </a:schemeClr>
                </a:solidFill>
              </a:rPr>
              <a:t>getBalance</a:t>
            </a:r>
            <a:r>
              <a:rPr lang="en-US" dirty="0">
                <a:solidFill>
                  <a:schemeClr val="accent1">
                    <a:lumMod val="60000"/>
                    <a:lumOff val="40000"/>
                  </a:schemeClr>
                </a:solidFill>
              </a:rPr>
              <a:t>() </a:t>
            </a:r>
            <a:r>
              <a:rPr lang="en-US" dirty="0">
                <a:solidFill>
                  <a:schemeClr val="tx1"/>
                </a:solidFill>
              </a:rPr>
              <a:t>– amount);</a:t>
            </a:r>
          </a:p>
        </p:txBody>
      </p:sp>
      <p:sp>
        <p:nvSpPr>
          <p:cNvPr id="11" name="Rectangle 10">
            <a:extLst>
              <a:ext uri="{FF2B5EF4-FFF2-40B4-BE49-F238E27FC236}">
                <a16:creationId xmlns:a16="http://schemas.microsoft.com/office/drawing/2014/main" id="{D99C9F9B-23B2-843A-E07D-0F90A5EC807E}"/>
              </a:ext>
            </a:extLst>
          </p:cNvPr>
          <p:cNvSpPr/>
          <p:nvPr/>
        </p:nvSpPr>
        <p:spPr>
          <a:xfrm>
            <a:off x="6257728" y="3437615"/>
            <a:ext cx="3829488" cy="2424706"/>
          </a:xfrm>
          <a:prstGeom prst="rect">
            <a:avLst/>
          </a:prstGeom>
          <a:solidFill>
            <a:schemeClr val="accent1">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indent="0">
              <a:buNone/>
            </a:pPr>
            <a:r>
              <a:rPr lang="en-US" dirty="0">
                <a:solidFill>
                  <a:schemeClr val="tx1"/>
                </a:solidFill>
              </a:rPr>
              <a:t>if (amount &gt; </a:t>
            </a:r>
            <a:r>
              <a:rPr lang="en-US" dirty="0" err="1">
                <a:solidFill>
                  <a:schemeClr val="tx1"/>
                </a:solidFill>
              </a:rPr>
              <a:t>getBalance</a:t>
            </a:r>
            <a:r>
              <a:rPr lang="en-US" dirty="0">
                <a:solidFill>
                  <a:schemeClr val="tx1"/>
                </a:solidFill>
              </a:rPr>
              <a:t>()) </a:t>
            </a:r>
          </a:p>
          <a:p>
            <a:pPr marL="0" indent="0">
              <a:buNone/>
            </a:pPr>
            <a:r>
              <a:rPr lang="en-US" dirty="0">
                <a:solidFill>
                  <a:schemeClr val="tx1"/>
                </a:solidFill>
              </a:rPr>
              <a:t>	throw new Exception(); </a:t>
            </a: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r>
              <a:rPr lang="en-US" dirty="0" err="1">
                <a:solidFill>
                  <a:schemeClr val="tx1"/>
                </a:solidFill>
              </a:rPr>
              <a:t>setBalance</a:t>
            </a:r>
            <a:r>
              <a:rPr lang="en-US" dirty="0">
                <a:solidFill>
                  <a:schemeClr val="tx1"/>
                </a:solidFill>
              </a:rPr>
              <a:t>(</a:t>
            </a:r>
            <a:r>
              <a:rPr lang="en-US" dirty="0" err="1">
                <a:solidFill>
                  <a:schemeClr val="tx1"/>
                </a:solidFill>
              </a:rPr>
              <a:t>getBalance</a:t>
            </a:r>
            <a:r>
              <a:rPr lang="en-US" dirty="0">
                <a:solidFill>
                  <a:schemeClr val="tx1"/>
                </a:solidFill>
              </a:rPr>
              <a:t>() – amount);</a:t>
            </a:r>
          </a:p>
        </p:txBody>
      </p:sp>
    </p:spTree>
    <p:extLst>
      <p:ext uri="{BB962C8B-B14F-4D97-AF65-F5344CB8AC3E}">
        <p14:creationId xmlns:p14="http://schemas.microsoft.com/office/powerpoint/2010/main" val="1584696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FCF88-C78D-8F7E-C458-5267F33A382F}"/>
              </a:ext>
            </a:extLst>
          </p:cNvPr>
          <p:cNvSpPr>
            <a:spLocks noGrp="1"/>
          </p:cNvSpPr>
          <p:nvPr>
            <p:ph type="title"/>
          </p:nvPr>
        </p:nvSpPr>
        <p:spPr/>
        <p:txBody>
          <a:bodyPr/>
          <a:lstStyle/>
          <a:p>
            <a:r>
              <a:rPr lang="en-US" dirty="0"/>
              <a:t>What we want – Mutual Exclusion</a:t>
            </a:r>
          </a:p>
        </p:txBody>
      </p:sp>
      <p:sp>
        <p:nvSpPr>
          <p:cNvPr id="3" name="Content Placeholder 2">
            <a:extLst>
              <a:ext uri="{FF2B5EF4-FFF2-40B4-BE49-F238E27FC236}">
                <a16:creationId xmlns:a16="http://schemas.microsoft.com/office/drawing/2014/main" id="{026C05A3-0912-1FA4-743F-1EACF89C314E}"/>
              </a:ext>
            </a:extLst>
          </p:cNvPr>
          <p:cNvSpPr>
            <a:spLocks noGrp="1"/>
          </p:cNvSpPr>
          <p:nvPr>
            <p:ph idx="1"/>
          </p:nvPr>
        </p:nvSpPr>
        <p:spPr/>
        <p:txBody>
          <a:bodyPr/>
          <a:lstStyle/>
          <a:p>
            <a:r>
              <a:rPr lang="en-US" dirty="0"/>
              <a:t>While one thread is withdrawing from the account, we want to exclude all other threads from also withdrawing</a:t>
            </a:r>
          </a:p>
          <a:p>
            <a:r>
              <a:rPr lang="en-US" dirty="0"/>
              <a:t>Called mutual exclusion: </a:t>
            </a:r>
          </a:p>
          <a:p>
            <a:pPr lvl="1"/>
            <a:r>
              <a:rPr lang="en-US" dirty="0"/>
              <a:t>One thread using a resource (here: a bank account) means another thread must wait </a:t>
            </a:r>
          </a:p>
          <a:p>
            <a:pPr lvl="1"/>
            <a:r>
              <a:rPr lang="en-US" dirty="0"/>
              <a:t>We call the area of code that we want to have mutual exclusion (only one thread can be there at a time) a </a:t>
            </a:r>
            <a:r>
              <a:rPr lang="en-US" b="1" dirty="0"/>
              <a:t>critical section</a:t>
            </a:r>
            <a:r>
              <a:rPr lang="en-US" dirty="0"/>
              <a:t>.</a:t>
            </a:r>
          </a:p>
          <a:p>
            <a:r>
              <a:rPr lang="en-US" dirty="0"/>
              <a:t>The programmer must implement critical sections!</a:t>
            </a:r>
          </a:p>
          <a:p>
            <a:pPr lvl="1"/>
            <a:r>
              <a:rPr lang="en-US" dirty="0"/>
              <a:t>It requires programming language primitives to do correctly</a:t>
            </a:r>
          </a:p>
        </p:txBody>
      </p:sp>
    </p:spTree>
    <p:extLst>
      <p:ext uri="{BB962C8B-B14F-4D97-AF65-F5344CB8AC3E}">
        <p14:creationId xmlns:p14="http://schemas.microsoft.com/office/powerpoint/2010/main" val="36322112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471D8-BB83-76BB-E6F8-6835C329DB1F}"/>
              </a:ext>
            </a:extLst>
          </p:cNvPr>
          <p:cNvSpPr>
            <a:spLocks noGrp="1"/>
          </p:cNvSpPr>
          <p:nvPr>
            <p:ph type="title"/>
          </p:nvPr>
        </p:nvSpPr>
        <p:spPr/>
        <p:txBody>
          <a:bodyPr/>
          <a:lstStyle/>
          <a:p>
            <a:r>
              <a:rPr lang="en-US" dirty="0"/>
              <a:t>A Bad attempt at Mutual Exclusion</a:t>
            </a:r>
          </a:p>
        </p:txBody>
      </p:sp>
      <p:sp>
        <p:nvSpPr>
          <p:cNvPr id="7" name="Content Placeholder 2">
            <a:extLst>
              <a:ext uri="{FF2B5EF4-FFF2-40B4-BE49-F238E27FC236}">
                <a16:creationId xmlns:a16="http://schemas.microsoft.com/office/drawing/2014/main" id="{620E0194-851C-428D-58B7-7789AF790558}"/>
              </a:ext>
            </a:extLst>
          </p:cNvPr>
          <p:cNvSpPr>
            <a:spLocks noGrp="1"/>
          </p:cNvSpPr>
          <p:nvPr>
            <p:ph idx="1"/>
          </p:nvPr>
        </p:nvSpPr>
        <p:spPr>
          <a:xfrm>
            <a:off x="274320" y="1330960"/>
            <a:ext cx="11917680" cy="5527039"/>
          </a:xfrm>
        </p:spPr>
        <p:txBody>
          <a:bodyPr>
            <a:normAutofit fontScale="77500" lnSpcReduction="20000"/>
          </a:bodyPr>
          <a:lstStyle/>
          <a:p>
            <a:pPr marL="0" indent="0">
              <a:buNone/>
            </a:pPr>
            <a:r>
              <a:rPr lang="en-US" dirty="0"/>
              <a:t>class </a:t>
            </a:r>
            <a:r>
              <a:rPr lang="en-US" dirty="0" err="1"/>
              <a:t>BankAccount</a:t>
            </a:r>
            <a:r>
              <a:rPr lang="en-US" dirty="0"/>
              <a:t> { </a:t>
            </a:r>
          </a:p>
          <a:p>
            <a:pPr marL="0" indent="0">
              <a:buNone/>
            </a:pPr>
            <a:r>
              <a:rPr lang="en-US" dirty="0"/>
              <a:t>	private int balance = 0; </a:t>
            </a:r>
          </a:p>
          <a:p>
            <a:pPr marL="0" indent="0">
              <a:buNone/>
            </a:pPr>
            <a:r>
              <a:rPr lang="en-US" dirty="0"/>
              <a:t>	</a:t>
            </a:r>
            <a:r>
              <a:rPr lang="en-US" dirty="0">
                <a:solidFill>
                  <a:srgbClr val="FF0000"/>
                </a:solidFill>
              </a:rPr>
              <a:t>private Boolean busy = false;</a:t>
            </a:r>
          </a:p>
          <a:p>
            <a:pPr marL="0" indent="0">
              <a:buNone/>
            </a:pPr>
            <a:r>
              <a:rPr lang="en-US" dirty="0"/>
              <a:t>	int </a:t>
            </a:r>
            <a:r>
              <a:rPr lang="en-US" dirty="0" err="1"/>
              <a:t>getBalance</a:t>
            </a:r>
            <a:r>
              <a:rPr lang="en-US" dirty="0"/>
              <a:t>() { return balance; } </a:t>
            </a:r>
          </a:p>
          <a:p>
            <a:pPr marL="0" indent="0">
              <a:buNone/>
            </a:pPr>
            <a:r>
              <a:rPr lang="en-US" dirty="0"/>
              <a:t>	void </a:t>
            </a:r>
            <a:r>
              <a:rPr lang="en-US" dirty="0" err="1"/>
              <a:t>setBalance</a:t>
            </a:r>
            <a:r>
              <a:rPr lang="en-US" dirty="0"/>
              <a:t>(int x) { balance = x; } </a:t>
            </a:r>
          </a:p>
          <a:p>
            <a:pPr marL="0" indent="0">
              <a:buNone/>
            </a:pPr>
            <a:r>
              <a:rPr lang="en-US" dirty="0"/>
              <a:t>	void withdraw(int amount) { </a:t>
            </a:r>
          </a:p>
          <a:p>
            <a:pPr marL="0" indent="0">
              <a:buNone/>
            </a:pPr>
            <a:r>
              <a:rPr lang="en-US" dirty="0"/>
              <a:t>		</a:t>
            </a:r>
            <a:r>
              <a:rPr lang="en-US" dirty="0">
                <a:solidFill>
                  <a:srgbClr val="FF0000"/>
                </a:solidFill>
              </a:rPr>
              <a:t>while (busy) { /* wait until not busy */ }</a:t>
            </a:r>
          </a:p>
          <a:p>
            <a:pPr marL="0" indent="0">
              <a:buNone/>
            </a:pPr>
            <a:r>
              <a:rPr lang="en-US" dirty="0">
                <a:solidFill>
                  <a:srgbClr val="FF0000"/>
                </a:solidFill>
              </a:rPr>
              <a:t>		busy = true;</a:t>
            </a:r>
          </a:p>
          <a:p>
            <a:pPr marL="0" indent="0">
              <a:buNone/>
            </a:pPr>
            <a:r>
              <a:rPr lang="en-US" dirty="0"/>
              <a:t>		int b = </a:t>
            </a:r>
            <a:r>
              <a:rPr lang="en-US" dirty="0" err="1"/>
              <a:t>getBalance</a:t>
            </a:r>
            <a:r>
              <a:rPr lang="en-US" dirty="0"/>
              <a:t>();</a:t>
            </a:r>
          </a:p>
          <a:p>
            <a:pPr marL="0" indent="0">
              <a:buNone/>
            </a:pPr>
            <a:r>
              <a:rPr lang="en-US" dirty="0"/>
              <a:t>		if (amount &gt; b) </a:t>
            </a:r>
          </a:p>
          <a:p>
            <a:pPr marL="0" indent="0">
              <a:buNone/>
            </a:pPr>
            <a:r>
              <a:rPr lang="en-US" dirty="0"/>
              <a:t>			throw new </a:t>
            </a:r>
            <a:r>
              <a:rPr lang="en-US" dirty="0" err="1"/>
              <a:t>WithdrawTooLargeException</a:t>
            </a:r>
            <a:r>
              <a:rPr lang="en-US" dirty="0"/>
              <a:t>(); </a:t>
            </a:r>
          </a:p>
          <a:p>
            <a:pPr marL="0" indent="0">
              <a:buNone/>
            </a:pPr>
            <a:r>
              <a:rPr lang="en-US" dirty="0"/>
              <a:t>		</a:t>
            </a:r>
            <a:r>
              <a:rPr lang="en-US" dirty="0" err="1"/>
              <a:t>setBalance</a:t>
            </a:r>
            <a:r>
              <a:rPr lang="en-US" dirty="0"/>
              <a:t>(b – amount); </a:t>
            </a:r>
          </a:p>
          <a:p>
            <a:pPr marL="0" indent="0">
              <a:buNone/>
            </a:pPr>
            <a:r>
              <a:rPr lang="en-US" dirty="0"/>
              <a:t>		</a:t>
            </a:r>
            <a:r>
              <a:rPr lang="en-US" dirty="0">
                <a:solidFill>
                  <a:srgbClr val="FF0000"/>
                </a:solidFill>
              </a:rPr>
              <a:t>busy = false;</a:t>
            </a:r>
            <a:r>
              <a:rPr lang="en-US" dirty="0"/>
              <a:t>} </a:t>
            </a:r>
          </a:p>
          <a:p>
            <a:pPr marL="0" indent="0">
              <a:buNone/>
            </a:pPr>
            <a:r>
              <a:rPr lang="en-US" dirty="0"/>
              <a:t>	// other operations like deposit, etc. </a:t>
            </a:r>
          </a:p>
          <a:p>
            <a:pPr marL="0" indent="0">
              <a:buNone/>
            </a:pPr>
            <a:r>
              <a:rPr lang="en-US" dirty="0"/>
              <a:t>} </a:t>
            </a:r>
          </a:p>
        </p:txBody>
      </p:sp>
    </p:spTree>
    <p:extLst>
      <p:ext uri="{BB962C8B-B14F-4D97-AF65-F5344CB8AC3E}">
        <p14:creationId xmlns:p14="http://schemas.microsoft.com/office/powerpoint/2010/main" val="40909351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A8ACE-0848-BFD0-B55C-5ADE4C4BCBBC}"/>
              </a:ext>
            </a:extLst>
          </p:cNvPr>
          <p:cNvSpPr>
            <a:spLocks noGrp="1"/>
          </p:cNvSpPr>
          <p:nvPr>
            <p:ph type="title"/>
          </p:nvPr>
        </p:nvSpPr>
        <p:spPr/>
        <p:txBody>
          <a:bodyPr/>
          <a:lstStyle/>
          <a:p>
            <a:r>
              <a:rPr lang="en-US" dirty="0"/>
              <a:t>A still “Bad” Interleaving</a:t>
            </a:r>
          </a:p>
        </p:txBody>
      </p:sp>
      <p:sp>
        <p:nvSpPr>
          <p:cNvPr id="3" name="Content Placeholder 2">
            <a:extLst>
              <a:ext uri="{FF2B5EF4-FFF2-40B4-BE49-F238E27FC236}">
                <a16:creationId xmlns:a16="http://schemas.microsoft.com/office/drawing/2014/main" id="{4BC14509-872D-1E71-1F56-099930F74D40}"/>
              </a:ext>
            </a:extLst>
          </p:cNvPr>
          <p:cNvSpPr>
            <a:spLocks noGrp="1"/>
          </p:cNvSpPr>
          <p:nvPr>
            <p:ph idx="1"/>
          </p:nvPr>
        </p:nvSpPr>
        <p:spPr>
          <a:xfrm>
            <a:off x="274320" y="1330960"/>
            <a:ext cx="11917680" cy="5527039"/>
          </a:xfrm>
        </p:spPr>
        <p:txBody>
          <a:bodyPr>
            <a:normAutofit/>
          </a:bodyPr>
          <a:lstStyle/>
          <a:p>
            <a:r>
              <a:rPr lang="en-US" dirty="0"/>
              <a:t>Assume the initial balance is 150</a:t>
            </a:r>
          </a:p>
          <a:p>
            <a:endParaRPr lang="en-US" dirty="0"/>
          </a:p>
        </p:txBody>
      </p:sp>
      <p:sp>
        <p:nvSpPr>
          <p:cNvPr id="5" name="Rectangle 4">
            <a:extLst>
              <a:ext uri="{FF2B5EF4-FFF2-40B4-BE49-F238E27FC236}">
                <a16:creationId xmlns:a16="http://schemas.microsoft.com/office/drawing/2014/main" id="{DBEFDB0C-B099-09B5-232E-F0FD7B01BA79}"/>
              </a:ext>
            </a:extLst>
          </p:cNvPr>
          <p:cNvSpPr/>
          <p:nvPr/>
        </p:nvSpPr>
        <p:spPr>
          <a:xfrm>
            <a:off x="3478179" y="2172832"/>
            <a:ext cx="2165657" cy="856139"/>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withdraw(100);</a:t>
            </a:r>
          </a:p>
        </p:txBody>
      </p:sp>
      <p:sp>
        <p:nvSpPr>
          <p:cNvPr id="6" name="TextBox 5">
            <a:extLst>
              <a:ext uri="{FF2B5EF4-FFF2-40B4-BE49-F238E27FC236}">
                <a16:creationId xmlns:a16="http://schemas.microsoft.com/office/drawing/2014/main" id="{32648739-9A4E-4DE9-3C34-1F967631D892}"/>
              </a:ext>
            </a:extLst>
          </p:cNvPr>
          <p:cNvSpPr txBox="1"/>
          <p:nvPr/>
        </p:nvSpPr>
        <p:spPr>
          <a:xfrm>
            <a:off x="3478180" y="1865651"/>
            <a:ext cx="1076128" cy="369332"/>
          </a:xfrm>
          <a:prstGeom prst="rect">
            <a:avLst/>
          </a:prstGeom>
          <a:noFill/>
        </p:spPr>
        <p:txBody>
          <a:bodyPr wrap="none" rtlCol="0">
            <a:spAutoFit/>
          </a:bodyPr>
          <a:lstStyle/>
          <a:p>
            <a:r>
              <a:rPr lang="en-US" dirty="0"/>
              <a:t>Thread 1:</a:t>
            </a:r>
          </a:p>
        </p:txBody>
      </p:sp>
      <p:sp>
        <p:nvSpPr>
          <p:cNvPr id="7" name="Rectangle 6">
            <a:extLst>
              <a:ext uri="{FF2B5EF4-FFF2-40B4-BE49-F238E27FC236}">
                <a16:creationId xmlns:a16="http://schemas.microsoft.com/office/drawing/2014/main" id="{E3D40A5B-D6FE-42EA-6F2F-1386F2603716}"/>
              </a:ext>
            </a:extLst>
          </p:cNvPr>
          <p:cNvSpPr/>
          <p:nvPr/>
        </p:nvSpPr>
        <p:spPr>
          <a:xfrm>
            <a:off x="6878319" y="2172832"/>
            <a:ext cx="2165657" cy="856139"/>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withdraw(75);</a:t>
            </a:r>
          </a:p>
        </p:txBody>
      </p:sp>
      <p:sp>
        <p:nvSpPr>
          <p:cNvPr id="8" name="TextBox 7">
            <a:extLst>
              <a:ext uri="{FF2B5EF4-FFF2-40B4-BE49-F238E27FC236}">
                <a16:creationId xmlns:a16="http://schemas.microsoft.com/office/drawing/2014/main" id="{A7ADF18B-F1F4-F324-5D1C-50A2842AC38D}"/>
              </a:ext>
            </a:extLst>
          </p:cNvPr>
          <p:cNvSpPr txBox="1"/>
          <p:nvPr/>
        </p:nvSpPr>
        <p:spPr>
          <a:xfrm>
            <a:off x="6878320" y="1865651"/>
            <a:ext cx="1076128" cy="369332"/>
          </a:xfrm>
          <a:prstGeom prst="rect">
            <a:avLst/>
          </a:prstGeom>
          <a:noFill/>
        </p:spPr>
        <p:txBody>
          <a:bodyPr wrap="none" rtlCol="0">
            <a:spAutoFit/>
          </a:bodyPr>
          <a:lstStyle/>
          <a:p>
            <a:r>
              <a:rPr lang="en-US" dirty="0"/>
              <a:t>Thread 2:</a:t>
            </a:r>
          </a:p>
        </p:txBody>
      </p:sp>
      <p:sp>
        <p:nvSpPr>
          <p:cNvPr id="9" name="Rectangle 8">
            <a:extLst>
              <a:ext uri="{FF2B5EF4-FFF2-40B4-BE49-F238E27FC236}">
                <a16:creationId xmlns:a16="http://schemas.microsoft.com/office/drawing/2014/main" id="{153111F2-E0CB-EFB9-CDFE-114A83873431}"/>
              </a:ext>
            </a:extLst>
          </p:cNvPr>
          <p:cNvSpPr/>
          <p:nvPr/>
        </p:nvSpPr>
        <p:spPr>
          <a:xfrm>
            <a:off x="2255520" y="2915920"/>
            <a:ext cx="4002209" cy="3942081"/>
          </a:xfrm>
          <a:prstGeom prst="rect">
            <a:avLst/>
          </a:prstGeom>
          <a:solidFill>
            <a:schemeClr val="accent1">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indent="0">
              <a:buNone/>
            </a:pPr>
            <a:r>
              <a:rPr lang="en-US" dirty="0">
                <a:solidFill>
                  <a:schemeClr val="tx1"/>
                </a:solidFill>
              </a:rPr>
              <a:t>while (busy) { /* wait until not busy */ }</a:t>
            </a:r>
          </a:p>
          <a:p>
            <a:pPr marL="0" indent="0">
              <a:buNone/>
            </a:pPr>
            <a:endParaRPr lang="en-US" dirty="0">
              <a:solidFill>
                <a:schemeClr val="tx1"/>
              </a:solidFill>
            </a:endParaRPr>
          </a:p>
          <a:p>
            <a:pPr marL="0" indent="0">
              <a:buNone/>
            </a:pPr>
            <a:r>
              <a:rPr lang="en-US" dirty="0">
                <a:solidFill>
                  <a:schemeClr val="tx1"/>
                </a:solidFill>
              </a:rPr>
              <a:t>busy = true;</a:t>
            </a:r>
          </a:p>
          <a:p>
            <a:pPr marL="0" indent="0">
              <a:buNone/>
            </a:pPr>
            <a:endParaRPr lang="en-US" dirty="0">
              <a:solidFill>
                <a:schemeClr val="tx1"/>
              </a:solidFill>
            </a:endParaRPr>
          </a:p>
          <a:p>
            <a:pPr marL="0" indent="0">
              <a:buNone/>
            </a:pPr>
            <a:r>
              <a:rPr lang="en-US" dirty="0">
                <a:solidFill>
                  <a:schemeClr val="tx1"/>
                </a:solidFill>
              </a:rPr>
              <a:t>int b = </a:t>
            </a:r>
            <a:r>
              <a:rPr lang="en-US" dirty="0" err="1">
                <a:solidFill>
                  <a:schemeClr val="tx1"/>
                </a:solidFill>
              </a:rPr>
              <a:t>getBalance</a:t>
            </a:r>
            <a:r>
              <a:rPr lang="en-US" dirty="0">
                <a:solidFill>
                  <a:schemeClr val="tx1"/>
                </a:solidFill>
              </a:rPr>
              <a:t>();</a:t>
            </a: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r>
              <a:rPr lang="en-US" dirty="0">
                <a:solidFill>
                  <a:schemeClr val="tx1"/>
                </a:solidFill>
              </a:rPr>
              <a:t>if (amount &gt; b) </a:t>
            </a:r>
          </a:p>
          <a:p>
            <a:pPr marL="0" indent="0">
              <a:buNone/>
            </a:pPr>
            <a:r>
              <a:rPr lang="en-US" dirty="0">
                <a:solidFill>
                  <a:schemeClr val="tx1"/>
                </a:solidFill>
              </a:rPr>
              <a:t>	throw new Exception(); </a:t>
            </a:r>
          </a:p>
          <a:p>
            <a:pPr marL="0" indent="0">
              <a:buNone/>
            </a:pPr>
            <a:r>
              <a:rPr lang="en-US" dirty="0" err="1">
                <a:solidFill>
                  <a:schemeClr val="tx1"/>
                </a:solidFill>
              </a:rPr>
              <a:t>setBalance</a:t>
            </a:r>
            <a:r>
              <a:rPr lang="en-US" dirty="0">
                <a:solidFill>
                  <a:schemeClr val="tx1"/>
                </a:solidFill>
              </a:rPr>
              <a:t>(b – amount); </a:t>
            </a:r>
          </a:p>
          <a:p>
            <a:pPr marL="0" indent="0">
              <a:buNone/>
            </a:pPr>
            <a:r>
              <a:rPr lang="en-US" dirty="0">
                <a:solidFill>
                  <a:schemeClr val="tx1"/>
                </a:solidFill>
              </a:rPr>
              <a:t>busy = false; </a:t>
            </a:r>
          </a:p>
        </p:txBody>
      </p:sp>
      <p:sp>
        <p:nvSpPr>
          <p:cNvPr id="11" name="Rectangle 10">
            <a:extLst>
              <a:ext uri="{FF2B5EF4-FFF2-40B4-BE49-F238E27FC236}">
                <a16:creationId xmlns:a16="http://schemas.microsoft.com/office/drawing/2014/main" id="{D99C9F9B-23B2-843A-E07D-0F90A5EC807E}"/>
              </a:ext>
            </a:extLst>
          </p:cNvPr>
          <p:cNvSpPr/>
          <p:nvPr/>
        </p:nvSpPr>
        <p:spPr>
          <a:xfrm>
            <a:off x="6257728" y="2915918"/>
            <a:ext cx="4002208" cy="3942081"/>
          </a:xfrm>
          <a:prstGeom prst="rect">
            <a:avLst/>
          </a:prstGeom>
          <a:solidFill>
            <a:schemeClr val="accent1">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indent="0">
              <a:buNone/>
            </a:pPr>
            <a:endParaRPr lang="en-US" dirty="0">
              <a:solidFill>
                <a:schemeClr val="tx1"/>
              </a:solidFill>
            </a:endParaRPr>
          </a:p>
          <a:p>
            <a:pPr marL="0" indent="0">
              <a:buNone/>
            </a:pPr>
            <a:r>
              <a:rPr lang="en-US" dirty="0">
                <a:solidFill>
                  <a:schemeClr val="tx1"/>
                </a:solidFill>
              </a:rPr>
              <a:t>while (busy) { /* wait until not busy */ }</a:t>
            </a:r>
          </a:p>
          <a:p>
            <a:pPr marL="0" indent="0">
              <a:buNone/>
            </a:pPr>
            <a:endParaRPr lang="en-US" dirty="0">
              <a:solidFill>
                <a:schemeClr val="tx1"/>
              </a:solidFill>
            </a:endParaRPr>
          </a:p>
          <a:p>
            <a:pPr marL="0" indent="0">
              <a:buNone/>
            </a:pPr>
            <a:r>
              <a:rPr lang="en-US" dirty="0">
                <a:solidFill>
                  <a:schemeClr val="tx1"/>
                </a:solidFill>
              </a:rPr>
              <a:t>busy = true;</a:t>
            </a:r>
          </a:p>
          <a:p>
            <a:pPr marL="0" indent="0">
              <a:buNone/>
            </a:pPr>
            <a:endParaRPr lang="en-US" dirty="0">
              <a:solidFill>
                <a:schemeClr val="tx1"/>
              </a:solidFill>
            </a:endParaRPr>
          </a:p>
          <a:p>
            <a:pPr marL="0" indent="0">
              <a:buNone/>
            </a:pPr>
            <a:r>
              <a:rPr lang="en-US" dirty="0">
                <a:solidFill>
                  <a:schemeClr val="tx1"/>
                </a:solidFill>
              </a:rPr>
              <a:t>int b = </a:t>
            </a:r>
            <a:r>
              <a:rPr lang="en-US" dirty="0" err="1">
                <a:solidFill>
                  <a:schemeClr val="tx1"/>
                </a:solidFill>
              </a:rPr>
              <a:t>getBalance</a:t>
            </a:r>
            <a:r>
              <a:rPr lang="en-US" dirty="0">
                <a:solidFill>
                  <a:schemeClr val="tx1"/>
                </a:solidFill>
              </a:rPr>
              <a:t>();</a:t>
            </a:r>
          </a:p>
          <a:p>
            <a:pPr marL="0" indent="0">
              <a:buNone/>
            </a:pPr>
            <a:r>
              <a:rPr lang="en-US" dirty="0">
                <a:solidFill>
                  <a:schemeClr val="tx1"/>
                </a:solidFill>
              </a:rPr>
              <a:t>if (amount &gt; b) </a:t>
            </a:r>
          </a:p>
          <a:p>
            <a:pPr marL="0" indent="0">
              <a:buNone/>
            </a:pPr>
            <a:r>
              <a:rPr lang="en-US" dirty="0">
                <a:solidFill>
                  <a:schemeClr val="tx1"/>
                </a:solidFill>
              </a:rPr>
              <a:t>	throw new Exception(); </a:t>
            </a:r>
          </a:p>
          <a:p>
            <a:pPr marL="0" indent="0">
              <a:buNone/>
            </a:pPr>
            <a:r>
              <a:rPr lang="en-US" dirty="0" err="1">
                <a:solidFill>
                  <a:schemeClr val="tx1"/>
                </a:solidFill>
              </a:rPr>
              <a:t>setBalance</a:t>
            </a:r>
            <a:r>
              <a:rPr lang="en-US" dirty="0">
                <a:solidFill>
                  <a:schemeClr val="tx1"/>
                </a:solidFill>
              </a:rPr>
              <a:t>(b – amount); </a:t>
            </a:r>
          </a:p>
          <a:p>
            <a:pPr marL="0" indent="0">
              <a:buNone/>
            </a:pPr>
            <a:r>
              <a:rPr lang="en-US" dirty="0">
                <a:solidFill>
                  <a:schemeClr val="tx1"/>
                </a:solidFill>
              </a:rPr>
              <a:t>busy = false; </a:t>
            </a:r>
          </a:p>
        </p:txBody>
      </p:sp>
    </p:spTree>
    <p:extLst>
      <p:ext uri="{BB962C8B-B14F-4D97-AF65-F5344CB8AC3E}">
        <p14:creationId xmlns:p14="http://schemas.microsoft.com/office/powerpoint/2010/main" val="4137493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2AEEC-82A4-7735-C350-4DA0E1BBE1BE}"/>
              </a:ext>
            </a:extLst>
          </p:cNvPr>
          <p:cNvSpPr>
            <a:spLocks noGrp="1"/>
          </p:cNvSpPr>
          <p:nvPr>
            <p:ph type="title"/>
          </p:nvPr>
        </p:nvSpPr>
        <p:spPr/>
        <p:txBody>
          <a:bodyPr/>
          <a:lstStyle/>
          <a:p>
            <a:r>
              <a:rPr lang="en-US" dirty="0"/>
              <a:t>Solution</a:t>
            </a:r>
          </a:p>
        </p:txBody>
      </p:sp>
      <p:sp>
        <p:nvSpPr>
          <p:cNvPr id="3" name="Content Placeholder 2">
            <a:extLst>
              <a:ext uri="{FF2B5EF4-FFF2-40B4-BE49-F238E27FC236}">
                <a16:creationId xmlns:a16="http://schemas.microsoft.com/office/drawing/2014/main" id="{7D9594BA-009A-BCE3-1087-2A0C36A4391A}"/>
              </a:ext>
            </a:extLst>
          </p:cNvPr>
          <p:cNvSpPr>
            <a:spLocks noGrp="1"/>
          </p:cNvSpPr>
          <p:nvPr>
            <p:ph idx="1"/>
          </p:nvPr>
        </p:nvSpPr>
        <p:spPr>
          <a:xfrm>
            <a:off x="838200" y="1825624"/>
            <a:ext cx="10515600" cy="5032375"/>
          </a:xfrm>
        </p:spPr>
        <p:txBody>
          <a:bodyPr/>
          <a:lstStyle/>
          <a:p>
            <a:r>
              <a:rPr lang="en-US" dirty="0"/>
              <a:t>We need a construct from Java to do this</a:t>
            </a:r>
          </a:p>
          <a:p>
            <a:r>
              <a:rPr lang="en-US" dirty="0"/>
              <a:t>One Solution – A </a:t>
            </a:r>
            <a:r>
              <a:rPr lang="en-US" b="1" dirty="0"/>
              <a:t>Mutual Exclusion Lock</a:t>
            </a:r>
            <a:r>
              <a:rPr lang="en-US" dirty="0"/>
              <a:t> (called a Mutex or Lock)</a:t>
            </a:r>
          </a:p>
          <a:p>
            <a:r>
              <a:rPr lang="en-US" dirty="0"/>
              <a:t>We define a </a:t>
            </a:r>
            <a:r>
              <a:rPr lang="en-US" b="1" dirty="0"/>
              <a:t>Lock</a:t>
            </a:r>
            <a:r>
              <a:rPr lang="en-US" dirty="0"/>
              <a:t> to be a ADT with operations:</a:t>
            </a:r>
          </a:p>
          <a:p>
            <a:pPr lvl="1"/>
            <a:r>
              <a:rPr lang="en-US" dirty="0"/>
              <a:t>New: </a:t>
            </a:r>
          </a:p>
          <a:p>
            <a:pPr lvl="2"/>
            <a:r>
              <a:rPr lang="en-US" dirty="0"/>
              <a:t>make a new lock, initially “not held”</a:t>
            </a:r>
          </a:p>
          <a:p>
            <a:pPr lvl="1"/>
            <a:r>
              <a:rPr lang="en-US" dirty="0"/>
              <a:t>Acquire:</a:t>
            </a:r>
          </a:p>
          <a:p>
            <a:pPr lvl="2"/>
            <a:r>
              <a:rPr lang="en-US" dirty="0"/>
              <a:t>If lock is not held, mark it as “held”</a:t>
            </a:r>
          </a:p>
          <a:p>
            <a:pPr lvl="3"/>
            <a:r>
              <a:rPr lang="en-US" dirty="0"/>
              <a:t>These two steps always done together in a way that cannot be interrupted!</a:t>
            </a:r>
          </a:p>
          <a:p>
            <a:pPr lvl="2"/>
            <a:r>
              <a:rPr lang="en-US" dirty="0"/>
              <a:t>If lock is held, pause until it is marked as “not held”</a:t>
            </a:r>
          </a:p>
          <a:p>
            <a:pPr lvl="1"/>
            <a:r>
              <a:rPr lang="en-US" dirty="0"/>
              <a:t>Release:</a:t>
            </a:r>
          </a:p>
          <a:p>
            <a:pPr lvl="2"/>
            <a:r>
              <a:rPr lang="en-US" dirty="0"/>
              <a:t>Mark the lock as “not held”</a:t>
            </a:r>
          </a:p>
        </p:txBody>
      </p:sp>
    </p:spTree>
    <p:extLst>
      <p:ext uri="{BB962C8B-B14F-4D97-AF65-F5344CB8AC3E}">
        <p14:creationId xmlns:p14="http://schemas.microsoft.com/office/powerpoint/2010/main" val="881398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471D8-BB83-76BB-E6F8-6835C329DB1F}"/>
              </a:ext>
            </a:extLst>
          </p:cNvPr>
          <p:cNvSpPr>
            <a:spLocks noGrp="1"/>
          </p:cNvSpPr>
          <p:nvPr>
            <p:ph type="title"/>
          </p:nvPr>
        </p:nvSpPr>
        <p:spPr/>
        <p:txBody>
          <a:bodyPr/>
          <a:lstStyle/>
          <a:p>
            <a:r>
              <a:rPr lang="en-US" dirty="0"/>
              <a:t>Almost Correct Bank Account Example</a:t>
            </a:r>
          </a:p>
        </p:txBody>
      </p:sp>
      <p:sp>
        <p:nvSpPr>
          <p:cNvPr id="7" name="Content Placeholder 2">
            <a:extLst>
              <a:ext uri="{FF2B5EF4-FFF2-40B4-BE49-F238E27FC236}">
                <a16:creationId xmlns:a16="http://schemas.microsoft.com/office/drawing/2014/main" id="{620E0194-851C-428D-58B7-7789AF790558}"/>
              </a:ext>
            </a:extLst>
          </p:cNvPr>
          <p:cNvSpPr>
            <a:spLocks noGrp="1"/>
          </p:cNvSpPr>
          <p:nvPr>
            <p:ph idx="1"/>
          </p:nvPr>
        </p:nvSpPr>
        <p:spPr>
          <a:xfrm>
            <a:off x="274320" y="1330960"/>
            <a:ext cx="11917680" cy="5527039"/>
          </a:xfrm>
        </p:spPr>
        <p:txBody>
          <a:bodyPr>
            <a:normAutofit fontScale="85000" lnSpcReduction="20000"/>
          </a:bodyPr>
          <a:lstStyle/>
          <a:p>
            <a:pPr marL="0" indent="0">
              <a:buNone/>
            </a:pPr>
            <a:r>
              <a:rPr lang="en-US" dirty="0"/>
              <a:t>class </a:t>
            </a:r>
            <a:r>
              <a:rPr lang="en-US" dirty="0" err="1"/>
              <a:t>BankAccount</a:t>
            </a:r>
            <a:r>
              <a:rPr lang="en-US" dirty="0"/>
              <a:t> { </a:t>
            </a:r>
          </a:p>
          <a:p>
            <a:pPr marL="0" indent="0">
              <a:buNone/>
            </a:pPr>
            <a:r>
              <a:rPr lang="en-US" dirty="0"/>
              <a:t>	private int balance = 0; </a:t>
            </a:r>
          </a:p>
          <a:p>
            <a:pPr marL="0" indent="0">
              <a:buNone/>
            </a:pPr>
            <a:r>
              <a:rPr lang="en-US" dirty="0"/>
              <a:t>	</a:t>
            </a:r>
            <a:r>
              <a:rPr lang="en-US" dirty="0">
                <a:solidFill>
                  <a:srgbClr val="FF0000"/>
                </a:solidFill>
              </a:rPr>
              <a:t>private Lock </a:t>
            </a:r>
            <a:r>
              <a:rPr lang="en-US" dirty="0" err="1">
                <a:solidFill>
                  <a:srgbClr val="FF0000"/>
                </a:solidFill>
              </a:rPr>
              <a:t>lck</a:t>
            </a:r>
            <a:r>
              <a:rPr lang="en-US" dirty="0">
                <a:solidFill>
                  <a:srgbClr val="FF0000"/>
                </a:solidFill>
              </a:rPr>
              <a:t> = new Lock();</a:t>
            </a:r>
          </a:p>
          <a:p>
            <a:pPr marL="0" indent="0">
              <a:buNone/>
            </a:pPr>
            <a:r>
              <a:rPr lang="en-US" dirty="0"/>
              <a:t>	int </a:t>
            </a:r>
            <a:r>
              <a:rPr lang="en-US" dirty="0" err="1"/>
              <a:t>getBalance</a:t>
            </a:r>
            <a:r>
              <a:rPr lang="en-US" dirty="0"/>
              <a:t>() { return balance; } </a:t>
            </a:r>
          </a:p>
          <a:p>
            <a:pPr marL="0" indent="0">
              <a:buNone/>
            </a:pPr>
            <a:r>
              <a:rPr lang="en-US" dirty="0"/>
              <a:t>	void </a:t>
            </a:r>
            <a:r>
              <a:rPr lang="en-US" dirty="0" err="1"/>
              <a:t>setBalance</a:t>
            </a:r>
            <a:r>
              <a:rPr lang="en-US" dirty="0"/>
              <a:t>(int x) { balance = x; } </a:t>
            </a:r>
          </a:p>
          <a:p>
            <a:pPr marL="0" indent="0">
              <a:buNone/>
            </a:pPr>
            <a:r>
              <a:rPr lang="en-US" dirty="0"/>
              <a:t>	void withdraw(int amount) { </a:t>
            </a:r>
          </a:p>
          <a:p>
            <a:pPr marL="0" indent="0">
              <a:buNone/>
            </a:pPr>
            <a:r>
              <a:rPr lang="en-US" dirty="0"/>
              <a:t>		</a:t>
            </a:r>
            <a:r>
              <a:rPr lang="en-US" dirty="0" err="1">
                <a:solidFill>
                  <a:srgbClr val="FF0000"/>
                </a:solidFill>
              </a:rPr>
              <a:t>lk.acquire</a:t>
            </a:r>
            <a:r>
              <a:rPr lang="en-US" dirty="0">
                <a:solidFill>
                  <a:srgbClr val="FF0000"/>
                </a:solidFill>
              </a:rPr>
              <a:t>();</a:t>
            </a:r>
            <a:r>
              <a:rPr lang="en-US" dirty="0"/>
              <a:t> </a:t>
            </a:r>
          </a:p>
          <a:p>
            <a:pPr marL="0" indent="0">
              <a:buNone/>
            </a:pPr>
            <a:r>
              <a:rPr lang="en-US" dirty="0"/>
              <a:t>		int b = </a:t>
            </a:r>
            <a:r>
              <a:rPr lang="en-US" dirty="0" err="1"/>
              <a:t>getBalance</a:t>
            </a:r>
            <a:r>
              <a:rPr lang="en-US" dirty="0"/>
              <a:t>();</a:t>
            </a:r>
          </a:p>
          <a:p>
            <a:pPr marL="0" indent="0">
              <a:buNone/>
            </a:pPr>
            <a:r>
              <a:rPr lang="en-US" dirty="0"/>
              <a:t>		if (amount &gt; b) </a:t>
            </a:r>
          </a:p>
          <a:p>
            <a:pPr marL="0" indent="0">
              <a:buNone/>
            </a:pPr>
            <a:r>
              <a:rPr lang="en-US" dirty="0"/>
              <a:t>			throw new </a:t>
            </a:r>
            <a:r>
              <a:rPr lang="en-US" dirty="0" err="1"/>
              <a:t>WithdrawTooLargeException</a:t>
            </a:r>
            <a:r>
              <a:rPr lang="en-US" dirty="0"/>
              <a:t>(); </a:t>
            </a:r>
          </a:p>
          <a:p>
            <a:pPr marL="0" indent="0">
              <a:buNone/>
            </a:pPr>
            <a:r>
              <a:rPr lang="en-US" dirty="0"/>
              <a:t>		</a:t>
            </a:r>
            <a:r>
              <a:rPr lang="en-US" dirty="0" err="1"/>
              <a:t>setBalance</a:t>
            </a:r>
            <a:r>
              <a:rPr lang="en-US" dirty="0"/>
              <a:t>(b – amount); </a:t>
            </a:r>
          </a:p>
          <a:p>
            <a:pPr marL="0" indent="0">
              <a:buNone/>
            </a:pPr>
            <a:r>
              <a:rPr lang="en-US" dirty="0"/>
              <a:t>		</a:t>
            </a:r>
            <a:r>
              <a:rPr lang="en-US" dirty="0" err="1">
                <a:solidFill>
                  <a:srgbClr val="FF0000"/>
                </a:solidFill>
              </a:rPr>
              <a:t>lk.release</a:t>
            </a:r>
            <a:r>
              <a:rPr lang="en-US" dirty="0">
                <a:solidFill>
                  <a:srgbClr val="FF0000"/>
                </a:solidFill>
              </a:rPr>
              <a:t>();</a:t>
            </a:r>
            <a:r>
              <a:rPr lang="en-US" dirty="0"/>
              <a:t>} </a:t>
            </a:r>
          </a:p>
          <a:p>
            <a:pPr marL="0" indent="0">
              <a:buNone/>
            </a:pPr>
            <a:r>
              <a:rPr lang="en-US" dirty="0"/>
              <a:t>	// other operations like deposit, etc. </a:t>
            </a:r>
          </a:p>
          <a:p>
            <a:pPr marL="0" indent="0">
              <a:buNone/>
            </a:pPr>
            <a:r>
              <a:rPr lang="en-US" dirty="0"/>
              <a:t>} </a:t>
            </a:r>
          </a:p>
        </p:txBody>
      </p:sp>
      <p:sp>
        <p:nvSpPr>
          <p:cNvPr id="3" name="TextBox 2">
            <a:extLst>
              <a:ext uri="{FF2B5EF4-FFF2-40B4-BE49-F238E27FC236}">
                <a16:creationId xmlns:a16="http://schemas.microsoft.com/office/drawing/2014/main" id="{F9521E9D-CC7F-2013-9558-8183772814AD}"/>
              </a:ext>
            </a:extLst>
          </p:cNvPr>
          <p:cNvSpPr txBox="1"/>
          <p:nvPr/>
        </p:nvSpPr>
        <p:spPr>
          <a:xfrm>
            <a:off x="8361680" y="1733193"/>
            <a:ext cx="3115725" cy="923330"/>
          </a:xfrm>
          <a:prstGeom prst="rect">
            <a:avLst/>
          </a:prstGeom>
          <a:noFill/>
          <a:ln>
            <a:solidFill>
              <a:schemeClr val="accent5">
                <a:lumMod val="75000"/>
              </a:schemeClr>
            </a:solidFill>
          </a:ln>
        </p:spPr>
        <p:txBody>
          <a:bodyPr wrap="none" rtlCol="0">
            <a:spAutoFit/>
          </a:bodyPr>
          <a:lstStyle/>
          <a:p>
            <a:r>
              <a:rPr lang="en-US" dirty="0">
                <a:solidFill>
                  <a:schemeClr val="accent5">
                    <a:lumMod val="75000"/>
                  </a:schemeClr>
                </a:solidFill>
              </a:rPr>
              <a:t>Questions:</a:t>
            </a:r>
          </a:p>
          <a:p>
            <a:pPr marL="342900" indent="-342900">
              <a:buFont typeface="+mj-lt"/>
              <a:buAutoNum type="arabicPeriod"/>
            </a:pPr>
            <a:r>
              <a:rPr lang="en-US" dirty="0">
                <a:solidFill>
                  <a:schemeClr val="accent5">
                    <a:lumMod val="75000"/>
                  </a:schemeClr>
                </a:solidFill>
              </a:rPr>
              <a:t>What is the critical section?</a:t>
            </a:r>
          </a:p>
          <a:p>
            <a:pPr marL="342900" indent="-342900">
              <a:buFont typeface="+mj-lt"/>
              <a:buAutoNum type="arabicPeriod"/>
            </a:pPr>
            <a:r>
              <a:rPr lang="en-US" dirty="0">
                <a:solidFill>
                  <a:schemeClr val="accent5">
                    <a:lumMod val="75000"/>
                  </a:schemeClr>
                </a:solidFill>
              </a:rPr>
              <a:t>What is the Error?</a:t>
            </a:r>
          </a:p>
        </p:txBody>
      </p:sp>
    </p:spTree>
    <p:extLst>
      <p:ext uri="{BB962C8B-B14F-4D97-AF65-F5344CB8AC3E}">
        <p14:creationId xmlns:p14="http://schemas.microsoft.com/office/powerpoint/2010/main" val="2040329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728F4-3931-DD09-E083-866E3C89AC88}"/>
              </a:ext>
            </a:extLst>
          </p:cNvPr>
          <p:cNvSpPr>
            <a:spLocks noGrp="1"/>
          </p:cNvSpPr>
          <p:nvPr>
            <p:ph type="title"/>
          </p:nvPr>
        </p:nvSpPr>
        <p:spPr/>
        <p:txBody>
          <a:bodyPr/>
          <a:lstStyle/>
          <a:p>
            <a:r>
              <a:rPr lang="en-US" dirty="0"/>
              <a:t>Work and Span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D882F1B-2722-4D50-BE90-E016230C7C75}"/>
                  </a:ext>
                </a:extLst>
              </p:cNvPr>
              <p:cNvSpPr>
                <a:spLocks noGrp="1"/>
              </p:cNvSpPr>
              <p:nvPr>
                <p:ph idx="1"/>
              </p:nvPr>
            </p:nvSpPr>
            <p:spPr/>
            <p:txBody>
              <a:bodyPr/>
              <a:lstStyle/>
              <a:p>
                <a:r>
                  <a:rPr lang="en-US" dirty="0"/>
                  <a:t>Let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oMath>
                </a14:m>
                <a:r>
                  <a:rPr lang="en-US" dirty="0"/>
                  <a:t> be the running time if there are </a:t>
                </a:r>
                <a14:m>
                  <m:oMath xmlns:m="http://schemas.openxmlformats.org/officeDocument/2006/math">
                    <m:r>
                      <a:rPr lang="en-US" b="0" i="1" smtClean="0">
                        <a:latin typeface="Cambria Math" panose="02040503050406030204" pitchFamily="18" charset="0"/>
                      </a:rPr>
                      <m:t>𝑃</m:t>
                    </m:r>
                  </m:oMath>
                </a14:m>
                <a:r>
                  <a:rPr lang="en-US" dirty="0"/>
                  <a:t> processors available</a:t>
                </a:r>
              </a:p>
              <a:p>
                <a:r>
                  <a:rPr lang="en-US" dirty="0"/>
                  <a:t>Two key measures of run time:</a:t>
                </a:r>
              </a:p>
              <a:p>
                <a:pPr lvl="1"/>
                <a:r>
                  <a:rPr lang="en-US" dirty="0"/>
                  <a:t>Work: How long it would take 1 processor, so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oMath>
                </a14:m>
                <a:endParaRPr lang="en-US" dirty="0"/>
              </a:p>
              <a:p>
                <a:pPr lvl="2"/>
                <a:r>
                  <a:rPr lang="en-US" dirty="0"/>
                  <a:t>Just suppose all forks are done sequentially </a:t>
                </a:r>
              </a:p>
              <a:p>
                <a:pPr lvl="2"/>
                <a:r>
                  <a:rPr lang="en-US" dirty="0"/>
                  <a:t>Cumulative work all processors must complete</a:t>
                </a:r>
              </a:p>
              <a:p>
                <a:pPr lvl="2"/>
                <a:r>
                  <a:rPr lang="en-US" dirty="0"/>
                  <a:t>For array sum: </a:t>
                </a:r>
                <a14:m>
                  <m:oMath xmlns:m="http://schemas.openxmlformats.org/officeDocument/2006/math">
                    <m:r>
                      <m:rPr>
                        <m:sty m:val="p"/>
                      </m:rPr>
                      <a:rPr lang="en-US" b="0" i="0" smtClean="0">
                        <a:latin typeface="Cambria Math" panose="02040503050406030204" pitchFamily="18" charset="0"/>
                      </a:rPr>
                      <m:t>Θ</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oMath>
                </a14:m>
                <a:endParaRPr lang="en-US" dirty="0"/>
              </a:p>
              <a:p>
                <a:pPr lvl="1"/>
                <a:r>
                  <a:rPr lang="en-US" dirty="0"/>
                  <a:t>Span: How long it would take an infinite number of processors, so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oMath>
                </a14:m>
                <a:endParaRPr lang="en-US" dirty="0"/>
              </a:p>
              <a:p>
                <a:pPr lvl="2"/>
                <a:r>
                  <a:rPr lang="en-US" dirty="0"/>
                  <a:t>Theoretical ideal for parallelization</a:t>
                </a:r>
              </a:p>
              <a:p>
                <a:pPr lvl="2"/>
                <a:r>
                  <a:rPr lang="en-US" dirty="0"/>
                  <a:t>Longest “dependence chain” in the algorithm</a:t>
                </a:r>
              </a:p>
              <a:p>
                <a:pPr lvl="2"/>
                <a:r>
                  <a:rPr lang="en-US" dirty="0"/>
                  <a:t>Also called “critical path length” or “computation depth”</a:t>
                </a:r>
              </a:p>
              <a:p>
                <a:pPr lvl="2"/>
                <a:r>
                  <a:rPr lang="en-US" dirty="0"/>
                  <a:t>For array sum: </a:t>
                </a:r>
                <a14:m>
                  <m:oMath xmlns:m="http://schemas.openxmlformats.org/officeDocument/2006/math">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Θ</m:t>
                        </m:r>
                        <m:r>
                          <a:rPr lang="en-US" b="0" i="1" smtClean="0">
                            <a:latin typeface="Cambria Math" panose="02040503050406030204" pitchFamily="18" charset="0"/>
                          </a:rPr>
                          <m:t>(</m:t>
                        </m:r>
                        <m:r>
                          <m:rPr>
                            <m:sty m:val="p"/>
                          </m:rPr>
                          <a:rPr lang="en-US" b="0" i="0" smtClean="0">
                            <a:latin typeface="Cambria Math" panose="02040503050406030204" pitchFamily="18" charset="0"/>
                          </a:rPr>
                          <m:t>log</m:t>
                        </m:r>
                      </m:fName>
                      <m:e>
                        <m:r>
                          <a:rPr lang="en-US" b="0" i="1" smtClean="0">
                            <a:latin typeface="Cambria Math" panose="02040503050406030204" pitchFamily="18" charset="0"/>
                          </a:rPr>
                          <m:t>𝑛</m:t>
                        </m:r>
                      </m:e>
                    </m:func>
                    <m:r>
                      <a:rPr lang="en-US" b="0" i="1" smtClean="0">
                        <a:latin typeface="Cambria Math" panose="02040503050406030204" pitchFamily="18" charset="0"/>
                      </a:rPr>
                      <m:t>)</m:t>
                    </m:r>
                  </m:oMath>
                </a14:m>
                <a:endParaRPr lang="en-US" dirty="0"/>
              </a:p>
            </p:txBody>
          </p:sp>
        </mc:Choice>
        <mc:Fallback xmlns="">
          <p:sp>
            <p:nvSpPr>
              <p:cNvPr id="3" name="Content Placeholder 2">
                <a:extLst>
                  <a:ext uri="{FF2B5EF4-FFF2-40B4-BE49-F238E27FC236}">
                    <a16:creationId xmlns:a16="http://schemas.microsoft.com/office/drawing/2014/main" id="{BD882F1B-2722-4D50-BE90-E016230C7C75}"/>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20612980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57323-349F-EF3C-515F-012FCEA685C6}"/>
              </a:ext>
            </a:extLst>
          </p:cNvPr>
          <p:cNvSpPr>
            <a:spLocks noGrp="1"/>
          </p:cNvSpPr>
          <p:nvPr>
            <p:ph type="title"/>
          </p:nvPr>
        </p:nvSpPr>
        <p:spPr/>
        <p:txBody>
          <a:bodyPr/>
          <a:lstStyle/>
          <a:p>
            <a:r>
              <a:rPr lang="en-US" dirty="0"/>
              <a:t>Try…Finally</a:t>
            </a:r>
          </a:p>
        </p:txBody>
      </p:sp>
      <p:sp>
        <p:nvSpPr>
          <p:cNvPr id="3" name="Content Placeholder 2">
            <a:extLst>
              <a:ext uri="{FF2B5EF4-FFF2-40B4-BE49-F238E27FC236}">
                <a16:creationId xmlns:a16="http://schemas.microsoft.com/office/drawing/2014/main" id="{84785A17-F9C0-58D0-1F19-EE96DE3C8C13}"/>
              </a:ext>
            </a:extLst>
          </p:cNvPr>
          <p:cNvSpPr>
            <a:spLocks noGrp="1"/>
          </p:cNvSpPr>
          <p:nvPr>
            <p:ph idx="1"/>
          </p:nvPr>
        </p:nvSpPr>
        <p:spPr/>
        <p:txBody>
          <a:bodyPr/>
          <a:lstStyle/>
          <a:p>
            <a:r>
              <a:rPr lang="en-US" dirty="0"/>
              <a:t>Try Block:</a:t>
            </a:r>
          </a:p>
          <a:p>
            <a:pPr lvl="1"/>
            <a:r>
              <a:rPr lang="en-US" dirty="0"/>
              <a:t>Body of code that will be run</a:t>
            </a:r>
          </a:p>
          <a:p>
            <a:r>
              <a:rPr lang="en-US" dirty="0"/>
              <a:t>Finally Block:</a:t>
            </a:r>
          </a:p>
          <a:p>
            <a:pPr lvl="1"/>
            <a:r>
              <a:rPr lang="en-US" dirty="0"/>
              <a:t>Always runs once the program exits try block (whether due to a return, exception, anything!)</a:t>
            </a:r>
          </a:p>
        </p:txBody>
      </p:sp>
    </p:spTree>
    <p:extLst>
      <p:ext uri="{BB962C8B-B14F-4D97-AF65-F5344CB8AC3E}">
        <p14:creationId xmlns:p14="http://schemas.microsoft.com/office/powerpoint/2010/main" val="2550946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471D8-BB83-76BB-E6F8-6835C329DB1F}"/>
              </a:ext>
            </a:extLst>
          </p:cNvPr>
          <p:cNvSpPr>
            <a:spLocks noGrp="1"/>
          </p:cNvSpPr>
          <p:nvPr>
            <p:ph type="title"/>
          </p:nvPr>
        </p:nvSpPr>
        <p:spPr/>
        <p:txBody>
          <a:bodyPr/>
          <a:lstStyle/>
          <a:p>
            <a:r>
              <a:rPr lang="en-US" dirty="0"/>
              <a:t>Correct (but not Java) Bank Account Example</a:t>
            </a:r>
          </a:p>
        </p:txBody>
      </p:sp>
      <p:sp>
        <p:nvSpPr>
          <p:cNvPr id="7" name="Content Placeholder 2">
            <a:extLst>
              <a:ext uri="{FF2B5EF4-FFF2-40B4-BE49-F238E27FC236}">
                <a16:creationId xmlns:a16="http://schemas.microsoft.com/office/drawing/2014/main" id="{620E0194-851C-428D-58B7-7789AF790558}"/>
              </a:ext>
            </a:extLst>
          </p:cNvPr>
          <p:cNvSpPr>
            <a:spLocks noGrp="1"/>
          </p:cNvSpPr>
          <p:nvPr>
            <p:ph idx="1"/>
          </p:nvPr>
        </p:nvSpPr>
        <p:spPr>
          <a:xfrm>
            <a:off x="274320" y="1330960"/>
            <a:ext cx="11917680" cy="5527039"/>
          </a:xfrm>
        </p:spPr>
        <p:txBody>
          <a:bodyPr>
            <a:normAutofit fontScale="77500" lnSpcReduction="20000"/>
          </a:bodyPr>
          <a:lstStyle/>
          <a:p>
            <a:pPr marL="0" indent="0">
              <a:buNone/>
            </a:pPr>
            <a:r>
              <a:rPr lang="en-US" dirty="0"/>
              <a:t>class </a:t>
            </a:r>
            <a:r>
              <a:rPr lang="en-US" dirty="0" err="1"/>
              <a:t>BankAccount</a:t>
            </a:r>
            <a:r>
              <a:rPr lang="en-US" dirty="0"/>
              <a:t> { </a:t>
            </a:r>
          </a:p>
          <a:p>
            <a:pPr marL="0" indent="0">
              <a:buNone/>
            </a:pPr>
            <a:r>
              <a:rPr lang="en-US" dirty="0"/>
              <a:t>	private int balance = 0; </a:t>
            </a:r>
          </a:p>
          <a:p>
            <a:pPr marL="0" indent="0">
              <a:buNone/>
            </a:pPr>
            <a:r>
              <a:rPr lang="en-US" dirty="0"/>
              <a:t>	private Lock </a:t>
            </a:r>
            <a:r>
              <a:rPr lang="en-US" dirty="0" err="1"/>
              <a:t>lck</a:t>
            </a:r>
            <a:r>
              <a:rPr lang="en-US" dirty="0"/>
              <a:t> = new Lock();</a:t>
            </a:r>
          </a:p>
          <a:p>
            <a:pPr marL="0" indent="0">
              <a:buNone/>
            </a:pPr>
            <a:r>
              <a:rPr lang="en-US" dirty="0"/>
              <a:t>	int </a:t>
            </a:r>
            <a:r>
              <a:rPr lang="en-US" dirty="0" err="1"/>
              <a:t>getBalance</a:t>
            </a:r>
            <a:r>
              <a:rPr lang="en-US" dirty="0"/>
              <a:t>() { return balance; } </a:t>
            </a:r>
          </a:p>
          <a:p>
            <a:pPr marL="0" indent="0">
              <a:buNone/>
            </a:pPr>
            <a:r>
              <a:rPr lang="en-US" dirty="0"/>
              <a:t>	void </a:t>
            </a:r>
            <a:r>
              <a:rPr lang="en-US" dirty="0" err="1"/>
              <a:t>setBalance</a:t>
            </a:r>
            <a:r>
              <a:rPr lang="en-US" dirty="0"/>
              <a:t>(int x) { balance = x; } </a:t>
            </a:r>
          </a:p>
          <a:p>
            <a:pPr marL="0" indent="0">
              <a:buNone/>
            </a:pPr>
            <a:r>
              <a:rPr lang="en-US" dirty="0"/>
              <a:t>	void withdraw(int amount) { </a:t>
            </a:r>
          </a:p>
          <a:p>
            <a:pPr marL="0" indent="0">
              <a:buNone/>
            </a:pPr>
            <a:r>
              <a:rPr lang="en-US" dirty="0"/>
              <a:t>		</a:t>
            </a:r>
            <a:r>
              <a:rPr lang="en-US" dirty="0">
                <a:solidFill>
                  <a:srgbClr val="FF0000"/>
                </a:solidFill>
              </a:rPr>
              <a:t>try{</a:t>
            </a:r>
          </a:p>
          <a:p>
            <a:pPr marL="0" indent="0">
              <a:buNone/>
            </a:pPr>
            <a:r>
              <a:rPr lang="en-US" dirty="0"/>
              <a:t>			</a:t>
            </a:r>
            <a:r>
              <a:rPr lang="en-US" dirty="0" err="1"/>
              <a:t>lk.acquire</a:t>
            </a:r>
            <a:r>
              <a:rPr lang="en-US" dirty="0"/>
              <a:t>(); </a:t>
            </a:r>
          </a:p>
          <a:p>
            <a:pPr marL="0" indent="0">
              <a:buNone/>
            </a:pPr>
            <a:r>
              <a:rPr lang="en-US" dirty="0"/>
              <a:t>			int b = </a:t>
            </a:r>
            <a:r>
              <a:rPr lang="en-US" dirty="0" err="1"/>
              <a:t>getBalance</a:t>
            </a:r>
            <a:r>
              <a:rPr lang="en-US" dirty="0"/>
              <a:t>();</a:t>
            </a:r>
          </a:p>
          <a:p>
            <a:pPr marL="0" indent="0">
              <a:buNone/>
            </a:pPr>
            <a:r>
              <a:rPr lang="en-US" dirty="0"/>
              <a:t>			if (amount &gt; b) </a:t>
            </a:r>
          </a:p>
          <a:p>
            <a:pPr marL="0" indent="0">
              <a:buNone/>
            </a:pPr>
            <a:r>
              <a:rPr lang="en-US" dirty="0"/>
              <a:t>				throw new </a:t>
            </a:r>
            <a:r>
              <a:rPr lang="en-US" dirty="0" err="1"/>
              <a:t>WithdrawTooLargeException</a:t>
            </a:r>
            <a:r>
              <a:rPr lang="en-US" dirty="0"/>
              <a:t>(); </a:t>
            </a:r>
          </a:p>
          <a:p>
            <a:pPr marL="0" indent="0">
              <a:buNone/>
            </a:pPr>
            <a:r>
              <a:rPr lang="en-US" dirty="0"/>
              <a:t>			</a:t>
            </a:r>
            <a:r>
              <a:rPr lang="en-US" dirty="0" err="1"/>
              <a:t>setBalance</a:t>
            </a:r>
            <a:r>
              <a:rPr lang="en-US" dirty="0"/>
              <a:t>(b – amount); }</a:t>
            </a:r>
          </a:p>
          <a:p>
            <a:pPr marL="0" indent="0">
              <a:buNone/>
            </a:pPr>
            <a:r>
              <a:rPr lang="en-US" dirty="0"/>
              <a:t>		</a:t>
            </a:r>
            <a:r>
              <a:rPr lang="en-US" dirty="0">
                <a:solidFill>
                  <a:srgbClr val="FF0000"/>
                </a:solidFill>
              </a:rPr>
              <a:t>finally { </a:t>
            </a:r>
            <a:r>
              <a:rPr lang="en-US" dirty="0" err="1">
                <a:solidFill>
                  <a:srgbClr val="FF0000"/>
                </a:solidFill>
              </a:rPr>
              <a:t>lk.release</a:t>
            </a:r>
            <a:r>
              <a:rPr lang="en-US" dirty="0">
                <a:solidFill>
                  <a:srgbClr val="FF0000"/>
                </a:solidFill>
              </a:rPr>
              <a:t>(); } </a:t>
            </a:r>
            <a:r>
              <a:rPr lang="en-US" dirty="0"/>
              <a:t>} </a:t>
            </a:r>
          </a:p>
          <a:p>
            <a:pPr marL="0" indent="0">
              <a:buNone/>
            </a:pPr>
            <a:r>
              <a:rPr lang="en-US" dirty="0"/>
              <a:t>	// other operations like deposit, etc. </a:t>
            </a:r>
          </a:p>
          <a:p>
            <a:pPr marL="0" indent="0">
              <a:buNone/>
            </a:pPr>
            <a:r>
              <a:rPr lang="en-US" dirty="0"/>
              <a:t>} </a:t>
            </a:r>
          </a:p>
        </p:txBody>
      </p:sp>
      <p:sp>
        <p:nvSpPr>
          <p:cNvPr id="4" name="TextBox 3">
            <a:extLst>
              <a:ext uri="{FF2B5EF4-FFF2-40B4-BE49-F238E27FC236}">
                <a16:creationId xmlns:a16="http://schemas.microsoft.com/office/drawing/2014/main" id="{C44441CF-8A8F-00EF-539B-A42DE40C58E9}"/>
              </a:ext>
            </a:extLst>
          </p:cNvPr>
          <p:cNvSpPr txBox="1"/>
          <p:nvPr/>
        </p:nvSpPr>
        <p:spPr>
          <a:xfrm>
            <a:off x="8585200" y="1690688"/>
            <a:ext cx="3484881" cy="1477328"/>
          </a:xfrm>
          <a:prstGeom prst="rect">
            <a:avLst/>
          </a:prstGeom>
          <a:noFill/>
          <a:ln>
            <a:solidFill>
              <a:schemeClr val="accent5">
                <a:lumMod val="75000"/>
              </a:schemeClr>
            </a:solidFill>
          </a:ln>
        </p:spPr>
        <p:txBody>
          <a:bodyPr wrap="square" rtlCol="0">
            <a:spAutoFit/>
          </a:bodyPr>
          <a:lstStyle/>
          <a:p>
            <a:r>
              <a:rPr lang="en-US" dirty="0">
                <a:solidFill>
                  <a:schemeClr val="accent5">
                    <a:lumMod val="75000"/>
                  </a:schemeClr>
                </a:solidFill>
              </a:rPr>
              <a:t>Questions:</a:t>
            </a:r>
          </a:p>
          <a:p>
            <a:pPr marL="342900" indent="-342900">
              <a:buFont typeface="+mj-lt"/>
              <a:buAutoNum type="arabicPeriod"/>
            </a:pPr>
            <a:r>
              <a:rPr lang="en-US" dirty="0">
                <a:solidFill>
                  <a:schemeClr val="accent5">
                    <a:lumMod val="75000"/>
                  </a:schemeClr>
                </a:solidFill>
              </a:rPr>
              <a:t>Should deposit have its own lock object, or the same one?</a:t>
            </a:r>
          </a:p>
          <a:p>
            <a:pPr marL="342900" indent="-342900">
              <a:buFont typeface="+mj-lt"/>
              <a:buAutoNum type="arabicPeriod"/>
            </a:pPr>
            <a:r>
              <a:rPr lang="en-US" dirty="0">
                <a:solidFill>
                  <a:schemeClr val="accent5">
                    <a:lumMod val="75000"/>
                  </a:schemeClr>
                </a:solidFill>
              </a:rPr>
              <a:t>What about </a:t>
            </a:r>
            <a:r>
              <a:rPr lang="en-US" dirty="0" err="1">
                <a:solidFill>
                  <a:schemeClr val="accent5">
                    <a:lumMod val="75000"/>
                  </a:schemeClr>
                </a:solidFill>
              </a:rPr>
              <a:t>getBalance</a:t>
            </a:r>
            <a:r>
              <a:rPr lang="en-US" dirty="0">
                <a:solidFill>
                  <a:schemeClr val="accent5">
                    <a:lumMod val="75000"/>
                  </a:schemeClr>
                </a:solidFill>
              </a:rPr>
              <a:t>?</a:t>
            </a:r>
          </a:p>
          <a:p>
            <a:pPr marL="342900" indent="-342900">
              <a:buFont typeface="+mj-lt"/>
              <a:buAutoNum type="arabicPeriod"/>
            </a:pPr>
            <a:r>
              <a:rPr lang="en-US" dirty="0">
                <a:solidFill>
                  <a:schemeClr val="accent5">
                    <a:lumMod val="75000"/>
                  </a:schemeClr>
                </a:solidFill>
              </a:rPr>
              <a:t>What about </a:t>
            </a:r>
            <a:r>
              <a:rPr lang="en-US" dirty="0" err="1">
                <a:solidFill>
                  <a:schemeClr val="accent5">
                    <a:lumMod val="75000"/>
                  </a:schemeClr>
                </a:solidFill>
              </a:rPr>
              <a:t>setBalance</a:t>
            </a:r>
            <a:r>
              <a:rPr lang="en-US" dirty="0">
                <a:solidFill>
                  <a:schemeClr val="accent5">
                    <a:lumMod val="75000"/>
                  </a:schemeClr>
                </a:solidFill>
              </a:rPr>
              <a:t>?</a:t>
            </a:r>
          </a:p>
        </p:txBody>
      </p:sp>
    </p:spTree>
    <p:extLst>
      <p:ext uri="{BB962C8B-B14F-4D97-AF65-F5344CB8AC3E}">
        <p14:creationId xmlns:p14="http://schemas.microsoft.com/office/powerpoint/2010/main" val="38724798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A8ACE-0848-BFD0-B55C-5ADE4C4BCBBC}"/>
              </a:ext>
            </a:extLst>
          </p:cNvPr>
          <p:cNvSpPr>
            <a:spLocks noGrp="1"/>
          </p:cNvSpPr>
          <p:nvPr>
            <p:ph type="title"/>
          </p:nvPr>
        </p:nvSpPr>
        <p:spPr/>
        <p:txBody>
          <a:bodyPr/>
          <a:lstStyle/>
          <a:p>
            <a:r>
              <a:rPr lang="en-US" dirty="0"/>
              <a:t>A still “Bad” Interleaving</a:t>
            </a:r>
          </a:p>
        </p:txBody>
      </p:sp>
      <p:sp>
        <p:nvSpPr>
          <p:cNvPr id="3" name="Content Placeholder 2">
            <a:extLst>
              <a:ext uri="{FF2B5EF4-FFF2-40B4-BE49-F238E27FC236}">
                <a16:creationId xmlns:a16="http://schemas.microsoft.com/office/drawing/2014/main" id="{4BC14509-872D-1E71-1F56-099930F74D40}"/>
              </a:ext>
            </a:extLst>
          </p:cNvPr>
          <p:cNvSpPr>
            <a:spLocks noGrp="1"/>
          </p:cNvSpPr>
          <p:nvPr>
            <p:ph idx="1"/>
          </p:nvPr>
        </p:nvSpPr>
        <p:spPr>
          <a:xfrm>
            <a:off x="274320" y="1330960"/>
            <a:ext cx="11917680" cy="5527039"/>
          </a:xfrm>
        </p:spPr>
        <p:txBody>
          <a:bodyPr>
            <a:normAutofit/>
          </a:bodyPr>
          <a:lstStyle/>
          <a:p>
            <a:r>
              <a:rPr lang="en-US" dirty="0"/>
              <a:t>Assume the initial balance is 150</a:t>
            </a:r>
          </a:p>
          <a:p>
            <a:endParaRPr lang="en-US" dirty="0"/>
          </a:p>
        </p:txBody>
      </p:sp>
      <p:sp>
        <p:nvSpPr>
          <p:cNvPr id="5" name="Rectangle 4">
            <a:extLst>
              <a:ext uri="{FF2B5EF4-FFF2-40B4-BE49-F238E27FC236}">
                <a16:creationId xmlns:a16="http://schemas.microsoft.com/office/drawing/2014/main" id="{DBEFDB0C-B099-09B5-232E-F0FD7B01BA79}"/>
              </a:ext>
            </a:extLst>
          </p:cNvPr>
          <p:cNvSpPr/>
          <p:nvPr/>
        </p:nvSpPr>
        <p:spPr>
          <a:xfrm>
            <a:off x="3478179" y="2172832"/>
            <a:ext cx="2165657" cy="856139"/>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withdraw(100);</a:t>
            </a:r>
          </a:p>
        </p:txBody>
      </p:sp>
      <p:sp>
        <p:nvSpPr>
          <p:cNvPr id="6" name="TextBox 5">
            <a:extLst>
              <a:ext uri="{FF2B5EF4-FFF2-40B4-BE49-F238E27FC236}">
                <a16:creationId xmlns:a16="http://schemas.microsoft.com/office/drawing/2014/main" id="{32648739-9A4E-4DE9-3C34-1F967631D892}"/>
              </a:ext>
            </a:extLst>
          </p:cNvPr>
          <p:cNvSpPr txBox="1"/>
          <p:nvPr/>
        </p:nvSpPr>
        <p:spPr>
          <a:xfrm>
            <a:off x="3478180" y="1865651"/>
            <a:ext cx="1076128" cy="369332"/>
          </a:xfrm>
          <a:prstGeom prst="rect">
            <a:avLst/>
          </a:prstGeom>
          <a:noFill/>
        </p:spPr>
        <p:txBody>
          <a:bodyPr wrap="none" rtlCol="0">
            <a:spAutoFit/>
          </a:bodyPr>
          <a:lstStyle/>
          <a:p>
            <a:r>
              <a:rPr lang="en-US" dirty="0"/>
              <a:t>Thread 1:</a:t>
            </a:r>
          </a:p>
        </p:txBody>
      </p:sp>
      <p:sp>
        <p:nvSpPr>
          <p:cNvPr id="7" name="Rectangle 6">
            <a:extLst>
              <a:ext uri="{FF2B5EF4-FFF2-40B4-BE49-F238E27FC236}">
                <a16:creationId xmlns:a16="http://schemas.microsoft.com/office/drawing/2014/main" id="{E3D40A5B-D6FE-42EA-6F2F-1386F2603716}"/>
              </a:ext>
            </a:extLst>
          </p:cNvPr>
          <p:cNvSpPr/>
          <p:nvPr/>
        </p:nvSpPr>
        <p:spPr>
          <a:xfrm>
            <a:off x="6746239" y="2172832"/>
            <a:ext cx="2865121" cy="856139"/>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if(</a:t>
            </a:r>
            <a:r>
              <a:rPr lang="en-US" dirty="0" err="1">
                <a:solidFill>
                  <a:schemeClr val="tx1"/>
                </a:solidFill>
              </a:rPr>
              <a:t>getBalance</a:t>
            </a:r>
            <a:r>
              <a:rPr lang="en-US" dirty="0">
                <a:solidFill>
                  <a:schemeClr val="tx1"/>
                </a:solidFill>
              </a:rPr>
              <a:t>()&lt;75)</a:t>
            </a:r>
          </a:p>
          <a:p>
            <a:r>
              <a:rPr lang="en-US" dirty="0">
                <a:solidFill>
                  <a:schemeClr val="tx1"/>
                </a:solidFill>
              </a:rPr>
              <a:t>	</a:t>
            </a:r>
            <a:r>
              <a:rPr lang="en-US" dirty="0" err="1">
                <a:solidFill>
                  <a:schemeClr val="tx1"/>
                </a:solidFill>
              </a:rPr>
              <a:t>setBalance</a:t>
            </a:r>
            <a:r>
              <a:rPr lang="en-US" dirty="0">
                <a:solidFill>
                  <a:schemeClr val="tx1"/>
                </a:solidFill>
              </a:rPr>
              <a:t>(75);</a:t>
            </a:r>
          </a:p>
        </p:txBody>
      </p:sp>
      <p:sp>
        <p:nvSpPr>
          <p:cNvPr id="8" name="TextBox 7">
            <a:extLst>
              <a:ext uri="{FF2B5EF4-FFF2-40B4-BE49-F238E27FC236}">
                <a16:creationId xmlns:a16="http://schemas.microsoft.com/office/drawing/2014/main" id="{A7ADF18B-F1F4-F324-5D1C-50A2842AC38D}"/>
              </a:ext>
            </a:extLst>
          </p:cNvPr>
          <p:cNvSpPr txBox="1"/>
          <p:nvPr/>
        </p:nvSpPr>
        <p:spPr>
          <a:xfrm>
            <a:off x="6746240" y="1865651"/>
            <a:ext cx="1076128" cy="369332"/>
          </a:xfrm>
          <a:prstGeom prst="rect">
            <a:avLst/>
          </a:prstGeom>
          <a:noFill/>
        </p:spPr>
        <p:txBody>
          <a:bodyPr wrap="none" rtlCol="0">
            <a:spAutoFit/>
          </a:bodyPr>
          <a:lstStyle/>
          <a:p>
            <a:r>
              <a:rPr lang="en-US" dirty="0"/>
              <a:t>Thread 2:</a:t>
            </a:r>
          </a:p>
        </p:txBody>
      </p:sp>
      <p:sp>
        <p:nvSpPr>
          <p:cNvPr id="9" name="Rectangle 8">
            <a:extLst>
              <a:ext uri="{FF2B5EF4-FFF2-40B4-BE49-F238E27FC236}">
                <a16:creationId xmlns:a16="http://schemas.microsoft.com/office/drawing/2014/main" id="{153111F2-E0CB-EFB9-CDFE-114A83873431}"/>
              </a:ext>
            </a:extLst>
          </p:cNvPr>
          <p:cNvSpPr/>
          <p:nvPr/>
        </p:nvSpPr>
        <p:spPr>
          <a:xfrm>
            <a:off x="1932064" y="2926080"/>
            <a:ext cx="4325665" cy="3942081"/>
          </a:xfrm>
          <a:prstGeom prst="rect">
            <a:avLst/>
          </a:prstGeom>
          <a:solidFill>
            <a:schemeClr val="accent1">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indent="0">
              <a:buNone/>
            </a:pPr>
            <a:r>
              <a:rPr lang="en-US" dirty="0">
                <a:solidFill>
                  <a:schemeClr val="tx1"/>
                </a:solidFill>
              </a:rPr>
              <a:t>try{</a:t>
            </a:r>
          </a:p>
          <a:p>
            <a:pPr marL="0" indent="0">
              <a:buNone/>
            </a:pPr>
            <a:r>
              <a:rPr lang="en-US" dirty="0">
                <a:solidFill>
                  <a:schemeClr val="tx1"/>
                </a:solidFill>
              </a:rPr>
              <a:t>	</a:t>
            </a:r>
            <a:r>
              <a:rPr lang="en-US" dirty="0" err="1">
                <a:solidFill>
                  <a:schemeClr val="tx1"/>
                </a:solidFill>
              </a:rPr>
              <a:t>lk.acquire</a:t>
            </a:r>
            <a:r>
              <a:rPr lang="en-US" dirty="0">
                <a:solidFill>
                  <a:schemeClr val="tx1"/>
                </a:solidFill>
              </a:rPr>
              <a:t>(); </a:t>
            </a:r>
          </a:p>
          <a:p>
            <a:pPr marL="0" indent="0">
              <a:buNone/>
            </a:pPr>
            <a:r>
              <a:rPr lang="en-US" dirty="0">
                <a:solidFill>
                  <a:schemeClr val="tx1"/>
                </a:solidFill>
              </a:rPr>
              <a:t>	int b = </a:t>
            </a:r>
            <a:r>
              <a:rPr lang="en-US" dirty="0" err="1">
                <a:solidFill>
                  <a:schemeClr val="tx1"/>
                </a:solidFill>
              </a:rPr>
              <a:t>getBalance</a:t>
            </a:r>
            <a:r>
              <a:rPr lang="en-US" dirty="0">
                <a:solidFill>
                  <a:schemeClr val="tx1"/>
                </a:solidFill>
              </a:rPr>
              <a:t>();</a:t>
            </a:r>
          </a:p>
          <a:p>
            <a:pPr marL="0" indent="0">
              <a:buNone/>
            </a:pPr>
            <a:r>
              <a:rPr lang="en-US" dirty="0">
                <a:solidFill>
                  <a:schemeClr val="tx1"/>
                </a:solidFill>
              </a:rPr>
              <a:t>	if (amount &gt; b) </a:t>
            </a:r>
          </a:p>
          <a:p>
            <a:pPr marL="0" indent="0">
              <a:buNone/>
            </a:pPr>
            <a:r>
              <a:rPr lang="en-US" dirty="0">
                <a:solidFill>
                  <a:schemeClr val="tx1"/>
                </a:solidFill>
              </a:rPr>
              <a:t>		throw new Exception();</a:t>
            </a:r>
          </a:p>
          <a:p>
            <a:pPr marL="0" indent="0">
              <a:buNone/>
            </a:pPr>
            <a:r>
              <a:rPr lang="en-US" dirty="0">
                <a:solidFill>
                  <a:schemeClr val="tx1"/>
                </a:solidFill>
              </a:rPr>
              <a:t> </a:t>
            </a:r>
          </a:p>
          <a:p>
            <a:pPr marL="0" indent="0">
              <a:buNone/>
            </a:pPr>
            <a:endParaRPr lang="en-US" dirty="0">
              <a:solidFill>
                <a:schemeClr val="tx1"/>
              </a:solidFill>
            </a:endParaRPr>
          </a:p>
          <a:p>
            <a:pPr marL="0" indent="0">
              <a:buNone/>
            </a:pPr>
            <a:r>
              <a:rPr lang="en-US" dirty="0">
                <a:solidFill>
                  <a:schemeClr val="tx1"/>
                </a:solidFill>
              </a:rPr>
              <a:t>	</a:t>
            </a:r>
            <a:r>
              <a:rPr lang="en-US" dirty="0" err="1">
                <a:solidFill>
                  <a:schemeClr val="tx1"/>
                </a:solidFill>
              </a:rPr>
              <a:t>setBalance</a:t>
            </a:r>
            <a:r>
              <a:rPr lang="en-US" dirty="0">
                <a:solidFill>
                  <a:schemeClr val="tx1"/>
                </a:solidFill>
              </a:rPr>
              <a:t>(b – amount); }</a:t>
            </a:r>
          </a:p>
          <a:p>
            <a:pPr marL="0" indent="0">
              <a:buNone/>
            </a:pPr>
            <a:r>
              <a:rPr lang="en-US" dirty="0">
                <a:solidFill>
                  <a:schemeClr val="tx1"/>
                </a:solidFill>
              </a:rPr>
              <a:t>finally { </a:t>
            </a:r>
            <a:r>
              <a:rPr lang="en-US" dirty="0" err="1">
                <a:solidFill>
                  <a:schemeClr val="tx1"/>
                </a:solidFill>
              </a:rPr>
              <a:t>lk.release</a:t>
            </a:r>
            <a:r>
              <a:rPr lang="en-US" dirty="0">
                <a:solidFill>
                  <a:schemeClr val="tx1"/>
                </a:solidFill>
              </a:rPr>
              <a:t>(); }</a:t>
            </a:r>
          </a:p>
        </p:txBody>
      </p:sp>
      <p:sp>
        <p:nvSpPr>
          <p:cNvPr id="11" name="Rectangle 10">
            <a:extLst>
              <a:ext uri="{FF2B5EF4-FFF2-40B4-BE49-F238E27FC236}">
                <a16:creationId xmlns:a16="http://schemas.microsoft.com/office/drawing/2014/main" id="{D99C9F9B-23B2-843A-E07D-0F90A5EC807E}"/>
              </a:ext>
            </a:extLst>
          </p:cNvPr>
          <p:cNvSpPr/>
          <p:nvPr/>
        </p:nvSpPr>
        <p:spPr>
          <a:xfrm>
            <a:off x="6257728" y="2915918"/>
            <a:ext cx="4002208" cy="3942081"/>
          </a:xfrm>
          <a:prstGeom prst="rect">
            <a:avLst/>
          </a:prstGeom>
          <a:solidFill>
            <a:schemeClr val="accent1">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r>
              <a:rPr lang="en-US" dirty="0">
                <a:solidFill>
                  <a:schemeClr val="tx1"/>
                </a:solidFill>
              </a:rPr>
              <a:t>if(</a:t>
            </a:r>
            <a:r>
              <a:rPr lang="en-US" dirty="0" err="1">
                <a:solidFill>
                  <a:schemeClr val="tx1"/>
                </a:solidFill>
              </a:rPr>
              <a:t>getBalance</a:t>
            </a:r>
            <a:r>
              <a:rPr lang="en-US" dirty="0">
                <a:solidFill>
                  <a:schemeClr val="tx1"/>
                </a:solidFill>
              </a:rPr>
              <a:t>() &lt; 75)</a:t>
            </a:r>
          </a:p>
          <a:p>
            <a:pPr marL="0" indent="0">
              <a:buNone/>
            </a:pPr>
            <a:r>
              <a:rPr lang="en-US" dirty="0">
                <a:solidFill>
                  <a:schemeClr val="tx1"/>
                </a:solidFill>
              </a:rPr>
              <a:t>	</a:t>
            </a:r>
            <a:r>
              <a:rPr lang="en-US" dirty="0" err="1">
                <a:solidFill>
                  <a:schemeClr val="tx1"/>
                </a:solidFill>
              </a:rPr>
              <a:t>setBalance</a:t>
            </a:r>
            <a:r>
              <a:rPr lang="en-US" dirty="0">
                <a:solidFill>
                  <a:schemeClr val="tx1"/>
                </a:solidFill>
              </a:rPr>
              <a:t>(75);</a:t>
            </a:r>
          </a:p>
        </p:txBody>
      </p:sp>
    </p:spTree>
    <p:extLst>
      <p:ext uri="{BB962C8B-B14F-4D97-AF65-F5344CB8AC3E}">
        <p14:creationId xmlns:p14="http://schemas.microsoft.com/office/powerpoint/2010/main" val="21932914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471D8-BB83-76BB-E6F8-6835C329DB1F}"/>
              </a:ext>
            </a:extLst>
          </p:cNvPr>
          <p:cNvSpPr>
            <a:spLocks noGrp="1"/>
          </p:cNvSpPr>
          <p:nvPr>
            <p:ph type="title"/>
          </p:nvPr>
        </p:nvSpPr>
        <p:spPr/>
        <p:txBody>
          <a:bodyPr/>
          <a:lstStyle/>
          <a:p>
            <a:r>
              <a:rPr lang="en-US" dirty="0"/>
              <a:t>What’s wrong here…</a:t>
            </a:r>
          </a:p>
        </p:txBody>
      </p:sp>
      <p:sp>
        <p:nvSpPr>
          <p:cNvPr id="7" name="Content Placeholder 2">
            <a:extLst>
              <a:ext uri="{FF2B5EF4-FFF2-40B4-BE49-F238E27FC236}">
                <a16:creationId xmlns:a16="http://schemas.microsoft.com/office/drawing/2014/main" id="{620E0194-851C-428D-58B7-7789AF790558}"/>
              </a:ext>
            </a:extLst>
          </p:cNvPr>
          <p:cNvSpPr>
            <a:spLocks noGrp="1"/>
          </p:cNvSpPr>
          <p:nvPr>
            <p:ph idx="1"/>
          </p:nvPr>
        </p:nvSpPr>
        <p:spPr>
          <a:xfrm>
            <a:off x="274320" y="1330960"/>
            <a:ext cx="11917680" cy="5527039"/>
          </a:xfrm>
        </p:spPr>
        <p:txBody>
          <a:bodyPr>
            <a:normAutofit fontScale="70000" lnSpcReduction="20000"/>
          </a:bodyPr>
          <a:lstStyle/>
          <a:p>
            <a:pPr marL="0" indent="0">
              <a:buNone/>
            </a:pPr>
            <a:r>
              <a:rPr lang="en-US" dirty="0"/>
              <a:t>class </a:t>
            </a:r>
            <a:r>
              <a:rPr lang="en-US" dirty="0" err="1"/>
              <a:t>BankAccount</a:t>
            </a:r>
            <a:r>
              <a:rPr lang="en-US" dirty="0"/>
              <a:t> { </a:t>
            </a:r>
          </a:p>
          <a:p>
            <a:pPr marL="0" indent="0">
              <a:buNone/>
            </a:pPr>
            <a:r>
              <a:rPr lang="en-US" dirty="0"/>
              <a:t>	private int balance = 0; </a:t>
            </a:r>
          </a:p>
          <a:p>
            <a:pPr marL="0" indent="0">
              <a:buNone/>
            </a:pPr>
            <a:r>
              <a:rPr lang="en-US" dirty="0"/>
              <a:t>	private Lock </a:t>
            </a:r>
            <a:r>
              <a:rPr lang="en-US" dirty="0" err="1"/>
              <a:t>lck</a:t>
            </a:r>
            <a:r>
              <a:rPr lang="en-US" dirty="0"/>
              <a:t> = new Lock();</a:t>
            </a:r>
          </a:p>
          <a:p>
            <a:pPr marL="0" indent="0">
              <a:buNone/>
            </a:pPr>
            <a:r>
              <a:rPr lang="en-US" dirty="0"/>
              <a:t>	</a:t>
            </a:r>
            <a:r>
              <a:rPr lang="en-US" dirty="0">
                <a:solidFill>
                  <a:srgbClr val="FF0000"/>
                </a:solidFill>
              </a:rPr>
              <a:t>int </a:t>
            </a:r>
            <a:r>
              <a:rPr lang="en-US" dirty="0" err="1">
                <a:solidFill>
                  <a:srgbClr val="FF0000"/>
                </a:solidFill>
              </a:rPr>
              <a:t>setBalance</a:t>
            </a:r>
            <a:r>
              <a:rPr lang="en-US" dirty="0">
                <a:solidFill>
                  <a:srgbClr val="FF0000"/>
                </a:solidFill>
              </a:rPr>
              <a:t>(int x) { </a:t>
            </a:r>
          </a:p>
          <a:p>
            <a:pPr marL="0" indent="0">
              <a:buNone/>
            </a:pPr>
            <a:r>
              <a:rPr lang="en-US" dirty="0">
                <a:solidFill>
                  <a:srgbClr val="FF0000"/>
                </a:solidFill>
              </a:rPr>
              <a:t>		try{</a:t>
            </a:r>
          </a:p>
          <a:p>
            <a:pPr marL="0" indent="0">
              <a:buNone/>
            </a:pPr>
            <a:r>
              <a:rPr lang="en-US" dirty="0">
                <a:solidFill>
                  <a:srgbClr val="FF0000"/>
                </a:solidFill>
              </a:rPr>
              <a:t>			</a:t>
            </a:r>
            <a:r>
              <a:rPr lang="en-US" dirty="0" err="1">
                <a:solidFill>
                  <a:srgbClr val="FF0000"/>
                </a:solidFill>
              </a:rPr>
              <a:t>lk.acquire</a:t>
            </a:r>
            <a:r>
              <a:rPr lang="en-US" dirty="0">
                <a:solidFill>
                  <a:srgbClr val="FF0000"/>
                </a:solidFill>
              </a:rPr>
              <a:t>();</a:t>
            </a:r>
          </a:p>
          <a:p>
            <a:pPr marL="0" indent="0">
              <a:buNone/>
            </a:pPr>
            <a:r>
              <a:rPr lang="en-US" dirty="0">
                <a:solidFill>
                  <a:srgbClr val="FF0000"/>
                </a:solidFill>
              </a:rPr>
              <a:t>			balance = x; }</a:t>
            </a:r>
          </a:p>
          <a:p>
            <a:pPr marL="0" indent="0">
              <a:buNone/>
            </a:pPr>
            <a:r>
              <a:rPr lang="en-US" dirty="0">
                <a:solidFill>
                  <a:srgbClr val="FF0000"/>
                </a:solidFill>
              </a:rPr>
              <a:t>		finally{ </a:t>
            </a:r>
            <a:r>
              <a:rPr lang="en-US" dirty="0" err="1">
                <a:solidFill>
                  <a:srgbClr val="FF0000"/>
                </a:solidFill>
              </a:rPr>
              <a:t>lk.release</a:t>
            </a:r>
            <a:r>
              <a:rPr lang="en-US" dirty="0">
                <a:solidFill>
                  <a:srgbClr val="FF0000"/>
                </a:solidFill>
              </a:rPr>
              <a:t>(); } }</a:t>
            </a:r>
            <a:r>
              <a:rPr lang="en-US" dirty="0"/>
              <a:t> </a:t>
            </a:r>
          </a:p>
          <a:p>
            <a:pPr marL="0" indent="0">
              <a:buNone/>
            </a:pPr>
            <a:r>
              <a:rPr lang="en-US" dirty="0"/>
              <a:t>	void withdraw(int amount) { </a:t>
            </a:r>
          </a:p>
          <a:p>
            <a:pPr marL="0" indent="0">
              <a:buNone/>
            </a:pPr>
            <a:r>
              <a:rPr lang="en-US" dirty="0"/>
              <a:t>		try{</a:t>
            </a:r>
          </a:p>
          <a:p>
            <a:pPr marL="0" indent="0">
              <a:buNone/>
            </a:pPr>
            <a:r>
              <a:rPr lang="en-US" dirty="0"/>
              <a:t>			</a:t>
            </a:r>
            <a:r>
              <a:rPr lang="en-US" dirty="0" err="1"/>
              <a:t>lk.acquire</a:t>
            </a:r>
            <a:r>
              <a:rPr lang="en-US" dirty="0"/>
              <a:t>(); </a:t>
            </a:r>
          </a:p>
          <a:p>
            <a:pPr marL="0" indent="0">
              <a:buNone/>
            </a:pPr>
            <a:r>
              <a:rPr lang="en-US" dirty="0"/>
              <a:t>			int b = </a:t>
            </a:r>
            <a:r>
              <a:rPr lang="en-US" dirty="0" err="1"/>
              <a:t>getBalance</a:t>
            </a:r>
            <a:r>
              <a:rPr lang="en-US" dirty="0"/>
              <a:t>();</a:t>
            </a:r>
          </a:p>
          <a:p>
            <a:pPr marL="0" indent="0">
              <a:buNone/>
            </a:pPr>
            <a:r>
              <a:rPr lang="en-US" dirty="0"/>
              <a:t>			if (amount &gt; b) </a:t>
            </a:r>
          </a:p>
          <a:p>
            <a:pPr marL="0" indent="0">
              <a:buNone/>
            </a:pPr>
            <a:r>
              <a:rPr lang="en-US" dirty="0"/>
              <a:t>				throw new </a:t>
            </a:r>
            <a:r>
              <a:rPr lang="en-US" dirty="0" err="1"/>
              <a:t>WithdrawTooLargeException</a:t>
            </a:r>
            <a:r>
              <a:rPr lang="en-US" dirty="0"/>
              <a:t>(); </a:t>
            </a:r>
          </a:p>
          <a:p>
            <a:pPr marL="0" indent="0">
              <a:buNone/>
            </a:pPr>
            <a:r>
              <a:rPr lang="en-US" dirty="0"/>
              <a:t>			</a:t>
            </a:r>
            <a:r>
              <a:rPr lang="en-US" dirty="0" err="1"/>
              <a:t>setBalance</a:t>
            </a:r>
            <a:r>
              <a:rPr lang="en-US" dirty="0"/>
              <a:t>(b – amount); }</a:t>
            </a:r>
          </a:p>
          <a:p>
            <a:pPr marL="0" indent="0">
              <a:buNone/>
            </a:pPr>
            <a:r>
              <a:rPr lang="en-US" dirty="0"/>
              <a:t>		finally { </a:t>
            </a:r>
            <a:r>
              <a:rPr lang="en-US" dirty="0" err="1"/>
              <a:t>lk.release</a:t>
            </a:r>
            <a:r>
              <a:rPr lang="en-US" dirty="0"/>
              <a:t>(); }</a:t>
            </a:r>
            <a:r>
              <a:rPr lang="en-US" dirty="0">
                <a:solidFill>
                  <a:srgbClr val="FF0000"/>
                </a:solidFill>
              </a:rPr>
              <a:t> </a:t>
            </a:r>
            <a:r>
              <a:rPr lang="en-US" dirty="0"/>
              <a:t>}} </a:t>
            </a:r>
          </a:p>
        </p:txBody>
      </p:sp>
      <p:sp>
        <p:nvSpPr>
          <p:cNvPr id="3" name="TextBox 2">
            <a:extLst>
              <a:ext uri="{FF2B5EF4-FFF2-40B4-BE49-F238E27FC236}">
                <a16:creationId xmlns:a16="http://schemas.microsoft.com/office/drawing/2014/main" id="{C32A89A4-2E43-E9E9-22B3-678B76A05715}"/>
              </a:ext>
            </a:extLst>
          </p:cNvPr>
          <p:cNvSpPr txBox="1"/>
          <p:nvPr/>
        </p:nvSpPr>
        <p:spPr>
          <a:xfrm>
            <a:off x="7416800" y="1690688"/>
            <a:ext cx="4500880" cy="1200329"/>
          </a:xfrm>
          <a:prstGeom prst="rect">
            <a:avLst/>
          </a:prstGeom>
          <a:noFill/>
          <a:ln>
            <a:solidFill>
              <a:schemeClr val="accent5">
                <a:lumMod val="75000"/>
              </a:schemeClr>
            </a:solidFill>
          </a:ln>
        </p:spPr>
        <p:txBody>
          <a:bodyPr wrap="square" rtlCol="0">
            <a:spAutoFit/>
          </a:bodyPr>
          <a:lstStyle/>
          <a:p>
            <a:r>
              <a:rPr lang="en-US" dirty="0">
                <a:solidFill>
                  <a:schemeClr val="accent5">
                    <a:lumMod val="75000"/>
                  </a:schemeClr>
                </a:solidFill>
              </a:rPr>
              <a:t>Withdraw calls </a:t>
            </a:r>
            <a:r>
              <a:rPr lang="en-US" dirty="0" err="1">
                <a:solidFill>
                  <a:schemeClr val="accent5">
                    <a:lumMod val="75000"/>
                  </a:schemeClr>
                </a:solidFill>
              </a:rPr>
              <a:t>setBalance</a:t>
            </a:r>
            <a:r>
              <a:rPr lang="en-US" dirty="0">
                <a:solidFill>
                  <a:schemeClr val="accent5">
                    <a:lumMod val="75000"/>
                  </a:schemeClr>
                </a:solidFill>
              </a:rPr>
              <a:t>!</a:t>
            </a:r>
          </a:p>
          <a:p>
            <a:endParaRPr lang="en-US" dirty="0">
              <a:solidFill>
                <a:schemeClr val="accent5">
                  <a:lumMod val="75000"/>
                </a:schemeClr>
              </a:solidFill>
            </a:endParaRPr>
          </a:p>
          <a:p>
            <a:r>
              <a:rPr lang="en-US" dirty="0">
                <a:solidFill>
                  <a:schemeClr val="accent5">
                    <a:lumMod val="75000"/>
                  </a:schemeClr>
                </a:solidFill>
              </a:rPr>
              <a:t>Withdraw can never finish because in </a:t>
            </a:r>
            <a:r>
              <a:rPr lang="en-US" dirty="0" err="1">
                <a:solidFill>
                  <a:schemeClr val="accent5">
                    <a:lumMod val="75000"/>
                  </a:schemeClr>
                </a:solidFill>
              </a:rPr>
              <a:t>setBalance</a:t>
            </a:r>
            <a:r>
              <a:rPr lang="en-US" dirty="0">
                <a:solidFill>
                  <a:schemeClr val="accent5">
                    <a:lumMod val="75000"/>
                  </a:schemeClr>
                </a:solidFill>
              </a:rPr>
              <a:t> the lock will always be held! </a:t>
            </a:r>
          </a:p>
        </p:txBody>
      </p:sp>
    </p:spTree>
    <p:extLst>
      <p:ext uri="{BB962C8B-B14F-4D97-AF65-F5344CB8AC3E}">
        <p14:creationId xmlns:p14="http://schemas.microsoft.com/office/powerpoint/2010/main" val="575606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7AC-FF14-2364-E422-210263224DBB}"/>
              </a:ext>
            </a:extLst>
          </p:cNvPr>
          <p:cNvSpPr>
            <a:spLocks noGrp="1"/>
          </p:cNvSpPr>
          <p:nvPr>
            <p:ph type="title"/>
          </p:nvPr>
        </p:nvSpPr>
        <p:spPr/>
        <p:txBody>
          <a:bodyPr/>
          <a:lstStyle/>
          <a:p>
            <a:r>
              <a:rPr lang="en-US" dirty="0"/>
              <a:t>Re-entrant Lock (Recursive Lock)</a:t>
            </a:r>
          </a:p>
        </p:txBody>
      </p:sp>
      <p:sp>
        <p:nvSpPr>
          <p:cNvPr id="3" name="Content Placeholder 2">
            <a:extLst>
              <a:ext uri="{FF2B5EF4-FFF2-40B4-BE49-F238E27FC236}">
                <a16:creationId xmlns:a16="http://schemas.microsoft.com/office/drawing/2014/main" id="{CB8947AE-2F88-9AE6-83C1-A93999E99F05}"/>
              </a:ext>
            </a:extLst>
          </p:cNvPr>
          <p:cNvSpPr>
            <a:spLocks noGrp="1"/>
          </p:cNvSpPr>
          <p:nvPr>
            <p:ph idx="1"/>
          </p:nvPr>
        </p:nvSpPr>
        <p:spPr/>
        <p:txBody>
          <a:bodyPr/>
          <a:lstStyle/>
          <a:p>
            <a:r>
              <a:rPr lang="en-US" dirty="0"/>
              <a:t>Idea:</a:t>
            </a:r>
          </a:p>
          <a:p>
            <a:pPr lvl="1"/>
            <a:r>
              <a:rPr lang="en-US" dirty="0"/>
              <a:t>Once a thread has acquired a lock, future calls to acquire on the same lock will not block progress</a:t>
            </a:r>
          </a:p>
          <a:p>
            <a:r>
              <a:rPr lang="en-US" dirty="0"/>
              <a:t>If the lock used in the previous slide is re-entrant, then it will work!</a:t>
            </a:r>
          </a:p>
          <a:p>
            <a:endParaRPr lang="en-US" dirty="0"/>
          </a:p>
        </p:txBody>
      </p:sp>
    </p:spTree>
    <p:extLst>
      <p:ext uri="{BB962C8B-B14F-4D97-AF65-F5344CB8AC3E}">
        <p14:creationId xmlns:p14="http://schemas.microsoft.com/office/powerpoint/2010/main" val="29252521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AF5F7-665A-9FC5-2A1E-EF711A9C3891}"/>
              </a:ext>
            </a:extLst>
          </p:cNvPr>
          <p:cNvSpPr>
            <a:spLocks noGrp="1"/>
          </p:cNvSpPr>
          <p:nvPr>
            <p:ph type="title"/>
          </p:nvPr>
        </p:nvSpPr>
        <p:spPr/>
        <p:txBody>
          <a:bodyPr/>
          <a:lstStyle/>
          <a:p>
            <a:r>
              <a:rPr lang="en-US" dirty="0"/>
              <a:t>Re-entrant Lock Details</a:t>
            </a:r>
          </a:p>
        </p:txBody>
      </p:sp>
      <p:sp>
        <p:nvSpPr>
          <p:cNvPr id="3" name="Content Placeholder 2">
            <a:extLst>
              <a:ext uri="{FF2B5EF4-FFF2-40B4-BE49-F238E27FC236}">
                <a16:creationId xmlns:a16="http://schemas.microsoft.com/office/drawing/2014/main" id="{FDFA8F06-605F-B023-345D-50BEED1A066C}"/>
              </a:ext>
            </a:extLst>
          </p:cNvPr>
          <p:cNvSpPr>
            <a:spLocks noGrp="1"/>
          </p:cNvSpPr>
          <p:nvPr>
            <p:ph idx="1"/>
          </p:nvPr>
        </p:nvSpPr>
        <p:spPr/>
        <p:txBody>
          <a:bodyPr>
            <a:normAutofit fontScale="92500" lnSpcReduction="10000"/>
          </a:bodyPr>
          <a:lstStyle/>
          <a:p>
            <a:r>
              <a:rPr lang="en-US" dirty="0"/>
              <a:t>A re-entrant lock (a.k.a. recursive lock)</a:t>
            </a:r>
          </a:p>
          <a:p>
            <a:r>
              <a:rPr lang="en-US" dirty="0"/>
              <a:t>“Remembers” </a:t>
            </a:r>
          </a:p>
          <a:p>
            <a:pPr lvl="1"/>
            <a:r>
              <a:rPr lang="en-US" dirty="0"/>
              <a:t>the thread (if any) that currently holds it </a:t>
            </a:r>
          </a:p>
          <a:p>
            <a:pPr lvl="1"/>
            <a:r>
              <a:rPr lang="en-US" dirty="0"/>
              <a:t>a count of “layers” that the thread holds it</a:t>
            </a:r>
          </a:p>
          <a:p>
            <a:r>
              <a:rPr lang="en-US" dirty="0"/>
              <a:t>When the lock goes from not-held to held, the count is set to 0 </a:t>
            </a:r>
          </a:p>
          <a:p>
            <a:r>
              <a:rPr lang="en-US" dirty="0"/>
              <a:t>If (code running in) the current holder calls acquire: </a:t>
            </a:r>
          </a:p>
          <a:p>
            <a:pPr lvl="1"/>
            <a:r>
              <a:rPr lang="en-US" dirty="0"/>
              <a:t>it does not block </a:t>
            </a:r>
          </a:p>
          <a:p>
            <a:pPr lvl="1"/>
            <a:r>
              <a:rPr lang="en-US" dirty="0"/>
              <a:t>it increments the count </a:t>
            </a:r>
          </a:p>
          <a:p>
            <a:r>
              <a:rPr lang="en-US" dirty="0"/>
              <a:t>On release: </a:t>
            </a:r>
          </a:p>
          <a:p>
            <a:pPr lvl="1"/>
            <a:r>
              <a:rPr lang="en-US" dirty="0"/>
              <a:t>if the count is &gt; 0, the count is decremented </a:t>
            </a:r>
          </a:p>
          <a:p>
            <a:pPr lvl="1"/>
            <a:r>
              <a:rPr lang="en-US" dirty="0"/>
              <a:t>if the count is 0, the lock becomes not-held</a:t>
            </a:r>
          </a:p>
        </p:txBody>
      </p:sp>
    </p:spTree>
    <p:extLst>
      <p:ext uri="{BB962C8B-B14F-4D97-AF65-F5344CB8AC3E}">
        <p14:creationId xmlns:p14="http://schemas.microsoft.com/office/powerpoint/2010/main" val="33311084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0C8CE-76D5-72C9-751C-2441A085E224}"/>
              </a:ext>
            </a:extLst>
          </p:cNvPr>
          <p:cNvSpPr>
            <a:spLocks noGrp="1"/>
          </p:cNvSpPr>
          <p:nvPr>
            <p:ph type="title"/>
          </p:nvPr>
        </p:nvSpPr>
        <p:spPr/>
        <p:txBody>
          <a:bodyPr/>
          <a:lstStyle/>
          <a:p>
            <a:r>
              <a:rPr lang="en-US" dirty="0"/>
              <a:t>Java’s Re-</a:t>
            </a:r>
            <a:r>
              <a:rPr lang="en-US" dirty="0" err="1"/>
              <a:t>entract</a:t>
            </a:r>
            <a:r>
              <a:rPr lang="en-US" dirty="0"/>
              <a:t> Lock Class</a:t>
            </a:r>
          </a:p>
        </p:txBody>
      </p:sp>
      <p:sp>
        <p:nvSpPr>
          <p:cNvPr id="3" name="Content Placeholder 2">
            <a:extLst>
              <a:ext uri="{FF2B5EF4-FFF2-40B4-BE49-F238E27FC236}">
                <a16:creationId xmlns:a16="http://schemas.microsoft.com/office/drawing/2014/main" id="{65921571-7770-8F19-F192-B62EF32D6038}"/>
              </a:ext>
            </a:extLst>
          </p:cNvPr>
          <p:cNvSpPr>
            <a:spLocks noGrp="1"/>
          </p:cNvSpPr>
          <p:nvPr>
            <p:ph idx="1"/>
          </p:nvPr>
        </p:nvSpPr>
        <p:spPr/>
        <p:txBody>
          <a:bodyPr>
            <a:normAutofit/>
          </a:bodyPr>
          <a:lstStyle/>
          <a:p>
            <a:r>
              <a:rPr lang="en-US" dirty="0" err="1"/>
              <a:t>java.util.concurrent.locks.ReentrantLock</a:t>
            </a:r>
            <a:r>
              <a:rPr lang="en-US" dirty="0"/>
              <a:t> </a:t>
            </a:r>
          </a:p>
          <a:p>
            <a:r>
              <a:rPr lang="en-US" dirty="0"/>
              <a:t>Has methods lock() and unlock() </a:t>
            </a:r>
          </a:p>
          <a:p>
            <a:r>
              <a:rPr lang="en-US" dirty="0"/>
              <a:t>Important to guarantee that lock is always released!!! </a:t>
            </a:r>
          </a:p>
          <a:p>
            <a:r>
              <a:rPr lang="en-US" dirty="0"/>
              <a:t>Recommend something like this: </a:t>
            </a:r>
          </a:p>
          <a:p>
            <a:pPr marL="457200" lvl="1" indent="0">
              <a:buNone/>
            </a:pPr>
            <a:r>
              <a:rPr lang="en-US" dirty="0" err="1"/>
              <a:t>myLock.lock</a:t>
            </a:r>
            <a:r>
              <a:rPr lang="en-US" dirty="0"/>
              <a:t>(); </a:t>
            </a:r>
          </a:p>
          <a:p>
            <a:pPr marL="457200" lvl="1" indent="0">
              <a:buNone/>
            </a:pPr>
            <a:r>
              <a:rPr lang="en-US" dirty="0"/>
              <a:t>try { // method body }</a:t>
            </a:r>
          </a:p>
          <a:p>
            <a:pPr marL="457200" lvl="1" indent="0">
              <a:buNone/>
            </a:pPr>
            <a:r>
              <a:rPr lang="en-US" dirty="0"/>
              <a:t>finally { </a:t>
            </a:r>
            <a:r>
              <a:rPr lang="en-US" dirty="0" err="1"/>
              <a:t>myLock.unlock</a:t>
            </a:r>
            <a:r>
              <a:rPr lang="en-US" dirty="0"/>
              <a:t>(); } </a:t>
            </a:r>
          </a:p>
        </p:txBody>
      </p:sp>
    </p:spTree>
    <p:extLst>
      <p:ext uri="{BB962C8B-B14F-4D97-AF65-F5344CB8AC3E}">
        <p14:creationId xmlns:p14="http://schemas.microsoft.com/office/powerpoint/2010/main" val="30311012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471D8-BB83-76BB-E6F8-6835C329DB1F}"/>
              </a:ext>
            </a:extLst>
          </p:cNvPr>
          <p:cNvSpPr>
            <a:spLocks noGrp="1"/>
          </p:cNvSpPr>
          <p:nvPr>
            <p:ph type="title"/>
          </p:nvPr>
        </p:nvSpPr>
        <p:spPr/>
        <p:txBody>
          <a:bodyPr/>
          <a:lstStyle/>
          <a:p>
            <a:r>
              <a:rPr lang="en-US" dirty="0"/>
              <a:t>How this looks in Java</a:t>
            </a:r>
          </a:p>
        </p:txBody>
      </p:sp>
      <p:sp>
        <p:nvSpPr>
          <p:cNvPr id="7" name="Content Placeholder 2">
            <a:extLst>
              <a:ext uri="{FF2B5EF4-FFF2-40B4-BE49-F238E27FC236}">
                <a16:creationId xmlns:a16="http://schemas.microsoft.com/office/drawing/2014/main" id="{620E0194-851C-428D-58B7-7789AF790558}"/>
              </a:ext>
            </a:extLst>
          </p:cNvPr>
          <p:cNvSpPr>
            <a:spLocks noGrp="1"/>
          </p:cNvSpPr>
          <p:nvPr>
            <p:ph idx="1"/>
          </p:nvPr>
        </p:nvSpPr>
        <p:spPr>
          <a:xfrm>
            <a:off x="274320" y="1330960"/>
            <a:ext cx="11917680" cy="5527039"/>
          </a:xfrm>
        </p:spPr>
        <p:txBody>
          <a:bodyPr>
            <a:normAutofit fontScale="62500" lnSpcReduction="20000"/>
          </a:bodyPr>
          <a:lstStyle/>
          <a:p>
            <a:pPr marL="0" indent="0">
              <a:buNone/>
            </a:pPr>
            <a:r>
              <a:rPr lang="en-US" dirty="0" err="1">
                <a:solidFill>
                  <a:srgbClr val="FF0000"/>
                </a:solidFill>
              </a:rPr>
              <a:t>java.util.concurrent.locks.ReentrantLock</a:t>
            </a:r>
            <a:r>
              <a:rPr lang="en-US" dirty="0">
                <a:solidFill>
                  <a:srgbClr val="FF0000"/>
                </a:solidFill>
              </a:rPr>
              <a:t>; </a:t>
            </a:r>
          </a:p>
          <a:p>
            <a:pPr marL="0" indent="0">
              <a:buNone/>
            </a:pPr>
            <a:r>
              <a:rPr lang="en-US" dirty="0"/>
              <a:t>class </a:t>
            </a:r>
            <a:r>
              <a:rPr lang="en-US" dirty="0" err="1"/>
              <a:t>BankAccount</a:t>
            </a:r>
            <a:r>
              <a:rPr lang="en-US" dirty="0"/>
              <a:t> { </a:t>
            </a:r>
          </a:p>
          <a:p>
            <a:pPr marL="0" indent="0">
              <a:buNone/>
            </a:pPr>
            <a:r>
              <a:rPr lang="en-US" dirty="0"/>
              <a:t>	private int balance = 0; </a:t>
            </a:r>
          </a:p>
          <a:p>
            <a:pPr marL="0" indent="0">
              <a:buNone/>
            </a:pPr>
            <a:r>
              <a:rPr lang="en-US" dirty="0"/>
              <a:t>	</a:t>
            </a:r>
            <a:r>
              <a:rPr lang="en-US" dirty="0">
                <a:solidFill>
                  <a:srgbClr val="FF0000"/>
                </a:solidFill>
              </a:rPr>
              <a:t>private </a:t>
            </a:r>
            <a:r>
              <a:rPr lang="en-US" dirty="0" err="1">
                <a:solidFill>
                  <a:srgbClr val="FF0000"/>
                </a:solidFill>
              </a:rPr>
              <a:t>ReentrantLock</a:t>
            </a:r>
            <a:r>
              <a:rPr lang="en-US" dirty="0">
                <a:solidFill>
                  <a:srgbClr val="FF0000"/>
                </a:solidFill>
              </a:rPr>
              <a:t> </a:t>
            </a:r>
            <a:r>
              <a:rPr lang="en-US" dirty="0" err="1">
                <a:solidFill>
                  <a:srgbClr val="FF0000"/>
                </a:solidFill>
              </a:rPr>
              <a:t>lck</a:t>
            </a:r>
            <a:r>
              <a:rPr lang="en-US" dirty="0">
                <a:solidFill>
                  <a:srgbClr val="FF0000"/>
                </a:solidFill>
              </a:rPr>
              <a:t> = new </a:t>
            </a:r>
            <a:r>
              <a:rPr lang="en-US" dirty="0" err="1">
                <a:solidFill>
                  <a:srgbClr val="FF0000"/>
                </a:solidFill>
              </a:rPr>
              <a:t>ReentrantLock</a:t>
            </a:r>
            <a:r>
              <a:rPr lang="en-US" dirty="0">
                <a:solidFill>
                  <a:srgbClr val="FF0000"/>
                </a:solidFill>
              </a:rPr>
              <a:t>();</a:t>
            </a:r>
          </a:p>
          <a:p>
            <a:pPr marL="0" indent="0">
              <a:buNone/>
            </a:pPr>
            <a:r>
              <a:rPr lang="en-US" dirty="0"/>
              <a:t>	int </a:t>
            </a:r>
            <a:r>
              <a:rPr lang="en-US" dirty="0" err="1"/>
              <a:t>setBalance</a:t>
            </a:r>
            <a:r>
              <a:rPr lang="en-US" dirty="0"/>
              <a:t>(int x) { </a:t>
            </a:r>
          </a:p>
          <a:p>
            <a:pPr marL="0" indent="0">
              <a:buNone/>
            </a:pPr>
            <a:r>
              <a:rPr lang="en-US" dirty="0"/>
              <a:t>		try{</a:t>
            </a:r>
          </a:p>
          <a:p>
            <a:pPr marL="0" indent="0">
              <a:buNone/>
            </a:pPr>
            <a:r>
              <a:rPr lang="en-US" dirty="0"/>
              <a:t>			</a:t>
            </a:r>
            <a:r>
              <a:rPr lang="en-US" dirty="0" err="1">
                <a:solidFill>
                  <a:srgbClr val="FF0000"/>
                </a:solidFill>
              </a:rPr>
              <a:t>lk.lock</a:t>
            </a:r>
            <a:r>
              <a:rPr lang="en-US" dirty="0">
                <a:solidFill>
                  <a:srgbClr val="FF0000"/>
                </a:solidFill>
              </a:rPr>
              <a:t>();</a:t>
            </a:r>
          </a:p>
          <a:p>
            <a:pPr marL="0" indent="0">
              <a:buNone/>
            </a:pPr>
            <a:r>
              <a:rPr lang="en-US" dirty="0"/>
              <a:t>			balance = x; }</a:t>
            </a:r>
          </a:p>
          <a:p>
            <a:pPr marL="0" indent="0">
              <a:buNone/>
            </a:pPr>
            <a:r>
              <a:rPr lang="en-US" dirty="0"/>
              <a:t>		finally{ </a:t>
            </a:r>
            <a:r>
              <a:rPr lang="en-US" dirty="0" err="1">
                <a:solidFill>
                  <a:srgbClr val="FF0000"/>
                </a:solidFill>
              </a:rPr>
              <a:t>lk.unlock</a:t>
            </a:r>
            <a:r>
              <a:rPr lang="en-US" dirty="0">
                <a:solidFill>
                  <a:srgbClr val="FF0000"/>
                </a:solidFill>
              </a:rPr>
              <a:t>(); </a:t>
            </a:r>
            <a:r>
              <a:rPr lang="en-US" dirty="0"/>
              <a:t>} } </a:t>
            </a:r>
          </a:p>
          <a:p>
            <a:pPr marL="0" indent="0">
              <a:buNone/>
            </a:pPr>
            <a:r>
              <a:rPr lang="en-US" dirty="0"/>
              <a:t>	void withdraw(int amount) { </a:t>
            </a:r>
          </a:p>
          <a:p>
            <a:pPr marL="0" indent="0">
              <a:buNone/>
            </a:pPr>
            <a:r>
              <a:rPr lang="en-US" dirty="0"/>
              <a:t>		try{</a:t>
            </a:r>
          </a:p>
          <a:p>
            <a:pPr marL="0" indent="0">
              <a:buNone/>
            </a:pPr>
            <a:r>
              <a:rPr lang="en-US" dirty="0"/>
              <a:t>			</a:t>
            </a:r>
            <a:r>
              <a:rPr lang="en-US" dirty="0" err="1">
                <a:solidFill>
                  <a:srgbClr val="FF0000"/>
                </a:solidFill>
              </a:rPr>
              <a:t>lk.lock</a:t>
            </a:r>
            <a:r>
              <a:rPr lang="en-US" dirty="0">
                <a:solidFill>
                  <a:srgbClr val="FF0000"/>
                </a:solidFill>
              </a:rPr>
              <a:t>(); </a:t>
            </a:r>
          </a:p>
          <a:p>
            <a:pPr marL="0" indent="0">
              <a:buNone/>
            </a:pPr>
            <a:r>
              <a:rPr lang="en-US" dirty="0"/>
              <a:t>			int b = </a:t>
            </a:r>
            <a:r>
              <a:rPr lang="en-US" dirty="0" err="1"/>
              <a:t>getBalance</a:t>
            </a:r>
            <a:r>
              <a:rPr lang="en-US" dirty="0"/>
              <a:t>();</a:t>
            </a:r>
          </a:p>
          <a:p>
            <a:pPr marL="0" indent="0">
              <a:buNone/>
            </a:pPr>
            <a:r>
              <a:rPr lang="en-US" dirty="0"/>
              <a:t>			if (amount &gt; b) </a:t>
            </a:r>
          </a:p>
          <a:p>
            <a:pPr marL="0" indent="0">
              <a:buNone/>
            </a:pPr>
            <a:r>
              <a:rPr lang="en-US" dirty="0"/>
              <a:t>				throw new </a:t>
            </a:r>
            <a:r>
              <a:rPr lang="en-US" dirty="0" err="1"/>
              <a:t>WithdrawTooLargeException</a:t>
            </a:r>
            <a:r>
              <a:rPr lang="en-US" dirty="0"/>
              <a:t>(); </a:t>
            </a:r>
          </a:p>
          <a:p>
            <a:pPr marL="0" indent="0">
              <a:buNone/>
            </a:pPr>
            <a:r>
              <a:rPr lang="en-US" dirty="0"/>
              <a:t>			</a:t>
            </a:r>
            <a:r>
              <a:rPr lang="en-US" dirty="0" err="1"/>
              <a:t>setBalance</a:t>
            </a:r>
            <a:r>
              <a:rPr lang="en-US" dirty="0"/>
              <a:t>(b – amount); }</a:t>
            </a:r>
          </a:p>
          <a:p>
            <a:pPr marL="0" indent="0">
              <a:buNone/>
            </a:pPr>
            <a:r>
              <a:rPr lang="en-US" dirty="0"/>
              <a:t>		finally {</a:t>
            </a:r>
            <a:r>
              <a:rPr lang="en-US" dirty="0">
                <a:solidFill>
                  <a:srgbClr val="FF0000"/>
                </a:solidFill>
              </a:rPr>
              <a:t> </a:t>
            </a:r>
            <a:r>
              <a:rPr lang="en-US" dirty="0" err="1">
                <a:solidFill>
                  <a:srgbClr val="FF0000"/>
                </a:solidFill>
              </a:rPr>
              <a:t>lk.unlock</a:t>
            </a:r>
            <a:r>
              <a:rPr lang="en-US" dirty="0">
                <a:solidFill>
                  <a:srgbClr val="FF0000"/>
                </a:solidFill>
              </a:rPr>
              <a:t>(); </a:t>
            </a:r>
            <a:r>
              <a:rPr lang="en-US" dirty="0"/>
              <a:t>}</a:t>
            </a:r>
            <a:r>
              <a:rPr lang="en-US" dirty="0">
                <a:solidFill>
                  <a:srgbClr val="FF0000"/>
                </a:solidFill>
              </a:rPr>
              <a:t> </a:t>
            </a:r>
            <a:r>
              <a:rPr lang="en-US" dirty="0"/>
              <a:t>}} </a:t>
            </a:r>
          </a:p>
        </p:txBody>
      </p:sp>
    </p:spTree>
    <p:extLst>
      <p:ext uri="{BB962C8B-B14F-4D97-AF65-F5344CB8AC3E}">
        <p14:creationId xmlns:p14="http://schemas.microsoft.com/office/powerpoint/2010/main" val="20583399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26545-F6D7-FF86-2C4F-2973D3D61E4D}"/>
              </a:ext>
            </a:extLst>
          </p:cNvPr>
          <p:cNvSpPr>
            <a:spLocks noGrp="1"/>
          </p:cNvSpPr>
          <p:nvPr>
            <p:ph type="title"/>
          </p:nvPr>
        </p:nvSpPr>
        <p:spPr/>
        <p:txBody>
          <a:bodyPr/>
          <a:lstStyle/>
          <a:p>
            <a:r>
              <a:rPr lang="en-US" dirty="0"/>
              <a:t>Java Synchronized Keyword</a:t>
            </a:r>
          </a:p>
        </p:txBody>
      </p:sp>
      <p:sp>
        <p:nvSpPr>
          <p:cNvPr id="3" name="Content Placeholder 2">
            <a:extLst>
              <a:ext uri="{FF2B5EF4-FFF2-40B4-BE49-F238E27FC236}">
                <a16:creationId xmlns:a16="http://schemas.microsoft.com/office/drawing/2014/main" id="{C3977616-0B51-EF39-FDB9-C13F0827A49E}"/>
              </a:ext>
            </a:extLst>
          </p:cNvPr>
          <p:cNvSpPr>
            <a:spLocks noGrp="1"/>
          </p:cNvSpPr>
          <p:nvPr>
            <p:ph idx="1"/>
          </p:nvPr>
        </p:nvSpPr>
        <p:spPr/>
        <p:txBody>
          <a:bodyPr>
            <a:normAutofit fontScale="92500" lnSpcReduction="10000"/>
          </a:bodyPr>
          <a:lstStyle/>
          <a:p>
            <a:r>
              <a:rPr lang="en-US" dirty="0"/>
              <a:t>Syntactic sugar for re-entrant locks</a:t>
            </a:r>
          </a:p>
          <a:p>
            <a:r>
              <a:rPr lang="en-US" dirty="0"/>
              <a:t>You can use the synchronized statement as an alternative to declaring a </a:t>
            </a:r>
            <a:r>
              <a:rPr lang="en-US" dirty="0" err="1"/>
              <a:t>ReentrantLock</a:t>
            </a:r>
            <a:endParaRPr lang="en-US" dirty="0"/>
          </a:p>
          <a:p>
            <a:r>
              <a:rPr lang="en-US" dirty="0"/>
              <a:t>Syntax:</a:t>
            </a:r>
          </a:p>
          <a:p>
            <a:r>
              <a:rPr lang="en-US" dirty="0"/>
              <a:t>Any Object can serve as a “lock”</a:t>
            </a:r>
          </a:p>
          <a:p>
            <a:pPr lvl="1"/>
            <a:r>
              <a:rPr lang="en-US" dirty="0"/>
              <a:t>Primitive types (e.g. int) cannot serve as a lock</a:t>
            </a:r>
          </a:p>
          <a:p>
            <a:r>
              <a:rPr lang="en-US" dirty="0"/>
              <a:t>Acquires a lock and blocks if necessary</a:t>
            </a:r>
          </a:p>
          <a:p>
            <a:pPr lvl="1"/>
            <a:r>
              <a:rPr lang="en-US" dirty="0"/>
              <a:t>Once you get past the “{“, you have the lock</a:t>
            </a:r>
          </a:p>
          <a:p>
            <a:r>
              <a:rPr lang="en-US" dirty="0"/>
              <a:t>Released the lock when you pass “}”</a:t>
            </a:r>
          </a:p>
          <a:p>
            <a:pPr lvl="1"/>
            <a:r>
              <a:rPr lang="en-US" dirty="0"/>
              <a:t>Even in the cases of returning, exceptions, anything!</a:t>
            </a:r>
          </a:p>
          <a:p>
            <a:pPr lvl="1"/>
            <a:r>
              <a:rPr lang="en-US" dirty="0"/>
              <a:t>Impossible to forget to release the lock</a:t>
            </a:r>
          </a:p>
          <a:p>
            <a:endParaRPr lang="en-US" dirty="0"/>
          </a:p>
          <a:p>
            <a:endParaRPr lang="en-US" dirty="0"/>
          </a:p>
          <a:p>
            <a:endParaRPr lang="en-US" dirty="0"/>
          </a:p>
        </p:txBody>
      </p:sp>
      <p:sp>
        <p:nvSpPr>
          <p:cNvPr id="4" name="TextBox 3">
            <a:extLst>
              <a:ext uri="{FF2B5EF4-FFF2-40B4-BE49-F238E27FC236}">
                <a16:creationId xmlns:a16="http://schemas.microsoft.com/office/drawing/2014/main" id="{0F5D1961-CD41-26DA-F57A-3D4184303799}"/>
              </a:ext>
            </a:extLst>
          </p:cNvPr>
          <p:cNvSpPr txBox="1"/>
          <p:nvPr/>
        </p:nvSpPr>
        <p:spPr>
          <a:xfrm>
            <a:off x="2296160" y="3012440"/>
            <a:ext cx="6305893" cy="369332"/>
          </a:xfrm>
          <a:prstGeom prst="rect">
            <a:avLst/>
          </a:prstGeom>
          <a:solidFill>
            <a:schemeClr val="accent1">
              <a:lumMod val="40000"/>
              <a:lumOff val="60000"/>
            </a:schemeClr>
          </a:solidFill>
        </p:spPr>
        <p:txBody>
          <a:bodyPr wrap="none" rtlCol="0">
            <a:spAutoFit/>
          </a:bodyPr>
          <a:lstStyle/>
          <a:p>
            <a:r>
              <a:rPr lang="en-US" dirty="0"/>
              <a:t>synchronized( /* expression returning an Object */ ) {statements}</a:t>
            </a:r>
          </a:p>
        </p:txBody>
      </p:sp>
    </p:spTree>
    <p:extLst>
      <p:ext uri="{BB962C8B-B14F-4D97-AF65-F5344CB8AC3E}">
        <p14:creationId xmlns:p14="http://schemas.microsoft.com/office/powerpoint/2010/main" val="37450496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37D58-1DA9-784D-0759-EB28C46B759D}"/>
              </a:ext>
            </a:extLst>
          </p:cNvPr>
          <p:cNvSpPr>
            <a:spLocks noGrp="1"/>
          </p:cNvSpPr>
          <p:nvPr>
            <p:ph type="title"/>
          </p:nvPr>
        </p:nvSpPr>
        <p:spPr/>
        <p:txBody>
          <a:bodyPr/>
          <a:lstStyle/>
          <a:p>
            <a:r>
              <a:rPr lang="en-US" dirty="0"/>
              <a:t>Back Account Using Synchronize (Attempt 1)</a:t>
            </a:r>
          </a:p>
        </p:txBody>
      </p:sp>
      <p:sp>
        <p:nvSpPr>
          <p:cNvPr id="3" name="Content Placeholder 2">
            <a:extLst>
              <a:ext uri="{FF2B5EF4-FFF2-40B4-BE49-F238E27FC236}">
                <a16:creationId xmlns:a16="http://schemas.microsoft.com/office/drawing/2014/main" id="{B88121EE-3382-3078-E980-D1DD61192F34}"/>
              </a:ext>
            </a:extLst>
          </p:cNvPr>
          <p:cNvSpPr>
            <a:spLocks noGrp="1"/>
          </p:cNvSpPr>
          <p:nvPr>
            <p:ph idx="1"/>
          </p:nvPr>
        </p:nvSpPr>
        <p:spPr>
          <a:xfrm>
            <a:off x="838200" y="1249680"/>
            <a:ext cx="10515600" cy="5537200"/>
          </a:xfrm>
        </p:spPr>
        <p:txBody>
          <a:bodyPr>
            <a:normAutofit fontScale="70000" lnSpcReduction="20000"/>
          </a:bodyPr>
          <a:lstStyle/>
          <a:p>
            <a:pPr marL="0" indent="0">
              <a:buNone/>
            </a:pPr>
            <a:r>
              <a:rPr lang="en-US" dirty="0"/>
              <a:t>class </a:t>
            </a:r>
            <a:r>
              <a:rPr lang="en-US" dirty="0" err="1"/>
              <a:t>BankAccount</a:t>
            </a:r>
            <a:r>
              <a:rPr lang="en-US" dirty="0"/>
              <a:t> { </a:t>
            </a:r>
          </a:p>
          <a:p>
            <a:pPr marL="0" indent="0">
              <a:buNone/>
            </a:pPr>
            <a:r>
              <a:rPr lang="en-US" dirty="0"/>
              <a:t>	private int balance = 0; </a:t>
            </a:r>
          </a:p>
          <a:p>
            <a:pPr marL="0" indent="0">
              <a:buNone/>
            </a:pPr>
            <a:r>
              <a:rPr lang="en-US" dirty="0"/>
              <a:t>	</a:t>
            </a:r>
            <a:r>
              <a:rPr lang="en-US" dirty="0">
                <a:solidFill>
                  <a:srgbClr val="FF0000"/>
                </a:solidFill>
              </a:rPr>
              <a:t>private Object </a:t>
            </a:r>
            <a:r>
              <a:rPr lang="en-US" dirty="0" err="1">
                <a:solidFill>
                  <a:srgbClr val="FF0000"/>
                </a:solidFill>
              </a:rPr>
              <a:t>lk</a:t>
            </a:r>
            <a:r>
              <a:rPr lang="en-US" dirty="0">
                <a:solidFill>
                  <a:srgbClr val="FF0000"/>
                </a:solidFill>
              </a:rPr>
              <a:t> = new Object(); </a:t>
            </a:r>
          </a:p>
          <a:p>
            <a:pPr marL="0" indent="0">
              <a:buNone/>
            </a:pPr>
            <a:r>
              <a:rPr lang="en-US" dirty="0"/>
              <a:t>	int </a:t>
            </a:r>
            <a:r>
              <a:rPr lang="en-US" dirty="0" err="1"/>
              <a:t>getBalance</a:t>
            </a:r>
            <a:r>
              <a:rPr lang="en-US" dirty="0"/>
              <a:t>() { </a:t>
            </a:r>
          </a:p>
          <a:p>
            <a:pPr marL="0" indent="0">
              <a:buNone/>
            </a:pPr>
            <a:r>
              <a:rPr lang="en-US" dirty="0"/>
              <a:t>		</a:t>
            </a:r>
            <a:r>
              <a:rPr lang="en-US" dirty="0">
                <a:solidFill>
                  <a:srgbClr val="FF0000"/>
                </a:solidFill>
              </a:rPr>
              <a:t>synchronized (</a:t>
            </a:r>
            <a:r>
              <a:rPr lang="en-US" dirty="0" err="1">
                <a:solidFill>
                  <a:srgbClr val="FF0000"/>
                </a:solidFill>
              </a:rPr>
              <a:t>lk</a:t>
            </a:r>
            <a:r>
              <a:rPr lang="en-US" dirty="0">
                <a:solidFill>
                  <a:srgbClr val="FF0000"/>
                </a:solidFill>
              </a:rPr>
              <a:t>) { return balance; } </a:t>
            </a:r>
          </a:p>
          <a:p>
            <a:pPr marL="0" indent="0">
              <a:buNone/>
            </a:pPr>
            <a:r>
              <a:rPr lang="en-US" dirty="0"/>
              <a:t>	} </a:t>
            </a:r>
          </a:p>
          <a:p>
            <a:pPr marL="0" indent="0">
              <a:buNone/>
            </a:pPr>
            <a:r>
              <a:rPr lang="en-US" dirty="0"/>
              <a:t>	void </a:t>
            </a:r>
            <a:r>
              <a:rPr lang="en-US" dirty="0" err="1"/>
              <a:t>setBalance</a:t>
            </a:r>
            <a:r>
              <a:rPr lang="en-US" dirty="0"/>
              <a:t>(int x) { </a:t>
            </a:r>
          </a:p>
          <a:p>
            <a:pPr marL="0" indent="0">
              <a:buNone/>
            </a:pPr>
            <a:r>
              <a:rPr lang="en-US" dirty="0"/>
              <a:t>		</a:t>
            </a:r>
            <a:r>
              <a:rPr lang="en-US" dirty="0">
                <a:solidFill>
                  <a:srgbClr val="FF0000"/>
                </a:solidFill>
              </a:rPr>
              <a:t>synchronized (</a:t>
            </a:r>
            <a:r>
              <a:rPr lang="en-US" dirty="0" err="1">
                <a:solidFill>
                  <a:srgbClr val="FF0000"/>
                </a:solidFill>
              </a:rPr>
              <a:t>lk</a:t>
            </a:r>
            <a:r>
              <a:rPr lang="en-US" dirty="0">
                <a:solidFill>
                  <a:srgbClr val="FF0000"/>
                </a:solidFill>
              </a:rPr>
              <a:t>) { balance = x; } </a:t>
            </a:r>
          </a:p>
          <a:p>
            <a:pPr marL="0" indent="0">
              <a:buNone/>
            </a:pPr>
            <a:r>
              <a:rPr lang="en-US" dirty="0"/>
              <a:t>	} </a:t>
            </a:r>
          </a:p>
          <a:p>
            <a:pPr marL="0" indent="0">
              <a:buNone/>
            </a:pPr>
            <a:r>
              <a:rPr lang="en-US" dirty="0"/>
              <a:t>	void withdraw(int amount) { </a:t>
            </a:r>
          </a:p>
          <a:p>
            <a:pPr marL="0" indent="0">
              <a:buNone/>
            </a:pPr>
            <a:r>
              <a:rPr lang="en-US" dirty="0"/>
              <a:t>		</a:t>
            </a:r>
            <a:r>
              <a:rPr lang="en-US" dirty="0">
                <a:solidFill>
                  <a:srgbClr val="FF0000"/>
                </a:solidFill>
              </a:rPr>
              <a:t>synchronized (</a:t>
            </a:r>
            <a:r>
              <a:rPr lang="en-US" dirty="0" err="1">
                <a:solidFill>
                  <a:srgbClr val="FF0000"/>
                </a:solidFill>
              </a:rPr>
              <a:t>lk</a:t>
            </a:r>
            <a:r>
              <a:rPr lang="en-US" dirty="0">
                <a:solidFill>
                  <a:srgbClr val="FF0000"/>
                </a:solidFill>
              </a:rPr>
              <a:t>) { </a:t>
            </a:r>
          </a:p>
          <a:p>
            <a:pPr marL="0" indent="0">
              <a:buNone/>
            </a:pPr>
            <a:r>
              <a:rPr lang="en-US" dirty="0"/>
              <a:t>			int b = </a:t>
            </a:r>
            <a:r>
              <a:rPr lang="en-US" dirty="0" err="1"/>
              <a:t>getBalance</a:t>
            </a:r>
            <a:r>
              <a:rPr lang="en-US" dirty="0"/>
              <a:t>(); </a:t>
            </a:r>
          </a:p>
          <a:p>
            <a:pPr marL="0" indent="0">
              <a:buNone/>
            </a:pPr>
            <a:r>
              <a:rPr lang="en-US" dirty="0"/>
              <a:t>			if (amount &gt; b) </a:t>
            </a:r>
          </a:p>
          <a:p>
            <a:pPr marL="0" indent="0">
              <a:buNone/>
            </a:pPr>
            <a:r>
              <a:rPr lang="en-US" dirty="0"/>
              <a:t>				throw new Exception(); </a:t>
            </a:r>
          </a:p>
          <a:p>
            <a:pPr marL="0" indent="0">
              <a:buNone/>
            </a:pPr>
            <a:r>
              <a:rPr lang="en-US" dirty="0"/>
              <a:t>			</a:t>
            </a:r>
            <a:r>
              <a:rPr lang="en-US" dirty="0" err="1"/>
              <a:t>setBalance</a:t>
            </a:r>
            <a:r>
              <a:rPr lang="en-US" dirty="0"/>
              <a:t>(b – amount); } } // deposit would also use synchronized(</a:t>
            </a:r>
            <a:r>
              <a:rPr lang="en-US" dirty="0" err="1"/>
              <a:t>lk</a:t>
            </a:r>
            <a:r>
              <a:rPr lang="en-US" dirty="0"/>
              <a:t>) </a:t>
            </a:r>
          </a:p>
          <a:p>
            <a:pPr marL="0" indent="0">
              <a:buNone/>
            </a:pPr>
            <a:r>
              <a:rPr lang="en-US" dirty="0"/>
              <a:t>}</a:t>
            </a:r>
          </a:p>
        </p:txBody>
      </p:sp>
    </p:spTree>
    <p:extLst>
      <p:ext uri="{BB962C8B-B14F-4D97-AF65-F5344CB8AC3E}">
        <p14:creationId xmlns:p14="http://schemas.microsoft.com/office/powerpoint/2010/main" val="2047923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B4677-F1BE-4FC8-5DDF-9A8ECC08D0B4}"/>
              </a:ext>
            </a:extLst>
          </p:cNvPr>
          <p:cNvSpPr>
            <a:spLocks noGrp="1"/>
          </p:cNvSpPr>
          <p:nvPr>
            <p:ph type="title"/>
          </p:nvPr>
        </p:nvSpPr>
        <p:spPr/>
        <p:txBody>
          <a:bodyPr/>
          <a:lstStyle/>
          <a:p>
            <a:r>
              <a:rPr lang="en-US" dirty="0"/>
              <a:t>Directed Acyclic Graph (DAG)</a:t>
            </a:r>
          </a:p>
        </p:txBody>
      </p:sp>
      <p:sp>
        <p:nvSpPr>
          <p:cNvPr id="3" name="Content Placeholder 2">
            <a:extLst>
              <a:ext uri="{FF2B5EF4-FFF2-40B4-BE49-F238E27FC236}">
                <a16:creationId xmlns:a16="http://schemas.microsoft.com/office/drawing/2014/main" id="{62A914A1-550C-5DFC-8158-47AA5277A981}"/>
              </a:ext>
            </a:extLst>
          </p:cNvPr>
          <p:cNvSpPr>
            <a:spLocks noGrp="1"/>
          </p:cNvSpPr>
          <p:nvPr>
            <p:ph idx="1"/>
          </p:nvPr>
        </p:nvSpPr>
        <p:spPr/>
        <p:txBody>
          <a:bodyPr/>
          <a:lstStyle/>
          <a:p>
            <a:r>
              <a:rPr lang="en-US" dirty="0"/>
              <a:t>A directed graph that has no cycles</a:t>
            </a:r>
          </a:p>
          <a:p>
            <a:r>
              <a:rPr lang="en-US" dirty="0"/>
              <a:t>Often used to depict dependencies</a:t>
            </a:r>
          </a:p>
          <a:p>
            <a:pPr lvl="1"/>
            <a:r>
              <a:rPr lang="en-US" dirty="0"/>
              <a:t>E.g. software dependencies, Java inheritance, dependencies among threads!</a:t>
            </a:r>
          </a:p>
        </p:txBody>
      </p:sp>
      <p:grpSp>
        <p:nvGrpSpPr>
          <p:cNvPr id="15" name="Group 14">
            <a:extLst>
              <a:ext uri="{FF2B5EF4-FFF2-40B4-BE49-F238E27FC236}">
                <a16:creationId xmlns:a16="http://schemas.microsoft.com/office/drawing/2014/main" id="{9CC23D28-5A64-2A38-CE2B-3B9CA6C01CB9}"/>
              </a:ext>
            </a:extLst>
          </p:cNvPr>
          <p:cNvGrpSpPr/>
          <p:nvPr/>
        </p:nvGrpSpPr>
        <p:grpSpPr>
          <a:xfrm>
            <a:off x="4758466" y="3916099"/>
            <a:ext cx="1337534" cy="2051575"/>
            <a:chOff x="8923635" y="197539"/>
            <a:chExt cx="1337534" cy="2051575"/>
          </a:xfrm>
        </p:grpSpPr>
        <p:cxnSp>
          <p:nvCxnSpPr>
            <p:cNvPr id="4" name="Straight Connector 3">
              <a:extLst>
                <a:ext uri="{FF2B5EF4-FFF2-40B4-BE49-F238E27FC236}">
                  <a16:creationId xmlns:a16="http://schemas.microsoft.com/office/drawing/2014/main" id="{D35CC012-5B25-E38B-8E5D-86470E07E039}"/>
                </a:ext>
              </a:extLst>
            </p:cNvPr>
            <p:cNvCxnSpPr>
              <a:stCxn id="5" idx="4"/>
              <a:endCxn id="6" idx="0"/>
            </p:cNvCxnSpPr>
            <p:nvPr/>
          </p:nvCxnSpPr>
          <p:spPr>
            <a:xfrm flipH="1">
              <a:off x="9091220" y="532711"/>
              <a:ext cx="582261" cy="1381232"/>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 name="Oval 4">
              <a:extLst>
                <a:ext uri="{FF2B5EF4-FFF2-40B4-BE49-F238E27FC236}">
                  <a16:creationId xmlns:a16="http://schemas.microsoft.com/office/drawing/2014/main" id="{68CE11AF-0C33-816C-1193-FEA6448F61B6}"/>
                </a:ext>
              </a:extLst>
            </p:cNvPr>
            <p:cNvSpPr/>
            <p:nvPr/>
          </p:nvSpPr>
          <p:spPr>
            <a:xfrm>
              <a:off x="9505896" y="197539"/>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6" name="Oval 5">
              <a:extLst>
                <a:ext uri="{FF2B5EF4-FFF2-40B4-BE49-F238E27FC236}">
                  <a16:creationId xmlns:a16="http://schemas.microsoft.com/office/drawing/2014/main" id="{46C79072-07A4-55CE-96B8-42D7DF53C4A0}"/>
                </a:ext>
              </a:extLst>
            </p:cNvPr>
            <p:cNvSpPr/>
            <p:nvPr/>
          </p:nvSpPr>
          <p:spPr>
            <a:xfrm>
              <a:off x="8923635" y="1913943"/>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7" name="Oval 6">
              <a:extLst>
                <a:ext uri="{FF2B5EF4-FFF2-40B4-BE49-F238E27FC236}">
                  <a16:creationId xmlns:a16="http://schemas.microsoft.com/office/drawing/2014/main" id="{F6B34BD3-62D8-4BD4-5070-463FC9B323E0}"/>
                </a:ext>
              </a:extLst>
            </p:cNvPr>
            <p:cNvSpPr/>
            <p:nvPr/>
          </p:nvSpPr>
          <p:spPr>
            <a:xfrm>
              <a:off x="9925998" y="1159052"/>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cxnSp>
          <p:nvCxnSpPr>
            <p:cNvPr id="8" name="Straight Connector 7">
              <a:extLst>
                <a:ext uri="{FF2B5EF4-FFF2-40B4-BE49-F238E27FC236}">
                  <a16:creationId xmlns:a16="http://schemas.microsoft.com/office/drawing/2014/main" id="{CD7EFD7A-622C-A2C6-96BB-CE29B1D11755}"/>
                </a:ext>
              </a:extLst>
            </p:cNvPr>
            <p:cNvCxnSpPr>
              <a:cxnSpLocks/>
              <a:stCxn id="5" idx="5"/>
              <a:endCxn id="7" idx="1"/>
            </p:cNvCxnSpPr>
            <p:nvPr/>
          </p:nvCxnSpPr>
          <p:spPr>
            <a:xfrm>
              <a:off x="9791982" y="483625"/>
              <a:ext cx="183101" cy="724512"/>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6D31457-76EC-2FAD-3247-696378019F82}"/>
                </a:ext>
              </a:extLst>
            </p:cNvPr>
            <p:cNvCxnSpPr>
              <a:cxnSpLocks/>
              <a:stCxn id="7" idx="3"/>
              <a:endCxn id="6" idx="6"/>
            </p:cNvCxnSpPr>
            <p:nvPr/>
          </p:nvCxnSpPr>
          <p:spPr>
            <a:xfrm flipH="1">
              <a:off x="9258806" y="1445138"/>
              <a:ext cx="716277" cy="636391"/>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038493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37D58-1DA9-784D-0759-EB28C46B759D}"/>
              </a:ext>
            </a:extLst>
          </p:cNvPr>
          <p:cNvSpPr>
            <a:spLocks noGrp="1"/>
          </p:cNvSpPr>
          <p:nvPr>
            <p:ph type="title"/>
          </p:nvPr>
        </p:nvSpPr>
        <p:spPr/>
        <p:txBody>
          <a:bodyPr/>
          <a:lstStyle/>
          <a:p>
            <a:r>
              <a:rPr lang="en-US" dirty="0"/>
              <a:t>Back Account Using Synchronize (Attempt 2)</a:t>
            </a:r>
          </a:p>
        </p:txBody>
      </p:sp>
      <p:sp>
        <p:nvSpPr>
          <p:cNvPr id="3" name="Content Placeholder 2">
            <a:extLst>
              <a:ext uri="{FF2B5EF4-FFF2-40B4-BE49-F238E27FC236}">
                <a16:creationId xmlns:a16="http://schemas.microsoft.com/office/drawing/2014/main" id="{B88121EE-3382-3078-E980-D1DD61192F34}"/>
              </a:ext>
            </a:extLst>
          </p:cNvPr>
          <p:cNvSpPr>
            <a:spLocks noGrp="1"/>
          </p:cNvSpPr>
          <p:nvPr>
            <p:ph idx="1"/>
          </p:nvPr>
        </p:nvSpPr>
        <p:spPr>
          <a:xfrm>
            <a:off x="838200" y="1249680"/>
            <a:ext cx="10515600" cy="5537200"/>
          </a:xfrm>
        </p:spPr>
        <p:txBody>
          <a:bodyPr>
            <a:normAutofit fontScale="70000" lnSpcReduction="20000"/>
          </a:bodyPr>
          <a:lstStyle/>
          <a:p>
            <a:pPr marL="0" indent="0">
              <a:buNone/>
            </a:pPr>
            <a:r>
              <a:rPr lang="en-US" dirty="0"/>
              <a:t>class </a:t>
            </a:r>
            <a:r>
              <a:rPr lang="en-US" dirty="0" err="1"/>
              <a:t>BankAccount</a:t>
            </a:r>
            <a:r>
              <a:rPr lang="en-US" dirty="0"/>
              <a:t> { </a:t>
            </a:r>
          </a:p>
          <a:p>
            <a:pPr marL="0" indent="0">
              <a:buNone/>
            </a:pPr>
            <a:r>
              <a:rPr lang="en-US" dirty="0"/>
              <a:t>	private int balance = 0; </a:t>
            </a:r>
          </a:p>
          <a:p>
            <a:pPr marL="0" indent="0">
              <a:buNone/>
            </a:pPr>
            <a:r>
              <a:rPr lang="en-US" dirty="0"/>
              <a:t>	int </a:t>
            </a:r>
            <a:r>
              <a:rPr lang="en-US" dirty="0" err="1"/>
              <a:t>getBalance</a:t>
            </a:r>
            <a:r>
              <a:rPr lang="en-US" dirty="0"/>
              <a:t>() { </a:t>
            </a:r>
          </a:p>
          <a:p>
            <a:pPr marL="0" indent="0">
              <a:buNone/>
            </a:pPr>
            <a:r>
              <a:rPr lang="en-US" dirty="0"/>
              <a:t>		synchronized (</a:t>
            </a:r>
            <a:r>
              <a:rPr lang="en-US" dirty="0">
                <a:solidFill>
                  <a:srgbClr val="FF0000"/>
                </a:solidFill>
              </a:rPr>
              <a:t>this</a:t>
            </a:r>
            <a:r>
              <a:rPr lang="en-US" dirty="0"/>
              <a:t>) { return balance; } </a:t>
            </a:r>
          </a:p>
          <a:p>
            <a:pPr marL="0" indent="0">
              <a:buNone/>
            </a:pPr>
            <a:r>
              <a:rPr lang="en-US" dirty="0"/>
              <a:t>	} </a:t>
            </a:r>
          </a:p>
          <a:p>
            <a:pPr marL="0" indent="0">
              <a:buNone/>
            </a:pPr>
            <a:r>
              <a:rPr lang="en-US" dirty="0"/>
              <a:t>	void </a:t>
            </a:r>
            <a:r>
              <a:rPr lang="en-US" dirty="0" err="1"/>
              <a:t>setBalance</a:t>
            </a:r>
            <a:r>
              <a:rPr lang="en-US" dirty="0"/>
              <a:t>(int x) { </a:t>
            </a:r>
          </a:p>
          <a:p>
            <a:pPr marL="0" indent="0">
              <a:buNone/>
            </a:pPr>
            <a:r>
              <a:rPr lang="en-US" dirty="0"/>
              <a:t>		synchronized (</a:t>
            </a:r>
            <a:r>
              <a:rPr lang="en-US" dirty="0">
                <a:solidFill>
                  <a:srgbClr val="FF0000"/>
                </a:solidFill>
              </a:rPr>
              <a:t>this</a:t>
            </a:r>
            <a:r>
              <a:rPr lang="en-US" dirty="0"/>
              <a:t>) { balance = x; } </a:t>
            </a:r>
          </a:p>
          <a:p>
            <a:pPr marL="0" indent="0">
              <a:buNone/>
            </a:pPr>
            <a:r>
              <a:rPr lang="en-US" dirty="0"/>
              <a:t>	} </a:t>
            </a:r>
          </a:p>
          <a:p>
            <a:pPr marL="0" indent="0">
              <a:buNone/>
            </a:pPr>
            <a:r>
              <a:rPr lang="en-US" dirty="0"/>
              <a:t>	void withdraw(int amount) { </a:t>
            </a:r>
          </a:p>
          <a:p>
            <a:pPr marL="0" indent="0">
              <a:buNone/>
            </a:pPr>
            <a:r>
              <a:rPr lang="en-US" dirty="0"/>
              <a:t>		synchronized (</a:t>
            </a:r>
            <a:r>
              <a:rPr lang="en-US" dirty="0">
                <a:solidFill>
                  <a:srgbClr val="FF0000"/>
                </a:solidFill>
              </a:rPr>
              <a:t>this</a:t>
            </a:r>
            <a:r>
              <a:rPr lang="en-US" dirty="0"/>
              <a:t>) { </a:t>
            </a:r>
          </a:p>
          <a:p>
            <a:pPr marL="0" indent="0">
              <a:buNone/>
            </a:pPr>
            <a:r>
              <a:rPr lang="en-US" dirty="0"/>
              <a:t>			int b = </a:t>
            </a:r>
            <a:r>
              <a:rPr lang="en-US" dirty="0" err="1"/>
              <a:t>getBalance</a:t>
            </a:r>
            <a:r>
              <a:rPr lang="en-US" dirty="0"/>
              <a:t>(); </a:t>
            </a:r>
          </a:p>
          <a:p>
            <a:pPr marL="0" indent="0">
              <a:buNone/>
            </a:pPr>
            <a:r>
              <a:rPr lang="en-US" dirty="0"/>
              <a:t>			if (amount &gt; b) </a:t>
            </a:r>
          </a:p>
          <a:p>
            <a:pPr marL="0" indent="0">
              <a:buNone/>
            </a:pPr>
            <a:r>
              <a:rPr lang="en-US" dirty="0"/>
              <a:t>				throw new Exception(); </a:t>
            </a:r>
          </a:p>
          <a:p>
            <a:pPr marL="0" indent="0">
              <a:buNone/>
            </a:pPr>
            <a:r>
              <a:rPr lang="en-US" dirty="0"/>
              <a:t>			</a:t>
            </a:r>
            <a:r>
              <a:rPr lang="en-US" dirty="0" err="1"/>
              <a:t>setBalance</a:t>
            </a:r>
            <a:r>
              <a:rPr lang="en-US" dirty="0"/>
              <a:t>(b – amount); } } // deposit would also use synchronized(</a:t>
            </a:r>
            <a:r>
              <a:rPr lang="en-US" dirty="0" err="1"/>
              <a:t>lk</a:t>
            </a:r>
            <a:r>
              <a:rPr lang="en-US" dirty="0"/>
              <a:t>) </a:t>
            </a:r>
          </a:p>
          <a:p>
            <a:pPr marL="0" indent="0">
              <a:buNone/>
            </a:pPr>
            <a:r>
              <a:rPr lang="en-US" dirty="0"/>
              <a:t>}</a:t>
            </a:r>
          </a:p>
        </p:txBody>
      </p:sp>
      <p:sp>
        <p:nvSpPr>
          <p:cNvPr id="4" name="TextBox 3">
            <a:extLst>
              <a:ext uri="{FF2B5EF4-FFF2-40B4-BE49-F238E27FC236}">
                <a16:creationId xmlns:a16="http://schemas.microsoft.com/office/drawing/2014/main" id="{8F1EFB39-E530-049D-8D9C-B920D9F62D15}"/>
              </a:ext>
            </a:extLst>
          </p:cNvPr>
          <p:cNvSpPr txBox="1"/>
          <p:nvPr/>
        </p:nvSpPr>
        <p:spPr>
          <a:xfrm>
            <a:off x="7416800" y="1690688"/>
            <a:ext cx="4500880" cy="923330"/>
          </a:xfrm>
          <a:prstGeom prst="rect">
            <a:avLst/>
          </a:prstGeom>
          <a:noFill/>
          <a:ln>
            <a:solidFill>
              <a:schemeClr val="accent5">
                <a:lumMod val="75000"/>
              </a:schemeClr>
            </a:solidFill>
          </a:ln>
        </p:spPr>
        <p:txBody>
          <a:bodyPr wrap="square" rtlCol="0">
            <a:spAutoFit/>
          </a:bodyPr>
          <a:lstStyle/>
          <a:p>
            <a:r>
              <a:rPr lang="en-US" dirty="0">
                <a:solidFill>
                  <a:schemeClr val="accent5">
                    <a:lumMod val="75000"/>
                  </a:schemeClr>
                </a:solidFill>
              </a:rPr>
              <a:t>Since we have one lock per account regardless of operation, it’s more intuitive to use the account object itself as the lock!</a:t>
            </a:r>
          </a:p>
        </p:txBody>
      </p:sp>
    </p:spTree>
    <p:extLst>
      <p:ext uri="{BB962C8B-B14F-4D97-AF65-F5344CB8AC3E}">
        <p14:creationId xmlns:p14="http://schemas.microsoft.com/office/powerpoint/2010/main" val="278480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0C4A2-54C4-FDD2-E365-2A9EFFFF7008}"/>
              </a:ext>
            </a:extLst>
          </p:cNvPr>
          <p:cNvSpPr>
            <a:spLocks noGrp="1"/>
          </p:cNvSpPr>
          <p:nvPr>
            <p:ph type="title"/>
          </p:nvPr>
        </p:nvSpPr>
        <p:spPr/>
        <p:txBody>
          <a:bodyPr/>
          <a:lstStyle/>
          <a:p>
            <a:r>
              <a:rPr lang="en-US" dirty="0"/>
              <a:t>More Syntactic Sugar!</a:t>
            </a:r>
          </a:p>
        </p:txBody>
      </p:sp>
      <p:sp>
        <p:nvSpPr>
          <p:cNvPr id="3" name="Content Placeholder 2">
            <a:extLst>
              <a:ext uri="{FF2B5EF4-FFF2-40B4-BE49-F238E27FC236}">
                <a16:creationId xmlns:a16="http://schemas.microsoft.com/office/drawing/2014/main" id="{EAE63A75-790A-FBFC-D455-485A246C22AE}"/>
              </a:ext>
            </a:extLst>
          </p:cNvPr>
          <p:cNvSpPr>
            <a:spLocks noGrp="1"/>
          </p:cNvSpPr>
          <p:nvPr>
            <p:ph idx="1"/>
          </p:nvPr>
        </p:nvSpPr>
        <p:spPr/>
        <p:txBody>
          <a:bodyPr/>
          <a:lstStyle/>
          <a:p>
            <a:r>
              <a:rPr lang="en-US" dirty="0"/>
              <a:t>Using the object itself as a lock is common enough that Java has convenient syntax for that as well!</a:t>
            </a:r>
          </a:p>
          <a:p>
            <a:r>
              <a:rPr lang="en-US" dirty="0"/>
              <a:t>Declaring a method as “</a:t>
            </a:r>
            <a:r>
              <a:rPr lang="en-US" b="1" dirty="0"/>
              <a:t>synchronized</a:t>
            </a:r>
            <a:r>
              <a:rPr lang="en-US" dirty="0"/>
              <a:t>” puts its body into a synchronized block with “this” as the lock</a:t>
            </a:r>
          </a:p>
          <a:p>
            <a:endParaRPr lang="en-US" dirty="0"/>
          </a:p>
        </p:txBody>
      </p:sp>
    </p:spTree>
    <p:extLst>
      <p:ext uri="{BB962C8B-B14F-4D97-AF65-F5344CB8AC3E}">
        <p14:creationId xmlns:p14="http://schemas.microsoft.com/office/powerpoint/2010/main" val="30499438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37D58-1DA9-784D-0759-EB28C46B759D}"/>
              </a:ext>
            </a:extLst>
          </p:cNvPr>
          <p:cNvSpPr>
            <a:spLocks noGrp="1"/>
          </p:cNvSpPr>
          <p:nvPr>
            <p:ph type="title"/>
          </p:nvPr>
        </p:nvSpPr>
        <p:spPr/>
        <p:txBody>
          <a:bodyPr/>
          <a:lstStyle/>
          <a:p>
            <a:r>
              <a:rPr lang="en-US" dirty="0"/>
              <a:t>Back Account Using Synchronize (Final)</a:t>
            </a:r>
          </a:p>
        </p:txBody>
      </p:sp>
      <p:sp>
        <p:nvSpPr>
          <p:cNvPr id="3" name="Content Placeholder 2">
            <a:extLst>
              <a:ext uri="{FF2B5EF4-FFF2-40B4-BE49-F238E27FC236}">
                <a16:creationId xmlns:a16="http://schemas.microsoft.com/office/drawing/2014/main" id="{B88121EE-3382-3078-E980-D1DD61192F34}"/>
              </a:ext>
            </a:extLst>
          </p:cNvPr>
          <p:cNvSpPr>
            <a:spLocks noGrp="1"/>
          </p:cNvSpPr>
          <p:nvPr>
            <p:ph idx="1"/>
          </p:nvPr>
        </p:nvSpPr>
        <p:spPr>
          <a:xfrm>
            <a:off x="838200" y="1249680"/>
            <a:ext cx="10515600" cy="5537200"/>
          </a:xfrm>
        </p:spPr>
        <p:txBody>
          <a:bodyPr>
            <a:normAutofit lnSpcReduction="10000"/>
          </a:bodyPr>
          <a:lstStyle/>
          <a:p>
            <a:pPr marL="0" indent="0">
              <a:buNone/>
            </a:pPr>
            <a:r>
              <a:rPr lang="en-US" dirty="0"/>
              <a:t>class </a:t>
            </a:r>
            <a:r>
              <a:rPr lang="en-US" dirty="0" err="1"/>
              <a:t>BankAccount</a:t>
            </a:r>
            <a:r>
              <a:rPr lang="en-US" dirty="0"/>
              <a:t> { </a:t>
            </a:r>
          </a:p>
          <a:p>
            <a:pPr marL="0" indent="0">
              <a:buNone/>
            </a:pPr>
            <a:r>
              <a:rPr lang="en-US" dirty="0"/>
              <a:t>	private int balance = 0; </a:t>
            </a:r>
          </a:p>
          <a:p>
            <a:pPr marL="0" indent="0">
              <a:buNone/>
            </a:pPr>
            <a:r>
              <a:rPr lang="en-US" dirty="0"/>
              <a:t>	</a:t>
            </a:r>
            <a:r>
              <a:rPr lang="en-US" dirty="0">
                <a:solidFill>
                  <a:srgbClr val="FF0000"/>
                </a:solidFill>
              </a:rPr>
              <a:t>synchronized</a:t>
            </a:r>
            <a:r>
              <a:rPr lang="en-US" dirty="0"/>
              <a:t> int </a:t>
            </a:r>
            <a:r>
              <a:rPr lang="en-US" dirty="0" err="1"/>
              <a:t>getBalance</a:t>
            </a:r>
            <a:r>
              <a:rPr lang="en-US" dirty="0"/>
              <a:t>() { return balance; } </a:t>
            </a:r>
          </a:p>
          <a:p>
            <a:pPr marL="0" indent="0">
              <a:buNone/>
            </a:pPr>
            <a:r>
              <a:rPr lang="en-US" dirty="0"/>
              <a:t>	</a:t>
            </a:r>
            <a:r>
              <a:rPr lang="en-US" dirty="0">
                <a:solidFill>
                  <a:srgbClr val="FF0000"/>
                </a:solidFill>
              </a:rPr>
              <a:t>synchronized </a:t>
            </a:r>
            <a:r>
              <a:rPr lang="en-US" dirty="0"/>
              <a:t>void </a:t>
            </a:r>
            <a:r>
              <a:rPr lang="en-US" dirty="0" err="1"/>
              <a:t>setBalance</a:t>
            </a:r>
            <a:r>
              <a:rPr lang="en-US" dirty="0"/>
              <a:t>(int x) { balance = x; } </a:t>
            </a:r>
          </a:p>
          <a:p>
            <a:pPr marL="0" indent="0">
              <a:buNone/>
            </a:pPr>
            <a:r>
              <a:rPr lang="en-US" dirty="0"/>
              <a:t>	</a:t>
            </a:r>
            <a:r>
              <a:rPr lang="en-US" dirty="0">
                <a:solidFill>
                  <a:srgbClr val="FF0000"/>
                </a:solidFill>
              </a:rPr>
              <a:t>synchronized </a:t>
            </a:r>
            <a:r>
              <a:rPr lang="en-US" dirty="0"/>
              <a:t>void withdraw(int amount) { </a:t>
            </a:r>
          </a:p>
          <a:p>
            <a:pPr marL="0" indent="0">
              <a:buNone/>
            </a:pPr>
            <a:r>
              <a:rPr lang="en-US" dirty="0"/>
              <a:t>		int b = </a:t>
            </a:r>
            <a:r>
              <a:rPr lang="en-US" dirty="0" err="1"/>
              <a:t>getBalance</a:t>
            </a:r>
            <a:r>
              <a:rPr lang="en-US" dirty="0"/>
              <a:t>(); </a:t>
            </a:r>
          </a:p>
          <a:p>
            <a:pPr marL="0" indent="0">
              <a:buNone/>
            </a:pPr>
            <a:r>
              <a:rPr lang="en-US" dirty="0"/>
              <a:t>		if (amount &gt; b) </a:t>
            </a:r>
          </a:p>
          <a:p>
            <a:pPr marL="0" indent="0">
              <a:buNone/>
            </a:pPr>
            <a:r>
              <a:rPr lang="en-US" dirty="0"/>
              <a:t>			throw new </a:t>
            </a:r>
            <a:r>
              <a:rPr lang="en-US" dirty="0" err="1"/>
              <a:t>WithdrawTooLargeException</a:t>
            </a:r>
            <a:r>
              <a:rPr lang="en-US" dirty="0"/>
              <a:t>(); </a:t>
            </a:r>
          </a:p>
          <a:p>
            <a:pPr marL="0" indent="0">
              <a:buNone/>
            </a:pPr>
            <a:r>
              <a:rPr lang="en-US" dirty="0"/>
              <a:t>		</a:t>
            </a:r>
            <a:r>
              <a:rPr lang="en-US" dirty="0" err="1"/>
              <a:t>setBalance</a:t>
            </a:r>
            <a:r>
              <a:rPr lang="en-US" dirty="0"/>
              <a:t>(b – amount); } </a:t>
            </a:r>
          </a:p>
          <a:p>
            <a:pPr marL="0" indent="0">
              <a:buNone/>
            </a:pPr>
            <a:r>
              <a:rPr lang="en-US" dirty="0"/>
              <a:t>	// other operations like deposit (which would use synchronized) </a:t>
            </a:r>
          </a:p>
          <a:p>
            <a:pPr marL="0" indent="0">
              <a:buNone/>
            </a:pPr>
            <a:r>
              <a:rPr lang="en-US" dirty="0"/>
              <a:t>} </a:t>
            </a:r>
          </a:p>
        </p:txBody>
      </p:sp>
    </p:spTree>
    <p:extLst>
      <p:ext uri="{BB962C8B-B14F-4D97-AF65-F5344CB8AC3E}">
        <p14:creationId xmlns:p14="http://schemas.microsoft.com/office/powerpoint/2010/main" val="2315189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B7C68-4512-7D88-5137-0C3F054486A8}"/>
              </a:ext>
            </a:extLst>
          </p:cNvPr>
          <p:cNvSpPr>
            <a:spLocks noGrp="1"/>
          </p:cNvSpPr>
          <p:nvPr>
            <p:ph type="title"/>
          </p:nvPr>
        </p:nvSpPr>
        <p:spPr/>
        <p:txBody>
          <a:bodyPr/>
          <a:lstStyle/>
          <a:p>
            <a:r>
              <a:rPr lang="en-US" dirty="0" err="1"/>
              <a:t>ForkJoin</a:t>
            </a:r>
            <a:r>
              <a:rPr lang="en-US" dirty="0"/>
              <a:t> DAG</a:t>
            </a:r>
          </a:p>
        </p:txBody>
      </p:sp>
      <p:sp>
        <p:nvSpPr>
          <p:cNvPr id="3" name="Content Placeholder 2">
            <a:extLst>
              <a:ext uri="{FF2B5EF4-FFF2-40B4-BE49-F238E27FC236}">
                <a16:creationId xmlns:a16="http://schemas.microsoft.com/office/drawing/2014/main" id="{3FF36454-C16F-13FD-BAF0-DD4953CFA24D}"/>
              </a:ext>
            </a:extLst>
          </p:cNvPr>
          <p:cNvSpPr>
            <a:spLocks noGrp="1"/>
          </p:cNvSpPr>
          <p:nvPr>
            <p:ph idx="1"/>
          </p:nvPr>
        </p:nvSpPr>
        <p:spPr>
          <a:xfrm>
            <a:off x="670614" y="1343162"/>
            <a:ext cx="10515600" cy="2454354"/>
          </a:xfrm>
        </p:spPr>
        <p:txBody>
          <a:bodyPr>
            <a:normAutofit fontScale="77500" lnSpcReduction="20000"/>
          </a:bodyPr>
          <a:lstStyle/>
          <a:p>
            <a:r>
              <a:rPr lang="en-US" dirty="0"/>
              <a:t>“Sketches” what parts of the algorithm may be done in parallel vs. must be done in-order</a:t>
            </a:r>
          </a:p>
          <a:p>
            <a:pPr lvl="1"/>
            <a:r>
              <a:rPr lang="en-US" dirty="0"/>
              <a:t>Each node is a “step” of the algorithm that may depend on other steps (draw an edge) or not</a:t>
            </a:r>
          </a:p>
          <a:p>
            <a:r>
              <a:rPr lang="en-US" dirty="0"/>
              <a:t>Fork and Join each create a new node</a:t>
            </a:r>
          </a:p>
          <a:p>
            <a:pPr lvl="1"/>
            <a:r>
              <a:rPr lang="en-US" dirty="0"/>
              <a:t>When calling fork/compute</a:t>
            </a:r>
          </a:p>
          <a:p>
            <a:pPr lvl="2"/>
            <a:r>
              <a:rPr lang="en-US" dirty="0"/>
              <a:t>Algorithm creates two new threads, there is a dependency from the creating code to the code done by these threads</a:t>
            </a:r>
          </a:p>
          <a:p>
            <a:pPr lvl="1"/>
            <a:r>
              <a:rPr lang="en-US" dirty="0"/>
              <a:t>When calling join</a:t>
            </a:r>
          </a:p>
          <a:p>
            <a:pPr lvl="2"/>
            <a:r>
              <a:rPr lang="en-US" dirty="0"/>
              <a:t>There is a dependency from the code done by the other thread to the code after join</a:t>
            </a:r>
          </a:p>
        </p:txBody>
      </p:sp>
      <p:cxnSp>
        <p:nvCxnSpPr>
          <p:cNvPr id="5" name="Straight Connector 4">
            <a:extLst>
              <a:ext uri="{FF2B5EF4-FFF2-40B4-BE49-F238E27FC236}">
                <a16:creationId xmlns:a16="http://schemas.microsoft.com/office/drawing/2014/main" id="{FCC62E5A-130A-EB1D-2164-A65A738C7141}"/>
              </a:ext>
            </a:extLst>
          </p:cNvPr>
          <p:cNvCxnSpPr>
            <a:cxnSpLocks/>
            <a:stCxn id="6" idx="2"/>
            <a:endCxn id="7" idx="0"/>
          </p:cNvCxnSpPr>
          <p:nvPr/>
        </p:nvCxnSpPr>
        <p:spPr>
          <a:xfrm flipH="1">
            <a:off x="3818612" y="3866254"/>
            <a:ext cx="994433" cy="289454"/>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BB6085C7-1BE5-906D-5413-72983ACDB645}"/>
              </a:ext>
            </a:extLst>
          </p:cNvPr>
          <p:cNvSpPr/>
          <p:nvPr/>
        </p:nvSpPr>
        <p:spPr>
          <a:xfrm>
            <a:off x="4813045" y="3698668"/>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Oval 6">
            <a:extLst>
              <a:ext uri="{FF2B5EF4-FFF2-40B4-BE49-F238E27FC236}">
                <a16:creationId xmlns:a16="http://schemas.microsoft.com/office/drawing/2014/main" id="{3849EBFC-631C-50C9-381F-F828E6782C19}"/>
              </a:ext>
            </a:extLst>
          </p:cNvPr>
          <p:cNvSpPr/>
          <p:nvPr/>
        </p:nvSpPr>
        <p:spPr>
          <a:xfrm>
            <a:off x="3651026" y="4155708"/>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Oval 7">
            <a:extLst>
              <a:ext uri="{FF2B5EF4-FFF2-40B4-BE49-F238E27FC236}">
                <a16:creationId xmlns:a16="http://schemas.microsoft.com/office/drawing/2014/main" id="{311D2B4C-562A-A28C-DD4A-E5DD8241A550}"/>
              </a:ext>
            </a:extLst>
          </p:cNvPr>
          <p:cNvSpPr/>
          <p:nvPr/>
        </p:nvSpPr>
        <p:spPr>
          <a:xfrm>
            <a:off x="5928414" y="4189756"/>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9" name="Straight Connector 8">
            <a:extLst>
              <a:ext uri="{FF2B5EF4-FFF2-40B4-BE49-F238E27FC236}">
                <a16:creationId xmlns:a16="http://schemas.microsoft.com/office/drawing/2014/main" id="{7C46E140-DDC3-A125-D697-E0736C73B48F}"/>
              </a:ext>
            </a:extLst>
          </p:cNvPr>
          <p:cNvCxnSpPr>
            <a:cxnSpLocks/>
            <a:stCxn id="6" idx="6"/>
            <a:endCxn id="8" idx="0"/>
          </p:cNvCxnSpPr>
          <p:nvPr/>
        </p:nvCxnSpPr>
        <p:spPr>
          <a:xfrm>
            <a:off x="5148216" y="3866254"/>
            <a:ext cx="947784" cy="323502"/>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41E85A46-2611-E477-8746-12BA5AEBBE6D}"/>
              </a:ext>
            </a:extLst>
          </p:cNvPr>
          <p:cNvSpPr/>
          <p:nvPr/>
        </p:nvSpPr>
        <p:spPr>
          <a:xfrm>
            <a:off x="2933071" y="4711713"/>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6" name="Straight Connector 15">
            <a:extLst>
              <a:ext uri="{FF2B5EF4-FFF2-40B4-BE49-F238E27FC236}">
                <a16:creationId xmlns:a16="http://schemas.microsoft.com/office/drawing/2014/main" id="{80A18060-4E23-1C1B-24C8-CCED4EE684E0}"/>
              </a:ext>
            </a:extLst>
          </p:cNvPr>
          <p:cNvCxnSpPr>
            <a:cxnSpLocks/>
            <a:stCxn id="7" idx="3"/>
            <a:endCxn id="15" idx="7"/>
          </p:cNvCxnSpPr>
          <p:nvPr/>
        </p:nvCxnSpPr>
        <p:spPr>
          <a:xfrm flipH="1">
            <a:off x="3219157" y="4441794"/>
            <a:ext cx="480954" cy="319004"/>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C48964A2-CA64-3D5D-2DAC-014F2C150D45}"/>
              </a:ext>
            </a:extLst>
          </p:cNvPr>
          <p:cNvSpPr/>
          <p:nvPr/>
        </p:nvSpPr>
        <p:spPr>
          <a:xfrm>
            <a:off x="4179310" y="4711078"/>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Oval 19">
            <a:extLst>
              <a:ext uri="{FF2B5EF4-FFF2-40B4-BE49-F238E27FC236}">
                <a16:creationId xmlns:a16="http://schemas.microsoft.com/office/drawing/2014/main" id="{AAB81349-E4EE-45FC-DDC1-42F447818FE7}"/>
              </a:ext>
            </a:extLst>
          </p:cNvPr>
          <p:cNvSpPr/>
          <p:nvPr/>
        </p:nvSpPr>
        <p:spPr>
          <a:xfrm>
            <a:off x="5315911" y="4745127"/>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1" name="Oval 20">
            <a:extLst>
              <a:ext uri="{FF2B5EF4-FFF2-40B4-BE49-F238E27FC236}">
                <a16:creationId xmlns:a16="http://schemas.microsoft.com/office/drawing/2014/main" id="{2DEA7D36-A26A-36A7-8764-FD9CB03D6A6C}"/>
              </a:ext>
            </a:extLst>
          </p:cNvPr>
          <p:cNvSpPr/>
          <p:nvPr/>
        </p:nvSpPr>
        <p:spPr>
          <a:xfrm>
            <a:off x="6562150" y="4728128"/>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22" name="Straight Connector 21">
            <a:extLst>
              <a:ext uri="{FF2B5EF4-FFF2-40B4-BE49-F238E27FC236}">
                <a16:creationId xmlns:a16="http://schemas.microsoft.com/office/drawing/2014/main" id="{64E50A3F-AADD-712E-4A2A-567967680D71}"/>
              </a:ext>
            </a:extLst>
          </p:cNvPr>
          <p:cNvCxnSpPr>
            <a:cxnSpLocks/>
            <a:stCxn id="7" idx="5"/>
            <a:endCxn id="19" idx="1"/>
          </p:cNvCxnSpPr>
          <p:nvPr/>
        </p:nvCxnSpPr>
        <p:spPr>
          <a:xfrm>
            <a:off x="3937112" y="4441794"/>
            <a:ext cx="291283" cy="318369"/>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B25AE6D-0DF6-5640-FDDC-6118C5D8DFE2}"/>
              </a:ext>
            </a:extLst>
          </p:cNvPr>
          <p:cNvCxnSpPr>
            <a:cxnSpLocks/>
            <a:stCxn id="8" idx="3"/>
            <a:endCxn id="20" idx="7"/>
          </p:cNvCxnSpPr>
          <p:nvPr/>
        </p:nvCxnSpPr>
        <p:spPr>
          <a:xfrm flipH="1">
            <a:off x="5601997" y="4475842"/>
            <a:ext cx="375502" cy="318370"/>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2843EA-456A-2B0A-8CD7-A9F590F3F673}"/>
              </a:ext>
            </a:extLst>
          </p:cNvPr>
          <p:cNvCxnSpPr>
            <a:cxnSpLocks/>
            <a:stCxn id="8" idx="5"/>
            <a:endCxn id="21" idx="1"/>
          </p:cNvCxnSpPr>
          <p:nvPr/>
        </p:nvCxnSpPr>
        <p:spPr>
          <a:xfrm>
            <a:off x="6214500" y="4475842"/>
            <a:ext cx="396735" cy="301371"/>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Oval 41">
            <a:extLst>
              <a:ext uri="{FF2B5EF4-FFF2-40B4-BE49-F238E27FC236}">
                <a16:creationId xmlns:a16="http://schemas.microsoft.com/office/drawing/2014/main" id="{2C684E17-A866-64DC-7F55-FE47F4FD142E}"/>
              </a:ext>
            </a:extLst>
          </p:cNvPr>
          <p:cNvSpPr/>
          <p:nvPr/>
        </p:nvSpPr>
        <p:spPr>
          <a:xfrm>
            <a:off x="2597900" y="5251784"/>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3" name="Oval 42">
            <a:extLst>
              <a:ext uri="{FF2B5EF4-FFF2-40B4-BE49-F238E27FC236}">
                <a16:creationId xmlns:a16="http://schemas.microsoft.com/office/drawing/2014/main" id="{2FD9FD9B-C519-8690-BE58-BA91C656A03E}"/>
              </a:ext>
            </a:extLst>
          </p:cNvPr>
          <p:cNvSpPr/>
          <p:nvPr/>
        </p:nvSpPr>
        <p:spPr>
          <a:xfrm>
            <a:off x="3251493" y="5251784"/>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4" name="Oval 43">
            <a:extLst>
              <a:ext uri="{FF2B5EF4-FFF2-40B4-BE49-F238E27FC236}">
                <a16:creationId xmlns:a16="http://schemas.microsoft.com/office/drawing/2014/main" id="{DFB159CA-0B01-71B6-B71A-77D3BFB5B6B9}"/>
              </a:ext>
            </a:extLst>
          </p:cNvPr>
          <p:cNvSpPr/>
          <p:nvPr/>
        </p:nvSpPr>
        <p:spPr>
          <a:xfrm>
            <a:off x="3845923" y="5251149"/>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5" name="Oval 44">
            <a:extLst>
              <a:ext uri="{FF2B5EF4-FFF2-40B4-BE49-F238E27FC236}">
                <a16:creationId xmlns:a16="http://schemas.microsoft.com/office/drawing/2014/main" id="{BF0A8495-A5BD-44A9-64D0-8B54633CF442}"/>
              </a:ext>
            </a:extLst>
          </p:cNvPr>
          <p:cNvSpPr/>
          <p:nvPr/>
        </p:nvSpPr>
        <p:spPr>
          <a:xfrm>
            <a:off x="4499516" y="5251149"/>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6" name="Oval 45">
            <a:extLst>
              <a:ext uri="{FF2B5EF4-FFF2-40B4-BE49-F238E27FC236}">
                <a16:creationId xmlns:a16="http://schemas.microsoft.com/office/drawing/2014/main" id="{131D93C8-2036-A7D0-D917-6E0DF4202856}"/>
              </a:ext>
            </a:extLst>
          </p:cNvPr>
          <p:cNvSpPr/>
          <p:nvPr/>
        </p:nvSpPr>
        <p:spPr>
          <a:xfrm>
            <a:off x="4980740" y="5251149"/>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7" name="Oval 46">
            <a:extLst>
              <a:ext uri="{FF2B5EF4-FFF2-40B4-BE49-F238E27FC236}">
                <a16:creationId xmlns:a16="http://schemas.microsoft.com/office/drawing/2014/main" id="{D98E0ECA-8646-7176-C3D8-8D583B920DA8}"/>
              </a:ext>
            </a:extLst>
          </p:cNvPr>
          <p:cNvSpPr/>
          <p:nvPr/>
        </p:nvSpPr>
        <p:spPr>
          <a:xfrm>
            <a:off x="5634333" y="5251149"/>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1" name="Oval 50">
            <a:extLst>
              <a:ext uri="{FF2B5EF4-FFF2-40B4-BE49-F238E27FC236}">
                <a16:creationId xmlns:a16="http://schemas.microsoft.com/office/drawing/2014/main" id="{3587B1B5-CC04-E127-3991-995706CE9F81}"/>
              </a:ext>
            </a:extLst>
          </p:cNvPr>
          <p:cNvSpPr/>
          <p:nvPr/>
        </p:nvSpPr>
        <p:spPr>
          <a:xfrm>
            <a:off x="6287926" y="5251149"/>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2" name="Oval 51">
            <a:extLst>
              <a:ext uri="{FF2B5EF4-FFF2-40B4-BE49-F238E27FC236}">
                <a16:creationId xmlns:a16="http://schemas.microsoft.com/office/drawing/2014/main" id="{B7C88825-792F-0669-E261-3E46D185AF0E}"/>
              </a:ext>
            </a:extLst>
          </p:cNvPr>
          <p:cNvSpPr/>
          <p:nvPr/>
        </p:nvSpPr>
        <p:spPr>
          <a:xfrm>
            <a:off x="6941519" y="5251149"/>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53" name="Straight Connector 52">
            <a:extLst>
              <a:ext uri="{FF2B5EF4-FFF2-40B4-BE49-F238E27FC236}">
                <a16:creationId xmlns:a16="http://schemas.microsoft.com/office/drawing/2014/main" id="{67A113C8-5BFF-7032-F4A5-802A6BA3C2A3}"/>
              </a:ext>
            </a:extLst>
          </p:cNvPr>
          <p:cNvCxnSpPr>
            <a:cxnSpLocks/>
            <a:stCxn id="15" idx="3"/>
            <a:endCxn id="42" idx="7"/>
          </p:cNvCxnSpPr>
          <p:nvPr/>
        </p:nvCxnSpPr>
        <p:spPr>
          <a:xfrm flipH="1">
            <a:off x="2883986" y="4997799"/>
            <a:ext cx="98170" cy="303070"/>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DF0138C7-5B9C-D8FE-2364-39DAEA88B5E9}"/>
              </a:ext>
            </a:extLst>
          </p:cNvPr>
          <p:cNvCxnSpPr>
            <a:cxnSpLocks/>
            <a:stCxn id="15" idx="5"/>
            <a:endCxn id="43" idx="1"/>
          </p:cNvCxnSpPr>
          <p:nvPr/>
        </p:nvCxnSpPr>
        <p:spPr>
          <a:xfrm>
            <a:off x="3219157" y="4997799"/>
            <a:ext cx="81421" cy="303070"/>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45A04A44-10CB-BA71-168E-C57E6ADA0C55}"/>
              </a:ext>
            </a:extLst>
          </p:cNvPr>
          <p:cNvCxnSpPr>
            <a:cxnSpLocks/>
            <a:stCxn id="19" idx="3"/>
            <a:endCxn id="44" idx="7"/>
          </p:cNvCxnSpPr>
          <p:nvPr/>
        </p:nvCxnSpPr>
        <p:spPr>
          <a:xfrm flipH="1">
            <a:off x="4132009" y="4997164"/>
            <a:ext cx="96386" cy="303070"/>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7DF03241-1521-A76C-F333-5B81B4D3A7E0}"/>
              </a:ext>
            </a:extLst>
          </p:cNvPr>
          <p:cNvCxnSpPr>
            <a:cxnSpLocks/>
            <a:stCxn id="19" idx="5"/>
            <a:endCxn id="45" idx="1"/>
          </p:cNvCxnSpPr>
          <p:nvPr/>
        </p:nvCxnSpPr>
        <p:spPr>
          <a:xfrm>
            <a:off x="4465396" y="4997164"/>
            <a:ext cx="83205" cy="303070"/>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9060B4A-E96D-AAB4-429E-A063A00BCF5E}"/>
              </a:ext>
            </a:extLst>
          </p:cNvPr>
          <p:cNvCxnSpPr>
            <a:cxnSpLocks/>
            <a:stCxn id="20" idx="3"/>
            <a:endCxn id="46" idx="7"/>
          </p:cNvCxnSpPr>
          <p:nvPr/>
        </p:nvCxnSpPr>
        <p:spPr>
          <a:xfrm flipH="1">
            <a:off x="5266826" y="5031213"/>
            <a:ext cx="98170" cy="269021"/>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E98D82B6-2D05-74FC-C1AF-8F4E2EDA95E2}"/>
              </a:ext>
            </a:extLst>
          </p:cNvPr>
          <p:cNvCxnSpPr>
            <a:cxnSpLocks/>
            <a:stCxn id="20" idx="5"/>
            <a:endCxn id="47" idx="1"/>
          </p:cNvCxnSpPr>
          <p:nvPr/>
        </p:nvCxnSpPr>
        <p:spPr>
          <a:xfrm>
            <a:off x="5601997" y="5031213"/>
            <a:ext cx="81421" cy="269021"/>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7BDAE8FE-47BB-9FF4-DF99-845F87A81A64}"/>
              </a:ext>
            </a:extLst>
          </p:cNvPr>
          <p:cNvCxnSpPr>
            <a:cxnSpLocks/>
            <a:stCxn id="21" idx="3"/>
            <a:endCxn id="51" idx="7"/>
          </p:cNvCxnSpPr>
          <p:nvPr/>
        </p:nvCxnSpPr>
        <p:spPr>
          <a:xfrm flipH="1">
            <a:off x="6574012" y="5014214"/>
            <a:ext cx="37223" cy="286020"/>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27CCBDD-3AF8-84B4-7EEB-9D722861F387}"/>
              </a:ext>
            </a:extLst>
          </p:cNvPr>
          <p:cNvCxnSpPr>
            <a:cxnSpLocks/>
            <a:stCxn id="21" idx="5"/>
            <a:endCxn id="52" idx="1"/>
          </p:cNvCxnSpPr>
          <p:nvPr/>
        </p:nvCxnSpPr>
        <p:spPr>
          <a:xfrm>
            <a:off x="6848236" y="5014214"/>
            <a:ext cx="142368" cy="286020"/>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1" name="Oval 80">
            <a:extLst>
              <a:ext uri="{FF2B5EF4-FFF2-40B4-BE49-F238E27FC236}">
                <a16:creationId xmlns:a16="http://schemas.microsoft.com/office/drawing/2014/main" id="{D17FE9A0-23D3-5B51-8C81-6FCBC9E6E2BB}"/>
              </a:ext>
            </a:extLst>
          </p:cNvPr>
          <p:cNvSpPr/>
          <p:nvPr/>
        </p:nvSpPr>
        <p:spPr>
          <a:xfrm>
            <a:off x="2933071" y="5732311"/>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2" name="Oval 81">
            <a:extLst>
              <a:ext uri="{FF2B5EF4-FFF2-40B4-BE49-F238E27FC236}">
                <a16:creationId xmlns:a16="http://schemas.microsoft.com/office/drawing/2014/main" id="{1C5BEE7F-FA9E-DBB3-1074-734A067C7919}"/>
              </a:ext>
            </a:extLst>
          </p:cNvPr>
          <p:cNvSpPr/>
          <p:nvPr/>
        </p:nvSpPr>
        <p:spPr>
          <a:xfrm>
            <a:off x="4179310" y="5731676"/>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3" name="Oval 82">
            <a:extLst>
              <a:ext uri="{FF2B5EF4-FFF2-40B4-BE49-F238E27FC236}">
                <a16:creationId xmlns:a16="http://schemas.microsoft.com/office/drawing/2014/main" id="{D2CE110B-0C28-1B10-DAE5-EF7BD1AA87E3}"/>
              </a:ext>
            </a:extLst>
          </p:cNvPr>
          <p:cNvSpPr/>
          <p:nvPr/>
        </p:nvSpPr>
        <p:spPr>
          <a:xfrm>
            <a:off x="5315911" y="5765725"/>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4" name="Oval 83">
            <a:extLst>
              <a:ext uri="{FF2B5EF4-FFF2-40B4-BE49-F238E27FC236}">
                <a16:creationId xmlns:a16="http://schemas.microsoft.com/office/drawing/2014/main" id="{551DAA59-F53E-88EF-5764-D1A57B6042BC}"/>
              </a:ext>
            </a:extLst>
          </p:cNvPr>
          <p:cNvSpPr/>
          <p:nvPr/>
        </p:nvSpPr>
        <p:spPr>
          <a:xfrm>
            <a:off x="6562150" y="5748726"/>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85" name="Straight Connector 84">
            <a:extLst>
              <a:ext uri="{FF2B5EF4-FFF2-40B4-BE49-F238E27FC236}">
                <a16:creationId xmlns:a16="http://schemas.microsoft.com/office/drawing/2014/main" id="{B440968E-FEBA-D51E-F101-1FFE4D89B5B1}"/>
              </a:ext>
            </a:extLst>
          </p:cNvPr>
          <p:cNvCxnSpPr>
            <a:cxnSpLocks/>
            <a:stCxn id="42" idx="5"/>
            <a:endCxn id="81" idx="1"/>
          </p:cNvCxnSpPr>
          <p:nvPr/>
        </p:nvCxnSpPr>
        <p:spPr>
          <a:xfrm>
            <a:off x="2883986" y="5537870"/>
            <a:ext cx="98170" cy="243526"/>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8FF1C2A9-AA84-EA68-8FAF-135FFC6D6382}"/>
              </a:ext>
            </a:extLst>
          </p:cNvPr>
          <p:cNvCxnSpPr>
            <a:cxnSpLocks/>
            <a:stCxn id="43" idx="3"/>
            <a:endCxn id="81" idx="7"/>
          </p:cNvCxnSpPr>
          <p:nvPr/>
        </p:nvCxnSpPr>
        <p:spPr>
          <a:xfrm flipH="1">
            <a:off x="3219157" y="5537870"/>
            <a:ext cx="81421" cy="243526"/>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91A1F9A-FB83-E943-F49D-8E3CE7905029}"/>
              </a:ext>
            </a:extLst>
          </p:cNvPr>
          <p:cNvCxnSpPr>
            <a:cxnSpLocks/>
            <a:stCxn id="44" idx="5"/>
            <a:endCxn id="82" idx="1"/>
          </p:cNvCxnSpPr>
          <p:nvPr/>
        </p:nvCxnSpPr>
        <p:spPr>
          <a:xfrm>
            <a:off x="4132009" y="5537235"/>
            <a:ext cx="96386" cy="243526"/>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DEADF0B1-B5AE-6C5D-21AE-C35EDE177724}"/>
              </a:ext>
            </a:extLst>
          </p:cNvPr>
          <p:cNvCxnSpPr>
            <a:cxnSpLocks/>
            <a:stCxn id="45" idx="3"/>
            <a:endCxn id="82" idx="7"/>
          </p:cNvCxnSpPr>
          <p:nvPr/>
        </p:nvCxnSpPr>
        <p:spPr>
          <a:xfrm flipH="1">
            <a:off x="4465396" y="5537235"/>
            <a:ext cx="83205" cy="243526"/>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EDF327F0-61B0-543A-6BE7-0A8279A410B8}"/>
              </a:ext>
            </a:extLst>
          </p:cNvPr>
          <p:cNvCxnSpPr>
            <a:cxnSpLocks/>
            <a:stCxn id="46" idx="5"/>
            <a:endCxn id="83" idx="1"/>
          </p:cNvCxnSpPr>
          <p:nvPr/>
        </p:nvCxnSpPr>
        <p:spPr>
          <a:xfrm>
            <a:off x="5266826" y="5537235"/>
            <a:ext cx="98170" cy="277575"/>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38F948C1-04AC-D396-F943-87FFCD3D70AB}"/>
              </a:ext>
            </a:extLst>
          </p:cNvPr>
          <p:cNvCxnSpPr>
            <a:cxnSpLocks/>
            <a:stCxn id="47" idx="3"/>
            <a:endCxn id="83" idx="7"/>
          </p:cNvCxnSpPr>
          <p:nvPr/>
        </p:nvCxnSpPr>
        <p:spPr>
          <a:xfrm flipH="1">
            <a:off x="5601997" y="5537235"/>
            <a:ext cx="81421" cy="277575"/>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3AD67162-11C5-2B35-3B3C-75F5043AF251}"/>
              </a:ext>
            </a:extLst>
          </p:cNvPr>
          <p:cNvCxnSpPr>
            <a:cxnSpLocks/>
            <a:stCxn id="51" idx="5"/>
            <a:endCxn id="84" idx="1"/>
          </p:cNvCxnSpPr>
          <p:nvPr/>
        </p:nvCxnSpPr>
        <p:spPr>
          <a:xfrm>
            <a:off x="6574012" y="5537235"/>
            <a:ext cx="37223" cy="260576"/>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5E3317C4-5839-BDB4-E518-335AAACE50EA}"/>
              </a:ext>
            </a:extLst>
          </p:cNvPr>
          <p:cNvCxnSpPr>
            <a:cxnSpLocks/>
            <a:stCxn id="52" idx="3"/>
            <a:endCxn id="84" idx="7"/>
          </p:cNvCxnSpPr>
          <p:nvPr/>
        </p:nvCxnSpPr>
        <p:spPr>
          <a:xfrm flipH="1">
            <a:off x="6848236" y="5537235"/>
            <a:ext cx="142368" cy="260576"/>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0" name="Oval 109">
            <a:extLst>
              <a:ext uri="{FF2B5EF4-FFF2-40B4-BE49-F238E27FC236}">
                <a16:creationId xmlns:a16="http://schemas.microsoft.com/office/drawing/2014/main" id="{607A0497-8C50-C37C-FC7A-A125D771A065}"/>
              </a:ext>
            </a:extLst>
          </p:cNvPr>
          <p:cNvSpPr/>
          <p:nvPr/>
        </p:nvSpPr>
        <p:spPr>
          <a:xfrm>
            <a:off x="3651026" y="6277852"/>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1" name="Oval 110">
            <a:extLst>
              <a:ext uri="{FF2B5EF4-FFF2-40B4-BE49-F238E27FC236}">
                <a16:creationId xmlns:a16="http://schemas.microsoft.com/office/drawing/2014/main" id="{3A01BB7B-3B8E-2245-391F-1BD1F901FF29}"/>
              </a:ext>
            </a:extLst>
          </p:cNvPr>
          <p:cNvSpPr/>
          <p:nvPr/>
        </p:nvSpPr>
        <p:spPr>
          <a:xfrm>
            <a:off x="5928414" y="6311900"/>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12" name="Straight Connector 111">
            <a:extLst>
              <a:ext uri="{FF2B5EF4-FFF2-40B4-BE49-F238E27FC236}">
                <a16:creationId xmlns:a16="http://schemas.microsoft.com/office/drawing/2014/main" id="{7576AE24-C8A7-AFAC-9CBB-B66ACFC67D00}"/>
              </a:ext>
            </a:extLst>
          </p:cNvPr>
          <p:cNvCxnSpPr>
            <a:cxnSpLocks/>
            <a:stCxn id="81" idx="5"/>
            <a:endCxn id="110" idx="1"/>
          </p:cNvCxnSpPr>
          <p:nvPr/>
        </p:nvCxnSpPr>
        <p:spPr>
          <a:xfrm>
            <a:off x="3219157" y="6018397"/>
            <a:ext cx="480954" cy="308540"/>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63534A6F-77E7-4DF6-FFE9-7FC285192BF3}"/>
              </a:ext>
            </a:extLst>
          </p:cNvPr>
          <p:cNvCxnSpPr>
            <a:cxnSpLocks/>
            <a:stCxn id="82" idx="3"/>
            <a:endCxn id="110" idx="7"/>
          </p:cNvCxnSpPr>
          <p:nvPr/>
        </p:nvCxnSpPr>
        <p:spPr>
          <a:xfrm flipH="1">
            <a:off x="3937112" y="6017762"/>
            <a:ext cx="291283" cy="309175"/>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AB1D525B-211E-5F4B-E1AB-EADDB659C8D5}"/>
              </a:ext>
            </a:extLst>
          </p:cNvPr>
          <p:cNvCxnSpPr>
            <a:cxnSpLocks/>
            <a:stCxn id="83" idx="5"/>
            <a:endCxn id="111" idx="1"/>
          </p:cNvCxnSpPr>
          <p:nvPr/>
        </p:nvCxnSpPr>
        <p:spPr>
          <a:xfrm>
            <a:off x="5601997" y="6051811"/>
            <a:ext cx="375502" cy="309174"/>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E37211CD-059D-C28E-4B4D-18B5670BF085}"/>
              </a:ext>
            </a:extLst>
          </p:cNvPr>
          <p:cNvCxnSpPr>
            <a:cxnSpLocks/>
            <a:stCxn id="84" idx="3"/>
            <a:endCxn id="111" idx="7"/>
          </p:cNvCxnSpPr>
          <p:nvPr/>
        </p:nvCxnSpPr>
        <p:spPr>
          <a:xfrm flipH="1">
            <a:off x="6214500" y="6034812"/>
            <a:ext cx="396735" cy="326173"/>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4" name="Oval 123">
            <a:extLst>
              <a:ext uri="{FF2B5EF4-FFF2-40B4-BE49-F238E27FC236}">
                <a16:creationId xmlns:a16="http://schemas.microsoft.com/office/drawing/2014/main" id="{5FA67B66-D532-EB5B-D225-EFAFB1FCF1F8}"/>
              </a:ext>
            </a:extLst>
          </p:cNvPr>
          <p:cNvSpPr/>
          <p:nvPr/>
        </p:nvSpPr>
        <p:spPr>
          <a:xfrm>
            <a:off x="4694544" y="6514175"/>
            <a:ext cx="335171" cy="3351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25" name="Straight Connector 124">
            <a:extLst>
              <a:ext uri="{FF2B5EF4-FFF2-40B4-BE49-F238E27FC236}">
                <a16:creationId xmlns:a16="http://schemas.microsoft.com/office/drawing/2014/main" id="{8DD6DAAE-2F3B-8AB3-9BB5-6492DD031168}"/>
              </a:ext>
            </a:extLst>
          </p:cNvPr>
          <p:cNvCxnSpPr>
            <a:cxnSpLocks/>
            <a:stCxn id="110" idx="5"/>
            <a:endCxn id="124" idx="2"/>
          </p:cNvCxnSpPr>
          <p:nvPr/>
        </p:nvCxnSpPr>
        <p:spPr>
          <a:xfrm>
            <a:off x="3937112" y="6563938"/>
            <a:ext cx="757432" cy="117823"/>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5AE962B7-6DB8-F3FC-812A-7687051452B1}"/>
              </a:ext>
            </a:extLst>
          </p:cNvPr>
          <p:cNvCxnSpPr>
            <a:cxnSpLocks/>
            <a:stCxn id="111" idx="3"/>
            <a:endCxn id="124" idx="6"/>
          </p:cNvCxnSpPr>
          <p:nvPr/>
        </p:nvCxnSpPr>
        <p:spPr>
          <a:xfrm flipH="1">
            <a:off x="5029715" y="6597986"/>
            <a:ext cx="947784" cy="83775"/>
          </a:xfrm>
          <a:prstGeom prst="line">
            <a:avLst/>
          </a:prstGeom>
          <a:ln w="57150">
            <a:solidFill>
              <a:schemeClr val="bg1">
                <a:lumMod val="6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3" name="Right Brace 132">
            <a:extLst>
              <a:ext uri="{FF2B5EF4-FFF2-40B4-BE49-F238E27FC236}">
                <a16:creationId xmlns:a16="http://schemas.microsoft.com/office/drawing/2014/main" id="{AEAFD6C4-37BE-1973-4D82-6605EAF9C8BD}"/>
              </a:ext>
            </a:extLst>
          </p:cNvPr>
          <p:cNvSpPr/>
          <p:nvPr/>
        </p:nvSpPr>
        <p:spPr>
          <a:xfrm>
            <a:off x="7276690" y="3698668"/>
            <a:ext cx="684352" cy="138163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Right Brace 133">
            <a:extLst>
              <a:ext uri="{FF2B5EF4-FFF2-40B4-BE49-F238E27FC236}">
                <a16:creationId xmlns:a16="http://schemas.microsoft.com/office/drawing/2014/main" id="{8FF73769-49F1-BDD3-54CC-638A1DA98BA3}"/>
              </a:ext>
            </a:extLst>
          </p:cNvPr>
          <p:cNvSpPr/>
          <p:nvPr/>
        </p:nvSpPr>
        <p:spPr>
          <a:xfrm>
            <a:off x="7351101" y="5781396"/>
            <a:ext cx="684352" cy="107660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TextBox 134">
            <a:extLst>
              <a:ext uri="{FF2B5EF4-FFF2-40B4-BE49-F238E27FC236}">
                <a16:creationId xmlns:a16="http://schemas.microsoft.com/office/drawing/2014/main" id="{C2AC7E0D-5121-ED99-86CF-16F3D1EC95BA}"/>
              </a:ext>
            </a:extLst>
          </p:cNvPr>
          <p:cNvSpPr txBox="1"/>
          <p:nvPr/>
        </p:nvSpPr>
        <p:spPr>
          <a:xfrm>
            <a:off x="8035453" y="4189756"/>
            <a:ext cx="774571" cy="369332"/>
          </a:xfrm>
          <a:prstGeom prst="rect">
            <a:avLst/>
          </a:prstGeom>
          <a:noFill/>
        </p:spPr>
        <p:txBody>
          <a:bodyPr wrap="none" rtlCol="0">
            <a:spAutoFit/>
          </a:bodyPr>
          <a:lstStyle/>
          <a:p>
            <a:r>
              <a:rPr lang="en-US" dirty="0"/>
              <a:t>Divide</a:t>
            </a:r>
          </a:p>
        </p:txBody>
      </p:sp>
      <p:sp>
        <p:nvSpPr>
          <p:cNvPr id="136" name="TextBox 135">
            <a:extLst>
              <a:ext uri="{FF2B5EF4-FFF2-40B4-BE49-F238E27FC236}">
                <a16:creationId xmlns:a16="http://schemas.microsoft.com/office/drawing/2014/main" id="{A220EEF8-906A-F18E-12FE-20ABA24A23A6}"/>
              </a:ext>
            </a:extLst>
          </p:cNvPr>
          <p:cNvSpPr txBox="1"/>
          <p:nvPr/>
        </p:nvSpPr>
        <p:spPr>
          <a:xfrm>
            <a:off x="7984837" y="6184476"/>
            <a:ext cx="1026243" cy="369332"/>
          </a:xfrm>
          <a:prstGeom prst="rect">
            <a:avLst/>
          </a:prstGeom>
          <a:noFill/>
        </p:spPr>
        <p:txBody>
          <a:bodyPr wrap="none" rtlCol="0">
            <a:spAutoFit/>
          </a:bodyPr>
          <a:lstStyle/>
          <a:p>
            <a:r>
              <a:rPr lang="en-US" dirty="0"/>
              <a:t>Combine</a:t>
            </a:r>
          </a:p>
        </p:txBody>
      </p:sp>
      <p:sp>
        <p:nvSpPr>
          <p:cNvPr id="137" name="TextBox 136">
            <a:extLst>
              <a:ext uri="{FF2B5EF4-FFF2-40B4-BE49-F238E27FC236}">
                <a16:creationId xmlns:a16="http://schemas.microsoft.com/office/drawing/2014/main" id="{8369EBAF-CAF7-8667-DF2C-066355BEB3AA}"/>
              </a:ext>
            </a:extLst>
          </p:cNvPr>
          <p:cNvSpPr txBox="1"/>
          <p:nvPr/>
        </p:nvSpPr>
        <p:spPr>
          <a:xfrm>
            <a:off x="7513691" y="5227370"/>
            <a:ext cx="1207382" cy="369332"/>
          </a:xfrm>
          <a:prstGeom prst="rect">
            <a:avLst/>
          </a:prstGeom>
          <a:noFill/>
        </p:spPr>
        <p:txBody>
          <a:bodyPr wrap="none" rtlCol="0">
            <a:spAutoFit/>
          </a:bodyPr>
          <a:lstStyle/>
          <a:p>
            <a:r>
              <a:rPr lang="en-US" dirty="0"/>
              <a:t>Base Cases</a:t>
            </a:r>
          </a:p>
        </p:txBody>
      </p:sp>
      <p:sp>
        <p:nvSpPr>
          <p:cNvPr id="4" name="Right Brace 3">
            <a:extLst>
              <a:ext uri="{FF2B5EF4-FFF2-40B4-BE49-F238E27FC236}">
                <a16:creationId xmlns:a16="http://schemas.microsoft.com/office/drawing/2014/main" id="{24B6EB3D-B632-DBC5-87DE-0FA0718C1D3B}"/>
              </a:ext>
            </a:extLst>
          </p:cNvPr>
          <p:cNvSpPr/>
          <p:nvPr/>
        </p:nvSpPr>
        <p:spPr>
          <a:xfrm>
            <a:off x="9162199" y="3673015"/>
            <a:ext cx="684352" cy="3176331"/>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022A276C-28C9-0B74-2ED8-02F2C72AAD5D}"/>
              </a:ext>
            </a:extLst>
          </p:cNvPr>
          <p:cNvSpPr txBox="1"/>
          <p:nvPr/>
        </p:nvSpPr>
        <p:spPr>
          <a:xfrm>
            <a:off x="9860460" y="5080298"/>
            <a:ext cx="1925040" cy="369332"/>
          </a:xfrm>
          <a:prstGeom prst="rect">
            <a:avLst/>
          </a:prstGeom>
          <a:noFill/>
        </p:spPr>
        <p:txBody>
          <a:bodyPr wrap="square" rtlCol="0">
            <a:spAutoFit/>
          </a:bodyPr>
          <a:lstStyle/>
          <a:p>
            <a:r>
              <a:rPr lang="en-US" dirty="0">
                <a:solidFill>
                  <a:srgbClr val="FF0000"/>
                </a:solidFill>
              </a:rPr>
              <a:t>Span</a:t>
            </a:r>
          </a:p>
        </p:txBody>
      </p:sp>
    </p:spTree>
    <p:extLst>
      <p:ext uri="{BB962C8B-B14F-4D97-AF65-F5344CB8AC3E}">
        <p14:creationId xmlns:p14="http://schemas.microsoft.com/office/powerpoint/2010/main" val="152420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509E6-0309-6C01-71A8-A240F7433F9B}"/>
              </a:ext>
            </a:extLst>
          </p:cNvPr>
          <p:cNvSpPr>
            <a:spLocks noGrp="1"/>
          </p:cNvSpPr>
          <p:nvPr>
            <p:ph type="title"/>
          </p:nvPr>
        </p:nvSpPr>
        <p:spPr/>
        <p:txBody>
          <a:bodyPr/>
          <a:lstStyle/>
          <a:p>
            <a:r>
              <a:rPr lang="en-US" dirty="0"/>
              <a:t>Work Law</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A7CDC2C-62FB-009F-57FA-34B0B4F6040B}"/>
                  </a:ext>
                </a:extLst>
              </p:cNvPr>
              <p:cNvSpPr>
                <a:spLocks noGrp="1"/>
              </p:cNvSpPr>
              <p:nvPr>
                <p:ph idx="1"/>
              </p:nvPr>
            </p:nvSpPr>
            <p:spPr/>
            <p:txBody>
              <a:bodyPr>
                <a:normAutofit/>
              </a:bodyPr>
              <a:lstStyle/>
              <a:p>
                <a:r>
                  <a:rPr lang="en-US" dirty="0"/>
                  <a:t>States that </a:t>
                </a:r>
                <a14:m>
                  <m:oMath xmlns:m="http://schemas.openxmlformats.org/officeDocument/2006/math">
                    <m:r>
                      <a:rPr lang="en-US" b="0" i="1" smtClean="0">
                        <a:latin typeface="Cambria Math" panose="02040503050406030204" pitchFamily="18" charset="0"/>
                      </a:rPr>
                      <m:t>𝑃</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oMath>
                </a14:m>
                <a:endParaRPr lang="en-US" dirty="0"/>
              </a:p>
              <a:p>
                <a:pPr lvl="1"/>
                <a14:m>
                  <m:oMath xmlns:m="http://schemas.openxmlformats.org/officeDocument/2006/math">
                    <m:r>
                      <a:rPr lang="en-US" b="0" i="1" smtClean="0">
                        <a:latin typeface="Cambria Math" panose="02040503050406030204" pitchFamily="18" charset="0"/>
                      </a:rPr>
                      <m:t>𝑃</m:t>
                    </m:r>
                  </m:oMath>
                </a14:m>
                <a:r>
                  <a:rPr lang="en-US" dirty="0"/>
                  <a:t> processors can do at most </a:t>
                </a:r>
                <a14:m>
                  <m:oMath xmlns:m="http://schemas.openxmlformats.org/officeDocument/2006/math">
                    <m:r>
                      <a:rPr lang="en-US" b="0" i="1" smtClean="0">
                        <a:latin typeface="Cambria Math" panose="02040503050406030204" pitchFamily="18" charset="0"/>
                      </a:rPr>
                      <m:t>𝑃</m:t>
                    </m:r>
                  </m:oMath>
                </a14:m>
                <a:r>
                  <a:rPr lang="en-US" dirty="0"/>
                  <a:t> things in parallel</a:t>
                </a:r>
              </a:p>
              <a:p>
                <a:pPr lvl="2"/>
                <a:r>
                  <a:rPr lang="en-US" dirty="0"/>
                  <a:t>Work must match the sum of the operations done by all processors, so if this does not hold then the parallel algorithm somehow skipped steps that  sequential version would have done.</a:t>
                </a:r>
              </a:p>
              <a:p>
                <a:pPr lvl="1"/>
                <a:r>
                  <a:rPr lang="en-US" dirty="0"/>
                  <a:t>If the “division of labor” across processors is uneven then it can be that </a:t>
                </a:r>
                <a14:m>
                  <m:oMath xmlns:m="http://schemas.openxmlformats.org/officeDocument/2006/math">
                    <m:r>
                      <a:rPr lang="en-US" b="0" i="1" smtClean="0">
                        <a:latin typeface="Cambria Math" panose="02040503050406030204" pitchFamily="18" charset="0"/>
                      </a:rPr>
                      <m:t>𝑝</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&gt;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oMath>
                </a14:m>
                <a:endParaRPr lang="en-US" dirty="0"/>
              </a:p>
            </p:txBody>
          </p:sp>
        </mc:Choice>
        <mc:Fallback>
          <p:sp>
            <p:nvSpPr>
              <p:cNvPr id="3" name="Content Placeholder 2">
                <a:extLst>
                  <a:ext uri="{FF2B5EF4-FFF2-40B4-BE49-F238E27FC236}">
                    <a16:creationId xmlns:a16="http://schemas.microsoft.com/office/drawing/2014/main" id="{5A7CDC2C-62FB-009F-57FA-34B0B4F6040B}"/>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3587242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509E6-0309-6C01-71A8-A240F7433F9B}"/>
              </a:ext>
            </a:extLst>
          </p:cNvPr>
          <p:cNvSpPr>
            <a:spLocks noGrp="1"/>
          </p:cNvSpPr>
          <p:nvPr>
            <p:ph type="title"/>
          </p:nvPr>
        </p:nvSpPr>
        <p:spPr/>
        <p:txBody>
          <a:bodyPr/>
          <a:lstStyle/>
          <a:p>
            <a:r>
              <a:rPr lang="en-US" dirty="0"/>
              <a:t>More Vocab</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A7CDC2C-62FB-009F-57FA-34B0B4F6040B}"/>
                  </a:ext>
                </a:extLst>
              </p:cNvPr>
              <p:cNvSpPr>
                <a:spLocks noGrp="1"/>
              </p:cNvSpPr>
              <p:nvPr>
                <p:ph idx="1"/>
              </p:nvPr>
            </p:nvSpPr>
            <p:spPr/>
            <p:txBody>
              <a:bodyPr>
                <a:normAutofit fontScale="77500" lnSpcReduction="20000"/>
              </a:bodyPr>
              <a:lstStyle/>
              <a:p>
                <a:r>
                  <a:rPr lang="en-US" dirty="0"/>
                  <a:t>Speedup:</a:t>
                </a:r>
              </a:p>
              <a:p>
                <a:pPr lvl="1"/>
                <a:r>
                  <a:rPr lang="en-US" dirty="0"/>
                  <a:t>How much faster (than one processor) do we get for more processors</a:t>
                </a:r>
              </a:p>
              <a:p>
                <a:pPr lvl="2"/>
                <a:r>
                  <a:rPr lang="en-US" dirty="0"/>
                  <a:t>Identifies how well the algorithm scales as processors increases</a:t>
                </a:r>
              </a:p>
              <a:p>
                <a:pPr lvl="2"/>
                <a:r>
                  <a:rPr lang="en-US" dirty="0"/>
                  <a:t>May be different for different algorithms</a:t>
                </a:r>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oMath>
                </a14:m>
                <a:endParaRPr lang="en-US" dirty="0"/>
              </a:p>
              <a:p>
                <a:r>
                  <a:rPr lang="en-US" dirty="0"/>
                  <a:t>Perfect linear Speedup</a:t>
                </a:r>
              </a:p>
              <a:p>
                <a:pPr lvl="1"/>
                <a:r>
                  <a:rPr lang="en-US" dirty="0"/>
                  <a:t>The “ideal” speedup</a:t>
                </a:r>
              </a:p>
              <a:p>
                <a:pPr lvl="1"/>
                <a14:m>
                  <m:oMath xmlns:m="http://schemas.openxmlformats.org/officeDocument/2006/math">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den>
                    </m:f>
                    <m:r>
                      <a:rPr lang="en-US" b="0" i="1" smtClean="0">
                        <a:latin typeface="Cambria Math" panose="02040503050406030204" pitchFamily="18" charset="0"/>
                      </a:rPr>
                      <m:t>=</m:t>
                    </m:r>
                    <m:r>
                      <a:rPr lang="en-US" b="0" i="1" smtClean="0">
                        <a:latin typeface="Cambria Math" panose="02040503050406030204" pitchFamily="18" charset="0"/>
                      </a:rPr>
                      <m:t>𝑃</m:t>
                    </m:r>
                  </m:oMath>
                </a14:m>
                <a:endParaRPr lang="en-US" b="0" dirty="0"/>
              </a:p>
              <a:p>
                <a:r>
                  <a:rPr lang="en-US" dirty="0"/>
                  <a:t>Parallelism</a:t>
                </a:r>
              </a:p>
              <a:p>
                <a:pPr lvl="1"/>
                <a:r>
                  <a:rPr lang="en-US" dirty="0"/>
                  <a:t>Maximum possible speedup</a:t>
                </a:r>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m:t>
                        </m:r>
                      </m:sub>
                    </m:sSub>
                  </m:oMath>
                </a14:m>
                <a:endParaRPr lang="en-US" dirty="0"/>
              </a:p>
              <a:p>
                <a:pPr lvl="1"/>
                <a:r>
                  <a:rPr lang="en-US" dirty="0"/>
                  <a:t>At some point more processors won’t be more helpful, when that point is depends on the span</a:t>
                </a:r>
              </a:p>
              <a:p>
                <a:r>
                  <a:rPr lang="en-US" dirty="0"/>
                  <a:t>Writing parallel algorithms is about increasing span without substantially increasing work</a:t>
                </a:r>
              </a:p>
            </p:txBody>
          </p:sp>
        </mc:Choice>
        <mc:Fallback>
          <p:sp>
            <p:nvSpPr>
              <p:cNvPr id="3" name="Content Placeholder 2">
                <a:extLst>
                  <a:ext uri="{FF2B5EF4-FFF2-40B4-BE49-F238E27FC236}">
                    <a16:creationId xmlns:a16="http://schemas.microsoft.com/office/drawing/2014/main" id="{5A7CDC2C-62FB-009F-57FA-34B0B4F6040B}"/>
                  </a:ext>
                </a:extLst>
              </p:cNvPr>
              <p:cNvSpPr>
                <a:spLocks noGrp="1" noRot="1" noChangeAspect="1" noMove="1" noResize="1" noEditPoints="1" noAdjustHandles="1" noChangeArrowheads="1" noChangeShapeType="1" noTextEdit="1"/>
              </p:cNvSpPr>
              <p:nvPr>
                <p:ph idx="1"/>
              </p:nvPr>
            </p:nvSpPr>
            <p:spPr>
              <a:blipFill>
                <a:blip r:embed="rId2"/>
                <a:stretch>
                  <a:fillRect l="-696" t="-2801" r="-290"/>
                </a:stretch>
              </a:blipFill>
            </p:spPr>
            <p:txBody>
              <a:bodyPr/>
              <a:lstStyle/>
              <a:p>
                <a:r>
                  <a:rPr lang="en-US">
                    <a:noFill/>
                  </a:rPr>
                  <a:t> </a:t>
                </a:r>
              </a:p>
            </p:txBody>
          </p:sp>
        </mc:Fallback>
      </mc:AlternateContent>
    </p:spTree>
    <p:extLst>
      <p:ext uri="{BB962C8B-B14F-4D97-AF65-F5344CB8AC3E}">
        <p14:creationId xmlns:p14="http://schemas.microsoft.com/office/powerpoint/2010/main" val="4164299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7AF12FEF-90D1-CC81-544B-ADC398CA7F1D}"/>
                  </a:ext>
                </a:extLst>
              </p:cNvPr>
              <p:cNvSpPr>
                <a:spLocks noGrp="1"/>
              </p:cNvSpPr>
              <p:nvPr>
                <p:ph type="title"/>
              </p:nvPr>
            </p:nvSpPr>
            <p:spPr/>
            <p:txBody>
              <a:bodyPr/>
              <a:lstStyle/>
              <a:p>
                <a:r>
                  <a:rPr lang="en-US" dirty="0"/>
                  <a:t>Asymptotically Optimal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oMath>
                </a14:m>
                <a:endParaRPr lang="en-US" dirty="0"/>
              </a:p>
            </p:txBody>
          </p:sp>
        </mc:Choice>
        <mc:Fallback xmlns="">
          <p:sp>
            <p:nvSpPr>
              <p:cNvPr id="2" name="Title 1">
                <a:extLst>
                  <a:ext uri="{FF2B5EF4-FFF2-40B4-BE49-F238E27FC236}">
                    <a16:creationId xmlns:a16="http://schemas.microsoft.com/office/drawing/2014/main" id="{7AF12FEF-90D1-CC81-544B-ADC398CA7F1D}"/>
                  </a:ext>
                </a:extLst>
              </p:cNvPr>
              <p:cNvSpPr>
                <a:spLocks noGrp="1" noRot="1" noChangeAspect="1" noMove="1" noResize="1" noEditPoints="1" noAdjustHandles="1" noChangeArrowheads="1" noChangeShapeType="1" noTextEdit="1"/>
              </p:cNvSpPr>
              <p:nvPr>
                <p:ph type="title"/>
              </p:nvPr>
            </p:nvSpPr>
            <p:spPr>
              <a:blipFill>
                <a:blip r:embed="rId2"/>
                <a:stretch>
                  <a:fillRect l="-237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A38551D-168A-C77C-F6A0-C8E4F8DDC00F}"/>
                  </a:ext>
                </a:extLst>
              </p:cNvPr>
              <p:cNvSpPr>
                <a:spLocks noGrp="1"/>
              </p:cNvSpPr>
              <p:nvPr>
                <p:ph idx="1"/>
              </p:nvPr>
            </p:nvSpPr>
            <p:spPr>
              <a:xfrm>
                <a:off x="838199" y="1825625"/>
                <a:ext cx="10716491" cy="4351338"/>
              </a:xfrm>
            </p:spPr>
            <p:txBody>
              <a:bodyPr>
                <a:normAutofit fontScale="92500"/>
              </a:bodyPr>
              <a:lstStyle/>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oMath>
                </a14:m>
                <a:r>
                  <a:rPr lang="en-US" dirty="0"/>
                  <a:t> cannot be better than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1</m:t>
                            </m:r>
                          </m:sub>
                        </m:sSub>
                      </m:num>
                      <m:den>
                        <m:r>
                          <a:rPr lang="en-US" i="1">
                            <a:latin typeface="Cambria Math" panose="02040503050406030204" pitchFamily="18" charset="0"/>
                          </a:rPr>
                          <m:t>𝑃</m:t>
                        </m:r>
                      </m:den>
                    </m:f>
                  </m:oMath>
                </a14:m>
                <a:endParaRPr lang="en-US" dirty="0"/>
              </a:p>
              <a:p>
                <a:pPr lvl="1"/>
                <a:r>
                  <a:rPr lang="en-US" dirty="0"/>
                  <a:t>Because of the Work Law</a:t>
                </a:r>
              </a:p>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oMath>
                </a14:m>
                <a:r>
                  <a:rPr lang="en-US" dirty="0"/>
                  <a:t> cannot be better than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m:t>
                        </m:r>
                      </m:sub>
                    </m:sSub>
                  </m:oMath>
                </a14:m>
                <a:endParaRPr lang="en-US" dirty="0"/>
              </a:p>
              <a:p>
                <a:pPr lvl="1"/>
                <a:r>
                  <a:rPr lang="en-US" dirty="0"/>
                  <a:t>A finite number of processors can’t outperform an infinite number (“Span Law”)</a:t>
                </a:r>
              </a:p>
              <a:p>
                <a:r>
                  <a:rPr lang="en-US" dirty="0"/>
                  <a:t>Considering both of these, we can characterize the best-case scenario for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oMath>
                </a14:m>
                <a:endParaRPr lang="en-US" dirty="0"/>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𝑃</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r>
                      <a:rPr lang="en-US" b="0" i="1" smtClean="0">
                        <a:latin typeface="Cambria Math" panose="02040503050406030204" pitchFamily="18" charset="0"/>
                      </a:rPr>
                      <m:t>∈</m:t>
                    </m:r>
                    <m:r>
                      <m:rPr>
                        <m:sty m:val="p"/>
                      </m:rPr>
                      <a:rPr lang="en-US" b="0" i="0" smtClean="0">
                        <a:latin typeface="Cambria Math" panose="02040503050406030204" pitchFamily="18" charset="0"/>
                      </a:rPr>
                      <m:t>Ω</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num>
                          <m:den>
                            <m:r>
                              <a:rPr lang="en-US" b="0" i="1" smtClean="0">
                                <a:latin typeface="Cambria Math" panose="02040503050406030204" pitchFamily="18" charset="0"/>
                              </a:rPr>
                              <m:t>𝑃</m:t>
                            </m:r>
                          </m:den>
                        </m:f>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e>
                    </m:d>
                  </m:oMath>
                </a14:m>
                <a:endParaRPr lang="en-US" dirty="0"/>
              </a:p>
              <a:p>
                <a:pPr lvl="1"/>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𝑃</m:t>
                    </m:r>
                  </m:oMath>
                </a14:m>
                <a:r>
                  <a:rPr lang="en-US" dirty="0"/>
                  <a:t> dominates for small </a:t>
                </a:r>
                <a14:m>
                  <m:oMath xmlns:m="http://schemas.openxmlformats.org/officeDocument/2006/math">
                    <m:r>
                      <a:rPr lang="en-US" b="0" i="1" smtClean="0">
                        <a:latin typeface="Cambria Math" panose="02040503050406030204" pitchFamily="18" charset="0"/>
                      </a:rPr>
                      <m:t>𝑃</m:t>
                    </m:r>
                  </m:oMath>
                </a14:m>
                <a:r>
                  <a:rPr lang="en-US" dirty="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𝑛</m:t>
                        </m:r>
                      </m:e>
                    </m:d>
                  </m:oMath>
                </a14:m>
                <a:r>
                  <a:rPr lang="en-US" dirty="0"/>
                  <a:t> dominates for large </a:t>
                </a:r>
                <a14:m>
                  <m:oMath xmlns:m="http://schemas.openxmlformats.org/officeDocument/2006/math">
                    <m:r>
                      <a:rPr lang="en-US" b="0" i="1" smtClean="0">
                        <a:latin typeface="Cambria Math" panose="02040503050406030204" pitchFamily="18" charset="0"/>
                      </a:rPr>
                      <m:t>𝑃</m:t>
                    </m:r>
                  </m:oMath>
                </a14:m>
                <a:endParaRPr lang="en-US" dirty="0"/>
              </a:p>
              <a:p>
                <a:r>
                  <a:rPr lang="en-US" dirty="0" err="1"/>
                  <a:t>ForkJoin</a:t>
                </a:r>
                <a:r>
                  <a:rPr lang="en-US" dirty="0"/>
                  <a:t> Framework gives an expected time guarantee of asymptotically optimal!</a:t>
                </a:r>
              </a:p>
            </p:txBody>
          </p:sp>
        </mc:Choice>
        <mc:Fallback>
          <p:sp>
            <p:nvSpPr>
              <p:cNvPr id="3" name="Content Placeholder 2">
                <a:extLst>
                  <a:ext uri="{FF2B5EF4-FFF2-40B4-BE49-F238E27FC236}">
                    <a16:creationId xmlns:a16="http://schemas.microsoft.com/office/drawing/2014/main" id="{4A38551D-168A-C77C-F6A0-C8E4F8DDC00F}"/>
                  </a:ext>
                </a:extLst>
              </p:cNvPr>
              <p:cNvSpPr>
                <a:spLocks noGrp="1" noRot="1" noChangeAspect="1" noMove="1" noResize="1" noEditPoints="1" noAdjustHandles="1" noChangeArrowheads="1" noChangeShapeType="1" noTextEdit="1"/>
              </p:cNvSpPr>
              <p:nvPr>
                <p:ph idx="1"/>
              </p:nvPr>
            </p:nvSpPr>
            <p:spPr>
              <a:xfrm>
                <a:off x="838199" y="1825625"/>
                <a:ext cx="10716491" cy="4351338"/>
              </a:xfrm>
              <a:blipFill>
                <a:blip r:embed="rId3"/>
                <a:stretch>
                  <a:fillRect l="-853" t="-140"/>
                </a:stretch>
              </a:blipFill>
            </p:spPr>
            <p:txBody>
              <a:bodyPr/>
              <a:lstStyle/>
              <a:p>
                <a:r>
                  <a:rPr lang="en-US">
                    <a:noFill/>
                  </a:rPr>
                  <a:t> </a:t>
                </a:r>
              </a:p>
            </p:txBody>
          </p:sp>
        </mc:Fallback>
      </mc:AlternateContent>
    </p:spTree>
    <p:extLst>
      <p:ext uri="{BB962C8B-B14F-4D97-AF65-F5344CB8AC3E}">
        <p14:creationId xmlns:p14="http://schemas.microsoft.com/office/powerpoint/2010/main" val="1757298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F25AF-4B11-4C8B-4DD7-458F157FB058}"/>
              </a:ext>
            </a:extLst>
          </p:cNvPr>
          <p:cNvSpPr>
            <a:spLocks noGrp="1"/>
          </p:cNvSpPr>
          <p:nvPr>
            <p:ph type="title"/>
          </p:nvPr>
        </p:nvSpPr>
        <p:spPr/>
        <p:txBody>
          <a:bodyPr/>
          <a:lstStyle/>
          <a:p>
            <a:r>
              <a:rPr lang="en-US" dirty="0"/>
              <a:t>Division of Responsibility</a:t>
            </a:r>
          </a:p>
        </p:txBody>
      </p:sp>
      <p:sp>
        <p:nvSpPr>
          <p:cNvPr id="3" name="Content Placeholder 2">
            <a:extLst>
              <a:ext uri="{FF2B5EF4-FFF2-40B4-BE49-F238E27FC236}">
                <a16:creationId xmlns:a16="http://schemas.microsoft.com/office/drawing/2014/main" id="{65274312-ECE7-297F-B8C1-588D6DABE15A}"/>
              </a:ext>
            </a:extLst>
          </p:cNvPr>
          <p:cNvSpPr>
            <a:spLocks noGrp="1"/>
          </p:cNvSpPr>
          <p:nvPr>
            <p:ph idx="1"/>
          </p:nvPr>
        </p:nvSpPr>
        <p:spPr/>
        <p:txBody>
          <a:bodyPr/>
          <a:lstStyle/>
          <a:p>
            <a:r>
              <a:rPr lang="en-US" dirty="0"/>
              <a:t>Our job as </a:t>
            </a:r>
            <a:r>
              <a:rPr lang="en-US" dirty="0" err="1"/>
              <a:t>ForkJoin</a:t>
            </a:r>
            <a:r>
              <a:rPr lang="en-US" dirty="0"/>
              <a:t> Users:</a:t>
            </a:r>
          </a:p>
          <a:p>
            <a:pPr lvl="1"/>
            <a:r>
              <a:rPr lang="en-US" dirty="0"/>
              <a:t>Pick a good algorithm, write a program</a:t>
            </a:r>
          </a:p>
          <a:p>
            <a:pPr lvl="1"/>
            <a:r>
              <a:rPr lang="en-US" dirty="0"/>
              <a:t>When run, program creates a DAG of things to do</a:t>
            </a:r>
          </a:p>
          <a:p>
            <a:pPr lvl="1"/>
            <a:r>
              <a:rPr lang="en-US" dirty="0"/>
              <a:t>Make all the nodes a small-</a:t>
            </a:r>
            <a:r>
              <a:rPr lang="en-US" dirty="0" err="1"/>
              <a:t>ish</a:t>
            </a:r>
            <a:r>
              <a:rPr lang="en-US" dirty="0"/>
              <a:t> and approximately equal amount of work</a:t>
            </a:r>
          </a:p>
          <a:p>
            <a:r>
              <a:rPr lang="en-US" dirty="0" err="1"/>
              <a:t>ForkJoin</a:t>
            </a:r>
            <a:r>
              <a:rPr lang="en-US" dirty="0"/>
              <a:t> Framework Developer’s job:</a:t>
            </a:r>
          </a:p>
          <a:p>
            <a:pPr lvl="1"/>
            <a:r>
              <a:rPr lang="en-US" dirty="0"/>
              <a:t>Assign work to available processors to avoid idling</a:t>
            </a:r>
          </a:p>
          <a:p>
            <a:pPr lvl="2"/>
            <a:r>
              <a:rPr lang="en-US" dirty="0"/>
              <a:t>Abstract away scheduling issues for the user</a:t>
            </a:r>
          </a:p>
          <a:p>
            <a:pPr lvl="1"/>
            <a:r>
              <a:rPr lang="en-US" dirty="0"/>
              <a:t>Keep constant factors low </a:t>
            </a:r>
          </a:p>
          <a:p>
            <a:pPr lvl="1"/>
            <a:r>
              <a:rPr lang="en-US" dirty="0"/>
              <a:t>Give the expected-time optimal guarantee</a:t>
            </a:r>
          </a:p>
        </p:txBody>
      </p:sp>
    </p:spTree>
    <p:extLst>
      <p:ext uri="{BB962C8B-B14F-4D97-AF65-F5344CB8AC3E}">
        <p14:creationId xmlns:p14="http://schemas.microsoft.com/office/powerpoint/2010/main" val="23639866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31780</TotalTime>
  <Words>3494</Words>
  <Application>Microsoft Office PowerPoint</Application>
  <PresentationFormat>Widescreen</PresentationFormat>
  <Paragraphs>511</Paragraphs>
  <Slides>42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Cambria Math</vt:lpstr>
      <vt:lpstr>Calibri Light</vt:lpstr>
      <vt:lpstr>Arial</vt:lpstr>
      <vt:lpstr>Calibri</vt:lpstr>
      <vt:lpstr>Office Theme</vt:lpstr>
      <vt:lpstr>CSE 332 Summer 2024 Lecture 20: Analysis</vt:lpstr>
      <vt:lpstr>Parallel Algorithm Analysis</vt:lpstr>
      <vt:lpstr>Work and Span</vt:lpstr>
      <vt:lpstr>Directed Acyclic Graph (DAG)</vt:lpstr>
      <vt:lpstr>ForkJoin DAG</vt:lpstr>
      <vt:lpstr>Work Law</vt:lpstr>
      <vt:lpstr>More Vocab</vt:lpstr>
      <vt:lpstr>Asymptotically Optimal T_P</vt:lpstr>
      <vt:lpstr>Division of Responsibility</vt:lpstr>
      <vt:lpstr>And now for some bad news…</vt:lpstr>
      <vt:lpstr>Amdahl’s Law (mostly bad news)</vt:lpstr>
      <vt:lpstr>Ahmdal’s Law Example</vt:lpstr>
      <vt:lpstr>Conclusion</vt:lpstr>
      <vt:lpstr>Other Reasons to Use Threads</vt:lpstr>
      <vt:lpstr>Memory Sharing With ForkJoin</vt:lpstr>
      <vt:lpstr>Example: Shared Queue</vt:lpstr>
      <vt:lpstr>Concurrent Programming</vt:lpstr>
      <vt:lpstr>Bank Account Example</vt:lpstr>
      <vt:lpstr>Bank Account Example - Parallel</vt:lpstr>
      <vt:lpstr>Interleaving</vt:lpstr>
      <vt:lpstr>A “Good” Interleaving</vt:lpstr>
      <vt:lpstr>A “Bad” Interleaving</vt:lpstr>
      <vt:lpstr>A Bad Fix</vt:lpstr>
      <vt:lpstr>A still “Bad” Interleaving</vt:lpstr>
      <vt:lpstr>What we want – Mutual Exclusion</vt:lpstr>
      <vt:lpstr>A Bad attempt at Mutual Exclusion</vt:lpstr>
      <vt:lpstr>A still “Bad” Interleaving</vt:lpstr>
      <vt:lpstr>Solution</vt:lpstr>
      <vt:lpstr>Almost Correct Bank Account Example</vt:lpstr>
      <vt:lpstr>Try…Finally</vt:lpstr>
      <vt:lpstr>Correct (but not Java) Bank Account Example</vt:lpstr>
      <vt:lpstr>A still “Bad” Interleaving</vt:lpstr>
      <vt:lpstr>What’s wrong here…</vt:lpstr>
      <vt:lpstr>Re-entrant Lock (Recursive Lock)</vt:lpstr>
      <vt:lpstr>Re-entrant Lock Details</vt:lpstr>
      <vt:lpstr>Java’s Re-entract Lock Class</vt:lpstr>
      <vt:lpstr>How this looks in Java</vt:lpstr>
      <vt:lpstr>Java Synchronized Keyword</vt:lpstr>
      <vt:lpstr>Back Account Using Synchronize (Attempt 1)</vt:lpstr>
      <vt:lpstr>Back Account Using Synchronize (Attempt 2)</vt:lpstr>
      <vt:lpstr>More Syntactic Sugar!</vt:lpstr>
      <vt:lpstr>Back Account Using Synchronize (Final)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332 Autumn 2023 Lecture 8: Dictionaries, BSTs</dc:title>
  <dc:creator>Nathan Brunelle</dc:creator>
  <cp:lastModifiedBy>Brunelle, Nathan J (njb2b)</cp:lastModifiedBy>
  <cp:revision>287</cp:revision>
  <dcterms:created xsi:type="dcterms:W3CDTF">2023-10-13T16:06:42Z</dcterms:created>
  <dcterms:modified xsi:type="dcterms:W3CDTF">2024-08-05T17:41:32Z</dcterms:modified>
</cp:coreProperties>
</file>