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2"/>
  </p:notesMasterIdLst>
  <p:sldIdLst>
    <p:sldId id="257" r:id="rId2"/>
    <p:sldId id="758" r:id="rId3"/>
    <p:sldId id="834" r:id="rId4"/>
    <p:sldId id="759" r:id="rId5"/>
    <p:sldId id="760" r:id="rId6"/>
    <p:sldId id="762" r:id="rId7"/>
    <p:sldId id="763" r:id="rId8"/>
    <p:sldId id="764" r:id="rId9"/>
    <p:sldId id="765" r:id="rId10"/>
    <p:sldId id="766" r:id="rId11"/>
    <p:sldId id="767" r:id="rId12"/>
    <p:sldId id="768" r:id="rId13"/>
    <p:sldId id="770" r:id="rId14"/>
    <p:sldId id="842" r:id="rId15"/>
    <p:sldId id="881" r:id="rId16"/>
    <p:sldId id="882" r:id="rId17"/>
    <p:sldId id="845" r:id="rId18"/>
    <p:sldId id="774" r:id="rId19"/>
    <p:sldId id="883" r:id="rId20"/>
    <p:sldId id="775" r:id="rId21"/>
    <p:sldId id="776" r:id="rId22"/>
    <p:sldId id="777" r:id="rId23"/>
    <p:sldId id="778" r:id="rId24"/>
    <p:sldId id="779" r:id="rId25"/>
    <p:sldId id="780" r:id="rId26"/>
    <p:sldId id="781" r:id="rId27"/>
    <p:sldId id="884" r:id="rId28"/>
    <p:sldId id="889" r:id="rId29"/>
    <p:sldId id="890" r:id="rId30"/>
    <p:sldId id="891" r:id="rId31"/>
  </p:sldIdLst>
  <p:sldSz cx="12192000" cy="6858000"/>
  <p:notesSz cx="6858000" cy="9144000"/>
  <p:embeddedFontLst>
    <p:embeddedFont>
      <p:font typeface="Cambria Math" panose="02040503050406030204" pitchFamily="18" charset="0"/>
      <p:regular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00"/>
    <a:srgbClr val="FF9797"/>
    <a:srgbClr val="FF6464"/>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53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49A25B-064F-4940-8CEE-34D7920B25F9}" type="datetimeFigureOut">
              <a:rPr lang="en-US" smtClean="0"/>
              <a:t>7/22/2024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A96D1-356A-4D34-AE7A-0DFABF1C9C5A}" type="slidenum">
              <a:rPr lang="en-US" smtClean="0"/>
              <a:t>‹#›</a:t>
            </a:fld>
            <a:endParaRPr lang="en-US"/>
          </a:p>
        </p:txBody>
      </p:sp>
    </p:spTree>
    <p:extLst>
      <p:ext uri="{BB962C8B-B14F-4D97-AF65-F5344CB8AC3E}">
        <p14:creationId xmlns:p14="http://schemas.microsoft.com/office/powerpoint/2010/main" val="1898226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set of edges from the graph, which forms a tree with all of the nodes in a graph. Subset of the edges, which has no cycles, and connects all the nodes.</a:t>
            </a:r>
          </a:p>
        </p:txBody>
      </p:sp>
      <p:sp>
        <p:nvSpPr>
          <p:cNvPr id="4" name="Slide Number Placeholder 3"/>
          <p:cNvSpPr>
            <a:spLocks noGrp="1"/>
          </p:cNvSpPr>
          <p:nvPr>
            <p:ph type="sldNum" sz="quarter" idx="5"/>
          </p:nvPr>
        </p:nvSpPr>
        <p:spPr/>
        <p:txBody>
          <a:bodyPr/>
          <a:lstStyle/>
          <a:p>
            <a:fld id="{528D9EFC-C18D-9343-8FAC-BB521FE639CB}" type="slidenum">
              <a:rPr lang="en-US" smtClean="0"/>
              <a:t>4</a:t>
            </a:fld>
            <a:endParaRPr lang="en-US"/>
          </a:p>
        </p:txBody>
      </p:sp>
    </p:spTree>
    <p:extLst>
      <p:ext uri="{BB962C8B-B14F-4D97-AF65-F5344CB8AC3E}">
        <p14:creationId xmlns:p14="http://schemas.microsoft.com/office/powerpoint/2010/main" val="6539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some examples of edges that cross the cut and edges that do not</a:t>
            </a:r>
          </a:p>
        </p:txBody>
      </p:sp>
      <p:sp>
        <p:nvSpPr>
          <p:cNvPr id="4" name="Slide Number Placeholder 3"/>
          <p:cNvSpPr>
            <a:spLocks noGrp="1"/>
          </p:cNvSpPr>
          <p:nvPr>
            <p:ph type="sldNum" sz="quarter" idx="5"/>
          </p:nvPr>
        </p:nvSpPr>
        <p:spPr/>
        <p:txBody>
          <a:bodyPr/>
          <a:lstStyle/>
          <a:p>
            <a:fld id="{528D9EFC-C18D-9343-8FAC-BB521FE639CB}" type="slidenum">
              <a:rPr lang="en-US" smtClean="0"/>
              <a:t>12</a:t>
            </a:fld>
            <a:endParaRPr lang="en-US"/>
          </a:p>
        </p:txBody>
      </p:sp>
    </p:spTree>
    <p:extLst>
      <p:ext uri="{BB962C8B-B14F-4D97-AF65-F5344CB8AC3E}">
        <p14:creationId xmlns:p14="http://schemas.microsoft.com/office/powerpoint/2010/main" val="177916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13</a:t>
            </a:fld>
            <a:endParaRPr lang="en-US"/>
          </a:p>
        </p:txBody>
      </p:sp>
    </p:spTree>
    <p:extLst>
      <p:ext uri="{BB962C8B-B14F-4D97-AF65-F5344CB8AC3E}">
        <p14:creationId xmlns:p14="http://schemas.microsoft.com/office/powerpoint/2010/main" val="3775140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14</a:t>
            </a:fld>
            <a:endParaRPr lang="en-US"/>
          </a:p>
        </p:txBody>
      </p:sp>
    </p:spTree>
    <p:extLst>
      <p:ext uri="{BB962C8B-B14F-4D97-AF65-F5344CB8AC3E}">
        <p14:creationId xmlns:p14="http://schemas.microsoft.com/office/powerpoint/2010/main" val="99656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15</a:t>
            </a:fld>
            <a:endParaRPr lang="en-US"/>
          </a:p>
        </p:txBody>
      </p:sp>
    </p:spTree>
    <p:extLst>
      <p:ext uri="{BB962C8B-B14F-4D97-AF65-F5344CB8AC3E}">
        <p14:creationId xmlns:p14="http://schemas.microsoft.com/office/powerpoint/2010/main" val="795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16</a:t>
            </a:fld>
            <a:endParaRPr lang="en-US"/>
          </a:p>
        </p:txBody>
      </p:sp>
    </p:spTree>
    <p:extLst>
      <p:ext uri="{BB962C8B-B14F-4D97-AF65-F5344CB8AC3E}">
        <p14:creationId xmlns:p14="http://schemas.microsoft.com/office/powerpoint/2010/main" val="206218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17</a:t>
            </a:fld>
            <a:endParaRPr lang="en-US"/>
          </a:p>
        </p:txBody>
      </p:sp>
    </p:spTree>
    <p:extLst>
      <p:ext uri="{BB962C8B-B14F-4D97-AF65-F5344CB8AC3E}">
        <p14:creationId xmlns:p14="http://schemas.microsoft.com/office/powerpoint/2010/main" val="3492717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8D9EFC-C18D-9343-8FAC-BB521FE639CB}" type="slidenum">
              <a:rPr lang="en-US" smtClean="0"/>
              <a:t>19</a:t>
            </a:fld>
            <a:endParaRPr lang="en-US"/>
          </a:p>
        </p:txBody>
      </p:sp>
    </p:spTree>
    <p:extLst>
      <p:ext uri="{BB962C8B-B14F-4D97-AF65-F5344CB8AC3E}">
        <p14:creationId xmlns:p14="http://schemas.microsoft.com/office/powerpoint/2010/main" val="205270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A8D94-701F-50B7-FF63-2391449835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1BD39A-A942-599F-149A-747401D546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5134E-8798-2A87-98AE-0B134785D2DF}"/>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5" name="Footer Placeholder 4">
            <a:extLst>
              <a:ext uri="{FF2B5EF4-FFF2-40B4-BE49-F238E27FC236}">
                <a16:creationId xmlns:a16="http://schemas.microsoft.com/office/drawing/2014/main" id="{E46803DE-E5A1-A42D-17E0-52D8A15FE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8009D-BD52-D020-26A4-CCFF2596A0F5}"/>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67530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0788-F665-F0AA-D34E-18CDC381E3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D25BE1-D418-6610-B976-595A42D78D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C710E-4740-E186-8004-9F098E4B8AA8}"/>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5" name="Footer Placeholder 4">
            <a:extLst>
              <a:ext uri="{FF2B5EF4-FFF2-40B4-BE49-F238E27FC236}">
                <a16:creationId xmlns:a16="http://schemas.microsoft.com/office/drawing/2014/main" id="{63D57D91-6BF0-5F67-0BAA-BA3B5985E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EB95B-64CF-ED1B-895D-0C15FB84A947}"/>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89607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B0D1A-0325-047A-3C56-DB7DC37D1F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D4EC8-DF7A-722B-0985-B7E8ED8800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F5D96-5B5D-A0E1-6B7E-F894B33DE4BE}"/>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5" name="Footer Placeholder 4">
            <a:extLst>
              <a:ext uri="{FF2B5EF4-FFF2-40B4-BE49-F238E27FC236}">
                <a16:creationId xmlns:a16="http://schemas.microsoft.com/office/drawing/2014/main" id="{0841E58B-FD1B-5158-9002-DB7909020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6E6E6-5DB2-B08C-E98E-4CE4CABABD3F}"/>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38094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3513-3DBF-F295-0635-A76FAD8F7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3A398C-CAEC-53AA-8A8B-28B4B6EFE8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2AEDF-9628-E07A-C6FB-A23F1B37D36C}"/>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5" name="Footer Placeholder 4">
            <a:extLst>
              <a:ext uri="{FF2B5EF4-FFF2-40B4-BE49-F238E27FC236}">
                <a16:creationId xmlns:a16="http://schemas.microsoft.com/office/drawing/2014/main" id="{59AD4231-DF5D-E75E-40A2-4490E3864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61DB8-8E9A-0329-3CC7-DD8BE3960F1C}"/>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057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190C-5088-0FD4-FA3D-07D222B9FA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E2422D-2D16-CCA8-2A1C-E13A1E064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6C9900-661D-64EA-83FB-0318C266A8D4}"/>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5" name="Footer Placeholder 4">
            <a:extLst>
              <a:ext uri="{FF2B5EF4-FFF2-40B4-BE49-F238E27FC236}">
                <a16:creationId xmlns:a16="http://schemas.microsoft.com/office/drawing/2014/main" id="{6CAF216F-818C-AE83-8D4F-42EC3C942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494A3-F80F-EC41-DDC0-726FC63A831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19591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6897-8ADC-82FB-24C1-148BB152C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607461-A71F-ECE6-AE85-5EA3DB5E18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D9E8EA-550B-F0DB-2472-AE2D0456E7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A28DD-EC75-9F30-A7D3-C90A8D02DC59}"/>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6" name="Footer Placeholder 5">
            <a:extLst>
              <a:ext uri="{FF2B5EF4-FFF2-40B4-BE49-F238E27FC236}">
                <a16:creationId xmlns:a16="http://schemas.microsoft.com/office/drawing/2014/main" id="{4B3D4F3C-0167-D8D5-E58E-83645CE37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96DDF0-EBE9-4CB3-A532-8F8C26FCF3A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62164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BC21-07E8-90D6-8FD3-4B7809D355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8688B1-01DC-A6B4-1C44-C73416EC04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4004C5-4EEE-C9A3-0FFF-B154F5B9A8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C95CA1-99E7-80CC-FF66-5C2F259046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21CBD4-5851-D78F-5249-59CDD8C9BC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92F86E-5D21-865D-53AE-77B5C57EAC92}"/>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8" name="Footer Placeholder 7">
            <a:extLst>
              <a:ext uri="{FF2B5EF4-FFF2-40B4-BE49-F238E27FC236}">
                <a16:creationId xmlns:a16="http://schemas.microsoft.com/office/drawing/2014/main" id="{D7F5E5A8-7D51-605B-E276-A7A5B93FE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E01F4-D4D9-E56F-9035-05E605811E6D}"/>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27418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3237B-2CFD-F0AF-D3E6-2FDD100A8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614118-0522-CF53-601D-265A3261E4BE}"/>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4" name="Footer Placeholder 3">
            <a:extLst>
              <a:ext uri="{FF2B5EF4-FFF2-40B4-BE49-F238E27FC236}">
                <a16:creationId xmlns:a16="http://schemas.microsoft.com/office/drawing/2014/main" id="{3ACC46D9-B22E-C768-B35E-20DA33956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5D07EE-0E9C-EC8E-BAC0-7B8C9EFB5AE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76961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BA0918-E285-61F1-EDAF-6B7FD149CC5D}"/>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3" name="Footer Placeholder 2">
            <a:extLst>
              <a:ext uri="{FF2B5EF4-FFF2-40B4-BE49-F238E27FC236}">
                <a16:creationId xmlns:a16="http://schemas.microsoft.com/office/drawing/2014/main" id="{AEAFD855-6290-493F-81E4-A89E8DDEDE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CBAA96-146F-BEF1-15D5-935C1B8E9FE2}"/>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7598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1D78-E109-DF5D-A589-413429D2A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E91868-FB59-5D14-1BCA-C7C43F068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A2F535-BC7E-F5E2-864B-461F8404D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FCF40-365C-13EE-4DB1-CC7C58586C55}"/>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6" name="Footer Placeholder 5">
            <a:extLst>
              <a:ext uri="{FF2B5EF4-FFF2-40B4-BE49-F238E27FC236}">
                <a16:creationId xmlns:a16="http://schemas.microsoft.com/office/drawing/2014/main" id="{C1858AA7-3077-1807-CEB8-2C0F27B4C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74C30-07C1-3F35-E57B-30BFA71ABAC4}"/>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53531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1C30-49BA-398C-2DF8-B0736590C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C7B813-1595-60AF-F5B3-A0DAE66536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6402F2-AF70-21FD-1449-18CBF4C17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982EC-DE32-4452-40AB-762F386AF589}"/>
              </a:ext>
            </a:extLst>
          </p:cNvPr>
          <p:cNvSpPr>
            <a:spLocks noGrp="1"/>
          </p:cNvSpPr>
          <p:nvPr>
            <p:ph type="dt" sz="half" idx="10"/>
          </p:nvPr>
        </p:nvSpPr>
        <p:spPr/>
        <p:txBody>
          <a:bodyPr/>
          <a:lstStyle/>
          <a:p>
            <a:fld id="{28421D02-69CC-42C9-85CE-4F8B68ED22B8}" type="datetimeFigureOut">
              <a:rPr lang="en-US" smtClean="0"/>
              <a:t>7/22/2024</a:t>
            </a:fld>
            <a:endParaRPr lang="en-US"/>
          </a:p>
        </p:txBody>
      </p:sp>
      <p:sp>
        <p:nvSpPr>
          <p:cNvPr id="6" name="Footer Placeholder 5">
            <a:extLst>
              <a:ext uri="{FF2B5EF4-FFF2-40B4-BE49-F238E27FC236}">
                <a16:creationId xmlns:a16="http://schemas.microsoft.com/office/drawing/2014/main" id="{0EE76A50-D174-12CE-9CCD-74569685B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79484-4128-5F97-59B5-3CF00D561C0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401123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DEBFE-9C54-D45A-111D-948735AB4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AF582E-F84E-411A-7F7A-D8EF87E1F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CE3F9-A152-FD27-1D1D-64A1C313F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21D02-69CC-42C9-85CE-4F8B68ED22B8}" type="datetimeFigureOut">
              <a:rPr lang="en-US" smtClean="0"/>
              <a:t>7/22/2024</a:t>
            </a:fld>
            <a:endParaRPr lang="en-US"/>
          </a:p>
        </p:txBody>
      </p:sp>
      <p:sp>
        <p:nvSpPr>
          <p:cNvPr id="5" name="Footer Placeholder 4">
            <a:extLst>
              <a:ext uri="{FF2B5EF4-FFF2-40B4-BE49-F238E27FC236}">
                <a16:creationId xmlns:a16="http://schemas.microsoft.com/office/drawing/2014/main" id="{955F318D-9BE5-6E4A-1795-F02EED65F8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04FB82-C81E-722D-F23A-4047C60DB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6B0C1-9E0A-4C4A-808A-34C0E77FF2FF}" type="slidenum">
              <a:rPr lang="en-US" smtClean="0"/>
              <a:t>‹#›</a:t>
            </a:fld>
            <a:endParaRPr lang="en-US"/>
          </a:p>
        </p:txBody>
      </p:sp>
    </p:spTree>
    <p:extLst>
      <p:ext uri="{BB962C8B-B14F-4D97-AF65-F5344CB8AC3E}">
        <p14:creationId xmlns:p14="http://schemas.microsoft.com/office/powerpoint/2010/main" val="167162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s.uw.edu/33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00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5.png"/><Relationship Id="rId5" Type="http://schemas.openxmlformats.org/officeDocument/2006/relationships/image" Target="../media/image14.png"/><Relationship Id="rId4" Type="http://schemas.openxmlformats.org/officeDocument/2006/relationships/image" Target="../media/image7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6.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029F-F4C6-FDAD-6A00-4E30C8EE848F}"/>
              </a:ext>
            </a:extLst>
          </p:cNvPr>
          <p:cNvSpPr>
            <a:spLocks noGrp="1"/>
          </p:cNvSpPr>
          <p:nvPr>
            <p:ph type="ctrTitle"/>
          </p:nvPr>
        </p:nvSpPr>
        <p:spPr/>
        <p:txBody>
          <a:bodyPr>
            <a:normAutofit/>
          </a:bodyPr>
          <a:lstStyle/>
          <a:p>
            <a:r>
              <a:rPr lang="en-US" dirty="0"/>
              <a:t>CSE 332 Summer 2024</a:t>
            </a:r>
            <a:br>
              <a:rPr lang="en-US" dirty="0"/>
            </a:br>
            <a:r>
              <a:rPr lang="en-US" dirty="0"/>
              <a:t>Lecture 16: Graphs</a:t>
            </a:r>
          </a:p>
        </p:txBody>
      </p:sp>
      <p:sp>
        <p:nvSpPr>
          <p:cNvPr id="3" name="Subtitle 2">
            <a:extLst>
              <a:ext uri="{FF2B5EF4-FFF2-40B4-BE49-F238E27FC236}">
                <a16:creationId xmlns:a16="http://schemas.microsoft.com/office/drawing/2014/main" id="{AB96019E-F067-13A3-DC5B-9F49CCFEF437}"/>
              </a:ext>
            </a:extLst>
          </p:cNvPr>
          <p:cNvSpPr>
            <a:spLocks noGrp="1"/>
          </p:cNvSpPr>
          <p:nvPr>
            <p:ph type="subTitle" idx="1"/>
          </p:nvPr>
        </p:nvSpPr>
        <p:spPr/>
        <p:txBody>
          <a:bodyPr/>
          <a:lstStyle/>
          <a:p>
            <a:r>
              <a:rPr lang="en-US" dirty="0"/>
              <a:t>Nathan Brunelle</a:t>
            </a:r>
          </a:p>
          <a:p>
            <a:r>
              <a:rPr lang="en-US" dirty="0">
                <a:hlinkClick r:id="rId2"/>
              </a:rPr>
              <a:t>http://www.cs.uw.edu/332</a:t>
            </a:r>
            <a:endParaRPr lang="en-US" dirty="0"/>
          </a:p>
          <a:p>
            <a:endParaRPr lang="en-US" dirty="0"/>
          </a:p>
          <a:p>
            <a:endParaRPr lang="en-US" dirty="0"/>
          </a:p>
        </p:txBody>
      </p:sp>
    </p:spTree>
    <p:extLst>
      <p:ext uri="{BB962C8B-B14F-4D97-AF65-F5344CB8AC3E}">
        <p14:creationId xmlns:p14="http://schemas.microsoft.com/office/powerpoint/2010/main" val="39733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Kruskal’s</a:t>
            </a:r>
            <a:r>
              <a:rPr lang="en-US" dirty="0"/>
              <a: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10</a:t>
            </a:fld>
            <a:endParaRPr lang="en-US"/>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00AF085-92FF-369A-34CE-E6FE15C2C8D5}"/>
                  </a:ext>
                </a:extLst>
              </p:cNvPr>
              <p:cNvSpPr txBox="1"/>
              <p:nvPr/>
            </p:nvSpPr>
            <p:spPr>
              <a:xfrm>
                <a:off x="2354178" y="1378425"/>
                <a:ext cx="7075065" cy="1384995"/>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Add to </a:t>
                </a:r>
                <a14:m>
                  <m:oMath xmlns:m="http://schemas.openxmlformats.org/officeDocument/2006/math">
                    <m:r>
                      <a:rPr lang="en-US" sz="2800" i="1" smtClean="0">
                        <a:solidFill>
                          <a:schemeClr val="accent2">
                            <a:lumMod val="75000"/>
                          </a:schemeClr>
                        </a:solidFill>
                        <a:latin typeface="Cambria Math"/>
                      </a:rPr>
                      <m:t>𝐴</m:t>
                    </m:r>
                  </m:oMath>
                </a14:m>
                <a:r>
                  <a:rPr lang="en-US" sz="2800" dirty="0"/>
                  <a:t> the </a:t>
                </a:r>
                <a:r>
                  <a:rPr lang="en-US" sz="2800" dirty="0">
                    <a:solidFill>
                      <a:srgbClr val="FF00FF"/>
                    </a:solidFill>
                  </a:rPr>
                  <a:t>lowest-weight edge that does not create a cycle</a:t>
                </a:r>
              </a:p>
            </p:txBody>
          </p:sp>
        </mc:Choice>
        <mc:Fallback xmlns="">
          <p:sp>
            <p:nvSpPr>
              <p:cNvPr id="3" name="TextBox 2">
                <a:extLst>
                  <a:ext uri="{FF2B5EF4-FFF2-40B4-BE49-F238E27FC236}">
                    <a16:creationId xmlns:a16="http://schemas.microsoft.com/office/drawing/2014/main" id="{500AF085-92FF-369A-34CE-E6FE15C2C8D5}"/>
                  </a:ext>
                </a:extLst>
              </p:cNvPr>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r="-1120" b="-11894"/>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C96872AA-144F-8C60-CC47-17FA8A8E2CCB}"/>
              </a:ext>
            </a:extLst>
          </p:cNvPr>
          <p:cNvGrpSpPr/>
          <p:nvPr/>
        </p:nvGrpSpPr>
        <p:grpSpPr>
          <a:xfrm>
            <a:off x="3826554" y="2988890"/>
            <a:ext cx="4600060" cy="2787240"/>
            <a:chOff x="0" y="2862182"/>
            <a:chExt cx="7044346" cy="4268266"/>
          </a:xfrm>
        </p:grpSpPr>
        <p:cxnSp>
          <p:nvCxnSpPr>
            <p:cNvPr id="6" name="Straight Connector 5">
              <a:extLst>
                <a:ext uri="{FF2B5EF4-FFF2-40B4-BE49-F238E27FC236}">
                  <a16:creationId xmlns:a16="http://schemas.microsoft.com/office/drawing/2014/main" id="{709329D7-51C4-54CF-419B-FFCA1D7DA04A}"/>
                </a:ext>
              </a:extLst>
            </p:cNvPr>
            <p:cNvCxnSpPr>
              <a:cxnSpLocks/>
              <a:stCxn id="34" idx="7"/>
              <a:endCxn id="35" idx="2"/>
            </p:cNvCxnSpPr>
            <p:nvPr/>
          </p:nvCxnSpPr>
          <p:spPr>
            <a:xfrm flipV="1">
              <a:off x="438102" y="3276727"/>
              <a:ext cx="1492916" cy="96260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27630D0-96AD-6AB3-B9D8-4096865419C0}"/>
                </a:ext>
              </a:extLst>
            </p:cNvPr>
            <p:cNvCxnSpPr>
              <a:cxnSpLocks/>
              <a:stCxn id="35" idx="6"/>
              <a:endCxn id="38" idx="2"/>
            </p:cNvCxnSpPr>
            <p:nvPr/>
          </p:nvCxnSpPr>
          <p:spPr>
            <a:xfrm>
              <a:off x="2444286" y="3276727"/>
              <a:ext cx="1510213" cy="5238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CD664EC-B58E-F868-D7BC-73AB0D38C003}"/>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F560E50-C2F3-E0BF-A8B6-BEF4D41AB947}"/>
                </a:ext>
              </a:extLst>
            </p:cNvPr>
            <p:cNvCxnSpPr>
              <a:stCxn id="37" idx="3"/>
              <a:endCxn id="36"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DC57E6C-65A1-DD94-B049-9C65CD34253A}"/>
                </a:ext>
              </a:extLst>
            </p:cNvPr>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EC30A07-B393-07A2-AAD0-34E8D5A0FCFE}"/>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07ECE68-21D8-26C8-5FB6-79B0EEFF2EA4}"/>
                </a:ext>
              </a:extLst>
            </p:cNvPr>
            <p:cNvCxnSpPr>
              <a:cxnSpLocks/>
              <a:stCxn id="37" idx="7"/>
              <a:endCxn id="38" idx="3"/>
            </p:cNvCxnSpPr>
            <p:nvPr/>
          </p:nvCxnSpPr>
          <p:spPr>
            <a:xfrm flipV="1">
              <a:off x="3012448"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0DDC489-2122-CBCA-929D-B06703D93E52}"/>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01EFF8-69BD-20DE-1E5F-54EBEE82025F}"/>
                </a:ext>
              </a:extLst>
            </p:cNvPr>
            <p:cNvCxnSpPr>
              <a:cxnSpLocks/>
              <a:stCxn id="40" idx="1"/>
              <a:endCxn id="38" idx="4"/>
            </p:cNvCxnSpPr>
            <p:nvPr/>
          </p:nvCxnSpPr>
          <p:spPr>
            <a:xfrm flipH="1" flipV="1">
              <a:off x="4211133" y="3585751"/>
              <a:ext cx="865200" cy="2628084"/>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E550EA0-8C2E-4889-51E1-EFA5CF593C22}"/>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5B16CB0-ED01-6B15-D990-A80E33B5FD3E}"/>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4412895-9C71-4E40-520A-DE9929B08397}"/>
                </a:ext>
              </a:extLst>
            </p:cNvPr>
            <p:cNvCxnSpPr>
              <a:stCxn id="41" idx="1"/>
              <a:endCxn id="42"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00A9426-F5F7-E746-54FA-0947F1428D39}"/>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16159B5-9A07-526E-0186-51772DCC2ACC}"/>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531F2BEB-061A-330D-3A68-5BA85E611292}"/>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46BDDF39-E59E-2AA9-7C57-1E347E69B18B}"/>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a:extLst>
                <a:ext uri="{FF2B5EF4-FFF2-40B4-BE49-F238E27FC236}">
                  <a16:creationId xmlns:a16="http://schemas.microsoft.com/office/drawing/2014/main" id="{7085D115-EBEB-85D8-F68D-D5003714D7E5}"/>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D0B09A8B-C19A-2B0D-3D0C-B8C4ACE2104C}"/>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C94C7522-6D1A-73EB-212C-C8318CA47B88}"/>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EFC7A2AD-6F48-D34F-3EDF-1C25158D4D7D}"/>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a:extLst>
                <a:ext uri="{FF2B5EF4-FFF2-40B4-BE49-F238E27FC236}">
                  <a16:creationId xmlns:a16="http://schemas.microsoft.com/office/drawing/2014/main" id="{EC6998F7-3AFD-8B4A-4A7D-2E06761537EC}"/>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EE8D6CCF-7413-CB37-E19E-AAD6C25C97C7}"/>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9C010B3B-6988-80BB-5920-9F2978EB90A6}"/>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C0E0B98B-4AE1-DD4E-BC1B-D3B62CC47A33}"/>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C6DFDECB-37AF-DFA6-DD96-81FFA9959A61}"/>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16FC31FA-9F92-9F3C-7B6B-FE8FB154C792}"/>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4F179521-D120-F662-2F15-BF1ECEF12869}"/>
                </a:ext>
              </a:extLst>
            </p:cNvPr>
            <p:cNvCxnSpPr>
              <a:cxnSpLocks/>
              <a:stCxn id="35" idx="4"/>
              <a:endCxn id="36" idx="0"/>
            </p:cNvCxnSpPr>
            <p:nvPr/>
          </p:nvCxnSpPr>
          <p:spPr>
            <a:xfrm flipH="1">
              <a:off x="1296000"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F3CBC88-6234-1113-D186-DC2C667F4E46}"/>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9DD6F450-AEC0-0FC4-15DE-3545704D2F9B}"/>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55FFCA9F-5331-F108-B305-59482DE4CDB2}"/>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5B5FF919-B977-73E4-7CF4-5B87A78D8EAF}"/>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567A1B40-FF0F-CB24-D083-E7F304F43BFD}"/>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ADBB05E5-201B-A3B1-9D3C-B476CA1104F6}"/>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23DB8648-D0BF-BE9D-2718-3A66DB7D525B}"/>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003C71CF-FB1E-0941-2194-5E60DEA44C2D}"/>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A3AA6042-CA18-0D05-73E3-977593BCAF72}"/>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F42E533B-DFE8-F43F-A0C6-B8729D1945AA}"/>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4278507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Kruskal’s</a:t>
            </a:r>
            <a:r>
              <a:rPr lang="en-US" dirty="0"/>
              <a: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11</a:t>
            </a:fld>
            <a:endParaRPr lang="en-US"/>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ADE1AA1-E035-373C-7F0E-0FD7CF0B0823}"/>
                  </a:ext>
                </a:extLst>
              </p:cNvPr>
              <p:cNvSpPr txBox="1"/>
              <p:nvPr/>
            </p:nvSpPr>
            <p:spPr>
              <a:xfrm>
                <a:off x="2354178" y="1378425"/>
                <a:ext cx="7075065" cy="1384995"/>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Add to </a:t>
                </a:r>
                <a14:m>
                  <m:oMath xmlns:m="http://schemas.openxmlformats.org/officeDocument/2006/math">
                    <m:r>
                      <a:rPr lang="en-US" sz="2800" i="1" smtClean="0">
                        <a:solidFill>
                          <a:schemeClr val="accent2">
                            <a:lumMod val="75000"/>
                          </a:schemeClr>
                        </a:solidFill>
                        <a:latin typeface="Cambria Math"/>
                      </a:rPr>
                      <m:t>𝐴</m:t>
                    </m:r>
                  </m:oMath>
                </a14:m>
                <a:r>
                  <a:rPr lang="en-US" sz="2800" dirty="0"/>
                  <a:t> the </a:t>
                </a:r>
                <a:r>
                  <a:rPr lang="en-US" sz="2800" dirty="0">
                    <a:solidFill>
                      <a:srgbClr val="FF00FF"/>
                    </a:solidFill>
                  </a:rPr>
                  <a:t>lowest-weight edge that does not create a cycle</a:t>
                </a:r>
              </a:p>
            </p:txBody>
          </p:sp>
        </mc:Choice>
        <mc:Fallback xmlns="">
          <p:sp>
            <p:nvSpPr>
              <p:cNvPr id="3" name="TextBox 2">
                <a:extLst>
                  <a:ext uri="{FF2B5EF4-FFF2-40B4-BE49-F238E27FC236}">
                    <a16:creationId xmlns:a16="http://schemas.microsoft.com/office/drawing/2014/main" id="{3ADE1AA1-E035-373C-7F0E-0FD7CF0B0823}"/>
                  </a:ext>
                </a:extLst>
              </p:cNvPr>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r="-1120" b="-11894"/>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24AFBB07-135F-9A25-3017-C12F7CE2AA2B}"/>
              </a:ext>
            </a:extLst>
          </p:cNvPr>
          <p:cNvGrpSpPr/>
          <p:nvPr/>
        </p:nvGrpSpPr>
        <p:grpSpPr>
          <a:xfrm>
            <a:off x="3826554" y="2988890"/>
            <a:ext cx="4600060" cy="2787240"/>
            <a:chOff x="0" y="2862182"/>
            <a:chExt cx="7044346" cy="4268266"/>
          </a:xfrm>
        </p:grpSpPr>
        <p:cxnSp>
          <p:nvCxnSpPr>
            <p:cNvPr id="6" name="Straight Connector 5">
              <a:extLst>
                <a:ext uri="{FF2B5EF4-FFF2-40B4-BE49-F238E27FC236}">
                  <a16:creationId xmlns:a16="http://schemas.microsoft.com/office/drawing/2014/main" id="{8C97CD7D-1C11-D0C9-EC16-FC021A3B41CE}"/>
                </a:ext>
              </a:extLst>
            </p:cNvPr>
            <p:cNvCxnSpPr>
              <a:cxnSpLocks/>
              <a:stCxn id="34" idx="7"/>
              <a:endCxn id="35" idx="2"/>
            </p:cNvCxnSpPr>
            <p:nvPr/>
          </p:nvCxnSpPr>
          <p:spPr>
            <a:xfrm flipV="1">
              <a:off x="438102" y="3276727"/>
              <a:ext cx="1492916" cy="96260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2EFA558-C439-6F07-FFB6-ED0568C106D1}"/>
                </a:ext>
              </a:extLst>
            </p:cNvPr>
            <p:cNvCxnSpPr>
              <a:cxnSpLocks/>
              <a:stCxn id="35" idx="6"/>
              <a:endCxn id="38" idx="2"/>
            </p:cNvCxnSpPr>
            <p:nvPr/>
          </p:nvCxnSpPr>
          <p:spPr>
            <a:xfrm>
              <a:off x="2444286" y="3276727"/>
              <a:ext cx="1510213" cy="5238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4472E43-C503-7B8C-2218-866F9921D1C9}"/>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151349-F17F-69A3-E800-9123223CCEFE}"/>
                </a:ext>
              </a:extLst>
            </p:cNvPr>
            <p:cNvCxnSpPr>
              <a:stCxn id="37" idx="3"/>
              <a:endCxn id="36"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1DB0247-2B4C-F5C2-BE35-EA19D7F38871}"/>
                </a:ext>
              </a:extLst>
            </p:cNvPr>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9E4CA6-E697-2A2A-2FCF-C2C071E12F07}"/>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25E1D61-610C-6058-7E5B-3CBFD0912125}"/>
                </a:ext>
              </a:extLst>
            </p:cNvPr>
            <p:cNvCxnSpPr>
              <a:cxnSpLocks/>
              <a:stCxn id="37" idx="7"/>
              <a:endCxn id="38" idx="3"/>
            </p:cNvCxnSpPr>
            <p:nvPr/>
          </p:nvCxnSpPr>
          <p:spPr>
            <a:xfrm flipV="1">
              <a:off x="3012448"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06E15D8-6615-86C3-B8A4-8E73213EA7FD}"/>
                </a:ext>
              </a:extLst>
            </p:cNvPr>
            <p:cNvCxnSpPr>
              <a:stCxn id="39" idx="6"/>
              <a:endCxn id="40" idx="3"/>
            </p:cNvCxnSpPr>
            <p:nvPr/>
          </p:nvCxnSpPr>
          <p:spPr>
            <a:xfrm flipV="1">
              <a:off x="3360148" y="6576771"/>
              <a:ext cx="1716185" cy="75166"/>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B82E192-8511-E53D-4D5B-697DA24B1B49}"/>
                </a:ext>
              </a:extLst>
            </p:cNvPr>
            <p:cNvCxnSpPr>
              <a:cxnSpLocks/>
              <a:stCxn id="40" idx="1"/>
              <a:endCxn id="38"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FA2F1D6-131B-BDD2-DDDC-889D30BB3AD3}"/>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056D66-0CFF-49CD-F54D-6EA41BAB32BE}"/>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FCED648-FA76-9C24-35A5-551B6C657B87}"/>
                </a:ext>
              </a:extLst>
            </p:cNvPr>
            <p:cNvCxnSpPr>
              <a:stCxn id="41" idx="1"/>
              <a:endCxn id="42"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41B952C-9DDA-72FF-E118-4550F528C3ED}"/>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7085DBC-19CC-3D23-F0E6-9912610EE46B}"/>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4EF7E69A-D521-2F46-6710-6D04A0308A05}"/>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80A4B4C4-4F39-280A-37C9-800B84F2912D}"/>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a:extLst>
                <a:ext uri="{FF2B5EF4-FFF2-40B4-BE49-F238E27FC236}">
                  <a16:creationId xmlns:a16="http://schemas.microsoft.com/office/drawing/2014/main" id="{7A9606BF-9E7B-BEF9-431D-41A6BFDB2AE5}"/>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9D4F33EC-0524-972F-613D-E7D1AA70C3E1}"/>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F26B6FA1-8307-300B-6382-1122D72C8573}"/>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2B229179-4F05-EA99-516E-FF7FFA9A65D2}"/>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a:extLst>
                <a:ext uri="{FF2B5EF4-FFF2-40B4-BE49-F238E27FC236}">
                  <a16:creationId xmlns:a16="http://schemas.microsoft.com/office/drawing/2014/main" id="{9D75E26E-08F0-5697-E95C-50A1CFEF913C}"/>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BB0C7C04-9080-C4F4-664F-0E6309EE3726}"/>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2F309E75-593B-D646-D4DC-24CF7D6E5849}"/>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14425C54-DADA-98F7-A17F-CD1415547073}"/>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92266B43-9ED0-67C3-5764-5FCB000DFA78}"/>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7058DE3B-7A27-489A-218A-6627A5998B87}"/>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332BEEAE-23B5-E56E-79F7-CA137299DC8A}"/>
                </a:ext>
              </a:extLst>
            </p:cNvPr>
            <p:cNvCxnSpPr>
              <a:cxnSpLocks/>
              <a:stCxn id="35" idx="4"/>
              <a:endCxn id="36" idx="0"/>
            </p:cNvCxnSpPr>
            <p:nvPr/>
          </p:nvCxnSpPr>
          <p:spPr>
            <a:xfrm flipH="1">
              <a:off x="1296000"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8BF66DE-5F29-EEE0-5694-477A14139EEC}"/>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28065CCE-8329-9D31-59C3-29331C40CBB4}"/>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50E969BE-925D-00EE-163A-25A9FBA78D16}"/>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B5223BE0-245C-B582-7B61-757A046257C9}"/>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FB3412C6-EAB5-1562-4A36-2B456E3ED0E1}"/>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8BBC8780-F583-FCFC-777D-8CB77060B5DE}"/>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8DDF98B2-96D1-A876-50B5-76753E1058FA}"/>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1E42F507-1ACA-CF98-B7CB-BC4EFD1950C3}"/>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97AB6A15-A1F2-2C8A-E5E2-E54BA45AB2B6}"/>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C2E59C4F-8624-4625-CF9F-41986322418B}"/>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2980706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3093493" y="2374710"/>
            <a:ext cx="5813946" cy="1951630"/>
          </a:xfrm>
          <a:custGeom>
            <a:avLst/>
            <a:gdLst>
              <a:gd name="connsiteX0" fmla="*/ 0 w 5813946"/>
              <a:gd name="connsiteY0" fmla="*/ 818866 h 1951630"/>
              <a:gd name="connsiteX1" fmla="*/ 341194 w 5813946"/>
              <a:gd name="connsiteY1" fmla="*/ 1665027 h 1951630"/>
              <a:gd name="connsiteX2" fmla="*/ 4299044 w 5813946"/>
              <a:gd name="connsiteY2" fmla="*/ 1951630 h 1951630"/>
              <a:gd name="connsiteX3" fmla="*/ 5813946 w 5813946"/>
              <a:gd name="connsiteY3" fmla="*/ 1624084 h 1951630"/>
              <a:gd name="connsiteX4" fmla="*/ 4135271 w 5813946"/>
              <a:gd name="connsiteY4" fmla="*/ 232012 h 1951630"/>
              <a:gd name="connsiteX5" fmla="*/ 2961564 w 5813946"/>
              <a:gd name="connsiteY5" fmla="*/ 900753 h 1951630"/>
              <a:gd name="connsiteX6" fmla="*/ 1746913 w 5813946"/>
              <a:gd name="connsiteY6" fmla="*/ 0 h 1951630"/>
              <a:gd name="connsiteX7" fmla="*/ 0 w 5813946"/>
              <a:gd name="connsiteY7" fmla="*/ 818866 h 1951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3946" h="1951630">
                <a:moveTo>
                  <a:pt x="0" y="818866"/>
                </a:moveTo>
                <a:lnTo>
                  <a:pt x="341194" y="1665027"/>
                </a:lnTo>
                <a:lnTo>
                  <a:pt x="4299044" y="1951630"/>
                </a:lnTo>
                <a:lnTo>
                  <a:pt x="5813946" y="1624084"/>
                </a:lnTo>
                <a:lnTo>
                  <a:pt x="4135271" y="232012"/>
                </a:lnTo>
                <a:lnTo>
                  <a:pt x="2961564" y="900753"/>
                </a:lnTo>
                <a:lnTo>
                  <a:pt x="1746913" y="0"/>
                </a:lnTo>
                <a:lnTo>
                  <a:pt x="0" y="818866"/>
                </a:lnTo>
                <a:close/>
              </a:path>
            </a:pathLst>
          </a:custGeom>
          <a:solidFill>
            <a:srgbClr val="00B0F0">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Definition: Cut</a:t>
            </a:r>
          </a:p>
        </p:txBody>
      </p:sp>
      <p:sp>
        <p:nvSpPr>
          <p:cNvPr id="4" name="Slide Number Placeholder 3"/>
          <p:cNvSpPr>
            <a:spLocks noGrp="1"/>
          </p:cNvSpPr>
          <p:nvPr>
            <p:ph type="sldNum" sz="quarter" idx="12"/>
          </p:nvPr>
        </p:nvSpPr>
        <p:spPr/>
        <p:txBody>
          <a:bodyPr/>
          <a:lstStyle/>
          <a:p>
            <a:fld id="{86BADE50-950A-4D58-BFB2-FA2C6A8B385D}" type="slidenum">
              <a:rPr lang="en-US" smtClean="0"/>
              <a:t>12</a:t>
            </a:fld>
            <a:endParaRPr lang="en-US"/>
          </a:p>
        </p:txBody>
      </p:sp>
      <mc:AlternateContent xmlns:mc="http://schemas.openxmlformats.org/markup-compatibility/2006" xmlns:a14="http://schemas.microsoft.com/office/drawing/2010/main">
        <mc:Choice Requires="a14">
          <p:sp>
            <p:nvSpPr>
              <p:cNvPr id="43" name="TextBox 42"/>
              <p:cNvSpPr txBox="1"/>
              <p:nvPr/>
            </p:nvSpPr>
            <p:spPr>
              <a:xfrm>
                <a:off x="2354178" y="1378425"/>
                <a:ext cx="7075065" cy="954107"/>
              </a:xfrm>
              <a:prstGeom prst="rect">
                <a:avLst/>
              </a:prstGeom>
              <a:noFill/>
            </p:spPr>
            <p:txBody>
              <a:bodyPr wrap="square" rtlCol="0">
                <a:spAutoFit/>
              </a:bodyPr>
              <a:lstStyle/>
              <a:p>
                <a:r>
                  <a:rPr lang="en-US" sz="2800" dirty="0"/>
                  <a:t>A Cut of graph </a:t>
                </a:r>
                <a14:m>
                  <m:oMath xmlns:m="http://schemas.openxmlformats.org/officeDocument/2006/math">
                    <m:r>
                      <a:rPr lang="en-US" sz="2800" i="1">
                        <a:latin typeface="Cambria Math"/>
                      </a:rPr>
                      <m:t>𝐺</m:t>
                    </m:r>
                    <m:r>
                      <a:rPr lang="en-US" sz="2800" i="1">
                        <a:latin typeface="Cambria Math"/>
                      </a:rPr>
                      <m:t>=(</m:t>
                    </m:r>
                    <m:r>
                      <a:rPr lang="en-US" sz="2800" i="1">
                        <a:latin typeface="Cambria Math"/>
                      </a:rPr>
                      <m:t>𝑉</m:t>
                    </m:r>
                    <m:r>
                      <a:rPr lang="en-US" sz="2800" i="1">
                        <a:latin typeface="Cambria Math"/>
                      </a:rPr>
                      <m:t>,</m:t>
                    </m:r>
                    <m:r>
                      <a:rPr lang="en-US" sz="2800" i="1">
                        <a:latin typeface="Cambria Math"/>
                      </a:rPr>
                      <m:t>𝐸</m:t>
                    </m:r>
                    <m:r>
                      <a:rPr lang="en-US" sz="2800" i="1">
                        <a:latin typeface="Cambria Math"/>
                      </a:rPr>
                      <m:t>)</m:t>
                    </m:r>
                  </m:oMath>
                </a14:m>
                <a:r>
                  <a:rPr lang="en-US" sz="2800" dirty="0"/>
                  <a:t> is a partition of the nodes into two sets,  </a:t>
                </a:r>
                <a14:m>
                  <m:oMath xmlns:m="http://schemas.openxmlformats.org/officeDocument/2006/math">
                    <m:r>
                      <a:rPr lang="en-US" sz="2800" i="1">
                        <a:solidFill>
                          <a:srgbClr val="0070C0"/>
                        </a:solidFill>
                        <a:latin typeface="Cambria Math"/>
                      </a:rPr>
                      <m:t>𝑆</m:t>
                    </m:r>
                  </m:oMath>
                </a14:m>
                <a:r>
                  <a:rPr lang="en-US" sz="2800" dirty="0">
                    <a:solidFill>
                      <a:srgbClr val="7030A0"/>
                    </a:solidFill>
                  </a:rPr>
                  <a:t> </a:t>
                </a:r>
                <a:r>
                  <a:rPr lang="en-US" sz="2800" dirty="0"/>
                  <a:t>and</a:t>
                </a:r>
                <a:r>
                  <a:rPr lang="en-US" sz="2800" dirty="0">
                    <a:solidFill>
                      <a:srgbClr val="7030A0"/>
                    </a:solidFill>
                  </a:rPr>
                  <a:t> </a:t>
                </a:r>
                <a14:m>
                  <m:oMath xmlns:m="http://schemas.openxmlformats.org/officeDocument/2006/math">
                    <m:r>
                      <a:rPr lang="en-US" sz="2800" i="1">
                        <a:solidFill>
                          <a:srgbClr val="FF33CC"/>
                        </a:solidFill>
                        <a:latin typeface="Cambria Math"/>
                      </a:rPr>
                      <m:t>𝑉</m:t>
                    </m:r>
                    <m:r>
                      <a:rPr lang="en-US" sz="2800" i="1">
                        <a:solidFill>
                          <a:srgbClr val="FF33CC"/>
                        </a:solidFill>
                        <a:latin typeface="Cambria Math"/>
                      </a:rPr>
                      <m:t>−</m:t>
                    </m:r>
                    <m:r>
                      <a:rPr lang="en-US" sz="2800" i="1">
                        <a:solidFill>
                          <a:srgbClr val="FF33CC"/>
                        </a:solidFill>
                        <a:latin typeface="Cambria Math"/>
                      </a:rPr>
                      <m:t>𝑆</m:t>
                    </m:r>
                  </m:oMath>
                </a14:m>
                <a:endParaRPr lang="en-US" sz="2800" dirty="0">
                  <a:solidFill>
                    <a:srgbClr val="7030A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2354178" y="1378425"/>
                <a:ext cx="7075065" cy="954107"/>
              </a:xfrm>
              <a:prstGeom prst="rect">
                <a:avLst/>
              </a:prstGeom>
              <a:blipFill>
                <a:blip r:embed="rId3"/>
                <a:stretch>
                  <a:fillRect l="-1613" t="-6579" b="-15789"/>
                </a:stretch>
              </a:blipFill>
            </p:spPr>
            <p:txBody>
              <a:bodyPr/>
              <a:lstStyle/>
              <a:p>
                <a:r>
                  <a:rPr lang="en-US">
                    <a:noFill/>
                  </a:rPr>
                  <a:t> </a:t>
                </a:r>
              </a:p>
            </p:txBody>
          </p:sp>
        </mc:Fallback>
      </mc:AlternateContent>
      <p:grpSp>
        <p:nvGrpSpPr>
          <p:cNvPr id="44" name="Group 43"/>
          <p:cNvGrpSpPr/>
          <p:nvPr/>
        </p:nvGrpSpPr>
        <p:grpSpPr>
          <a:xfrm>
            <a:off x="3532127" y="2450286"/>
            <a:ext cx="4600060" cy="2787240"/>
            <a:chOff x="0" y="2862182"/>
            <a:chExt cx="7044346" cy="4268266"/>
          </a:xfrm>
        </p:grpSpPr>
        <p:cxnSp>
          <p:nvCxnSpPr>
            <p:cNvPr id="45" name="Straight Connector 44"/>
            <p:cNvCxnSpPr>
              <a:stCxn id="111" idx="7"/>
              <a:endCxn id="112" idx="2"/>
            </p:cNvCxnSpPr>
            <p:nvPr/>
          </p:nvCxnSpPr>
          <p:spPr>
            <a:xfrm flipV="1">
              <a:off x="438102" y="3276727"/>
              <a:ext cx="1492916" cy="962604"/>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12" idx="6"/>
              <a:endCxn id="115" idx="2"/>
            </p:cNvCxnSpPr>
            <p:nvPr/>
          </p:nvCxnSpPr>
          <p:spPr>
            <a:xfrm>
              <a:off x="2444286" y="3276727"/>
              <a:ext cx="1510213" cy="5239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11" idx="4"/>
              <a:endCxn id="113" idx="1"/>
            </p:cNvCxnSpPr>
            <p:nvPr/>
          </p:nvCxnSpPr>
          <p:spPr>
            <a:xfrm>
              <a:off x="256634" y="4677433"/>
              <a:ext cx="857899" cy="1046257"/>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114" idx="3"/>
              <a:endCxn id="113" idx="7"/>
            </p:cNvCxnSpPr>
            <p:nvPr/>
          </p:nvCxnSpPr>
          <p:spPr>
            <a:xfrm flipH="1">
              <a:off x="1477469" y="4930617"/>
              <a:ext cx="1172042" cy="79307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16" idx="2"/>
              <a:endCxn id="113" idx="5"/>
            </p:cNvCxnSpPr>
            <p:nvPr/>
          </p:nvCxnSpPr>
          <p:spPr>
            <a:xfrm flipH="1" flipV="1">
              <a:off x="1477469" y="6086626"/>
              <a:ext cx="1369411" cy="5653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14" idx="5"/>
              <a:endCxn id="116" idx="0"/>
            </p:cNvCxnSpPr>
            <p:nvPr/>
          </p:nvCxnSpPr>
          <p:spPr>
            <a:xfrm>
              <a:off x="3012447" y="4930617"/>
              <a:ext cx="91067" cy="146468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14" idx="7"/>
              <a:endCxn id="115" idx="3"/>
            </p:cNvCxnSpPr>
            <p:nvPr/>
          </p:nvCxnSpPr>
          <p:spPr>
            <a:xfrm flipV="1">
              <a:off x="3012447" y="3510585"/>
              <a:ext cx="1017218" cy="10570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116" idx="6"/>
              <a:endCxn id="117" idx="3"/>
            </p:cNvCxnSpPr>
            <p:nvPr/>
          </p:nvCxnSpPr>
          <p:spPr>
            <a:xfrm flipV="1">
              <a:off x="3360148" y="6576771"/>
              <a:ext cx="1716185" cy="75166"/>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7" idx="1"/>
              <a:endCxn id="115" idx="4"/>
            </p:cNvCxnSpPr>
            <p:nvPr/>
          </p:nvCxnSpPr>
          <p:spPr>
            <a:xfrm flipH="1" flipV="1">
              <a:off x="4211133" y="3585751"/>
              <a:ext cx="865200" cy="2628084"/>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119" idx="2"/>
              <a:endCxn id="115" idx="5"/>
            </p:cNvCxnSpPr>
            <p:nvPr/>
          </p:nvCxnSpPr>
          <p:spPr>
            <a:xfrm flipH="1" flipV="1">
              <a:off x="4392601" y="3510585"/>
              <a:ext cx="913997" cy="49520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117" idx="0"/>
              <a:endCxn id="119" idx="3"/>
            </p:cNvCxnSpPr>
            <p:nvPr/>
          </p:nvCxnSpPr>
          <p:spPr>
            <a:xfrm flipV="1">
              <a:off x="5257801" y="4187258"/>
              <a:ext cx="123963" cy="19514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18" idx="1"/>
              <a:endCxn id="119" idx="5"/>
            </p:cNvCxnSpPr>
            <p:nvPr/>
          </p:nvCxnSpPr>
          <p:spPr>
            <a:xfrm flipH="1" flipV="1">
              <a:off x="5744700" y="4187258"/>
              <a:ext cx="861544" cy="67486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18" idx="3"/>
              <a:endCxn id="117" idx="6"/>
            </p:cNvCxnSpPr>
            <p:nvPr/>
          </p:nvCxnSpPr>
          <p:spPr>
            <a:xfrm flipH="1">
              <a:off x="5514435" y="5225062"/>
              <a:ext cx="1091809" cy="11702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7" name="TextBox 96"/>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8" name="TextBox 97"/>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99" name="TextBox 98"/>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0" name="TextBox 99"/>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1" name="TextBox 100"/>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2" name="TextBox 101"/>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3" name="TextBox 102"/>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104" name="TextBox 103"/>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5" name="TextBox 104"/>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6" name="TextBox 105"/>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7" name="TextBox 106"/>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8" name="TextBox 107"/>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09" name="Straight Connector 108"/>
            <p:cNvCxnSpPr>
              <a:stCxn id="112" idx="4"/>
              <a:endCxn id="113" idx="0"/>
            </p:cNvCxnSpPr>
            <p:nvPr/>
          </p:nvCxnSpPr>
          <p:spPr>
            <a:xfrm flipH="1">
              <a:off x="1296001" y="3533361"/>
              <a:ext cx="891651" cy="211516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1" name="Oval 110"/>
            <p:cNvSpPr/>
            <p:nvPr/>
          </p:nvSpPr>
          <p:spPr>
            <a:xfrm>
              <a:off x="0" y="4164165"/>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2" name="Oval 111"/>
            <p:cNvSpPr/>
            <p:nvPr/>
          </p:nvSpPr>
          <p:spPr>
            <a:xfrm>
              <a:off x="1931018" y="3020093"/>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3" name="Oval 112"/>
            <p:cNvSpPr/>
            <p:nvPr/>
          </p:nvSpPr>
          <p:spPr>
            <a:xfrm>
              <a:off x="1039367" y="5648524"/>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4" name="Oval 113"/>
            <p:cNvSpPr/>
            <p:nvPr/>
          </p:nvSpPr>
          <p:spPr>
            <a:xfrm>
              <a:off x="2574345" y="4492515"/>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5" name="Oval 114"/>
            <p:cNvSpPr/>
            <p:nvPr/>
          </p:nvSpPr>
          <p:spPr>
            <a:xfrm>
              <a:off x="3954499" y="3072483"/>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6" name="Oval 115"/>
            <p:cNvSpPr/>
            <p:nvPr/>
          </p:nvSpPr>
          <p:spPr>
            <a:xfrm>
              <a:off x="2846880" y="6395303"/>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7" name="Oval 116"/>
            <p:cNvSpPr/>
            <p:nvPr/>
          </p:nvSpPr>
          <p:spPr>
            <a:xfrm>
              <a:off x="5001167" y="6138669"/>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8" name="Oval 117"/>
            <p:cNvSpPr/>
            <p:nvPr/>
          </p:nvSpPr>
          <p:spPr>
            <a:xfrm>
              <a:off x="6531078" y="4786960"/>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19" name="Oval 118"/>
            <p:cNvSpPr/>
            <p:nvPr/>
          </p:nvSpPr>
          <p:spPr>
            <a:xfrm>
              <a:off x="5306598" y="3749156"/>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6" name="Rectangle 5"/>
              <p:cNvSpPr/>
              <p:nvPr/>
            </p:nvSpPr>
            <p:spPr>
              <a:xfrm>
                <a:off x="3005872" y="3657601"/>
                <a:ext cx="42312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solidFill>
                            <a:srgbClr val="0070C0"/>
                          </a:solidFill>
                          <a:latin typeface="Cambria Math"/>
                        </a:rPr>
                        <m:t>𝑆</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3005872" y="3657601"/>
                <a:ext cx="423128" cy="4616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0" name="TextBox 119"/>
              <p:cNvSpPr txBox="1"/>
              <p:nvPr/>
            </p:nvSpPr>
            <p:spPr>
              <a:xfrm>
                <a:off x="1219200" y="5244406"/>
                <a:ext cx="4387812" cy="1384995"/>
              </a:xfrm>
              <a:prstGeom prst="rect">
                <a:avLst/>
              </a:prstGeom>
              <a:noFill/>
            </p:spPr>
            <p:txBody>
              <a:bodyPr wrap="square" rtlCol="0">
                <a:spAutoFit/>
              </a:bodyPr>
              <a:lstStyle/>
              <a:p>
                <a:r>
                  <a:rPr lang="en-US" sz="2800" dirty="0"/>
                  <a:t>Edge </a:t>
                </a:r>
                <a14:m>
                  <m:oMath xmlns:m="http://schemas.openxmlformats.org/officeDocument/2006/math">
                    <m:d>
                      <m:dPr>
                        <m:ctrlPr>
                          <a:rPr lang="en-US" sz="2800" i="1" smtClean="0">
                            <a:solidFill>
                              <a:schemeClr val="accent6"/>
                            </a:solidFill>
                            <a:latin typeface="Cambria Math" panose="02040503050406030204" pitchFamily="18" charset="0"/>
                          </a:rPr>
                        </m:ctrlPr>
                      </m:dPr>
                      <m:e>
                        <m:sSub>
                          <m:sSubPr>
                            <m:ctrlPr>
                              <a:rPr lang="en-US" sz="2800" i="1">
                                <a:solidFill>
                                  <a:schemeClr val="accent6"/>
                                </a:solidFill>
                                <a:latin typeface="Cambria Math" panose="02040503050406030204" pitchFamily="18" charset="0"/>
                              </a:rPr>
                            </m:ctrlPr>
                          </m:sSubPr>
                          <m:e>
                            <m:r>
                              <a:rPr lang="en-US" sz="2800" i="1">
                                <a:solidFill>
                                  <a:schemeClr val="accent6"/>
                                </a:solidFill>
                                <a:latin typeface="Cambria Math"/>
                              </a:rPr>
                              <m:t>𝑣</m:t>
                            </m:r>
                          </m:e>
                          <m:sub>
                            <m:r>
                              <a:rPr lang="en-US" sz="2800" i="1">
                                <a:solidFill>
                                  <a:schemeClr val="accent6"/>
                                </a:solidFill>
                                <a:latin typeface="Cambria Math"/>
                              </a:rPr>
                              <m:t>1</m:t>
                            </m:r>
                          </m:sub>
                        </m:sSub>
                        <m:r>
                          <a:rPr lang="en-US" sz="2800" i="1">
                            <a:solidFill>
                              <a:schemeClr val="accent6"/>
                            </a:solidFill>
                            <a:latin typeface="Cambria Math"/>
                          </a:rPr>
                          <m:t>,</m:t>
                        </m:r>
                        <m:sSub>
                          <m:sSubPr>
                            <m:ctrlPr>
                              <a:rPr lang="en-US" sz="2800" i="1">
                                <a:solidFill>
                                  <a:schemeClr val="accent6"/>
                                </a:solidFill>
                                <a:latin typeface="Cambria Math" panose="02040503050406030204" pitchFamily="18" charset="0"/>
                              </a:rPr>
                            </m:ctrlPr>
                          </m:sSubPr>
                          <m:e>
                            <m:r>
                              <a:rPr lang="en-US" sz="2800" i="1">
                                <a:solidFill>
                                  <a:schemeClr val="accent6"/>
                                </a:solidFill>
                                <a:latin typeface="Cambria Math"/>
                              </a:rPr>
                              <m:t>𝑣</m:t>
                            </m:r>
                          </m:e>
                          <m:sub>
                            <m:r>
                              <a:rPr lang="en-US" sz="2800" i="1">
                                <a:solidFill>
                                  <a:schemeClr val="accent6"/>
                                </a:solidFill>
                                <a:latin typeface="Cambria Math"/>
                              </a:rPr>
                              <m:t>2</m:t>
                            </m:r>
                          </m:sub>
                        </m:sSub>
                      </m:e>
                    </m:d>
                    <m:r>
                      <a:rPr lang="en-US" sz="2800" i="1">
                        <a:solidFill>
                          <a:schemeClr val="accent6"/>
                        </a:solidFill>
                        <a:latin typeface="Cambria Math"/>
                      </a:rPr>
                      <m:t>∈</m:t>
                    </m:r>
                    <m:r>
                      <a:rPr lang="en-US" sz="2800" i="1">
                        <a:solidFill>
                          <a:schemeClr val="accent6"/>
                        </a:solidFill>
                        <a:latin typeface="Cambria Math"/>
                      </a:rPr>
                      <m:t>𝐸</m:t>
                    </m:r>
                  </m:oMath>
                </a14:m>
                <a:r>
                  <a:rPr lang="en-US" sz="2800" dirty="0">
                    <a:solidFill>
                      <a:schemeClr val="accent6"/>
                    </a:solidFill>
                  </a:rPr>
                  <a:t> crosses </a:t>
                </a:r>
                <a:r>
                  <a:rPr lang="en-US" sz="2800" dirty="0"/>
                  <a:t>a cut if </a:t>
                </a:r>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𝑣</m:t>
                        </m:r>
                      </m:e>
                      <m:sub>
                        <m:r>
                          <a:rPr lang="en-US" sz="2800" i="1">
                            <a:latin typeface="Cambria Math"/>
                          </a:rPr>
                          <m:t>1</m:t>
                        </m:r>
                      </m:sub>
                    </m:sSub>
                    <m:r>
                      <a:rPr lang="en-US" sz="2800" i="1">
                        <a:latin typeface="Cambria Math"/>
                      </a:rPr>
                      <m:t>∈</m:t>
                    </m:r>
                    <m:r>
                      <a:rPr lang="en-US" sz="2800" i="1">
                        <a:latin typeface="Cambria Math"/>
                      </a:rPr>
                      <m:t>𝑆</m:t>
                    </m:r>
                  </m:oMath>
                </a14:m>
                <a:r>
                  <a:rPr lang="en-US" sz="2800" dirty="0"/>
                  <a:t> and </a:t>
                </a:r>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𝑣</m:t>
                        </m:r>
                      </m:e>
                      <m:sub>
                        <m:r>
                          <a:rPr lang="en-US" sz="2800" i="1">
                            <a:latin typeface="Cambria Math"/>
                          </a:rPr>
                          <m:t>2</m:t>
                        </m:r>
                      </m:sub>
                    </m:sSub>
                    <m:r>
                      <a:rPr lang="en-US" sz="2800" i="1">
                        <a:latin typeface="Cambria Math"/>
                      </a:rPr>
                      <m:t>∈</m:t>
                    </m:r>
                    <m:r>
                      <a:rPr lang="en-US" sz="2800" i="1">
                        <a:latin typeface="Cambria Math"/>
                      </a:rPr>
                      <m:t>𝑉</m:t>
                    </m:r>
                    <m:r>
                      <a:rPr lang="en-US" sz="2800" i="1">
                        <a:latin typeface="Cambria Math"/>
                      </a:rPr>
                      <m:t>−</m:t>
                    </m:r>
                    <m:r>
                      <a:rPr lang="en-US" sz="2800" i="1">
                        <a:latin typeface="Cambria Math"/>
                      </a:rPr>
                      <m:t>𝑆</m:t>
                    </m:r>
                  </m:oMath>
                </a14:m>
                <a:r>
                  <a:rPr lang="en-US" sz="2800" dirty="0"/>
                  <a:t> (or opposite), e.g. </a:t>
                </a:r>
                <a14:m>
                  <m:oMath xmlns:m="http://schemas.openxmlformats.org/officeDocument/2006/math">
                    <m:r>
                      <a:rPr lang="en-US" sz="2800" i="1">
                        <a:latin typeface="Cambria Math"/>
                      </a:rPr>
                      <m:t>(</m:t>
                    </m:r>
                    <m:r>
                      <a:rPr lang="en-US" sz="2800" i="1">
                        <a:latin typeface="Cambria Math"/>
                      </a:rPr>
                      <m:t>𝐴</m:t>
                    </m:r>
                    <m:r>
                      <a:rPr lang="en-US" sz="2800" i="1">
                        <a:latin typeface="Cambria Math"/>
                      </a:rPr>
                      <m:t>,</m:t>
                    </m:r>
                    <m:r>
                      <a:rPr lang="en-US" sz="2800" i="1">
                        <a:latin typeface="Cambria Math"/>
                      </a:rPr>
                      <m:t>𝐶</m:t>
                    </m:r>
                    <m:r>
                      <a:rPr lang="en-US" sz="2800" i="1">
                        <a:latin typeface="Cambria Math"/>
                      </a:rPr>
                      <m:t>)</m:t>
                    </m:r>
                  </m:oMath>
                </a14:m>
                <a:r>
                  <a:rPr lang="en-US" sz="2800" dirty="0"/>
                  <a:t> </a:t>
                </a:r>
              </a:p>
            </p:txBody>
          </p:sp>
        </mc:Choice>
        <mc:Fallback xmlns="">
          <p:sp>
            <p:nvSpPr>
              <p:cNvPr id="120" name="TextBox 119"/>
              <p:cNvSpPr txBox="1">
                <a:spLocks noRot="1" noChangeAspect="1" noMove="1" noResize="1" noEditPoints="1" noAdjustHandles="1" noChangeArrowheads="1" noChangeShapeType="1" noTextEdit="1"/>
              </p:cNvSpPr>
              <p:nvPr/>
            </p:nvSpPr>
            <p:spPr>
              <a:xfrm>
                <a:off x="1219200" y="5244406"/>
                <a:ext cx="4387812" cy="1384995"/>
              </a:xfrm>
              <a:prstGeom prst="rect">
                <a:avLst/>
              </a:prstGeom>
              <a:blipFill>
                <a:blip r:embed="rId5"/>
                <a:stretch>
                  <a:fillRect l="-3188" t="-3636"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1" name="TextBox 120"/>
              <p:cNvSpPr txBox="1"/>
              <p:nvPr/>
            </p:nvSpPr>
            <p:spPr>
              <a:xfrm>
                <a:off x="6229065" y="5257800"/>
                <a:ext cx="4819935" cy="1384995"/>
              </a:xfrm>
              <a:prstGeom prst="rect">
                <a:avLst/>
              </a:prstGeom>
              <a:noFill/>
            </p:spPr>
            <p:txBody>
              <a:bodyPr wrap="square" rtlCol="0">
                <a:spAutoFit/>
              </a:bodyPr>
              <a:lstStyle/>
              <a:p>
                <a:r>
                  <a:rPr lang="en-US" sz="2800" dirty="0"/>
                  <a:t>A set of edges </a:t>
                </a:r>
                <a14:m>
                  <m:oMath xmlns:m="http://schemas.openxmlformats.org/officeDocument/2006/math">
                    <m:r>
                      <a:rPr lang="en-US" sz="2800" i="1">
                        <a:solidFill>
                          <a:srgbClr val="009900"/>
                        </a:solidFill>
                        <a:latin typeface="Cambria Math"/>
                      </a:rPr>
                      <m:t>𝑅</m:t>
                    </m:r>
                  </m:oMath>
                </a14:m>
                <a:r>
                  <a:rPr lang="en-US" sz="2800" dirty="0">
                    <a:solidFill>
                      <a:srgbClr val="009900"/>
                    </a:solidFill>
                  </a:rPr>
                  <a:t> Respects a cut</a:t>
                </a:r>
                <a:r>
                  <a:rPr lang="en-US" sz="2800" dirty="0"/>
                  <a:t> if no edges cross the cut</a:t>
                </a:r>
              </a:p>
              <a:p>
                <a:r>
                  <a:rPr lang="en-US" sz="2800" dirty="0"/>
                  <a:t>e.g. </a:t>
                </a:r>
                <a14:m>
                  <m:oMath xmlns:m="http://schemas.openxmlformats.org/officeDocument/2006/math">
                    <m:r>
                      <a:rPr lang="en-US" sz="2800" i="1">
                        <a:latin typeface="Cambria Math"/>
                      </a:rPr>
                      <m:t>𝑅</m:t>
                    </m:r>
                    <m:r>
                      <a:rPr lang="en-US" sz="2800" i="1">
                        <a:latin typeface="Cambria Math"/>
                      </a:rPr>
                      <m:t>={</m:t>
                    </m:r>
                    <m:d>
                      <m:dPr>
                        <m:ctrlPr>
                          <a:rPr lang="en-US" sz="2800" i="1">
                            <a:latin typeface="Cambria Math" panose="02040503050406030204" pitchFamily="18" charset="0"/>
                          </a:rPr>
                        </m:ctrlPr>
                      </m:dPr>
                      <m:e>
                        <m:r>
                          <a:rPr lang="en-US" sz="2800" i="1">
                            <a:latin typeface="Cambria Math"/>
                          </a:rPr>
                          <m:t>𝐴</m:t>
                        </m:r>
                        <m:r>
                          <a:rPr lang="en-US" sz="2800" i="1">
                            <a:latin typeface="Cambria Math"/>
                          </a:rPr>
                          <m:t>,</m:t>
                        </m:r>
                        <m:r>
                          <a:rPr lang="en-US" sz="2800" i="1">
                            <a:latin typeface="Cambria Math"/>
                          </a:rPr>
                          <m:t>𝐵</m:t>
                        </m:r>
                      </m:e>
                    </m:d>
                    <m:r>
                      <a:rPr lang="en-US" sz="2800" i="1">
                        <a:latin typeface="Cambria Math"/>
                      </a:rPr>
                      <m:t>,</m:t>
                    </m:r>
                    <m:d>
                      <m:dPr>
                        <m:ctrlPr>
                          <a:rPr lang="en-US" sz="2800" i="1">
                            <a:latin typeface="Cambria Math" panose="02040503050406030204" pitchFamily="18" charset="0"/>
                          </a:rPr>
                        </m:ctrlPr>
                      </m:dPr>
                      <m:e>
                        <m:r>
                          <a:rPr lang="en-US" sz="2800" i="1">
                            <a:latin typeface="Cambria Math"/>
                          </a:rPr>
                          <m:t>𝐸</m:t>
                        </m:r>
                        <m:r>
                          <a:rPr lang="en-US" sz="2800" i="1">
                            <a:latin typeface="Cambria Math"/>
                          </a:rPr>
                          <m:t>,</m:t>
                        </m:r>
                        <m:r>
                          <a:rPr lang="en-US" sz="2800" i="1">
                            <a:latin typeface="Cambria Math"/>
                          </a:rPr>
                          <m:t>𝐺</m:t>
                        </m:r>
                      </m:e>
                    </m:d>
                    <m:r>
                      <a:rPr lang="en-US" sz="2800" i="1">
                        <a:latin typeface="Cambria Math"/>
                      </a:rPr>
                      <m:t>,</m:t>
                    </m:r>
                    <m:d>
                      <m:dPr>
                        <m:ctrlPr>
                          <a:rPr lang="en-US" sz="2800" i="1">
                            <a:latin typeface="Cambria Math" panose="02040503050406030204" pitchFamily="18" charset="0"/>
                          </a:rPr>
                        </m:ctrlPr>
                      </m:dPr>
                      <m:e>
                        <m:r>
                          <a:rPr lang="en-US" sz="2800" i="1">
                            <a:latin typeface="Cambria Math"/>
                          </a:rPr>
                          <m:t>𝐹</m:t>
                        </m:r>
                        <m:r>
                          <a:rPr lang="en-US" sz="2800" i="1">
                            <a:latin typeface="Cambria Math"/>
                          </a:rPr>
                          <m:t>,</m:t>
                        </m:r>
                        <m:r>
                          <a:rPr lang="en-US" sz="2800" i="1">
                            <a:latin typeface="Cambria Math"/>
                          </a:rPr>
                          <m:t>𝐺</m:t>
                        </m:r>
                      </m:e>
                    </m:d>
                    <m:r>
                      <a:rPr lang="en-US" sz="2800" i="1">
                        <a:latin typeface="Cambria Math"/>
                      </a:rPr>
                      <m:t>}</m:t>
                    </m:r>
                  </m:oMath>
                </a14:m>
                <a:endParaRPr lang="en-US" sz="2800" dirty="0"/>
              </a:p>
            </p:txBody>
          </p:sp>
        </mc:Choice>
        <mc:Fallback xmlns="">
          <p:sp>
            <p:nvSpPr>
              <p:cNvPr id="121" name="TextBox 120"/>
              <p:cNvSpPr txBox="1">
                <a:spLocks noRot="1" noChangeAspect="1" noMove="1" noResize="1" noEditPoints="1" noAdjustHandles="1" noChangeArrowheads="1" noChangeShapeType="1" noTextEdit="1"/>
              </p:cNvSpPr>
              <p:nvPr/>
            </p:nvSpPr>
            <p:spPr>
              <a:xfrm>
                <a:off x="6229065" y="5257800"/>
                <a:ext cx="4819935" cy="1384995"/>
              </a:xfrm>
              <a:prstGeom prst="rect">
                <a:avLst/>
              </a:prstGeom>
              <a:blipFill>
                <a:blip r:embed="rId6"/>
                <a:stretch>
                  <a:fillRect l="-2362" t="-4545" b="-10000"/>
                </a:stretch>
              </a:blipFill>
            </p:spPr>
            <p:txBody>
              <a:bodyPr/>
              <a:lstStyle/>
              <a:p>
                <a:r>
                  <a:rPr lang="en-US">
                    <a:noFill/>
                  </a:rPr>
                  <a:t> </a:t>
                </a:r>
              </a:p>
            </p:txBody>
          </p:sp>
        </mc:Fallback>
      </mc:AlternateContent>
    </p:spTree>
    <p:extLst>
      <p:ext uri="{BB962C8B-B14F-4D97-AF65-F5344CB8AC3E}">
        <p14:creationId xmlns:p14="http://schemas.microsoft.com/office/powerpoint/2010/main" val="355962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fade">
                                      <p:cBhvr>
                                        <p:cTn id="12"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P spid="1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rgbClr val="009900"/>
                        </a:solidFill>
                        <a:latin typeface="Cambria Math"/>
                      </a:rPr>
                      <m:t>𝐴</m:t>
                    </m:r>
                  </m:oMath>
                </a14:m>
                <a:r>
                  <a:rPr lang="en-US" dirty="0"/>
                  <a:t> respects. Let </a:t>
                </a:r>
                <a14:m>
                  <m:oMath xmlns:m="http://schemas.openxmlformats.org/officeDocument/2006/math">
                    <m:r>
                      <a:rPr lang="en-US" b="0" i="1" smtClean="0">
                        <a:solidFill>
                          <a:schemeClr val="accent6"/>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rgbClr val="009900"/>
                        </a:solidFill>
                        <a:latin typeface="Cambria Math"/>
                      </a:rPr>
                      <m:t>𝐴</m:t>
                    </m:r>
                    <m:r>
                      <a:rPr lang="en-US" b="0" i="1" dirty="0" smtClean="0">
                        <a:latin typeface="Cambria Math"/>
                      </a:rPr>
                      <m:t>∪</m:t>
                    </m:r>
                    <m:r>
                      <a:rPr lang="en-US" b="0" i="1" dirty="0" smtClean="0">
                        <a:solidFill>
                          <a:schemeClr val="accent6"/>
                        </a:solidFill>
                        <a:latin typeface="Cambria Math"/>
                      </a:rPr>
                      <m:t>{</m:t>
                    </m:r>
                    <m:r>
                      <a:rPr lang="en-US" b="0" i="1" dirty="0" smtClean="0">
                        <a:solidFill>
                          <a:schemeClr val="accent6"/>
                        </a:solidFill>
                        <a:latin typeface="Cambria Math"/>
                      </a:rPr>
                      <m:t>𝑒</m:t>
                    </m:r>
                    <m:r>
                      <a:rPr lang="en-US" b="0" i="1" dirty="0" smtClean="0">
                        <a:solidFill>
                          <a:schemeClr val="accent6"/>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13</a:t>
            </a:fld>
            <a:endParaRPr lang="en-US"/>
          </a:p>
        </p:txBody>
      </p:sp>
    </p:spTree>
    <p:extLst>
      <p:ext uri="{BB962C8B-B14F-4D97-AF65-F5344CB8AC3E}">
        <p14:creationId xmlns:p14="http://schemas.microsoft.com/office/powerpoint/2010/main" val="2545427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highlight>
                      <a:srgbClr val="FFFF00"/>
                    </a:highlight>
                  </a:rPr>
                  <a:t>If a set of edges </a:t>
                </a:r>
                <a14:m>
                  <m:oMath xmlns:m="http://schemas.openxmlformats.org/officeDocument/2006/math">
                    <m:r>
                      <a:rPr lang="en-US" b="0" i="1" smtClean="0">
                        <a:solidFill>
                          <a:schemeClr val="accent2">
                            <a:lumMod val="75000"/>
                          </a:schemeClr>
                        </a:solidFill>
                        <a:highlight>
                          <a:srgbClr val="FFFF00"/>
                        </a:highlight>
                        <a:latin typeface="Cambria Math"/>
                      </a:rPr>
                      <m:t>𝐴</m:t>
                    </m:r>
                  </m:oMath>
                </a14:m>
                <a:r>
                  <a:rPr lang="en-US" dirty="0">
                    <a:highlight>
                      <a:srgbClr val="FFFF00"/>
                    </a:highlight>
                  </a:rPr>
                  <a:t> is a subset of a minimum spanning tree </a:t>
                </a:r>
                <a14:m>
                  <m:oMath xmlns:m="http://schemas.openxmlformats.org/officeDocument/2006/math">
                    <m:r>
                      <a:rPr lang="en-US" b="0" i="1" smtClean="0">
                        <a:solidFill>
                          <a:srgbClr val="7030A0"/>
                        </a:solidFill>
                        <a:highlight>
                          <a:srgbClr val="FFFF00"/>
                        </a:highlight>
                        <a:latin typeface="Cambria Math"/>
                      </a:rPr>
                      <m:t>𝑇</m:t>
                    </m:r>
                  </m:oMath>
                </a14:m>
                <a:r>
                  <a:rPr lang="en-US" dirty="0">
                    <a:highlight>
                      <a:srgbClr val="FFFF00"/>
                    </a:highlight>
                  </a:rPr>
                  <a:t>, </a:t>
                </a:r>
                <a:r>
                  <a:rPr lang="en-US" dirty="0"/>
                  <a:t>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chemeClr val="accent2">
                            <a:lumMod val="75000"/>
                          </a:schemeClr>
                        </a:solidFill>
                        <a:latin typeface="Cambria Math"/>
                      </a:rPr>
                      <m:t>𝐴</m:t>
                    </m:r>
                  </m:oMath>
                </a14:m>
                <a:r>
                  <a:rPr lang="en-US" dirty="0"/>
                  <a:t> respects. Let </a:t>
                </a:r>
                <a14:m>
                  <m:oMath xmlns:m="http://schemas.openxmlformats.org/officeDocument/2006/math">
                    <m:r>
                      <a:rPr lang="en-US" b="0" i="1" smtClean="0">
                        <a:solidFill>
                          <a:srgbClr val="FF00FF"/>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chemeClr val="accent2">
                            <a:lumMod val="75000"/>
                          </a:schemeClr>
                        </a:solidFill>
                        <a:latin typeface="Cambria Math"/>
                      </a:rPr>
                      <m:t>𝐴</m:t>
                    </m:r>
                    <m:r>
                      <a:rPr lang="en-US" b="0" i="1" dirty="0" smtClean="0">
                        <a:latin typeface="Cambria Math"/>
                      </a:rPr>
                      <m:t>∪</m:t>
                    </m:r>
                    <m:r>
                      <a:rPr lang="en-US" b="0" i="1" dirty="0" smtClean="0">
                        <a:solidFill>
                          <a:srgbClr val="FF00FF"/>
                        </a:solidFill>
                        <a:latin typeface="Cambria Math"/>
                      </a:rPr>
                      <m:t>{</m:t>
                    </m:r>
                    <m:r>
                      <a:rPr lang="en-US" b="0" i="1" dirty="0" smtClean="0">
                        <a:solidFill>
                          <a:srgbClr val="FF00FF"/>
                        </a:solidFill>
                        <a:latin typeface="Cambria Math"/>
                      </a:rPr>
                      <m:t>𝑒</m:t>
                    </m:r>
                    <m:r>
                      <a:rPr lang="en-US" b="0" i="1" dirty="0" smtClean="0">
                        <a:solidFill>
                          <a:srgbClr val="FF00FF"/>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14</a:t>
            </a:fld>
            <a:endParaRPr lang="en-US"/>
          </a:p>
        </p:txBody>
      </p:sp>
      <p:grpSp>
        <p:nvGrpSpPr>
          <p:cNvPr id="5" name="Group 4"/>
          <p:cNvGrpSpPr/>
          <p:nvPr/>
        </p:nvGrpSpPr>
        <p:grpSpPr>
          <a:xfrm>
            <a:off x="3811391" y="3810000"/>
            <a:ext cx="4600060" cy="2787240"/>
            <a:chOff x="0" y="2862182"/>
            <a:chExt cx="7044346" cy="4268266"/>
          </a:xfrm>
        </p:grpSpPr>
        <p:cxnSp>
          <p:nvCxnSpPr>
            <p:cNvPr id="6" name="Straight Connector 5"/>
            <p:cNvCxnSpPr>
              <a:stCxn id="34" idx="7"/>
              <a:endCxn id="35"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35" idx="6"/>
              <a:endCxn id="38"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7" idx="3"/>
              <a:endCxn id="36"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0" idx="1"/>
              <a:endCxn id="38"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1" idx="1"/>
              <a:endCxn id="42"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27" name="TextBox 26"/>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2074757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a:t>
                </a:r>
                <a:r>
                  <a:rPr lang="en-US" dirty="0">
                    <a:highlight>
                      <a:srgbClr val="FFFF00"/>
                    </a:highlight>
                  </a:rPr>
                  <a:t>let </a:t>
                </a:r>
                <a14:m>
                  <m:oMath xmlns:m="http://schemas.openxmlformats.org/officeDocument/2006/math">
                    <m:r>
                      <a:rPr lang="en-US" b="0" i="0" smtClean="0">
                        <a:solidFill>
                          <a:srgbClr val="0070C0"/>
                        </a:solidFill>
                        <a:highlight>
                          <a:srgbClr val="FFFF00"/>
                        </a:highlight>
                        <a:latin typeface="Cambria Math"/>
                      </a:rPr>
                      <m:t>(</m:t>
                    </m:r>
                    <m:r>
                      <a:rPr lang="en-US" b="0" i="1" smtClean="0">
                        <a:solidFill>
                          <a:srgbClr val="0070C0"/>
                        </a:solidFill>
                        <a:highlight>
                          <a:srgbClr val="FFFF00"/>
                        </a:highlight>
                        <a:latin typeface="Cambria Math"/>
                      </a:rPr>
                      <m:t>𝑆</m:t>
                    </m:r>
                    <m:r>
                      <a:rPr lang="en-US" b="0" i="1" smtClean="0">
                        <a:solidFill>
                          <a:srgbClr val="0070C0"/>
                        </a:solidFill>
                        <a:highlight>
                          <a:srgbClr val="FFFF00"/>
                        </a:highlight>
                        <a:latin typeface="Cambria Math"/>
                      </a:rPr>
                      <m:t>, </m:t>
                    </m:r>
                    <m:r>
                      <a:rPr lang="en-US" b="0" i="1" smtClean="0">
                        <a:solidFill>
                          <a:srgbClr val="0070C0"/>
                        </a:solidFill>
                        <a:highlight>
                          <a:srgbClr val="FFFF00"/>
                        </a:highlight>
                        <a:latin typeface="Cambria Math"/>
                      </a:rPr>
                      <m:t>𝑉</m:t>
                    </m:r>
                    <m:r>
                      <a:rPr lang="en-US" b="0" i="1" smtClean="0">
                        <a:solidFill>
                          <a:srgbClr val="0070C0"/>
                        </a:solidFill>
                        <a:highlight>
                          <a:srgbClr val="FFFF00"/>
                        </a:highlight>
                        <a:latin typeface="Cambria Math"/>
                      </a:rPr>
                      <m:t>−</m:t>
                    </m:r>
                    <m:r>
                      <a:rPr lang="en-US" b="0" i="1" smtClean="0">
                        <a:solidFill>
                          <a:srgbClr val="0070C0"/>
                        </a:solidFill>
                        <a:highlight>
                          <a:srgbClr val="FFFF00"/>
                        </a:highlight>
                        <a:latin typeface="Cambria Math"/>
                      </a:rPr>
                      <m:t>𝑆</m:t>
                    </m:r>
                    <m:r>
                      <a:rPr lang="en-US" b="0" i="1" smtClean="0">
                        <a:solidFill>
                          <a:srgbClr val="0070C0"/>
                        </a:solidFill>
                        <a:highlight>
                          <a:srgbClr val="FFFF00"/>
                        </a:highlight>
                        <a:latin typeface="Cambria Math"/>
                      </a:rPr>
                      <m:t>)</m:t>
                    </m:r>
                  </m:oMath>
                </a14:m>
                <a:r>
                  <a:rPr lang="en-US" dirty="0">
                    <a:highlight>
                      <a:srgbClr val="FFFF00"/>
                    </a:highlight>
                  </a:rPr>
                  <a:t> be any cut which </a:t>
                </a:r>
                <a14:m>
                  <m:oMath xmlns:m="http://schemas.openxmlformats.org/officeDocument/2006/math">
                    <m:r>
                      <a:rPr lang="en-US" b="0" i="1" smtClean="0">
                        <a:solidFill>
                          <a:srgbClr val="009900"/>
                        </a:solidFill>
                        <a:highlight>
                          <a:srgbClr val="FFFF00"/>
                        </a:highlight>
                        <a:latin typeface="Cambria Math"/>
                      </a:rPr>
                      <m:t>𝐴</m:t>
                    </m:r>
                  </m:oMath>
                </a14:m>
                <a:r>
                  <a:rPr lang="en-US" dirty="0">
                    <a:highlight>
                      <a:srgbClr val="FFFF00"/>
                    </a:highlight>
                  </a:rPr>
                  <a:t> respects. </a:t>
                </a:r>
                <a:r>
                  <a:rPr lang="en-US" dirty="0"/>
                  <a:t>Let </a:t>
                </a:r>
                <a14:m>
                  <m:oMath xmlns:m="http://schemas.openxmlformats.org/officeDocument/2006/math">
                    <m:r>
                      <a:rPr lang="en-US" b="0" i="1" smtClean="0">
                        <a:solidFill>
                          <a:schemeClr val="accent6"/>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rgbClr val="009900"/>
                        </a:solidFill>
                        <a:latin typeface="Cambria Math"/>
                      </a:rPr>
                      <m:t>𝐴</m:t>
                    </m:r>
                    <m:r>
                      <a:rPr lang="en-US" b="0" i="1" dirty="0" smtClean="0">
                        <a:latin typeface="Cambria Math"/>
                      </a:rPr>
                      <m:t>∪</m:t>
                    </m:r>
                    <m:r>
                      <a:rPr lang="en-US" b="0" i="1" dirty="0" smtClean="0">
                        <a:solidFill>
                          <a:schemeClr val="accent6"/>
                        </a:solidFill>
                        <a:latin typeface="Cambria Math"/>
                      </a:rPr>
                      <m:t>{</m:t>
                    </m:r>
                    <m:r>
                      <a:rPr lang="en-US" b="0" i="1" dirty="0" smtClean="0">
                        <a:solidFill>
                          <a:schemeClr val="accent6"/>
                        </a:solidFill>
                        <a:latin typeface="Cambria Math"/>
                      </a:rPr>
                      <m:t>𝑒</m:t>
                    </m:r>
                    <m:r>
                      <a:rPr lang="en-US" b="0" i="1" dirty="0" smtClean="0">
                        <a:solidFill>
                          <a:schemeClr val="accent6"/>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15</a:t>
            </a:fld>
            <a:endParaRPr lang="en-US"/>
          </a:p>
        </p:txBody>
      </p:sp>
      <p:sp>
        <p:nvSpPr>
          <p:cNvPr id="44" name="Freeform 43"/>
          <p:cNvSpPr/>
          <p:nvPr/>
        </p:nvSpPr>
        <p:spPr>
          <a:xfrm>
            <a:off x="3604146" y="3811960"/>
            <a:ext cx="5158854" cy="2593075"/>
          </a:xfrm>
          <a:custGeom>
            <a:avLst/>
            <a:gdLst>
              <a:gd name="connsiteX0" fmla="*/ 245660 w 5158854"/>
              <a:gd name="connsiteY0" fmla="*/ 1924335 h 2593075"/>
              <a:gd name="connsiteX1" fmla="*/ 2019869 w 5158854"/>
              <a:gd name="connsiteY1" fmla="*/ 750627 h 2593075"/>
              <a:gd name="connsiteX2" fmla="*/ 2961564 w 5158854"/>
              <a:gd name="connsiteY2" fmla="*/ 1869744 h 2593075"/>
              <a:gd name="connsiteX3" fmla="*/ 3548418 w 5158854"/>
              <a:gd name="connsiteY3" fmla="*/ 2593075 h 2593075"/>
              <a:gd name="connsiteX4" fmla="*/ 4872251 w 5158854"/>
              <a:gd name="connsiteY4" fmla="*/ 2511188 h 2593075"/>
              <a:gd name="connsiteX5" fmla="*/ 5158854 w 5158854"/>
              <a:gd name="connsiteY5" fmla="*/ 1351129 h 2593075"/>
              <a:gd name="connsiteX6" fmla="*/ 3603009 w 5158854"/>
              <a:gd name="connsiteY6" fmla="*/ 54591 h 2593075"/>
              <a:gd name="connsiteX7" fmla="*/ 1583140 w 5158854"/>
              <a:gd name="connsiteY7" fmla="*/ 0 h 2593075"/>
              <a:gd name="connsiteX8" fmla="*/ 0 w 5158854"/>
              <a:gd name="connsiteY8" fmla="*/ 491320 h 2593075"/>
              <a:gd name="connsiteX9" fmla="*/ 245660 w 5158854"/>
              <a:gd name="connsiteY9" fmla="*/ 1924335 h 259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58854" h="2593075">
                <a:moveTo>
                  <a:pt x="245660" y="1924335"/>
                </a:moveTo>
                <a:lnTo>
                  <a:pt x="2019869" y="750627"/>
                </a:lnTo>
                <a:lnTo>
                  <a:pt x="2961564" y="1869744"/>
                </a:lnTo>
                <a:lnTo>
                  <a:pt x="3548418" y="2593075"/>
                </a:lnTo>
                <a:lnTo>
                  <a:pt x="4872251" y="2511188"/>
                </a:lnTo>
                <a:lnTo>
                  <a:pt x="5158854" y="1351129"/>
                </a:lnTo>
                <a:lnTo>
                  <a:pt x="3603009" y="54591"/>
                </a:lnTo>
                <a:lnTo>
                  <a:pt x="1583140" y="0"/>
                </a:lnTo>
                <a:lnTo>
                  <a:pt x="0" y="491320"/>
                </a:lnTo>
                <a:lnTo>
                  <a:pt x="245660" y="1924335"/>
                </a:lnTo>
                <a:close/>
              </a:path>
            </a:pathLst>
          </a:cu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2" name="Group 81">
            <a:extLst>
              <a:ext uri="{FF2B5EF4-FFF2-40B4-BE49-F238E27FC236}">
                <a16:creationId xmlns:a16="http://schemas.microsoft.com/office/drawing/2014/main" id="{08A5621E-F231-62DA-B139-EC78FD1DB0BF}"/>
              </a:ext>
            </a:extLst>
          </p:cNvPr>
          <p:cNvGrpSpPr/>
          <p:nvPr/>
        </p:nvGrpSpPr>
        <p:grpSpPr>
          <a:xfrm>
            <a:off x="3811391" y="3810000"/>
            <a:ext cx="4600060" cy="2787240"/>
            <a:chOff x="0" y="2862182"/>
            <a:chExt cx="7044346" cy="4268266"/>
          </a:xfrm>
        </p:grpSpPr>
        <p:cxnSp>
          <p:nvCxnSpPr>
            <p:cNvPr id="83" name="Straight Connector 82">
              <a:extLst>
                <a:ext uri="{FF2B5EF4-FFF2-40B4-BE49-F238E27FC236}">
                  <a16:creationId xmlns:a16="http://schemas.microsoft.com/office/drawing/2014/main" id="{E25D65D0-971A-40A7-75C7-3EE1CA5E06E3}"/>
                </a:ext>
              </a:extLst>
            </p:cNvPr>
            <p:cNvCxnSpPr>
              <a:stCxn id="111" idx="7"/>
              <a:endCxn id="112"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63D5CD1-3CCD-70A3-89F5-78F4DC5F2C6C}"/>
                </a:ext>
              </a:extLst>
            </p:cNvPr>
            <p:cNvCxnSpPr>
              <a:stCxn id="112" idx="6"/>
              <a:endCxn id="115"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1096541-4BA0-D83C-2B6E-38E0DE7554A6}"/>
                </a:ext>
              </a:extLst>
            </p:cNvPr>
            <p:cNvCxnSpPr>
              <a:stCxn id="111" idx="4"/>
              <a:endCxn id="113"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58CA366-7BD0-EF40-699B-9042551BAC1D}"/>
                </a:ext>
              </a:extLst>
            </p:cNvPr>
            <p:cNvCxnSpPr>
              <a:stCxn id="114" idx="3"/>
              <a:endCxn id="113"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7E25253-987B-C90F-8D48-7C36AC0D5105}"/>
                </a:ext>
              </a:extLst>
            </p:cNvPr>
            <p:cNvCxnSpPr>
              <a:stCxn id="116" idx="2"/>
              <a:endCxn id="113"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0B9773E-8571-7D16-817B-37E7251E04CD}"/>
                </a:ext>
              </a:extLst>
            </p:cNvPr>
            <p:cNvCxnSpPr>
              <a:stCxn id="114" idx="5"/>
              <a:endCxn id="116"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8FE1AAA-1DD5-FACA-1E64-5BF37B3DCAE0}"/>
                </a:ext>
              </a:extLst>
            </p:cNvPr>
            <p:cNvCxnSpPr>
              <a:stCxn id="114" idx="7"/>
              <a:endCxn id="115"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D0CAE26-84AB-A25E-4FB0-8CAD565F1442}"/>
                </a:ext>
              </a:extLst>
            </p:cNvPr>
            <p:cNvCxnSpPr>
              <a:stCxn id="116" idx="6"/>
              <a:endCxn id="117"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445D3D9B-082A-6F24-BDFC-74EC8D9A5704}"/>
                </a:ext>
              </a:extLst>
            </p:cNvPr>
            <p:cNvCxnSpPr>
              <a:stCxn id="117" idx="1"/>
              <a:endCxn id="115"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D02D20A-BFF4-54DD-0C40-F50D4C625411}"/>
                </a:ext>
              </a:extLst>
            </p:cNvPr>
            <p:cNvCxnSpPr>
              <a:stCxn id="119" idx="2"/>
              <a:endCxn id="115"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8F96E25-979F-D846-F35E-7EBB22116E6E}"/>
                </a:ext>
              </a:extLst>
            </p:cNvPr>
            <p:cNvCxnSpPr>
              <a:stCxn id="117" idx="0"/>
              <a:endCxn id="119"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62F88-188E-8B07-DBA1-0CB8EEBCBD86}"/>
                </a:ext>
              </a:extLst>
            </p:cNvPr>
            <p:cNvCxnSpPr>
              <a:stCxn id="118" idx="1"/>
              <a:endCxn id="119"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72787CE5-4F68-9932-72EC-3B58249B5443}"/>
                </a:ext>
              </a:extLst>
            </p:cNvPr>
            <p:cNvCxnSpPr>
              <a:stCxn id="118" idx="3"/>
              <a:endCxn id="117"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43795D95-2EC9-715E-D54A-0618E96E30AA}"/>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7" name="TextBox 96">
              <a:extLst>
                <a:ext uri="{FF2B5EF4-FFF2-40B4-BE49-F238E27FC236}">
                  <a16:creationId xmlns:a16="http://schemas.microsoft.com/office/drawing/2014/main" id="{05B5B168-41BE-33D7-5038-774443CA983F}"/>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8" name="TextBox 97">
              <a:extLst>
                <a:ext uri="{FF2B5EF4-FFF2-40B4-BE49-F238E27FC236}">
                  <a16:creationId xmlns:a16="http://schemas.microsoft.com/office/drawing/2014/main" id="{C0B69B4A-AE37-07F6-D734-5800B6622243}"/>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99" name="TextBox 98">
              <a:extLst>
                <a:ext uri="{FF2B5EF4-FFF2-40B4-BE49-F238E27FC236}">
                  <a16:creationId xmlns:a16="http://schemas.microsoft.com/office/drawing/2014/main" id="{9A4EC48A-61D0-7138-1059-A0125D9470E1}"/>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0" name="TextBox 99">
              <a:extLst>
                <a:ext uri="{FF2B5EF4-FFF2-40B4-BE49-F238E27FC236}">
                  <a16:creationId xmlns:a16="http://schemas.microsoft.com/office/drawing/2014/main" id="{353E763E-2FF0-4120-3B24-288D092524FB}"/>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1" name="TextBox 100">
              <a:extLst>
                <a:ext uri="{FF2B5EF4-FFF2-40B4-BE49-F238E27FC236}">
                  <a16:creationId xmlns:a16="http://schemas.microsoft.com/office/drawing/2014/main" id="{02B8DBF4-4163-38A4-8CE3-FCDD6BA72652}"/>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2" name="TextBox 101">
              <a:extLst>
                <a:ext uri="{FF2B5EF4-FFF2-40B4-BE49-F238E27FC236}">
                  <a16:creationId xmlns:a16="http://schemas.microsoft.com/office/drawing/2014/main" id="{B658C8E2-E23F-DE21-AC69-10AB76E467AE}"/>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3" name="TextBox 102">
              <a:extLst>
                <a:ext uri="{FF2B5EF4-FFF2-40B4-BE49-F238E27FC236}">
                  <a16:creationId xmlns:a16="http://schemas.microsoft.com/office/drawing/2014/main" id="{E7BCC272-212A-86CF-9D17-455658D49D78}"/>
                </a:ext>
              </a:extLst>
            </p:cNvPr>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104" name="TextBox 103">
              <a:extLst>
                <a:ext uri="{FF2B5EF4-FFF2-40B4-BE49-F238E27FC236}">
                  <a16:creationId xmlns:a16="http://schemas.microsoft.com/office/drawing/2014/main" id="{32169CA7-F9E5-33B9-A7DD-B2CD3343962D}"/>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5" name="TextBox 104">
              <a:extLst>
                <a:ext uri="{FF2B5EF4-FFF2-40B4-BE49-F238E27FC236}">
                  <a16:creationId xmlns:a16="http://schemas.microsoft.com/office/drawing/2014/main" id="{A042E8CC-DEF3-3AE5-987A-17198333FDA0}"/>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6" name="TextBox 105">
              <a:extLst>
                <a:ext uri="{FF2B5EF4-FFF2-40B4-BE49-F238E27FC236}">
                  <a16:creationId xmlns:a16="http://schemas.microsoft.com/office/drawing/2014/main" id="{A3A08EAD-22B8-70CB-28A2-4B4E36C470F2}"/>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7" name="TextBox 106">
              <a:extLst>
                <a:ext uri="{FF2B5EF4-FFF2-40B4-BE49-F238E27FC236}">
                  <a16:creationId xmlns:a16="http://schemas.microsoft.com/office/drawing/2014/main" id="{C0CA4916-9195-C899-D2E1-63326529C91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8" name="TextBox 107">
              <a:extLst>
                <a:ext uri="{FF2B5EF4-FFF2-40B4-BE49-F238E27FC236}">
                  <a16:creationId xmlns:a16="http://schemas.microsoft.com/office/drawing/2014/main" id="{2195A8E5-2B33-9235-CA35-F7C57CD9112A}"/>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09" name="Straight Connector 108">
              <a:extLst>
                <a:ext uri="{FF2B5EF4-FFF2-40B4-BE49-F238E27FC236}">
                  <a16:creationId xmlns:a16="http://schemas.microsoft.com/office/drawing/2014/main" id="{D5C59C26-C777-04DF-74BA-29958701CBD7}"/>
                </a:ext>
              </a:extLst>
            </p:cNvPr>
            <p:cNvCxnSpPr>
              <a:stCxn id="112" idx="4"/>
              <a:endCxn id="113"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2CB29B37-C5C6-9F7B-D8C7-88D66C91C4F4}"/>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1" name="Oval 110">
              <a:extLst>
                <a:ext uri="{FF2B5EF4-FFF2-40B4-BE49-F238E27FC236}">
                  <a16:creationId xmlns:a16="http://schemas.microsoft.com/office/drawing/2014/main" id="{3B5220F6-1BCD-7FBA-56B6-8CC0AC74727C}"/>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2" name="Oval 111">
              <a:extLst>
                <a:ext uri="{FF2B5EF4-FFF2-40B4-BE49-F238E27FC236}">
                  <a16:creationId xmlns:a16="http://schemas.microsoft.com/office/drawing/2014/main" id="{8DF66582-3FCB-9731-D241-97919889C324}"/>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3" name="Oval 112">
              <a:extLst>
                <a:ext uri="{FF2B5EF4-FFF2-40B4-BE49-F238E27FC236}">
                  <a16:creationId xmlns:a16="http://schemas.microsoft.com/office/drawing/2014/main" id="{90343102-510A-CA9D-2125-ECA6C8A69BD8}"/>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4" name="Oval 113">
              <a:extLst>
                <a:ext uri="{FF2B5EF4-FFF2-40B4-BE49-F238E27FC236}">
                  <a16:creationId xmlns:a16="http://schemas.microsoft.com/office/drawing/2014/main" id="{1FA7461C-A2FB-6F8D-B6A9-8825A969092D}"/>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5" name="Oval 114">
              <a:extLst>
                <a:ext uri="{FF2B5EF4-FFF2-40B4-BE49-F238E27FC236}">
                  <a16:creationId xmlns:a16="http://schemas.microsoft.com/office/drawing/2014/main" id="{5DA39FAC-5A88-A220-9769-2A45AB1BF4D7}"/>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6" name="Oval 115">
              <a:extLst>
                <a:ext uri="{FF2B5EF4-FFF2-40B4-BE49-F238E27FC236}">
                  <a16:creationId xmlns:a16="http://schemas.microsoft.com/office/drawing/2014/main" id="{231FF2A7-3A6E-A08A-79BD-AC89821E07A0}"/>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7" name="Oval 116">
              <a:extLst>
                <a:ext uri="{FF2B5EF4-FFF2-40B4-BE49-F238E27FC236}">
                  <a16:creationId xmlns:a16="http://schemas.microsoft.com/office/drawing/2014/main" id="{DA1F752D-3789-58C2-1B45-DF3F5F1A94AD}"/>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8" name="Oval 117">
              <a:extLst>
                <a:ext uri="{FF2B5EF4-FFF2-40B4-BE49-F238E27FC236}">
                  <a16:creationId xmlns:a16="http://schemas.microsoft.com/office/drawing/2014/main" id="{E5CA036B-1AC6-A846-4F20-A549339FB358}"/>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19" name="Oval 118">
              <a:extLst>
                <a:ext uri="{FF2B5EF4-FFF2-40B4-BE49-F238E27FC236}">
                  <a16:creationId xmlns:a16="http://schemas.microsoft.com/office/drawing/2014/main" id="{3013F3A0-5AFD-ACAC-E994-E2E040F25000}"/>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126916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rgbClr val="009900"/>
                        </a:solidFill>
                        <a:latin typeface="Cambria Math"/>
                      </a:rPr>
                      <m:t>𝐴</m:t>
                    </m:r>
                  </m:oMath>
                </a14:m>
                <a:r>
                  <a:rPr lang="en-US" dirty="0"/>
                  <a:t> respects. </a:t>
                </a:r>
                <a:r>
                  <a:rPr lang="en-US" dirty="0">
                    <a:highlight>
                      <a:srgbClr val="FFFF00"/>
                    </a:highlight>
                  </a:rPr>
                  <a:t>Let </a:t>
                </a:r>
                <a14:m>
                  <m:oMath xmlns:m="http://schemas.openxmlformats.org/officeDocument/2006/math">
                    <m:r>
                      <a:rPr lang="en-US" b="0" i="1" smtClean="0">
                        <a:solidFill>
                          <a:schemeClr val="accent6"/>
                        </a:solidFill>
                        <a:highlight>
                          <a:srgbClr val="FFFF00"/>
                        </a:highlight>
                        <a:latin typeface="Cambria Math"/>
                      </a:rPr>
                      <m:t>𝑒</m:t>
                    </m:r>
                  </m:oMath>
                </a14:m>
                <a:r>
                  <a:rPr lang="en-US" dirty="0">
                    <a:highlight>
                      <a:srgbClr val="FFFF00"/>
                    </a:highlight>
                  </a:rPr>
                  <a:t> be the least-weight edge which crosses </a:t>
                </a:r>
                <a14:m>
                  <m:oMath xmlns:m="http://schemas.openxmlformats.org/officeDocument/2006/math">
                    <m:r>
                      <a:rPr lang="en-US" smtClean="0">
                        <a:solidFill>
                          <a:srgbClr val="0070C0"/>
                        </a:solidFill>
                        <a:highlight>
                          <a:srgbClr val="FFFF00"/>
                        </a:highlight>
                        <a:latin typeface="Cambria Math"/>
                      </a:rPr>
                      <m:t>(</m:t>
                    </m:r>
                    <m:r>
                      <a:rPr lang="en-US" i="1">
                        <a:solidFill>
                          <a:srgbClr val="0070C0"/>
                        </a:solidFill>
                        <a:highlight>
                          <a:srgbClr val="FFFF00"/>
                        </a:highlight>
                        <a:latin typeface="Cambria Math"/>
                      </a:rPr>
                      <m:t>𝑆</m:t>
                    </m:r>
                    <m:r>
                      <a:rPr lang="en-US" i="1">
                        <a:solidFill>
                          <a:srgbClr val="0070C0"/>
                        </a:solidFill>
                        <a:highlight>
                          <a:srgbClr val="FFFF00"/>
                        </a:highlight>
                        <a:latin typeface="Cambria Math"/>
                      </a:rPr>
                      <m:t>, </m:t>
                    </m:r>
                    <m:r>
                      <a:rPr lang="en-US" i="1">
                        <a:solidFill>
                          <a:srgbClr val="0070C0"/>
                        </a:solidFill>
                        <a:highlight>
                          <a:srgbClr val="FFFF00"/>
                        </a:highlight>
                        <a:latin typeface="Cambria Math"/>
                      </a:rPr>
                      <m:t>𝑉</m:t>
                    </m:r>
                    <m:r>
                      <a:rPr lang="en-US" i="1">
                        <a:solidFill>
                          <a:srgbClr val="0070C0"/>
                        </a:solidFill>
                        <a:highlight>
                          <a:srgbClr val="FFFF00"/>
                        </a:highlight>
                        <a:latin typeface="Cambria Math"/>
                      </a:rPr>
                      <m:t>−</m:t>
                    </m:r>
                    <m:r>
                      <a:rPr lang="en-US" i="1">
                        <a:solidFill>
                          <a:srgbClr val="0070C0"/>
                        </a:solidFill>
                        <a:highlight>
                          <a:srgbClr val="FFFF00"/>
                        </a:highlight>
                        <a:latin typeface="Cambria Math"/>
                      </a:rPr>
                      <m:t>𝑆</m:t>
                    </m:r>
                    <m:r>
                      <a:rPr lang="en-US" i="1">
                        <a:solidFill>
                          <a:srgbClr val="0070C0"/>
                        </a:solidFill>
                        <a:highlight>
                          <a:srgbClr val="FFFF00"/>
                        </a:highlight>
                        <a:latin typeface="Cambria Math"/>
                      </a:rPr>
                      <m:t>)</m:t>
                    </m:r>
                  </m:oMath>
                </a14:m>
                <a:r>
                  <a:rPr lang="en-US" dirty="0">
                    <a:highlight>
                      <a:srgbClr val="FFFF00"/>
                    </a:highlight>
                  </a:rPr>
                  <a:t>.</a:t>
                </a:r>
                <a:r>
                  <a:rPr lang="en-US" dirty="0"/>
                  <a:t> </a:t>
                </a:r>
                <a14:m>
                  <m:oMath xmlns:m="http://schemas.openxmlformats.org/officeDocument/2006/math">
                    <m:r>
                      <a:rPr lang="en-US" b="0" i="1" dirty="0" smtClean="0">
                        <a:solidFill>
                          <a:srgbClr val="009900"/>
                        </a:solidFill>
                        <a:latin typeface="Cambria Math"/>
                      </a:rPr>
                      <m:t>𝐴</m:t>
                    </m:r>
                    <m:r>
                      <a:rPr lang="en-US" b="0" i="1" dirty="0" smtClean="0">
                        <a:latin typeface="Cambria Math"/>
                      </a:rPr>
                      <m:t>∪</m:t>
                    </m:r>
                    <m:r>
                      <a:rPr lang="en-US" b="0" i="1" dirty="0" smtClean="0">
                        <a:solidFill>
                          <a:schemeClr val="accent6"/>
                        </a:solidFill>
                        <a:latin typeface="Cambria Math"/>
                      </a:rPr>
                      <m:t>{</m:t>
                    </m:r>
                    <m:r>
                      <a:rPr lang="en-US" b="0" i="1" dirty="0" smtClean="0">
                        <a:solidFill>
                          <a:schemeClr val="accent6"/>
                        </a:solidFill>
                        <a:latin typeface="Cambria Math"/>
                      </a:rPr>
                      <m:t>𝑒</m:t>
                    </m:r>
                    <m:r>
                      <a:rPr lang="en-US" b="0" i="1" dirty="0" smtClean="0">
                        <a:solidFill>
                          <a:schemeClr val="accent6"/>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16</a:t>
            </a:fld>
            <a:endParaRPr lang="en-US"/>
          </a:p>
        </p:txBody>
      </p:sp>
      <p:sp>
        <p:nvSpPr>
          <p:cNvPr id="44" name="Freeform 43"/>
          <p:cNvSpPr/>
          <p:nvPr/>
        </p:nvSpPr>
        <p:spPr>
          <a:xfrm>
            <a:off x="3604146" y="3811960"/>
            <a:ext cx="5158854" cy="2593075"/>
          </a:xfrm>
          <a:custGeom>
            <a:avLst/>
            <a:gdLst>
              <a:gd name="connsiteX0" fmla="*/ 245660 w 5158854"/>
              <a:gd name="connsiteY0" fmla="*/ 1924335 h 2593075"/>
              <a:gd name="connsiteX1" fmla="*/ 2019869 w 5158854"/>
              <a:gd name="connsiteY1" fmla="*/ 750627 h 2593075"/>
              <a:gd name="connsiteX2" fmla="*/ 2961564 w 5158854"/>
              <a:gd name="connsiteY2" fmla="*/ 1869744 h 2593075"/>
              <a:gd name="connsiteX3" fmla="*/ 3548418 w 5158854"/>
              <a:gd name="connsiteY3" fmla="*/ 2593075 h 2593075"/>
              <a:gd name="connsiteX4" fmla="*/ 4872251 w 5158854"/>
              <a:gd name="connsiteY4" fmla="*/ 2511188 h 2593075"/>
              <a:gd name="connsiteX5" fmla="*/ 5158854 w 5158854"/>
              <a:gd name="connsiteY5" fmla="*/ 1351129 h 2593075"/>
              <a:gd name="connsiteX6" fmla="*/ 3603009 w 5158854"/>
              <a:gd name="connsiteY6" fmla="*/ 54591 h 2593075"/>
              <a:gd name="connsiteX7" fmla="*/ 1583140 w 5158854"/>
              <a:gd name="connsiteY7" fmla="*/ 0 h 2593075"/>
              <a:gd name="connsiteX8" fmla="*/ 0 w 5158854"/>
              <a:gd name="connsiteY8" fmla="*/ 491320 h 2593075"/>
              <a:gd name="connsiteX9" fmla="*/ 245660 w 5158854"/>
              <a:gd name="connsiteY9" fmla="*/ 1924335 h 259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58854" h="2593075">
                <a:moveTo>
                  <a:pt x="245660" y="1924335"/>
                </a:moveTo>
                <a:lnTo>
                  <a:pt x="2019869" y="750627"/>
                </a:lnTo>
                <a:lnTo>
                  <a:pt x="2961564" y="1869744"/>
                </a:lnTo>
                <a:lnTo>
                  <a:pt x="3548418" y="2593075"/>
                </a:lnTo>
                <a:lnTo>
                  <a:pt x="4872251" y="2511188"/>
                </a:lnTo>
                <a:lnTo>
                  <a:pt x="5158854" y="1351129"/>
                </a:lnTo>
                <a:lnTo>
                  <a:pt x="3603009" y="54591"/>
                </a:lnTo>
                <a:lnTo>
                  <a:pt x="1583140" y="0"/>
                </a:lnTo>
                <a:lnTo>
                  <a:pt x="0" y="491320"/>
                </a:lnTo>
                <a:lnTo>
                  <a:pt x="245660" y="1924335"/>
                </a:lnTo>
                <a:close/>
              </a:path>
            </a:pathLst>
          </a:cu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 name="Group 82">
            <a:extLst>
              <a:ext uri="{FF2B5EF4-FFF2-40B4-BE49-F238E27FC236}">
                <a16:creationId xmlns:a16="http://schemas.microsoft.com/office/drawing/2014/main" id="{29198E55-6F42-0FA1-AB6D-7F901B1B1E3D}"/>
              </a:ext>
            </a:extLst>
          </p:cNvPr>
          <p:cNvGrpSpPr/>
          <p:nvPr/>
        </p:nvGrpSpPr>
        <p:grpSpPr>
          <a:xfrm>
            <a:off x="3811391" y="3810000"/>
            <a:ext cx="4600060" cy="2787240"/>
            <a:chOff x="0" y="2862182"/>
            <a:chExt cx="7044346" cy="4268266"/>
          </a:xfrm>
        </p:grpSpPr>
        <p:cxnSp>
          <p:nvCxnSpPr>
            <p:cNvPr id="84" name="Straight Connector 83">
              <a:extLst>
                <a:ext uri="{FF2B5EF4-FFF2-40B4-BE49-F238E27FC236}">
                  <a16:creationId xmlns:a16="http://schemas.microsoft.com/office/drawing/2014/main" id="{BB0E06C9-37D5-43C2-D10D-EA2243A63806}"/>
                </a:ext>
              </a:extLst>
            </p:cNvPr>
            <p:cNvCxnSpPr>
              <a:stCxn id="112" idx="7"/>
              <a:endCxn id="113"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8110772-2492-C02B-4310-5D9CC40C034C}"/>
                </a:ext>
              </a:extLst>
            </p:cNvPr>
            <p:cNvCxnSpPr>
              <a:stCxn id="113" idx="6"/>
              <a:endCxn id="116"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AA26F86-1E80-4433-A93E-500D91786BC1}"/>
                </a:ext>
              </a:extLst>
            </p:cNvPr>
            <p:cNvCxnSpPr>
              <a:stCxn id="112" idx="4"/>
              <a:endCxn id="114"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00F5829-36E1-93B9-1023-B4CE872F5040}"/>
                </a:ext>
              </a:extLst>
            </p:cNvPr>
            <p:cNvCxnSpPr>
              <a:stCxn id="115" idx="3"/>
              <a:endCxn id="114"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27E0130-1049-692C-97B0-39F9B2A67C97}"/>
                </a:ext>
              </a:extLst>
            </p:cNvPr>
            <p:cNvCxnSpPr>
              <a:stCxn id="117" idx="2"/>
              <a:endCxn id="114"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E100C636-6300-261A-D3C1-5BA4508FFAAE}"/>
                </a:ext>
              </a:extLst>
            </p:cNvPr>
            <p:cNvCxnSpPr>
              <a:stCxn id="115" idx="5"/>
              <a:endCxn id="117"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909C0422-82ED-C933-B089-587208D05813}"/>
                </a:ext>
              </a:extLst>
            </p:cNvPr>
            <p:cNvCxnSpPr>
              <a:stCxn id="115" idx="7"/>
              <a:endCxn id="116"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CA4EAA3-EE9B-5FAC-1175-E1FD6BAF4D14}"/>
                </a:ext>
              </a:extLst>
            </p:cNvPr>
            <p:cNvCxnSpPr>
              <a:stCxn id="117" idx="6"/>
              <a:endCxn id="118" idx="3"/>
            </p:cNvCxnSpPr>
            <p:nvPr/>
          </p:nvCxnSpPr>
          <p:spPr>
            <a:xfrm flipV="1">
              <a:off x="3360148" y="6576771"/>
              <a:ext cx="1716185" cy="75166"/>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5E5BA0C-9E52-4E96-1B91-A5880AFAC78D}"/>
                </a:ext>
              </a:extLst>
            </p:cNvPr>
            <p:cNvCxnSpPr>
              <a:stCxn id="118" idx="1"/>
              <a:endCxn id="116"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8DE9CC3-339A-8383-B3F4-EC0DBB282861}"/>
                </a:ext>
              </a:extLst>
            </p:cNvPr>
            <p:cNvCxnSpPr>
              <a:stCxn id="120" idx="2"/>
              <a:endCxn id="116"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472BB70-F9A1-0994-9ADA-AD09EAD5F674}"/>
                </a:ext>
              </a:extLst>
            </p:cNvPr>
            <p:cNvCxnSpPr>
              <a:stCxn id="118" idx="0"/>
              <a:endCxn id="120"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9F04EFA-F215-1E7A-9941-38A40A8CDEEE}"/>
                </a:ext>
              </a:extLst>
            </p:cNvPr>
            <p:cNvCxnSpPr>
              <a:stCxn id="119" idx="1"/>
              <a:endCxn id="120"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B7326BD7-941A-5B6A-7211-F9DC6B744DA4}"/>
                </a:ext>
              </a:extLst>
            </p:cNvPr>
            <p:cNvCxnSpPr>
              <a:stCxn id="119" idx="3"/>
              <a:endCxn id="118"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ACBD08D3-AF52-7042-E74E-01EF32B14B97}"/>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8" name="TextBox 97">
              <a:extLst>
                <a:ext uri="{FF2B5EF4-FFF2-40B4-BE49-F238E27FC236}">
                  <a16:creationId xmlns:a16="http://schemas.microsoft.com/office/drawing/2014/main" id="{8C049DBC-3422-0A37-CB72-099103AA9DB6}"/>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9" name="TextBox 98">
              <a:extLst>
                <a:ext uri="{FF2B5EF4-FFF2-40B4-BE49-F238E27FC236}">
                  <a16:creationId xmlns:a16="http://schemas.microsoft.com/office/drawing/2014/main" id="{D165F027-E404-46B2-D0EA-93D0CCA22479}"/>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100" name="TextBox 99">
              <a:extLst>
                <a:ext uri="{FF2B5EF4-FFF2-40B4-BE49-F238E27FC236}">
                  <a16:creationId xmlns:a16="http://schemas.microsoft.com/office/drawing/2014/main" id="{3FBBE0D5-C0B1-D739-11E2-1644D84D214B}"/>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1" name="TextBox 100">
              <a:extLst>
                <a:ext uri="{FF2B5EF4-FFF2-40B4-BE49-F238E27FC236}">
                  <a16:creationId xmlns:a16="http://schemas.microsoft.com/office/drawing/2014/main" id="{A007F4A6-3D60-0077-57F1-D653AB713408}"/>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2" name="TextBox 101">
              <a:extLst>
                <a:ext uri="{FF2B5EF4-FFF2-40B4-BE49-F238E27FC236}">
                  <a16:creationId xmlns:a16="http://schemas.microsoft.com/office/drawing/2014/main" id="{E8D41F80-DAD5-43C5-02E9-69AD937BF456}"/>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3" name="TextBox 102">
              <a:extLst>
                <a:ext uri="{FF2B5EF4-FFF2-40B4-BE49-F238E27FC236}">
                  <a16:creationId xmlns:a16="http://schemas.microsoft.com/office/drawing/2014/main" id="{796641B5-9E3B-E579-54DF-FCA2645F4A2D}"/>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4" name="TextBox 103">
              <a:extLst>
                <a:ext uri="{FF2B5EF4-FFF2-40B4-BE49-F238E27FC236}">
                  <a16:creationId xmlns:a16="http://schemas.microsoft.com/office/drawing/2014/main" id="{3E477480-EDEF-8037-83F3-A74EB25A498C}"/>
                </a:ext>
              </a:extLst>
            </p:cNvPr>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105" name="TextBox 104">
              <a:extLst>
                <a:ext uri="{FF2B5EF4-FFF2-40B4-BE49-F238E27FC236}">
                  <a16:creationId xmlns:a16="http://schemas.microsoft.com/office/drawing/2014/main" id="{C49DC063-9A25-1942-E7E6-E4732AD74DF9}"/>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6" name="TextBox 105">
              <a:extLst>
                <a:ext uri="{FF2B5EF4-FFF2-40B4-BE49-F238E27FC236}">
                  <a16:creationId xmlns:a16="http://schemas.microsoft.com/office/drawing/2014/main" id="{B4B6B344-6A56-12D2-BF05-9B8F10E0C3D2}"/>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7" name="TextBox 106">
              <a:extLst>
                <a:ext uri="{FF2B5EF4-FFF2-40B4-BE49-F238E27FC236}">
                  <a16:creationId xmlns:a16="http://schemas.microsoft.com/office/drawing/2014/main" id="{B221352B-3758-359E-0CB1-88051947193B}"/>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8" name="TextBox 107">
              <a:extLst>
                <a:ext uri="{FF2B5EF4-FFF2-40B4-BE49-F238E27FC236}">
                  <a16:creationId xmlns:a16="http://schemas.microsoft.com/office/drawing/2014/main" id="{D18E2766-6CC3-F313-E9EF-E0FE786BA5E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9" name="TextBox 108">
              <a:extLst>
                <a:ext uri="{FF2B5EF4-FFF2-40B4-BE49-F238E27FC236}">
                  <a16:creationId xmlns:a16="http://schemas.microsoft.com/office/drawing/2014/main" id="{0D2942C2-419B-F804-3AC0-3DF4ADA03A16}"/>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10" name="Straight Connector 109">
              <a:extLst>
                <a:ext uri="{FF2B5EF4-FFF2-40B4-BE49-F238E27FC236}">
                  <a16:creationId xmlns:a16="http://schemas.microsoft.com/office/drawing/2014/main" id="{26CBC85E-0A14-5BFD-014A-B37F8F352453}"/>
                </a:ext>
              </a:extLst>
            </p:cNvPr>
            <p:cNvCxnSpPr>
              <a:stCxn id="113" idx="4"/>
              <a:endCxn id="114"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3C2CECED-E758-56DB-7EAE-66D116E12F17}"/>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2" name="Oval 111">
              <a:extLst>
                <a:ext uri="{FF2B5EF4-FFF2-40B4-BE49-F238E27FC236}">
                  <a16:creationId xmlns:a16="http://schemas.microsoft.com/office/drawing/2014/main" id="{641085D1-E5B4-63EF-7A5E-B016CFF7C61A}"/>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3" name="Oval 112">
              <a:extLst>
                <a:ext uri="{FF2B5EF4-FFF2-40B4-BE49-F238E27FC236}">
                  <a16:creationId xmlns:a16="http://schemas.microsoft.com/office/drawing/2014/main" id="{EE2E7BF6-A814-794C-3064-3BB36174D2BD}"/>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4" name="Oval 113">
              <a:extLst>
                <a:ext uri="{FF2B5EF4-FFF2-40B4-BE49-F238E27FC236}">
                  <a16:creationId xmlns:a16="http://schemas.microsoft.com/office/drawing/2014/main" id="{F8CFDD61-B27F-57E5-F7EC-EB92985B857A}"/>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5" name="Oval 114">
              <a:extLst>
                <a:ext uri="{FF2B5EF4-FFF2-40B4-BE49-F238E27FC236}">
                  <a16:creationId xmlns:a16="http://schemas.microsoft.com/office/drawing/2014/main" id="{AD2D2FE8-F573-148E-F38E-42134A010107}"/>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6" name="Oval 115">
              <a:extLst>
                <a:ext uri="{FF2B5EF4-FFF2-40B4-BE49-F238E27FC236}">
                  <a16:creationId xmlns:a16="http://schemas.microsoft.com/office/drawing/2014/main" id="{631AA3F4-2138-4ABF-8843-F7444A488386}"/>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7" name="Oval 116">
              <a:extLst>
                <a:ext uri="{FF2B5EF4-FFF2-40B4-BE49-F238E27FC236}">
                  <a16:creationId xmlns:a16="http://schemas.microsoft.com/office/drawing/2014/main" id="{704C0BD1-DE02-FA8A-1D35-832C1B9943E5}"/>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8" name="Oval 117">
              <a:extLst>
                <a:ext uri="{FF2B5EF4-FFF2-40B4-BE49-F238E27FC236}">
                  <a16:creationId xmlns:a16="http://schemas.microsoft.com/office/drawing/2014/main" id="{118CD315-BF24-B776-1334-9FC783FEDFB9}"/>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9" name="Oval 118">
              <a:extLst>
                <a:ext uri="{FF2B5EF4-FFF2-40B4-BE49-F238E27FC236}">
                  <a16:creationId xmlns:a16="http://schemas.microsoft.com/office/drawing/2014/main" id="{96E0FEB5-1D3D-831B-2050-6C401C0E749C}"/>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20" name="Oval 119">
              <a:extLst>
                <a:ext uri="{FF2B5EF4-FFF2-40B4-BE49-F238E27FC236}">
                  <a16:creationId xmlns:a16="http://schemas.microsoft.com/office/drawing/2014/main" id="{62FC4322-2D35-65AB-D3FA-8132A5094D37}"/>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015451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rgbClr val="009900"/>
                        </a:solidFill>
                        <a:latin typeface="Cambria Math"/>
                      </a:rPr>
                      <m:t>𝐴</m:t>
                    </m:r>
                  </m:oMath>
                </a14:m>
                <a:r>
                  <a:rPr lang="en-US" dirty="0"/>
                  <a:t> respects. Let </a:t>
                </a:r>
                <a14:m>
                  <m:oMath xmlns:m="http://schemas.openxmlformats.org/officeDocument/2006/math">
                    <m:r>
                      <a:rPr lang="en-US" b="0" i="1" smtClean="0">
                        <a:solidFill>
                          <a:schemeClr val="accent6"/>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rgbClr val="009900"/>
                        </a:solidFill>
                        <a:highlight>
                          <a:srgbClr val="FFFF00"/>
                        </a:highlight>
                        <a:latin typeface="Cambria Math"/>
                      </a:rPr>
                      <m:t>𝐴</m:t>
                    </m:r>
                    <m:r>
                      <a:rPr lang="en-US" b="0" i="1" dirty="0" smtClean="0">
                        <a:highlight>
                          <a:srgbClr val="FFFF00"/>
                        </a:highlight>
                        <a:latin typeface="Cambria Math"/>
                      </a:rPr>
                      <m:t>∪</m:t>
                    </m:r>
                    <m:r>
                      <a:rPr lang="en-US" b="0" i="1" dirty="0" smtClean="0">
                        <a:solidFill>
                          <a:schemeClr val="accent6"/>
                        </a:solidFill>
                        <a:highlight>
                          <a:srgbClr val="FFFF00"/>
                        </a:highlight>
                        <a:latin typeface="Cambria Math"/>
                      </a:rPr>
                      <m:t>{</m:t>
                    </m:r>
                    <m:r>
                      <a:rPr lang="en-US" b="0" i="1" dirty="0" smtClean="0">
                        <a:solidFill>
                          <a:schemeClr val="accent6"/>
                        </a:solidFill>
                        <a:highlight>
                          <a:srgbClr val="FFFF00"/>
                        </a:highlight>
                        <a:latin typeface="Cambria Math"/>
                      </a:rPr>
                      <m:t>𝑒</m:t>
                    </m:r>
                    <m:r>
                      <a:rPr lang="en-US" b="0" i="1" dirty="0" smtClean="0">
                        <a:solidFill>
                          <a:schemeClr val="accent6"/>
                        </a:solidFill>
                        <a:highlight>
                          <a:srgbClr val="FFFF00"/>
                        </a:highlight>
                        <a:latin typeface="Cambria Math"/>
                      </a:rPr>
                      <m:t>}</m:t>
                    </m:r>
                  </m:oMath>
                </a14:m>
                <a:r>
                  <a:rPr lang="en-US" dirty="0">
                    <a:solidFill>
                      <a:schemeClr val="accent6"/>
                    </a:solidFill>
                    <a:highlight>
                      <a:srgbClr val="FFFF00"/>
                    </a:highlight>
                  </a:rPr>
                  <a:t> </a:t>
                </a:r>
                <a:r>
                  <a:rPr lang="en-US" dirty="0">
                    <a:highlight>
                      <a:srgbClr val="FFFF00"/>
                    </a:highlight>
                  </a:rPr>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17</a:t>
            </a:fld>
            <a:endParaRPr lang="en-US"/>
          </a:p>
        </p:txBody>
      </p:sp>
      <p:sp>
        <p:nvSpPr>
          <p:cNvPr id="44" name="Freeform 43"/>
          <p:cNvSpPr/>
          <p:nvPr/>
        </p:nvSpPr>
        <p:spPr>
          <a:xfrm>
            <a:off x="3604146" y="3811960"/>
            <a:ext cx="5158854" cy="2593075"/>
          </a:xfrm>
          <a:custGeom>
            <a:avLst/>
            <a:gdLst>
              <a:gd name="connsiteX0" fmla="*/ 245660 w 5158854"/>
              <a:gd name="connsiteY0" fmla="*/ 1924335 h 2593075"/>
              <a:gd name="connsiteX1" fmla="*/ 2019869 w 5158854"/>
              <a:gd name="connsiteY1" fmla="*/ 750627 h 2593075"/>
              <a:gd name="connsiteX2" fmla="*/ 2961564 w 5158854"/>
              <a:gd name="connsiteY2" fmla="*/ 1869744 h 2593075"/>
              <a:gd name="connsiteX3" fmla="*/ 3548418 w 5158854"/>
              <a:gd name="connsiteY3" fmla="*/ 2593075 h 2593075"/>
              <a:gd name="connsiteX4" fmla="*/ 4872251 w 5158854"/>
              <a:gd name="connsiteY4" fmla="*/ 2511188 h 2593075"/>
              <a:gd name="connsiteX5" fmla="*/ 5158854 w 5158854"/>
              <a:gd name="connsiteY5" fmla="*/ 1351129 h 2593075"/>
              <a:gd name="connsiteX6" fmla="*/ 3603009 w 5158854"/>
              <a:gd name="connsiteY6" fmla="*/ 54591 h 2593075"/>
              <a:gd name="connsiteX7" fmla="*/ 1583140 w 5158854"/>
              <a:gd name="connsiteY7" fmla="*/ 0 h 2593075"/>
              <a:gd name="connsiteX8" fmla="*/ 0 w 5158854"/>
              <a:gd name="connsiteY8" fmla="*/ 491320 h 2593075"/>
              <a:gd name="connsiteX9" fmla="*/ 245660 w 5158854"/>
              <a:gd name="connsiteY9" fmla="*/ 1924335 h 259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58854" h="2593075">
                <a:moveTo>
                  <a:pt x="245660" y="1924335"/>
                </a:moveTo>
                <a:lnTo>
                  <a:pt x="2019869" y="750627"/>
                </a:lnTo>
                <a:lnTo>
                  <a:pt x="2961564" y="1869744"/>
                </a:lnTo>
                <a:lnTo>
                  <a:pt x="3548418" y="2593075"/>
                </a:lnTo>
                <a:lnTo>
                  <a:pt x="4872251" y="2511188"/>
                </a:lnTo>
                <a:lnTo>
                  <a:pt x="5158854" y="1351129"/>
                </a:lnTo>
                <a:lnTo>
                  <a:pt x="3603009" y="54591"/>
                </a:lnTo>
                <a:lnTo>
                  <a:pt x="1583140" y="0"/>
                </a:lnTo>
                <a:lnTo>
                  <a:pt x="0" y="491320"/>
                </a:lnTo>
                <a:lnTo>
                  <a:pt x="245660" y="1924335"/>
                </a:lnTo>
                <a:close/>
              </a:path>
            </a:pathLst>
          </a:cu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 name="Group 82">
            <a:extLst>
              <a:ext uri="{FF2B5EF4-FFF2-40B4-BE49-F238E27FC236}">
                <a16:creationId xmlns:a16="http://schemas.microsoft.com/office/drawing/2014/main" id="{0F2EAC53-DFD4-4BBA-7531-4962D42D278A}"/>
              </a:ext>
            </a:extLst>
          </p:cNvPr>
          <p:cNvGrpSpPr/>
          <p:nvPr/>
        </p:nvGrpSpPr>
        <p:grpSpPr>
          <a:xfrm>
            <a:off x="3811391" y="3810000"/>
            <a:ext cx="4600060" cy="2787240"/>
            <a:chOff x="0" y="2862182"/>
            <a:chExt cx="7044346" cy="4268266"/>
          </a:xfrm>
        </p:grpSpPr>
        <p:cxnSp>
          <p:nvCxnSpPr>
            <p:cNvPr id="84" name="Straight Connector 83">
              <a:extLst>
                <a:ext uri="{FF2B5EF4-FFF2-40B4-BE49-F238E27FC236}">
                  <a16:creationId xmlns:a16="http://schemas.microsoft.com/office/drawing/2014/main" id="{8CEFCCDE-9FE4-B0D1-0ED3-F6C1100A0DDC}"/>
                </a:ext>
              </a:extLst>
            </p:cNvPr>
            <p:cNvCxnSpPr>
              <a:stCxn id="112" idx="7"/>
              <a:endCxn id="113"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816800-6FCD-690D-386F-E28B411A6BF5}"/>
                </a:ext>
              </a:extLst>
            </p:cNvPr>
            <p:cNvCxnSpPr>
              <a:stCxn id="113" idx="6"/>
              <a:endCxn id="116"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1E34618-651A-3C4F-B1D9-A465341271CB}"/>
                </a:ext>
              </a:extLst>
            </p:cNvPr>
            <p:cNvCxnSpPr>
              <a:stCxn id="112" idx="4"/>
              <a:endCxn id="114"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405D5F1-2AA6-A603-FFDD-16E3CE8A497A}"/>
                </a:ext>
              </a:extLst>
            </p:cNvPr>
            <p:cNvCxnSpPr>
              <a:stCxn id="115" idx="3"/>
              <a:endCxn id="114"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BB87ACB-01DD-7ED4-CE7F-15DC9F4CB24C}"/>
                </a:ext>
              </a:extLst>
            </p:cNvPr>
            <p:cNvCxnSpPr>
              <a:stCxn id="117" idx="2"/>
              <a:endCxn id="114"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6F429E40-AFB3-D3AF-839C-2F0FDDCA8E6C}"/>
                </a:ext>
              </a:extLst>
            </p:cNvPr>
            <p:cNvCxnSpPr>
              <a:stCxn id="115" idx="5"/>
              <a:endCxn id="117"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9382E72-A6AC-43B7-9E54-D488F2BFF039}"/>
                </a:ext>
              </a:extLst>
            </p:cNvPr>
            <p:cNvCxnSpPr>
              <a:stCxn id="115" idx="7"/>
              <a:endCxn id="116"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E8F0648-DB17-6A41-B62A-DC6B2FF9940D}"/>
                </a:ext>
              </a:extLst>
            </p:cNvPr>
            <p:cNvCxnSpPr>
              <a:stCxn id="117" idx="6"/>
              <a:endCxn id="118" idx="3"/>
            </p:cNvCxnSpPr>
            <p:nvPr/>
          </p:nvCxnSpPr>
          <p:spPr>
            <a:xfrm flipV="1">
              <a:off x="3360148" y="6576771"/>
              <a:ext cx="1716185" cy="75166"/>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AEC97B9-7C46-AC16-4FF8-46969C130079}"/>
                </a:ext>
              </a:extLst>
            </p:cNvPr>
            <p:cNvCxnSpPr>
              <a:stCxn id="118" idx="1"/>
              <a:endCxn id="116"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32878952-73B0-2A6B-43DB-1C9CF18AB60E}"/>
                </a:ext>
              </a:extLst>
            </p:cNvPr>
            <p:cNvCxnSpPr>
              <a:stCxn id="120" idx="2"/>
              <a:endCxn id="116"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B681C72-F0F5-8A24-3031-423A36170E63}"/>
                </a:ext>
              </a:extLst>
            </p:cNvPr>
            <p:cNvCxnSpPr>
              <a:stCxn id="118" idx="0"/>
              <a:endCxn id="120"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963966A-1EAB-43CD-F4D9-C868A3149ED6}"/>
                </a:ext>
              </a:extLst>
            </p:cNvPr>
            <p:cNvCxnSpPr>
              <a:stCxn id="119" idx="1"/>
              <a:endCxn id="120"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A0620FA-1A20-DE0E-A00C-3AF50F6EC5C7}"/>
                </a:ext>
              </a:extLst>
            </p:cNvPr>
            <p:cNvCxnSpPr>
              <a:stCxn id="119" idx="3"/>
              <a:endCxn id="118"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CACEF1C3-41F0-5961-C143-6DDC14FDB263}"/>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8" name="TextBox 97">
              <a:extLst>
                <a:ext uri="{FF2B5EF4-FFF2-40B4-BE49-F238E27FC236}">
                  <a16:creationId xmlns:a16="http://schemas.microsoft.com/office/drawing/2014/main" id="{C90C5354-7797-C3E5-BEBF-441D2DC9FD9A}"/>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9" name="TextBox 98">
              <a:extLst>
                <a:ext uri="{FF2B5EF4-FFF2-40B4-BE49-F238E27FC236}">
                  <a16:creationId xmlns:a16="http://schemas.microsoft.com/office/drawing/2014/main" id="{F7596B4F-095D-69F7-D81E-CF8AF2236773}"/>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100" name="TextBox 99">
              <a:extLst>
                <a:ext uri="{FF2B5EF4-FFF2-40B4-BE49-F238E27FC236}">
                  <a16:creationId xmlns:a16="http://schemas.microsoft.com/office/drawing/2014/main" id="{C7EC9331-CFE5-92EB-1BBC-FF644D01D124}"/>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1" name="TextBox 100">
              <a:extLst>
                <a:ext uri="{FF2B5EF4-FFF2-40B4-BE49-F238E27FC236}">
                  <a16:creationId xmlns:a16="http://schemas.microsoft.com/office/drawing/2014/main" id="{592181C7-1341-324B-86FD-2D115D2E9BAB}"/>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2" name="TextBox 101">
              <a:extLst>
                <a:ext uri="{FF2B5EF4-FFF2-40B4-BE49-F238E27FC236}">
                  <a16:creationId xmlns:a16="http://schemas.microsoft.com/office/drawing/2014/main" id="{A7A6B5CA-9A3D-5337-C343-69E050D43F19}"/>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3" name="TextBox 102">
              <a:extLst>
                <a:ext uri="{FF2B5EF4-FFF2-40B4-BE49-F238E27FC236}">
                  <a16:creationId xmlns:a16="http://schemas.microsoft.com/office/drawing/2014/main" id="{7335B4AB-D2F6-C4D6-5992-A396C467F509}"/>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4" name="TextBox 103">
              <a:extLst>
                <a:ext uri="{FF2B5EF4-FFF2-40B4-BE49-F238E27FC236}">
                  <a16:creationId xmlns:a16="http://schemas.microsoft.com/office/drawing/2014/main" id="{16C41094-C55E-A301-C3C5-67806E8A7530}"/>
                </a:ext>
              </a:extLst>
            </p:cNvPr>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105" name="TextBox 104">
              <a:extLst>
                <a:ext uri="{FF2B5EF4-FFF2-40B4-BE49-F238E27FC236}">
                  <a16:creationId xmlns:a16="http://schemas.microsoft.com/office/drawing/2014/main" id="{748B98D0-7EE0-E22B-3BCC-C681BD2ADB6B}"/>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6" name="TextBox 105">
              <a:extLst>
                <a:ext uri="{FF2B5EF4-FFF2-40B4-BE49-F238E27FC236}">
                  <a16:creationId xmlns:a16="http://schemas.microsoft.com/office/drawing/2014/main" id="{55AD4CD2-DC16-8D2B-C62E-5D290E91BFA8}"/>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7" name="TextBox 106">
              <a:extLst>
                <a:ext uri="{FF2B5EF4-FFF2-40B4-BE49-F238E27FC236}">
                  <a16:creationId xmlns:a16="http://schemas.microsoft.com/office/drawing/2014/main" id="{5BC656BE-F3E8-E01E-54E2-7845CF31B123}"/>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8" name="TextBox 107">
              <a:extLst>
                <a:ext uri="{FF2B5EF4-FFF2-40B4-BE49-F238E27FC236}">
                  <a16:creationId xmlns:a16="http://schemas.microsoft.com/office/drawing/2014/main" id="{21173EF3-27BE-8319-3634-8114232E57AD}"/>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9" name="TextBox 108">
              <a:extLst>
                <a:ext uri="{FF2B5EF4-FFF2-40B4-BE49-F238E27FC236}">
                  <a16:creationId xmlns:a16="http://schemas.microsoft.com/office/drawing/2014/main" id="{EEAE141E-A769-70F2-63BC-DD88A6E462D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10" name="Straight Connector 109">
              <a:extLst>
                <a:ext uri="{FF2B5EF4-FFF2-40B4-BE49-F238E27FC236}">
                  <a16:creationId xmlns:a16="http://schemas.microsoft.com/office/drawing/2014/main" id="{C28835EF-632B-B851-85EF-848F07992844}"/>
                </a:ext>
              </a:extLst>
            </p:cNvPr>
            <p:cNvCxnSpPr>
              <a:stCxn id="113" idx="4"/>
              <a:endCxn id="114"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479D6BEB-1FFE-1A94-9736-41AEC7F00F34}"/>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2" name="Oval 111">
              <a:extLst>
                <a:ext uri="{FF2B5EF4-FFF2-40B4-BE49-F238E27FC236}">
                  <a16:creationId xmlns:a16="http://schemas.microsoft.com/office/drawing/2014/main" id="{44C8A243-AA44-1AD4-8D08-E9956D2C9239}"/>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3" name="Oval 112">
              <a:extLst>
                <a:ext uri="{FF2B5EF4-FFF2-40B4-BE49-F238E27FC236}">
                  <a16:creationId xmlns:a16="http://schemas.microsoft.com/office/drawing/2014/main" id="{2E7C3A5F-D718-7DF2-5D18-A9739746DF8A}"/>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4" name="Oval 113">
              <a:extLst>
                <a:ext uri="{FF2B5EF4-FFF2-40B4-BE49-F238E27FC236}">
                  <a16:creationId xmlns:a16="http://schemas.microsoft.com/office/drawing/2014/main" id="{92353ED4-E128-966C-E9D4-AA776F8251B1}"/>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5" name="Oval 114">
              <a:extLst>
                <a:ext uri="{FF2B5EF4-FFF2-40B4-BE49-F238E27FC236}">
                  <a16:creationId xmlns:a16="http://schemas.microsoft.com/office/drawing/2014/main" id="{52FD719E-55D4-7229-981A-EAC67C63C0FF}"/>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6" name="Oval 115">
              <a:extLst>
                <a:ext uri="{FF2B5EF4-FFF2-40B4-BE49-F238E27FC236}">
                  <a16:creationId xmlns:a16="http://schemas.microsoft.com/office/drawing/2014/main" id="{FCAE1762-1309-E4A2-FB17-9558DD9E7079}"/>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7" name="Oval 116">
              <a:extLst>
                <a:ext uri="{FF2B5EF4-FFF2-40B4-BE49-F238E27FC236}">
                  <a16:creationId xmlns:a16="http://schemas.microsoft.com/office/drawing/2014/main" id="{927001B2-E5FD-DC3C-2202-B3220AD842F6}"/>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8" name="Oval 117">
              <a:extLst>
                <a:ext uri="{FF2B5EF4-FFF2-40B4-BE49-F238E27FC236}">
                  <a16:creationId xmlns:a16="http://schemas.microsoft.com/office/drawing/2014/main" id="{9B513570-17A7-75FF-733F-67C7D330AC4E}"/>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9" name="Oval 118">
              <a:extLst>
                <a:ext uri="{FF2B5EF4-FFF2-40B4-BE49-F238E27FC236}">
                  <a16:creationId xmlns:a16="http://schemas.microsoft.com/office/drawing/2014/main" id="{0EB1A036-17B1-2249-347A-AB91BC9EAA2B}"/>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20" name="Oval 119">
              <a:extLst>
                <a:ext uri="{FF2B5EF4-FFF2-40B4-BE49-F238E27FC236}">
                  <a16:creationId xmlns:a16="http://schemas.microsoft.com/office/drawing/2014/main" id="{325B238E-106C-ADF4-E86A-730D74A85106}"/>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94061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4725B319-DD00-44D1-E794-5A351AE79045}"/>
              </a:ext>
            </a:extLst>
          </p:cNvPr>
          <p:cNvSpPr/>
          <p:nvPr/>
        </p:nvSpPr>
        <p:spPr>
          <a:xfrm rot="20582944">
            <a:off x="3518844" y="3364566"/>
            <a:ext cx="1084490" cy="3270354"/>
          </a:xfrm>
          <a:prstGeom prst="roundRect">
            <a:avLst/>
          </a:prstGeom>
          <a:solidFill>
            <a:srgbClr val="BFEBFB"/>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Proof of Kruskal’s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18</a:t>
            </a:fld>
            <a:endParaRPr lang="en-US"/>
          </a:p>
        </p:txBody>
      </p:sp>
      <p:grpSp>
        <p:nvGrpSpPr>
          <p:cNvPr id="47" name="Group 46"/>
          <p:cNvGrpSpPr/>
          <p:nvPr/>
        </p:nvGrpSpPr>
        <p:grpSpPr>
          <a:xfrm>
            <a:off x="952562" y="3559821"/>
            <a:ext cx="4600060" cy="2787240"/>
            <a:chOff x="0" y="2862182"/>
            <a:chExt cx="7044346" cy="4268266"/>
          </a:xfrm>
        </p:grpSpPr>
        <p:cxnSp>
          <p:nvCxnSpPr>
            <p:cNvPr id="48" name="Straight Connector 47"/>
            <p:cNvCxnSpPr>
              <a:stCxn id="76" idx="7"/>
              <a:endCxn id="77"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7" idx="6"/>
              <a:endCxn id="80"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6" idx="4"/>
              <a:endCxn id="78"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9" idx="3"/>
              <a:endCxn id="78"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81" idx="2"/>
              <a:endCxn id="78"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9" idx="5"/>
              <a:endCxn id="81"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79" idx="7"/>
              <a:endCxn id="80"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1" idx="6"/>
              <a:endCxn id="82" idx="3"/>
            </p:cNvCxnSpPr>
            <p:nvPr/>
          </p:nvCxnSpPr>
          <p:spPr>
            <a:xfrm flipV="1">
              <a:off x="3360148" y="6576771"/>
              <a:ext cx="1716185" cy="75166"/>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82" idx="1"/>
              <a:endCxn id="80"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4" idx="2"/>
              <a:endCxn id="80"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2" idx="0"/>
              <a:endCxn id="8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1"/>
              <a:endCxn id="84"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83" idx="3"/>
              <a:endCxn id="82"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2" name="TextBox 61"/>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3" name="TextBox 62"/>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64" name="TextBox 63"/>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5" name="TextBox 64"/>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6" name="TextBox 65"/>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68" name="TextBox 67"/>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9" name="TextBox 68"/>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70" name="TextBox 69"/>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1" name="TextBox 70"/>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72" name="TextBox 71"/>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3" name="TextBox 72"/>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4" name="Straight Connector 73"/>
            <p:cNvCxnSpPr>
              <a:stCxn id="77" idx="4"/>
              <a:endCxn id="78"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6" name="Oval 75"/>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7" name="Oval 76"/>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8" name="Oval 77"/>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9" name="Oval 78"/>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0" name="Oval 79"/>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1" name="Oval 80"/>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44" name="TextBox 43"/>
              <p:cNvSpPr txBox="1"/>
              <p:nvPr/>
            </p:nvSpPr>
            <p:spPr>
              <a:xfrm>
                <a:off x="709131" y="1376502"/>
                <a:ext cx="6682270" cy="1569660"/>
              </a:xfrm>
              <a:prstGeom prst="rect">
                <a:avLst/>
              </a:prstGeom>
              <a:noFill/>
            </p:spPr>
            <p:txBody>
              <a:bodyPr wrap="square" rtlCol="0">
                <a:spAutoFit/>
              </a:bodyPr>
              <a:lstStyle/>
              <a:p>
                <a:r>
                  <a:rPr lang="en-US" sz="2400" dirty="0"/>
                  <a:t>Start with an empty tree </a:t>
                </a:r>
                <a14:m>
                  <m:oMath xmlns:m="http://schemas.openxmlformats.org/officeDocument/2006/math">
                    <m:r>
                      <a:rPr lang="en-US" sz="2400" i="1" smtClean="0">
                        <a:solidFill>
                          <a:schemeClr val="accent2">
                            <a:lumMod val="75000"/>
                          </a:schemeClr>
                        </a:solidFill>
                        <a:latin typeface="Cambria Math"/>
                      </a:rPr>
                      <m:t>𝐴</m:t>
                    </m:r>
                  </m:oMath>
                </a14:m>
                <a:endParaRPr lang="en-US" sz="2400" dirty="0"/>
              </a:p>
              <a:p>
                <a:r>
                  <a:rPr lang="en-US" sz="2400" dirty="0"/>
                  <a:t>Repeat </a:t>
                </a:r>
                <a14:m>
                  <m:oMath xmlns:m="http://schemas.openxmlformats.org/officeDocument/2006/math">
                    <m:r>
                      <a:rPr lang="en-US" sz="2400" i="1">
                        <a:latin typeface="Cambria Math"/>
                      </a:rPr>
                      <m:t>𝑉</m:t>
                    </m:r>
                    <m:r>
                      <a:rPr lang="en-US" sz="2400" i="1">
                        <a:latin typeface="Cambria Math"/>
                      </a:rPr>
                      <m:t>−1</m:t>
                    </m:r>
                  </m:oMath>
                </a14:m>
                <a:r>
                  <a:rPr lang="en-US" sz="2400" dirty="0"/>
                  <a:t> times:</a:t>
                </a:r>
              </a:p>
              <a:p>
                <a:r>
                  <a:rPr lang="en-US" sz="2400" dirty="0"/>
                  <a:t>	Add the min-weight edge that doesn’t 		cause a cycle</a:t>
                </a:r>
              </a:p>
            </p:txBody>
          </p:sp>
        </mc:Choice>
        <mc:Fallback xmlns="">
          <p:sp>
            <p:nvSpPr>
              <p:cNvPr id="44" name="TextBox 43"/>
              <p:cNvSpPr txBox="1">
                <a:spLocks noRot="1" noChangeAspect="1" noMove="1" noResize="1" noEditPoints="1" noAdjustHandles="1" noChangeArrowheads="1" noChangeShapeType="1" noTextEdit="1"/>
              </p:cNvSpPr>
              <p:nvPr/>
            </p:nvSpPr>
            <p:spPr>
              <a:xfrm>
                <a:off x="709131" y="1376502"/>
                <a:ext cx="6682270" cy="1569660"/>
              </a:xfrm>
              <a:prstGeom prst="rect">
                <a:avLst/>
              </a:prstGeom>
              <a:blipFill>
                <a:blip r:embed="rId2"/>
                <a:stretch>
                  <a:fillRect l="-1367" t="-3113" b="-81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666211" y="6117748"/>
                <a:ext cx="3638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solidFill>
                            <a:schemeClr val="accent1"/>
                          </a:solidFill>
                          <a:latin typeface="Cambria Math"/>
                        </a:rPr>
                        <m:t>𝑆</m:t>
                      </m:r>
                    </m:oMath>
                  </m:oMathPara>
                </a14:m>
                <a:endParaRPr lang="en-US" dirty="0">
                  <a:solidFill>
                    <a:schemeClr val="accent1"/>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666211" y="6117748"/>
                <a:ext cx="363882"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350691" y="5600132"/>
                <a:ext cx="41261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FF00FF"/>
                          </a:solidFill>
                          <a:latin typeface="Cambria Math"/>
                        </a:rPr>
                        <m:t>𝑒</m:t>
                      </m:r>
                    </m:oMath>
                  </m:oMathPara>
                </a14:m>
                <a:endParaRPr lang="en-US" sz="2400" dirty="0">
                  <a:solidFill>
                    <a:srgbClr val="FF00FF"/>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350691" y="5600132"/>
                <a:ext cx="412613" cy="4616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14CE1E9-7A86-7C9E-C64B-238BAC41E6A5}"/>
                  </a:ext>
                </a:extLst>
              </p:cNvPr>
              <p:cNvSpPr txBox="1"/>
              <p:nvPr/>
            </p:nvSpPr>
            <p:spPr>
              <a:xfrm>
                <a:off x="6697090" y="1322145"/>
                <a:ext cx="5210772" cy="5016758"/>
              </a:xfrm>
              <a:prstGeom prst="rect">
                <a:avLst/>
              </a:prstGeom>
              <a:noFill/>
            </p:spPr>
            <p:txBody>
              <a:bodyPr wrap="square" rtlCol="0">
                <a:spAutoFit/>
              </a:bodyPr>
              <a:lstStyle/>
              <a:p>
                <a:r>
                  <a:rPr lang="en-US" sz="2000" b="1" dirty="0"/>
                  <a:t>Proof: </a:t>
                </a:r>
                <a:r>
                  <a:rPr lang="en-US" sz="2000" dirty="0"/>
                  <a:t>Suppose we have some arbitrary set of edges </a:t>
                </a:r>
                <a14:m>
                  <m:oMath xmlns:m="http://schemas.openxmlformats.org/officeDocument/2006/math">
                    <m:r>
                      <a:rPr lang="en-US" sz="2000" b="0" i="1" smtClean="0">
                        <a:solidFill>
                          <a:schemeClr val="accent2">
                            <a:lumMod val="75000"/>
                          </a:schemeClr>
                        </a:solidFill>
                        <a:latin typeface="Cambria Math" panose="02040503050406030204" pitchFamily="18" charset="0"/>
                      </a:rPr>
                      <m:t>𝐴</m:t>
                    </m:r>
                  </m:oMath>
                </a14:m>
                <a:r>
                  <a:rPr lang="en-US" sz="2000" dirty="0"/>
                  <a:t> that Kruskal’s has already selected to include in the MST. </a:t>
                </a:r>
                <a14:m>
                  <m:oMath xmlns:m="http://schemas.openxmlformats.org/officeDocument/2006/math">
                    <m:r>
                      <a:rPr lang="en-US" sz="2000" i="1" smtClean="0">
                        <a:solidFill>
                          <a:srgbClr val="FF00FF"/>
                        </a:solidFill>
                        <a:latin typeface="Cambria Math"/>
                      </a:rPr>
                      <m:t>𝑒</m:t>
                    </m:r>
                    <m:r>
                      <a:rPr lang="en-US" sz="2000" i="1" smtClean="0">
                        <a:solidFill>
                          <a:srgbClr val="FF00FF"/>
                        </a:solidFill>
                        <a:latin typeface="Cambria Math"/>
                      </a:rPr>
                      <m:t>=(</m:t>
                    </m:r>
                    <m:r>
                      <a:rPr lang="en-US" sz="2000" b="0" i="1" smtClean="0">
                        <a:solidFill>
                          <a:srgbClr val="FF00FF"/>
                        </a:solidFill>
                        <a:latin typeface="Cambria Math" panose="02040503050406030204" pitchFamily="18" charset="0"/>
                      </a:rPr>
                      <m:t>𝐹</m:t>
                    </m:r>
                    <m:r>
                      <a:rPr lang="en-US" sz="2000" i="1">
                        <a:solidFill>
                          <a:srgbClr val="FF00FF"/>
                        </a:solidFill>
                        <a:latin typeface="Cambria Math"/>
                      </a:rPr>
                      <m:t>,</m:t>
                    </m:r>
                    <m:r>
                      <a:rPr lang="en-US" sz="2000" b="0" i="1" smtClean="0">
                        <a:solidFill>
                          <a:srgbClr val="FF00FF"/>
                        </a:solidFill>
                        <a:latin typeface="Cambria Math" panose="02040503050406030204" pitchFamily="18" charset="0"/>
                      </a:rPr>
                      <m:t>𝐺</m:t>
                    </m:r>
                    <m:r>
                      <a:rPr lang="en-US" sz="2000" i="1">
                        <a:solidFill>
                          <a:srgbClr val="FF00FF"/>
                        </a:solidFill>
                        <a:latin typeface="Cambria Math"/>
                      </a:rPr>
                      <m:t>) </m:t>
                    </m:r>
                  </m:oMath>
                </a14:m>
                <a:r>
                  <a:rPr lang="en-US" sz="2000" dirty="0"/>
                  <a:t>is the edge Kruskal’s selects to add next</a:t>
                </a:r>
              </a:p>
              <a:p>
                <a:endParaRPr lang="en-US" sz="2000" dirty="0"/>
              </a:p>
              <a:p>
                <a:r>
                  <a:rPr lang="en-US" sz="2000" dirty="0"/>
                  <a:t>We know that there cannot exist a path from </a:t>
                </a:r>
                <a14:m>
                  <m:oMath xmlns:m="http://schemas.openxmlformats.org/officeDocument/2006/math">
                    <m:r>
                      <a:rPr lang="en-US" sz="2000" b="0" i="1" smtClean="0">
                        <a:solidFill>
                          <a:schemeClr val="tx1"/>
                        </a:solidFill>
                        <a:latin typeface="Cambria Math" panose="02040503050406030204" pitchFamily="18" charset="0"/>
                      </a:rPr>
                      <m:t>𝐹</m:t>
                    </m:r>
                    <m:r>
                      <a:rPr lang="en-US" sz="2000" b="0" i="1" smtClean="0">
                        <a:solidFill>
                          <a:schemeClr val="accent6"/>
                        </a:solidFill>
                        <a:latin typeface="Cambria Math" panose="02040503050406030204" pitchFamily="18" charset="0"/>
                      </a:rPr>
                      <m:t> </m:t>
                    </m:r>
                  </m:oMath>
                </a14:m>
                <a:r>
                  <a:rPr lang="en-US" sz="2000" dirty="0"/>
                  <a:t>to G using only edges in </a:t>
                </a:r>
                <a14:m>
                  <m:oMath xmlns:m="http://schemas.openxmlformats.org/officeDocument/2006/math">
                    <m:r>
                      <a:rPr lang="en-US" sz="2000" i="1" smtClean="0">
                        <a:solidFill>
                          <a:schemeClr val="accent2">
                            <a:lumMod val="75000"/>
                          </a:schemeClr>
                        </a:solidFill>
                        <a:latin typeface="Cambria Math" panose="02040503050406030204" pitchFamily="18" charset="0"/>
                      </a:rPr>
                      <m:t>𝐴</m:t>
                    </m:r>
                  </m:oMath>
                </a14:m>
                <a:r>
                  <a:rPr lang="en-US" sz="2000" dirty="0"/>
                  <a:t> because </a:t>
                </a:r>
                <a14:m>
                  <m:oMath xmlns:m="http://schemas.openxmlformats.org/officeDocument/2006/math">
                    <m:r>
                      <a:rPr lang="en-US" sz="2000" i="1" smtClean="0">
                        <a:solidFill>
                          <a:srgbClr val="FF00FF"/>
                        </a:solidFill>
                        <a:latin typeface="Cambria Math"/>
                      </a:rPr>
                      <m:t>𝑒</m:t>
                    </m:r>
                  </m:oMath>
                </a14:m>
                <a:r>
                  <a:rPr lang="en-US" sz="2000" dirty="0"/>
                  <a:t> does not cause a cycle</a:t>
                </a:r>
              </a:p>
              <a:p>
                <a:endParaRPr lang="en-US" sz="2000" dirty="0"/>
              </a:p>
              <a:p>
                <a:r>
                  <a:rPr lang="en-US" sz="2000" dirty="0"/>
                  <a:t>We can cut the graph therefore into 2 disjoint sets: </a:t>
                </a:r>
              </a:p>
              <a:p>
                <a:pPr marL="342900" indent="-342900">
                  <a:buFont typeface="Arial" panose="020B0604020202020204" pitchFamily="34" charset="0"/>
                  <a:buChar char="•"/>
                </a:pPr>
                <a:r>
                  <a:rPr lang="en-US" sz="2000" dirty="0">
                    <a:solidFill>
                      <a:srgbClr val="0070C0"/>
                    </a:solidFill>
                  </a:rPr>
                  <a:t>nodes reachable from G using edges in </a:t>
                </a:r>
                <a14:m>
                  <m:oMath xmlns:m="http://schemas.openxmlformats.org/officeDocument/2006/math">
                    <m:r>
                      <a:rPr lang="en-US" sz="2000" b="0" i="1" smtClean="0">
                        <a:solidFill>
                          <a:srgbClr val="0070C0"/>
                        </a:solidFill>
                        <a:latin typeface="Cambria Math" panose="02040503050406030204" pitchFamily="18" charset="0"/>
                      </a:rPr>
                      <m:t>𝐴</m:t>
                    </m:r>
                  </m:oMath>
                </a14:m>
                <a:endParaRPr lang="en-US" sz="2000" dirty="0"/>
              </a:p>
              <a:p>
                <a:pPr marL="342900" indent="-342900">
                  <a:buFont typeface="Arial" panose="020B0604020202020204" pitchFamily="34" charset="0"/>
                  <a:buChar char="•"/>
                </a:pPr>
                <a:r>
                  <a:rPr lang="en-US" sz="2000" dirty="0"/>
                  <a:t>All other nodes</a:t>
                </a:r>
              </a:p>
              <a:p>
                <a:pPr marL="342900" indent="-342900">
                  <a:buFont typeface="Arial" panose="020B0604020202020204" pitchFamily="34" charset="0"/>
                  <a:buChar char="•"/>
                </a:pPr>
                <a:endParaRPr lang="en-US" sz="2000" dirty="0"/>
              </a:p>
              <a:p>
                <a14:m>
                  <m:oMath xmlns:m="http://schemas.openxmlformats.org/officeDocument/2006/math">
                    <m:r>
                      <a:rPr lang="en-US" sz="2000" b="0" i="1" smtClean="0">
                        <a:solidFill>
                          <a:srgbClr val="FF00FF"/>
                        </a:solidFill>
                        <a:latin typeface="Cambria Math" panose="02040503050406030204" pitchFamily="18" charset="0"/>
                      </a:rPr>
                      <m:t>𝑒</m:t>
                    </m:r>
                  </m:oMath>
                </a14:m>
                <a:r>
                  <a:rPr lang="en-US" sz="2000" dirty="0"/>
                  <a:t> is the minimum cost edge that crosses this cut, so by the Cut Theorem, Kruskal’s is optimal!</a:t>
                </a:r>
              </a:p>
            </p:txBody>
          </p:sp>
        </mc:Choice>
        <mc:Fallback xmlns="">
          <p:sp>
            <p:nvSpPr>
              <p:cNvPr id="8" name="TextBox 7">
                <a:extLst>
                  <a:ext uri="{FF2B5EF4-FFF2-40B4-BE49-F238E27FC236}">
                    <a16:creationId xmlns:a16="http://schemas.microsoft.com/office/drawing/2014/main" id="{514CE1E9-7A86-7C9E-C64B-238BAC41E6A5}"/>
                  </a:ext>
                </a:extLst>
              </p:cNvPr>
              <p:cNvSpPr txBox="1">
                <a:spLocks noRot="1" noChangeAspect="1" noMove="1" noResize="1" noEditPoints="1" noAdjustHandles="1" noChangeArrowheads="1" noChangeShapeType="1" noTextEdit="1"/>
              </p:cNvSpPr>
              <p:nvPr/>
            </p:nvSpPr>
            <p:spPr>
              <a:xfrm>
                <a:off x="6697090" y="1322145"/>
                <a:ext cx="5210772" cy="5016758"/>
              </a:xfrm>
              <a:prstGeom prst="rect">
                <a:avLst/>
              </a:prstGeom>
              <a:blipFill>
                <a:blip r:embed="rId5"/>
                <a:stretch>
                  <a:fillRect l="-1288" t="-729" r="-2108" b="-1215"/>
                </a:stretch>
              </a:blipFill>
            </p:spPr>
            <p:txBody>
              <a:bodyPr/>
              <a:lstStyle/>
              <a:p>
                <a:r>
                  <a:rPr lang="en-US">
                    <a:noFill/>
                  </a:rPr>
                  <a:t> </a:t>
                </a:r>
              </a:p>
            </p:txBody>
          </p:sp>
        </mc:Fallback>
      </mc:AlternateContent>
    </p:spTree>
    <p:extLst>
      <p:ext uri="{BB962C8B-B14F-4D97-AF65-F5344CB8AC3E}">
        <p14:creationId xmlns:p14="http://schemas.microsoft.com/office/powerpoint/2010/main" val="274126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4642513" y="3505200"/>
            <a:ext cx="2906973" cy="2934268"/>
          </a:xfrm>
          <a:custGeom>
            <a:avLst/>
            <a:gdLst>
              <a:gd name="connsiteX0" fmla="*/ 0 w 2906973"/>
              <a:gd name="connsiteY0" fmla="*/ 0 h 2934268"/>
              <a:gd name="connsiteX1" fmla="*/ 614149 w 2906973"/>
              <a:gd name="connsiteY1" fmla="*/ 2934268 h 2934268"/>
              <a:gd name="connsiteX2" fmla="*/ 1937982 w 2906973"/>
              <a:gd name="connsiteY2" fmla="*/ 2825086 h 2934268"/>
              <a:gd name="connsiteX3" fmla="*/ 2906973 w 2906973"/>
              <a:gd name="connsiteY3" fmla="*/ 1596788 h 2934268"/>
              <a:gd name="connsiteX4" fmla="*/ 1405719 w 2906973"/>
              <a:gd name="connsiteY4" fmla="*/ 68238 h 2934268"/>
              <a:gd name="connsiteX5" fmla="*/ 0 w 2906973"/>
              <a:gd name="connsiteY5" fmla="*/ 0 h 2934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6973" h="2934268">
                <a:moveTo>
                  <a:pt x="0" y="0"/>
                </a:moveTo>
                <a:lnTo>
                  <a:pt x="614149" y="2934268"/>
                </a:lnTo>
                <a:lnTo>
                  <a:pt x="1937982" y="2825086"/>
                </a:lnTo>
                <a:lnTo>
                  <a:pt x="2906973" y="1596788"/>
                </a:lnTo>
                <a:lnTo>
                  <a:pt x="1405719" y="68238"/>
                </a:lnTo>
                <a:lnTo>
                  <a:pt x="0" y="0"/>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Kruskal’s Algorithm Runtime</a:t>
            </a:r>
          </a:p>
        </p:txBody>
      </p:sp>
      <p:sp>
        <p:nvSpPr>
          <p:cNvPr id="4" name="Slide Number Placeholder 3"/>
          <p:cNvSpPr>
            <a:spLocks noGrp="1"/>
          </p:cNvSpPr>
          <p:nvPr>
            <p:ph type="sldNum" sz="quarter" idx="12"/>
          </p:nvPr>
        </p:nvSpPr>
        <p:spPr/>
        <p:txBody>
          <a:bodyPr/>
          <a:lstStyle/>
          <a:p>
            <a:fld id="{86BADE50-950A-4D58-BFB2-FA2C6A8B385D}" type="slidenum">
              <a:rPr lang="en-US" smtClean="0"/>
              <a:t>19</a:t>
            </a:fld>
            <a:endParaRPr lang="en-US"/>
          </a:p>
        </p:txBody>
      </p:sp>
      <mc:AlternateContent xmlns:mc="http://schemas.openxmlformats.org/markup-compatibility/2006" xmlns:a14="http://schemas.microsoft.com/office/drawing/2010/main">
        <mc:Choice Requires="a14">
          <p:sp>
            <p:nvSpPr>
              <p:cNvPr id="44" name="TextBox 43"/>
              <p:cNvSpPr txBox="1"/>
              <p:nvPr/>
            </p:nvSpPr>
            <p:spPr>
              <a:xfrm>
                <a:off x="709130" y="1376502"/>
                <a:ext cx="7075065" cy="1815882"/>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rgbClr val="7030A0"/>
                        </a:solidFill>
                        <a:latin typeface="Cambria Math"/>
                      </a:rPr>
                      <m:t>𝐴</m:t>
                    </m:r>
                  </m:oMath>
                </a14:m>
                <a:endParaRPr lang="en-US" sz="2800" dirty="0"/>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the min-weight edge that doesn’t 		cause a cycle</a:t>
                </a:r>
              </a:p>
            </p:txBody>
          </p:sp>
        </mc:Choice>
        <mc:Fallback xmlns="">
          <p:sp>
            <p:nvSpPr>
              <p:cNvPr id="44" name="TextBox 43"/>
              <p:cNvSpPr txBox="1">
                <a:spLocks noRot="1" noChangeAspect="1" noMove="1" noResize="1" noEditPoints="1" noAdjustHandles="1" noChangeArrowheads="1" noChangeShapeType="1" noTextEdit="1"/>
              </p:cNvSpPr>
              <p:nvPr/>
            </p:nvSpPr>
            <p:spPr>
              <a:xfrm>
                <a:off x="709130" y="1376502"/>
                <a:ext cx="7075065" cy="1815882"/>
              </a:xfrm>
              <a:prstGeom prst="rect">
                <a:avLst/>
              </a:prstGeom>
              <a:blipFill>
                <a:blip r:embed="rId3"/>
                <a:stretch>
                  <a:fillRect l="-1723" t="-3356" b="-87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275964" y="5975508"/>
                <a:ext cx="3638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solidFill>
                            <a:schemeClr val="accent1"/>
                          </a:solidFill>
                          <a:latin typeface="Cambria Math"/>
                        </a:rPr>
                        <m:t>𝑆</m:t>
                      </m:r>
                    </m:oMath>
                  </m:oMathPara>
                </a14:m>
                <a:endParaRPr lang="en-US" dirty="0">
                  <a:solidFill>
                    <a:schemeClr val="accent1"/>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275964" y="5975508"/>
                <a:ext cx="363882"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716604" y="5600132"/>
                <a:ext cx="41261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FF00FF"/>
                          </a:solidFill>
                          <a:latin typeface="Cambria Math"/>
                        </a:rPr>
                        <m:t>𝑒</m:t>
                      </m:r>
                    </m:oMath>
                  </m:oMathPara>
                </a14:m>
                <a:endParaRPr lang="en-US" sz="2400" dirty="0">
                  <a:solidFill>
                    <a:srgbClr val="FF00FF"/>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716604" y="5600132"/>
                <a:ext cx="412613"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7998521" y="2450205"/>
                <a:ext cx="3960291" cy="1200329"/>
              </a:xfrm>
              <a:prstGeom prst="rect">
                <a:avLst/>
              </a:prstGeom>
              <a:noFill/>
            </p:spPr>
            <p:txBody>
              <a:bodyPr wrap="square" rtlCol="0">
                <a:spAutoFit/>
              </a:bodyPr>
              <a:lstStyle/>
              <a:p>
                <a:r>
                  <a:rPr lang="en-US" sz="2400" dirty="0">
                    <a:solidFill>
                      <a:schemeClr val="accent6">
                        <a:lumMod val="75000"/>
                      </a:schemeClr>
                    </a:solidFill>
                  </a:rPr>
                  <a:t>Keep edges in a Disjoint-set data structure (very fancy)</a:t>
                </a:r>
              </a:p>
              <a:p>
                <a:pPr/>
                <a14:m>
                  <m:oMathPara xmlns:m="http://schemas.openxmlformats.org/officeDocument/2006/math">
                    <m:oMathParaPr>
                      <m:jc m:val="centerGroup"/>
                    </m:oMathParaPr>
                    <m:oMath xmlns:m="http://schemas.openxmlformats.org/officeDocument/2006/math">
                      <m:r>
                        <a:rPr lang="en-US" sz="2400" i="1">
                          <a:solidFill>
                            <a:schemeClr val="accent6">
                              <a:lumMod val="75000"/>
                            </a:schemeClr>
                          </a:solidFill>
                          <a:latin typeface="Cambria Math"/>
                        </a:rPr>
                        <m:t>𝑂</m:t>
                      </m:r>
                      <m:d>
                        <m:dPr>
                          <m:ctrlPr>
                            <a:rPr lang="en-US" sz="2400" i="1">
                              <a:solidFill>
                                <a:schemeClr val="accent6">
                                  <a:lumMod val="75000"/>
                                </a:schemeClr>
                              </a:solidFill>
                              <a:latin typeface="Cambria Math" panose="02040503050406030204" pitchFamily="18" charset="0"/>
                            </a:rPr>
                          </m:ctrlPr>
                        </m:dPr>
                        <m:e>
                          <m:r>
                            <a:rPr lang="en-US" sz="2400" i="1">
                              <a:solidFill>
                                <a:schemeClr val="accent6">
                                  <a:lumMod val="75000"/>
                                </a:schemeClr>
                              </a:solidFill>
                              <a:latin typeface="Cambria Math"/>
                            </a:rPr>
                            <m:t>𝐸</m:t>
                          </m:r>
                          <m:r>
                            <a:rPr lang="en-US" sz="2400" i="1">
                              <a:solidFill>
                                <a:schemeClr val="accent6">
                                  <a:lumMod val="75000"/>
                                </a:schemeClr>
                              </a:solidFill>
                              <a:latin typeface="Cambria Math"/>
                            </a:rPr>
                            <m:t> </m:t>
                          </m:r>
                          <m:r>
                            <m:rPr>
                              <m:sty m:val="p"/>
                            </m:rPr>
                            <a:rPr lang="en-US" sz="2400" i="1">
                              <a:solidFill>
                                <a:schemeClr val="accent6">
                                  <a:lumMod val="75000"/>
                                </a:schemeClr>
                              </a:solidFill>
                              <a:latin typeface="Cambria Math"/>
                            </a:rPr>
                            <m:t>log</m:t>
                          </m:r>
                          <m:r>
                            <a:rPr lang="en-US" sz="2400" i="1">
                              <a:solidFill>
                                <a:schemeClr val="accent6">
                                  <a:lumMod val="75000"/>
                                </a:schemeClr>
                              </a:solidFill>
                              <a:latin typeface="Cambria Math"/>
                            </a:rPr>
                            <m:t> </m:t>
                          </m:r>
                          <m:r>
                            <a:rPr lang="en-US" sz="2400" i="1">
                              <a:solidFill>
                                <a:schemeClr val="accent6">
                                  <a:lumMod val="75000"/>
                                </a:schemeClr>
                              </a:solidFill>
                              <a:latin typeface="Cambria Math"/>
                            </a:rPr>
                            <m:t>𝑉</m:t>
                          </m:r>
                        </m:e>
                      </m:d>
                    </m:oMath>
                  </m:oMathPara>
                </a14:m>
                <a:endParaRPr lang="en-US" sz="2400" dirty="0">
                  <a:solidFill>
                    <a:schemeClr val="accent6">
                      <a:lumMod val="75000"/>
                    </a:schemeClr>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7998521" y="2450205"/>
                <a:ext cx="3960291" cy="1200329"/>
              </a:xfrm>
              <a:prstGeom prst="rect">
                <a:avLst/>
              </a:prstGeom>
              <a:blipFill>
                <a:blip r:embed="rId6"/>
                <a:stretch>
                  <a:fillRect l="-2308" t="-4061" b="-6091"/>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30A89299-D1E7-0674-CB93-3AE7B8388A53}"/>
              </a:ext>
            </a:extLst>
          </p:cNvPr>
          <p:cNvGrpSpPr/>
          <p:nvPr/>
        </p:nvGrpSpPr>
        <p:grpSpPr>
          <a:xfrm>
            <a:off x="2342483" y="3578714"/>
            <a:ext cx="4600060" cy="2787240"/>
            <a:chOff x="0" y="2862182"/>
            <a:chExt cx="7044346" cy="4268266"/>
          </a:xfrm>
        </p:grpSpPr>
        <p:cxnSp>
          <p:nvCxnSpPr>
            <p:cNvPr id="9" name="Straight Connector 8">
              <a:extLst>
                <a:ext uri="{FF2B5EF4-FFF2-40B4-BE49-F238E27FC236}">
                  <a16:creationId xmlns:a16="http://schemas.microsoft.com/office/drawing/2014/main" id="{8906F559-3E37-C08E-5663-4FC40B309D0A}"/>
                </a:ext>
              </a:extLst>
            </p:cNvPr>
            <p:cNvCxnSpPr>
              <a:stCxn id="37" idx="7"/>
              <a:endCxn id="38"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AD237B2-319E-266D-BF25-7FD2425D0E62}"/>
                </a:ext>
              </a:extLst>
            </p:cNvPr>
            <p:cNvCxnSpPr>
              <a:stCxn id="38" idx="6"/>
              <a:endCxn id="41"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4588AC2-B796-D9B3-2DB3-BDBE20246951}"/>
                </a:ext>
              </a:extLst>
            </p:cNvPr>
            <p:cNvCxnSpPr>
              <a:stCxn id="37" idx="4"/>
              <a:endCxn id="39"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0B1FD62-A36E-363C-E317-09978D63B045}"/>
                </a:ext>
              </a:extLst>
            </p:cNvPr>
            <p:cNvCxnSpPr>
              <a:stCxn id="40" idx="3"/>
              <a:endCxn id="39"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638F63D-DE08-5CBA-09F8-F2DF696C2E83}"/>
                </a:ext>
              </a:extLst>
            </p:cNvPr>
            <p:cNvCxnSpPr>
              <a:stCxn id="42" idx="2"/>
              <a:endCxn id="39"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A80EC71-A61D-CFBC-D63C-0276932B60A4}"/>
                </a:ext>
              </a:extLst>
            </p:cNvPr>
            <p:cNvCxnSpPr>
              <a:stCxn id="40" idx="5"/>
              <a:endCxn id="42"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412562-A79F-79BA-4CE8-12256652237C}"/>
                </a:ext>
              </a:extLst>
            </p:cNvPr>
            <p:cNvCxnSpPr>
              <a:stCxn id="40" idx="7"/>
              <a:endCxn id="41"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47AE868-9150-F2A2-76C9-C605E0489F02}"/>
                </a:ext>
              </a:extLst>
            </p:cNvPr>
            <p:cNvCxnSpPr>
              <a:stCxn id="42" idx="6"/>
              <a:endCxn id="43" idx="3"/>
            </p:cNvCxnSpPr>
            <p:nvPr/>
          </p:nvCxnSpPr>
          <p:spPr>
            <a:xfrm flipV="1">
              <a:off x="3360148" y="6576771"/>
              <a:ext cx="1716185" cy="75166"/>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6E9F626-3286-C123-A843-A71A4CD54ABC}"/>
                </a:ext>
              </a:extLst>
            </p:cNvPr>
            <p:cNvCxnSpPr>
              <a:stCxn id="43" idx="1"/>
              <a:endCxn id="41"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DBFF1F-CBD6-F01F-1B7C-5E555A95F6C2}"/>
                </a:ext>
              </a:extLst>
            </p:cNvPr>
            <p:cNvCxnSpPr>
              <a:stCxn id="46" idx="2"/>
              <a:endCxn id="41"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7446360-6687-2651-601F-DE486A7009D7}"/>
                </a:ext>
              </a:extLst>
            </p:cNvPr>
            <p:cNvCxnSpPr>
              <a:stCxn id="43" idx="0"/>
              <a:endCxn id="46"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7C6DEB8-5ECF-3371-B51E-3069D2935E25}"/>
                </a:ext>
              </a:extLst>
            </p:cNvPr>
            <p:cNvCxnSpPr>
              <a:stCxn id="45" idx="1"/>
              <a:endCxn id="46"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7BF3B57-BCDD-2B54-925C-A37FACCFF84D}"/>
                </a:ext>
              </a:extLst>
            </p:cNvPr>
            <p:cNvCxnSpPr>
              <a:stCxn id="45" idx="3"/>
              <a:endCxn id="43"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2291279-E2AF-93E3-B3BE-70277D606C90}"/>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3" name="TextBox 22">
              <a:extLst>
                <a:ext uri="{FF2B5EF4-FFF2-40B4-BE49-F238E27FC236}">
                  <a16:creationId xmlns:a16="http://schemas.microsoft.com/office/drawing/2014/main" id="{533D8137-48D6-160C-9042-A30469576ACE}"/>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4" name="TextBox 23">
              <a:extLst>
                <a:ext uri="{FF2B5EF4-FFF2-40B4-BE49-F238E27FC236}">
                  <a16:creationId xmlns:a16="http://schemas.microsoft.com/office/drawing/2014/main" id="{854A8F65-F8C9-045F-C267-F0823C987ECF}"/>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603C1DFD-968C-9C38-EE6E-001663278E47}"/>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6" name="TextBox 25">
              <a:extLst>
                <a:ext uri="{FF2B5EF4-FFF2-40B4-BE49-F238E27FC236}">
                  <a16:creationId xmlns:a16="http://schemas.microsoft.com/office/drawing/2014/main" id="{4E0B706C-253A-460B-DA6F-77573298B6DB}"/>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7" name="TextBox 26">
              <a:extLst>
                <a:ext uri="{FF2B5EF4-FFF2-40B4-BE49-F238E27FC236}">
                  <a16:creationId xmlns:a16="http://schemas.microsoft.com/office/drawing/2014/main" id="{8B7CFE76-53CC-06C8-16D0-CA33A36789E2}"/>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8" name="TextBox 27">
              <a:extLst>
                <a:ext uri="{FF2B5EF4-FFF2-40B4-BE49-F238E27FC236}">
                  <a16:creationId xmlns:a16="http://schemas.microsoft.com/office/drawing/2014/main" id="{741E7349-890C-AEE8-2E6E-1D552D883FCD}"/>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9" name="TextBox 28">
              <a:extLst>
                <a:ext uri="{FF2B5EF4-FFF2-40B4-BE49-F238E27FC236}">
                  <a16:creationId xmlns:a16="http://schemas.microsoft.com/office/drawing/2014/main" id="{E36EA8CF-BFEC-724F-E5BA-CD0A520CE9F4}"/>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30" name="TextBox 29">
              <a:extLst>
                <a:ext uri="{FF2B5EF4-FFF2-40B4-BE49-F238E27FC236}">
                  <a16:creationId xmlns:a16="http://schemas.microsoft.com/office/drawing/2014/main" id="{22F43A2B-13C3-030A-43C8-F74014FDF059}"/>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31" name="TextBox 30">
              <a:extLst>
                <a:ext uri="{FF2B5EF4-FFF2-40B4-BE49-F238E27FC236}">
                  <a16:creationId xmlns:a16="http://schemas.microsoft.com/office/drawing/2014/main" id="{9FAB9643-C79B-739D-7B6A-3A0F54C43A29}"/>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32" name="TextBox 31">
              <a:extLst>
                <a:ext uri="{FF2B5EF4-FFF2-40B4-BE49-F238E27FC236}">
                  <a16:creationId xmlns:a16="http://schemas.microsoft.com/office/drawing/2014/main" id="{B313470F-23FF-E3EF-6018-B34228E96755}"/>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3" name="TextBox 32">
              <a:extLst>
                <a:ext uri="{FF2B5EF4-FFF2-40B4-BE49-F238E27FC236}">
                  <a16:creationId xmlns:a16="http://schemas.microsoft.com/office/drawing/2014/main" id="{7BB77780-578C-ECA0-5DDB-FAD86F8C310D}"/>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4" name="TextBox 33">
              <a:extLst>
                <a:ext uri="{FF2B5EF4-FFF2-40B4-BE49-F238E27FC236}">
                  <a16:creationId xmlns:a16="http://schemas.microsoft.com/office/drawing/2014/main" id="{439D5070-23D1-77FF-BC24-50914A5FB99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5" name="Straight Connector 34">
              <a:extLst>
                <a:ext uri="{FF2B5EF4-FFF2-40B4-BE49-F238E27FC236}">
                  <a16:creationId xmlns:a16="http://schemas.microsoft.com/office/drawing/2014/main" id="{36E71AF4-61A2-B32F-1360-9E74E08CF1A2}"/>
                </a:ext>
              </a:extLst>
            </p:cNvPr>
            <p:cNvCxnSpPr>
              <a:stCxn id="38" idx="4"/>
              <a:endCxn id="39"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23E1F7BE-6E71-8FC1-1BDA-6836E12281F6}"/>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7" name="Oval 36">
              <a:extLst>
                <a:ext uri="{FF2B5EF4-FFF2-40B4-BE49-F238E27FC236}">
                  <a16:creationId xmlns:a16="http://schemas.microsoft.com/office/drawing/2014/main" id="{901C590A-BC76-FDB5-B8EF-809E66904057}"/>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8" name="Oval 37">
              <a:extLst>
                <a:ext uri="{FF2B5EF4-FFF2-40B4-BE49-F238E27FC236}">
                  <a16:creationId xmlns:a16="http://schemas.microsoft.com/office/drawing/2014/main" id="{686F68E6-B255-9328-9B0A-C77BAA12F736}"/>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9" name="Oval 38">
              <a:extLst>
                <a:ext uri="{FF2B5EF4-FFF2-40B4-BE49-F238E27FC236}">
                  <a16:creationId xmlns:a16="http://schemas.microsoft.com/office/drawing/2014/main" id="{41A9FFA7-7275-148C-4604-525062B09D4D}"/>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40" name="Oval 39">
              <a:extLst>
                <a:ext uri="{FF2B5EF4-FFF2-40B4-BE49-F238E27FC236}">
                  <a16:creationId xmlns:a16="http://schemas.microsoft.com/office/drawing/2014/main" id="{6D745206-45D4-2AFC-7DED-E4069E84824C}"/>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41" name="Oval 40">
              <a:extLst>
                <a:ext uri="{FF2B5EF4-FFF2-40B4-BE49-F238E27FC236}">
                  <a16:creationId xmlns:a16="http://schemas.microsoft.com/office/drawing/2014/main" id="{632D2336-DD33-3415-C503-01DB63E07C8D}"/>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42" name="Oval 41">
              <a:extLst>
                <a:ext uri="{FF2B5EF4-FFF2-40B4-BE49-F238E27FC236}">
                  <a16:creationId xmlns:a16="http://schemas.microsoft.com/office/drawing/2014/main" id="{96B6C5BD-B641-4819-A698-43026CD7E8A2}"/>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3" name="Oval 42">
              <a:extLst>
                <a:ext uri="{FF2B5EF4-FFF2-40B4-BE49-F238E27FC236}">
                  <a16:creationId xmlns:a16="http://schemas.microsoft.com/office/drawing/2014/main" id="{FBD596A2-4E8F-C2B2-993F-5653C1E46209}"/>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5" name="Oval 44">
              <a:extLst>
                <a:ext uri="{FF2B5EF4-FFF2-40B4-BE49-F238E27FC236}">
                  <a16:creationId xmlns:a16="http://schemas.microsoft.com/office/drawing/2014/main" id="{FDE420EF-112E-8919-360D-601908DD7EFA}"/>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6" name="Oval 45">
              <a:extLst>
                <a:ext uri="{FF2B5EF4-FFF2-40B4-BE49-F238E27FC236}">
                  <a16:creationId xmlns:a16="http://schemas.microsoft.com/office/drawing/2014/main" id="{05FA8AC5-474E-3627-3A36-278663E1D51B}"/>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2132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Tree</a:t>
            </a:r>
          </a:p>
        </p:txBody>
      </p:sp>
      <p:sp>
        <p:nvSpPr>
          <p:cNvPr id="4" name="Slide Number Placeholder 3"/>
          <p:cNvSpPr>
            <a:spLocks noGrp="1"/>
          </p:cNvSpPr>
          <p:nvPr>
            <p:ph type="sldNum" sz="quarter" idx="12"/>
          </p:nvPr>
        </p:nvSpPr>
        <p:spPr/>
        <p:txBody>
          <a:bodyPr/>
          <a:lstStyle/>
          <a:p>
            <a:fld id="{86BADE50-950A-4D58-BFB2-FA2C6A8B385D}" type="slidenum">
              <a:rPr lang="en-US" smtClean="0"/>
              <a:t>2</a:t>
            </a:fld>
            <a:endParaRPr lang="en-US"/>
          </a:p>
        </p:txBody>
      </p:sp>
      <p:sp>
        <p:nvSpPr>
          <p:cNvPr id="81" name="TextBox 80"/>
          <p:cNvSpPr txBox="1"/>
          <p:nvPr/>
        </p:nvSpPr>
        <p:spPr>
          <a:xfrm>
            <a:off x="3826554" y="1981200"/>
            <a:ext cx="6841446" cy="523220"/>
          </a:xfrm>
          <a:prstGeom prst="rect">
            <a:avLst/>
          </a:prstGeom>
          <a:noFill/>
        </p:spPr>
        <p:txBody>
          <a:bodyPr wrap="square" rtlCol="0">
            <a:spAutoFit/>
          </a:bodyPr>
          <a:lstStyle/>
          <a:p>
            <a:r>
              <a:rPr lang="en-US" sz="2800" dirty="0"/>
              <a:t>A connected graph with no cycles</a:t>
            </a:r>
          </a:p>
        </p:txBody>
      </p:sp>
      <p:grpSp>
        <p:nvGrpSpPr>
          <p:cNvPr id="45" name="Group 44"/>
          <p:cNvGrpSpPr/>
          <p:nvPr/>
        </p:nvGrpSpPr>
        <p:grpSpPr>
          <a:xfrm>
            <a:off x="1524000" y="2954679"/>
            <a:ext cx="4600060" cy="2539233"/>
            <a:chOff x="0" y="3020093"/>
            <a:chExt cx="7044346" cy="3888478"/>
          </a:xfrm>
        </p:grpSpPr>
        <p:cxnSp>
          <p:nvCxnSpPr>
            <p:cNvPr id="46" name="Straight Connector 45"/>
            <p:cNvCxnSpPr>
              <a:stCxn id="75" idx="7"/>
              <a:endCxn id="76" idx="2"/>
            </p:cNvCxnSpPr>
            <p:nvPr/>
          </p:nvCxnSpPr>
          <p:spPr>
            <a:xfrm flipV="1">
              <a:off x="438102" y="3276727"/>
              <a:ext cx="1492916" cy="9626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75" idx="4"/>
              <a:endCxn id="77" idx="1"/>
            </p:cNvCxnSpPr>
            <p:nvPr/>
          </p:nvCxnSpPr>
          <p:spPr>
            <a:xfrm>
              <a:off x="256634" y="4677433"/>
              <a:ext cx="857899" cy="1046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8" idx="3"/>
              <a:endCxn id="77" idx="7"/>
            </p:cNvCxnSpPr>
            <p:nvPr/>
          </p:nvCxnSpPr>
          <p:spPr>
            <a:xfrm flipH="1">
              <a:off x="1477469" y="4930617"/>
              <a:ext cx="1172042" cy="79307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8" idx="5"/>
              <a:endCxn id="80" idx="0"/>
            </p:cNvCxnSpPr>
            <p:nvPr/>
          </p:nvCxnSpPr>
          <p:spPr>
            <a:xfrm>
              <a:off x="3012447" y="4930617"/>
              <a:ext cx="91067" cy="146468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8" idx="7"/>
              <a:endCxn id="79" idx="3"/>
            </p:cNvCxnSpPr>
            <p:nvPr/>
          </p:nvCxnSpPr>
          <p:spPr>
            <a:xfrm flipV="1">
              <a:off x="3012447" y="3510585"/>
              <a:ext cx="1017218" cy="10570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2" idx="1"/>
              <a:endCxn id="79" idx="4"/>
            </p:cNvCxnSpPr>
            <p:nvPr/>
          </p:nvCxnSpPr>
          <p:spPr>
            <a:xfrm flipH="1" flipV="1">
              <a:off x="4211133" y="3585751"/>
              <a:ext cx="865200" cy="262808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2" idx="0"/>
              <a:endCxn id="84" idx="3"/>
            </p:cNvCxnSpPr>
            <p:nvPr/>
          </p:nvCxnSpPr>
          <p:spPr>
            <a:xfrm flipV="1">
              <a:off x="5257801" y="4187258"/>
              <a:ext cx="123963" cy="19514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3"/>
              <a:endCxn id="82" idx="6"/>
            </p:cNvCxnSpPr>
            <p:nvPr/>
          </p:nvCxnSpPr>
          <p:spPr>
            <a:xfrm flipH="1">
              <a:off x="5514435" y="5225062"/>
              <a:ext cx="1091809" cy="11702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3" name="TextBox 62"/>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4" name="TextBox 63"/>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5" name="TextBox 64"/>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8" name="TextBox 67"/>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69" name="TextBox 68"/>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2" name="TextBox 71"/>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sp>
          <p:nvSpPr>
            <p:cNvPr id="75" name="Oval 74"/>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6" name="Oval 75"/>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7" name="Oval 76"/>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8" name="Oval 77"/>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9" name="Oval 78"/>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0" name="Oval 79"/>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
        <p:nvSpPr>
          <p:cNvPr id="3" name="TextBox 2">
            <a:extLst>
              <a:ext uri="{FF2B5EF4-FFF2-40B4-BE49-F238E27FC236}">
                <a16:creationId xmlns:a16="http://schemas.microsoft.com/office/drawing/2014/main" id="{82C49112-775C-40F3-328C-7074B0D9E178}"/>
              </a:ext>
            </a:extLst>
          </p:cNvPr>
          <p:cNvSpPr txBox="1"/>
          <p:nvPr/>
        </p:nvSpPr>
        <p:spPr>
          <a:xfrm>
            <a:off x="7391400" y="3651896"/>
            <a:ext cx="3733800" cy="830997"/>
          </a:xfrm>
          <a:prstGeom prst="rect">
            <a:avLst/>
          </a:prstGeom>
          <a:noFill/>
        </p:spPr>
        <p:txBody>
          <a:bodyPr wrap="square" rtlCol="0">
            <a:spAutoFit/>
          </a:bodyPr>
          <a:lstStyle/>
          <a:p>
            <a:r>
              <a:rPr lang="en-US" sz="2400" dirty="0"/>
              <a:t>Note: A tree does not need a root, but they often do!</a:t>
            </a:r>
          </a:p>
        </p:txBody>
      </p:sp>
    </p:spTree>
    <p:extLst>
      <p:ext uri="{BB962C8B-B14F-4D97-AF65-F5344CB8AC3E}">
        <p14:creationId xmlns:p14="http://schemas.microsoft.com/office/powerpoint/2010/main" val="1393212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505201" y="3513084"/>
            <a:ext cx="2191407" cy="2049517"/>
          </a:xfrm>
          <a:custGeom>
            <a:avLst/>
            <a:gdLst>
              <a:gd name="connsiteX0" fmla="*/ 220717 w 2191407"/>
              <a:gd name="connsiteY0" fmla="*/ 2049517 h 2049517"/>
              <a:gd name="connsiteX1" fmla="*/ 1734207 w 2191407"/>
              <a:gd name="connsiteY1" fmla="*/ 1103586 h 2049517"/>
              <a:gd name="connsiteX2" fmla="*/ 2191407 w 2191407"/>
              <a:gd name="connsiteY2" fmla="*/ 268014 h 2049517"/>
              <a:gd name="connsiteX3" fmla="*/ 1939158 w 2191407"/>
              <a:gd name="connsiteY3" fmla="*/ 0 h 2049517"/>
              <a:gd name="connsiteX4" fmla="*/ 1387365 w 2191407"/>
              <a:gd name="connsiteY4" fmla="*/ 0 h 2049517"/>
              <a:gd name="connsiteX5" fmla="*/ 362607 w 2191407"/>
              <a:gd name="connsiteY5" fmla="*/ 756745 h 2049517"/>
              <a:gd name="connsiteX6" fmla="*/ 0 w 2191407"/>
              <a:gd name="connsiteY6" fmla="*/ 1340069 h 2049517"/>
              <a:gd name="connsiteX7" fmla="*/ 31531 w 2191407"/>
              <a:gd name="connsiteY7" fmla="*/ 1781504 h 2049517"/>
              <a:gd name="connsiteX8" fmla="*/ 220717 w 2191407"/>
              <a:gd name="connsiteY8" fmla="*/ 2049517 h 2049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1407" h="2049517">
                <a:moveTo>
                  <a:pt x="220717" y="2049517"/>
                </a:moveTo>
                <a:lnTo>
                  <a:pt x="1734207" y="1103586"/>
                </a:lnTo>
                <a:lnTo>
                  <a:pt x="2191407" y="268014"/>
                </a:lnTo>
                <a:lnTo>
                  <a:pt x="1939158" y="0"/>
                </a:lnTo>
                <a:lnTo>
                  <a:pt x="1387365" y="0"/>
                </a:lnTo>
                <a:lnTo>
                  <a:pt x="362607" y="756745"/>
                </a:lnTo>
                <a:lnTo>
                  <a:pt x="0" y="1340069"/>
                </a:lnTo>
                <a:lnTo>
                  <a:pt x="31531" y="1781504"/>
                </a:lnTo>
                <a:lnTo>
                  <a:pt x="220717" y="2049517"/>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General MST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20</a:t>
            </a:fld>
            <a:endParaRPr lang="en-US"/>
          </a:p>
        </p:txBody>
      </p:sp>
      <p:grpSp>
        <p:nvGrpSpPr>
          <p:cNvPr id="47" name="Group 46"/>
          <p:cNvGrpSpPr/>
          <p:nvPr/>
        </p:nvGrpSpPr>
        <p:grpSpPr>
          <a:xfrm>
            <a:off x="3826554" y="3537360"/>
            <a:ext cx="4600060" cy="2787240"/>
            <a:chOff x="0" y="2862182"/>
            <a:chExt cx="7044346" cy="4268266"/>
          </a:xfrm>
        </p:grpSpPr>
        <p:cxnSp>
          <p:nvCxnSpPr>
            <p:cNvPr id="48" name="Straight Connector 47"/>
            <p:cNvCxnSpPr>
              <a:stCxn id="76" idx="7"/>
              <a:endCxn id="77"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7" idx="6"/>
              <a:endCxn id="80" idx="2"/>
            </p:cNvCxnSpPr>
            <p:nvPr/>
          </p:nvCxnSpPr>
          <p:spPr>
            <a:xfrm>
              <a:off x="2444286" y="3276727"/>
              <a:ext cx="1510213" cy="5239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6" idx="4"/>
              <a:endCxn id="78"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9" idx="3"/>
              <a:endCxn id="78"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81" idx="2"/>
              <a:endCxn id="78"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9" idx="5"/>
              <a:endCxn id="81"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79" idx="7"/>
              <a:endCxn id="80"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1" idx="6"/>
              <a:endCxn id="82"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82" idx="1"/>
              <a:endCxn id="80"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4" idx="2"/>
              <a:endCxn id="80"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2" idx="0"/>
              <a:endCxn id="8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1"/>
              <a:endCxn id="84"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83" idx="3"/>
              <a:endCxn id="82"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2" name="TextBox 61"/>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3" name="TextBox 62"/>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64" name="TextBox 63"/>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5" name="TextBox 64"/>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6" name="TextBox 65"/>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68" name="TextBox 67"/>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9" name="TextBox 68"/>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70" name="TextBox 69"/>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1" name="TextBox 70"/>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72" name="TextBox 71"/>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3" name="TextBox 72"/>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4" name="Straight Connector 73"/>
            <p:cNvCxnSpPr>
              <a:stCxn id="77" idx="4"/>
              <a:endCxn id="78"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6" name="Oval 75"/>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7" name="Oval 76"/>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8" name="Oval 77"/>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9" name="Oval 78"/>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0" name="Oval 79"/>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1" name="Oval 80"/>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44" name="TextBox 43"/>
              <p:cNvSpPr txBox="1"/>
              <p:nvPr/>
            </p:nvSpPr>
            <p:spPr>
              <a:xfrm>
                <a:off x="1905000" y="1378424"/>
                <a:ext cx="9768839" cy="1815882"/>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Pick a cut </a:t>
                </a:r>
                <a14:m>
                  <m:oMath xmlns:m="http://schemas.openxmlformats.org/officeDocument/2006/math">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r>
                      <a:rPr lang="en-US" sz="2800" i="1">
                        <a:solidFill>
                          <a:srgbClr val="0070C0"/>
                        </a:solidFill>
                        <a:latin typeface="Cambria Math"/>
                      </a:rPr>
                      <m:t>𝑉</m:t>
                    </m:r>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oMath>
                </a14:m>
                <a:r>
                  <a:rPr lang="en-US" sz="2800" dirty="0"/>
                  <a:t> which </a:t>
                </a:r>
                <a14:m>
                  <m:oMath xmlns:m="http://schemas.openxmlformats.org/officeDocument/2006/math">
                    <m:r>
                      <a:rPr lang="en-US" sz="2800" i="1" dirty="0" smtClean="0">
                        <a:solidFill>
                          <a:schemeClr val="accent2">
                            <a:lumMod val="75000"/>
                          </a:schemeClr>
                        </a:solidFill>
                        <a:latin typeface="Cambria Math"/>
                      </a:rPr>
                      <m:t>𝐴</m:t>
                    </m:r>
                  </m:oMath>
                </a14:m>
                <a:r>
                  <a:rPr lang="en-US" sz="2800" dirty="0"/>
                  <a:t> respects (typically implicitly)</a:t>
                </a:r>
              </a:p>
              <a:p>
                <a:r>
                  <a:rPr lang="en-US" sz="2800" dirty="0"/>
                  <a:t>	Add the </a:t>
                </a:r>
                <a:r>
                  <a:rPr lang="en-US" sz="2800" dirty="0">
                    <a:solidFill>
                      <a:srgbClr val="FF00FF"/>
                    </a:solidFill>
                  </a:rPr>
                  <a:t>min-weight edge which crosses</a:t>
                </a:r>
                <a:r>
                  <a:rPr lang="en-US" sz="2800" dirty="0">
                    <a:solidFill>
                      <a:schemeClr val="accent6"/>
                    </a:solidFill>
                  </a:rPr>
                  <a:t> </a:t>
                </a:r>
                <a14:m>
                  <m:oMath xmlns:m="http://schemas.openxmlformats.org/officeDocument/2006/math">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r>
                      <a:rPr lang="en-US" sz="2800" i="1">
                        <a:solidFill>
                          <a:srgbClr val="0070C0"/>
                        </a:solidFill>
                        <a:latin typeface="Cambria Math"/>
                      </a:rPr>
                      <m:t>𝑉</m:t>
                    </m:r>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oMath>
                </a14:m>
                <a:endParaRPr lang="en-US" sz="2800" dirty="0"/>
              </a:p>
            </p:txBody>
          </p:sp>
        </mc:Choice>
        <mc:Fallback xmlns="">
          <p:sp>
            <p:nvSpPr>
              <p:cNvPr id="44" name="TextBox 43"/>
              <p:cNvSpPr txBox="1">
                <a:spLocks noRot="1" noChangeAspect="1" noMove="1" noResize="1" noEditPoints="1" noAdjustHandles="1" noChangeArrowheads="1" noChangeShapeType="1" noTextEdit="1"/>
              </p:cNvSpPr>
              <p:nvPr/>
            </p:nvSpPr>
            <p:spPr>
              <a:xfrm>
                <a:off x="1905000" y="1378424"/>
                <a:ext cx="9768839" cy="1815882"/>
              </a:xfrm>
              <a:prstGeom prst="rect">
                <a:avLst/>
              </a:prstGeom>
              <a:blipFill>
                <a:blip r:embed="rId2"/>
                <a:stretch>
                  <a:fillRect l="-1311" t="-3020" b="-8725"/>
                </a:stretch>
              </a:blipFill>
            </p:spPr>
            <p:txBody>
              <a:bodyPr/>
              <a:lstStyle/>
              <a:p>
                <a:r>
                  <a:rPr lang="en-US">
                    <a:noFill/>
                  </a:rPr>
                  <a:t> </a:t>
                </a:r>
              </a:p>
            </p:txBody>
          </p:sp>
        </mc:Fallback>
      </mc:AlternateContent>
    </p:spTree>
    <p:extLst>
      <p:ext uri="{BB962C8B-B14F-4D97-AF65-F5344CB8AC3E}">
        <p14:creationId xmlns:p14="http://schemas.microsoft.com/office/powerpoint/2010/main" val="2185320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Prim’s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21</a:t>
            </a:fld>
            <a:endParaRPr lang="en-US"/>
          </a:p>
        </p:txBody>
      </p:sp>
      <p:grpSp>
        <p:nvGrpSpPr>
          <p:cNvPr id="47" name="Group 46"/>
          <p:cNvGrpSpPr/>
          <p:nvPr/>
        </p:nvGrpSpPr>
        <p:grpSpPr>
          <a:xfrm>
            <a:off x="3826554" y="4146960"/>
            <a:ext cx="4600060" cy="2787240"/>
            <a:chOff x="0" y="2862182"/>
            <a:chExt cx="7044346" cy="4268266"/>
          </a:xfrm>
        </p:grpSpPr>
        <p:cxnSp>
          <p:nvCxnSpPr>
            <p:cNvPr id="48" name="Straight Connector 47"/>
            <p:cNvCxnSpPr>
              <a:stCxn id="76" idx="7"/>
              <a:endCxn id="77"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7" idx="6"/>
              <a:endCxn id="80"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6" idx="4"/>
              <a:endCxn id="78"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9" idx="3"/>
              <a:endCxn id="78"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81" idx="2"/>
              <a:endCxn id="78"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9" idx="5"/>
              <a:endCxn id="81"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79" idx="7"/>
              <a:endCxn id="80"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1" idx="6"/>
              <a:endCxn id="82"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82" idx="1"/>
              <a:endCxn id="80"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4" idx="2"/>
              <a:endCxn id="80"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2" idx="0"/>
              <a:endCxn id="8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1"/>
              <a:endCxn id="84"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83" idx="3"/>
              <a:endCxn id="82"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2" name="TextBox 61"/>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3" name="TextBox 62"/>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64" name="TextBox 63"/>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5" name="TextBox 64"/>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6" name="TextBox 65"/>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68" name="TextBox 67"/>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9" name="TextBox 68"/>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70" name="TextBox 69"/>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71" name="TextBox 70"/>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72" name="TextBox 71"/>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3" name="TextBox 72"/>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4" name="Straight Connector 73"/>
            <p:cNvCxnSpPr>
              <a:stCxn id="77" idx="4"/>
              <a:endCxn id="78"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6" name="Oval 75"/>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7" name="Oval 76"/>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8" name="Oval 77"/>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9" name="Oval 78"/>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0" name="Oval 79"/>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1" name="Oval 80"/>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43" name="TextBox 42"/>
              <p:cNvSpPr txBox="1"/>
              <p:nvPr/>
            </p:nvSpPr>
            <p:spPr>
              <a:xfrm>
                <a:off x="1905001" y="1143001"/>
                <a:ext cx="8686800" cy="3108543"/>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rgbClr val="FF9900"/>
                        </a:solidFill>
                        <a:latin typeface="Cambria Math"/>
                      </a:rPr>
                      <m:t>𝐴</m:t>
                    </m:r>
                  </m:oMath>
                </a14:m>
                <a:endParaRPr lang="en-US" sz="2800" dirty="0"/>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Pick a cut </a:t>
                </a:r>
                <a14:m>
                  <m:oMath xmlns:m="http://schemas.openxmlformats.org/officeDocument/2006/math">
                    <m:r>
                      <a:rPr lang="en-US" sz="2800" i="1" smtClean="0">
                        <a:solidFill>
                          <a:srgbClr val="0070C0"/>
                        </a:solidFill>
                        <a:latin typeface="Cambria Math"/>
                      </a:rPr>
                      <m:t>(</m:t>
                    </m:r>
                    <m:r>
                      <a:rPr lang="en-US" sz="2800" i="1" smtClean="0">
                        <a:solidFill>
                          <a:srgbClr val="0070C0"/>
                        </a:solidFill>
                        <a:latin typeface="Cambria Math"/>
                      </a:rPr>
                      <m:t>𝑆</m:t>
                    </m:r>
                    <m:r>
                      <a:rPr lang="en-US" sz="2800" i="1" smtClean="0">
                        <a:solidFill>
                          <a:srgbClr val="0070C0"/>
                        </a:solidFill>
                        <a:latin typeface="Cambria Math"/>
                      </a:rPr>
                      <m:t>,</m:t>
                    </m:r>
                    <m:r>
                      <a:rPr lang="en-US" sz="2800" i="1" smtClean="0">
                        <a:solidFill>
                          <a:srgbClr val="0070C0"/>
                        </a:solidFill>
                        <a:latin typeface="Cambria Math"/>
                      </a:rPr>
                      <m:t>𝑉</m:t>
                    </m:r>
                    <m:r>
                      <a:rPr lang="en-US" sz="2800" i="1" smtClean="0">
                        <a:solidFill>
                          <a:srgbClr val="0070C0"/>
                        </a:solidFill>
                        <a:latin typeface="Cambria Math"/>
                      </a:rPr>
                      <m:t>−</m:t>
                    </m:r>
                    <m:r>
                      <a:rPr lang="en-US" sz="2800" i="1" smtClean="0">
                        <a:solidFill>
                          <a:srgbClr val="0070C0"/>
                        </a:solidFill>
                        <a:latin typeface="Cambria Math"/>
                      </a:rPr>
                      <m:t>𝑆</m:t>
                    </m:r>
                    <m:r>
                      <a:rPr lang="en-US" sz="2800" i="1" smtClean="0">
                        <a:solidFill>
                          <a:srgbClr val="0070C0"/>
                        </a:solidFill>
                        <a:latin typeface="Cambria Math"/>
                      </a:rPr>
                      <m:t>)</m:t>
                    </m:r>
                  </m:oMath>
                </a14:m>
                <a:r>
                  <a:rPr lang="en-US" sz="2800" dirty="0"/>
                  <a:t> which </a:t>
                </a:r>
                <a14:m>
                  <m:oMath xmlns:m="http://schemas.openxmlformats.org/officeDocument/2006/math">
                    <m:r>
                      <a:rPr lang="en-US" sz="2800" i="1" dirty="0" smtClean="0">
                        <a:solidFill>
                          <a:srgbClr val="FF9900"/>
                        </a:solidFill>
                        <a:latin typeface="Cambria Math"/>
                      </a:rPr>
                      <m:t>𝐴</m:t>
                    </m:r>
                  </m:oMath>
                </a14:m>
                <a:r>
                  <a:rPr lang="en-US" sz="2800" dirty="0"/>
                  <a:t> respects</a:t>
                </a:r>
              </a:p>
              <a:p>
                <a:r>
                  <a:rPr lang="en-US" sz="2800" dirty="0"/>
                  <a:t>	Add the min-weight edge which crosses </a:t>
                </a:r>
                <a14:m>
                  <m:oMath xmlns:m="http://schemas.openxmlformats.org/officeDocument/2006/math">
                    <m:r>
                      <a:rPr lang="en-US" sz="2800" i="1">
                        <a:latin typeface="Cambria Math"/>
                      </a:rPr>
                      <m:t>(</m:t>
                    </m:r>
                    <m:r>
                      <a:rPr lang="en-US" sz="2800" i="1">
                        <a:latin typeface="Cambria Math"/>
                      </a:rPr>
                      <m:t>𝑆</m:t>
                    </m:r>
                    <m:r>
                      <a:rPr lang="en-US" sz="2800" i="1">
                        <a:latin typeface="Cambria Math"/>
                      </a:rPr>
                      <m:t>,</m:t>
                    </m:r>
                    <m:r>
                      <a:rPr lang="en-US" sz="2800" i="1">
                        <a:latin typeface="Cambria Math"/>
                      </a:rPr>
                      <m:t>𝑉</m:t>
                    </m:r>
                    <m:r>
                      <a:rPr lang="en-US" sz="2800" i="1">
                        <a:latin typeface="Cambria Math"/>
                      </a:rPr>
                      <m:t>−</m:t>
                    </m:r>
                    <m:r>
                      <a:rPr lang="en-US" sz="2800" i="1">
                        <a:latin typeface="Cambria Math"/>
                      </a:rPr>
                      <m:t>𝑆</m:t>
                    </m:r>
                    <m:r>
                      <a:rPr lang="en-US" sz="2800" i="1">
                        <a:latin typeface="Cambria Math"/>
                      </a:rPr>
                      <m:t>)</m:t>
                    </m:r>
                  </m:oMath>
                </a14:m>
                <a:endParaRPr lang="en-US" sz="2800" dirty="0"/>
              </a:p>
              <a:p>
                <a:endParaRPr lang="en-US" sz="2800" dirty="0"/>
              </a:p>
              <a:p>
                <a14:m>
                  <m:oMath xmlns:m="http://schemas.openxmlformats.org/officeDocument/2006/math">
                    <m:r>
                      <a:rPr lang="en-US" sz="2800" i="1" dirty="0">
                        <a:solidFill>
                          <a:srgbClr val="0070C0"/>
                        </a:solidFill>
                        <a:latin typeface="Cambria Math"/>
                      </a:rPr>
                      <m:t>𝑆</m:t>
                    </m:r>
                  </m:oMath>
                </a14:m>
                <a:r>
                  <a:rPr lang="en-US" sz="2800" dirty="0"/>
                  <a:t> is all endpoint of edges in </a:t>
                </a:r>
                <a14:m>
                  <m:oMath xmlns:m="http://schemas.openxmlformats.org/officeDocument/2006/math">
                    <m:r>
                      <a:rPr lang="en-US" sz="2800" i="1" dirty="0" smtClean="0">
                        <a:solidFill>
                          <a:srgbClr val="FF9900"/>
                        </a:solidFill>
                        <a:latin typeface="Cambria Math"/>
                      </a:rPr>
                      <m:t>𝐴</m:t>
                    </m:r>
                  </m:oMath>
                </a14:m>
                <a:endParaRPr lang="en-US" sz="2800" dirty="0">
                  <a:solidFill>
                    <a:srgbClr val="7030A0"/>
                  </a:solidFill>
                </a:endParaRPr>
              </a:p>
              <a:p>
                <a14:m>
                  <m:oMath xmlns:m="http://schemas.openxmlformats.org/officeDocument/2006/math">
                    <m:r>
                      <a:rPr lang="en-US" sz="2800" i="1" dirty="0" smtClean="0">
                        <a:solidFill>
                          <a:srgbClr val="FF00FF"/>
                        </a:solidFill>
                        <a:latin typeface="Cambria Math"/>
                      </a:rPr>
                      <m:t>𝑒</m:t>
                    </m:r>
                  </m:oMath>
                </a14:m>
                <a:r>
                  <a:rPr lang="en-US" sz="2800" dirty="0"/>
                  <a:t> is the min-weight edge that grows the </a:t>
                </a:r>
                <a:r>
                  <a:rPr lang="en-US" sz="2800" dirty="0">
                    <a:solidFill>
                      <a:srgbClr val="FF9900"/>
                    </a:solidFill>
                  </a:rPr>
                  <a:t>tree</a:t>
                </a:r>
              </a:p>
            </p:txBody>
          </p:sp>
        </mc:Choice>
        <mc:Fallback xmlns="">
          <p:sp>
            <p:nvSpPr>
              <p:cNvPr id="43" name="TextBox 42"/>
              <p:cNvSpPr txBox="1">
                <a:spLocks noRot="1" noChangeAspect="1" noMove="1" noResize="1" noEditPoints="1" noAdjustHandles="1" noChangeArrowheads="1" noChangeShapeType="1" noTextEdit="1"/>
              </p:cNvSpPr>
              <p:nvPr/>
            </p:nvSpPr>
            <p:spPr>
              <a:xfrm>
                <a:off x="1905001" y="1143001"/>
                <a:ext cx="8686800" cy="3108543"/>
              </a:xfrm>
              <a:prstGeom prst="rect">
                <a:avLst/>
              </a:prstGeom>
              <a:blipFill>
                <a:blip r:embed="rId2"/>
                <a:stretch>
                  <a:fillRect l="-1474" t="-1965" b="-4715"/>
                </a:stretch>
              </a:blipFill>
            </p:spPr>
            <p:txBody>
              <a:bodyPr/>
              <a:lstStyle/>
              <a:p>
                <a:r>
                  <a:rPr lang="en-US">
                    <a:noFill/>
                  </a:rPr>
                  <a:t> </a:t>
                </a:r>
              </a:p>
            </p:txBody>
          </p:sp>
        </mc:Fallback>
      </mc:AlternateContent>
    </p:spTree>
    <p:extLst>
      <p:ext uri="{BB962C8B-B14F-4D97-AF65-F5344CB8AC3E}">
        <p14:creationId xmlns:p14="http://schemas.microsoft.com/office/powerpoint/2010/main" val="3445661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636579" y="4776952"/>
            <a:ext cx="851338" cy="898634"/>
          </a:xfrm>
          <a:custGeom>
            <a:avLst/>
            <a:gdLst>
              <a:gd name="connsiteX0" fmla="*/ 78828 w 851338"/>
              <a:gd name="connsiteY0" fmla="*/ 31531 h 898634"/>
              <a:gd name="connsiteX1" fmla="*/ 0 w 851338"/>
              <a:gd name="connsiteY1" fmla="*/ 583324 h 898634"/>
              <a:gd name="connsiteX2" fmla="*/ 236483 w 851338"/>
              <a:gd name="connsiteY2" fmla="*/ 898634 h 898634"/>
              <a:gd name="connsiteX3" fmla="*/ 740980 w 851338"/>
              <a:gd name="connsiteY3" fmla="*/ 725214 h 898634"/>
              <a:gd name="connsiteX4" fmla="*/ 851338 w 851338"/>
              <a:gd name="connsiteY4" fmla="*/ 268014 h 898634"/>
              <a:gd name="connsiteX5" fmla="*/ 630621 w 851338"/>
              <a:gd name="connsiteY5" fmla="*/ 0 h 898634"/>
              <a:gd name="connsiteX6" fmla="*/ 78828 w 851338"/>
              <a:gd name="connsiteY6" fmla="*/ 31531 h 898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1338" h="898634">
                <a:moveTo>
                  <a:pt x="78828" y="31531"/>
                </a:moveTo>
                <a:lnTo>
                  <a:pt x="0" y="583324"/>
                </a:lnTo>
                <a:lnTo>
                  <a:pt x="236483" y="898634"/>
                </a:lnTo>
                <a:lnTo>
                  <a:pt x="740980" y="725214"/>
                </a:lnTo>
                <a:lnTo>
                  <a:pt x="851338" y="268014"/>
                </a:lnTo>
                <a:lnTo>
                  <a:pt x="630621" y="0"/>
                </a:lnTo>
                <a:lnTo>
                  <a:pt x="78828" y="31531"/>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Prim’s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22</a:t>
            </a:fld>
            <a:endParaRPr lang="en-US"/>
          </a:p>
        </p:txBody>
      </p:sp>
      <mc:AlternateContent xmlns:mc="http://schemas.openxmlformats.org/markup-compatibility/2006" xmlns:a14="http://schemas.microsoft.com/office/drawing/2010/main">
        <mc:Choice Requires="a14">
          <p:sp>
            <p:nvSpPr>
              <p:cNvPr id="43" name="TextBox 42"/>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smtClean="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smtClean="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168CB268-C46A-459C-3E99-D9B93CA796D0}"/>
              </a:ext>
            </a:extLst>
          </p:cNvPr>
          <p:cNvGrpSpPr/>
          <p:nvPr/>
        </p:nvGrpSpPr>
        <p:grpSpPr>
          <a:xfrm>
            <a:off x="3826554" y="4146960"/>
            <a:ext cx="4600060" cy="2787240"/>
            <a:chOff x="0" y="2862182"/>
            <a:chExt cx="7044346" cy="4268266"/>
          </a:xfrm>
        </p:grpSpPr>
        <p:cxnSp>
          <p:nvCxnSpPr>
            <p:cNvPr id="6" name="Straight Connector 5">
              <a:extLst>
                <a:ext uri="{FF2B5EF4-FFF2-40B4-BE49-F238E27FC236}">
                  <a16:creationId xmlns:a16="http://schemas.microsoft.com/office/drawing/2014/main" id="{B980D4A8-AF69-8748-1E35-501D294B5562}"/>
                </a:ext>
              </a:extLst>
            </p:cNvPr>
            <p:cNvCxnSpPr>
              <a:stCxn id="34" idx="7"/>
              <a:endCxn id="35" idx="2"/>
            </p:cNvCxnSpPr>
            <p:nvPr/>
          </p:nvCxnSpPr>
          <p:spPr>
            <a:xfrm flipV="1">
              <a:off x="438102" y="3276727"/>
              <a:ext cx="1492916" cy="962604"/>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D3DF8A8-3B4B-A05E-4EF4-269B0FF5A087}"/>
                </a:ext>
              </a:extLst>
            </p:cNvPr>
            <p:cNvCxnSpPr>
              <a:stCxn id="35" idx="6"/>
              <a:endCxn id="38"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537545C-3A87-442D-536C-B18B1736B65A}"/>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6316FF-DA3C-B9B2-1A42-C9852DEAC9B8}"/>
                </a:ext>
              </a:extLst>
            </p:cNvPr>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466D4D-7C41-2CAC-136A-B1219D99CED6}"/>
                </a:ext>
              </a:extLst>
            </p:cNvPr>
            <p:cNvCxnSpPr>
              <a:stCxn id="39" idx="2"/>
              <a:endCxn id="36"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899C904-1440-5110-A820-8EC69F563348}"/>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6F1A274-3618-827E-8D13-5A8878A15535}"/>
                </a:ext>
              </a:extLst>
            </p:cNvPr>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3603AB8-6EC4-E416-F925-DE82B31A62F2}"/>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DC632C1-7B1E-4ED4-DC36-3828F11C4DC0}"/>
                </a:ext>
              </a:extLst>
            </p:cNvPr>
            <p:cNvCxnSpPr>
              <a:stCxn id="40" idx="1"/>
              <a:endCxn id="38"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68AE99C-E83D-F3D1-AA1A-765ECCDC7616}"/>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C94C1AF-E932-F5FC-6AAB-14710302E998}"/>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8FA993E-C094-72C0-07CE-3C6CF3BA47A4}"/>
                </a:ext>
              </a:extLst>
            </p:cNvPr>
            <p:cNvCxnSpPr>
              <a:stCxn id="41" idx="1"/>
              <a:endCxn id="42"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78118EB-0531-97E9-1EB4-33780155D05A}"/>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782FC22-818D-13D8-79F5-C7D388FBE607}"/>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B3723DBD-7521-B1C2-E618-3B34C9A24FD7}"/>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4C84945D-ADD3-990A-CAE1-D02CD3E6D5F7}"/>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2" name="TextBox 21">
              <a:extLst>
                <a:ext uri="{FF2B5EF4-FFF2-40B4-BE49-F238E27FC236}">
                  <a16:creationId xmlns:a16="http://schemas.microsoft.com/office/drawing/2014/main" id="{8DCFD6F0-28E2-99D0-092C-35F0ABDB9E3B}"/>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A01992BD-C8D9-F15F-2B51-22280D49405C}"/>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EFD67750-A88A-6EAA-89E9-B75475678A1A}"/>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0B7CB6AD-A183-C058-E8C4-434B8A9D726F}"/>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6" name="TextBox 25">
              <a:extLst>
                <a:ext uri="{FF2B5EF4-FFF2-40B4-BE49-F238E27FC236}">
                  <a16:creationId xmlns:a16="http://schemas.microsoft.com/office/drawing/2014/main" id="{BCB13D4C-2D6A-78BC-3C5B-0BE501F141B4}"/>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7D9F14CA-154C-C60C-A9BB-FF6CE38B2F58}"/>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5E895D03-4555-83F3-821D-1EAE48FCEF57}"/>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CD53A094-C487-A38C-5BD6-5222CD9AE667}"/>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2958EBAB-A72F-6ED3-2BAE-34FDAED50777}"/>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DBA058A7-E5F5-6D0A-54E0-5BD5C3AA1D84}"/>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4922CBDD-2E81-8345-04EB-C5461426FEF6}"/>
                </a:ext>
              </a:extLst>
            </p:cNvPr>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D44AF6E-6182-55D3-8996-9818DDB36781}"/>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867C0238-EF8C-2EC3-B2F7-70D6091EBE05}"/>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72F48B61-2532-DCB2-EB35-AEFB3B4DE5B7}"/>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D7A2D44B-0B27-5023-E8E3-9E3676D604BC}"/>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D677B708-C449-5176-DA1C-551C0AB88332}"/>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48608BA3-9FE9-6A6A-BEDE-3658A17227C5}"/>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225DC489-6E3F-FFD3-3BEB-97D709AFC4C4}"/>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E275D250-E37A-62D4-F375-92B75CC5E4DF}"/>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D36BAC0D-825E-283B-F6AC-94F49373D859}"/>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94FADF4E-1B36-3744-1254-24068558CF65}"/>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530074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510456" y="3831021"/>
            <a:ext cx="2112579" cy="1813034"/>
          </a:xfrm>
          <a:custGeom>
            <a:avLst/>
            <a:gdLst>
              <a:gd name="connsiteX0" fmla="*/ 0 w 2112579"/>
              <a:gd name="connsiteY0" fmla="*/ 1103586 h 1813034"/>
              <a:gd name="connsiteX1" fmla="*/ 47297 w 2112579"/>
              <a:gd name="connsiteY1" fmla="*/ 1592317 h 1813034"/>
              <a:gd name="connsiteX2" fmla="*/ 362607 w 2112579"/>
              <a:gd name="connsiteY2" fmla="*/ 1813034 h 1813034"/>
              <a:gd name="connsiteX3" fmla="*/ 1213945 w 2112579"/>
              <a:gd name="connsiteY3" fmla="*/ 1292772 h 1813034"/>
              <a:gd name="connsiteX4" fmla="*/ 1986455 w 2112579"/>
              <a:gd name="connsiteY4" fmla="*/ 914400 h 1813034"/>
              <a:gd name="connsiteX5" fmla="*/ 2112579 w 2112579"/>
              <a:gd name="connsiteY5" fmla="*/ 488731 h 1813034"/>
              <a:gd name="connsiteX6" fmla="*/ 2017986 w 2112579"/>
              <a:gd name="connsiteY6" fmla="*/ 0 h 1813034"/>
              <a:gd name="connsiteX7" fmla="*/ 1608083 w 2112579"/>
              <a:gd name="connsiteY7" fmla="*/ 173420 h 1813034"/>
              <a:gd name="connsiteX8" fmla="*/ 0 w 2112579"/>
              <a:gd name="connsiteY8" fmla="*/ 1103586 h 1813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579" h="1813034">
                <a:moveTo>
                  <a:pt x="0" y="1103586"/>
                </a:moveTo>
                <a:lnTo>
                  <a:pt x="47297" y="1592317"/>
                </a:lnTo>
                <a:lnTo>
                  <a:pt x="362607" y="1813034"/>
                </a:lnTo>
                <a:lnTo>
                  <a:pt x="1213945" y="1292772"/>
                </a:lnTo>
                <a:lnTo>
                  <a:pt x="1986455" y="914400"/>
                </a:lnTo>
                <a:lnTo>
                  <a:pt x="2112579" y="488731"/>
                </a:lnTo>
                <a:lnTo>
                  <a:pt x="2017986" y="0"/>
                </a:lnTo>
                <a:lnTo>
                  <a:pt x="1608083" y="173420"/>
                </a:lnTo>
                <a:lnTo>
                  <a:pt x="0" y="1103586"/>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Prim’s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23</a:t>
            </a:fld>
            <a:endParaRPr lang="en-US"/>
          </a:p>
        </p:txBody>
      </p:sp>
      <mc:AlternateContent xmlns:mc="http://schemas.openxmlformats.org/markup-compatibility/2006" xmlns:a14="http://schemas.microsoft.com/office/drawing/2010/main">
        <mc:Choice Requires="a14">
          <p:sp>
            <p:nvSpPr>
              <p:cNvPr id="43" name="TextBox 42"/>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6E442FF3-6FA0-D913-7766-BD278C34B6D8}"/>
              </a:ext>
            </a:extLst>
          </p:cNvPr>
          <p:cNvGrpSpPr/>
          <p:nvPr/>
        </p:nvGrpSpPr>
        <p:grpSpPr>
          <a:xfrm>
            <a:off x="3826554" y="4146960"/>
            <a:ext cx="4600060" cy="2787240"/>
            <a:chOff x="0" y="2862182"/>
            <a:chExt cx="7044346" cy="4268266"/>
          </a:xfrm>
        </p:grpSpPr>
        <p:cxnSp>
          <p:nvCxnSpPr>
            <p:cNvPr id="6" name="Straight Connector 5">
              <a:extLst>
                <a:ext uri="{FF2B5EF4-FFF2-40B4-BE49-F238E27FC236}">
                  <a16:creationId xmlns:a16="http://schemas.microsoft.com/office/drawing/2014/main" id="{95A68EA5-1215-646E-3040-2693CD1A3DF5}"/>
                </a:ext>
              </a:extLst>
            </p:cNvPr>
            <p:cNvCxnSpPr>
              <a:stCxn id="34" idx="7"/>
              <a:endCxn id="35"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62B293A-E1AD-72C9-4C86-22C23BA74361}"/>
                </a:ext>
              </a:extLst>
            </p:cNvPr>
            <p:cNvCxnSpPr>
              <a:stCxn id="35" idx="6"/>
              <a:endCxn id="38" idx="2"/>
            </p:cNvCxnSpPr>
            <p:nvPr/>
          </p:nvCxnSpPr>
          <p:spPr>
            <a:xfrm>
              <a:off x="2444286" y="3276727"/>
              <a:ext cx="1510213" cy="5239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F839797-672F-1F87-A632-53C8AEBD789D}"/>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F673150-39BE-4C5B-81BF-2CB94FC0B9BD}"/>
                </a:ext>
              </a:extLst>
            </p:cNvPr>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A05ECF6-335F-ED29-F438-802B5CF37CAD}"/>
                </a:ext>
              </a:extLst>
            </p:cNvPr>
            <p:cNvCxnSpPr>
              <a:stCxn id="39" idx="2"/>
              <a:endCxn id="36"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BEEE0F9-C4C2-20CB-15A0-0A2FD341BD82}"/>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70B9A57-9912-EA67-7531-1C8FA4D48EE7}"/>
                </a:ext>
              </a:extLst>
            </p:cNvPr>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C9230CF-B930-2F33-C943-5472BC2BA97D}"/>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1CC6FD8-B882-8929-C751-326E4C06ABA7}"/>
                </a:ext>
              </a:extLst>
            </p:cNvPr>
            <p:cNvCxnSpPr>
              <a:stCxn id="40" idx="1"/>
              <a:endCxn id="38"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3FDC595-0B81-483C-9528-AD1084107337}"/>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1B7160A-DCE8-F410-F2F4-550095D9F7AC}"/>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64A9A58-7A7C-8290-2E2F-8651830995A3}"/>
                </a:ext>
              </a:extLst>
            </p:cNvPr>
            <p:cNvCxnSpPr>
              <a:stCxn id="41" idx="1"/>
              <a:endCxn id="42"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419D3ED-3848-C823-A601-8C03B6EFBFE6}"/>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7791F7F-3CC5-CC42-D29B-D92EEA9039FD}"/>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FE131445-99DC-682F-5711-4142FD137A85}"/>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759B5571-1BDB-B5F9-B2DD-F9158CDBCB08}"/>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2" name="TextBox 21">
              <a:extLst>
                <a:ext uri="{FF2B5EF4-FFF2-40B4-BE49-F238E27FC236}">
                  <a16:creationId xmlns:a16="http://schemas.microsoft.com/office/drawing/2014/main" id="{B6FA277D-132A-2819-8A1C-519C484099BB}"/>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48893554-29C0-DEF5-BB90-0B2CAC2FD96C}"/>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0C98DE3A-4379-5711-BA42-44E2841E8F98}"/>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2A05AB1E-0F3A-7AAA-ABB3-D7B8420B1872}"/>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6" name="TextBox 25">
              <a:extLst>
                <a:ext uri="{FF2B5EF4-FFF2-40B4-BE49-F238E27FC236}">
                  <a16:creationId xmlns:a16="http://schemas.microsoft.com/office/drawing/2014/main" id="{DB6A6C13-6AB0-E3BD-D297-317E823A8472}"/>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707CEF03-D2CA-A686-A720-B13F16483870}"/>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530331C4-1564-0690-2692-4AE2C5EF1D38}"/>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D49CF26C-C20A-C57E-83C7-616AC5C9B0C5}"/>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27E14CF5-A08E-0639-19B7-7FFC4D2774E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7E745C80-4FF4-962A-9254-DA79BEAD4E8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AF834094-3ED9-4911-464A-CA5BFC63493B}"/>
                </a:ext>
              </a:extLst>
            </p:cNvPr>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5C81C7E-096C-35D5-4319-B1BB50EE84DD}"/>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AB7C1A9D-186F-89D5-37B8-406C3320142D}"/>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7F371009-D343-C1F8-CB1A-D3EE6D86596C}"/>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730A77E6-EDF8-8F04-631D-04536E754F40}"/>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342FDB11-259B-D0FF-1F97-3C3A98704E1A}"/>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6DA38A0A-5B71-1D59-B1EC-BB04A200D210}"/>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7DA346A7-635D-2171-A28B-184987703CD4}"/>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6CB05319-E4D4-3F26-B4F4-5D5167D0592E}"/>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8C62C9FB-9391-0D21-6F29-B91515817780}"/>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35176696-9789-CC2E-C0BF-FAB8DC09F88E}"/>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4139888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447394" y="3783724"/>
            <a:ext cx="3578773" cy="1765738"/>
          </a:xfrm>
          <a:custGeom>
            <a:avLst/>
            <a:gdLst>
              <a:gd name="connsiteX0" fmla="*/ 94593 w 3578773"/>
              <a:gd name="connsiteY0" fmla="*/ 1135117 h 1765738"/>
              <a:gd name="connsiteX1" fmla="*/ 0 w 3578773"/>
              <a:gd name="connsiteY1" fmla="*/ 1592317 h 1765738"/>
              <a:gd name="connsiteX2" fmla="*/ 346841 w 3578773"/>
              <a:gd name="connsiteY2" fmla="*/ 1734207 h 1765738"/>
              <a:gd name="connsiteX3" fmla="*/ 756745 w 3578773"/>
              <a:gd name="connsiteY3" fmla="*/ 1765738 h 1765738"/>
              <a:gd name="connsiteX4" fmla="*/ 1545021 w 3578773"/>
              <a:gd name="connsiteY4" fmla="*/ 945931 h 1765738"/>
              <a:gd name="connsiteX5" fmla="*/ 2443655 w 3578773"/>
              <a:gd name="connsiteY5" fmla="*/ 898635 h 1765738"/>
              <a:gd name="connsiteX6" fmla="*/ 3184635 w 3578773"/>
              <a:gd name="connsiteY6" fmla="*/ 1087821 h 1765738"/>
              <a:gd name="connsiteX7" fmla="*/ 3578773 w 3578773"/>
              <a:gd name="connsiteY7" fmla="*/ 520262 h 1765738"/>
              <a:gd name="connsiteX8" fmla="*/ 3247697 w 3578773"/>
              <a:gd name="connsiteY8" fmla="*/ 173421 h 1765738"/>
              <a:gd name="connsiteX9" fmla="*/ 1891862 w 3578773"/>
              <a:gd name="connsiteY9" fmla="*/ 0 h 1765738"/>
              <a:gd name="connsiteX10" fmla="*/ 756745 w 3578773"/>
              <a:gd name="connsiteY10" fmla="*/ 441435 h 1765738"/>
              <a:gd name="connsiteX11" fmla="*/ 94593 w 3578773"/>
              <a:gd name="connsiteY11" fmla="*/ 1135117 h 1765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78773" h="1765738">
                <a:moveTo>
                  <a:pt x="94593" y="1135117"/>
                </a:moveTo>
                <a:lnTo>
                  <a:pt x="0" y="1592317"/>
                </a:lnTo>
                <a:lnTo>
                  <a:pt x="346841" y="1734207"/>
                </a:lnTo>
                <a:lnTo>
                  <a:pt x="756745" y="1765738"/>
                </a:lnTo>
                <a:lnTo>
                  <a:pt x="1545021" y="945931"/>
                </a:lnTo>
                <a:lnTo>
                  <a:pt x="2443655" y="898635"/>
                </a:lnTo>
                <a:lnTo>
                  <a:pt x="3184635" y="1087821"/>
                </a:lnTo>
                <a:lnTo>
                  <a:pt x="3578773" y="520262"/>
                </a:lnTo>
                <a:lnTo>
                  <a:pt x="3247697" y="173421"/>
                </a:lnTo>
                <a:lnTo>
                  <a:pt x="1891862" y="0"/>
                </a:lnTo>
                <a:lnTo>
                  <a:pt x="756745" y="441435"/>
                </a:lnTo>
                <a:lnTo>
                  <a:pt x="94593" y="1135117"/>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Prim’s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24</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8A7C54E-AF56-57FA-338F-2510ED8AB640}"/>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5" name="TextBox 4">
                <a:extLst>
                  <a:ext uri="{FF2B5EF4-FFF2-40B4-BE49-F238E27FC236}">
                    <a16:creationId xmlns:a16="http://schemas.microsoft.com/office/drawing/2014/main" id="{68A7C54E-AF56-57FA-338F-2510ED8AB640}"/>
                  </a:ext>
                </a:extLst>
              </p:cNvPr>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0D3B59F-CF49-F29D-DF91-0783CC79FBB4}"/>
              </a:ext>
            </a:extLst>
          </p:cNvPr>
          <p:cNvGrpSpPr/>
          <p:nvPr/>
        </p:nvGrpSpPr>
        <p:grpSpPr>
          <a:xfrm>
            <a:off x="3826554" y="4146960"/>
            <a:ext cx="4600060" cy="2787240"/>
            <a:chOff x="0" y="2862182"/>
            <a:chExt cx="7044346" cy="4268266"/>
          </a:xfrm>
        </p:grpSpPr>
        <p:cxnSp>
          <p:nvCxnSpPr>
            <p:cNvPr id="7" name="Straight Connector 6">
              <a:extLst>
                <a:ext uri="{FF2B5EF4-FFF2-40B4-BE49-F238E27FC236}">
                  <a16:creationId xmlns:a16="http://schemas.microsoft.com/office/drawing/2014/main" id="{A076FB98-D9F3-3849-93BF-758CC34433BC}"/>
                </a:ext>
              </a:extLst>
            </p:cNvPr>
            <p:cNvCxnSpPr>
              <a:stCxn id="35" idx="7"/>
              <a:endCxn id="36"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AEBD363-AAA5-8D49-D6B7-376E99AE1B43}"/>
                </a:ext>
              </a:extLst>
            </p:cNvPr>
            <p:cNvCxnSpPr>
              <a:stCxn id="36" idx="6"/>
              <a:endCxn id="39"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8771D33-21D0-014A-4982-0988626BD786}"/>
                </a:ext>
              </a:extLst>
            </p:cNvPr>
            <p:cNvCxnSpPr>
              <a:stCxn id="35" idx="4"/>
              <a:endCxn id="37"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9C2896F-7736-0EB9-9C78-511F62458CDE}"/>
                </a:ext>
              </a:extLst>
            </p:cNvPr>
            <p:cNvCxnSpPr>
              <a:stCxn id="38" idx="3"/>
              <a:endCxn id="37"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810C7A-6C8D-88FB-9EC8-2AEB46878466}"/>
                </a:ext>
              </a:extLst>
            </p:cNvPr>
            <p:cNvCxnSpPr>
              <a:stCxn id="40" idx="2"/>
              <a:endCxn id="37"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D09FF9F-CAF3-4643-9705-98B3AAC19095}"/>
                </a:ext>
              </a:extLst>
            </p:cNvPr>
            <p:cNvCxnSpPr>
              <a:stCxn id="38" idx="5"/>
              <a:endCxn id="40"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CE87B4-EA72-C056-C587-D5801738EDF2}"/>
                </a:ext>
              </a:extLst>
            </p:cNvPr>
            <p:cNvCxnSpPr>
              <a:stCxn id="38" idx="7"/>
              <a:endCxn id="39"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54A550A-BB0B-2716-B862-735FC18BD13B}"/>
                </a:ext>
              </a:extLst>
            </p:cNvPr>
            <p:cNvCxnSpPr>
              <a:stCxn id="40" idx="6"/>
              <a:endCxn id="41"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C7C9AFE-57E6-4774-403F-D1511C7ACB79}"/>
                </a:ext>
              </a:extLst>
            </p:cNvPr>
            <p:cNvCxnSpPr>
              <a:stCxn id="41" idx="1"/>
              <a:endCxn id="39" idx="4"/>
            </p:cNvCxnSpPr>
            <p:nvPr/>
          </p:nvCxnSpPr>
          <p:spPr>
            <a:xfrm flipH="1" flipV="1">
              <a:off x="4211133" y="3585751"/>
              <a:ext cx="865200" cy="2628084"/>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4A4D25-A364-6C81-FF12-672D6F886EB8}"/>
                </a:ext>
              </a:extLst>
            </p:cNvPr>
            <p:cNvCxnSpPr>
              <a:stCxn id="44" idx="2"/>
              <a:endCxn id="39"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B06401F-1BF8-8A7A-6217-D15C17F00046}"/>
                </a:ext>
              </a:extLst>
            </p:cNvPr>
            <p:cNvCxnSpPr>
              <a:stCxn id="41" idx="0"/>
              <a:endCxn id="4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239D7D9-0493-F3B7-3C25-8082A56BD2C8}"/>
                </a:ext>
              </a:extLst>
            </p:cNvPr>
            <p:cNvCxnSpPr>
              <a:stCxn id="42" idx="1"/>
              <a:endCxn id="44"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5D02811-1F68-0B6B-BFB5-FE99543C4CE0}"/>
                </a:ext>
              </a:extLst>
            </p:cNvPr>
            <p:cNvCxnSpPr>
              <a:stCxn id="42" idx="3"/>
              <a:endCxn id="41"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2621DAB-35FF-8003-706D-E3170649CDB7}"/>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1" name="TextBox 20">
              <a:extLst>
                <a:ext uri="{FF2B5EF4-FFF2-40B4-BE49-F238E27FC236}">
                  <a16:creationId xmlns:a16="http://schemas.microsoft.com/office/drawing/2014/main" id="{180C92B1-C5EA-F6DF-B205-397934D19B21}"/>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2" name="TextBox 21">
              <a:extLst>
                <a:ext uri="{FF2B5EF4-FFF2-40B4-BE49-F238E27FC236}">
                  <a16:creationId xmlns:a16="http://schemas.microsoft.com/office/drawing/2014/main" id="{FA544427-4E1F-4904-D53C-D7C77E3E8BA5}"/>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3" name="TextBox 22">
              <a:extLst>
                <a:ext uri="{FF2B5EF4-FFF2-40B4-BE49-F238E27FC236}">
                  <a16:creationId xmlns:a16="http://schemas.microsoft.com/office/drawing/2014/main" id="{AE9B121E-48A9-7BD8-E854-A9FBF22EFABC}"/>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4" name="TextBox 23">
              <a:extLst>
                <a:ext uri="{FF2B5EF4-FFF2-40B4-BE49-F238E27FC236}">
                  <a16:creationId xmlns:a16="http://schemas.microsoft.com/office/drawing/2014/main" id="{F542671F-516D-177D-A111-62698FBE93ED}"/>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5" name="TextBox 24">
              <a:extLst>
                <a:ext uri="{FF2B5EF4-FFF2-40B4-BE49-F238E27FC236}">
                  <a16:creationId xmlns:a16="http://schemas.microsoft.com/office/drawing/2014/main" id="{EBCC8C55-EC01-0005-8FC6-38AF4146654B}"/>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6" name="TextBox 25">
              <a:extLst>
                <a:ext uri="{FF2B5EF4-FFF2-40B4-BE49-F238E27FC236}">
                  <a16:creationId xmlns:a16="http://schemas.microsoft.com/office/drawing/2014/main" id="{498FE55C-0821-A057-FF77-AF8F4202E153}"/>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7" name="TextBox 26">
              <a:extLst>
                <a:ext uri="{FF2B5EF4-FFF2-40B4-BE49-F238E27FC236}">
                  <a16:creationId xmlns:a16="http://schemas.microsoft.com/office/drawing/2014/main" id="{04D00768-7989-2AAE-6A4A-F542D036C114}"/>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B71B1EA1-D412-E086-5528-DD0E78BBF147}"/>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9" name="TextBox 28">
              <a:extLst>
                <a:ext uri="{FF2B5EF4-FFF2-40B4-BE49-F238E27FC236}">
                  <a16:creationId xmlns:a16="http://schemas.microsoft.com/office/drawing/2014/main" id="{08F1A46F-5DB7-E4F6-EB9C-AF7A79B23022}"/>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30" name="TextBox 29">
              <a:extLst>
                <a:ext uri="{FF2B5EF4-FFF2-40B4-BE49-F238E27FC236}">
                  <a16:creationId xmlns:a16="http://schemas.microsoft.com/office/drawing/2014/main" id="{C4DCC3A8-884F-BC34-2D5B-2CB014F2FE32}"/>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1" name="TextBox 30">
              <a:extLst>
                <a:ext uri="{FF2B5EF4-FFF2-40B4-BE49-F238E27FC236}">
                  <a16:creationId xmlns:a16="http://schemas.microsoft.com/office/drawing/2014/main" id="{5B518D6A-F43E-3964-4CDE-EBE0BBA8B2C6}"/>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2" name="TextBox 31">
              <a:extLst>
                <a:ext uri="{FF2B5EF4-FFF2-40B4-BE49-F238E27FC236}">
                  <a16:creationId xmlns:a16="http://schemas.microsoft.com/office/drawing/2014/main" id="{7127F905-A8CF-B1FB-9F9A-F7092E11A11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3" name="Straight Connector 32">
              <a:extLst>
                <a:ext uri="{FF2B5EF4-FFF2-40B4-BE49-F238E27FC236}">
                  <a16:creationId xmlns:a16="http://schemas.microsoft.com/office/drawing/2014/main" id="{4DC7D703-53CA-C164-1592-A189490FB14E}"/>
                </a:ext>
              </a:extLst>
            </p:cNvPr>
            <p:cNvCxnSpPr>
              <a:stCxn id="36" idx="4"/>
              <a:endCxn id="37"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71E5B0C3-1B3A-805E-5095-D35989AAB53E}"/>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5" name="Oval 34">
              <a:extLst>
                <a:ext uri="{FF2B5EF4-FFF2-40B4-BE49-F238E27FC236}">
                  <a16:creationId xmlns:a16="http://schemas.microsoft.com/office/drawing/2014/main" id="{9D8FEC82-26FF-B396-D215-01488389ABF6}"/>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6" name="Oval 35">
              <a:extLst>
                <a:ext uri="{FF2B5EF4-FFF2-40B4-BE49-F238E27FC236}">
                  <a16:creationId xmlns:a16="http://schemas.microsoft.com/office/drawing/2014/main" id="{9F7B386A-6352-312A-E8D6-3A174DA5FA63}"/>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7" name="Oval 36">
              <a:extLst>
                <a:ext uri="{FF2B5EF4-FFF2-40B4-BE49-F238E27FC236}">
                  <a16:creationId xmlns:a16="http://schemas.microsoft.com/office/drawing/2014/main" id="{EE2F3DB9-90AD-9CB4-5AE8-313CBC7DAA97}"/>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8" name="Oval 37">
              <a:extLst>
                <a:ext uri="{FF2B5EF4-FFF2-40B4-BE49-F238E27FC236}">
                  <a16:creationId xmlns:a16="http://schemas.microsoft.com/office/drawing/2014/main" id="{1FE7B9B8-4DF4-0A6E-B7DB-67D373B44415}"/>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9" name="Oval 38">
              <a:extLst>
                <a:ext uri="{FF2B5EF4-FFF2-40B4-BE49-F238E27FC236}">
                  <a16:creationId xmlns:a16="http://schemas.microsoft.com/office/drawing/2014/main" id="{0E80931D-39A3-B059-E0C2-DE86DA31B8C8}"/>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40" name="Oval 39">
              <a:extLst>
                <a:ext uri="{FF2B5EF4-FFF2-40B4-BE49-F238E27FC236}">
                  <a16:creationId xmlns:a16="http://schemas.microsoft.com/office/drawing/2014/main" id="{B8F53483-BB3C-23E4-F30A-D73606586D23}"/>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1" name="Oval 40">
              <a:extLst>
                <a:ext uri="{FF2B5EF4-FFF2-40B4-BE49-F238E27FC236}">
                  <a16:creationId xmlns:a16="http://schemas.microsoft.com/office/drawing/2014/main" id="{65DDF5D0-42C4-978B-659D-19142CC5204D}"/>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2" name="Oval 41">
              <a:extLst>
                <a:ext uri="{FF2B5EF4-FFF2-40B4-BE49-F238E27FC236}">
                  <a16:creationId xmlns:a16="http://schemas.microsoft.com/office/drawing/2014/main" id="{14014BBD-8075-099D-9FE0-1B89DEF3B273}"/>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4" name="Oval 43">
              <a:extLst>
                <a:ext uri="{FF2B5EF4-FFF2-40B4-BE49-F238E27FC236}">
                  <a16:creationId xmlns:a16="http://schemas.microsoft.com/office/drawing/2014/main" id="{389E4039-9811-E7D9-A3B4-F273F3685817}"/>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2504696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589284" y="3997189"/>
            <a:ext cx="4256689" cy="2822027"/>
          </a:xfrm>
          <a:custGeom>
            <a:avLst/>
            <a:gdLst>
              <a:gd name="connsiteX0" fmla="*/ 0 w 4256689"/>
              <a:gd name="connsiteY0" fmla="*/ 945931 h 2822027"/>
              <a:gd name="connsiteX1" fmla="*/ 0 w 4256689"/>
              <a:gd name="connsiteY1" fmla="*/ 1371600 h 2822027"/>
              <a:gd name="connsiteX2" fmla="*/ 315310 w 4256689"/>
              <a:gd name="connsiteY2" fmla="*/ 1576551 h 2822027"/>
              <a:gd name="connsiteX3" fmla="*/ 725214 w 4256689"/>
              <a:gd name="connsiteY3" fmla="*/ 1387365 h 2822027"/>
              <a:gd name="connsiteX4" fmla="*/ 1466193 w 4256689"/>
              <a:gd name="connsiteY4" fmla="*/ 804041 h 2822027"/>
              <a:gd name="connsiteX5" fmla="*/ 2364827 w 4256689"/>
              <a:gd name="connsiteY5" fmla="*/ 646386 h 2822027"/>
              <a:gd name="connsiteX6" fmla="*/ 2743200 w 4256689"/>
              <a:gd name="connsiteY6" fmla="*/ 772510 h 2822027"/>
              <a:gd name="connsiteX7" fmla="*/ 2932386 w 4256689"/>
              <a:gd name="connsiteY7" fmla="*/ 1434662 h 2822027"/>
              <a:gd name="connsiteX8" fmla="*/ 3515710 w 4256689"/>
              <a:gd name="connsiteY8" fmla="*/ 2743200 h 2822027"/>
              <a:gd name="connsiteX9" fmla="*/ 3862551 w 4256689"/>
              <a:gd name="connsiteY9" fmla="*/ 2822027 h 2822027"/>
              <a:gd name="connsiteX10" fmla="*/ 4256689 w 4256689"/>
              <a:gd name="connsiteY10" fmla="*/ 2506717 h 2822027"/>
              <a:gd name="connsiteX11" fmla="*/ 3909848 w 4256689"/>
              <a:gd name="connsiteY11" fmla="*/ 1765738 h 2822027"/>
              <a:gd name="connsiteX12" fmla="*/ 3310758 w 4256689"/>
              <a:gd name="connsiteY12" fmla="*/ 189186 h 2822027"/>
              <a:gd name="connsiteX13" fmla="*/ 2569779 w 4256689"/>
              <a:gd name="connsiteY13" fmla="*/ 0 h 2822027"/>
              <a:gd name="connsiteX14" fmla="*/ 1340069 w 4256689"/>
              <a:gd name="connsiteY14" fmla="*/ 31531 h 2822027"/>
              <a:gd name="connsiteX15" fmla="*/ 457200 w 4256689"/>
              <a:gd name="connsiteY15" fmla="*/ 315310 h 2822027"/>
              <a:gd name="connsiteX16" fmla="*/ 78827 w 4256689"/>
              <a:gd name="connsiteY16" fmla="*/ 898634 h 2822027"/>
              <a:gd name="connsiteX17" fmla="*/ 0 w 4256689"/>
              <a:gd name="connsiteY17" fmla="*/ 945931 h 282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56689" h="2822027">
                <a:moveTo>
                  <a:pt x="0" y="945931"/>
                </a:moveTo>
                <a:lnTo>
                  <a:pt x="0" y="1371600"/>
                </a:lnTo>
                <a:lnTo>
                  <a:pt x="315310" y="1576551"/>
                </a:lnTo>
                <a:lnTo>
                  <a:pt x="725214" y="1387365"/>
                </a:lnTo>
                <a:lnTo>
                  <a:pt x="1466193" y="804041"/>
                </a:lnTo>
                <a:lnTo>
                  <a:pt x="2364827" y="646386"/>
                </a:lnTo>
                <a:lnTo>
                  <a:pt x="2743200" y="772510"/>
                </a:lnTo>
                <a:lnTo>
                  <a:pt x="2932386" y="1434662"/>
                </a:lnTo>
                <a:lnTo>
                  <a:pt x="3515710" y="2743200"/>
                </a:lnTo>
                <a:lnTo>
                  <a:pt x="3862551" y="2822027"/>
                </a:lnTo>
                <a:lnTo>
                  <a:pt x="4256689" y="2506717"/>
                </a:lnTo>
                <a:lnTo>
                  <a:pt x="3909848" y="1765738"/>
                </a:lnTo>
                <a:lnTo>
                  <a:pt x="3310758" y="189186"/>
                </a:lnTo>
                <a:lnTo>
                  <a:pt x="2569779" y="0"/>
                </a:lnTo>
                <a:lnTo>
                  <a:pt x="1340069" y="31531"/>
                </a:lnTo>
                <a:lnTo>
                  <a:pt x="457200" y="315310"/>
                </a:lnTo>
                <a:lnTo>
                  <a:pt x="78827" y="898634"/>
                </a:lnTo>
                <a:lnTo>
                  <a:pt x="0" y="945931"/>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Prim’s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25</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9FEDDE88-BC67-D05D-573D-C71900537B98}"/>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5" name="TextBox 4">
                <a:extLst>
                  <a:ext uri="{FF2B5EF4-FFF2-40B4-BE49-F238E27FC236}">
                    <a16:creationId xmlns:a16="http://schemas.microsoft.com/office/drawing/2014/main" id="{9FEDDE88-BC67-D05D-573D-C71900537B98}"/>
                  </a:ext>
                </a:extLst>
              </p:cNvPr>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45" name="Group 44">
            <a:extLst>
              <a:ext uri="{FF2B5EF4-FFF2-40B4-BE49-F238E27FC236}">
                <a16:creationId xmlns:a16="http://schemas.microsoft.com/office/drawing/2014/main" id="{7F25E7BB-9619-D050-E4F5-7B8F60F57956}"/>
              </a:ext>
            </a:extLst>
          </p:cNvPr>
          <p:cNvGrpSpPr/>
          <p:nvPr/>
        </p:nvGrpSpPr>
        <p:grpSpPr>
          <a:xfrm>
            <a:off x="3826554" y="4146960"/>
            <a:ext cx="4600060" cy="2787240"/>
            <a:chOff x="0" y="2862182"/>
            <a:chExt cx="7044346" cy="4268266"/>
          </a:xfrm>
        </p:grpSpPr>
        <p:cxnSp>
          <p:nvCxnSpPr>
            <p:cNvPr id="46" name="Straight Connector 45">
              <a:extLst>
                <a:ext uri="{FF2B5EF4-FFF2-40B4-BE49-F238E27FC236}">
                  <a16:creationId xmlns:a16="http://schemas.microsoft.com/office/drawing/2014/main" id="{D599EFC6-6D30-55E1-9D38-FACE182CD726}"/>
                </a:ext>
              </a:extLst>
            </p:cNvPr>
            <p:cNvCxnSpPr>
              <a:stCxn id="112" idx="7"/>
              <a:endCxn id="113"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B9AEE47-7313-A9D5-DC55-C64DE182B661}"/>
                </a:ext>
              </a:extLst>
            </p:cNvPr>
            <p:cNvCxnSpPr>
              <a:stCxn id="113" idx="6"/>
              <a:endCxn id="116"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13E373B-1636-E344-9C5C-267CD61A4D4A}"/>
                </a:ext>
              </a:extLst>
            </p:cNvPr>
            <p:cNvCxnSpPr>
              <a:stCxn id="112" idx="4"/>
              <a:endCxn id="114"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BDC20CD-EA6E-1902-723C-040AD70FD6E4}"/>
                </a:ext>
              </a:extLst>
            </p:cNvPr>
            <p:cNvCxnSpPr>
              <a:stCxn id="115" idx="3"/>
              <a:endCxn id="114"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ED1ECD4-8D10-56D6-C69C-EC886DE3AC9C}"/>
                </a:ext>
              </a:extLst>
            </p:cNvPr>
            <p:cNvCxnSpPr>
              <a:stCxn id="117" idx="2"/>
              <a:endCxn id="114"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BCDF0AA-EC8F-B3E5-C050-2EBB3E0BB1F2}"/>
                </a:ext>
              </a:extLst>
            </p:cNvPr>
            <p:cNvCxnSpPr>
              <a:stCxn id="115" idx="5"/>
              <a:endCxn id="117"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53CD1C5-8FC1-92D2-AA99-891F1FA5BAC9}"/>
                </a:ext>
              </a:extLst>
            </p:cNvPr>
            <p:cNvCxnSpPr>
              <a:stCxn id="115" idx="7"/>
              <a:endCxn id="116"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46551A6-A126-E77E-4289-E77CE9CA9272}"/>
                </a:ext>
              </a:extLst>
            </p:cNvPr>
            <p:cNvCxnSpPr>
              <a:stCxn id="117" idx="6"/>
              <a:endCxn id="118"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4E77865-C15A-FC72-6A3A-F627EAE41546}"/>
                </a:ext>
              </a:extLst>
            </p:cNvPr>
            <p:cNvCxnSpPr>
              <a:stCxn id="118" idx="1"/>
              <a:endCxn id="116"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5874FA06-E0F2-1E7A-D4D2-3049983A5831}"/>
                </a:ext>
              </a:extLst>
            </p:cNvPr>
            <p:cNvCxnSpPr>
              <a:stCxn id="120" idx="2"/>
              <a:endCxn id="116" idx="5"/>
            </p:cNvCxnSpPr>
            <p:nvPr/>
          </p:nvCxnSpPr>
          <p:spPr>
            <a:xfrm flipH="1" flipV="1">
              <a:off x="4392601" y="3510585"/>
              <a:ext cx="913997" cy="495205"/>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242DC4BF-E516-FEC3-17EE-C6EE12DE288B}"/>
                </a:ext>
              </a:extLst>
            </p:cNvPr>
            <p:cNvCxnSpPr>
              <a:stCxn id="118" idx="0"/>
              <a:endCxn id="120"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232979C-5A59-FEDF-F4C1-8DA05B332BBD}"/>
                </a:ext>
              </a:extLst>
            </p:cNvPr>
            <p:cNvCxnSpPr>
              <a:stCxn id="119" idx="1"/>
              <a:endCxn id="120"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1BE27850-AA1B-2BF2-D3E8-6E98EE3D2AE1}"/>
                </a:ext>
              </a:extLst>
            </p:cNvPr>
            <p:cNvCxnSpPr>
              <a:stCxn id="119" idx="3"/>
              <a:endCxn id="118"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0E0A0B2-4DD0-20AB-979A-53A029F1A6FE}"/>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8" name="TextBox 97">
              <a:extLst>
                <a:ext uri="{FF2B5EF4-FFF2-40B4-BE49-F238E27FC236}">
                  <a16:creationId xmlns:a16="http://schemas.microsoft.com/office/drawing/2014/main" id="{8EABE52E-CB2B-CCE9-AD71-A088F58EF814}"/>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9" name="TextBox 98">
              <a:extLst>
                <a:ext uri="{FF2B5EF4-FFF2-40B4-BE49-F238E27FC236}">
                  <a16:creationId xmlns:a16="http://schemas.microsoft.com/office/drawing/2014/main" id="{5A8D7EDC-90E9-A330-F6DE-B7811F8334A1}"/>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100" name="TextBox 99">
              <a:extLst>
                <a:ext uri="{FF2B5EF4-FFF2-40B4-BE49-F238E27FC236}">
                  <a16:creationId xmlns:a16="http://schemas.microsoft.com/office/drawing/2014/main" id="{BEAE98C6-7BBE-A153-772D-FBD16424BD55}"/>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1" name="TextBox 100">
              <a:extLst>
                <a:ext uri="{FF2B5EF4-FFF2-40B4-BE49-F238E27FC236}">
                  <a16:creationId xmlns:a16="http://schemas.microsoft.com/office/drawing/2014/main" id="{82EA6EC7-56EB-AD62-4E6B-0E2508F6C624}"/>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2" name="TextBox 101">
              <a:extLst>
                <a:ext uri="{FF2B5EF4-FFF2-40B4-BE49-F238E27FC236}">
                  <a16:creationId xmlns:a16="http://schemas.microsoft.com/office/drawing/2014/main" id="{2DF706EE-F43E-947F-2A89-207022B6A394}"/>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3" name="TextBox 102">
              <a:extLst>
                <a:ext uri="{FF2B5EF4-FFF2-40B4-BE49-F238E27FC236}">
                  <a16:creationId xmlns:a16="http://schemas.microsoft.com/office/drawing/2014/main" id="{3569850C-99C8-C1E1-4077-CEA0DF3F934E}"/>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104" name="TextBox 103">
              <a:extLst>
                <a:ext uri="{FF2B5EF4-FFF2-40B4-BE49-F238E27FC236}">
                  <a16:creationId xmlns:a16="http://schemas.microsoft.com/office/drawing/2014/main" id="{B6F85CD8-8FD8-E16B-3970-43D47E53FD6F}"/>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105" name="TextBox 104">
              <a:extLst>
                <a:ext uri="{FF2B5EF4-FFF2-40B4-BE49-F238E27FC236}">
                  <a16:creationId xmlns:a16="http://schemas.microsoft.com/office/drawing/2014/main" id="{D2368C58-7CF3-FEEF-E187-4588500D6298}"/>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6" name="TextBox 105">
              <a:extLst>
                <a:ext uri="{FF2B5EF4-FFF2-40B4-BE49-F238E27FC236}">
                  <a16:creationId xmlns:a16="http://schemas.microsoft.com/office/drawing/2014/main" id="{91FE7DD5-263B-0535-208C-6A2BAEF62394}"/>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107" name="TextBox 106">
              <a:extLst>
                <a:ext uri="{FF2B5EF4-FFF2-40B4-BE49-F238E27FC236}">
                  <a16:creationId xmlns:a16="http://schemas.microsoft.com/office/drawing/2014/main" id="{C3E3BFB3-0450-8CDD-815C-4F1B2B69985E}"/>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8" name="TextBox 107">
              <a:extLst>
                <a:ext uri="{FF2B5EF4-FFF2-40B4-BE49-F238E27FC236}">
                  <a16:creationId xmlns:a16="http://schemas.microsoft.com/office/drawing/2014/main" id="{183AAA82-1E15-E454-E4AD-2ECC5A90A91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9" name="TextBox 108">
              <a:extLst>
                <a:ext uri="{FF2B5EF4-FFF2-40B4-BE49-F238E27FC236}">
                  <a16:creationId xmlns:a16="http://schemas.microsoft.com/office/drawing/2014/main" id="{DA526017-EDBC-3802-3F81-2F957C762A9F}"/>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10" name="Straight Connector 109">
              <a:extLst>
                <a:ext uri="{FF2B5EF4-FFF2-40B4-BE49-F238E27FC236}">
                  <a16:creationId xmlns:a16="http://schemas.microsoft.com/office/drawing/2014/main" id="{2B4E357C-B1FD-ECA7-11FA-A4AF5230ED53}"/>
                </a:ext>
              </a:extLst>
            </p:cNvPr>
            <p:cNvCxnSpPr>
              <a:stCxn id="113" idx="4"/>
              <a:endCxn id="114"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30D3DFB9-3812-1B89-FF6B-31B35784B9D2}"/>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2" name="Oval 111">
              <a:extLst>
                <a:ext uri="{FF2B5EF4-FFF2-40B4-BE49-F238E27FC236}">
                  <a16:creationId xmlns:a16="http://schemas.microsoft.com/office/drawing/2014/main" id="{6F3CF747-A771-4128-AF04-72383E6704F5}"/>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3" name="Oval 112">
              <a:extLst>
                <a:ext uri="{FF2B5EF4-FFF2-40B4-BE49-F238E27FC236}">
                  <a16:creationId xmlns:a16="http://schemas.microsoft.com/office/drawing/2014/main" id="{7FB22AE7-382F-62BB-627D-E284B56097BA}"/>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4" name="Oval 113">
              <a:extLst>
                <a:ext uri="{FF2B5EF4-FFF2-40B4-BE49-F238E27FC236}">
                  <a16:creationId xmlns:a16="http://schemas.microsoft.com/office/drawing/2014/main" id="{324D47C1-AB54-DA71-7D19-6E4646B070BD}"/>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5" name="Oval 114">
              <a:extLst>
                <a:ext uri="{FF2B5EF4-FFF2-40B4-BE49-F238E27FC236}">
                  <a16:creationId xmlns:a16="http://schemas.microsoft.com/office/drawing/2014/main" id="{315C05A8-35BC-A8D4-BCFF-5311CD18E299}"/>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6" name="Oval 115">
              <a:extLst>
                <a:ext uri="{FF2B5EF4-FFF2-40B4-BE49-F238E27FC236}">
                  <a16:creationId xmlns:a16="http://schemas.microsoft.com/office/drawing/2014/main" id="{C9C3635F-032E-0DFB-EA7B-72C5A67F98B4}"/>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7" name="Oval 116">
              <a:extLst>
                <a:ext uri="{FF2B5EF4-FFF2-40B4-BE49-F238E27FC236}">
                  <a16:creationId xmlns:a16="http://schemas.microsoft.com/office/drawing/2014/main" id="{EC67713D-F934-61B1-B10D-8595B1F43CEA}"/>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8" name="Oval 117">
              <a:extLst>
                <a:ext uri="{FF2B5EF4-FFF2-40B4-BE49-F238E27FC236}">
                  <a16:creationId xmlns:a16="http://schemas.microsoft.com/office/drawing/2014/main" id="{BD5FE8FF-FE39-CAF3-36D4-BF04DB354F0E}"/>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9" name="Oval 118">
              <a:extLst>
                <a:ext uri="{FF2B5EF4-FFF2-40B4-BE49-F238E27FC236}">
                  <a16:creationId xmlns:a16="http://schemas.microsoft.com/office/drawing/2014/main" id="{37D5DFDE-186E-DDBA-9439-712FFE5FF282}"/>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20" name="Oval 119">
              <a:extLst>
                <a:ext uri="{FF2B5EF4-FFF2-40B4-BE49-F238E27FC236}">
                  <a16:creationId xmlns:a16="http://schemas.microsoft.com/office/drawing/2014/main" id="{7CD803C3-9610-9EFD-7358-F93BE9F4FF5F}"/>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2297035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3557752" y="4038600"/>
            <a:ext cx="4303986" cy="2822028"/>
          </a:xfrm>
          <a:custGeom>
            <a:avLst/>
            <a:gdLst>
              <a:gd name="connsiteX0" fmla="*/ 0 w 4303986"/>
              <a:gd name="connsiteY0" fmla="*/ 898635 h 2822028"/>
              <a:gd name="connsiteX1" fmla="*/ 15765 w 4303986"/>
              <a:gd name="connsiteY1" fmla="*/ 1434662 h 2822028"/>
              <a:gd name="connsiteX2" fmla="*/ 204951 w 4303986"/>
              <a:gd name="connsiteY2" fmla="*/ 1576552 h 2822028"/>
              <a:gd name="connsiteX3" fmla="*/ 756745 w 4303986"/>
              <a:gd name="connsiteY3" fmla="*/ 1403131 h 2822028"/>
              <a:gd name="connsiteX4" fmla="*/ 1576551 w 4303986"/>
              <a:gd name="connsiteY4" fmla="*/ 804041 h 2822028"/>
              <a:gd name="connsiteX5" fmla="*/ 2380593 w 4303986"/>
              <a:gd name="connsiteY5" fmla="*/ 614855 h 2822028"/>
              <a:gd name="connsiteX6" fmla="*/ 2885089 w 4303986"/>
              <a:gd name="connsiteY6" fmla="*/ 867104 h 2822028"/>
              <a:gd name="connsiteX7" fmla="*/ 3042745 w 4303986"/>
              <a:gd name="connsiteY7" fmla="*/ 1592317 h 2822028"/>
              <a:gd name="connsiteX8" fmla="*/ 3452648 w 4303986"/>
              <a:gd name="connsiteY8" fmla="*/ 2680138 h 2822028"/>
              <a:gd name="connsiteX9" fmla="*/ 3909848 w 4303986"/>
              <a:gd name="connsiteY9" fmla="*/ 2822028 h 2822028"/>
              <a:gd name="connsiteX10" fmla="*/ 4146331 w 4303986"/>
              <a:gd name="connsiteY10" fmla="*/ 2412124 h 2822028"/>
              <a:gd name="connsiteX11" fmla="*/ 4303986 w 4303986"/>
              <a:gd name="connsiteY11" fmla="*/ 709448 h 2822028"/>
              <a:gd name="connsiteX12" fmla="*/ 3216165 w 4303986"/>
              <a:gd name="connsiteY12" fmla="*/ 78828 h 2822028"/>
              <a:gd name="connsiteX13" fmla="*/ 1655379 w 4303986"/>
              <a:gd name="connsiteY13" fmla="*/ 0 h 2822028"/>
              <a:gd name="connsiteX14" fmla="*/ 630620 w 4303986"/>
              <a:gd name="connsiteY14" fmla="*/ 362607 h 2822028"/>
              <a:gd name="connsiteX15" fmla="*/ 0 w 4303986"/>
              <a:gd name="connsiteY15" fmla="*/ 898635 h 2822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03986" h="2822028">
                <a:moveTo>
                  <a:pt x="0" y="898635"/>
                </a:moveTo>
                <a:lnTo>
                  <a:pt x="15765" y="1434662"/>
                </a:lnTo>
                <a:lnTo>
                  <a:pt x="204951" y="1576552"/>
                </a:lnTo>
                <a:lnTo>
                  <a:pt x="756745" y="1403131"/>
                </a:lnTo>
                <a:lnTo>
                  <a:pt x="1576551" y="804041"/>
                </a:lnTo>
                <a:lnTo>
                  <a:pt x="2380593" y="614855"/>
                </a:lnTo>
                <a:lnTo>
                  <a:pt x="2885089" y="867104"/>
                </a:lnTo>
                <a:lnTo>
                  <a:pt x="3042745" y="1592317"/>
                </a:lnTo>
                <a:lnTo>
                  <a:pt x="3452648" y="2680138"/>
                </a:lnTo>
                <a:lnTo>
                  <a:pt x="3909848" y="2822028"/>
                </a:lnTo>
                <a:lnTo>
                  <a:pt x="4146331" y="2412124"/>
                </a:lnTo>
                <a:lnTo>
                  <a:pt x="4303986" y="709448"/>
                </a:lnTo>
                <a:lnTo>
                  <a:pt x="3216165" y="78828"/>
                </a:lnTo>
                <a:lnTo>
                  <a:pt x="1655379" y="0"/>
                </a:lnTo>
                <a:lnTo>
                  <a:pt x="630620" y="362607"/>
                </a:lnTo>
                <a:lnTo>
                  <a:pt x="0" y="898635"/>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Prim’s Algorithm</a:t>
            </a:r>
          </a:p>
        </p:txBody>
      </p:sp>
      <p:sp>
        <p:nvSpPr>
          <p:cNvPr id="4" name="Slide Number Placeholder 3"/>
          <p:cNvSpPr>
            <a:spLocks noGrp="1"/>
          </p:cNvSpPr>
          <p:nvPr>
            <p:ph type="sldNum" sz="quarter" idx="12"/>
          </p:nvPr>
        </p:nvSpPr>
        <p:spPr>
          <a:xfrm>
            <a:off x="8737600" y="6356351"/>
            <a:ext cx="2844800" cy="365125"/>
          </a:xfrm>
        </p:spPr>
        <p:txBody>
          <a:bodyPr/>
          <a:lstStyle/>
          <a:p>
            <a:fld id="{86BADE50-950A-4D58-BFB2-FA2C6A8B385D}" type="slidenum">
              <a:rPr lang="en-US" smtClean="0"/>
              <a:t>26</a:t>
            </a:fld>
            <a:endParaRPr lang="en-US"/>
          </a:p>
        </p:txBody>
      </p:sp>
      <mc:AlternateContent xmlns:mc="http://schemas.openxmlformats.org/markup-compatibility/2006" xmlns:a14="http://schemas.microsoft.com/office/drawing/2010/main">
        <mc:Choice Requires="a14">
          <p:sp>
            <p:nvSpPr>
              <p:cNvPr id="45" name="TextBox 44"/>
              <p:cNvSpPr txBox="1"/>
              <p:nvPr/>
            </p:nvSpPr>
            <p:spPr>
              <a:xfrm>
                <a:off x="7739866" y="1343799"/>
                <a:ext cx="2851935" cy="830997"/>
              </a:xfrm>
              <a:prstGeom prst="rect">
                <a:avLst/>
              </a:prstGeom>
              <a:noFill/>
            </p:spPr>
            <p:txBody>
              <a:bodyPr wrap="none" rtlCol="0">
                <a:spAutoFit/>
              </a:bodyPr>
              <a:lstStyle/>
              <a:p>
                <a:r>
                  <a:rPr lang="en-US" sz="2400" dirty="0">
                    <a:solidFill>
                      <a:schemeClr val="accent6">
                        <a:lumMod val="75000"/>
                      </a:schemeClr>
                    </a:solidFill>
                  </a:rPr>
                  <a:t>Keep edges in a Heap</a:t>
                </a:r>
              </a:p>
              <a:p>
                <a:pPr/>
                <a14:m>
                  <m:oMathPara xmlns:m="http://schemas.openxmlformats.org/officeDocument/2006/math">
                    <m:oMathParaPr>
                      <m:jc m:val="centerGroup"/>
                    </m:oMathParaPr>
                    <m:oMath xmlns:m="http://schemas.openxmlformats.org/officeDocument/2006/math">
                      <m:r>
                        <a:rPr lang="en-US" sz="2400" i="1">
                          <a:solidFill>
                            <a:schemeClr val="accent6">
                              <a:lumMod val="75000"/>
                            </a:schemeClr>
                          </a:solidFill>
                          <a:latin typeface="Cambria Math"/>
                        </a:rPr>
                        <m:t>𝑂</m:t>
                      </m:r>
                      <m:d>
                        <m:dPr>
                          <m:ctrlPr>
                            <a:rPr lang="en-US" sz="2400" i="1">
                              <a:solidFill>
                                <a:schemeClr val="accent6">
                                  <a:lumMod val="75000"/>
                                </a:schemeClr>
                              </a:solidFill>
                              <a:latin typeface="Cambria Math" panose="02040503050406030204" pitchFamily="18" charset="0"/>
                            </a:rPr>
                          </m:ctrlPr>
                        </m:dPr>
                        <m:e>
                          <m:r>
                            <a:rPr lang="en-US" sz="2400" i="1">
                              <a:solidFill>
                                <a:schemeClr val="accent6">
                                  <a:lumMod val="75000"/>
                                </a:schemeClr>
                              </a:solidFill>
                              <a:latin typeface="Cambria Math"/>
                            </a:rPr>
                            <m:t>𝐸</m:t>
                          </m:r>
                          <m:r>
                            <a:rPr lang="en-US" sz="2400" i="1">
                              <a:solidFill>
                                <a:schemeClr val="accent6">
                                  <a:lumMod val="75000"/>
                                </a:schemeClr>
                              </a:solidFill>
                              <a:latin typeface="Cambria Math"/>
                            </a:rPr>
                            <m:t> </m:t>
                          </m:r>
                          <m:r>
                            <m:rPr>
                              <m:sty m:val="p"/>
                            </m:rPr>
                            <a:rPr lang="en-US" sz="2400" i="1">
                              <a:solidFill>
                                <a:schemeClr val="accent6">
                                  <a:lumMod val="75000"/>
                                </a:schemeClr>
                              </a:solidFill>
                              <a:latin typeface="Cambria Math"/>
                            </a:rPr>
                            <m:t>log</m:t>
                          </m:r>
                          <m:r>
                            <a:rPr lang="en-US" sz="2400" i="1">
                              <a:solidFill>
                                <a:schemeClr val="accent6">
                                  <a:lumMod val="75000"/>
                                </a:schemeClr>
                              </a:solidFill>
                              <a:latin typeface="Cambria Math"/>
                            </a:rPr>
                            <m:t> </m:t>
                          </m:r>
                          <m:r>
                            <a:rPr lang="en-US" sz="2400" i="1">
                              <a:solidFill>
                                <a:schemeClr val="accent6">
                                  <a:lumMod val="75000"/>
                                </a:schemeClr>
                              </a:solidFill>
                              <a:latin typeface="Cambria Math"/>
                            </a:rPr>
                            <m:t>𝑉</m:t>
                          </m:r>
                        </m:e>
                      </m:d>
                    </m:oMath>
                  </m:oMathPara>
                </a14:m>
                <a:endParaRPr lang="en-US" sz="2400" dirty="0">
                  <a:solidFill>
                    <a:schemeClr val="accent6"/>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739866" y="1343799"/>
                <a:ext cx="2851935" cy="830997"/>
              </a:xfrm>
              <a:prstGeom prst="rect">
                <a:avLst/>
              </a:prstGeom>
              <a:blipFill>
                <a:blip r:embed="rId3"/>
                <a:stretch>
                  <a:fillRect l="-3419" t="-5839" r="-2137" b="-87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951A940-9E49-531C-7109-C02D303F5780}"/>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3" name="TextBox 2">
                <a:extLst>
                  <a:ext uri="{FF2B5EF4-FFF2-40B4-BE49-F238E27FC236}">
                    <a16:creationId xmlns:a16="http://schemas.microsoft.com/office/drawing/2014/main" id="{2951A940-9E49-531C-7109-C02D303F5780}"/>
                  </a:ext>
                </a:extLst>
              </p:cNvPr>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4"/>
                <a:stretch>
                  <a:fillRect l="-1474" t="-2717" b="-6793"/>
                </a:stretch>
              </a:blipFill>
            </p:spPr>
            <p:txBody>
              <a:bodyPr/>
              <a:lstStyle/>
              <a:p>
                <a:r>
                  <a:rPr lang="en-US">
                    <a:noFill/>
                  </a:rPr>
                  <a:t> </a:t>
                </a:r>
              </a:p>
            </p:txBody>
          </p:sp>
        </mc:Fallback>
      </mc:AlternateContent>
      <p:grpSp>
        <p:nvGrpSpPr>
          <p:cNvPr id="6" name="Group 5">
            <a:extLst>
              <a:ext uri="{FF2B5EF4-FFF2-40B4-BE49-F238E27FC236}">
                <a16:creationId xmlns:a16="http://schemas.microsoft.com/office/drawing/2014/main" id="{76D9FA8F-0067-0E85-290D-5EB831A8E6D4}"/>
              </a:ext>
            </a:extLst>
          </p:cNvPr>
          <p:cNvGrpSpPr/>
          <p:nvPr/>
        </p:nvGrpSpPr>
        <p:grpSpPr>
          <a:xfrm>
            <a:off x="3826554" y="4146960"/>
            <a:ext cx="4600060" cy="2787240"/>
            <a:chOff x="0" y="2862182"/>
            <a:chExt cx="7044346" cy="4268266"/>
          </a:xfrm>
        </p:grpSpPr>
        <p:cxnSp>
          <p:nvCxnSpPr>
            <p:cNvPr id="7" name="Straight Connector 6">
              <a:extLst>
                <a:ext uri="{FF2B5EF4-FFF2-40B4-BE49-F238E27FC236}">
                  <a16:creationId xmlns:a16="http://schemas.microsoft.com/office/drawing/2014/main" id="{0382F57A-4695-5889-D7FF-04E564CEEDA4}"/>
                </a:ext>
              </a:extLst>
            </p:cNvPr>
            <p:cNvCxnSpPr>
              <a:stCxn id="35" idx="7"/>
              <a:endCxn id="36"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5273129-1634-8B3A-38AD-A14C98120759}"/>
                </a:ext>
              </a:extLst>
            </p:cNvPr>
            <p:cNvCxnSpPr>
              <a:stCxn id="36" idx="6"/>
              <a:endCxn id="39"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1EE0CC5-72DA-49B7-6253-EC58FB1D3464}"/>
                </a:ext>
              </a:extLst>
            </p:cNvPr>
            <p:cNvCxnSpPr>
              <a:stCxn id="35" idx="4"/>
              <a:endCxn id="37"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67844A-F20C-7742-0EB3-AC90DD5275D3}"/>
                </a:ext>
              </a:extLst>
            </p:cNvPr>
            <p:cNvCxnSpPr>
              <a:stCxn id="38" idx="3"/>
              <a:endCxn id="37"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50D9841-9DC5-E209-B9F0-FBB3AF958039}"/>
                </a:ext>
              </a:extLst>
            </p:cNvPr>
            <p:cNvCxnSpPr>
              <a:stCxn id="40" idx="2"/>
              <a:endCxn id="37"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F3C212E-BE80-6E61-1AE9-46AFBA6AB1D4}"/>
                </a:ext>
              </a:extLst>
            </p:cNvPr>
            <p:cNvCxnSpPr>
              <a:stCxn id="38" idx="5"/>
              <a:endCxn id="40"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F0694DB-763F-4571-12F4-95CAD351315D}"/>
                </a:ext>
              </a:extLst>
            </p:cNvPr>
            <p:cNvCxnSpPr>
              <a:stCxn id="38" idx="7"/>
              <a:endCxn id="39"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827477B-9CE2-E440-977F-BC574E7AEFD8}"/>
                </a:ext>
              </a:extLst>
            </p:cNvPr>
            <p:cNvCxnSpPr>
              <a:stCxn id="40" idx="6"/>
              <a:endCxn id="41"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A872E80-7D38-B444-26F4-8874F251A522}"/>
                </a:ext>
              </a:extLst>
            </p:cNvPr>
            <p:cNvCxnSpPr>
              <a:stCxn id="41" idx="1"/>
              <a:endCxn id="39"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71583AC-571B-28F8-FE55-B5AF9A321096}"/>
                </a:ext>
              </a:extLst>
            </p:cNvPr>
            <p:cNvCxnSpPr>
              <a:stCxn id="44" idx="2"/>
              <a:endCxn id="39"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17DA6E2-036A-7787-81C6-76B6CD722F5C}"/>
                </a:ext>
              </a:extLst>
            </p:cNvPr>
            <p:cNvCxnSpPr>
              <a:stCxn id="41" idx="0"/>
              <a:endCxn id="4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92DD73E-18EF-6E01-E6BD-B056EFA8F1B3}"/>
                </a:ext>
              </a:extLst>
            </p:cNvPr>
            <p:cNvCxnSpPr>
              <a:stCxn id="42" idx="1"/>
              <a:endCxn id="44" idx="5"/>
            </p:cNvCxnSpPr>
            <p:nvPr/>
          </p:nvCxnSpPr>
          <p:spPr>
            <a:xfrm flipH="1" flipV="1">
              <a:off x="5744700" y="4187258"/>
              <a:ext cx="861544" cy="674868"/>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9A7078B-E4B4-BA99-726E-029D5339DBD6}"/>
                </a:ext>
              </a:extLst>
            </p:cNvPr>
            <p:cNvCxnSpPr>
              <a:stCxn id="42" idx="3"/>
              <a:endCxn id="41"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265166D-9043-FE32-84B2-74D26DF49C6E}"/>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1" name="TextBox 20">
              <a:extLst>
                <a:ext uri="{FF2B5EF4-FFF2-40B4-BE49-F238E27FC236}">
                  <a16:creationId xmlns:a16="http://schemas.microsoft.com/office/drawing/2014/main" id="{ED0D78D0-0C58-EF1A-0F94-51F7936899E7}"/>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2" name="TextBox 21">
              <a:extLst>
                <a:ext uri="{FF2B5EF4-FFF2-40B4-BE49-F238E27FC236}">
                  <a16:creationId xmlns:a16="http://schemas.microsoft.com/office/drawing/2014/main" id="{58AC91F5-6B70-C240-8A5E-B336F941FA6F}"/>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3" name="TextBox 22">
              <a:extLst>
                <a:ext uri="{FF2B5EF4-FFF2-40B4-BE49-F238E27FC236}">
                  <a16:creationId xmlns:a16="http://schemas.microsoft.com/office/drawing/2014/main" id="{1C8F79B5-B17C-3BC4-B9C0-5AACD195C6B3}"/>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4" name="TextBox 23">
              <a:extLst>
                <a:ext uri="{FF2B5EF4-FFF2-40B4-BE49-F238E27FC236}">
                  <a16:creationId xmlns:a16="http://schemas.microsoft.com/office/drawing/2014/main" id="{FD42629F-1425-BFFD-2618-39400F72DEB1}"/>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5" name="TextBox 24">
              <a:extLst>
                <a:ext uri="{FF2B5EF4-FFF2-40B4-BE49-F238E27FC236}">
                  <a16:creationId xmlns:a16="http://schemas.microsoft.com/office/drawing/2014/main" id="{71FAD44C-1CF5-7B07-FECE-A4D96CFE8C78}"/>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6" name="TextBox 25">
              <a:extLst>
                <a:ext uri="{FF2B5EF4-FFF2-40B4-BE49-F238E27FC236}">
                  <a16:creationId xmlns:a16="http://schemas.microsoft.com/office/drawing/2014/main" id="{D38B0B2A-D5A3-E743-DD44-0B8B3F7EC329}"/>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7" name="TextBox 26">
              <a:extLst>
                <a:ext uri="{FF2B5EF4-FFF2-40B4-BE49-F238E27FC236}">
                  <a16:creationId xmlns:a16="http://schemas.microsoft.com/office/drawing/2014/main" id="{E815482B-7A79-8B98-5F5D-2067F12D5E51}"/>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025A17FF-4690-E53C-CC59-6449B11C1655}"/>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9" name="TextBox 28">
              <a:extLst>
                <a:ext uri="{FF2B5EF4-FFF2-40B4-BE49-F238E27FC236}">
                  <a16:creationId xmlns:a16="http://schemas.microsoft.com/office/drawing/2014/main" id="{F10A0B5F-5943-3AE9-2307-34485FC2B4BA}"/>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30" name="TextBox 29">
              <a:extLst>
                <a:ext uri="{FF2B5EF4-FFF2-40B4-BE49-F238E27FC236}">
                  <a16:creationId xmlns:a16="http://schemas.microsoft.com/office/drawing/2014/main" id="{0953C599-C429-6F9E-3E1E-B440E98B9F89}"/>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1" name="TextBox 30">
              <a:extLst>
                <a:ext uri="{FF2B5EF4-FFF2-40B4-BE49-F238E27FC236}">
                  <a16:creationId xmlns:a16="http://schemas.microsoft.com/office/drawing/2014/main" id="{05FEEB2A-8D2B-3662-04C4-1A32C5F44289}"/>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2" name="TextBox 31">
              <a:extLst>
                <a:ext uri="{FF2B5EF4-FFF2-40B4-BE49-F238E27FC236}">
                  <a16:creationId xmlns:a16="http://schemas.microsoft.com/office/drawing/2014/main" id="{8964983F-13A0-69B8-BE14-446C5C3D1527}"/>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3" name="Straight Connector 32">
              <a:extLst>
                <a:ext uri="{FF2B5EF4-FFF2-40B4-BE49-F238E27FC236}">
                  <a16:creationId xmlns:a16="http://schemas.microsoft.com/office/drawing/2014/main" id="{E54E6B51-FF3E-94BD-0094-B74987FC6073}"/>
                </a:ext>
              </a:extLst>
            </p:cNvPr>
            <p:cNvCxnSpPr>
              <a:stCxn id="36" idx="4"/>
              <a:endCxn id="37"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39AD4A9-78A2-3FDC-D950-15D390B8A117}"/>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5" name="Oval 34">
              <a:extLst>
                <a:ext uri="{FF2B5EF4-FFF2-40B4-BE49-F238E27FC236}">
                  <a16:creationId xmlns:a16="http://schemas.microsoft.com/office/drawing/2014/main" id="{F0937969-9D71-8776-BACA-2945A5A14E8A}"/>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6" name="Oval 35">
              <a:extLst>
                <a:ext uri="{FF2B5EF4-FFF2-40B4-BE49-F238E27FC236}">
                  <a16:creationId xmlns:a16="http://schemas.microsoft.com/office/drawing/2014/main" id="{2605EE3A-EC1A-D362-7A82-E09C2CD7B79E}"/>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7" name="Oval 36">
              <a:extLst>
                <a:ext uri="{FF2B5EF4-FFF2-40B4-BE49-F238E27FC236}">
                  <a16:creationId xmlns:a16="http://schemas.microsoft.com/office/drawing/2014/main" id="{7CBAA3EF-4897-4F6C-5323-3D7B0F16743E}"/>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8" name="Oval 37">
              <a:extLst>
                <a:ext uri="{FF2B5EF4-FFF2-40B4-BE49-F238E27FC236}">
                  <a16:creationId xmlns:a16="http://schemas.microsoft.com/office/drawing/2014/main" id="{800DA7FD-B416-796B-ABF3-45AFAC8FA09B}"/>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9" name="Oval 38">
              <a:extLst>
                <a:ext uri="{FF2B5EF4-FFF2-40B4-BE49-F238E27FC236}">
                  <a16:creationId xmlns:a16="http://schemas.microsoft.com/office/drawing/2014/main" id="{CBA07CDC-5241-B424-9809-72A3096614F7}"/>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40" name="Oval 39">
              <a:extLst>
                <a:ext uri="{FF2B5EF4-FFF2-40B4-BE49-F238E27FC236}">
                  <a16:creationId xmlns:a16="http://schemas.microsoft.com/office/drawing/2014/main" id="{3EDFFB88-8D17-69ED-1A2C-7C52097CFFF2}"/>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1" name="Oval 40">
              <a:extLst>
                <a:ext uri="{FF2B5EF4-FFF2-40B4-BE49-F238E27FC236}">
                  <a16:creationId xmlns:a16="http://schemas.microsoft.com/office/drawing/2014/main" id="{8CC456A6-20E4-9859-3C0C-BC2B0B13BEC3}"/>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2" name="Oval 41">
              <a:extLst>
                <a:ext uri="{FF2B5EF4-FFF2-40B4-BE49-F238E27FC236}">
                  <a16:creationId xmlns:a16="http://schemas.microsoft.com/office/drawing/2014/main" id="{11C0B0F3-5C60-D502-4D6A-657953D83CBF}"/>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4" name="Oval 43">
              <a:extLst>
                <a:ext uri="{FF2B5EF4-FFF2-40B4-BE49-F238E27FC236}">
                  <a16:creationId xmlns:a16="http://schemas.microsoft.com/office/drawing/2014/main" id="{8281C58C-778D-8FAB-AB88-E5B90FBC9300}"/>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287305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BADE50-950A-4D58-BFB2-FA2C6A8B385D}" type="slidenum">
              <a:rPr lang="en-US" smtClean="0"/>
              <a:t>27</a:t>
            </a:fld>
            <a:endParaRPr lang="en-US"/>
          </a:p>
        </p:txBody>
      </p:sp>
      <p:grpSp>
        <p:nvGrpSpPr>
          <p:cNvPr id="3" name="Group 2">
            <a:extLst>
              <a:ext uri="{FF2B5EF4-FFF2-40B4-BE49-F238E27FC236}">
                <a16:creationId xmlns:a16="http://schemas.microsoft.com/office/drawing/2014/main" id="{4969769B-4F38-3F42-FDC7-BC69DFD6508C}"/>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E94F036B-CF37-FDB0-7322-BD7BBF1F31C0}"/>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87D379D-4E9B-5DBB-9719-8EEF3B666BCD}"/>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0373E63-5E4E-3E32-3A0A-EBB1A97A7B07}"/>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A90900E-597E-206B-4ECF-9B16F931A0CF}"/>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67C501-E2A3-E468-790A-72EC50FBBAA4}"/>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9B69EC-9981-99C6-073E-007B0222FCF6}"/>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209BA-082E-C620-7B90-F3DDFF09DC48}"/>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389DD2D-42A6-AB05-6BE7-E21E47CAA2CD}"/>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8E2F11A-A6DB-BF8C-FD36-4C5B7743160C}"/>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D7D590E-2047-8120-1AF8-9EBD80897CBF}"/>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323A87-7E45-E6FB-CDEA-945FB30FA552}"/>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18C72C-8567-6611-BE43-BE6ED347FD6F}"/>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1D2D754-82E5-DBC7-02CA-58EB3A64F168}"/>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18D17E8-0172-B10B-BB05-7C39DCA73435}"/>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2533282A-54DD-B475-6F38-DAC84BF404C2}"/>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8FB76B5E-78E0-04DC-0872-9A03A6C0FC2B}"/>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712E1733-C575-4331-0918-34D65F112A7E}"/>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3460F3B3-9A98-E4F5-32CB-E6249F0F6C0A}"/>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9CA5B1E4-BC95-A89F-73C9-6735E2C7B5AA}"/>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25E6DC47-F78E-735F-99A0-106B7B116D67}"/>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9433F5CD-EC77-825E-897A-D951D394CDA0}"/>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9BD795F9-75A8-A84C-A799-B1A5D8D58072}"/>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89504F5C-EC9E-440B-1102-2FBE3EA6511E}"/>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ED46F67E-E318-BB19-A8D0-03569D555AF6}"/>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39DFAF53-0CDE-0AB8-A942-DF2EB81ECB64}"/>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12FE2332-11ED-E73E-3D89-F93C6B313190}"/>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280712C7-E7CA-6694-E68C-03819C3380B1}"/>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F3A852B-F8AC-39F4-CDBC-C7F28A76C429}"/>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B7F06F51-167C-FDD3-1344-CE41A5BE14A3}"/>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9F4F2E40-253F-A745-18D2-F8163524C9EF}"/>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4E80A4AA-F96B-64FE-1588-ADC3D17E1536}"/>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CB12903F-12FB-FCAD-EFA0-0D9A66264CC6}"/>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704943B8-A6C9-F2FE-4074-43D71BD6ED6D}"/>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42AE9F2C-0DDC-ACAA-AA0D-8235B9B20848}"/>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FB2479B1-9111-88C0-BD6A-6AD570FA3512}"/>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5F47B3E7-2535-B0B6-AAD2-862CF6EE66FD}"/>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98B07E0B-8EAF-A4AC-0CE0-6AD2AD8F08ED}"/>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CE8E3EB6-DCE4-80FD-11C5-67387524BFBB}"/>
                  </a:ext>
                </a:extLst>
              </p:cNvPr>
              <p:cNvSpPr txBox="1"/>
              <p:nvPr/>
            </p:nvSpPr>
            <p:spPr>
              <a:xfrm>
                <a:off x="155245" y="422927"/>
                <a:ext cx="11292188" cy="6555641"/>
              </a:xfrm>
              <a:prstGeom prst="rect">
                <a:avLst/>
              </a:prstGeom>
              <a:noFill/>
            </p:spPr>
            <p:txBody>
              <a:bodyPr wrap="square" rtlCol="0">
                <a:spAutoFit/>
              </a:bodyPr>
              <a:lstStyle/>
              <a:p>
                <a:r>
                  <a:rPr lang="en-US" sz="1750" dirty="0"/>
                  <a:t>int </a:t>
                </a:r>
                <a:r>
                  <a:rPr lang="en-US" sz="1750" dirty="0" err="1"/>
                  <a:t>dijkstras</a:t>
                </a:r>
                <a:r>
                  <a:rPr lang="en-US" sz="1750" dirty="0"/>
                  <a:t>(graph, start, end){</a:t>
                </a:r>
              </a:p>
              <a:p>
                <a:r>
                  <a:rPr lang="en-US" sz="1750" dirty="0"/>
                  <a:t>	distances = [</a:t>
                </a:r>
                <a14:m>
                  <m:oMath xmlns:m="http://schemas.openxmlformats.org/officeDocument/2006/math">
                    <m:r>
                      <a:rPr lang="en-US" sz="1750" b="0" i="1" smtClean="0">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 one index per node</a:t>
                </a:r>
              </a:p>
              <a:p>
                <a:r>
                  <a:rPr lang="en-US" sz="1750" dirty="0"/>
                  <a:t>	done = [</a:t>
                </a:r>
                <a:r>
                  <a:rPr lang="en-US" sz="1750" dirty="0" err="1"/>
                  <a:t>False,False,False</a:t>
                </a:r>
                <a:r>
                  <a:rPr lang="en-US" sz="1750" dirty="0"/>
                  <a:t>,…];  // one index per node</a:t>
                </a:r>
              </a:p>
              <a:p>
                <a:r>
                  <a:rPr lang="en-US" sz="1750" dirty="0"/>
                  <a:t>	PQ = new minheap();</a:t>
                </a:r>
              </a:p>
              <a:p>
                <a:r>
                  <a:rPr lang="en-US" sz="1750" dirty="0"/>
                  <a:t>	</a:t>
                </a:r>
                <a:r>
                  <a:rPr lang="en-US" sz="1750" dirty="0" err="1"/>
                  <a:t>PQ.insert</a:t>
                </a:r>
                <a:r>
                  <a:rPr lang="en-US" sz="1750" dirty="0"/>
                  <a:t>(0, start);  // priority=0, value=start</a:t>
                </a:r>
              </a:p>
              <a:p>
                <a:r>
                  <a:rPr lang="en-US" sz="1750" dirty="0"/>
                  <a:t>	distances[start] = 0;</a:t>
                </a:r>
              </a:p>
              <a:p>
                <a:r>
                  <a:rPr lang="en-US" sz="1750" dirty="0"/>
                  <a:t>	while (!</a:t>
                </a:r>
                <a:r>
                  <a:rPr lang="en-US" sz="1750" dirty="0" err="1"/>
                  <a:t>PQ.isEmpty</a:t>
                </a:r>
                <a:r>
                  <a:rPr lang="en-US" sz="1750" dirty="0"/>
                  <a:t>){</a:t>
                </a:r>
              </a:p>
              <a:p>
                <a:r>
                  <a:rPr lang="en-US" sz="1750" dirty="0"/>
                  <a:t>		current = </a:t>
                </a:r>
                <a:r>
                  <a:rPr lang="en-US" sz="1750" dirty="0" err="1"/>
                  <a:t>PQ.extract</a:t>
                </a:r>
                <a:r>
                  <a:rPr lang="en-US" sz="1750" dirty="0"/>
                  <a:t>();</a:t>
                </a:r>
              </a:p>
              <a:p>
                <a:r>
                  <a:rPr lang="en-US" sz="1750" dirty="0"/>
                  <a:t>		done[current] = true;</a:t>
                </a:r>
              </a:p>
              <a:p>
                <a:r>
                  <a:rPr lang="en-US" sz="1750" dirty="0"/>
                  <a:t>		for (neighbor : </a:t>
                </a:r>
                <a:r>
                  <a:rPr lang="en-US" sz="1750" dirty="0" err="1"/>
                  <a:t>current.neighbors</a:t>
                </a:r>
                <a:r>
                  <a:rPr lang="en-US" sz="1750" dirty="0"/>
                  <a:t>){</a:t>
                </a:r>
              </a:p>
              <a:p>
                <a:r>
                  <a:rPr lang="en-US" sz="1750" dirty="0"/>
                  <a:t>			if (!done[neighbor]){</a:t>
                </a:r>
              </a:p>
              <a:p>
                <a:r>
                  <a:rPr lang="en-US" sz="1750" dirty="0"/>
                  <a:t>				</a:t>
                </a:r>
                <a:r>
                  <a:rPr lang="en-US" sz="1750" dirty="0" err="1"/>
                  <a:t>new_dist</a:t>
                </a:r>
                <a:r>
                  <a:rPr lang="en-US" sz="1750" dirty="0"/>
                  <a:t> = distances[current]+weight(</a:t>
                </a:r>
                <a:r>
                  <a:rPr lang="en-US" sz="1750" dirty="0" err="1"/>
                  <a:t>current,neighbor</a:t>
                </a:r>
                <a:r>
                  <a:rPr lang="en-US" sz="1750" dirty="0"/>
                  <a:t>);</a:t>
                </a:r>
              </a:p>
              <a:p>
                <a:r>
                  <a:rPr lang="en-US" sz="1750" dirty="0"/>
                  <a:t>				if(distances[neighbor] == </a:t>
                </a:r>
                <a14:m>
                  <m:oMath xmlns:m="http://schemas.openxmlformats.org/officeDocument/2006/math">
                    <m:r>
                      <a:rPr lang="en-US" sz="1750" b="0" i="1" smtClean="0">
                        <a:latin typeface="Cambria Math" panose="02040503050406030204" pitchFamily="18" charset="0"/>
                      </a:rPr>
                      <m:t>∞</m:t>
                    </m:r>
                  </m:oMath>
                </a14:m>
                <a:r>
                  <a:rPr lang="en-US" sz="1750" dirty="0"/>
                  <a:t>){</a:t>
                </a:r>
              </a:p>
              <a:p>
                <a:r>
                  <a:rPr lang="en-US" sz="1750" dirty="0"/>
                  <a:t>					distances[neighbor] = </a:t>
                </a:r>
                <a:r>
                  <a:rPr lang="en-US" sz="1750" dirty="0" err="1"/>
                  <a:t>new_dist</a:t>
                </a:r>
                <a:r>
                  <a:rPr lang="en-US" sz="1750" dirty="0"/>
                  <a:t>;</a:t>
                </a:r>
              </a:p>
              <a:p>
                <a:r>
                  <a:rPr lang="en-US" sz="1750" dirty="0"/>
                  <a:t>					</a:t>
                </a:r>
                <a:r>
                  <a:rPr lang="en-US" sz="1750" dirty="0" err="1"/>
                  <a:t>PQ.insert</a:t>
                </a:r>
                <a:r>
                  <a:rPr lang="en-US" sz="1750" dirty="0"/>
                  <a:t>(</a:t>
                </a:r>
                <a:r>
                  <a:rPr lang="en-US" sz="1750" dirty="0" err="1"/>
                  <a:t>new_dist</a:t>
                </a:r>
                <a:r>
                  <a:rPr lang="en-US" sz="1750" dirty="0"/>
                  <a:t>, neighbor);</a:t>
                </a:r>
              </a:p>
              <a:p>
                <a:r>
                  <a:rPr lang="en-US" sz="1750" dirty="0"/>
                  <a:t>				}</a:t>
                </a:r>
              </a:p>
              <a:p>
                <a:r>
                  <a:rPr lang="en-US" sz="1750" dirty="0"/>
                  <a:t>				if (</a:t>
                </a:r>
                <a:r>
                  <a:rPr lang="en-US" sz="1750" dirty="0" err="1"/>
                  <a:t>new_dist</a:t>
                </a:r>
                <a:r>
                  <a:rPr lang="en-US" sz="1750" dirty="0"/>
                  <a:t> &lt; distances[neighbor]){</a:t>
                </a:r>
              </a:p>
              <a:p>
                <a:r>
                  <a:rPr lang="en-US" sz="1750" dirty="0"/>
                  <a:t>					distances[neighbor] = </a:t>
                </a:r>
                <a:r>
                  <a:rPr lang="en-US" sz="1750" dirty="0" err="1"/>
                  <a:t>new_dist</a:t>
                </a:r>
                <a:r>
                  <a:rPr lang="en-US" sz="1750" dirty="0"/>
                  <a:t>;</a:t>
                </a:r>
              </a:p>
              <a:p>
                <a:r>
                  <a:rPr lang="en-US" sz="1750" dirty="0"/>
                  <a:t>					</a:t>
                </a:r>
                <a:r>
                  <a:rPr lang="en-US" sz="1750" dirty="0" err="1"/>
                  <a:t>PQ.decreaseKey</a:t>
                </a:r>
                <a:r>
                  <a:rPr lang="en-US" sz="1750" dirty="0"/>
                  <a:t>(</a:t>
                </a:r>
                <a:r>
                  <a:rPr lang="en-US" sz="1750" dirty="0" err="1"/>
                  <a:t>new_dist,neighbor</a:t>
                </a:r>
                <a:r>
                  <a:rPr lang="en-US" sz="1750" dirty="0"/>
                  <a:t>); }</a:t>
                </a:r>
              </a:p>
              <a:p>
                <a:r>
                  <a:rPr lang="en-US" sz="1750" dirty="0"/>
                  <a:t>			}</a:t>
                </a:r>
              </a:p>
              <a:p>
                <a:r>
                  <a:rPr lang="en-US" sz="1750" dirty="0"/>
                  <a:t>		}</a:t>
                </a:r>
              </a:p>
              <a:p>
                <a:r>
                  <a:rPr lang="en-US" sz="1750" dirty="0"/>
                  <a:t>	}</a:t>
                </a:r>
              </a:p>
              <a:p>
                <a:r>
                  <a:rPr lang="en-US" sz="1750" dirty="0"/>
                  <a:t>	return distances[end]</a:t>
                </a:r>
              </a:p>
              <a:p>
                <a:r>
                  <a:rPr lang="en-US" sz="1750" dirty="0"/>
                  <a:t>}</a:t>
                </a:r>
              </a:p>
            </p:txBody>
          </p:sp>
        </mc:Choice>
        <mc:Fallback>
          <p:sp>
            <p:nvSpPr>
              <p:cNvPr id="42" name="TextBox 41">
                <a:extLst>
                  <a:ext uri="{FF2B5EF4-FFF2-40B4-BE49-F238E27FC236}">
                    <a16:creationId xmlns:a16="http://schemas.microsoft.com/office/drawing/2014/main" id="{CE8E3EB6-DCE4-80FD-11C5-67387524BFBB}"/>
                  </a:ext>
                </a:extLst>
              </p:cNvPr>
              <p:cNvSpPr txBox="1">
                <a:spLocks noRot="1" noChangeAspect="1" noMove="1" noResize="1" noEditPoints="1" noAdjustHandles="1" noChangeArrowheads="1" noChangeShapeType="1" noTextEdit="1"/>
              </p:cNvSpPr>
              <p:nvPr/>
            </p:nvSpPr>
            <p:spPr>
              <a:xfrm>
                <a:off x="155245" y="422927"/>
                <a:ext cx="11292188" cy="6555641"/>
              </a:xfrm>
              <a:prstGeom prst="rect">
                <a:avLst/>
              </a:prstGeom>
              <a:blipFill>
                <a:blip r:embed="rId2"/>
                <a:stretch>
                  <a:fillRect l="-378" t="-186" b="-372"/>
                </a:stretch>
              </a:blipFill>
            </p:spPr>
            <p:txBody>
              <a:bodyPr/>
              <a:lstStyle/>
              <a:p>
                <a:r>
                  <a:rPr lang="en-US">
                    <a:noFill/>
                  </a:rPr>
                  <a:t> </a:t>
                </a:r>
              </a:p>
            </p:txBody>
          </p:sp>
        </mc:Fallback>
      </mc:AlternateContent>
      <p:sp>
        <p:nvSpPr>
          <p:cNvPr id="46" name="Title 1">
            <a:extLst>
              <a:ext uri="{FF2B5EF4-FFF2-40B4-BE49-F238E27FC236}">
                <a16:creationId xmlns:a16="http://schemas.microsoft.com/office/drawing/2014/main" id="{B84BA7F1-B0BA-DBCC-BA1D-14BAAB8D839F}"/>
              </a:ext>
            </a:extLst>
          </p:cNvPr>
          <p:cNvSpPr>
            <a:spLocks noGrp="1"/>
          </p:cNvSpPr>
          <p:nvPr>
            <p:ph type="title"/>
          </p:nvPr>
        </p:nvSpPr>
        <p:spPr>
          <a:xfrm>
            <a:off x="609600" y="-320040"/>
            <a:ext cx="10972800" cy="1143000"/>
          </a:xfrm>
        </p:spPr>
        <p:txBody>
          <a:bodyPr>
            <a:normAutofit/>
          </a:bodyPr>
          <a:lstStyle/>
          <a:p>
            <a:r>
              <a:rPr lang="en-US" dirty="0"/>
              <a:t>Dijkstra’s Algorithm</a:t>
            </a:r>
          </a:p>
        </p:txBody>
      </p:sp>
    </p:spTree>
    <p:extLst>
      <p:ext uri="{BB962C8B-B14F-4D97-AF65-F5344CB8AC3E}">
        <p14:creationId xmlns:p14="http://schemas.microsoft.com/office/powerpoint/2010/main" val="3689754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BADE50-950A-4D58-BFB2-FA2C6A8B385D}" type="slidenum">
              <a:rPr lang="en-US" smtClean="0"/>
              <a:t>28</a:t>
            </a:fld>
            <a:endParaRPr lang="en-US"/>
          </a:p>
        </p:txBody>
      </p:sp>
      <p:grpSp>
        <p:nvGrpSpPr>
          <p:cNvPr id="3" name="Group 2">
            <a:extLst>
              <a:ext uri="{FF2B5EF4-FFF2-40B4-BE49-F238E27FC236}">
                <a16:creationId xmlns:a16="http://schemas.microsoft.com/office/drawing/2014/main" id="{4969769B-4F38-3F42-FDC7-BC69DFD6508C}"/>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E94F036B-CF37-FDB0-7322-BD7BBF1F31C0}"/>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87D379D-4E9B-5DBB-9719-8EEF3B666BCD}"/>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0373E63-5E4E-3E32-3A0A-EBB1A97A7B07}"/>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A90900E-597E-206B-4ECF-9B16F931A0CF}"/>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67C501-E2A3-E468-790A-72EC50FBBAA4}"/>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9B69EC-9981-99C6-073E-007B0222FCF6}"/>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209BA-082E-C620-7B90-F3DDFF09DC48}"/>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389DD2D-42A6-AB05-6BE7-E21E47CAA2CD}"/>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8E2F11A-A6DB-BF8C-FD36-4C5B7743160C}"/>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D7D590E-2047-8120-1AF8-9EBD80897CBF}"/>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323A87-7E45-E6FB-CDEA-945FB30FA552}"/>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18C72C-8567-6611-BE43-BE6ED347FD6F}"/>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1D2D754-82E5-DBC7-02CA-58EB3A64F168}"/>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18D17E8-0172-B10B-BB05-7C39DCA73435}"/>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2533282A-54DD-B475-6F38-DAC84BF404C2}"/>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8FB76B5E-78E0-04DC-0872-9A03A6C0FC2B}"/>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712E1733-C575-4331-0918-34D65F112A7E}"/>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3460F3B3-9A98-E4F5-32CB-E6249F0F6C0A}"/>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9CA5B1E4-BC95-A89F-73C9-6735E2C7B5AA}"/>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25E6DC47-F78E-735F-99A0-106B7B116D67}"/>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9433F5CD-EC77-825E-897A-D951D394CDA0}"/>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9BD795F9-75A8-A84C-A799-B1A5D8D58072}"/>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89504F5C-EC9E-440B-1102-2FBE3EA6511E}"/>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ED46F67E-E318-BB19-A8D0-03569D555AF6}"/>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39DFAF53-0CDE-0AB8-A942-DF2EB81ECB64}"/>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12FE2332-11ED-E73E-3D89-F93C6B313190}"/>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280712C7-E7CA-6694-E68C-03819C3380B1}"/>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F3A852B-F8AC-39F4-CDBC-C7F28A76C429}"/>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B7F06F51-167C-FDD3-1344-CE41A5BE14A3}"/>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9F4F2E40-253F-A745-18D2-F8163524C9EF}"/>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4E80A4AA-F96B-64FE-1588-ADC3D17E1536}"/>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CB12903F-12FB-FCAD-EFA0-0D9A66264CC6}"/>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704943B8-A6C9-F2FE-4074-43D71BD6ED6D}"/>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42AE9F2C-0DDC-ACAA-AA0D-8235B9B20848}"/>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FB2479B1-9111-88C0-BD6A-6AD570FA3512}"/>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5F47B3E7-2535-B0B6-AAD2-862CF6EE66FD}"/>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98B07E0B-8EAF-A4AC-0CE0-6AD2AD8F08ED}"/>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CE8E3EB6-DCE4-80FD-11C5-67387524BFBB}"/>
                  </a:ext>
                </a:extLst>
              </p:cNvPr>
              <p:cNvSpPr txBox="1"/>
              <p:nvPr/>
            </p:nvSpPr>
            <p:spPr>
              <a:xfrm>
                <a:off x="155245" y="422927"/>
                <a:ext cx="11292188" cy="6555641"/>
              </a:xfrm>
              <a:prstGeom prst="rect">
                <a:avLst/>
              </a:prstGeom>
              <a:noFill/>
            </p:spPr>
            <p:txBody>
              <a:bodyPr wrap="square" rtlCol="0">
                <a:spAutoFit/>
              </a:bodyPr>
              <a:lstStyle/>
              <a:p>
                <a:r>
                  <a:rPr lang="en-US" sz="1750" dirty="0"/>
                  <a:t>int </a:t>
                </a:r>
                <a:r>
                  <a:rPr lang="en-US" sz="1750" dirty="0" err="1"/>
                  <a:t>primss</a:t>
                </a:r>
                <a:r>
                  <a:rPr lang="en-US" sz="1750" dirty="0"/>
                  <a:t>(graph, start, end){</a:t>
                </a:r>
              </a:p>
              <a:p>
                <a:r>
                  <a:rPr lang="en-US" sz="1750" dirty="0"/>
                  <a:t>	distances = [</a:t>
                </a:r>
                <a14:m>
                  <m:oMath xmlns:m="http://schemas.openxmlformats.org/officeDocument/2006/math">
                    <m:r>
                      <a:rPr lang="en-US" sz="1750" b="0" i="1" smtClean="0">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 one index per node</a:t>
                </a:r>
              </a:p>
              <a:p>
                <a:r>
                  <a:rPr lang="en-US" sz="1750" dirty="0"/>
                  <a:t>	done = [</a:t>
                </a:r>
                <a:r>
                  <a:rPr lang="en-US" sz="1750" dirty="0" err="1"/>
                  <a:t>False,False,False</a:t>
                </a:r>
                <a:r>
                  <a:rPr lang="en-US" sz="1750" dirty="0"/>
                  <a:t>,…];  // one index per node</a:t>
                </a:r>
              </a:p>
              <a:p>
                <a:r>
                  <a:rPr lang="en-US" sz="1750" dirty="0"/>
                  <a:t>	PQ = new minheap();</a:t>
                </a:r>
              </a:p>
              <a:p>
                <a:r>
                  <a:rPr lang="en-US" sz="1750" dirty="0"/>
                  <a:t>	</a:t>
                </a:r>
                <a:r>
                  <a:rPr lang="en-US" sz="1750" dirty="0" err="1"/>
                  <a:t>PQ.insert</a:t>
                </a:r>
                <a:r>
                  <a:rPr lang="en-US" sz="1750" dirty="0"/>
                  <a:t>(0, start);  // priority=0, value=start</a:t>
                </a:r>
              </a:p>
              <a:p>
                <a:r>
                  <a:rPr lang="en-US" sz="1750" dirty="0"/>
                  <a:t>	distances[start] = 0;</a:t>
                </a:r>
              </a:p>
              <a:p>
                <a:r>
                  <a:rPr lang="en-US" sz="1750" dirty="0"/>
                  <a:t>	while (!</a:t>
                </a:r>
                <a:r>
                  <a:rPr lang="en-US" sz="1750" dirty="0" err="1"/>
                  <a:t>PQ.isEmpty</a:t>
                </a:r>
                <a:r>
                  <a:rPr lang="en-US" sz="1750" dirty="0"/>
                  <a:t>){</a:t>
                </a:r>
              </a:p>
              <a:p>
                <a:r>
                  <a:rPr lang="en-US" sz="1750" dirty="0"/>
                  <a:t>		current = </a:t>
                </a:r>
                <a:r>
                  <a:rPr lang="en-US" sz="1750" dirty="0" err="1"/>
                  <a:t>PQ.extract</a:t>
                </a:r>
                <a:r>
                  <a:rPr lang="en-US" sz="1750" dirty="0"/>
                  <a:t>();</a:t>
                </a:r>
              </a:p>
              <a:p>
                <a:r>
                  <a:rPr lang="en-US" sz="1750" dirty="0"/>
                  <a:t>		done[current] = true;</a:t>
                </a:r>
              </a:p>
              <a:p>
                <a:r>
                  <a:rPr lang="en-US" sz="1750" dirty="0"/>
                  <a:t>		for (neighbor : </a:t>
                </a:r>
                <a:r>
                  <a:rPr lang="en-US" sz="1750" dirty="0" err="1"/>
                  <a:t>current.neighbors</a:t>
                </a:r>
                <a:r>
                  <a:rPr lang="en-US" sz="1750" dirty="0"/>
                  <a:t>){</a:t>
                </a:r>
              </a:p>
              <a:p>
                <a:r>
                  <a:rPr lang="en-US" sz="1750" dirty="0"/>
                  <a:t>			if (!done[neighbor]){</a:t>
                </a:r>
              </a:p>
              <a:p>
                <a:r>
                  <a:rPr lang="en-US" sz="1750" dirty="0"/>
                  <a:t>				</a:t>
                </a:r>
                <a:r>
                  <a:rPr lang="en-US" sz="1750" dirty="0" err="1"/>
                  <a:t>new_dist</a:t>
                </a:r>
                <a:r>
                  <a:rPr lang="en-US" sz="1750" dirty="0"/>
                  <a:t> = weight(</a:t>
                </a:r>
                <a:r>
                  <a:rPr lang="en-US" sz="1750" dirty="0" err="1"/>
                  <a:t>current,neighbor</a:t>
                </a:r>
                <a:r>
                  <a:rPr lang="en-US" sz="1750" dirty="0"/>
                  <a:t>);</a:t>
                </a:r>
              </a:p>
              <a:p>
                <a:r>
                  <a:rPr lang="en-US" sz="1750" dirty="0"/>
                  <a:t>				if(distances[neighbor] == </a:t>
                </a:r>
                <a14:m>
                  <m:oMath xmlns:m="http://schemas.openxmlformats.org/officeDocument/2006/math">
                    <m:r>
                      <a:rPr lang="en-US" sz="1750" b="0" i="1" smtClean="0">
                        <a:latin typeface="Cambria Math" panose="02040503050406030204" pitchFamily="18" charset="0"/>
                      </a:rPr>
                      <m:t>∞</m:t>
                    </m:r>
                  </m:oMath>
                </a14:m>
                <a:r>
                  <a:rPr lang="en-US" sz="1750" dirty="0"/>
                  <a:t>){</a:t>
                </a:r>
              </a:p>
              <a:p>
                <a:r>
                  <a:rPr lang="en-US" sz="1750" dirty="0"/>
                  <a:t>					distances[neighbor] = </a:t>
                </a:r>
                <a:r>
                  <a:rPr lang="en-US" sz="1750" dirty="0" err="1"/>
                  <a:t>new_dist</a:t>
                </a:r>
                <a:r>
                  <a:rPr lang="en-US" sz="1750" dirty="0"/>
                  <a:t>;</a:t>
                </a:r>
              </a:p>
              <a:p>
                <a:r>
                  <a:rPr lang="en-US" sz="1750" dirty="0"/>
                  <a:t>					</a:t>
                </a:r>
                <a:r>
                  <a:rPr lang="en-US" sz="1750" dirty="0" err="1"/>
                  <a:t>PQ.insert</a:t>
                </a:r>
                <a:r>
                  <a:rPr lang="en-US" sz="1750" dirty="0"/>
                  <a:t>(</a:t>
                </a:r>
                <a:r>
                  <a:rPr lang="en-US" sz="1750" dirty="0" err="1"/>
                  <a:t>new_dist</a:t>
                </a:r>
                <a:r>
                  <a:rPr lang="en-US" sz="1750" dirty="0"/>
                  <a:t>, neighbor);</a:t>
                </a:r>
              </a:p>
              <a:p>
                <a:r>
                  <a:rPr lang="en-US" sz="1750" dirty="0"/>
                  <a:t>				}</a:t>
                </a:r>
              </a:p>
              <a:p>
                <a:r>
                  <a:rPr lang="en-US" sz="1750" dirty="0"/>
                  <a:t>				if (</a:t>
                </a:r>
                <a:r>
                  <a:rPr lang="en-US" sz="1750" dirty="0" err="1"/>
                  <a:t>new_dist</a:t>
                </a:r>
                <a:r>
                  <a:rPr lang="en-US" sz="1750" dirty="0"/>
                  <a:t> &lt; distances[neighbor]){</a:t>
                </a:r>
              </a:p>
              <a:p>
                <a:r>
                  <a:rPr lang="en-US" sz="1750" dirty="0"/>
                  <a:t>					distances[neighbor] = </a:t>
                </a:r>
                <a:r>
                  <a:rPr lang="en-US" sz="1750" dirty="0" err="1"/>
                  <a:t>new_dist</a:t>
                </a:r>
                <a:r>
                  <a:rPr lang="en-US" sz="1750" dirty="0"/>
                  <a:t>;</a:t>
                </a:r>
              </a:p>
              <a:p>
                <a:r>
                  <a:rPr lang="en-US" sz="1750" dirty="0"/>
                  <a:t>					</a:t>
                </a:r>
                <a:r>
                  <a:rPr lang="en-US" sz="1750" dirty="0" err="1"/>
                  <a:t>PQ.decreaseKey</a:t>
                </a:r>
                <a:r>
                  <a:rPr lang="en-US" sz="1750" dirty="0"/>
                  <a:t>(</a:t>
                </a:r>
                <a:r>
                  <a:rPr lang="en-US" sz="1750" dirty="0" err="1"/>
                  <a:t>new_dist,neighbor</a:t>
                </a:r>
                <a:r>
                  <a:rPr lang="en-US" sz="1750" dirty="0"/>
                  <a:t>); }</a:t>
                </a:r>
              </a:p>
              <a:p>
                <a:r>
                  <a:rPr lang="en-US" sz="1750" dirty="0"/>
                  <a:t>			}</a:t>
                </a:r>
              </a:p>
              <a:p>
                <a:r>
                  <a:rPr lang="en-US" sz="1750" dirty="0"/>
                  <a:t>		}</a:t>
                </a:r>
              </a:p>
              <a:p>
                <a:r>
                  <a:rPr lang="en-US" sz="1750" dirty="0"/>
                  <a:t>	}</a:t>
                </a:r>
              </a:p>
              <a:p>
                <a:r>
                  <a:rPr lang="en-US" sz="1750" dirty="0"/>
                  <a:t>	return distances[end]</a:t>
                </a:r>
              </a:p>
              <a:p>
                <a:r>
                  <a:rPr lang="en-US" sz="1750" dirty="0"/>
                  <a:t>}</a:t>
                </a:r>
              </a:p>
            </p:txBody>
          </p:sp>
        </mc:Choice>
        <mc:Fallback>
          <p:sp>
            <p:nvSpPr>
              <p:cNvPr id="42" name="TextBox 41">
                <a:extLst>
                  <a:ext uri="{FF2B5EF4-FFF2-40B4-BE49-F238E27FC236}">
                    <a16:creationId xmlns:a16="http://schemas.microsoft.com/office/drawing/2014/main" id="{CE8E3EB6-DCE4-80FD-11C5-67387524BFBB}"/>
                  </a:ext>
                </a:extLst>
              </p:cNvPr>
              <p:cNvSpPr txBox="1">
                <a:spLocks noRot="1" noChangeAspect="1" noMove="1" noResize="1" noEditPoints="1" noAdjustHandles="1" noChangeArrowheads="1" noChangeShapeType="1" noTextEdit="1"/>
              </p:cNvSpPr>
              <p:nvPr/>
            </p:nvSpPr>
            <p:spPr>
              <a:xfrm>
                <a:off x="155245" y="422927"/>
                <a:ext cx="11292188" cy="6555641"/>
              </a:xfrm>
              <a:prstGeom prst="rect">
                <a:avLst/>
              </a:prstGeom>
              <a:blipFill>
                <a:blip r:embed="rId2"/>
                <a:stretch>
                  <a:fillRect l="-378" t="-186" b="-372"/>
                </a:stretch>
              </a:blipFill>
            </p:spPr>
            <p:txBody>
              <a:bodyPr/>
              <a:lstStyle/>
              <a:p>
                <a:r>
                  <a:rPr lang="en-US">
                    <a:noFill/>
                  </a:rPr>
                  <a:t> </a:t>
                </a:r>
              </a:p>
            </p:txBody>
          </p:sp>
        </mc:Fallback>
      </mc:AlternateContent>
      <p:sp>
        <p:nvSpPr>
          <p:cNvPr id="46" name="Title 1">
            <a:extLst>
              <a:ext uri="{FF2B5EF4-FFF2-40B4-BE49-F238E27FC236}">
                <a16:creationId xmlns:a16="http://schemas.microsoft.com/office/drawing/2014/main" id="{B84BA7F1-B0BA-DBCC-BA1D-14BAAB8D839F}"/>
              </a:ext>
            </a:extLst>
          </p:cNvPr>
          <p:cNvSpPr>
            <a:spLocks noGrp="1"/>
          </p:cNvSpPr>
          <p:nvPr>
            <p:ph type="title"/>
          </p:nvPr>
        </p:nvSpPr>
        <p:spPr>
          <a:xfrm>
            <a:off x="609600" y="-320040"/>
            <a:ext cx="10972800" cy="1143000"/>
          </a:xfrm>
        </p:spPr>
        <p:txBody>
          <a:bodyPr>
            <a:normAutofit/>
          </a:bodyPr>
          <a:lstStyle/>
          <a:p>
            <a:r>
              <a:rPr lang="en-US" dirty="0" err="1"/>
              <a:t>Prims’s</a:t>
            </a:r>
            <a:r>
              <a:rPr lang="en-US" dirty="0"/>
              <a:t> Algorithm</a:t>
            </a:r>
          </a:p>
        </p:txBody>
      </p:sp>
    </p:spTree>
    <p:extLst>
      <p:ext uri="{BB962C8B-B14F-4D97-AF65-F5344CB8AC3E}">
        <p14:creationId xmlns:p14="http://schemas.microsoft.com/office/powerpoint/2010/main" val="2176316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BADE50-950A-4D58-BFB2-FA2C6A8B385D}" type="slidenum">
              <a:rPr lang="en-US" smtClean="0"/>
              <a:t>29</a:t>
            </a:fld>
            <a:endParaRPr lang="en-US"/>
          </a:p>
        </p:txBody>
      </p:sp>
      <p:grpSp>
        <p:nvGrpSpPr>
          <p:cNvPr id="3" name="Group 2">
            <a:extLst>
              <a:ext uri="{FF2B5EF4-FFF2-40B4-BE49-F238E27FC236}">
                <a16:creationId xmlns:a16="http://schemas.microsoft.com/office/drawing/2014/main" id="{4969769B-4F38-3F42-FDC7-BC69DFD6508C}"/>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E94F036B-CF37-FDB0-7322-BD7BBF1F31C0}"/>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87D379D-4E9B-5DBB-9719-8EEF3B666BCD}"/>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0373E63-5E4E-3E32-3A0A-EBB1A97A7B07}"/>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A90900E-597E-206B-4ECF-9B16F931A0CF}"/>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67C501-E2A3-E468-790A-72EC50FBBAA4}"/>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9B69EC-9981-99C6-073E-007B0222FCF6}"/>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209BA-082E-C620-7B90-F3DDFF09DC48}"/>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389DD2D-42A6-AB05-6BE7-E21E47CAA2CD}"/>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8E2F11A-A6DB-BF8C-FD36-4C5B7743160C}"/>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D7D590E-2047-8120-1AF8-9EBD80897CBF}"/>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323A87-7E45-E6FB-CDEA-945FB30FA552}"/>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18C72C-8567-6611-BE43-BE6ED347FD6F}"/>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1D2D754-82E5-DBC7-02CA-58EB3A64F168}"/>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18D17E8-0172-B10B-BB05-7C39DCA73435}"/>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2533282A-54DD-B475-6F38-DAC84BF404C2}"/>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8FB76B5E-78E0-04DC-0872-9A03A6C0FC2B}"/>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712E1733-C575-4331-0918-34D65F112A7E}"/>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3460F3B3-9A98-E4F5-32CB-E6249F0F6C0A}"/>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9CA5B1E4-BC95-A89F-73C9-6735E2C7B5AA}"/>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25E6DC47-F78E-735F-99A0-106B7B116D67}"/>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9433F5CD-EC77-825E-897A-D951D394CDA0}"/>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9BD795F9-75A8-A84C-A799-B1A5D8D58072}"/>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89504F5C-EC9E-440B-1102-2FBE3EA6511E}"/>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ED46F67E-E318-BB19-A8D0-03569D555AF6}"/>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39DFAF53-0CDE-0AB8-A942-DF2EB81ECB64}"/>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12FE2332-11ED-E73E-3D89-F93C6B313190}"/>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280712C7-E7CA-6694-E68C-03819C3380B1}"/>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F3A852B-F8AC-39F4-CDBC-C7F28A76C429}"/>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B7F06F51-167C-FDD3-1344-CE41A5BE14A3}"/>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9F4F2E40-253F-A745-18D2-F8163524C9EF}"/>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4E80A4AA-F96B-64FE-1588-ADC3D17E1536}"/>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CB12903F-12FB-FCAD-EFA0-0D9A66264CC6}"/>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704943B8-A6C9-F2FE-4074-43D71BD6ED6D}"/>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42AE9F2C-0DDC-ACAA-AA0D-8235B9B20848}"/>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FB2479B1-9111-88C0-BD6A-6AD570FA3512}"/>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5F47B3E7-2535-B0B6-AAD2-862CF6EE66FD}"/>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98B07E0B-8EAF-A4AC-0CE0-6AD2AD8F08ED}"/>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CE8E3EB6-DCE4-80FD-11C5-67387524BFBB}"/>
                  </a:ext>
                </a:extLst>
              </p:cNvPr>
              <p:cNvSpPr txBox="1"/>
              <p:nvPr/>
            </p:nvSpPr>
            <p:spPr>
              <a:xfrm>
                <a:off x="155245" y="422927"/>
                <a:ext cx="11292188" cy="6555641"/>
              </a:xfrm>
              <a:prstGeom prst="rect">
                <a:avLst/>
              </a:prstGeom>
              <a:noFill/>
            </p:spPr>
            <p:txBody>
              <a:bodyPr wrap="square" rtlCol="0">
                <a:spAutoFit/>
              </a:bodyPr>
              <a:lstStyle/>
              <a:p>
                <a:r>
                  <a:rPr lang="en-US" sz="1750" dirty="0"/>
                  <a:t>int </a:t>
                </a:r>
                <a:r>
                  <a:rPr lang="en-US" sz="1750" dirty="0" err="1"/>
                  <a:t>dijkstras</a:t>
                </a:r>
                <a:r>
                  <a:rPr lang="en-US" sz="1750" dirty="0"/>
                  <a:t>(graph, start, end){</a:t>
                </a:r>
              </a:p>
              <a:p>
                <a:r>
                  <a:rPr lang="en-US" sz="1750" dirty="0"/>
                  <a:t>	distances = [</a:t>
                </a:r>
                <a14:m>
                  <m:oMath xmlns:m="http://schemas.openxmlformats.org/officeDocument/2006/math">
                    <m:r>
                      <a:rPr lang="en-US" sz="1750" b="0" i="1" smtClean="0">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 one index per node</a:t>
                </a:r>
              </a:p>
              <a:p>
                <a:r>
                  <a:rPr lang="en-US" sz="1750" dirty="0"/>
                  <a:t>	done = [</a:t>
                </a:r>
                <a:r>
                  <a:rPr lang="en-US" sz="1750" dirty="0" err="1"/>
                  <a:t>False,False,False</a:t>
                </a:r>
                <a:r>
                  <a:rPr lang="en-US" sz="1750" dirty="0"/>
                  <a:t>,…];  // one index per node</a:t>
                </a:r>
              </a:p>
              <a:p>
                <a:r>
                  <a:rPr lang="en-US" sz="1750" dirty="0"/>
                  <a:t>	PQ = new minheap();</a:t>
                </a:r>
              </a:p>
              <a:p>
                <a:r>
                  <a:rPr lang="en-US" sz="1750" dirty="0"/>
                  <a:t>	</a:t>
                </a:r>
                <a:r>
                  <a:rPr lang="en-US" sz="1750" dirty="0" err="1"/>
                  <a:t>PQ.insert</a:t>
                </a:r>
                <a:r>
                  <a:rPr lang="en-US" sz="1750" dirty="0"/>
                  <a:t>(0, start);  // priority=0, value=start</a:t>
                </a:r>
              </a:p>
              <a:p>
                <a:r>
                  <a:rPr lang="en-US" sz="1750" dirty="0"/>
                  <a:t>	distances[start] = 0;</a:t>
                </a:r>
              </a:p>
              <a:p>
                <a:r>
                  <a:rPr lang="en-US" sz="1750" dirty="0"/>
                  <a:t>	while (!</a:t>
                </a:r>
                <a:r>
                  <a:rPr lang="en-US" sz="1750" dirty="0" err="1"/>
                  <a:t>PQ.isEmpty</a:t>
                </a:r>
                <a:r>
                  <a:rPr lang="en-US" sz="1750" dirty="0"/>
                  <a:t>){</a:t>
                </a:r>
              </a:p>
              <a:p>
                <a:r>
                  <a:rPr lang="en-US" sz="1750" dirty="0"/>
                  <a:t>		current = </a:t>
                </a:r>
                <a:r>
                  <a:rPr lang="en-US" sz="1750" dirty="0" err="1"/>
                  <a:t>PQ.extract</a:t>
                </a:r>
                <a:r>
                  <a:rPr lang="en-US" sz="1750" dirty="0"/>
                  <a:t>();</a:t>
                </a:r>
              </a:p>
              <a:p>
                <a:r>
                  <a:rPr lang="en-US" sz="1750" dirty="0"/>
                  <a:t>		done[current] = true;</a:t>
                </a:r>
              </a:p>
              <a:p>
                <a:r>
                  <a:rPr lang="en-US" sz="1750" dirty="0"/>
                  <a:t>		for (neighbor : </a:t>
                </a:r>
                <a:r>
                  <a:rPr lang="en-US" sz="1750" dirty="0" err="1"/>
                  <a:t>current.neighbors</a:t>
                </a:r>
                <a:r>
                  <a:rPr lang="en-US" sz="1750" dirty="0"/>
                  <a:t>){</a:t>
                </a:r>
              </a:p>
              <a:p>
                <a:r>
                  <a:rPr lang="en-US" sz="1750" dirty="0"/>
                  <a:t>			if (!done[neighbor]){</a:t>
                </a:r>
              </a:p>
              <a:p>
                <a:r>
                  <a:rPr lang="en-US" sz="1750" dirty="0"/>
                  <a:t>				</a:t>
                </a:r>
                <a:r>
                  <a:rPr lang="en-US" sz="1750" dirty="0" err="1">
                    <a:solidFill>
                      <a:srgbClr val="FF0000"/>
                    </a:solidFill>
                  </a:rPr>
                  <a:t>new_dist</a:t>
                </a:r>
                <a:r>
                  <a:rPr lang="en-US" sz="1750" dirty="0">
                    <a:solidFill>
                      <a:srgbClr val="FF0000"/>
                    </a:solidFill>
                  </a:rPr>
                  <a:t> = distances[current]+weight(</a:t>
                </a:r>
                <a:r>
                  <a:rPr lang="en-US" sz="1750" dirty="0" err="1">
                    <a:solidFill>
                      <a:srgbClr val="FF0000"/>
                    </a:solidFill>
                  </a:rPr>
                  <a:t>current,neighbor</a:t>
                </a:r>
                <a:r>
                  <a:rPr lang="en-US" sz="1750" dirty="0">
                    <a:solidFill>
                      <a:srgbClr val="FF0000"/>
                    </a:solidFill>
                  </a:rPr>
                  <a:t>);</a:t>
                </a:r>
              </a:p>
              <a:p>
                <a:r>
                  <a:rPr lang="en-US" sz="1750" dirty="0"/>
                  <a:t>				if(distances[neighbor] == </a:t>
                </a:r>
                <a14:m>
                  <m:oMath xmlns:m="http://schemas.openxmlformats.org/officeDocument/2006/math">
                    <m:r>
                      <a:rPr lang="en-US" sz="1750" b="0" i="1" smtClean="0">
                        <a:latin typeface="Cambria Math" panose="02040503050406030204" pitchFamily="18" charset="0"/>
                      </a:rPr>
                      <m:t>∞</m:t>
                    </m:r>
                  </m:oMath>
                </a14:m>
                <a:r>
                  <a:rPr lang="en-US" sz="1750" dirty="0"/>
                  <a:t>){</a:t>
                </a:r>
              </a:p>
              <a:p>
                <a:r>
                  <a:rPr lang="en-US" sz="1750" dirty="0"/>
                  <a:t>					distances[neighbor] = </a:t>
                </a:r>
                <a:r>
                  <a:rPr lang="en-US" sz="1750" dirty="0" err="1"/>
                  <a:t>new_dist</a:t>
                </a:r>
                <a:r>
                  <a:rPr lang="en-US" sz="1750" dirty="0"/>
                  <a:t>;</a:t>
                </a:r>
              </a:p>
              <a:p>
                <a:r>
                  <a:rPr lang="en-US" sz="1750" dirty="0"/>
                  <a:t>					</a:t>
                </a:r>
                <a:r>
                  <a:rPr lang="en-US" sz="1750" dirty="0" err="1"/>
                  <a:t>PQ.insert</a:t>
                </a:r>
                <a:r>
                  <a:rPr lang="en-US" sz="1750" dirty="0"/>
                  <a:t>(</a:t>
                </a:r>
                <a:r>
                  <a:rPr lang="en-US" sz="1750" dirty="0" err="1"/>
                  <a:t>new_dist</a:t>
                </a:r>
                <a:r>
                  <a:rPr lang="en-US" sz="1750" dirty="0"/>
                  <a:t>, neighbor);</a:t>
                </a:r>
              </a:p>
              <a:p>
                <a:r>
                  <a:rPr lang="en-US" sz="1750" dirty="0"/>
                  <a:t>				}</a:t>
                </a:r>
              </a:p>
              <a:p>
                <a:r>
                  <a:rPr lang="en-US" sz="1750" dirty="0"/>
                  <a:t>				if (</a:t>
                </a:r>
                <a:r>
                  <a:rPr lang="en-US" sz="1750" dirty="0" err="1"/>
                  <a:t>new_dist</a:t>
                </a:r>
                <a:r>
                  <a:rPr lang="en-US" sz="1750" dirty="0"/>
                  <a:t> &lt; distances[neighbor]){</a:t>
                </a:r>
              </a:p>
              <a:p>
                <a:r>
                  <a:rPr lang="en-US" sz="1750" dirty="0"/>
                  <a:t>					distances[neighbor] = </a:t>
                </a:r>
                <a:r>
                  <a:rPr lang="en-US" sz="1750" dirty="0" err="1"/>
                  <a:t>new_dist</a:t>
                </a:r>
                <a:r>
                  <a:rPr lang="en-US" sz="1750" dirty="0"/>
                  <a:t>;</a:t>
                </a:r>
              </a:p>
              <a:p>
                <a:r>
                  <a:rPr lang="en-US" sz="1750" dirty="0"/>
                  <a:t>					</a:t>
                </a:r>
                <a:r>
                  <a:rPr lang="en-US" sz="1750" dirty="0" err="1"/>
                  <a:t>PQ.decreaseKey</a:t>
                </a:r>
                <a:r>
                  <a:rPr lang="en-US" sz="1750" dirty="0"/>
                  <a:t>(</a:t>
                </a:r>
                <a:r>
                  <a:rPr lang="en-US" sz="1750" dirty="0" err="1"/>
                  <a:t>new_dist,neighbor</a:t>
                </a:r>
                <a:r>
                  <a:rPr lang="en-US" sz="1750" dirty="0"/>
                  <a:t>); }</a:t>
                </a:r>
              </a:p>
              <a:p>
                <a:r>
                  <a:rPr lang="en-US" sz="1750" dirty="0"/>
                  <a:t>			}</a:t>
                </a:r>
              </a:p>
              <a:p>
                <a:r>
                  <a:rPr lang="en-US" sz="1750" dirty="0"/>
                  <a:t>		}</a:t>
                </a:r>
              </a:p>
              <a:p>
                <a:r>
                  <a:rPr lang="en-US" sz="1750" dirty="0"/>
                  <a:t>	}</a:t>
                </a:r>
              </a:p>
              <a:p>
                <a:r>
                  <a:rPr lang="en-US" sz="1750" dirty="0"/>
                  <a:t>	return distances[end]</a:t>
                </a:r>
              </a:p>
              <a:p>
                <a:r>
                  <a:rPr lang="en-US" sz="1750" dirty="0"/>
                  <a:t>}</a:t>
                </a:r>
              </a:p>
            </p:txBody>
          </p:sp>
        </mc:Choice>
        <mc:Fallback>
          <p:sp>
            <p:nvSpPr>
              <p:cNvPr id="42" name="TextBox 41">
                <a:extLst>
                  <a:ext uri="{FF2B5EF4-FFF2-40B4-BE49-F238E27FC236}">
                    <a16:creationId xmlns:a16="http://schemas.microsoft.com/office/drawing/2014/main" id="{CE8E3EB6-DCE4-80FD-11C5-67387524BFBB}"/>
                  </a:ext>
                </a:extLst>
              </p:cNvPr>
              <p:cNvSpPr txBox="1">
                <a:spLocks noRot="1" noChangeAspect="1" noMove="1" noResize="1" noEditPoints="1" noAdjustHandles="1" noChangeArrowheads="1" noChangeShapeType="1" noTextEdit="1"/>
              </p:cNvSpPr>
              <p:nvPr/>
            </p:nvSpPr>
            <p:spPr>
              <a:xfrm>
                <a:off x="155245" y="422927"/>
                <a:ext cx="11292188" cy="6555641"/>
              </a:xfrm>
              <a:prstGeom prst="rect">
                <a:avLst/>
              </a:prstGeom>
              <a:blipFill>
                <a:blip r:embed="rId2"/>
                <a:stretch>
                  <a:fillRect l="-378" t="-186" b="-372"/>
                </a:stretch>
              </a:blipFill>
            </p:spPr>
            <p:txBody>
              <a:bodyPr/>
              <a:lstStyle/>
              <a:p>
                <a:r>
                  <a:rPr lang="en-US">
                    <a:noFill/>
                  </a:rPr>
                  <a:t> </a:t>
                </a:r>
              </a:p>
            </p:txBody>
          </p:sp>
        </mc:Fallback>
      </mc:AlternateContent>
      <p:sp>
        <p:nvSpPr>
          <p:cNvPr id="46" name="Title 1">
            <a:extLst>
              <a:ext uri="{FF2B5EF4-FFF2-40B4-BE49-F238E27FC236}">
                <a16:creationId xmlns:a16="http://schemas.microsoft.com/office/drawing/2014/main" id="{B84BA7F1-B0BA-DBCC-BA1D-14BAAB8D839F}"/>
              </a:ext>
            </a:extLst>
          </p:cNvPr>
          <p:cNvSpPr>
            <a:spLocks noGrp="1"/>
          </p:cNvSpPr>
          <p:nvPr>
            <p:ph type="title"/>
          </p:nvPr>
        </p:nvSpPr>
        <p:spPr>
          <a:xfrm>
            <a:off x="609600" y="-320040"/>
            <a:ext cx="10972800" cy="1143000"/>
          </a:xfrm>
        </p:spPr>
        <p:txBody>
          <a:bodyPr>
            <a:normAutofit/>
          </a:bodyPr>
          <a:lstStyle/>
          <a:p>
            <a:r>
              <a:rPr lang="en-US" dirty="0"/>
              <a:t>Dijkstra’s Algorithm</a:t>
            </a:r>
          </a:p>
        </p:txBody>
      </p:sp>
    </p:spTree>
    <p:extLst>
      <p:ext uri="{BB962C8B-B14F-4D97-AF65-F5344CB8AC3E}">
        <p14:creationId xmlns:p14="http://schemas.microsoft.com/office/powerpoint/2010/main" val="388949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Tree</a:t>
            </a:r>
          </a:p>
        </p:txBody>
      </p:sp>
      <p:sp>
        <p:nvSpPr>
          <p:cNvPr id="4" name="Slide Number Placeholder 3"/>
          <p:cNvSpPr>
            <a:spLocks noGrp="1"/>
          </p:cNvSpPr>
          <p:nvPr>
            <p:ph type="sldNum" sz="quarter" idx="12"/>
          </p:nvPr>
        </p:nvSpPr>
        <p:spPr/>
        <p:txBody>
          <a:bodyPr/>
          <a:lstStyle/>
          <a:p>
            <a:fld id="{86BADE50-950A-4D58-BFB2-FA2C6A8B385D}" type="slidenum">
              <a:rPr lang="en-US" smtClean="0"/>
              <a:t>3</a:t>
            </a:fld>
            <a:endParaRPr lang="en-US"/>
          </a:p>
        </p:txBody>
      </p:sp>
      <p:sp>
        <p:nvSpPr>
          <p:cNvPr id="81" name="TextBox 80"/>
          <p:cNvSpPr txBox="1"/>
          <p:nvPr/>
        </p:nvSpPr>
        <p:spPr>
          <a:xfrm>
            <a:off x="3572922" y="1767131"/>
            <a:ext cx="6841446" cy="523220"/>
          </a:xfrm>
          <a:prstGeom prst="rect">
            <a:avLst/>
          </a:prstGeom>
          <a:noFill/>
        </p:spPr>
        <p:txBody>
          <a:bodyPr wrap="square" rtlCol="0">
            <a:spAutoFit/>
          </a:bodyPr>
          <a:lstStyle/>
          <a:p>
            <a:r>
              <a:rPr lang="en-US" sz="2800" dirty="0"/>
              <a:t>A connected graph with no cycles</a:t>
            </a:r>
          </a:p>
        </p:txBody>
      </p:sp>
      <p:grpSp>
        <p:nvGrpSpPr>
          <p:cNvPr id="45" name="Group 44"/>
          <p:cNvGrpSpPr/>
          <p:nvPr/>
        </p:nvGrpSpPr>
        <p:grpSpPr>
          <a:xfrm>
            <a:off x="838200" y="3037502"/>
            <a:ext cx="4600060" cy="2539233"/>
            <a:chOff x="0" y="3020093"/>
            <a:chExt cx="7044346" cy="3888478"/>
          </a:xfrm>
        </p:grpSpPr>
        <p:cxnSp>
          <p:nvCxnSpPr>
            <p:cNvPr id="46" name="Straight Connector 45"/>
            <p:cNvCxnSpPr>
              <a:stCxn id="75" idx="7"/>
              <a:endCxn id="76" idx="2"/>
            </p:cNvCxnSpPr>
            <p:nvPr/>
          </p:nvCxnSpPr>
          <p:spPr>
            <a:xfrm flipV="1">
              <a:off x="438102" y="3276727"/>
              <a:ext cx="1492916" cy="9626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75" idx="4"/>
              <a:endCxn id="77" idx="1"/>
            </p:cNvCxnSpPr>
            <p:nvPr/>
          </p:nvCxnSpPr>
          <p:spPr>
            <a:xfrm>
              <a:off x="256634" y="4677433"/>
              <a:ext cx="857899" cy="1046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8" idx="3"/>
              <a:endCxn id="77" idx="7"/>
            </p:cNvCxnSpPr>
            <p:nvPr/>
          </p:nvCxnSpPr>
          <p:spPr>
            <a:xfrm flipH="1">
              <a:off x="1477469" y="4930617"/>
              <a:ext cx="1172042" cy="79307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8" idx="5"/>
              <a:endCxn id="80" idx="0"/>
            </p:cNvCxnSpPr>
            <p:nvPr/>
          </p:nvCxnSpPr>
          <p:spPr>
            <a:xfrm>
              <a:off x="3012447" y="4930617"/>
              <a:ext cx="91067" cy="146468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8" idx="7"/>
              <a:endCxn id="79" idx="3"/>
            </p:cNvCxnSpPr>
            <p:nvPr/>
          </p:nvCxnSpPr>
          <p:spPr>
            <a:xfrm flipV="1">
              <a:off x="3012447" y="3510585"/>
              <a:ext cx="1017218" cy="10570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2" idx="1"/>
              <a:endCxn id="79" idx="4"/>
            </p:cNvCxnSpPr>
            <p:nvPr/>
          </p:nvCxnSpPr>
          <p:spPr>
            <a:xfrm flipH="1" flipV="1">
              <a:off x="4211133" y="3585751"/>
              <a:ext cx="865200" cy="262808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2" idx="0"/>
              <a:endCxn id="84" idx="3"/>
            </p:cNvCxnSpPr>
            <p:nvPr/>
          </p:nvCxnSpPr>
          <p:spPr>
            <a:xfrm flipV="1">
              <a:off x="5257801" y="4187258"/>
              <a:ext cx="123963" cy="19514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3"/>
              <a:endCxn id="82" idx="6"/>
            </p:cNvCxnSpPr>
            <p:nvPr/>
          </p:nvCxnSpPr>
          <p:spPr>
            <a:xfrm flipH="1">
              <a:off x="5514435" y="5225062"/>
              <a:ext cx="1091809" cy="11702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3" name="TextBox 62"/>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4" name="TextBox 63"/>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5" name="TextBox 64"/>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8" name="TextBox 67"/>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69" name="TextBox 68"/>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2" name="TextBox 71"/>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sp>
          <p:nvSpPr>
            <p:cNvPr id="75" name="Oval 74"/>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6" name="Oval 75"/>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7" name="Oval 76"/>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8" name="Oval 77"/>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9" name="Oval 78"/>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0" name="Oval 79"/>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cxnSp>
        <p:nvCxnSpPr>
          <p:cNvPr id="6" name="Straight Arrow Connector 5">
            <a:extLst>
              <a:ext uri="{FF2B5EF4-FFF2-40B4-BE49-F238E27FC236}">
                <a16:creationId xmlns:a16="http://schemas.microsoft.com/office/drawing/2014/main" id="{814B9351-8123-8F52-4CD4-6C6B823CF5F8}"/>
              </a:ext>
            </a:extLst>
          </p:cNvPr>
          <p:cNvCxnSpPr>
            <a:cxnSpLocks/>
          </p:cNvCxnSpPr>
          <p:nvPr/>
        </p:nvCxnSpPr>
        <p:spPr>
          <a:xfrm>
            <a:off x="5715000" y="4393443"/>
            <a:ext cx="238033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DFC8856-E9CC-3DCF-3EF8-487736D9AFEF}"/>
              </a:ext>
            </a:extLst>
          </p:cNvPr>
          <p:cNvSpPr txBox="1"/>
          <p:nvPr/>
        </p:nvSpPr>
        <p:spPr>
          <a:xfrm>
            <a:off x="5795923" y="4505528"/>
            <a:ext cx="2218490" cy="1015663"/>
          </a:xfrm>
          <a:prstGeom prst="rect">
            <a:avLst/>
          </a:prstGeom>
          <a:noFill/>
        </p:spPr>
        <p:txBody>
          <a:bodyPr wrap="square" rtlCol="0">
            <a:spAutoFit/>
          </a:bodyPr>
          <a:lstStyle/>
          <a:p>
            <a:pPr algn="ctr"/>
            <a:r>
              <a:rPr lang="en-US" sz="2000" dirty="0"/>
              <a:t>Pick some arbitrary root node and rearrange tree</a:t>
            </a:r>
          </a:p>
        </p:txBody>
      </p:sp>
      <p:grpSp>
        <p:nvGrpSpPr>
          <p:cNvPr id="10" name="Group 9">
            <a:extLst>
              <a:ext uri="{FF2B5EF4-FFF2-40B4-BE49-F238E27FC236}">
                <a16:creationId xmlns:a16="http://schemas.microsoft.com/office/drawing/2014/main" id="{E62074AB-04E0-874F-A8BE-823B71612508}"/>
              </a:ext>
            </a:extLst>
          </p:cNvPr>
          <p:cNvGrpSpPr/>
          <p:nvPr/>
        </p:nvGrpSpPr>
        <p:grpSpPr>
          <a:xfrm>
            <a:off x="7938409" y="2385230"/>
            <a:ext cx="3392183" cy="3583802"/>
            <a:chOff x="103797" y="2167861"/>
            <a:chExt cx="5194652" cy="5488089"/>
          </a:xfrm>
        </p:grpSpPr>
        <p:cxnSp>
          <p:nvCxnSpPr>
            <p:cNvPr id="11" name="Straight Connector 10">
              <a:extLst>
                <a:ext uri="{FF2B5EF4-FFF2-40B4-BE49-F238E27FC236}">
                  <a16:creationId xmlns:a16="http://schemas.microsoft.com/office/drawing/2014/main" id="{295B5E48-0E06-F87B-090A-FDE7E46A4CAA}"/>
                </a:ext>
              </a:extLst>
            </p:cNvPr>
            <p:cNvCxnSpPr>
              <a:cxnSpLocks/>
              <a:stCxn id="27" idx="4"/>
              <a:endCxn id="28" idx="0"/>
            </p:cNvCxnSpPr>
            <p:nvPr/>
          </p:nvCxnSpPr>
          <p:spPr>
            <a:xfrm flipH="1">
              <a:off x="360432" y="6006802"/>
              <a:ext cx="620681" cy="110863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1362F6B-F9FB-52AE-7686-8AE895BA8A35}"/>
                </a:ext>
              </a:extLst>
            </p:cNvPr>
            <p:cNvCxnSpPr>
              <a:cxnSpLocks/>
              <a:stCxn id="27" idx="0"/>
              <a:endCxn id="29" idx="4"/>
            </p:cNvCxnSpPr>
            <p:nvPr/>
          </p:nvCxnSpPr>
          <p:spPr>
            <a:xfrm flipV="1">
              <a:off x="981113" y="4326957"/>
              <a:ext cx="1215769" cy="116657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7DB70C2-DA5E-2134-DCCC-E1D4FCFCDDFC}"/>
                </a:ext>
              </a:extLst>
            </p:cNvPr>
            <p:cNvCxnSpPr>
              <a:cxnSpLocks/>
              <a:stCxn id="30" idx="4"/>
              <a:endCxn id="29" idx="0"/>
            </p:cNvCxnSpPr>
            <p:nvPr/>
          </p:nvCxnSpPr>
          <p:spPr>
            <a:xfrm flipH="1">
              <a:off x="2196882" y="2681130"/>
              <a:ext cx="959580" cy="113256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839841-D580-E180-8587-AED2C70B575D}"/>
                </a:ext>
              </a:extLst>
            </p:cNvPr>
            <p:cNvCxnSpPr>
              <a:cxnSpLocks/>
              <a:stCxn id="30" idx="4"/>
              <a:endCxn id="32" idx="0"/>
            </p:cNvCxnSpPr>
            <p:nvPr/>
          </p:nvCxnSpPr>
          <p:spPr>
            <a:xfrm flipH="1">
              <a:off x="3107177" y="2681130"/>
              <a:ext cx="49285" cy="118037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AD3250-E015-BFB4-E91B-676D01E146A2}"/>
                </a:ext>
              </a:extLst>
            </p:cNvPr>
            <p:cNvCxnSpPr>
              <a:cxnSpLocks/>
              <a:stCxn id="30" idx="4"/>
              <a:endCxn id="31" idx="0"/>
            </p:cNvCxnSpPr>
            <p:nvPr/>
          </p:nvCxnSpPr>
          <p:spPr>
            <a:xfrm>
              <a:off x="3156463" y="2681130"/>
              <a:ext cx="1423562" cy="124029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B8DEE96-852B-0FF1-467D-FE1E85A3DFF8}"/>
                </a:ext>
              </a:extLst>
            </p:cNvPr>
            <p:cNvCxnSpPr>
              <a:cxnSpLocks/>
              <a:stCxn id="33" idx="0"/>
              <a:endCxn id="31" idx="4"/>
            </p:cNvCxnSpPr>
            <p:nvPr/>
          </p:nvCxnSpPr>
          <p:spPr>
            <a:xfrm flipV="1">
              <a:off x="3778501" y="4434694"/>
              <a:ext cx="801524" cy="12138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5E383C4-D12A-3AF6-ACB6-522536DB4186}"/>
                </a:ext>
              </a:extLst>
            </p:cNvPr>
            <p:cNvCxnSpPr>
              <a:stCxn id="33" idx="0"/>
              <a:endCxn id="35" idx="3"/>
            </p:cNvCxnSpPr>
            <p:nvPr/>
          </p:nvCxnSpPr>
          <p:spPr>
            <a:xfrm flipH="1">
              <a:off x="2674817" y="5648524"/>
              <a:ext cx="1103685" cy="191270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CD6442A-2062-9578-AE99-09AB7ADA60EA}"/>
                </a:ext>
              </a:extLst>
            </p:cNvPr>
            <p:cNvCxnSpPr>
              <a:cxnSpLocks/>
              <a:stCxn id="34" idx="0"/>
              <a:endCxn id="33" idx="6"/>
            </p:cNvCxnSpPr>
            <p:nvPr/>
          </p:nvCxnSpPr>
          <p:spPr>
            <a:xfrm flipH="1" flipV="1">
              <a:off x="4035134" y="5905159"/>
              <a:ext cx="1006682" cy="12375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68DCA50-D24A-A8D4-2B98-3E0134926F96}"/>
                </a:ext>
              </a:extLst>
            </p:cNvPr>
            <p:cNvSpPr txBox="1"/>
            <p:nvPr/>
          </p:nvSpPr>
          <p:spPr>
            <a:xfrm>
              <a:off x="679833" y="6418769"/>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91ECCEE7-4267-DFB3-3DFE-EF9576FF5DCC}"/>
                </a:ext>
              </a:extLst>
            </p:cNvPr>
            <p:cNvSpPr txBox="1"/>
            <p:nvPr/>
          </p:nvSpPr>
          <p:spPr>
            <a:xfrm>
              <a:off x="4538475" y="5950391"/>
              <a:ext cx="641186" cy="565580"/>
            </a:xfrm>
            <a:prstGeom prst="rect">
              <a:avLst/>
            </a:prstGeom>
            <a:noFill/>
          </p:spPr>
          <p:txBody>
            <a:bodyPr wrap="none" rtlCol="0">
              <a:spAutoFit/>
            </a:bodyPr>
            <a:lstStyle/>
            <a:p>
              <a:r>
                <a:rPr lang="en-US" dirty="0">
                  <a:solidFill>
                    <a:srgbClr val="00B050"/>
                  </a:solidFill>
                </a:rPr>
                <a:t>11</a:t>
              </a:r>
            </a:p>
          </p:txBody>
        </p:sp>
        <p:sp>
          <p:nvSpPr>
            <p:cNvPr id="21" name="TextBox 20">
              <a:extLst>
                <a:ext uri="{FF2B5EF4-FFF2-40B4-BE49-F238E27FC236}">
                  <a16:creationId xmlns:a16="http://schemas.microsoft.com/office/drawing/2014/main" id="{FDE59403-12BF-EC74-8F44-0C2FA5923758}"/>
                </a:ext>
              </a:extLst>
            </p:cNvPr>
            <p:cNvSpPr txBox="1"/>
            <p:nvPr/>
          </p:nvSpPr>
          <p:spPr>
            <a:xfrm>
              <a:off x="3274857" y="6462052"/>
              <a:ext cx="461990" cy="565580"/>
            </a:xfrm>
            <a:prstGeom prst="rect">
              <a:avLst/>
            </a:prstGeom>
            <a:noFill/>
          </p:spPr>
          <p:txBody>
            <a:bodyPr wrap="none" rtlCol="0">
              <a:spAutoFit/>
            </a:bodyPr>
            <a:lstStyle/>
            <a:p>
              <a:r>
                <a:rPr lang="en-US" dirty="0">
                  <a:solidFill>
                    <a:srgbClr val="00B050"/>
                  </a:solidFill>
                </a:rPr>
                <a:t>9</a:t>
              </a:r>
            </a:p>
          </p:txBody>
        </p:sp>
        <p:sp>
          <p:nvSpPr>
            <p:cNvPr id="22" name="TextBox 21">
              <a:extLst>
                <a:ext uri="{FF2B5EF4-FFF2-40B4-BE49-F238E27FC236}">
                  <a16:creationId xmlns:a16="http://schemas.microsoft.com/office/drawing/2014/main" id="{B5CBC42B-2460-448F-0BE9-18789810EB5A}"/>
                </a:ext>
              </a:extLst>
            </p:cNvPr>
            <p:cNvSpPr txBox="1"/>
            <p:nvPr/>
          </p:nvSpPr>
          <p:spPr>
            <a:xfrm>
              <a:off x="4323391" y="4794118"/>
              <a:ext cx="461990" cy="565580"/>
            </a:xfrm>
            <a:prstGeom prst="rect">
              <a:avLst/>
            </a:prstGeom>
            <a:noFill/>
          </p:spPr>
          <p:txBody>
            <a:bodyPr wrap="none" rtlCol="0">
              <a:spAutoFit/>
            </a:bodyPr>
            <a:lstStyle/>
            <a:p>
              <a:r>
                <a:rPr lang="en-US" dirty="0">
                  <a:solidFill>
                    <a:srgbClr val="00B050"/>
                  </a:solidFill>
                </a:rPr>
                <a:t>5</a:t>
              </a:r>
            </a:p>
          </p:txBody>
        </p:sp>
        <p:sp>
          <p:nvSpPr>
            <p:cNvPr id="23" name="TextBox 22">
              <a:extLst>
                <a:ext uri="{FF2B5EF4-FFF2-40B4-BE49-F238E27FC236}">
                  <a16:creationId xmlns:a16="http://schemas.microsoft.com/office/drawing/2014/main" id="{4783BDEE-3D41-BDBE-702B-F9854CD60C79}"/>
                </a:ext>
              </a:extLst>
            </p:cNvPr>
            <p:cNvSpPr txBox="1"/>
            <p:nvPr/>
          </p:nvSpPr>
          <p:spPr>
            <a:xfrm>
              <a:off x="3247983" y="3220315"/>
              <a:ext cx="461990" cy="565580"/>
            </a:xfrm>
            <a:prstGeom prst="rect">
              <a:avLst/>
            </a:prstGeom>
            <a:noFill/>
          </p:spPr>
          <p:txBody>
            <a:bodyPr wrap="none" rtlCol="0">
              <a:spAutoFit/>
            </a:bodyPr>
            <a:lstStyle/>
            <a:p>
              <a:r>
                <a:rPr lang="en-US" dirty="0">
                  <a:solidFill>
                    <a:srgbClr val="00B050"/>
                  </a:solidFill>
                </a:rPr>
                <a:t>3</a:t>
              </a:r>
            </a:p>
          </p:txBody>
        </p:sp>
        <p:sp>
          <p:nvSpPr>
            <p:cNvPr id="24" name="TextBox 23">
              <a:extLst>
                <a:ext uri="{FF2B5EF4-FFF2-40B4-BE49-F238E27FC236}">
                  <a16:creationId xmlns:a16="http://schemas.microsoft.com/office/drawing/2014/main" id="{56652F18-D776-0CDA-C04D-4BD6556CC684}"/>
                </a:ext>
              </a:extLst>
            </p:cNvPr>
            <p:cNvSpPr txBox="1"/>
            <p:nvPr/>
          </p:nvSpPr>
          <p:spPr>
            <a:xfrm>
              <a:off x="3914004" y="2713654"/>
              <a:ext cx="461990" cy="565580"/>
            </a:xfrm>
            <a:prstGeom prst="rect">
              <a:avLst/>
            </a:prstGeom>
            <a:noFill/>
          </p:spPr>
          <p:txBody>
            <a:bodyPr wrap="none" rtlCol="0">
              <a:spAutoFit/>
            </a:bodyPr>
            <a:lstStyle/>
            <a:p>
              <a:r>
                <a:rPr lang="en-US" dirty="0">
                  <a:solidFill>
                    <a:srgbClr val="00B050"/>
                  </a:solidFill>
                </a:rPr>
                <a:t>7</a:t>
              </a:r>
            </a:p>
          </p:txBody>
        </p:sp>
        <p:sp>
          <p:nvSpPr>
            <p:cNvPr id="25" name="TextBox 24">
              <a:extLst>
                <a:ext uri="{FF2B5EF4-FFF2-40B4-BE49-F238E27FC236}">
                  <a16:creationId xmlns:a16="http://schemas.microsoft.com/office/drawing/2014/main" id="{52734CC1-30ED-56B3-D51A-8048D93905C0}"/>
                </a:ext>
              </a:extLst>
            </p:cNvPr>
            <p:cNvSpPr txBox="1"/>
            <p:nvPr/>
          </p:nvSpPr>
          <p:spPr>
            <a:xfrm>
              <a:off x="2215026" y="2822995"/>
              <a:ext cx="592661" cy="565580"/>
            </a:xfrm>
            <a:prstGeom prst="rect">
              <a:avLst/>
            </a:prstGeom>
            <a:noFill/>
          </p:spPr>
          <p:txBody>
            <a:bodyPr wrap="squar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C0201C03-F000-EC0B-C871-FB48390AE8BF}"/>
                </a:ext>
              </a:extLst>
            </p:cNvPr>
            <p:cNvSpPr txBox="1"/>
            <p:nvPr/>
          </p:nvSpPr>
          <p:spPr>
            <a:xfrm>
              <a:off x="917153" y="4492406"/>
              <a:ext cx="641186" cy="565580"/>
            </a:xfrm>
            <a:prstGeom prst="rect">
              <a:avLst/>
            </a:prstGeom>
            <a:noFill/>
          </p:spPr>
          <p:txBody>
            <a:bodyPr wrap="none" rtlCol="0">
              <a:spAutoFit/>
            </a:bodyPr>
            <a:lstStyle/>
            <a:p>
              <a:r>
                <a:rPr lang="en-US" dirty="0">
                  <a:solidFill>
                    <a:srgbClr val="00B050"/>
                  </a:solidFill>
                </a:rPr>
                <a:t>12</a:t>
              </a:r>
            </a:p>
          </p:txBody>
        </p:sp>
        <p:sp>
          <p:nvSpPr>
            <p:cNvPr id="27" name="Oval 26">
              <a:extLst>
                <a:ext uri="{FF2B5EF4-FFF2-40B4-BE49-F238E27FC236}">
                  <a16:creationId xmlns:a16="http://schemas.microsoft.com/office/drawing/2014/main" id="{1B9386D4-A998-E36B-4B06-03BFE29CA068}"/>
                </a:ext>
              </a:extLst>
            </p:cNvPr>
            <p:cNvSpPr/>
            <p:nvPr/>
          </p:nvSpPr>
          <p:spPr>
            <a:xfrm>
              <a:off x="724479" y="5493534"/>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28" name="Oval 27">
              <a:extLst>
                <a:ext uri="{FF2B5EF4-FFF2-40B4-BE49-F238E27FC236}">
                  <a16:creationId xmlns:a16="http://schemas.microsoft.com/office/drawing/2014/main" id="{AD3770A0-E51C-2735-6C5F-075C6FA8C4DF}"/>
                </a:ext>
              </a:extLst>
            </p:cNvPr>
            <p:cNvSpPr/>
            <p:nvPr/>
          </p:nvSpPr>
          <p:spPr>
            <a:xfrm>
              <a:off x="103797" y="7115438"/>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9" name="Oval 28">
              <a:extLst>
                <a:ext uri="{FF2B5EF4-FFF2-40B4-BE49-F238E27FC236}">
                  <a16:creationId xmlns:a16="http://schemas.microsoft.com/office/drawing/2014/main" id="{8BCEF2AC-0734-215E-2611-177DC96C1691}"/>
                </a:ext>
              </a:extLst>
            </p:cNvPr>
            <p:cNvSpPr/>
            <p:nvPr/>
          </p:nvSpPr>
          <p:spPr>
            <a:xfrm>
              <a:off x="1940248" y="3813689"/>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0" name="Oval 29">
              <a:extLst>
                <a:ext uri="{FF2B5EF4-FFF2-40B4-BE49-F238E27FC236}">
                  <a16:creationId xmlns:a16="http://schemas.microsoft.com/office/drawing/2014/main" id="{BCBA3BF1-43E4-45B3-CD6D-622F188094D8}"/>
                </a:ext>
              </a:extLst>
            </p:cNvPr>
            <p:cNvSpPr/>
            <p:nvPr/>
          </p:nvSpPr>
          <p:spPr>
            <a:xfrm>
              <a:off x="2899828" y="2167861"/>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1" name="Oval 30">
              <a:extLst>
                <a:ext uri="{FF2B5EF4-FFF2-40B4-BE49-F238E27FC236}">
                  <a16:creationId xmlns:a16="http://schemas.microsoft.com/office/drawing/2014/main" id="{A88DFC64-437F-BCD3-4159-7007D4F96B90}"/>
                </a:ext>
              </a:extLst>
            </p:cNvPr>
            <p:cNvSpPr/>
            <p:nvPr/>
          </p:nvSpPr>
          <p:spPr>
            <a:xfrm>
              <a:off x="4323391" y="3921427"/>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2" name="Oval 31">
              <a:extLst>
                <a:ext uri="{FF2B5EF4-FFF2-40B4-BE49-F238E27FC236}">
                  <a16:creationId xmlns:a16="http://schemas.microsoft.com/office/drawing/2014/main" id="{B2EBDBD4-5B95-24EF-04DA-F85558A87E99}"/>
                </a:ext>
              </a:extLst>
            </p:cNvPr>
            <p:cNvSpPr/>
            <p:nvPr/>
          </p:nvSpPr>
          <p:spPr>
            <a:xfrm>
              <a:off x="2850543" y="3861502"/>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33" name="Oval 32">
              <a:extLst>
                <a:ext uri="{FF2B5EF4-FFF2-40B4-BE49-F238E27FC236}">
                  <a16:creationId xmlns:a16="http://schemas.microsoft.com/office/drawing/2014/main" id="{64570069-DAA7-3158-8209-3C31A8642835}"/>
                </a:ext>
              </a:extLst>
            </p:cNvPr>
            <p:cNvSpPr/>
            <p:nvPr/>
          </p:nvSpPr>
          <p:spPr>
            <a:xfrm>
              <a:off x="3521867" y="5648524"/>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34" name="Oval 33">
              <a:extLst>
                <a:ext uri="{FF2B5EF4-FFF2-40B4-BE49-F238E27FC236}">
                  <a16:creationId xmlns:a16="http://schemas.microsoft.com/office/drawing/2014/main" id="{C1D510CD-21FF-979D-ABAD-69F10C1CF1F4}"/>
                </a:ext>
              </a:extLst>
            </p:cNvPr>
            <p:cNvSpPr/>
            <p:nvPr/>
          </p:nvSpPr>
          <p:spPr>
            <a:xfrm>
              <a:off x="4785182" y="7142681"/>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35" name="Oval 34">
              <a:extLst>
                <a:ext uri="{FF2B5EF4-FFF2-40B4-BE49-F238E27FC236}">
                  <a16:creationId xmlns:a16="http://schemas.microsoft.com/office/drawing/2014/main" id="{70514C6D-660F-465B-78B4-1C10ADEDA1CF}"/>
                </a:ext>
              </a:extLst>
            </p:cNvPr>
            <p:cNvSpPr/>
            <p:nvPr/>
          </p:nvSpPr>
          <p:spPr>
            <a:xfrm>
              <a:off x="2599650" y="7123131"/>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76110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BADE50-950A-4D58-BFB2-FA2C6A8B385D}" type="slidenum">
              <a:rPr lang="en-US" smtClean="0"/>
              <a:t>30</a:t>
            </a:fld>
            <a:endParaRPr lang="en-US"/>
          </a:p>
        </p:txBody>
      </p:sp>
      <p:grpSp>
        <p:nvGrpSpPr>
          <p:cNvPr id="3" name="Group 2">
            <a:extLst>
              <a:ext uri="{FF2B5EF4-FFF2-40B4-BE49-F238E27FC236}">
                <a16:creationId xmlns:a16="http://schemas.microsoft.com/office/drawing/2014/main" id="{4969769B-4F38-3F42-FDC7-BC69DFD6508C}"/>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E94F036B-CF37-FDB0-7322-BD7BBF1F31C0}"/>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87D379D-4E9B-5DBB-9719-8EEF3B666BCD}"/>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0373E63-5E4E-3E32-3A0A-EBB1A97A7B07}"/>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A90900E-597E-206B-4ECF-9B16F931A0CF}"/>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67C501-E2A3-E468-790A-72EC50FBBAA4}"/>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9B69EC-9981-99C6-073E-007B0222FCF6}"/>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209BA-082E-C620-7B90-F3DDFF09DC48}"/>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389DD2D-42A6-AB05-6BE7-E21E47CAA2CD}"/>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8E2F11A-A6DB-BF8C-FD36-4C5B7743160C}"/>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D7D590E-2047-8120-1AF8-9EBD80897CBF}"/>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323A87-7E45-E6FB-CDEA-945FB30FA552}"/>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18C72C-8567-6611-BE43-BE6ED347FD6F}"/>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1D2D754-82E5-DBC7-02CA-58EB3A64F168}"/>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18D17E8-0172-B10B-BB05-7C39DCA73435}"/>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2533282A-54DD-B475-6F38-DAC84BF404C2}"/>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8FB76B5E-78E0-04DC-0872-9A03A6C0FC2B}"/>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712E1733-C575-4331-0918-34D65F112A7E}"/>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3460F3B3-9A98-E4F5-32CB-E6249F0F6C0A}"/>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9CA5B1E4-BC95-A89F-73C9-6735E2C7B5AA}"/>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25E6DC47-F78E-735F-99A0-106B7B116D67}"/>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9433F5CD-EC77-825E-897A-D951D394CDA0}"/>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9BD795F9-75A8-A84C-A799-B1A5D8D58072}"/>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89504F5C-EC9E-440B-1102-2FBE3EA6511E}"/>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ED46F67E-E318-BB19-A8D0-03569D555AF6}"/>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39DFAF53-0CDE-0AB8-A942-DF2EB81ECB64}"/>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12FE2332-11ED-E73E-3D89-F93C6B313190}"/>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280712C7-E7CA-6694-E68C-03819C3380B1}"/>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F3A852B-F8AC-39F4-CDBC-C7F28A76C429}"/>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B7F06F51-167C-FDD3-1344-CE41A5BE14A3}"/>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9F4F2E40-253F-A745-18D2-F8163524C9EF}"/>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4E80A4AA-F96B-64FE-1588-ADC3D17E1536}"/>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CB12903F-12FB-FCAD-EFA0-0D9A66264CC6}"/>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704943B8-A6C9-F2FE-4074-43D71BD6ED6D}"/>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42AE9F2C-0DDC-ACAA-AA0D-8235B9B20848}"/>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FB2479B1-9111-88C0-BD6A-6AD570FA3512}"/>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5F47B3E7-2535-B0B6-AAD2-862CF6EE66FD}"/>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98B07E0B-8EAF-A4AC-0CE0-6AD2AD8F08ED}"/>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CE8E3EB6-DCE4-80FD-11C5-67387524BFBB}"/>
                  </a:ext>
                </a:extLst>
              </p:cNvPr>
              <p:cNvSpPr txBox="1"/>
              <p:nvPr/>
            </p:nvSpPr>
            <p:spPr>
              <a:xfrm>
                <a:off x="155245" y="422927"/>
                <a:ext cx="11292188" cy="6555641"/>
              </a:xfrm>
              <a:prstGeom prst="rect">
                <a:avLst/>
              </a:prstGeom>
              <a:noFill/>
            </p:spPr>
            <p:txBody>
              <a:bodyPr wrap="square" rtlCol="0">
                <a:spAutoFit/>
              </a:bodyPr>
              <a:lstStyle/>
              <a:p>
                <a:r>
                  <a:rPr lang="en-US" sz="1750" dirty="0"/>
                  <a:t>int </a:t>
                </a:r>
                <a:r>
                  <a:rPr lang="en-US" sz="1750" dirty="0" err="1"/>
                  <a:t>primss</a:t>
                </a:r>
                <a:r>
                  <a:rPr lang="en-US" sz="1750" dirty="0"/>
                  <a:t>(graph, start, end){</a:t>
                </a:r>
              </a:p>
              <a:p>
                <a:r>
                  <a:rPr lang="en-US" sz="1750" dirty="0"/>
                  <a:t>	distances = [</a:t>
                </a:r>
                <a14:m>
                  <m:oMath xmlns:m="http://schemas.openxmlformats.org/officeDocument/2006/math">
                    <m:r>
                      <a:rPr lang="en-US" sz="1750" b="0" i="1" smtClean="0">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a:t>
                </a:r>
                <a14:m>
                  <m:oMath xmlns:m="http://schemas.openxmlformats.org/officeDocument/2006/math">
                    <m:r>
                      <a:rPr lang="en-US" sz="1750" i="1">
                        <a:latin typeface="Cambria Math" panose="02040503050406030204" pitchFamily="18" charset="0"/>
                      </a:rPr>
                      <m:t>∞</m:t>
                    </m:r>
                  </m:oMath>
                </a14:m>
                <a:r>
                  <a:rPr lang="en-US" sz="1750" dirty="0"/>
                  <a:t>,…];  // one index per node</a:t>
                </a:r>
              </a:p>
              <a:p>
                <a:r>
                  <a:rPr lang="en-US" sz="1750" dirty="0"/>
                  <a:t>	done = [</a:t>
                </a:r>
                <a:r>
                  <a:rPr lang="en-US" sz="1750" dirty="0" err="1"/>
                  <a:t>False,False,False</a:t>
                </a:r>
                <a:r>
                  <a:rPr lang="en-US" sz="1750" dirty="0"/>
                  <a:t>,…];  // one index per node</a:t>
                </a:r>
              </a:p>
              <a:p>
                <a:r>
                  <a:rPr lang="en-US" sz="1750" dirty="0"/>
                  <a:t>	PQ = new minheap();</a:t>
                </a:r>
              </a:p>
              <a:p>
                <a:r>
                  <a:rPr lang="en-US" sz="1750" dirty="0"/>
                  <a:t>	</a:t>
                </a:r>
                <a:r>
                  <a:rPr lang="en-US" sz="1750" dirty="0" err="1"/>
                  <a:t>PQ.insert</a:t>
                </a:r>
                <a:r>
                  <a:rPr lang="en-US" sz="1750" dirty="0"/>
                  <a:t>(0, start);  // priority=0, value=start</a:t>
                </a:r>
              </a:p>
              <a:p>
                <a:r>
                  <a:rPr lang="en-US" sz="1750" dirty="0"/>
                  <a:t>	distances[start] = 0;</a:t>
                </a:r>
              </a:p>
              <a:p>
                <a:r>
                  <a:rPr lang="en-US" sz="1750" dirty="0"/>
                  <a:t>	while (!</a:t>
                </a:r>
                <a:r>
                  <a:rPr lang="en-US" sz="1750" dirty="0" err="1"/>
                  <a:t>PQ.isEmpty</a:t>
                </a:r>
                <a:r>
                  <a:rPr lang="en-US" sz="1750" dirty="0"/>
                  <a:t>){</a:t>
                </a:r>
              </a:p>
              <a:p>
                <a:r>
                  <a:rPr lang="en-US" sz="1750" dirty="0"/>
                  <a:t>		current = </a:t>
                </a:r>
                <a:r>
                  <a:rPr lang="en-US" sz="1750" dirty="0" err="1"/>
                  <a:t>PQ.extract</a:t>
                </a:r>
                <a:r>
                  <a:rPr lang="en-US" sz="1750" dirty="0"/>
                  <a:t>();</a:t>
                </a:r>
              </a:p>
              <a:p>
                <a:r>
                  <a:rPr lang="en-US" sz="1750" dirty="0"/>
                  <a:t>		done[current] = true;</a:t>
                </a:r>
              </a:p>
              <a:p>
                <a:r>
                  <a:rPr lang="en-US" sz="1750" dirty="0"/>
                  <a:t>		for (neighbor : </a:t>
                </a:r>
                <a:r>
                  <a:rPr lang="en-US" sz="1750" dirty="0" err="1"/>
                  <a:t>current.neighbors</a:t>
                </a:r>
                <a:r>
                  <a:rPr lang="en-US" sz="1750" dirty="0"/>
                  <a:t>){</a:t>
                </a:r>
              </a:p>
              <a:p>
                <a:r>
                  <a:rPr lang="en-US" sz="1750" dirty="0"/>
                  <a:t>			if (!done[neighbor]){</a:t>
                </a:r>
              </a:p>
              <a:p>
                <a:r>
                  <a:rPr lang="en-US" sz="1750" dirty="0"/>
                  <a:t>				</a:t>
                </a:r>
                <a:r>
                  <a:rPr lang="en-US" sz="1750" dirty="0" err="1">
                    <a:solidFill>
                      <a:srgbClr val="FF0000"/>
                    </a:solidFill>
                  </a:rPr>
                  <a:t>new_dist</a:t>
                </a:r>
                <a:r>
                  <a:rPr lang="en-US" sz="1750" dirty="0">
                    <a:solidFill>
                      <a:srgbClr val="FF0000"/>
                    </a:solidFill>
                  </a:rPr>
                  <a:t> = weight(</a:t>
                </a:r>
                <a:r>
                  <a:rPr lang="en-US" sz="1750" dirty="0" err="1">
                    <a:solidFill>
                      <a:srgbClr val="FF0000"/>
                    </a:solidFill>
                  </a:rPr>
                  <a:t>current,neighbor</a:t>
                </a:r>
                <a:r>
                  <a:rPr lang="en-US" sz="1750" dirty="0">
                    <a:solidFill>
                      <a:srgbClr val="FF0000"/>
                    </a:solidFill>
                  </a:rPr>
                  <a:t>);</a:t>
                </a:r>
              </a:p>
              <a:p>
                <a:r>
                  <a:rPr lang="en-US" sz="1750" dirty="0"/>
                  <a:t>				if(distances[neighbor] == </a:t>
                </a:r>
                <a14:m>
                  <m:oMath xmlns:m="http://schemas.openxmlformats.org/officeDocument/2006/math">
                    <m:r>
                      <a:rPr lang="en-US" sz="1750" b="0" i="1" smtClean="0">
                        <a:latin typeface="Cambria Math" panose="02040503050406030204" pitchFamily="18" charset="0"/>
                      </a:rPr>
                      <m:t>∞</m:t>
                    </m:r>
                  </m:oMath>
                </a14:m>
                <a:r>
                  <a:rPr lang="en-US" sz="1750" dirty="0"/>
                  <a:t>){</a:t>
                </a:r>
              </a:p>
              <a:p>
                <a:r>
                  <a:rPr lang="en-US" sz="1750" dirty="0"/>
                  <a:t>					distances[neighbor] = </a:t>
                </a:r>
                <a:r>
                  <a:rPr lang="en-US" sz="1750" dirty="0" err="1"/>
                  <a:t>new_dist</a:t>
                </a:r>
                <a:r>
                  <a:rPr lang="en-US" sz="1750" dirty="0"/>
                  <a:t>;</a:t>
                </a:r>
              </a:p>
              <a:p>
                <a:r>
                  <a:rPr lang="en-US" sz="1750" dirty="0"/>
                  <a:t>					</a:t>
                </a:r>
                <a:r>
                  <a:rPr lang="en-US" sz="1750" dirty="0" err="1"/>
                  <a:t>PQ.insert</a:t>
                </a:r>
                <a:r>
                  <a:rPr lang="en-US" sz="1750" dirty="0"/>
                  <a:t>(</a:t>
                </a:r>
                <a:r>
                  <a:rPr lang="en-US" sz="1750" dirty="0" err="1"/>
                  <a:t>new_dist</a:t>
                </a:r>
                <a:r>
                  <a:rPr lang="en-US" sz="1750" dirty="0"/>
                  <a:t>, neighbor);</a:t>
                </a:r>
              </a:p>
              <a:p>
                <a:r>
                  <a:rPr lang="en-US" sz="1750" dirty="0"/>
                  <a:t>				}</a:t>
                </a:r>
              </a:p>
              <a:p>
                <a:r>
                  <a:rPr lang="en-US" sz="1750" dirty="0"/>
                  <a:t>				if (</a:t>
                </a:r>
                <a:r>
                  <a:rPr lang="en-US" sz="1750" dirty="0" err="1"/>
                  <a:t>new_dist</a:t>
                </a:r>
                <a:r>
                  <a:rPr lang="en-US" sz="1750" dirty="0"/>
                  <a:t> &lt; distances[neighbor]){</a:t>
                </a:r>
              </a:p>
              <a:p>
                <a:r>
                  <a:rPr lang="en-US" sz="1750" dirty="0"/>
                  <a:t>					distances[neighbor] = </a:t>
                </a:r>
                <a:r>
                  <a:rPr lang="en-US" sz="1750" dirty="0" err="1"/>
                  <a:t>new_dist</a:t>
                </a:r>
                <a:r>
                  <a:rPr lang="en-US" sz="1750" dirty="0"/>
                  <a:t>;</a:t>
                </a:r>
              </a:p>
              <a:p>
                <a:r>
                  <a:rPr lang="en-US" sz="1750" dirty="0"/>
                  <a:t>					</a:t>
                </a:r>
                <a:r>
                  <a:rPr lang="en-US" sz="1750" dirty="0" err="1"/>
                  <a:t>PQ.decreaseKey</a:t>
                </a:r>
                <a:r>
                  <a:rPr lang="en-US" sz="1750" dirty="0"/>
                  <a:t>(</a:t>
                </a:r>
                <a:r>
                  <a:rPr lang="en-US" sz="1750" dirty="0" err="1"/>
                  <a:t>new_dist,neighbor</a:t>
                </a:r>
                <a:r>
                  <a:rPr lang="en-US" sz="1750" dirty="0"/>
                  <a:t>); }</a:t>
                </a:r>
              </a:p>
              <a:p>
                <a:r>
                  <a:rPr lang="en-US" sz="1750" dirty="0"/>
                  <a:t>			}</a:t>
                </a:r>
              </a:p>
              <a:p>
                <a:r>
                  <a:rPr lang="en-US" sz="1750" dirty="0"/>
                  <a:t>		}</a:t>
                </a:r>
              </a:p>
              <a:p>
                <a:r>
                  <a:rPr lang="en-US" sz="1750" dirty="0"/>
                  <a:t>	}</a:t>
                </a:r>
              </a:p>
              <a:p>
                <a:r>
                  <a:rPr lang="en-US" sz="1750" dirty="0"/>
                  <a:t>	return distances[end]</a:t>
                </a:r>
              </a:p>
              <a:p>
                <a:r>
                  <a:rPr lang="en-US" sz="1750" dirty="0"/>
                  <a:t>}</a:t>
                </a:r>
              </a:p>
            </p:txBody>
          </p:sp>
        </mc:Choice>
        <mc:Fallback>
          <p:sp>
            <p:nvSpPr>
              <p:cNvPr id="42" name="TextBox 41">
                <a:extLst>
                  <a:ext uri="{FF2B5EF4-FFF2-40B4-BE49-F238E27FC236}">
                    <a16:creationId xmlns:a16="http://schemas.microsoft.com/office/drawing/2014/main" id="{CE8E3EB6-DCE4-80FD-11C5-67387524BFBB}"/>
                  </a:ext>
                </a:extLst>
              </p:cNvPr>
              <p:cNvSpPr txBox="1">
                <a:spLocks noRot="1" noChangeAspect="1" noMove="1" noResize="1" noEditPoints="1" noAdjustHandles="1" noChangeArrowheads="1" noChangeShapeType="1" noTextEdit="1"/>
              </p:cNvSpPr>
              <p:nvPr/>
            </p:nvSpPr>
            <p:spPr>
              <a:xfrm>
                <a:off x="155245" y="422927"/>
                <a:ext cx="11292188" cy="6555641"/>
              </a:xfrm>
              <a:prstGeom prst="rect">
                <a:avLst/>
              </a:prstGeom>
              <a:blipFill>
                <a:blip r:embed="rId2"/>
                <a:stretch>
                  <a:fillRect l="-378" t="-186" b="-372"/>
                </a:stretch>
              </a:blipFill>
            </p:spPr>
            <p:txBody>
              <a:bodyPr/>
              <a:lstStyle/>
              <a:p>
                <a:r>
                  <a:rPr lang="en-US">
                    <a:noFill/>
                  </a:rPr>
                  <a:t> </a:t>
                </a:r>
              </a:p>
            </p:txBody>
          </p:sp>
        </mc:Fallback>
      </mc:AlternateContent>
      <p:sp>
        <p:nvSpPr>
          <p:cNvPr id="46" name="Title 1">
            <a:extLst>
              <a:ext uri="{FF2B5EF4-FFF2-40B4-BE49-F238E27FC236}">
                <a16:creationId xmlns:a16="http://schemas.microsoft.com/office/drawing/2014/main" id="{B84BA7F1-B0BA-DBCC-BA1D-14BAAB8D839F}"/>
              </a:ext>
            </a:extLst>
          </p:cNvPr>
          <p:cNvSpPr>
            <a:spLocks noGrp="1"/>
          </p:cNvSpPr>
          <p:nvPr>
            <p:ph type="title"/>
          </p:nvPr>
        </p:nvSpPr>
        <p:spPr>
          <a:xfrm>
            <a:off x="609600" y="-320040"/>
            <a:ext cx="10972800" cy="1143000"/>
          </a:xfrm>
        </p:spPr>
        <p:txBody>
          <a:bodyPr>
            <a:normAutofit/>
          </a:bodyPr>
          <a:lstStyle/>
          <a:p>
            <a:r>
              <a:rPr lang="en-US" dirty="0" err="1"/>
              <a:t>Prims’s</a:t>
            </a:r>
            <a:r>
              <a:rPr lang="en-US" dirty="0"/>
              <a:t> Algorithm</a:t>
            </a:r>
          </a:p>
        </p:txBody>
      </p:sp>
    </p:spTree>
    <p:extLst>
      <p:ext uri="{BB962C8B-B14F-4D97-AF65-F5344CB8AC3E}">
        <p14:creationId xmlns:p14="http://schemas.microsoft.com/office/powerpoint/2010/main" val="287988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Spanning Tree</a:t>
            </a:r>
          </a:p>
        </p:txBody>
      </p:sp>
      <p:sp>
        <p:nvSpPr>
          <p:cNvPr id="4" name="Slide Number Placeholder 3"/>
          <p:cNvSpPr>
            <a:spLocks noGrp="1"/>
          </p:cNvSpPr>
          <p:nvPr>
            <p:ph type="sldNum" sz="quarter" idx="12"/>
          </p:nvPr>
        </p:nvSpPr>
        <p:spPr/>
        <p:txBody>
          <a:bodyPr/>
          <a:lstStyle/>
          <a:p>
            <a:fld id="{86BADE50-950A-4D58-BFB2-FA2C6A8B385D}" type="slidenum">
              <a:rPr lang="en-US" smtClean="0"/>
              <a:t>4</a:t>
            </a:fld>
            <a:endParaRPr lang="en-US"/>
          </a:p>
        </p:txBody>
      </p:sp>
      <p:grpSp>
        <p:nvGrpSpPr>
          <p:cNvPr id="5" name="Group 4"/>
          <p:cNvGrpSpPr/>
          <p:nvPr/>
        </p:nvGrpSpPr>
        <p:grpSpPr>
          <a:xfrm>
            <a:off x="762000" y="2679355"/>
            <a:ext cx="4600060" cy="2787240"/>
            <a:chOff x="0" y="2862182"/>
            <a:chExt cx="7044346" cy="4268266"/>
          </a:xfrm>
        </p:grpSpPr>
        <p:cxnSp>
          <p:nvCxnSpPr>
            <p:cNvPr id="6" name="Straight Connector 5"/>
            <p:cNvCxnSpPr>
              <a:stCxn id="34" idx="7"/>
              <a:endCxn id="35"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35" idx="6"/>
              <a:endCxn id="38"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7" idx="5"/>
              <a:endCxn id="39" idx="0"/>
            </p:cNvCxnSpPr>
            <p:nvPr/>
          </p:nvCxnSpPr>
          <p:spPr>
            <a:xfrm>
              <a:off x="3012447" y="4930617"/>
              <a:ext cx="91067" cy="146468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9" idx="6"/>
              <a:endCxn id="40" idx="3"/>
            </p:cNvCxnSpPr>
            <p:nvPr/>
          </p:nvCxnSpPr>
          <p:spPr>
            <a:xfrm flipV="1">
              <a:off x="3360148" y="6576771"/>
              <a:ext cx="1716185" cy="7516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0" idx="1"/>
              <a:endCxn id="38"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2" idx="2"/>
              <a:endCxn id="38"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1" idx="1"/>
              <a:endCxn id="42"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43" name="TextBox 42"/>
              <p:cNvSpPr txBox="1"/>
              <p:nvPr/>
            </p:nvSpPr>
            <p:spPr>
              <a:xfrm>
                <a:off x="2354178" y="1378425"/>
                <a:ext cx="7075065" cy="954107"/>
              </a:xfrm>
              <a:prstGeom prst="rect">
                <a:avLst/>
              </a:prstGeom>
              <a:noFill/>
            </p:spPr>
            <p:txBody>
              <a:bodyPr wrap="square" rtlCol="0">
                <a:spAutoFit/>
              </a:bodyPr>
              <a:lstStyle/>
              <a:p>
                <a:r>
                  <a:rPr lang="en-US" sz="2800" dirty="0"/>
                  <a:t>A Tree</a:t>
                </a:r>
                <a:r>
                  <a:rPr lang="en-US" sz="2800" dirty="0">
                    <a:solidFill>
                      <a:srgbClr val="7030A0"/>
                    </a:solidFill>
                  </a:rPr>
                  <a:t> </a:t>
                </a:r>
                <a14:m>
                  <m:oMath xmlns:m="http://schemas.openxmlformats.org/officeDocument/2006/math">
                    <m:r>
                      <a:rPr lang="en-US" sz="2800" b="1" i="1" smtClean="0">
                        <a:solidFill>
                          <a:schemeClr val="accent2">
                            <a:lumMod val="75000"/>
                          </a:schemeClr>
                        </a:solidFill>
                        <a:latin typeface="Cambria Math"/>
                      </a:rPr>
                      <m:t>𝑻</m:t>
                    </m:r>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𝑉</m:t>
                        </m:r>
                      </m:e>
                      <m:sub>
                        <m:r>
                          <a:rPr lang="en-US" sz="2800" i="1">
                            <a:latin typeface="Cambria Math"/>
                          </a:rPr>
                          <m:t>𝑇</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𝐸</m:t>
                        </m:r>
                      </m:e>
                      <m:sub>
                        <m:r>
                          <a:rPr lang="en-US" sz="2800" i="1">
                            <a:latin typeface="Cambria Math"/>
                          </a:rPr>
                          <m:t>𝑇</m:t>
                        </m:r>
                      </m:sub>
                    </m:sSub>
                    <m:r>
                      <a:rPr lang="en-US" sz="2800" i="1">
                        <a:latin typeface="Cambria Math"/>
                      </a:rPr>
                      <m:t>)</m:t>
                    </m:r>
                  </m:oMath>
                </a14:m>
                <a:r>
                  <a:rPr lang="en-US" sz="2800" dirty="0"/>
                  <a:t> which connects (“spans”) all the nodes in a graph </a:t>
                </a:r>
                <a14:m>
                  <m:oMath xmlns:m="http://schemas.openxmlformats.org/officeDocument/2006/math">
                    <m:r>
                      <a:rPr lang="en-US" sz="2800" i="1">
                        <a:latin typeface="Cambria Math"/>
                      </a:rPr>
                      <m:t>𝐺</m:t>
                    </m:r>
                    <m:r>
                      <a:rPr lang="en-US" sz="2800" i="1">
                        <a:latin typeface="Cambria Math"/>
                      </a:rPr>
                      <m:t>=(</m:t>
                    </m:r>
                    <m:r>
                      <a:rPr lang="en-US" sz="2800" i="1">
                        <a:latin typeface="Cambria Math"/>
                      </a:rPr>
                      <m:t>𝑉</m:t>
                    </m:r>
                    <m:r>
                      <a:rPr lang="en-US" sz="2800" i="1">
                        <a:latin typeface="Cambria Math"/>
                      </a:rPr>
                      <m:t>,</m:t>
                    </m:r>
                    <m:r>
                      <a:rPr lang="en-US" sz="2800" i="1">
                        <a:latin typeface="Cambria Math"/>
                      </a:rPr>
                      <m:t>𝐸</m:t>
                    </m:r>
                    <m:r>
                      <a:rPr lang="en-US" sz="2800" i="1">
                        <a:latin typeface="Cambria Math"/>
                      </a:rPr>
                      <m:t>)</m:t>
                    </m:r>
                  </m:oMath>
                </a14:m>
                <a:endParaRPr lang="en-US" sz="2800" dirty="0">
                  <a:solidFill>
                    <a:srgbClr val="7030A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2354178" y="1378425"/>
                <a:ext cx="7075065" cy="954107"/>
              </a:xfrm>
              <a:prstGeom prst="rect">
                <a:avLst/>
              </a:prstGeom>
              <a:blipFill>
                <a:blip r:embed="rId3"/>
                <a:stretch>
                  <a:fillRect l="-1723" t="-5732" b="-17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6495239" y="2528745"/>
                <a:ext cx="5105399" cy="461665"/>
              </a:xfrm>
              <a:prstGeom prst="rect">
                <a:avLst/>
              </a:prstGeom>
              <a:noFill/>
            </p:spPr>
            <p:txBody>
              <a:bodyPr wrap="square" rtlCol="0">
                <a:spAutoFit/>
              </a:bodyPr>
              <a:lstStyle/>
              <a:p>
                <a:r>
                  <a:rPr lang="en-US" sz="2400" dirty="0"/>
                  <a:t>How many edges does </a:t>
                </a:r>
                <a14:m>
                  <m:oMath xmlns:m="http://schemas.openxmlformats.org/officeDocument/2006/math">
                    <m:r>
                      <a:rPr lang="en-US" sz="2400" i="1" smtClean="0">
                        <a:solidFill>
                          <a:srgbClr val="7030A0"/>
                        </a:solidFill>
                        <a:latin typeface="Cambria Math" panose="02040503050406030204" pitchFamily="18" charset="0"/>
                      </a:rPr>
                      <m:t>𝑇</m:t>
                    </m:r>
                  </m:oMath>
                </a14:m>
                <a:r>
                  <a:rPr lang="en-US" sz="2400" dirty="0"/>
                  <a:t> have?</a:t>
                </a:r>
              </a:p>
            </p:txBody>
          </p:sp>
        </mc:Choice>
        <mc:Fallback xmlns="">
          <p:sp>
            <p:nvSpPr>
              <p:cNvPr id="45" name="TextBox 44"/>
              <p:cNvSpPr txBox="1">
                <a:spLocks noRot="1" noChangeAspect="1" noMove="1" noResize="1" noEditPoints="1" noAdjustHandles="1" noChangeArrowheads="1" noChangeShapeType="1" noTextEdit="1"/>
              </p:cNvSpPr>
              <p:nvPr/>
            </p:nvSpPr>
            <p:spPr>
              <a:xfrm>
                <a:off x="6495239" y="2528745"/>
                <a:ext cx="5105399" cy="461665"/>
              </a:xfrm>
              <a:prstGeom prst="rect">
                <a:avLst/>
              </a:prstGeom>
              <a:blipFill>
                <a:blip r:embed="rId4"/>
                <a:stretch>
                  <a:fillRect l="-1790"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515197" y="2955790"/>
                <a:ext cx="99168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a:rPr>
                        <m:t>𝑉</m:t>
                      </m:r>
                      <m:r>
                        <a:rPr lang="en-US" sz="2400" i="1" smtClean="0">
                          <a:latin typeface="Cambria Math"/>
                        </a:rPr>
                        <m:t>−1</m:t>
                      </m:r>
                    </m:oMath>
                  </m:oMathPara>
                </a14:m>
                <a:endParaRPr lang="en-US" sz="2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6515197" y="2955790"/>
                <a:ext cx="991682" cy="461665"/>
              </a:xfrm>
              <a:prstGeom prst="rect">
                <a:avLst/>
              </a:prstGeom>
              <a:blipFill>
                <a:blip r:embed="rId5"/>
                <a:stretch>
                  <a:fillRect/>
                </a:stretch>
              </a:blipFill>
            </p:spPr>
            <p:txBody>
              <a:bodyPr/>
              <a:lstStyle/>
              <a:p>
                <a:r>
                  <a:rPr lang="en-US">
                    <a:noFill/>
                  </a:rPr>
                  <a:t> </a:t>
                </a:r>
              </a:p>
            </p:txBody>
          </p:sp>
        </mc:Fallback>
      </mc:AlternateContent>
      <p:sp>
        <p:nvSpPr>
          <p:cNvPr id="44" name="TextBox 43">
            <a:extLst>
              <a:ext uri="{FF2B5EF4-FFF2-40B4-BE49-F238E27FC236}">
                <a16:creationId xmlns:a16="http://schemas.microsoft.com/office/drawing/2014/main" id="{B246D666-609F-D15B-7C0C-7CF1070E52BC}"/>
              </a:ext>
            </a:extLst>
          </p:cNvPr>
          <p:cNvSpPr txBox="1"/>
          <p:nvPr/>
        </p:nvSpPr>
        <p:spPr>
          <a:xfrm>
            <a:off x="590843" y="5522096"/>
            <a:ext cx="4940126" cy="1200329"/>
          </a:xfrm>
          <a:prstGeom prst="rect">
            <a:avLst/>
          </a:prstGeom>
          <a:noFill/>
          <a:ln w="57150">
            <a:solidFill>
              <a:schemeClr val="accent6"/>
            </a:solidFill>
          </a:ln>
        </p:spPr>
        <p:txBody>
          <a:bodyPr wrap="square" rtlCol="0">
            <a:spAutoFit/>
          </a:bodyPr>
          <a:lstStyle/>
          <a:p>
            <a:r>
              <a:rPr lang="en-US" sz="2400" dirty="0"/>
              <a:t>Any set of V-1 edges in the graph that doesn’t have any cycles is guaranteed to be a spanning tree!</a:t>
            </a:r>
          </a:p>
        </p:txBody>
      </p:sp>
      <p:sp>
        <p:nvSpPr>
          <p:cNvPr id="47" name="TextBox 46">
            <a:extLst>
              <a:ext uri="{FF2B5EF4-FFF2-40B4-BE49-F238E27FC236}">
                <a16:creationId xmlns:a16="http://schemas.microsoft.com/office/drawing/2014/main" id="{133E7E20-EA93-8035-694F-E8CD7FC041CD}"/>
              </a:ext>
            </a:extLst>
          </p:cNvPr>
          <p:cNvSpPr txBox="1"/>
          <p:nvPr/>
        </p:nvSpPr>
        <p:spPr>
          <a:xfrm>
            <a:off x="6752341" y="5530248"/>
            <a:ext cx="5247534" cy="1200329"/>
          </a:xfrm>
          <a:prstGeom prst="rect">
            <a:avLst/>
          </a:prstGeom>
          <a:noFill/>
          <a:ln w="57150">
            <a:solidFill>
              <a:schemeClr val="accent6"/>
            </a:solidFill>
          </a:ln>
        </p:spPr>
        <p:txBody>
          <a:bodyPr wrap="square" rtlCol="0">
            <a:spAutoFit/>
          </a:bodyPr>
          <a:lstStyle/>
          <a:p>
            <a:r>
              <a:rPr lang="en-US" sz="2400" dirty="0"/>
              <a:t>Any set of V-1 edges that connects all the nodes in the graph is guaranteed to be a spanning tree!</a:t>
            </a:r>
          </a:p>
        </p:txBody>
      </p:sp>
      <p:grpSp>
        <p:nvGrpSpPr>
          <p:cNvPr id="48" name="Group 47">
            <a:extLst>
              <a:ext uri="{FF2B5EF4-FFF2-40B4-BE49-F238E27FC236}">
                <a16:creationId xmlns:a16="http://schemas.microsoft.com/office/drawing/2014/main" id="{4732E8A7-037B-299E-EC21-146EAA9F2D88}"/>
              </a:ext>
            </a:extLst>
          </p:cNvPr>
          <p:cNvGrpSpPr/>
          <p:nvPr/>
        </p:nvGrpSpPr>
        <p:grpSpPr>
          <a:xfrm>
            <a:off x="7826703" y="3036374"/>
            <a:ext cx="2958368" cy="2356017"/>
            <a:chOff x="1432702" y="2862182"/>
            <a:chExt cx="5611644" cy="4115955"/>
          </a:xfrm>
        </p:grpSpPr>
        <p:cxnSp>
          <p:nvCxnSpPr>
            <p:cNvPr id="49" name="Straight Connector 48">
              <a:extLst>
                <a:ext uri="{FF2B5EF4-FFF2-40B4-BE49-F238E27FC236}">
                  <a16:creationId xmlns:a16="http://schemas.microsoft.com/office/drawing/2014/main" id="{BB1FCFD3-C026-5AAC-D60C-83FF379DE935}"/>
                </a:ext>
              </a:extLst>
            </p:cNvPr>
            <p:cNvCxnSpPr>
              <a:stCxn id="77" idx="7"/>
              <a:endCxn id="78" idx="2"/>
            </p:cNvCxnSpPr>
            <p:nvPr/>
          </p:nvCxnSpPr>
          <p:spPr>
            <a:xfrm flipV="1">
              <a:off x="1915935" y="4084623"/>
              <a:ext cx="860255" cy="67622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C7A50C1-9A37-A27F-9C2F-363F3EDF672D}"/>
                </a:ext>
              </a:extLst>
            </p:cNvPr>
            <p:cNvCxnSpPr>
              <a:cxnSpLocks/>
              <a:stCxn id="78" idx="0"/>
              <a:endCxn id="81" idx="2"/>
            </p:cNvCxnSpPr>
            <p:nvPr/>
          </p:nvCxnSpPr>
          <p:spPr>
            <a:xfrm flipV="1">
              <a:off x="3032824" y="3329118"/>
              <a:ext cx="921675" cy="49887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CA9C25D-6CEA-61D1-6AB4-B1C80269C912}"/>
                </a:ext>
              </a:extLst>
            </p:cNvPr>
            <p:cNvCxnSpPr>
              <a:cxnSpLocks/>
              <a:stCxn id="82" idx="2"/>
              <a:endCxn id="79" idx="0"/>
            </p:cNvCxnSpPr>
            <p:nvPr/>
          </p:nvCxnSpPr>
          <p:spPr>
            <a:xfrm flipH="1">
              <a:off x="3078045" y="5895825"/>
              <a:ext cx="619819" cy="48474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71986DD-D33F-E38A-309A-5D0E2B885B60}"/>
                </a:ext>
              </a:extLst>
            </p:cNvPr>
            <p:cNvCxnSpPr>
              <a:stCxn id="80" idx="5"/>
              <a:endCxn id="82" idx="0"/>
            </p:cNvCxnSpPr>
            <p:nvPr/>
          </p:nvCxnSpPr>
          <p:spPr>
            <a:xfrm flipH="1" flipV="1">
              <a:off x="3954499" y="5639190"/>
              <a:ext cx="911556" cy="126378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31AFA3C-C91A-CDEA-ACAA-3352375B4A59}"/>
                </a:ext>
              </a:extLst>
            </p:cNvPr>
            <p:cNvCxnSpPr>
              <a:cxnSpLocks/>
              <a:stCxn id="82" idx="0"/>
              <a:endCxn id="83" idx="3"/>
            </p:cNvCxnSpPr>
            <p:nvPr/>
          </p:nvCxnSpPr>
          <p:spPr>
            <a:xfrm flipV="1">
              <a:off x="3954498" y="5198948"/>
              <a:ext cx="687764" cy="440242"/>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D745BA8-4A73-452A-9E27-DF08ED825568}"/>
                </a:ext>
              </a:extLst>
            </p:cNvPr>
            <p:cNvCxnSpPr>
              <a:cxnSpLocks/>
              <a:stCxn id="83" idx="0"/>
              <a:endCxn id="81" idx="4"/>
            </p:cNvCxnSpPr>
            <p:nvPr/>
          </p:nvCxnSpPr>
          <p:spPr>
            <a:xfrm flipH="1" flipV="1">
              <a:off x="4211133" y="3585751"/>
              <a:ext cx="612597" cy="117509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48D2F75-FF97-A6FD-7227-0DCB98A33297}"/>
                </a:ext>
              </a:extLst>
            </p:cNvPr>
            <p:cNvCxnSpPr>
              <a:stCxn id="85" idx="2"/>
              <a:endCxn id="81"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FCD1DC2-563F-2AED-163C-335329BD4AE1}"/>
                </a:ext>
              </a:extLst>
            </p:cNvPr>
            <p:cNvCxnSpPr>
              <a:stCxn id="84" idx="1"/>
              <a:endCxn id="85"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9035A85-5020-B35B-AD20-9E681E5CA401}"/>
                </a:ext>
              </a:extLst>
            </p:cNvPr>
            <p:cNvSpPr txBox="1"/>
            <p:nvPr/>
          </p:nvSpPr>
          <p:spPr>
            <a:xfrm>
              <a:off x="1432702" y="3694097"/>
              <a:ext cx="641186" cy="565580"/>
            </a:xfrm>
            <a:prstGeom prst="rect">
              <a:avLst/>
            </a:prstGeom>
            <a:noFill/>
          </p:spPr>
          <p:txBody>
            <a:bodyPr wrap="none" rtlCol="0">
              <a:spAutoFit/>
            </a:bodyPr>
            <a:lstStyle/>
            <a:p>
              <a:r>
                <a:rPr lang="en-US" dirty="0">
                  <a:solidFill>
                    <a:srgbClr val="00B050"/>
                  </a:solidFill>
                </a:rPr>
                <a:t>10</a:t>
              </a:r>
            </a:p>
          </p:txBody>
        </p:sp>
        <p:sp>
          <p:nvSpPr>
            <p:cNvPr id="63" name="TextBox 62">
              <a:extLst>
                <a:ext uri="{FF2B5EF4-FFF2-40B4-BE49-F238E27FC236}">
                  <a16:creationId xmlns:a16="http://schemas.microsoft.com/office/drawing/2014/main" id="{72230D9B-D3FF-72D2-7566-8CE0A951D8E5}"/>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4" name="TextBox 63">
              <a:extLst>
                <a:ext uri="{FF2B5EF4-FFF2-40B4-BE49-F238E27FC236}">
                  <a16:creationId xmlns:a16="http://schemas.microsoft.com/office/drawing/2014/main" id="{E97089D1-DF55-1B4D-80F6-9E14ECEAC5A0}"/>
                </a:ext>
              </a:extLst>
            </p:cNvPr>
            <p:cNvSpPr txBox="1"/>
            <p:nvPr/>
          </p:nvSpPr>
          <p:spPr>
            <a:xfrm>
              <a:off x="4536221" y="5277579"/>
              <a:ext cx="461991" cy="565580"/>
            </a:xfrm>
            <a:prstGeom prst="rect">
              <a:avLst/>
            </a:prstGeom>
            <a:noFill/>
          </p:spPr>
          <p:txBody>
            <a:bodyPr wrap="none" rtlCol="0">
              <a:spAutoFit/>
            </a:bodyPr>
            <a:lstStyle/>
            <a:p>
              <a:r>
                <a:rPr lang="en-US" dirty="0">
                  <a:solidFill>
                    <a:srgbClr val="00B050"/>
                  </a:solidFill>
                </a:rPr>
                <a:t>6</a:t>
              </a:r>
            </a:p>
          </p:txBody>
        </p:sp>
        <p:sp>
          <p:nvSpPr>
            <p:cNvPr id="67" name="TextBox 66">
              <a:extLst>
                <a:ext uri="{FF2B5EF4-FFF2-40B4-BE49-F238E27FC236}">
                  <a16:creationId xmlns:a16="http://schemas.microsoft.com/office/drawing/2014/main" id="{6896A68C-DC18-069D-8EF1-BF1CAAF70828}"/>
                </a:ext>
              </a:extLst>
            </p:cNvPr>
            <p:cNvSpPr txBox="1"/>
            <p:nvPr/>
          </p:nvSpPr>
          <p:spPr>
            <a:xfrm>
              <a:off x="3909734" y="4009737"/>
              <a:ext cx="461991" cy="565580"/>
            </a:xfrm>
            <a:prstGeom prst="rect">
              <a:avLst/>
            </a:prstGeom>
            <a:noFill/>
          </p:spPr>
          <p:txBody>
            <a:bodyPr wrap="none" rtlCol="0">
              <a:spAutoFit/>
            </a:bodyPr>
            <a:lstStyle/>
            <a:p>
              <a:r>
                <a:rPr lang="en-US" dirty="0">
                  <a:solidFill>
                    <a:srgbClr val="00B050"/>
                  </a:solidFill>
                </a:rPr>
                <a:t>5</a:t>
              </a:r>
            </a:p>
          </p:txBody>
        </p:sp>
        <p:sp>
          <p:nvSpPr>
            <p:cNvPr id="68" name="TextBox 67">
              <a:extLst>
                <a:ext uri="{FF2B5EF4-FFF2-40B4-BE49-F238E27FC236}">
                  <a16:creationId xmlns:a16="http://schemas.microsoft.com/office/drawing/2014/main" id="{91C82AF7-EEF1-367B-4071-91228A4BA732}"/>
                </a:ext>
              </a:extLst>
            </p:cNvPr>
            <p:cNvSpPr txBox="1"/>
            <p:nvPr/>
          </p:nvSpPr>
          <p:spPr>
            <a:xfrm>
              <a:off x="4738592" y="3105602"/>
              <a:ext cx="461991" cy="565580"/>
            </a:xfrm>
            <a:prstGeom prst="rect">
              <a:avLst/>
            </a:prstGeom>
            <a:noFill/>
          </p:spPr>
          <p:txBody>
            <a:bodyPr wrap="none" rtlCol="0">
              <a:spAutoFit/>
            </a:bodyPr>
            <a:lstStyle/>
            <a:p>
              <a:r>
                <a:rPr lang="en-US" dirty="0">
                  <a:solidFill>
                    <a:srgbClr val="00B050"/>
                  </a:solidFill>
                </a:rPr>
                <a:t>8</a:t>
              </a:r>
            </a:p>
          </p:txBody>
        </p:sp>
        <p:sp>
          <p:nvSpPr>
            <p:cNvPr id="69" name="TextBox 68">
              <a:extLst>
                <a:ext uri="{FF2B5EF4-FFF2-40B4-BE49-F238E27FC236}">
                  <a16:creationId xmlns:a16="http://schemas.microsoft.com/office/drawing/2014/main" id="{DF100153-71BB-201E-DD9B-1B83D7288D68}"/>
                </a:ext>
              </a:extLst>
            </p:cNvPr>
            <p:cNvSpPr txBox="1"/>
            <p:nvPr/>
          </p:nvSpPr>
          <p:spPr>
            <a:xfrm>
              <a:off x="3854912" y="6131659"/>
              <a:ext cx="461991" cy="565580"/>
            </a:xfrm>
            <a:prstGeom prst="rect">
              <a:avLst/>
            </a:prstGeom>
            <a:noFill/>
          </p:spPr>
          <p:txBody>
            <a:bodyPr wrap="none" rtlCol="0">
              <a:spAutoFit/>
            </a:bodyPr>
            <a:lstStyle/>
            <a:p>
              <a:r>
                <a:rPr lang="en-US" dirty="0">
                  <a:solidFill>
                    <a:srgbClr val="00B050"/>
                  </a:solidFill>
                </a:rPr>
                <a:t>3</a:t>
              </a:r>
            </a:p>
          </p:txBody>
        </p:sp>
        <p:sp>
          <p:nvSpPr>
            <p:cNvPr id="72" name="TextBox 71">
              <a:extLst>
                <a:ext uri="{FF2B5EF4-FFF2-40B4-BE49-F238E27FC236}">
                  <a16:creationId xmlns:a16="http://schemas.microsoft.com/office/drawing/2014/main" id="{B7D3B4F1-3D28-4241-4D3D-ACC1D26EF3ED}"/>
                </a:ext>
              </a:extLst>
            </p:cNvPr>
            <p:cNvSpPr txBox="1"/>
            <p:nvPr/>
          </p:nvSpPr>
          <p:spPr>
            <a:xfrm>
              <a:off x="2710541" y="5534614"/>
              <a:ext cx="461991" cy="565580"/>
            </a:xfrm>
            <a:prstGeom prst="rect">
              <a:avLst/>
            </a:prstGeom>
            <a:noFill/>
          </p:spPr>
          <p:txBody>
            <a:bodyPr wrap="none" rtlCol="0">
              <a:spAutoFit/>
            </a:bodyPr>
            <a:lstStyle/>
            <a:p>
              <a:r>
                <a:rPr lang="en-US" dirty="0">
                  <a:solidFill>
                    <a:srgbClr val="00B050"/>
                  </a:solidFill>
                </a:rPr>
                <a:t>1</a:t>
              </a:r>
            </a:p>
          </p:txBody>
        </p:sp>
        <p:sp>
          <p:nvSpPr>
            <p:cNvPr id="73" name="TextBox 72">
              <a:extLst>
                <a:ext uri="{FF2B5EF4-FFF2-40B4-BE49-F238E27FC236}">
                  <a16:creationId xmlns:a16="http://schemas.microsoft.com/office/drawing/2014/main" id="{3FC12340-5B23-53AD-68B9-3680DE43A753}"/>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7" name="Oval 76">
              <a:extLst>
                <a:ext uri="{FF2B5EF4-FFF2-40B4-BE49-F238E27FC236}">
                  <a16:creationId xmlns:a16="http://schemas.microsoft.com/office/drawing/2014/main" id="{D9736B80-672C-C04B-9780-CA42CA5B6B80}"/>
                </a:ext>
              </a:extLst>
            </p:cNvPr>
            <p:cNvSpPr/>
            <p:nvPr/>
          </p:nvSpPr>
          <p:spPr>
            <a:xfrm>
              <a:off x="1477834" y="4685680"/>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8" name="Oval 77">
              <a:extLst>
                <a:ext uri="{FF2B5EF4-FFF2-40B4-BE49-F238E27FC236}">
                  <a16:creationId xmlns:a16="http://schemas.microsoft.com/office/drawing/2014/main" id="{40E8B5E5-D8AF-9E8D-0807-7036E6AB40A8}"/>
                </a:ext>
              </a:extLst>
            </p:cNvPr>
            <p:cNvSpPr/>
            <p:nvPr/>
          </p:nvSpPr>
          <p:spPr>
            <a:xfrm>
              <a:off x="2776190" y="3827989"/>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9" name="Oval 78">
              <a:extLst>
                <a:ext uri="{FF2B5EF4-FFF2-40B4-BE49-F238E27FC236}">
                  <a16:creationId xmlns:a16="http://schemas.microsoft.com/office/drawing/2014/main" id="{1C702440-AE84-0B68-ADB0-B32BC6A29136}"/>
                </a:ext>
              </a:extLst>
            </p:cNvPr>
            <p:cNvSpPr/>
            <p:nvPr/>
          </p:nvSpPr>
          <p:spPr>
            <a:xfrm>
              <a:off x="2821411" y="6380566"/>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80" name="Oval 79">
              <a:extLst>
                <a:ext uri="{FF2B5EF4-FFF2-40B4-BE49-F238E27FC236}">
                  <a16:creationId xmlns:a16="http://schemas.microsoft.com/office/drawing/2014/main" id="{312E0FF9-FFA2-AE93-FB5F-F5FF6F537C6A}"/>
                </a:ext>
              </a:extLst>
            </p:cNvPr>
            <p:cNvSpPr/>
            <p:nvPr/>
          </p:nvSpPr>
          <p:spPr>
            <a:xfrm>
              <a:off x="4427954" y="6464870"/>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1" name="Oval 80">
              <a:extLst>
                <a:ext uri="{FF2B5EF4-FFF2-40B4-BE49-F238E27FC236}">
                  <a16:creationId xmlns:a16="http://schemas.microsoft.com/office/drawing/2014/main" id="{B79F8115-BE43-37A0-9FF2-7B4FA47DB6F1}"/>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2" name="Oval 81">
              <a:extLst>
                <a:ext uri="{FF2B5EF4-FFF2-40B4-BE49-F238E27FC236}">
                  <a16:creationId xmlns:a16="http://schemas.microsoft.com/office/drawing/2014/main" id="{72A56ACB-13B5-892C-2F2F-A7DC5A3F0B05}"/>
                </a:ext>
              </a:extLst>
            </p:cNvPr>
            <p:cNvSpPr/>
            <p:nvPr/>
          </p:nvSpPr>
          <p:spPr>
            <a:xfrm>
              <a:off x="3697864" y="5639190"/>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3" name="Oval 82">
              <a:extLst>
                <a:ext uri="{FF2B5EF4-FFF2-40B4-BE49-F238E27FC236}">
                  <a16:creationId xmlns:a16="http://schemas.microsoft.com/office/drawing/2014/main" id="{BDA74340-C69D-11B5-05AA-510AD29F8B7F}"/>
                </a:ext>
              </a:extLst>
            </p:cNvPr>
            <p:cNvSpPr/>
            <p:nvPr/>
          </p:nvSpPr>
          <p:spPr>
            <a:xfrm>
              <a:off x="4567096" y="4760847"/>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4" name="Oval 83">
              <a:extLst>
                <a:ext uri="{FF2B5EF4-FFF2-40B4-BE49-F238E27FC236}">
                  <a16:creationId xmlns:a16="http://schemas.microsoft.com/office/drawing/2014/main" id="{2907B891-FA67-28DA-A775-33D2EB40722A}"/>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5" name="Oval 84">
              <a:extLst>
                <a:ext uri="{FF2B5EF4-FFF2-40B4-BE49-F238E27FC236}">
                  <a16:creationId xmlns:a16="http://schemas.microsoft.com/office/drawing/2014/main" id="{BC402565-3583-0D56-D32B-78A89581E3AF}"/>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cxnSp>
        <p:nvCxnSpPr>
          <p:cNvPr id="102" name="Straight Arrow Connector 101">
            <a:extLst>
              <a:ext uri="{FF2B5EF4-FFF2-40B4-BE49-F238E27FC236}">
                <a16:creationId xmlns:a16="http://schemas.microsoft.com/office/drawing/2014/main" id="{A0D96096-B668-BCED-AFCA-D174D94FAD09}"/>
              </a:ext>
            </a:extLst>
          </p:cNvPr>
          <p:cNvCxnSpPr>
            <a:cxnSpLocks/>
          </p:cNvCxnSpPr>
          <p:nvPr/>
        </p:nvCxnSpPr>
        <p:spPr>
          <a:xfrm>
            <a:off x="5678896" y="4180475"/>
            <a:ext cx="1560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4178988F-28B9-6EB1-7F46-3F25C3DD6855}"/>
              </a:ext>
            </a:extLst>
          </p:cNvPr>
          <p:cNvSpPr txBox="1"/>
          <p:nvPr/>
        </p:nvSpPr>
        <p:spPr>
          <a:xfrm>
            <a:off x="5399973" y="4348596"/>
            <a:ext cx="2015433" cy="923330"/>
          </a:xfrm>
          <a:prstGeom prst="rect">
            <a:avLst/>
          </a:prstGeom>
          <a:noFill/>
        </p:spPr>
        <p:txBody>
          <a:bodyPr wrap="square" rtlCol="0">
            <a:spAutoFit/>
          </a:bodyPr>
          <a:lstStyle/>
          <a:p>
            <a:pPr algn="ctr"/>
            <a:r>
              <a:rPr lang="en-US" dirty="0"/>
              <a:t>Pick some arbitrary root node and rearrange tree</a:t>
            </a:r>
          </a:p>
        </p:txBody>
      </p:sp>
    </p:spTree>
    <p:extLst>
      <p:ext uri="{BB962C8B-B14F-4D97-AF65-F5344CB8AC3E}">
        <p14:creationId xmlns:p14="http://schemas.microsoft.com/office/powerpoint/2010/main" val="22681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0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4" grpId="0" animBg="1"/>
      <p:bldP spid="47" grpId="0" animBg="1"/>
      <p:bldP spid="1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Minimum Spanning Tree</a:t>
            </a:r>
          </a:p>
        </p:txBody>
      </p:sp>
      <p:sp>
        <p:nvSpPr>
          <p:cNvPr id="4" name="Slide Number Placeholder 3"/>
          <p:cNvSpPr>
            <a:spLocks noGrp="1"/>
          </p:cNvSpPr>
          <p:nvPr>
            <p:ph type="sldNum" sz="quarter" idx="12"/>
          </p:nvPr>
        </p:nvSpPr>
        <p:spPr/>
        <p:txBody>
          <a:bodyPr/>
          <a:lstStyle/>
          <a:p>
            <a:fld id="{86BADE50-950A-4D58-BFB2-FA2C6A8B385D}" type="slidenum">
              <a:rPr lang="en-US" smtClean="0"/>
              <a:t>5</a:t>
            </a:fld>
            <a:endParaRPr lang="en-US"/>
          </a:p>
        </p:txBody>
      </p:sp>
      <mc:AlternateContent xmlns:mc="http://schemas.openxmlformats.org/markup-compatibility/2006" xmlns:a14="http://schemas.microsoft.com/office/drawing/2010/main">
        <mc:Choice Requires="a14">
          <p:sp>
            <p:nvSpPr>
              <p:cNvPr id="43" name="TextBox 42"/>
              <p:cNvSpPr txBox="1"/>
              <p:nvPr/>
            </p:nvSpPr>
            <p:spPr>
              <a:xfrm>
                <a:off x="2354178" y="1378425"/>
                <a:ext cx="7075065" cy="1384995"/>
              </a:xfrm>
              <a:prstGeom prst="rect">
                <a:avLst/>
              </a:prstGeom>
              <a:noFill/>
            </p:spPr>
            <p:txBody>
              <a:bodyPr wrap="square" rtlCol="0">
                <a:spAutoFit/>
              </a:bodyPr>
              <a:lstStyle/>
              <a:p>
                <a:r>
                  <a:rPr lang="en-US" sz="2800" dirty="0"/>
                  <a:t>A Tree </a:t>
                </a:r>
                <a14:m>
                  <m:oMath xmlns:m="http://schemas.openxmlformats.org/officeDocument/2006/math">
                    <m:r>
                      <a:rPr lang="en-US" sz="2800" b="1" i="1" smtClean="0">
                        <a:solidFill>
                          <a:schemeClr val="accent2">
                            <a:lumMod val="75000"/>
                          </a:schemeClr>
                        </a:solidFill>
                        <a:latin typeface="Cambria Math"/>
                      </a:rPr>
                      <m:t>𝑻</m:t>
                    </m:r>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𝑉</m:t>
                        </m:r>
                      </m:e>
                      <m:sub>
                        <m:r>
                          <a:rPr lang="en-US" sz="2800" i="1">
                            <a:latin typeface="Cambria Math"/>
                          </a:rPr>
                          <m:t>𝑇</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𝐸</m:t>
                        </m:r>
                      </m:e>
                      <m:sub>
                        <m:r>
                          <a:rPr lang="en-US" sz="2800" i="1">
                            <a:latin typeface="Cambria Math"/>
                          </a:rPr>
                          <m:t>𝑇</m:t>
                        </m:r>
                      </m:sub>
                    </m:sSub>
                    <m:r>
                      <a:rPr lang="en-US" sz="2800" i="1">
                        <a:latin typeface="Cambria Math"/>
                      </a:rPr>
                      <m:t>)</m:t>
                    </m:r>
                  </m:oMath>
                </a14:m>
                <a:r>
                  <a:rPr lang="en-US" sz="2800" dirty="0"/>
                  <a:t> which connects (“spans”) all the nodes in a graph </a:t>
                </a:r>
                <a14:m>
                  <m:oMath xmlns:m="http://schemas.openxmlformats.org/officeDocument/2006/math">
                    <m:r>
                      <a:rPr lang="en-US" sz="2800" i="1">
                        <a:latin typeface="Cambria Math"/>
                      </a:rPr>
                      <m:t>𝐺</m:t>
                    </m:r>
                    <m:r>
                      <a:rPr lang="en-US" sz="2800" i="1">
                        <a:latin typeface="Cambria Math"/>
                      </a:rPr>
                      <m:t>=(</m:t>
                    </m:r>
                    <m:r>
                      <a:rPr lang="en-US" sz="2800" i="1">
                        <a:latin typeface="Cambria Math"/>
                      </a:rPr>
                      <m:t>𝑉</m:t>
                    </m:r>
                    <m:r>
                      <a:rPr lang="en-US" sz="2800" i="1">
                        <a:latin typeface="Cambria Math"/>
                      </a:rPr>
                      <m:t>,</m:t>
                    </m:r>
                    <m:r>
                      <a:rPr lang="en-US" sz="2800" i="1">
                        <a:latin typeface="Cambria Math"/>
                      </a:rPr>
                      <m:t>𝐸</m:t>
                    </m:r>
                    <m:r>
                      <a:rPr lang="en-US" sz="2800" i="1">
                        <a:latin typeface="Cambria Math"/>
                      </a:rPr>
                      <m:t>)</m:t>
                    </m:r>
                  </m:oMath>
                </a14:m>
                <a:r>
                  <a:rPr lang="en-US" sz="2800" dirty="0"/>
                  <a:t>, that has minimal </a:t>
                </a:r>
                <a:r>
                  <a:rPr lang="en-US" sz="2800" dirty="0">
                    <a:solidFill>
                      <a:srgbClr val="0070C0"/>
                    </a:solidFill>
                  </a:rPr>
                  <a:t>cost</a:t>
                </a:r>
              </a:p>
            </p:txBody>
          </p:sp>
        </mc:Choice>
        <mc:Fallback xmlns="">
          <p:sp>
            <p:nvSpPr>
              <p:cNvPr id="43" name="TextBox 42"/>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b="-118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6553200" y="3015806"/>
                <a:ext cx="4285143" cy="103233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0070C0"/>
                          </a:solidFill>
                          <a:latin typeface="Cambria Math"/>
                        </a:rPr>
                        <m:t>𝐶𝑜𝑠𝑡</m:t>
                      </m:r>
                      <m:d>
                        <m:dPr>
                          <m:ctrlPr>
                            <a:rPr lang="en-US" sz="2400" i="1">
                              <a:solidFill>
                                <a:srgbClr val="0070C0"/>
                              </a:solidFill>
                              <a:latin typeface="Cambria Math" panose="02040503050406030204" pitchFamily="18" charset="0"/>
                            </a:rPr>
                          </m:ctrlPr>
                        </m:dPr>
                        <m:e>
                          <m:r>
                            <a:rPr lang="en-US" sz="2400" i="1">
                              <a:solidFill>
                                <a:srgbClr val="0070C0"/>
                              </a:solidFill>
                              <a:latin typeface="Cambria Math"/>
                            </a:rPr>
                            <m:t>𝑇</m:t>
                          </m:r>
                        </m:e>
                      </m:d>
                      <m:r>
                        <a:rPr lang="en-US" sz="2400" i="1">
                          <a:solidFill>
                            <a:srgbClr val="0070C0"/>
                          </a:solidFill>
                          <a:latin typeface="Cambria Math"/>
                        </a:rPr>
                        <m:t>=</m:t>
                      </m:r>
                      <m:nary>
                        <m:naryPr>
                          <m:chr m:val="∑"/>
                          <m:supHide m:val="on"/>
                          <m:ctrlPr>
                            <a:rPr lang="en-US" sz="2400" i="1">
                              <a:solidFill>
                                <a:srgbClr val="0070C0"/>
                              </a:solidFill>
                              <a:latin typeface="Cambria Math" panose="02040503050406030204" pitchFamily="18" charset="0"/>
                            </a:rPr>
                          </m:ctrlPr>
                        </m:naryPr>
                        <m:sub>
                          <m:r>
                            <a:rPr lang="en-US" sz="2400" i="1">
                              <a:solidFill>
                                <a:srgbClr val="0070C0"/>
                              </a:solidFill>
                              <a:latin typeface="Cambria Math"/>
                            </a:rPr>
                            <m:t>𝑒</m:t>
                          </m:r>
                          <m:r>
                            <a:rPr lang="en-US" sz="2400" i="1">
                              <a:solidFill>
                                <a:srgbClr val="0070C0"/>
                              </a:solidFill>
                              <a:latin typeface="Cambria Math"/>
                            </a:rPr>
                            <m:t>∈</m:t>
                          </m:r>
                          <m:sSub>
                            <m:sSubPr>
                              <m:ctrlPr>
                                <a:rPr lang="en-US" sz="2400" i="1">
                                  <a:solidFill>
                                    <a:srgbClr val="0070C0"/>
                                  </a:solidFill>
                                  <a:latin typeface="Cambria Math" panose="02040503050406030204" pitchFamily="18" charset="0"/>
                                </a:rPr>
                              </m:ctrlPr>
                            </m:sSubPr>
                            <m:e>
                              <m:r>
                                <a:rPr lang="en-US" sz="2400" i="1">
                                  <a:solidFill>
                                    <a:srgbClr val="0070C0"/>
                                  </a:solidFill>
                                  <a:latin typeface="Cambria Math"/>
                                </a:rPr>
                                <m:t>𝐸</m:t>
                              </m:r>
                            </m:e>
                            <m:sub>
                              <m:r>
                                <a:rPr lang="en-US" sz="2400" i="1">
                                  <a:solidFill>
                                    <a:srgbClr val="0070C0"/>
                                  </a:solidFill>
                                  <a:latin typeface="Cambria Math"/>
                                </a:rPr>
                                <m:t>𝑇</m:t>
                              </m:r>
                            </m:sub>
                          </m:sSub>
                        </m:sub>
                        <m:sup/>
                        <m:e>
                          <m:r>
                            <a:rPr lang="en-US" sz="2400" i="1">
                              <a:solidFill>
                                <a:srgbClr val="0070C0"/>
                              </a:solidFill>
                              <a:latin typeface="Cambria Math"/>
                            </a:rPr>
                            <m:t>𝑤</m:t>
                          </m:r>
                          <m:r>
                            <a:rPr lang="en-US" sz="2400" i="1">
                              <a:solidFill>
                                <a:srgbClr val="0070C0"/>
                              </a:solidFill>
                              <a:latin typeface="Cambria Math"/>
                            </a:rPr>
                            <m:t>(</m:t>
                          </m:r>
                          <m:r>
                            <a:rPr lang="en-US" sz="2400" i="1">
                              <a:solidFill>
                                <a:srgbClr val="0070C0"/>
                              </a:solidFill>
                              <a:latin typeface="Cambria Math"/>
                            </a:rPr>
                            <m:t>𝑒</m:t>
                          </m:r>
                          <m:r>
                            <a:rPr lang="en-US" sz="2400" i="1">
                              <a:solidFill>
                                <a:srgbClr val="0070C0"/>
                              </a:solidFill>
                              <a:latin typeface="Cambria Math"/>
                            </a:rPr>
                            <m:t>)</m:t>
                          </m:r>
                        </m:e>
                      </m:nary>
                    </m:oMath>
                  </m:oMathPara>
                </a14:m>
                <a:endParaRPr lang="en-US" sz="2400" dirty="0">
                  <a:solidFill>
                    <a:srgbClr val="0070C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553200" y="3015806"/>
                <a:ext cx="4285143" cy="1032334"/>
              </a:xfrm>
              <a:prstGeom prst="rect">
                <a:avLst/>
              </a:prstGeom>
              <a:blipFill>
                <a:blip r:embed="rId3"/>
                <a:stretch>
                  <a:fillRect/>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A22F159F-B80A-C157-4C96-C4642078A9E5}"/>
              </a:ext>
            </a:extLst>
          </p:cNvPr>
          <p:cNvGrpSpPr/>
          <p:nvPr/>
        </p:nvGrpSpPr>
        <p:grpSpPr>
          <a:xfrm>
            <a:off x="762000" y="2679355"/>
            <a:ext cx="4600060" cy="2787240"/>
            <a:chOff x="0" y="2862182"/>
            <a:chExt cx="7044346" cy="4268266"/>
          </a:xfrm>
        </p:grpSpPr>
        <p:cxnSp>
          <p:nvCxnSpPr>
            <p:cNvPr id="45" name="Straight Connector 44">
              <a:extLst>
                <a:ext uri="{FF2B5EF4-FFF2-40B4-BE49-F238E27FC236}">
                  <a16:creationId xmlns:a16="http://schemas.microsoft.com/office/drawing/2014/main" id="{46FED863-865D-634E-ECB4-98C9421DCEDE}"/>
                </a:ext>
              </a:extLst>
            </p:cNvPr>
            <p:cNvCxnSpPr>
              <a:stCxn id="73" idx="7"/>
              <a:endCxn id="74"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C478A7B-4AF0-4466-8C46-32CA092757FF}"/>
                </a:ext>
              </a:extLst>
            </p:cNvPr>
            <p:cNvCxnSpPr>
              <a:stCxn id="74" idx="6"/>
              <a:endCxn id="77"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F4D0174-2F50-6989-7D9D-8E42553A4399}"/>
                </a:ext>
              </a:extLst>
            </p:cNvPr>
            <p:cNvCxnSpPr>
              <a:stCxn id="73" idx="4"/>
              <a:endCxn id="75"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61DFCEE-5B37-42E7-E069-80A51075AB07}"/>
                </a:ext>
              </a:extLst>
            </p:cNvPr>
            <p:cNvCxnSpPr>
              <a:stCxn id="76" idx="3"/>
              <a:endCxn id="75"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8238A83-2035-0A88-D168-55BEAC018F0F}"/>
                </a:ext>
              </a:extLst>
            </p:cNvPr>
            <p:cNvCxnSpPr>
              <a:stCxn id="78" idx="2"/>
              <a:endCxn id="75"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23DD847-FC1A-3342-87DF-099C5B727BED}"/>
                </a:ext>
              </a:extLst>
            </p:cNvPr>
            <p:cNvCxnSpPr>
              <a:stCxn id="76" idx="5"/>
              <a:endCxn id="78" idx="0"/>
            </p:cNvCxnSpPr>
            <p:nvPr/>
          </p:nvCxnSpPr>
          <p:spPr>
            <a:xfrm>
              <a:off x="3012447" y="4930617"/>
              <a:ext cx="91067" cy="146468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A1DD3D6-370A-4B71-567E-21A14FC24BA6}"/>
                </a:ext>
              </a:extLst>
            </p:cNvPr>
            <p:cNvCxnSpPr>
              <a:stCxn id="76" idx="7"/>
              <a:endCxn id="77"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899F5F0-0B4D-6AFB-6EED-E566CADE2301}"/>
                </a:ext>
              </a:extLst>
            </p:cNvPr>
            <p:cNvCxnSpPr>
              <a:stCxn id="78" idx="6"/>
              <a:endCxn id="79" idx="3"/>
            </p:cNvCxnSpPr>
            <p:nvPr/>
          </p:nvCxnSpPr>
          <p:spPr>
            <a:xfrm flipV="1">
              <a:off x="3360148" y="6576771"/>
              <a:ext cx="1716185" cy="7516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25F6022-9090-6527-1F59-0D333B0A25F8}"/>
                </a:ext>
              </a:extLst>
            </p:cNvPr>
            <p:cNvCxnSpPr>
              <a:stCxn id="79" idx="1"/>
              <a:endCxn id="77"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364D8E9-F116-78BE-D38D-FB6DF5360082}"/>
                </a:ext>
              </a:extLst>
            </p:cNvPr>
            <p:cNvCxnSpPr>
              <a:stCxn id="81" idx="2"/>
              <a:endCxn id="77"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A99EBB7-705E-2A11-7ECF-BB31578054FE}"/>
                </a:ext>
              </a:extLst>
            </p:cNvPr>
            <p:cNvCxnSpPr>
              <a:stCxn id="79" idx="0"/>
              <a:endCxn id="81"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7882B70-80F0-4A51-62D8-EF4AA5C73C39}"/>
                </a:ext>
              </a:extLst>
            </p:cNvPr>
            <p:cNvCxnSpPr>
              <a:stCxn id="80" idx="1"/>
              <a:endCxn id="81"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0252944-E4E9-DA1B-75B1-987F6F2CB6C1}"/>
                </a:ext>
              </a:extLst>
            </p:cNvPr>
            <p:cNvCxnSpPr>
              <a:stCxn id="80" idx="3"/>
              <a:endCxn id="79"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0EDE33B-051E-D674-2540-CFC844E09CED}"/>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59" name="TextBox 58">
              <a:extLst>
                <a:ext uri="{FF2B5EF4-FFF2-40B4-BE49-F238E27FC236}">
                  <a16:creationId xmlns:a16="http://schemas.microsoft.com/office/drawing/2014/main" id="{CEE2EC90-E981-0328-C8DE-22E6D940675A}"/>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0" name="TextBox 59">
              <a:extLst>
                <a:ext uri="{FF2B5EF4-FFF2-40B4-BE49-F238E27FC236}">
                  <a16:creationId xmlns:a16="http://schemas.microsoft.com/office/drawing/2014/main" id="{5CB8DBC3-E8FF-0D9C-4968-E47053F336FD}"/>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61" name="TextBox 60">
              <a:extLst>
                <a:ext uri="{FF2B5EF4-FFF2-40B4-BE49-F238E27FC236}">
                  <a16:creationId xmlns:a16="http://schemas.microsoft.com/office/drawing/2014/main" id="{BDCB4CC3-8507-9F62-0297-09F77BC88FAB}"/>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2" name="TextBox 61">
              <a:extLst>
                <a:ext uri="{FF2B5EF4-FFF2-40B4-BE49-F238E27FC236}">
                  <a16:creationId xmlns:a16="http://schemas.microsoft.com/office/drawing/2014/main" id="{3ADE5CD5-1BDB-E7B6-914C-5F441D4C3F80}"/>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3" name="TextBox 62">
              <a:extLst>
                <a:ext uri="{FF2B5EF4-FFF2-40B4-BE49-F238E27FC236}">
                  <a16:creationId xmlns:a16="http://schemas.microsoft.com/office/drawing/2014/main" id="{39E9679D-7B96-B7C7-137B-CA41C79C3B53}"/>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4" name="TextBox 63">
              <a:extLst>
                <a:ext uri="{FF2B5EF4-FFF2-40B4-BE49-F238E27FC236}">
                  <a16:creationId xmlns:a16="http://schemas.microsoft.com/office/drawing/2014/main" id="{B7C697DA-259D-BCEA-08FE-3BFC2E1AC160}"/>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65" name="TextBox 64">
              <a:extLst>
                <a:ext uri="{FF2B5EF4-FFF2-40B4-BE49-F238E27FC236}">
                  <a16:creationId xmlns:a16="http://schemas.microsoft.com/office/drawing/2014/main" id="{8F86308A-B00B-9267-CFA2-0C2B85CD1CD9}"/>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6" name="TextBox 65">
              <a:extLst>
                <a:ext uri="{FF2B5EF4-FFF2-40B4-BE49-F238E27FC236}">
                  <a16:creationId xmlns:a16="http://schemas.microsoft.com/office/drawing/2014/main" id="{41FD4E8A-F90E-0EA8-704A-4B6220CDE1E7}"/>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67" name="TextBox 66">
              <a:extLst>
                <a:ext uri="{FF2B5EF4-FFF2-40B4-BE49-F238E27FC236}">
                  <a16:creationId xmlns:a16="http://schemas.microsoft.com/office/drawing/2014/main" id="{8BC87590-037E-7C03-A0FE-91AE65BF9C0B}"/>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68" name="TextBox 67">
              <a:extLst>
                <a:ext uri="{FF2B5EF4-FFF2-40B4-BE49-F238E27FC236}">
                  <a16:creationId xmlns:a16="http://schemas.microsoft.com/office/drawing/2014/main" id="{7D0A64C3-F7E0-BD6E-D6D6-FAD32C8C54E3}"/>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69" name="TextBox 68">
              <a:extLst>
                <a:ext uri="{FF2B5EF4-FFF2-40B4-BE49-F238E27FC236}">
                  <a16:creationId xmlns:a16="http://schemas.microsoft.com/office/drawing/2014/main" id="{2B91F130-BC99-801D-8458-0598E9B827B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0" name="TextBox 69">
              <a:extLst>
                <a:ext uri="{FF2B5EF4-FFF2-40B4-BE49-F238E27FC236}">
                  <a16:creationId xmlns:a16="http://schemas.microsoft.com/office/drawing/2014/main" id="{492BC1B4-7483-FAE3-C9EC-5D858D3C84A1}"/>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1" name="Straight Connector 70">
              <a:extLst>
                <a:ext uri="{FF2B5EF4-FFF2-40B4-BE49-F238E27FC236}">
                  <a16:creationId xmlns:a16="http://schemas.microsoft.com/office/drawing/2014/main" id="{34E69527-8A64-CDC1-7747-4FCEC7E90A1B}"/>
                </a:ext>
              </a:extLst>
            </p:cNvPr>
            <p:cNvCxnSpPr>
              <a:stCxn id="74" idx="4"/>
              <a:endCxn id="75"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5362DECE-9B41-6D2A-F78F-CCECC7131A7F}"/>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3" name="Oval 72">
              <a:extLst>
                <a:ext uri="{FF2B5EF4-FFF2-40B4-BE49-F238E27FC236}">
                  <a16:creationId xmlns:a16="http://schemas.microsoft.com/office/drawing/2014/main" id="{A0D895B5-75B7-FDAE-7DC6-D295D5E88DD9}"/>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4" name="Oval 73">
              <a:extLst>
                <a:ext uri="{FF2B5EF4-FFF2-40B4-BE49-F238E27FC236}">
                  <a16:creationId xmlns:a16="http://schemas.microsoft.com/office/drawing/2014/main" id="{3A2C20D9-7FBD-186E-5E72-62EBF462D797}"/>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5" name="Oval 74">
              <a:extLst>
                <a:ext uri="{FF2B5EF4-FFF2-40B4-BE49-F238E27FC236}">
                  <a16:creationId xmlns:a16="http://schemas.microsoft.com/office/drawing/2014/main" id="{EA639342-9B38-ADD3-E106-BFA65EE12E24}"/>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6" name="Oval 75">
              <a:extLst>
                <a:ext uri="{FF2B5EF4-FFF2-40B4-BE49-F238E27FC236}">
                  <a16:creationId xmlns:a16="http://schemas.microsoft.com/office/drawing/2014/main" id="{1D14E2C0-32C5-7FE2-FD84-A373B21D99A8}"/>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7" name="Oval 76">
              <a:extLst>
                <a:ext uri="{FF2B5EF4-FFF2-40B4-BE49-F238E27FC236}">
                  <a16:creationId xmlns:a16="http://schemas.microsoft.com/office/drawing/2014/main" id="{85DD393A-165C-0060-66E3-46AB174E78FD}"/>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78" name="Oval 77">
              <a:extLst>
                <a:ext uri="{FF2B5EF4-FFF2-40B4-BE49-F238E27FC236}">
                  <a16:creationId xmlns:a16="http://schemas.microsoft.com/office/drawing/2014/main" id="{013A770A-FB03-FDC5-C62C-287C2FB74BF9}"/>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79" name="Oval 78">
              <a:extLst>
                <a:ext uri="{FF2B5EF4-FFF2-40B4-BE49-F238E27FC236}">
                  <a16:creationId xmlns:a16="http://schemas.microsoft.com/office/drawing/2014/main" id="{55C51BB6-D0BF-D410-A63F-8FB7811AAE00}"/>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0" name="Oval 79">
              <a:extLst>
                <a:ext uri="{FF2B5EF4-FFF2-40B4-BE49-F238E27FC236}">
                  <a16:creationId xmlns:a16="http://schemas.microsoft.com/office/drawing/2014/main" id="{2C82F691-9E7B-8D7D-A04C-8A2990C0BBC9}"/>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1" name="Oval 80">
              <a:extLst>
                <a:ext uri="{FF2B5EF4-FFF2-40B4-BE49-F238E27FC236}">
                  <a16:creationId xmlns:a16="http://schemas.microsoft.com/office/drawing/2014/main" id="{FCEFCA23-34BA-5342-172D-BB0D2DDC2DDB}"/>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4257209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Kruskal’s</a:t>
            </a:r>
            <a:r>
              <a:rPr lang="en-US" dirty="0"/>
              <a: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6</a:t>
            </a:fld>
            <a:endParaRPr lang="en-US"/>
          </a:p>
        </p:txBody>
      </p:sp>
      <mc:AlternateContent xmlns:mc="http://schemas.openxmlformats.org/markup-compatibility/2006" xmlns:a14="http://schemas.microsoft.com/office/drawing/2010/main">
        <mc:Choice Requires="a14">
          <p:sp>
            <p:nvSpPr>
              <p:cNvPr id="43" name="TextBox 42"/>
              <p:cNvSpPr txBox="1"/>
              <p:nvPr/>
            </p:nvSpPr>
            <p:spPr>
              <a:xfrm>
                <a:off x="2354178" y="1378425"/>
                <a:ext cx="7075065" cy="1384995"/>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Add to </a:t>
                </a:r>
                <a14:m>
                  <m:oMath xmlns:m="http://schemas.openxmlformats.org/officeDocument/2006/math">
                    <m:r>
                      <a:rPr lang="en-US" sz="2800" i="1" smtClean="0">
                        <a:solidFill>
                          <a:schemeClr val="accent2">
                            <a:lumMod val="75000"/>
                          </a:schemeClr>
                        </a:solidFill>
                        <a:latin typeface="Cambria Math"/>
                      </a:rPr>
                      <m:t>𝐴</m:t>
                    </m:r>
                  </m:oMath>
                </a14:m>
                <a:r>
                  <a:rPr lang="en-US" sz="2800" dirty="0"/>
                  <a:t> the </a:t>
                </a:r>
                <a:r>
                  <a:rPr lang="en-US" sz="2800" dirty="0">
                    <a:solidFill>
                      <a:srgbClr val="FF00FF"/>
                    </a:solidFill>
                  </a:rPr>
                  <a:t>lowest-weight edge that does not create a cycle</a:t>
                </a:r>
              </a:p>
            </p:txBody>
          </p:sp>
        </mc:Choice>
        <mc:Fallback xmlns="">
          <p:sp>
            <p:nvSpPr>
              <p:cNvPr id="43" name="TextBox 42"/>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r="-1120" b="-11894"/>
                </a:stretch>
              </a:blipFill>
            </p:spPr>
            <p:txBody>
              <a:bodyPr/>
              <a:lstStyle/>
              <a:p>
                <a:r>
                  <a:rPr lang="en-US">
                    <a:noFill/>
                  </a:rPr>
                  <a:t> </a:t>
                </a:r>
              </a:p>
            </p:txBody>
          </p:sp>
        </mc:Fallback>
      </mc:AlternateContent>
      <p:grpSp>
        <p:nvGrpSpPr>
          <p:cNvPr id="47" name="Group 46"/>
          <p:cNvGrpSpPr/>
          <p:nvPr/>
        </p:nvGrpSpPr>
        <p:grpSpPr>
          <a:xfrm>
            <a:off x="3826554" y="2988890"/>
            <a:ext cx="4600060" cy="2787240"/>
            <a:chOff x="0" y="2862182"/>
            <a:chExt cx="7044346" cy="4268266"/>
          </a:xfrm>
        </p:grpSpPr>
        <p:cxnSp>
          <p:nvCxnSpPr>
            <p:cNvPr id="48" name="Straight Connector 47"/>
            <p:cNvCxnSpPr>
              <a:cxnSpLocks/>
              <a:stCxn id="76" idx="7"/>
              <a:endCxn id="77" idx="2"/>
            </p:cNvCxnSpPr>
            <p:nvPr/>
          </p:nvCxnSpPr>
          <p:spPr>
            <a:xfrm flipV="1">
              <a:off x="438102" y="3276727"/>
              <a:ext cx="1492916" cy="96260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a:stCxn id="77" idx="6"/>
              <a:endCxn id="80" idx="2"/>
            </p:cNvCxnSpPr>
            <p:nvPr/>
          </p:nvCxnSpPr>
          <p:spPr>
            <a:xfrm>
              <a:off x="2444286" y="3276727"/>
              <a:ext cx="1510213" cy="5238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6" idx="4"/>
              <a:endCxn id="78"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9" idx="3"/>
              <a:endCxn id="78"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81" idx="2"/>
              <a:endCxn id="78"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9" idx="5"/>
              <a:endCxn id="81"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cxnSpLocks/>
              <a:stCxn id="79" idx="7"/>
              <a:endCxn id="80" idx="3"/>
            </p:cNvCxnSpPr>
            <p:nvPr/>
          </p:nvCxnSpPr>
          <p:spPr>
            <a:xfrm flipV="1">
              <a:off x="3012448"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1" idx="6"/>
              <a:endCxn id="82"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a:stCxn id="82" idx="1"/>
              <a:endCxn id="80"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4" idx="2"/>
              <a:endCxn id="80"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2" idx="0"/>
              <a:endCxn id="8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1"/>
              <a:endCxn id="84"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83" idx="3"/>
              <a:endCxn id="82"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2" name="TextBox 61"/>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3" name="TextBox 62"/>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64" name="TextBox 63"/>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5" name="TextBox 64"/>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6" name="TextBox 65"/>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68" name="TextBox 67"/>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9" name="TextBox 68"/>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70" name="TextBox 69"/>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1" name="TextBox 70"/>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72" name="TextBox 71"/>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3" name="TextBox 72"/>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4" name="Straight Connector 73"/>
            <p:cNvCxnSpPr>
              <a:cxnSpLocks/>
              <a:stCxn id="77" idx="4"/>
              <a:endCxn id="78" idx="0"/>
            </p:cNvCxnSpPr>
            <p:nvPr/>
          </p:nvCxnSpPr>
          <p:spPr>
            <a:xfrm flipH="1">
              <a:off x="1296000"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6" name="Oval 75"/>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7" name="Oval 76"/>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8" name="Oval 77"/>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9" name="Oval 78"/>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0" name="Oval 79"/>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1" name="Oval 80"/>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1592365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Kruskal’s</a:t>
            </a:r>
            <a:r>
              <a:rPr lang="en-US" dirty="0"/>
              <a: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7</a:t>
            </a:fld>
            <a:endParaRPr lang="en-US"/>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2E79DB7-E929-A736-9B9F-0C97448A45C2}"/>
                  </a:ext>
                </a:extLst>
              </p:cNvPr>
              <p:cNvSpPr txBox="1"/>
              <p:nvPr/>
            </p:nvSpPr>
            <p:spPr>
              <a:xfrm>
                <a:off x="2354178" y="1378425"/>
                <a:ext cx="7075065" cy="1384995"/>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Add to </a:t>
                </a:r>
                <a14:m>
                  <m:oMath xmlns:m="http://schemas.openxmlformats.org/officeDocument/2006/math">
                    <m:r>
                      <a:rPr lang="en-US" sz="2800" i="1" smtClean="0">
                        <a:solidFill>
                          <a:schemeClr val="accent2">
                            <a:lumMod val="75000"/>
                          </a:schemeClr>
                        </a:solidFill>
                        <a:latin typeface="Cambria Math"/>
                      </a:rPr>
                      <m:t>𝐴</m:t>
                    </m:r>
                  </m:oMath>
                </a14:m>
                <a:r>
                  <a:rPr lang="en-US" sz="2800" dirty="0"/>
                  <a:t> the </a:t>
                </a:r>
                <a:r>
                  <a:rPr lang="en-US" sz="2800" dirty="0">
                    <a:solidFill>
                      <a:srgbClr val="FF00FF"/>
                    </a:solidFill>
                  </a:rPr>
                  <a:t>lowest-weight edge that does not create a cycle</a:t>
                </a:r>
              </a:p>
            </p:txBody>
          </p:sp>
        </mc:Choice>
        <mc:Fallback xmlns="">
          <p:sp>
            <p:nvSpPr>
              <p:cNvPr id="3" name="TextBox 2">
                <a:extLst>
                  <a:ext uri="{FF2B5EF4-FFF2-40B4-BE49-F238E27FC236}">
                    <a16:creationId xmlns:a16="http://schemas.microsoft.com/office/drawing/2014/main" id="{B2E79DB7-E929-A736-9B9F-0C97448A45C2}"/>
                  </a:ext>
                </a:extLst>
              </p:cNvPr>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r="-1120" b="-11894"/>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88CD03B2-E35E-5829-5062-63424CE04592}"/>
              </a:ext>
            </a:extLst>
          </p:cNvPr>
          <p:cNvGrpSpPr/>
          <p:nvPr/>
        </p:nvGrpSpPr>
        <p:grpSpPr>
          <a:xfrm>
            <a:off x="3826554" y="2988890"/>
            <a:ext cx="4600060" cy="2787240"/>
            <a:chOff x="0" y="2862182"/>
            <a:chExt cx="7044346" cy="4268266"/>
          </a:xfrm>
        </p:grpSpPr>
        <p:cxnSp>
          <p:nvCxnSpPr>
            <p:cNvPr id="6" name="Straight Connector 5">
              <a:extLst>
                <a:ext uri="{FF2B5EF4-FFF2-40B4-BE49-F238E27FC236}">
                  <a16:creationId xmlns:a16="http://schemas.microsoft.com/office/drawing/2014/main" id="{E4DF535B-8B7C-50E9-3B17-AB5F5ED1021C}"/>
                </a:ext>
              </a:extLst>
            </p:cNvPr>
            <p:cNvCxnSpPr>
              <a:cxnSpLocks/>
              <a:stCxn id="34" idx="7"/>
              <a:endCxn id="35" idx="2"/>
            </p:cNvCxnSpPr>
            <p:nvPr/>
          </p:nvCxnSpPr>
          <p:spPr>
            <a:xfrm flipV="1">
              <a:off x="438102" y="3276727"/>
              <a:ext cx="1492916" cy="96260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8D9DF4B-495F-7877-37A3-24C3AB1B589E}"/>
                </a:ext>
              </a:extLst>
            </p:cNvPr>
            <p:cNvCxnSpPr>
              <a:cxnSpLocks/>
              <a:stCxn id="35" idx="6"/>
              <a:endCxn id="38" idx="2"/>
            </p:cNvCxnSpPr>
            <p:nvPr/>
          </p:nvCxnSpPr>
          <p:spPr>
            <a:xfrm>
              <a:off x="2444286" y="3276727"/>
              <a:ext cx="1510213" cy="5238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3845C7C-535A-101D-F94D-045E23922E3E}"/>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914F4BA-54FF-FD69-0117-2AF39221CD79}"/>
                </a:ext>
              </a:extLst>
            </p:cNvPr>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7F46536-A9CC-558D-CB8F-7992B9D186A3}"/>
                </a:ext>
              </a:extLst>
            </p:cNvPr>
            <p:cNvCxnSpPr>
              <a:stCxn id="39" idx="2"/>
              <a:endCxn id="36" idx="5"/>
            </p:cNvCxnSpPr>
            <p:nvPr/>
          </p:nvCxnSpPr>
          <p:spPr>
            <a:xfrm flipH="1" flipV="1">
              <a:off x="1477469" y="6086626"/>
              <a:ext cx="1369411" cy="565311"/>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E8C0499-A5F2-2F48-2AE0-D82B792C8089}"/>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7721A20-4F51-C700-9E79-937818B26741}"/>
                </a:ext>
              </a:extLst>
            </p:cNvPr>
            <p:cNvCxnSpPr>
              <a:cxnSpLocks/>
              <a:stCxn id="37" idx="7"/>
              <a:endCxn id="38" idx="3"/>
            </p:cNvCxnSpPr>
            <p:nvPr/>
          </p:nvCxnSpPr>
          <p:spPr>
            <a:xfrm flipV="1">
              <a:off x="3012448"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C78FBE-81AB-5C9A-3A9D-5106AC0F1943}"/>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F208EF4-4F04-7BB6-8F0F-228678852CD1}"/>
                </a:ext>
              </a:extLst>
            </p:cNvPr>
            <p:cNvCxnSpPr>
              <a:cxnSpLocks/>
              <a:stCxn id="40" idx="1"/>
              <a:endCxn id="38"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ED7223E-38C3-9A15-87F8-604047CC7C83}"/>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658522-4C9D-BB5C-CFED-BCCE8ECC25E0}"/>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1920811-4C3B-097E-A12A-BE6EA00B2181}"/>
                </a:ext>
              </a:extLst>
            </p:cNvPr>
            <p:cNvCxnSpPr>
              <a:stCxn id="41" idx="1"/>
              <a:endCxn id="42"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E6B8860-B79A-FE0A-326E-7601FDA487B3}"/>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DA7DB8A-A8F2-9FEA-B535-3CD31FDB516C}"/>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EE94DEFC-961D-00E3-F54E-37AE1C7560DC}"/>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BEE443A1-4920-D2A0-1778-929159E28E70}"/>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a:extLst>
                <a:ext uri="{FF2B5EF4-FFF2-40B4-BE49-F238E27FC236}">
                  <a16:creationId xmlns:a16="http://schemas.microsoft.com/office/drawing/2014/main" id="{71C2754D-F561-8CED-2397-3683424ED1FF}"/>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3F9F2575-CFB3-7B20-EFC0-CC3B1F4DC6F5}"/>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6C95BEB0-231B-1CD4-30E2-4C9B58038355}"/>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9E7042E2-70C4-9FA4-E781-623BC9292D46}"/>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a:extLst>
                <a:ext uri="{FF2B5EF4-FFF2-40B4-BE49-F238E27FC236}">
                  <a16:creationId xmlns:a16="http://schemas.microsoft.com/office/drawing/2014/main" id="{4B057C2C-D58C-5783-E515-F0B9C6F1D93F}"/>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DDF8CAFB-35BD-2627-F868-A94D47CA82E3}"/>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FC404C2B-31DC-15CA-31DF-3E5E54DB8517}"/>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36F4CDF4-7887-BD6B-D7DD-E802D9BE4343}"/>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66D69EEE-A5A2-31C3-F151-1D77A7A26047}"/>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1D2CC2DD-3C29-03A6-A78C-75B1356B87EB}"/>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CCD0205D-7BEB-9F8D-CA0F-443D07A9FC10}"/>
                </a:ext>
              </a:extLst>
            </p:cNvPr>
            <p:cNvCxnSpPr>
              <a:cxnSpLocks/>
              <a:stCxn id="35" idx="4"/>
              <a:endCxn id="36" idx="0"/>
            </p:cNvCxnSpPr>
            <p:nvPr/>
          </p:nvCxnSpPr>
          <p:spPr>
            <a:xfrm flipH="1">
              <a:off x="1296000"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BA1795F-9268-FE46-D84B-F9003BCF6DCE}"/>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A8CDE96D-FED8-F3B0-1865-08026CC50D1A}"/>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24592C7B-9B03-CAC6-BFC4-69DE83C1997F}"/>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475AB00F-DCB3-D82D-F38F-E752D0E2FDD5}"/>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DF9BE55B-F3A1-4C48-1697-6D1039159CBF}"/>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54DE304D-A193-2721-4964-C8C9769F04AD}"/>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00E5B77C-D8B7-99FB-261F-F13D6D1247C3}"/>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7687A341-5414-2B8B-2FBA-476F8A70469D}"/>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6F559764-D7B8-72F5-9896-6C4646815FCF}"/>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E30BB390-B5A8-74B5-7B5C-B41D822C9A76}"/>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92845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Kruskal’s</a:t>
            </a:r>
            <a:r>
              <a:rPr lang="en-US" dirty="0"/>
              <a: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8</a:t>
            </a:fld>
            <a:endParaRPr lang="en-US"/>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9385FD1-611D-F083-5838-37577C27B655}"/>
                  </a:ext>
                </a:extLst>
              </p:cNvPr>
              <p:cNvSpPr txBox="1"/>
              <p:nvPr/>
            </p:nvSpPr>
            <p:spPr>
              <a:xfrm>
                <a:off x="2354178" y="1378425"/>
                <a:ext cx="7075065" cy="1384995"/>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Add to </a:t>
                </a:r>
                <a14:m>
                  <m:oMath xmlns:m="http://schemas.openxmlformats.org/officeDocument/2006/math">
                    <m:r>
                      <a:rPr lang="en-US" sz="2800" i="1" smtClean="0">
                        <a:solidFill>
                          <a:schemeClr val="accent2">
                            <a:lumMod val="75000"/>
                          </a:schemeClr>
                        </a:solidFill>
                        <a:latin typeface="Cambria Math"/>
                      </a:rPr>
                      <m:t>𝐴</m:t>
                    </m:r>
                  </m:oMath>
                </a14:m>
                <a:r>
                  <a:rPr lang="en-US" sz="2800" dirty="0"/>
                  <a:t> the </a:t>
                </a:r>
                <a:r>
                  <a:rPr lang="en-US" sz="2800" dirty="0">
                    <a:solidFill>
                      <a:srgbClr val="FF00FF"/>
                    </a:solidFill>
                  </a:rPr>
                  <a:t>lowest-weight edge that does not create a cycle</a:t>
                </a:r>
              </a:p>
            </p:txBody>
          </p:sp>
        </mc:Choice>
        <mc:Fallback xmlns="">
          <p:sp>
            <p:nvSpPr>
              <p:cNvPr id="3" name="TextBox 2">
                <a:extLst>
                  <a:ext uri="{FF2B5EF4-FFF2-40B4-BE49-F238E27FC236}">
                    <a16:creationId xmlns:a16="http://schemas.microsoft.com/office/drawing/2014/main" id="{99385FD1-611D-F083-5838-37577C27B655}"/>
                  </a:ext>
                </a:extLst>
              </p:cNvPr>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r="-1120" b="-11894"/>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1F9377AE-8EEF-436F-D05F-66007B5EBC9B}"/>
              </a:ext>
            </a:extLst>
          </p:cNvPr>
          <p:cNvGrpSpPr/>
          <p:nvPr/>
        </p:nvGrpSpPr>
        <p:grpSpPr>
          <a:xfrm>
            <a:off x="3826554" y="2988890"/>
            <a:ext cx="4600060" cy="2787240"/>
            <a:chOff x="0" y="2862182"/>
            <a:chExt cx="7044346" cy="4268266"/>
          </a:xfrm>
        </p:grpSpPr>
        <p:cxnSp>
          <p:nvCxnSpPr>
            <p:cNvPr id="6" name="Straight Connector 5">
              <a:extLst>
                <a:ext uri="{FF2B5EF4-FFF2-40B4-BE49-F238E27FC236}">
                  <a16:creationId xmlns:a16="http://schemas.microsoft.com/office/drawing/2014/main" id="{E7CD9B95-94D3-07F7-94DD-4992E0E340D5}"/>
                </a:ext>
              </a:extLst>
            </p:cNvPr>
            <p:cNvCxnSpPr>
              <a:cxnSpLocks/>
              <a:stCxn id="34" idx="7"/>
              <a:endCxn id="35" idx="2"/>
            </p:cNvCxnSpPr>
            <p:nvPr/>
          </p:nvCxnSpPr>
          <p:spPr>
            <a:xfrm flipV="1">
              <a:off x="438102" y="3276727"/>
              <a:ext cx="1492916" cy="96260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91A553B-DB38-58DB-51D3-AAEA2F9FAC23}"/>
                </a:ext>
              </a:extLst>
            </p:cNvPr>
            <p:cNvCxnSpPr>
              <a:cxnSpLocks/>
              <a:stCxn id="35" idx="6"/>
              <a:endCxn id="38" idx="2"/>
            </p:cNvCxnSpPr>
            <p:nvPr/>
          </p:nvCxnSpPr>
          <p:spPr>
            <a:xfrm>
              <a:off x="2444286" y="3276727"/>
              <a:ext cx="1510213" cy="5238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974A5FB-1A1F-777F-F33D-2B62F6522B08}"/>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D85A647-1A66-3366-468B-31891716924E}"/>
                </a:ext>
              </a:extLst>
            </p:cNvPr>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39AB73F-51B0-EDD6-39C5-CD1751C40047}"/>
                </a:ext>
              </a:extLst>
            </p:cNvPr>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1A5C45C-CD73-3EC8-9A6B-CB4EFF58D15C}"/>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6172D13-F2A5-45CA-C8AD-E9AE3417F48A}"/>
                </a:ext>
              </a:extLst>
            </p:cNvPr>
            <p:cNvCxnSpPr>
              <a:cxnSpLocks/>
              <a:stCxn id="37" idx="7"/>
              <a:endCxn id="38" idx="3"/>
            </p:cNvCxnSpPr>
            <p:nvPr/>
          </p:nvCxnSpPr>
          <p:spPr>
            <a:xfrm flipV="1">
              <a:off x="3012448"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B63FA25-9817-DB5F-F164-AB9971AFC918}"/>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FA29A9C-EA2D-AE4A-64F0-323C9B2786B8}"/>
                </a:ext>
              </a:extLst>
            </p:cNvPr>
            <p:cNvCxnSpPr>
              <a:cxnSpLocks/>
              <a:stCxn id="40" idx="1"/>
              <a:endCxn id="38"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B8EA1C-E594-449F-DD12-B8CC7AF98C7C}"/>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6F07FBB-75E9-88AB-82A1-7148771ECBC4}"/>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DB66C8-CE7D-02F7-2482-F7C51A9B210C}"/>
                </a:ext>
              </a:extLst>
            </p:cNvPr>
            <p:cNvCxnSpPr>
              <a:stCxn id="41" idx="1"/>
              <a:endCxn id="42" idx="5"/>
            </p:cNvCxnSpPr>
            <p:nvPr/>
          </p:nvCxnSpPr>
          <p:spPr>
            <a:xfrm flipH="1" flipV="1">
              <a:off x="5744700" y="4187258"/>
              <a:ext cx="861544" cy="674868"/>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798CFAB-C630-E1A3-8C73-7C67BB41A33C}"/>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87214CE-A90C-71BA-B15A-83A919EDA9BA}"/>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82CFF9FE-FDCD-4DF8-DA2F-FF80A922E521}"/>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DAE18296-FAF2-85F8-7D7B-E9A1B61E7D3A}"/>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a:extLst>
                <a:ext uri="{FF2B5EF4-FFF2-40B4-BE49-F238E27FC236}">
                  <a16:creationId xmlns:a16="http://schemas.microsoft.com/office/drawing/2014/main" id="{79322598-DDE7-0190-020A-49C9E75A5EA6}"/>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26820625-07E1-5AE9-5D91-B15F908B5E6A}"/>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459D47C6-AA36-1847-F3E9-1DC92971201D}"/>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784B587E-825E-DE0B-6035-1E0C23BEE8EE}"/>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a:extLst>
                <a:ext uri="{FF2B5EF4-FFF2-40B4-BE49-F238E27FC236}">
                  <a16:creationId xmlns:a16="http://schemas.microsoft.com/office/drawing/2014/main" id="{78076AEC-A8E4-5C81-E47A-2484871E6F4C}"/>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D0E6D821-A520-5959-12CB-397949EEF4E9}"/>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B340E19F-1638-5424-38B2-E08B6FCAFEEA}"/>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7E57AD65-EED6-7BFF-B633-C90AA207D805}"/>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C9E5D73C-C30F-BAF5-DDC7-037F7FB1EF72}"/>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C3EF1375-DD75-27CC-20B9-5C0970298AFE}"/>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344B870A-EB0C-9EA8-2144-8E74C6CA1ABA}"/>
                </a:ext>
              </a:extLst>
            </p:cNvPr>
            <p:cNvCxnSpPr>
              <a:cxnSpLocks/>
              <a:stCxn id="35" idx="4"/>
              <a:endCxn id="36" idx="0"/>
            </p:cNvCxnSpPr>
            <p:nvPr/>
          </p:nvCxnSpPr>
          <p:spPr>
            <a:xfrm flipH="1">
              <a:off x="1296000"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C533904-594F-55F8-0B7E-F667ECE76F86}"/>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09FA5395-9253-FAFB-898B-BDE52F83FA5A}"/>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A5DAE6D6-B337-8334-7298-6C6526E762BF}"/>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FEA68540-B191-57C1-5A77-202C1FD30F86}"/>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E472F004-FE53-7F8E-15E7-2465F7AABEA0}"/>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AC817CF0-A2B3-F786-8C42-D4BC84661A4E}"/>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AAC17C6D-E688-99C7-AD30-18E5A010C683}"/>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DD8307A5-0FC0-7CC9-21B3-46BE0AB7D6B9}"/>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0B7B6ACB-6643-D7BE-AABD-CFA5E6593BD6}"/>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0DD7F9B6-C51D-F23B-ADCF-039296BFFD03}"/>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71690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Kruskal’s</a:t>
            </a:r>
            <a:r>
              <a:rPr lang="en-US" dirty="0"/>
              <a: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9</a:t>
            </a:fld>
            <a:endParaRPr lang="en-US"/>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76E68DE-75DC-FA16-0256-FF11F6BA5AD1}"/>
                  </a:ext>
                </a:extLst>
              </p:cNvPr>
              <p:cNvSpPr txBox="1"/>
              <p:nvPr/>
            </p:nvSpPr>
            <p:spPr>
              <a:xfrm>
                <a:off x="2354178" y="1378425"/>
                <a:ext cx="7075065" cy="1384995"/>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Add to </a:t>
                </a:r>
                <a14:m>
                  <m:oMath xmlns:m="http://schemas.openxmlformats.org/officeDocument/2006/math">
                    <m:r>
                      <a:rPr lang="en-US" sz="2800" i="1" smtClean="0">
                        <a:solidFill>
                          <a:schemeClr val="accent2">
                            <a:lumMod val="75000"/>
                          </a:schemeClr>
                        </a:solidFill>
                        <a:latin typeface="Cambria Math"/>
                      </a:rPr>
                      <m:t>𝐴</m:t>
                    </m:r>
                  </m:oMath>
                </a14:m>
                <a:r>
                  <a:rPr lang="en-US" sz="2800" dirty="0"/>
                  <a:t> the </a:t>
                </a:r>
                <a:r>
                  <a:rPr lang="en-US" sz="2800" dirty="0">
                    <a:solidFill>
                      <a:srgbClr val="FF00FF"/>
                    </a:solidFill>
                  </a:rPr>
                  <a:t>lowest-weight edge that does not create a cycle</a:t>
                </a:r>
              </a:p>
            </p:txBody>
          </p:sp>
        </mc:Choice>
        <mc:Fallback xmlns="">
          <p:sp>
            <p:nvSpPr>
              <p:cNvPr id="3" name="TextBox 2">
                <a:extLst>
                  <a:ext uri="{FF2B5EF4-FFF2-40B4-BE49-F238E27FC236}">
                    <a16:creationId xmlns:a16="http://schemas.microsoft.com/office/drawing/2014/main" id="{976E68DE-75DC-FA16-0256-FF11F6BA5AD1}"/>
                  </a:ext>
                </a:extLst>
              </p:cNvPr>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r="-1120" b="-11894"/>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8DD1E701-555A-0BA3-DCBA-47A41E63A7ED}"/>
              </a:ext>
            </a:extLst>
          </p:cNvPr>
          <p:cNvGrpSpPr/>
          <p:nvPr/>
        </p:nvGrpSpPr>
        <p:grpSpPr>
          <a:xfrm>
            <a:off x="3826554" y="2988890"/>
            <a:ext cx="4600060" cy="2787240"/>
            <a:chOff x="0" y="2862182"/>
            <a:chExt cx="7044346" cy="4268266"/>
          </a:xfrm>
        </p:grpSpPr>
        <p:cxnSp>
          <p:nvCxnSpPr>
            <p:cNvPr id="6" name="Straight Connector 5">
              <a:extLst>
                <a:ext uri="{FF2B5EF4-FFF2-40B4-BE49-F238E27FC236}">
                  <a16:creationId xmlns:a16="http://schemas.microsoft.com/office/drawing/2014/main" id="{691C668C-2873-62C5-8F03-5E80B99BBE80}"/>
                </a:ext>
              </a:extLst>
            </p:cNvPr>
            <p:cNvCxnSpPr>
              <a:cxnSpLocks/>
              <a:stCxn id="34" idx="7"/>
              <a:endCxn id="35" idx="2"/>
            </p:cNvCxnSpPr>
            <p:nvPr/>
          </p:nvCxnSpPr>
          <p:spPr>
            <a:xfrm flipV="1">
              <a:off x="438102" y="3276727"/>
              <a:ext cx="1492916" cy="96260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CB17F74-22D3-B9BE-EFE3-C9C4A27B108F}"/>
                </a:ext>
              </a:extLst>
            </p:cNvPr>
            <p:cNvCxnSpPr>
              <a:cxnSpLocks/>
              <a:stCxn id="35" idx="6"/>
              <a:endCxn id="38" idx="2"/>
            </p:cNvCxnSpPr>
            <p:nvPr/>
          </p:nvCxnSpPr>
          <p:spPr>
            <a:xfrm>
              <a:off x="2444286" y="3276727"/>
              <a:ext cx="1510213" cy="5238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167407F-D344-AA40-0125-D5F8D05B0E57}"/>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525E997-FBFB-01E2-E217-80D8944B701A}"/>
                </a:ext>
              </a:extLst>
            </p:cNvPr>
            <p:cNvCxnSpPr>
              <a:stCxn id="37" idx="3"/>
              <a:endCxn id="36" idx="7"/>
            </p:cNvCxnSpPr>
            <p:nvPr/>
          </p:nvCxnSpPr>
          <p:spPr>
            <a:xfrm flipH="1">
              <a:off x="1477469" y="4930617"/>
              <a:ext cx="1172042" cy="793073"/>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420B73C-7EAA-95CB-1803-156B32014089}"/>
                </a:ext>
              </a:extLst>
            </p:cNvPr>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12D60C6-7C00-E8F5-44E6-38B0BE6A0E3D}"/>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53F1809-12DF-C878-F53E-A24578E55D3B}"/>
                </a:ext>
              </a:extLst>
            </p:cNvPr>
            <p:cNvCxnSpPr>
              <a:cxnSpLocks/>
              <a:stCxn id="37" idx="7"/>
              <a:endCxn id="38" idx="3"/>
            </p:cNvCxnSpPr>
            <p:nvPr/>
          </p:nvCxnSpPr>
          <p:spPr>
            <a:xfrm flipV="1">
              <a:off x="3012448"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CCC9A28-3702-172F-48D5-D73CEB233A23}"/>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E09D42C-C048-1B74-C4EE-E4A28C20B0A9}"/>
                </a:ext>
              </a:extLst>
            </p:cNvPr>
            <p:cNvCxnSpPr>
              <a:cxnSpLocks/>
              <a:stCxn id="40" idx="1"/>
              <a:endCxn id="38"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ECB527A-9EF1-5175-33AB-1937362313DE}"/>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00589A0-CE39-580A-2081-C4A479A190B0}"/>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1131D38-B9C5-2166-C994-854FE19CCEF7}"/>
                </a:ext>
              </a:extLst>
            </p:cNvPr>
            <p:cNvCxnSpPr>
              <a:stCxn id="41" idx="1"/>
              <a:endCxn id="42"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4D6F622-9DEC-2247-141E-BFC9E7659150}"/>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7401B04-4089-641B-1BA5-48438633BE6F}"/>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4681CE17-29B7-A27B-268D-323D971BC6D3}"/>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FAEBF0D3-EA76-478F-6E82-E393259CE80C}"/>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a:extLst>
                <a:ext uri="{FF2B5EF4-FFF2-40B4-BE49-F238E27FC236}">
                  <a16:creationId xmlns:a16="http://schemas.microsoft.com/office/drawing/2014/main" id="{E0554AE6-6F2E-5904-9CD9-3E6CBAD16446}"/>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C59C001C-9A2F-4C67-4F8D-B5B70AD91283}"/>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28FB1709-9F3C-F6E0-A9EF-2841577F37D5}"/>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607C6790-7E1C-83C3-04B1-936260AA2620}"/>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a:extLst>
                <a:ext uri="{FF2B5EF4-FFF2-40B4-BE49-F238E27FC236}">
                  <a16:creationId xmlns:a16="http://schemas.microsoft.com/office/drawing/2014/main" id="{7917ECD0-8E62-2D7D-C280-E05B73A5DCEC}"/>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70040FB0-F7AB-086D-69C2-2E6A90EACE65}"/>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97FC066B-9D5B-222D-96B8-5EB21C4E3077}"/>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D4A597D0-CF7C-E7F7-3CF9-3724DC8D0EA2}"/>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E1955133-A9B2-B2DE-50B9-94448396C1D7}"/>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2E30DC21-C497-A2C0-1BB4-4828E03238C1}"/>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865900C5-4F7B-CD13-5487-8793611F9C39}"/>
                </a:ext>
              </a:extLst>
            </p:cNvPr>
            <p:cNvCxnSpPr>
              <a:cxnSpLocks/>
              <a:stCxn id="35" idx="4"/>
              <a:endCxn id="36" idx="0"/>
            </p:cNvCxnSpPr>
            <p:nvPr/>
          </p:nvCxnSpPr>
          <p:spPr>
            <a:xfrm flipH="1">
              <a:off x="1296000"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C384C19-E181-5740-039C-3E9D7187BD07}"/>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870339FA-2C48-F022-BFA2-ECFFDF971CD6}"/>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3A46F7A6-F11B-E29B-556C-D776754198F4}"/>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1D13C1B8-1767-D08B-14B2-B65BE2BE8FB3}"/>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926592D4-A441-2DBB-137C-5C5F8C1585BF}"/>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F96E06A8-7559-26FB-A75C-53F594EBA637}"/>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CD23B269-3EF3-06CC-D41A-52B48DB2E273}"/>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5B9CFD88-04C4-D351-2108-1ED879ECFB73}"/>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8D25C125-7E46-66B4-DF7D-D4FF9E816EA4}"/>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8C29C85C-9D28-BBB2-DEE5-B0FAC4AD2DE7}"/>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1048119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31240</TotalTime>
  <Words>3735</Words>
  <Application>Microsoft Office PowerPoint</Application>
  <PresentationFormat>Widescreen</PresentationFormat>
  <Paragraphs>956</Paragraphs>
  <Slides>30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Cambria Math</vt:lpstr>
      <vt:lpstr>Calibri Light</vt:lpstr>
      <vt:lpstr>Arial</vt:lpstr>
      <vt:lpstr>Calibri</vt:lpstr>
      <vt:lpstr>Aptos</vt:lpstr>
      <vt:lpstr>Office Theme</vt:lpstr>
      <vt:lpstr>CSE 332 Summer 2024 Lecture 16: Graphs</vt:lpstr>
      <vt:lpstr>Definition: Tree</vt:lpstr>
      <vt:lpstr>Definition: Tree</vt:lpstr>
      <vt:lpstr>Definition: Spanning Tree</vt:lpstr>
      <vt:lpstr>Definition: Minimum Spanning Tree</vt:lpstr>
      <vt:lpstr>Kruskal’s Algorithm</vt:lpstr>
      <vt:lpstr>Kruskal’s Algorithm</vt:lpstr>
      <vt:lpstr>Kruskal’s Algorithm</vt:lpstr>
      <vt:lpstr>Kruskal’s Algorithm</vt:lpstr>
      <vt:lpstr>Kruskal’s Algorithm</vt:lpstr>
      <vt:lpstr>Kruskal’s Algorithm</vt:lpstr>
      <vt:lpstr>Definition: Cut</vt:lpstr>
      <vt:lpstr>Cut Theorem</vt:lpstr>
      <vt:lpstr>Cut Theorem</vt:lpstr>
      <vt:lpstr>Cut Theorem</vt:lpstr>
      <vt:lpstr>Cut Theorem</vt:lpstr>
      <vt:lpstr>Cut Theorem</vt:lpstr>
      <vt:lpstr>Proof of Kruskal’s Algorithm</vt:lpstr>
      <vt:lpstr>Kruskal’s Algorithm Runtime</vt:lpstr>
      <vt:lpstr>General MST Algorithm</vt:lpstr>
      <vt:lpstr>Prim’s Algorithm</vt:lpstr>
      <vt:lpstr>Prim’s Algorithm</vt:lpstr>
      <vt:lpstr>Prim’s Algorithm</vt:lpstr>
      <vt:lpstr>Prim’s Algorithm</vt:lpstr>
      <vt:lpstr>Prim’s Algorithm</vt:lpstr>
      <vt:lpstr>Prim’s Algorithm</vt:lpstr>
      <vt:lpstr>Dijkstra’s Algorithm</vt:lpstr>
      <vt:lpstr>Prims’s Algorithm</vt:lpstr>
      <vt:lpstr>Dijkstra’s Algorithm</vt:lpstr>
      <vt:lpstr>Prims’s Algorithm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Autumn 2023 Lecture 8: Dictionaries, BSTs</dc:title>
  <dc:creator>Nathan Brunelle</dc:creator>
  <cp:lastModifiedBy>Brunelle, Nathan J (njb2b)</cp:lastModifiedBy>
  <cp:revision>244</cp:revision>
  <dcterms:created xsi:type="dcterms:W3CDTF">2023-10-13T16:06:42Z</dcterms:created>
  <dcterms:modified xsi:type="dcterms:W3CDTF">2024-07-29T13:54:54Z</dcterms:modified>
</cp:coreProperties>
</file>