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xml" ContentType="application/vnd.openxmlformats-officedocument.presentationml.notesSlide+xml"/>
  <Override PartName="/ppt/ink/ink13.xml" ContentType="application/inkml+xml"/>
  <Override PartName="/ppt/ink/ink1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sldIdLst>
    <p:sldId id="257" r:id="rId2"/>
    <p:sldId id="832" r:id="rId3"/>
    <p:sldId id="854" r:id="rId4"/>
    <p:sldId id="611" r:id="rId5"/>
    <p:sldId id="859" r:id="rId6"/>
    <p:sldId id="866" r:id="rId7"/>
    <p:sldId id="867" r:id="rId8"/>
    <p:sldId id="860" r:id="rId9"/>
    <p:sldId id="868" r:id="rId10"/>
    <p:sldId id="869" r:id="rId11"/>
    <p:sldId id="870" r:id="rId12"/>
    <p:sldId id="871" r:id="rId13"/>
    <p:sldId id="840" r:id="rId14"/>
    <p:sldId id="843" r:id="rId15"/>
    <p:sldId id="877" r:id="rId16"/>
    <p:sldId id="879" r:id="rId17"/>
    <p:sldId id="880" r:id="rId18"/>
    <p:sldId id="758" r:id="rId19"/>
    <p:sldId id="834" r:id="rId20"/>
    <p:sldId id="759" r:id="rId21"/>
    <p:sldId id="760" r:id="rId22"/>
    <p:sldId id="762" r:id="rId23"/>
    <p:sldId id="763" r:id="rId24"/>
    <p:sldId id="764" r:id="rId25"/>
    <p:sldId id="765" r:id="rId26"/>
    <p:sldId id="766" r:id="rId27"/>
    <p:sldId id="767" r:id="rId28"/>
    <p:sldId id="768" r:id="rId29"/>
    <p:sldId id="770" r:id="rId30"/>
    <p:sldId id="842" r:id="rId31"/>
    <p:sldId id="881" r:id="rId32"/>
    <p:sldId id="882" r:id="rId33"/>
    <p:sldId id="845" r:id="rId34"/>
    <p:sldId id="774" r:id="rId35"/>
    <p:sldId id="883" r:id="rId36"/>
    <p:sldId id="775" r:id="rId37"/>
    <p:sldId id="776" r:id="rId38"/>
    <p:sldId id="777" r:id="rId39"/>
    <p:sldId id="778" r:id="rId40"/>
    <p:sldId id="779" r:id="rId41"/>
    <p:sldId id="780" r:id="rId42"/>
    <p:sldId id="781" r:id="rId43"/>
    <p:sldId id="884" r:id="rId44"/>
    <p:sldId id="889" r:id="rId45"/>
    <p:sldId id="890" r:id="rId46"/>
    <p:sldId id="891" r:id="rId47"/>
  </p:sldIdLst>
  <p:sldSz cx="12192000" cy="6858000"/>
  <p:notesSz cx="6858000" cy="9144000"/>
  <p:embeddedFontLst>
    <p:embeddedFont>
      <p:font typeface="Cambria Math" panose="02040503050406030204" pitchFamily="18"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FF9797"/>
    <a:srgbClr val="FF646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53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s>
</file>

<file path=ppt/ink/ink1.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41425" units="1/cm"/>
          <inkml:channelProperty channel="Y" name="resolution" value="128.73563" units="1/cm"/>
          <inkml:channelProperty channel="T" name="resolution" value="1" units="1/dev"/>
        </inkml:channelProperties>
      </inkml:inkSource>
      <inkml:timestamp xml:id="ts0" timeString="2024-07-26T16:44:58.837"/>
    </inkml:context>
    <inkml:brush xml:id="br0">
      <inkml:brushProperty name="width" value="0.05292" units="cm"/>
      <inkml:brushProperty name="height" value="0.05292" units="cm"/>
      <inkml:brushProperty name="color" value="#FF0000"/>
    </inkml:brush>
  </inkml:definitions>
  <inkml:trace contextRef="#ctx0" brushRef="#br0">2808 3742 0,'0'0'0,"0"0"0,0 0 0,0 0 0,0 8 16,9 9-1,8 0-15,17 0 16,51 1-1,52-10-15,67-16 16,61-18 0,17 0-16,25 18 15,60-9 1,26 17-16,25 8 16,51-8-1,1 0-15,-27 9 16,35 16-1,26 18-15,-9-9 16,9 9 0,-18-18-16,-51-25 15,-42 0 1,-60-8-16,-69-9 16,-76-9-1,-51 9-15,-60 17 16,-43 0-1,-9 0-15,-16 0 16,-9 0 0,-43-17-16,-102-8 15,-102-1 1,-61 0-16,-59 26 16,-51 9-1,0 8-15,17-17 16,-26 0-1,-8-17 1,8 0-16,43 8 16,-17 1-16,-26-9 15,0 8 1,60 9-16,0-8 16,-25 8-1,84-9 1,18 1-16,26 8 15,59-9-15,51-8 16,60 9 0,17 8-16,26 0 15,17 0 1,17 0 0,17 0-16,0 0 15,51 25-15,86 18 16,93 25-1,69 0-15,34-8 16,17-18 0,51 1-1,43-26-15,0-9 16,42-16 0,26-18-16,0-8 15,-17-8 1,9 16-16,-1 9 15,-16 9 1,-26 25-16,-69 0 16,-110 0-1,-43-9-15,-51 1 16,-86-1 0,-42-8-16,-35 0 15,-7 0 1,-10 0-16,-25-8 15,-68-1 1,-103 9-16,-77 9 16,-25-1-1,-26 18-15,-68-9 16,34-17 0,-25 0-16,-86-17 15,-51 0 1,-26 0-16,-8 17 15,-52 25 1,-8 26-16,43-17 16,25-8-1,52-1-15,76-8 16,94 0 0,60-8-16,69-1 15,110-8 1,34 0-16,18 0 15,16 0 1,9 0-16,43-8 16,119-18-1,102 9-15,35 0 16,60 17 0,59 0-16,9 9 15,-26-9 1,51 8-16,60 18 15,26-1 1,17-8-16,-9-8 16,9-9-1,-35 0-15,-50 0 16,-103-9 0,-111 1-16,-94-18 15,-94 9 1</inkml:trace>
  <inkml:trace contextRef="#ctx0" brushRef="#br0" timeOffset="12610.96">2834 4244 0,'0'0'0,"0"0"0,0 0 15,0 0-15,0 0 16,17 0 0,94 8-16,42-8 15,-8 9 1,111-1 0,-51 1-16,26-9 15,25 0-15,94 0 16,8 8-1,-102-25-15,239 9 16,-60 8 0,-110 0-1,93-9-15,43-16 16,51 8 0,-85 8-16,-60-16 15,0-1-15,-34-8 16,-69 26-1,-102 8 1,-17 0-16,-59 0 16,-44 8-1,-24 1-15,-27-9 16,-102 8-16,-188 1 16,-153-18-1,-77 1 1,-69-18-16,9-8 15,35 0 1,7 0-16,1 9 16,34-9-1,0 0-15,-34 8 16,68 18 0,77 16-16,34 9 15</inkml:trace>
  <inkml:trace contextRef="#ctx0" brushRef="#br0" timeOffset="64365.23">3909 3589 0,'0'0'0,"102"17"0,129 25 15,127 1-15,137 8 16,-59 0 0,-35-17-1,-9-8-15,44 16 16,93 1-16,-17-1 16,-51 1-1,-51-9-15,-86 0 16,34 0-1,-68 0-15,-85-9 16,26 1 0,-95-18-16,-84 1 15,-27-9 1,1 0-16,-18 0 16,1 0-1,-69 0-15,-179-9 16,-179-8-1,-120-25 1,-93-18-16,-52 1 16,-34-1-1,85 9-15,-42 34 16,42 26 0,103-1-16,17 1 15,120-18 1,25 1-16,93 8 15,95 8 1,60 1-16,68-9 16,25 0-1,17 0-15,69-9 16,205-8 0,196 0-16,34 9 15,111-26 1,0-9-16,42 9 15,26 17 1,-25 17-16,42 8 16,-110 9-1,-26 0-15,-35 18 16,-119-10 0,-119-25-16,42-51 15</inkml:trace>
  <inkml:trace contextRef="#ctx0" brushRef="#br0" timeOffset="118681.69">8987 6004 0,'0'0'16,"9"0"-16,8 0 0,0 0 16,-8 0-1,-1 0-15,-16 0 16,-27 0 0,-16 17-16,0 34 15,-86 94 1,-25 59-16,34 34 15,26-8 1,42-9-16,26 34 16,51 0-1,77-8-15,51-60 16,68-43 0,35-59-16,102-76 15,-26-60 1,9-77-16,-26-42 15,-76-17 1,-1-34-16,-85 8 16,0 1-1,-51 8 1,-60 17-16,-59 8 16,-78-17-16,-119 18 15,-136 50 1,-103 94-16,9 60 15,42 59 1,34 8-16</inkml:trace>
  <inkml:trace contextRef="#ctx0" brushRef="#br0" timeOffset="119388.76">13980 3938 0,'0'0'0,"-17"0"0,-51 8 16,-35 26-16,-33 9 16,-69 25-1,-60 76-15,-33 86 16,33 8-1,43 17-15,52-17 16,84-68 0,52 17-16,60-8 15,119-34 1,68-35-16,60-67 16,197-69-1,33-84-15,-110-78 16,-52-7-1,-33 8-15,-61 25 16,-119 26 0,-51-17-16,-52 0 15,-59-26 1,-136-42-16,-197 9 16,-205 93-1,-154 127-15,-144 205 16,392-43-1</inkml:trace>
  <inkml:trace contextRef="#ctx0" brushRef="#br0" timeOffset="120822.77">9755 7101 0,'0'0'0,"0"0"0,0 0 15,0 0-15,0-8 16,0-9-1,-8-17-15,-1-17 16,1-9 0,8-8-1,17 9-15,9-1 16,8 18 0,25-1-16,61 0 15,34-8 1,-26-8-16,8-26 15,43-17-15,-17 0 16,-8 8 0,94-8-1,-26 9-15,8-18 16,0-17 0,18 1-16,25-9 15,0-17 1,9-9-16,34-25 15,-1-9 1,-84 35-16,-35 16 16,69-50-1</inkml:trace>
</inkml:ink>
</file>

<file path=ppt/ink/ink10.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41425" units="1/cm"/>
          <inkml:channelProperty channel="Y" name="resolution" value="128.73563" units="1/cm"/>
          <inkml:channelProperty channel="T" name="resolution" value="1" units="1/dev"/>
        </inkml:channelProperties>
      </inkml:inkSource>
      <inkml:timestamp xml:id="ts0" timeString="2024-07-26T17:30:35.877"/>
    </inkml:context>
    <inkml:brush xml:id="br0">
      <inkml:brushProperty name="width" value="0.05292" units="cm"/>
      <inkml:brushProperty name="height" value="0.05292" units="cm"/>
      <inkml:brushProperty name="color" value="#FF0000"/>
    </inkml:brush>
  </inkml:definitions>
  <inkml:trace contextRef="#ctx0" brushRef="#br0">32083 8862 0,'0'0'0,"0"0"15,0 0 1,0 0-16,0 0 16,0 0-1,0 0-15,17 8 16,43 18 0,42-1-16,9 1 15,-34-18 1,-34 1-16,-1-1 15,1 1 1,-18-1-16,-16 1 16,0-9-1,-1 0-15,-8 8 16,-34 43 0,-77 51-16,-34 9 15,25-26 1,27-9-16,7-8 15,26-8 1,43-26-16</inkml:trace>
  <inkml:trace contextRef="#ctx0" brushRef="#br0" timeOffset="3477.86">30726 8904 0,'0'0'0,"0"0"15,0 0 1,0 0-16,0 0 16,-9 9-1,-16 25-15,-35 34 16,0 17 0,18 0-1,7-9-15,1 1 16,17-1-1,0 1-15,17-9 16,0-17-16,9-8 16,-1-18-1,9 1-15,9-18 16,8-16 0,17-9-16,0-17 15,-8 0 1,-17 0-16,-1 8 15,-16 9 1,-1 9-16,1 8 16,-26 0-1,-26 0-15,-8 0 16,17 0 0,0 17-16,17 0 15,8 0 1</inkml:trace>
  <inkml:trace contextRef="#ctx0" brushRef="#br0" timeOffset="6026.68">28857 9006 0,'0'0'0,"0"0"0,0 0 16,0 0-1,0 0-15,0 0 16,0 0 0,0 17-16,-9 0 15,1 26 1,-1 8-16,1 0 16,-10 0-1,1-9-15,0-16 16,9-1-1,8-8 1,0 0-16,8-8 16,18 8-1,42-9-15,43-8 16,17 0-16,-42-8 16,-35-1-1,8 1 1,18-9-16,-17 0 15,-9 0 1,-17 8-16,-8 1 16,-17-1-16,-1 9 15</inkml:trace>
  <inkml:trace contextRef="#ctx0" brushRef="#br0" timeOffset="6279.4">29557 9108 0,'0'0'0,"0"0"16,0 0-16,-18 43 15,-7 42 1,-9 0-16,8 0 16,0 34-1,18-51-15</inkml:trace>
  <inkml:trace contextRef="#ctx0" brushRef="#br0" timeOffset="8528.62">27474 8845 0,'0'0'0,"0"0"0,0 0 16,17 0-16,26 8 15,8 1 1,-8-1-16,25 9 16,17-8-1,-16-1-15,-35 1 16,-9-1-1,-16 9-15,-26 9 16,-26 25 0,-34 17-16,-17-17 15,26-26 1,34 1-16,17-18 16,0 1-1,0-1-15,8 1 16,9-1-1,0 1-15,17 8 16,17 0 0,1 8-16,-10 1 15,9-9 1,0 8-16,1 9 16,-10-8-1,-16 8-15,-9 17 16,-17 17-1,-52 9-15,-50-18 16,-9-16 0,34-18-16,43-16 15</inkml:trace>
  <inkml:trace contextRef="#ctx0" brushRef="#br0" timeOffset="11374.98">26134 8887 0,'0'0'0,"0"0"15,0 0 1,0 0-16,0 0 16,0 0-1,0 0-15,0 0 16,-9 0-1,-25 17-15,-51 26 16,-17 8 0,8-9-16,34-8 15,17 9 1,9-9-16,17-9 16,26 9-1,50 17-15,44 17 16,-1-8-1,-42-18-15,0 1 16,8 8 0,0 9-16,-25-18 15,-26-8 1,-17 0-16,-17 0 16,0 0-1,0-8-15,0-18 16,-52-8-1,-16-8-15,8-1 16,17 1 0,18-18-16,25-8 15,34-51 1,60-43-16,-1 18 16,10 16-1,102-50-15,-1-18 16,27-59-1</inkml:trace>
  <inkml:trace contextRef="#ctx0" brushRef="#br0" timeOffset="12197.11">24538 8981 0,'0'0'0,"0"0"0,0 0 16,0 0-16,0 0 15,-9 17 1,1 25-16,-18 9 16,-16 0-1,-10-8-15,18-1 16,17-16-1,0-1-15,17 1 16,0-9 0,17 0-16,9 0 15,-1-9 1,-16 1 0,8-1-16,9 9 15,16 17-15,1-8 16,0 8-1,-18 0-15,1-8 16,-18-1 0,1-8-1,-9 0-15,-9 0 16,-16-8-16,8 8 16,8-9-1</inkml:trace>
  <inkml:trace contextRef="#ctx0" brushRef="#br0" timeOffset="12413">24547 8930 0,'0'0'0,"0"0"0,8 8 16,26 26-1,43 9-15,42-1 16,-25-25 0,9-25-1,76-35-15,128-50 16</inkml:trace>
  <inkml:trace contextRef="#ctx0" brushRef="#br0" timeOffset="13240.55">22882 9083 0,'0'0'0,"0"0"16,26 8 0,34 26-16,25 0 15,9 0 1,-17 9-16,-35-18 15,-8 1 1,-8-1-16,-17 18 16,-52 33-1,-68 18-15,0-17 16,34-26 0,0-17-16,9-9 15,17-16 1,17-1-16,25-8 15,9 0 1,9 0-16,8 0 16,8 0-1,44 17-15,25 9 16,16 8 0,-7 8-16,-35-25 15,-34-8 1,26-9-16,25-17 15,-33 0 1</inkml:trace>
  <inkml:trace contextRef="#ctx0" brushRef="#br0" timeOffset="13645.2">21790 8964 0,'0'0'0,"0"0"0,0 0 16,0 0 0,8 25-16,9 35 15,-17 76 1,-8 59-1,-9-24-15,0-69 16,8-26-16,9-33 16,0-26-1</inkml:trace>
  <inkml:trace contextRef="#ctx0" brushRef="#br0" timeOffset="14271.4">20168 9142 0,'0'0'0,"0"-8"0,9-9 15,-1 0 1,-16-9-16,-1 9 15,-17 0 1,-25 0-16,-8 26 16,-10 8-1,1 17-15,0 17 16,16-9 0,27 1-1,25 8-15,25-9 16,35-16-16,26-18 15,42-33 1,8-35 0,-16-8-16,-35 9 15,-25 25 1,-26 17-16,-17 0 16,-9 17-1,-16 25-15,-18 94 16,-8 68-1,0 1-15,26-27 16,42-42 0,0-76-16</inkml:trace>
  <inkml:trace contextRef="#ctx0" brushRef="#br0" timeOffset="21234.3">21491 15606 0,'-9'0'0,"-25"17"16,-60 51 0,-17 25-16,-17 77 15,-25 86 1,33-1-16,52-34 16,42 8-1,18-67-15,59-77 16,86 17-1,-1-42-15,69-60 16,26-26 0,-52-42-16,68-128 15,-42-8 1,-102-8-16,-44-9 16,-50 8-1,-60-34-15,-86 43 16,-153 77-1,-86 42-15</inkml:trace>
  <inkml:trace contextRef="#ctx0" brushRef="#br0" timeOffset="21882.1">22558 10750 0,'0'0'0,"-34"25"0,-52 69 16,-42 84-1,17 60-15,60 18 16,68-18-1,52-26-15,41-33 16,70-43 0,-27-60-16,69-41 15,86-44 1,59-110-16,0-51 16,-103 0-1,-68-9-15,-76 1 16,-60 7-1,-94-7-15,-214-52 16,-85 18 0</inkml:trace>
</inkml:ink>
</file>

<file path=ppt/ink/ink11.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41425" units="1/cm"/>
          <inkml:channelProperty channel="Y" name="resolution" value="128.73563" units="1/cm"/>
          <inkml:channelProperty channel="T" name="resolution" value="1" units="1/dev"/>
        </inkml:channelProperties>
      </inkml:inkSource>
      <inkml:timestamp xml:id="ts0" timeString="2024-07-26T17:32:18.840"/>
    </inkml:context>
    <inkml:brush xml:id="br0">
      <inkml:brushProperty name="width" value="0.05292" units="cm"/>
      <inkml:brushProperty name="height" value="0.05292" units="cm"/>
      <inkml:brushProperty name="color" value="#FF0000"/>
    </inkml:brush>
  </inkml:definitions>
  <inkml:trace contextRef="#ctx0" brushRef="#br0">5539 5613 0,'0'0'0,"0"-9"15,26-16-15,16 8 16,10 0 0,24 0-16,10 0 15,-9 25 1,25 43-16,60 60 15,-8 25 1,-26-8 0,-51 25-16,-9 17 15,9-34-15,17-17 16,25 0 0,-16-34-16,-52-51 15,-34-17 1</inkml:trace>
  <inkml:trace contextRef="#ctx0" brushRef="#br0" timeOffset="460.27">6307 6557 0,'0'0'0,"9"8"0,51 95 15,51 50 1,25-34 0,26-34-16,-17-17 15,-51-26-15,-17-8 16,-17-8 0,-18-1-1,-16-16-15,0-1 16,-9-25-16,34-85 15,17-144 1,9-163 0,-9 44-16,9 101 15,17-85-15</inkml:trace>
</inkml:ink>
</file>

<file path=ppt/ink/ink12.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41425" units="1/cm"/>
          <inkml:channelProperty channel="Y" name="resolution" value="128.73563" units="1/cm"/>
          <inkml:channelProperty channel="T" name="resolution" value="1" units="1/dev"/>
        </inkml:channelProperties>
      </inkml:inkSource>
      <inkml:timestamp xml:id="ts0" timeString="2024-07-26T17:32:39.300"/>
    </inkml:context>
    <inkml:brush xml:id="br0">
      <inkml:brushProperty name="width" value="0.05292" units="cm"/>
      <inkml:brushProperty name="height" value="0.05292" units="cm"/>
      <inkml:brushProperty name="color" value="#FF0000"/>
    </inkml:brush>
  </inkml:definitions>
  <inkml:trace contextRef="#ctx0" brushRef="#br0">29932 4507 0,'0'0'0,"0"0"15,0 0 1,-8 9-16,-10 50 16,-50 77-1,-85 86-15,-1-1 16,69-34-1,8-9-15,-17-8 16,9-50 0,16-52-16,1-26 15,8-8 1,26-17-16,17-25 16,-9-9-1,-8-43-15,0-16 16,0 8-1,17 8-15,8 17 16,1 9 0,8 17-16,0 0 15,0 17 1,0 0-16,-9 0 16,-25 43-1,-9 68-15,1 25 16,16-9-1,43 18-15,34-18 16,60-33 0,111-35-16,26-50 15,42-86 1,69-59-16</inkml:trace>
  <inkml:trace contextRef="#ctx0" brushRef="#br0" timeOffset="17516.83">11505 6531 0,'0'0'0,"0"0"16,0 0-1,0 0-15,0 0 16,17 0 0,77 0-16,51 9 15,120-1 1,76-8-16,26 0 15,111 26 1,-68-18-16,-35-50 16,78-1-1,16-8-15,43-17 16,-102 26 0</inkml:trace>
  <inkml:trace contextRef="#ctx0" brushRef="#br0" timeOffset="18075.99">20168 6361 0,'0'0'0,"34"0"16,128-17-16,257 9 15,50-1 1,26 9-16,60 0 15,25 9 1,-162-1-16</inkml:trace>
</inkml:ink>
</file>

<file path=ppt/ink/ink13.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41425" units="1/cm"/>
          <inkml:channelProperty channel="Y" name="resolution" value="128.73563" units="1/cm"/>
          <inkml:channelProperty channel="T" name="resolution" value="1" units="1/dev"/>
        </inkml:channelProperties>
      </inkml:inkSource>
      <inkml:timestamp xml:id="ts0" timeString="2024-07-26T17:36:53.870"/>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FF0000"/>
    </inkml:brush>
  </inkml:definitions>
  <inkml:trace contextRef="#ctx0" brushRef="#br0">19793 646 0,'0'0'0,"0"17"16,-9 26-16,9 33 15,0 9 1,0 0-16,0 26 16,0-17-1,17-1-15,-8-25 16,-1-34-1,-8-17-15,-8-17 16</inkml:trace>
  <inkml:trace contextRef="#ctx0" brushRef="#br0" timeOffset="440.15">20509 536 0,'9'17'0,"17"17"0,16 17 16,10 51-1,-1 0 1,-9 34-16,-16 17 16,-35 9-16,-50 16 15,-103 9 1,-18-51-16,-67 52 16</inkml:trace>
  <inkml:trace contextRef="#ctx0" brushRef="#br0" timeOffset="2159.54">22123 987 0,'0'0'0,"0"0"16,-9 0-16,1 0 16,-10 0-1,-50 25-15,-17 26 16,-9 34 0,-8 26-16,16 16 15,35-33 1,42-26-16,26-9 15,26-16 1,43-18 0,-27-16-16</inkml:trace>
  <inkml:trace contextRef="#ctx0" brushRef="#br0" timeOffset="2593.96">23130 961 0,'0'0'0,"-17"17"0,-18 17 16,-16 17-16,0 0 15,17 9 1,0-1 0,17 9-16,8 9 15,9-18 1,0-16-16,9-18 16,42 1-16,51-35 15,26-25 1,-51-25-1,-17-9-15,-9-17 16,-17 8 0,-25 18-16,-9 16 15,-17 9-15,-26 17 16,-17 0 0,26 17-1</inkml:trace>
  <inkml:trace contextRef="#ctx0" brushRef="#br0" timeOffset="3020.12">24069 884 0,'-9'0'0,"0"34"16,-16 26-1,-1 25-15,1-8 16,-1 8 0,-8-9-16,17-25 15,17-8 1,0-18-16,8-16 16,1-18-1,59-16-15,60-43 16,0-9-1,-25 9-15,-44 9 16,-16 16 0,0 26-16,-18 17 15,1 0 1,0 26-16,-18 16 16,-8 43-1,-8 9-15,-9-18 16,8-8-1,0-25-15,9-18 16,0-16 0,0-9-16</inkml:trace>
  <inkml:trace contextRef="#ctx0" brushRef="#br0" timeOffset="3481.29">25306 850 0,'0'0'0,"-8"9"0,-9 25 15,-9 25 1,-25 35-16,-9 17 16,17-18-1,9 1-15,9-26 16,7-17-1,10-26-15,8 1 16,0-9 0,8-17-16,44-17 15,33-26 1,35-16-16,-18-1 16,-17 9-1,-16 17-15,-18 9 16,-9 25-1,-16 8-15,0 18 16,-18 16 0,1 9-16,-18 0 15,1-8 1,8-18-16,0 1 16,0-18-1,0 1-15</inkml:trace>
  <inkml:trace contextRef="#ctx0" brushRef="#br0" timeOffset="3879.97">26049 1301 0,'0'0'0,"0"0"0,0 0 15,0 0-15,17 9 16,25-9 0,35 0-16,26-9 15,-9-8 1,-9-8-16,-34-18 16,-8 1-1,-18 8-15,-16 8 16,-18 9-1,-59 9-15,-60 25 16,-9 51 0,1 0-16,25 17 15,43 0 1,25-9-16,26 1 16,34-1-1,34-8-15,0-25 16,43-26-1,103-26 1,135-16-16</inkml:trace>
  <inkml:trace contextRef="#ctx0" brushRef="#br0" timeOffset="4171.55">27355 1301 0,'-9'9'0,"-25"16"16,-9 26-16,-8 9 15,8-9-15,9 0 16,17 0-1,9 0 1,16-9-16,18-16 16,33-1-1,61-25-15,-52 0 16</inkml:trace>
  <inkml:trace contextRef="#ctx0" brushRef="#br0" timeOffset="4492.31">28532 987 0,'0'0'0,"-8"8"16,-26 60-16,-26 26 16,-43 50-1,-16 1-15,25-26 16,17-17 0,18-26-16,16-25 15,26-25 1,-9-18-16,18 1 15</inkml:trace>
  <inkml:trace contextRef="#ctx0" brushRef="#br0" timeOffset="4729.31">27790 1301 0,'0'0'0,"0"0"15,8 9 1,35 16-16,76 9 16,27-8-1,16-9-15,8-9 16,-24-16 0,-53-1-16,-33 1 15,-34-1 1</inkml:trace>
  <inkml:trace contextRef="#ctx0" brushRef="#br0" timeOffset="5218.32">29232 1505 0,'0'0'0,"9"0"0,16 0 16,1 0 0,8 0-16,17-8 15,9-1 1,-17 1-16,-9-9 15,-9-9 1,-16 1-16,-9-1 16,-9-16-1,-16 8-15,-18 8 16,-8 9 0,-34 17-16,-35 34 15,-16 34 1,33 17-16,43 17 15,18-8 1,25-18-16,17 1 16,34 16-1,34-16-15,60-26 16,-8-51 0,-86-17-16</inkml:trace>
  <inkml:trace contextRef="#ctx0" brushRef="#br0" timeOffset="5745.53">30504 884 0,'0'0'0,"0"0"15,0 0 1,0 0-16,8 9 16,1 33-1,-26 52-15,-17 17 16,-9-1 0,-8 9-16,0-8 15,-1 8 1,10-17-1,8-17-15,-1-9 16,18-24-16,9-27 16,-1 1-1,9-18-15,0 1 16,-8-9 0,-9-9-16,-17-16 15,-1-1 1,-16-8-16,-17 0 15,-9 17 1,-17 17 0,-17 25-16,26 18 15,34 25-15,17-8 16,25 8 0,60 0-16,103-9 15,196-33 1,51-18-1</inkml:trace>
  <inkml:trace contextRef="#ctx0" brushRef="#br0" timeOffset="8180.32">19750 2407 0,'0'0'0,"0"0"16,8 0-16,35 8 15,25 9 1,9 0-16,0 0 15,0 17 1,0-8-16,-26-1 16,-26-16-1,-16 8-15,-9 17 16,-51 34 0,-35 25-16,-16-16 15,-18 0 1,18-26-16,34-26 15,8 1 1,26-18-16,17 1 16,17-1-1,0 1-15,17 16 16,26 26 0,33 0-16,10 0 15,-1-8 1,-25-9-16,-17-9 15,-9-8 1,0-8-16,8-9 16,1-9-1,-26 9-15</inkml:trace>
  <inkml:trace contextRef="#ctx0" brushRef="#br0" timeOffset="8555.21">20825 2237 0,'0'0'0,"0"0"16,0 0-1,9 17-15,8 17 16,0 17 0,9 8-16,-1 9 15,-8 17 1,-8 9-16,-26 25 15,-35 9 1,-58 25-16,-36 8 16,-24-25-1,-112 34-15</inkml:trace>
  <inkml:trace contextRef="#ctx0" brushRef="#br0" timeOffset="10078.23">22344 2696 0,'0'0'0,"0"0"16,0 0-16,0 0 15,-8 0 1,-9 0-16,-17 0 16,-35 17-1,-16 8-15,-26 26 16,9 9-1,16 17-15,-7 16 16,24-8 0,35-34-16,26-8 15,16-18 1,18 1-16,51-18 16,33-33-1,27-35-15,0-25 16,-44 9-1,1-9-15,-34 34 16,-26 25 0,-8 9-16,-18 8 15,1 1 1,-1 8-16,-16 0 16,-9 25-1,-26 35-15,-8 42 16,-17 9-1,25-26-15,9-26 16,17 1 0,17-18-16,17 1 15,8-18 1,-7-16-16</inkml:trace>
  <inkml:trace contextRef="#ctx0" brushRef="#br0" timeOffset="10533.44">23753 2373 0,'0'0'0,"0"0"0,0 0 15,-9 0-15,-25 8 16,-26 9 0,-34 17-16,-25 34 15,-35 34 1,9 17-16,34-8 16,52 8-1,16-8 1,34-43-16,26-9 15,43-16 1,60-9-16,25-34 16,8-43-16,138-67 15</inkml:trace>
  <inkml:trace contextRef="#ctx0" brushRef="#br0" timeOffset="10911.13">24205 2594 0,'0'0'0,"0"0"0,0 8 16,0 18 0,17 16-16,0 9 15,17 9 1,9 8-16,0 0 15,-9-25 1,-9-1-16,-16-16 16,0-9-1,-1-9-15</inkml:trace>
  <inkml:trace contextRef="#ctx0" brushRef="#br0" timeOffset="11164.85">25118 2696 0,'0'0'0,"-17"25"16,-34 35-16,-34 17 15,-35 33 1,-25 9-16,0-8 15,0-1 1,25 1-16,18-18 16,68-59-1</inkml:trace>
  <inkml:trace contextRef="#ctx0" brushRef="#br0" timeOffset="11518.9">25929 2628 0,'-8'0'0,"-18"25"15,-42 18 1,-26 25-16,0 17 16,0 17-1,9-8-15,42-18 16,17-8 0,35-17-16,25 0 15,17-17 1,52-25-16,76-9 15,-34-34 1,-94 17-16</inkml:trace>
  <inkml:trace contextRef="#ctx0" brushRef="#br0" timeOffset="11839.88">26868 2220 0,'0'0'0,"-9"25"16,1 43-16,-18 26 15,-8 16 1,-8 26-16,7-25 16,18-17-1,9-18-15,-1-16 16,9-1 0,0-33-16</inkml:trace>
  <inkml:trace contextRef="#ctx0" brushRef="#br0" timeOffset="12033.41">27286 3172 0,'0'0'0,"-8"17"0,-9 34 16,0 0-16,8-25 15,9-9 1,0-9-16,0-16 16,0 8-1</inkml:trace>
  <inkml:trace contextRef="#ctx0" brushRef="#br0" timeOffset="12208.33">27892 2619 0,'-8'9'0,"-9"33"15,-18 26-15,18-17 16,0-17 0,17-17-16,0-8 15</inkml:trace>
  <inkml:trace contextRef="#ctx0" brushRef="#br0" timeOffset="12468.88">28575 2696 0,'0'0'0,"0"0"15,-9 8-15,-50 35 16,-44 50-1,-25 18-15,0 17 16,34-1 0,26-16-16,34-18 15,34-16 1,51-9-16,43-9 16,77-33-1,68-52-15,94-50 16</inkml:trace>
  <inkml:trace contextRef="#ctx0" brushRef="#br0" timeOffset="14900.57">25716 4490 0,'0'0'0,"0"0"0,0 0 16,0 0 0,0 0-16,0 0 15,0 0 1,0 0-16,-9-8 15,9 8 1,17-9-16,52-16 16,42-9-1,-9 8-15,0 9 16,1 17 0,-26 17-16,-9 0 15,-34 0 1,-17 0-16,-17 26 15,-25 25 1,-27 0-16,1-9 16,8-16-1,9-1-15,17-16 16,0 0 0,0-18-16,17 1 15,0-1 1,17 1-16,34 8 15,52 8 1,8 1-16,-43-9 16,-25 0-1,-9 0-15,-9 0 16,-8 25 0,-25 43-16,-52 26 15,-42-18 1,-1-8-16,27-25 15,33-35 1,26-16-16</inkml:trace>
  <inkml:trace contextRef="#ctx0" brushRef="#br0" timeOffset="15248.63">26714 3793 0,'0'0'0,"9"8"0,34 27 16,16 24-16,1 9 16,0 17-1,-17 9-15,-18 59 16,-33 42 0,-78 60-16,-42 35 15,-34-27 1,-68-16-16,-35 8 15</inkml:trace>
  <inkml:trace contextRef="#ctx0" brushRef="#br0" timeOffset="16647.4">27969 4329 0,'0'0'0,"-9"8"16,1 52-16,-18 59 15,-16 8 1,-10 27-16,-16 50 16,17-17-1,17-85-15,17-51 16,8-17-1,18-9-15,8-16 16,43-9 0,68-60-16,17-50 15,-17-18 1,-26 9-16,-8 0 16,-17 0-1,-9 8-15,-8 35 16,-17 25-1,-1 17-15,-16 17 16,-9 0 0,-9 17-16</inkml:trace>
  <inkml:trace contextRef="#ctx0" brushRef="#br0" timeOffset="16944.39">28848 5069 0,'0'0'0,"0"0"15,26 0-15,42 8 16,34-16-1,1-9 1,-9-9-16,8-16 16,9-1-16,17-16 15,-8-9 1,-69 34-16</inkml:trace>
  <inkml:trace contextRef="#ctx0" brushRef="#br0" timeOffset="17208.66">30453 4210 0,'0'8'0,"0"43"16,0 68-16,-17 43 16,-9-1-1,9-24-15,0-18 16,8-9 0,9-8-16,9-51 15</inkml:trace>
  <inkml:trace contextRef="#ctx0" brushRef="#br1" timeOffset="27622.86">19793 595 0,'0'0'0,"-18"0"16,-7-8-16,-1-9 15,1 8 1,-1 1-16,0-26 16,-8 17-1,17 8-15,9 9 16,8 0 0,0 0-16,-9-8 15,-25 8 1,-26 8-16,-8 26 15,0 26 1,-18 16-16,-25 69 16,0-1-1,18-16-15,24-34 16,27-18 0,16-25-16,9 9 15,17-9 1,17 8-16,17 9 15,26-8 1,-9-9-16,17 0 16,9 0-1,-9-9-15,-25-16 16,-17-18 0,-9 1-16,-9-1 15,-8 9 1,-42 26-16,-52 8 15,-17-8 1,8-1-16,27-25 16,16-8-1,17-1-15,26 1 16,9-1 0,8 9-16,51 34 15,51 26 1,-25-9-16,17 0 15,8 8 1,-25 1-16,-17 16 16,-17 18-1,-52 17-15,-68 33 16,-17 9 0,9-8-16,34-43 15,34-26 1,42-8-16,214-17 15,145 0 1</inkml:trace>
  <inkml:trace contextRef="#ctx0" brushRef="#br1" timeOffset="45031.44">23445 15274 0,'52'9'0,"101"8"16,155 0 0,42 0-16,8-17 15,120 0 1,0 8-16,-94 1 16,-68-9-1,76 8-15,-110 9 16,-222-8-1,-35-1-15,1 1 16,-17-1 0,-78 9-16,-178-8 15,-137-1 1,-120 9-16,-68 9 16,-34-9-16,86 0 15,93-43 1,0-8-1,120 9-15,76-1 16,44 9 0,84 0-16,61 0 15,25 17 1,51-8-16,128 16 16,196 9-1,163 34-15,25 26 16,35 25-1,161 34-15,52-34 16,-86-9 0,112 1-16,-351-52 15</inkml:trace>
  <inkml:trace contextRef="#ctx0" brushRef="#br1" timeOffset="60738.65">27756 14270 0,'0'0'0,"42"-34"16,120-34-16,-8 9 15,0-18 1,85-50-16,-77 8 16,-77 25-1,43-25-15,43-51 16,-26 17 0,-77 51-1,-25 8-15,0 1 16,-18 25-16,-8 0 15,-8 8 1,-9 9-16,0 0 16,0 9-1,0 8-15,0 8 16,0 9 0,0 0-16,0 9 15,0 8 1,0 0-16,0 0 15,0 0 1,0 17-16,0 0 16,0 17-1,0 8-15,0 18 16,0 16 0,0-16-16,0-9 15,0 59 1,8 18-16,-16-35 15,-9 9 1,-34 9-16,-60 17 16,-34-9-1,-9-26-15,-85 18 16,26-18 0,16-16-16,-33-9 15,85-9 1,-43 18-16,-25 8 15,85-25 1,-35 8-16,-41-9 16,67-25-1,69-17-15,8-8 16,9-1 0,17-8-1,8 0-15,26 0 16,0-8-1,9-9-15,59-51 16,120-60 0,-1 0-16,61-8 15,16-25 1,44-35-16,8 9 16,-35-8-1,35-18-15,-43 17 16,-8-33-1,-1-26-15</inkml:trace>
</inkml:ink>
</file>

<file path=ppt/ink/ink14.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41425" units="1/cm"/>
          <inkml:channelProperty channel="Y" name="resolution" value="128.73563" units="1/cm"/>
          <inkml:channelProperty channel="T" name="resolution" value="1" units="1/dev"/>
        </inkml:channelProperties>
      </inkml:inkSource>
      <inkml:timestamp xml:id="ts0" timeString="2024-07-26T17:39:22.890"/>
    </inkml:context>
    <inkml:brush xml:id="br0">
      <inkml:brushProperty name="width" value="0.05292" units="cm"/>
      <inkml:brushProperty name="height" value="0.05292" units="cm"/>
      <inkml:brushProperty name="color" value="#FF0000"/>
    </inkml:brush>
  </inkml:definitions>
  <inkml:trace contextRef="#ctx0" brushRef="#br0">9875 3878 0,'0'0'0,"0"0"16,0 0-16,0 0 15,0 0 1,0-8-16,17-1 15,17 9 1,69 0-16,33 9 16,1-18-1,119-16 1,17-1-16,26-42 16,196-17-1,51 34-15,-17 8 16,34 9-1,9 26-15,94-1 16,-17-8 0,-231 0-16</inkml:trace>
  <inkml:trace contextRef="#ctx0" brushRef="#br0" timeOffset="12948.99">4020 7765 0,'0'-9'0,"0"1"0,17-18 16,0-8-1,9-8-15,-9-1 16,-9 9 0,1 25-16,-26 18 15,-26 25 1,-17 119-16,1 34 15,-61 60 1,-34 16 0,26-75-16,43 33 15,51-60-15,17-84 16,8 8 0,18 8-16,51 1 15,85-18 1,-17-42-16,-43-59 15,69-43 1,25-9-16,-51-16 16,-43-86-1,-42-8 1,-17-34-16,-18-9 16,-8 18-1,-51-26-15,-86-77 16</inkml:trace>
  <inkml:trace contextRef="#ctx0" brushRef="#br0" timeOffset="41454.97">8202 15283 0,'0'0'0,"0"0"0,26 25 16,102 18 0,68 8-16,180 0 15,161-34 1,-127-34-16</inkml:trace>
</inkml:ink>
</file>

<file path=ppt/ink/ink2.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41425" units="1/cm"/>
          <inkml:channelProperty channel="Y" name="resolution" value="128.73563" units="1/cm"/>
          <inkml:channelProperty channel="T" name="resolution" value="1" units="1/dev"/>
        </inkml:channelProperties>
      </inkml:inkSource>
      <inkml:timestamp xml:id="ts0" timeString="2024-07-26T16:59:23.888"/>
    </inkml:context>
    <inkml:brush xml:id="br0">
      <inkml:brushProperty name="width" value="0.05292" units="cm"/>
      <inkml:brushProperty name="height" value="0.05292" units="cm"/>
      <inkml:brushProperty name="color" value="#FF0000"/>
    </inkml:brush>
  </inkml:definitions>
  <inkml:trace contextRef="#ctx0" brushRef="#br0">23300 15631 0,'0'0'0,"0"0"0,17-42 15,18-77 1,-10 0-16,9-1 16,77-152-1,60 26-15,-34 8 16,-35-1 0,17 27-16,-16-9 15,-52 85 1,-17-26-16,-42 26 15,-52 42 1,-8 60-16,-77 85 16,-86 52-1,60-27-15,9 9 16,-17 34 0,51-17-16,77-51 15,25-25 1,9-9-16,17-9 15,51-16 1,77-60-16,69-43 16,33 18-1,-34-1-15,1-42 16,-9 8 0,-60 43-16,-52 51 15,-16 43 1,-9 84-16,-25 137 15,-35 59 1,-8-68-16,9 60 16</inkml:trace>
  <inkml:trace contextRef="#ctx0" brushRef="#br0" timeOffset="1985.75">21124 9372 0,'0'0'16,"0"0"-16,0-9 0,17 1 15,0-1 1,43-16-16,51-18 16,34 9-1,-26 0-15,-8 9 16,17 8-1,-17 0-15,-34 0 16,-26 8 0,-34 9-16,-8 0 15,-18-8 1,-25-18-16,-34-16 16,8 8-1,9 0-15,17 8 16,17 9-1,0 0-15,8 9 16,9 8 0,0 0-16,0 0 15,0 0 1,0 0-16,9-9 16,25 1-1,51-1-15,26 9 16,-17 0-1,-34 9-15,0 8 16,-18-9 0,-16 1-16,-18-1 15,1 1 1,-18-9-16,-25 34 16,-43 17-1,-25 0-15,0 0 16,33 0-1,35-34-15,26-9 16</inkml:trace>
  <inkml:trace contextRef="#ctx0" brushRef="#br0" timeOffset="25779.03">28421 7943 0,'0'0'0,"0"0"0,-8 0 16,-9 9-1,-26 16-15,-34 9 16,-17 26 0,-8 16-16,-18 18 15,27 25 1,16 8-16,-17 1 15,-34 51 1,0-9-16,34-34 16,34-9-1,18 1-15,24-18 16,27-7 0,34-10-16,102 1 15,68-26 1,60-51-16,17-43 15,-8-25 1,-26-25-16,-17-43 16,-51-18-1,-60 1-15,-26-8 16,-42-26 0,-60-26-16,-68-8 15,-69-9 1,-51 18-16,-25 42 15,0 51 1,51 34-16,42 42 16,35 18-1,-9 25-15,43 0 16</inkml:trace>
  <inkml:trace contextRef="#ctx0" brushRef="#br0" timeOffset="26206.56">28712 10682 0,'0'0'0,"0"0"0,8-9 16,26-16-16,77-52 16,68-25-1,-16 17-15,-1 0 16,26 0 0,-43 17-16,-69 17 15,-16 0 1,-34 25-16</inkml:trace>
  <inkml:trace contextRef="#ctx0" brushRef="#br0" timeOffset="26406.28">29522 10129 0,'9'0'0,"51"17"0,59 8 0,52 9 15,25-8 1,-51-9-16,-59-9 16,-27-16-1,-7-1-15,-35 9 16</inkml:trace>
  <inkml:trace contextRef="#ctx0" brushRef="#br0" timeOffset="26628.37">29522 10375 0,'-8'0'0,"-26"26"0,-18 51 16,1 42-16,9-17 15,7 0 1,18 8-16,17-25 15,17-17 1,1-34 0,-10-17-16</inkml:trace>
  <inkml:trace contextRef="#ctx0" brushRef="#br0" timeOffset="26940.37">30786 10656 0,'0'0'0,"-9"0"0,-8 26 15,-43 25-15,-25 42 16,-9 43 0,9 9-16,16-52 15,10-33 1,24-18-16,1-16 16,9-9-1,16-9-15</inkml:trace>
  <inkml:trace contextRef="#ctx0" brushRef="#br0" timeOffset="27202.79">30077 10733 0,'0'0'0,"0"0"15,0 0-15,17 17 16,34 17 0,26 17-16,26-9 15,16 1 1,-8-26-16,0-17 16,-9-17-1,-50 8-15</inkml:trace>
  <inkml:trace contextRef="#ctx0" brushRef="#br0" timeOffset="27409.78">31776 10733 0,'0'0'0,"-17"34"0,-43 102 16,-26 59 0,10-16-16,16-9 15,17-8 1,35-94-16</inkml:trace>
  <inkml:trace contextRef="#ctx0" brushRef="#br0" timeOffset="46098.07">31861 2806 0,'0'0'15,"0"0"-15,0 0 0,0 0 16,0 0 0,0 0-1,0 17-15,-9 26 16,1 42-1,-9 26-15,-9 25 16,-16 8 0,7-16-16,10-26 15,-1-17 1,-8 0-16,0-17 16,0-8-16,0-9 15,17-17 1,17-26-16</inkml:trace>
  <inkml:trace contextRef="#ctx0" brushRef="#br0" timeOffset="46421.94">31187 3555 0,'0'0'0,"0"0"15,0 0-15,0 25 16,0 18 0,17 8-16,0 25 15,8 27 1,-7 33-16,-1 8 16,0-16-1,17-18-15,0-8 16,0-17-1,9-34-15,-1-17 16,52-25 0,43-52-16,16-50 15,86-103 1</inkml:trace>
  <inkml:trace contextRef="#ctx0" brushRef="#br0" timeOffset="58438">27960 12825 0,'-8'0'0,"-9"8"0,-17 1 15,8-1 1,9 1-16,-9-18 16,-8-50-1,-8-43-15,16 0 16,9-111 0,17 0-16,17 1 15,9-43 1,16 34-16,18-18 15,-9 69 1,-25 85-16,-1 17 16,-7 17-1,-10 17-15,1 26 16,-9 8 0,-52 76-16,-33 103 15,17-35 1,-9-42-16,17-17 15,9-8 1,17-26-16,17-17 16,0-8-1,8-18-15,9 1 16,-8-26 0,8-26-16,25-59 15,18-85 1,8 25-16,0 43 15,9 17 1,0 43-16,-9 16 16,0 35-1,18 25-15,24 34 16,18 51 0,26 51-16,68 110 15</inkml:trace>
</inkml:ink>
</file>

<file path=ppt/ink/ink3.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41425" units="1/cm"/>
          <inkml:channelProperty channel="Y" name="resolution" value="128.73563" units="1/cm"/>
          <inkml:channelProperty channel="T" name="resolution" value="1" units="1/dev"/>
        </inkml:channelProperties>
      </inkml:inkSource>
      <inkml:timestamp xml:id="ts0" timeString="2024-07-26T17:03:55.389"/>
    </inkml:context>
    <inkml:brush xml:id="br0">
      <inkml:brushProperty name="width" value="0.05292" units="cm"/>
      <inkml:brushProperty name="height" value="0.05292" units="cm"/>
      <inkml:brushProperty name="color" value="#FF0000"/>
    </inkml:brush>
  </inkml:definitions>
  <inkml:trace contextRef="#ctx0" brushRef="#br0">4455 5681 0,'0'0'15,"26"0"-15,136 8 0,171-16 16,85-35 0,-17 1-16</inkml:trace>
  <inkml:trace contextRef="#ctx0" brushRef="#br0" timeOffset="4257.39">1767 8130 0,'0'-17'0,"0"0"0</inkml:trace>
  <inkml:trace contextRef="#ctx0" brushRef="#br0" timeOffset="4463.66">1826 7782 0,'0'0'0,"0"0"0,9 0 16,17 8-16,50 1 15,35-1 1,43 1-16,94-26 16,59-43-1,51-25-15</inkml:trace>
  <inkml:trace contextRef="#ctx0" brushRef="#br0" timeOffset="44633.11">23420 8649 0,'0'0'0,"0"0"0,0 0 0,0 0 16,0 0-1,0 0-15,0 0 16,0 0-1,0 17-15,-9 0 16,1 17 0,-1-8-16,1 8 15,-1 8 1,-8 9-16,0 0 16,0 26-1,0 8 1,17-9-16,0-16 15,8-1 1,1-8-16,8 0 16,-8-8-1,-1-1-15,1-8 16,-1 1-16,9 16 16,0-9-1,17 1-15,9 8 16,0-9-1,0-16-15,-1-1 16,9-8 0,9-8-1,0-1-15,-26-16 16,0-9-16,26-9 16,0-8-1,-1 9 1,1 8-16,-9 0 15,1 0 1,7 8-16,1 9 16,-17 0-1,-18 0-15,1 0 16,17 0 0,33 9-16,18-1 15,9 9-15,-9 9 16,-35-18-1,-16 9 1,8 0-16,0 0 16,-8 0-1,0 0-15,-18 0 16,1 0 0,0 9-16,-1-1 15,1 1-15,-9-1 16,0 9-1,-8-8 1,-1 8-16,1 8 16,-1 18-1,-16 8-15,-1 8 16,-17 1-16,1-9 16,-9-8-1,8-9 1,0 8-16,-8 1 15,17-1 1,0 1-16,0-9 16,0-9-1,9 9-15,-10-8 16,10-1 0,-1 9-16,9-8 15,0-1 1,0-8-16,9 0 15,-1 9 1,1-18-16,8 1 16,9 8-1,25-9-15,9 1 16,25-26 0,9-9-16,-9-25 15,9-8 1,17-1-16,-17-8 15,-9 0 1,-16 0-16,-18 9 16,-9-1-1,1-16-15,-9-9 16,-8 17 0,-1 0-16,1 17 15,-9 8 1,0 1-16,0-1 15,0 1 1,9-1-16,8-8 16,9-8-1,8-1-15,9 9 16,-1-9 0,-7 1-16,-1-1 15,26-8 1,25-8-16,26-9 15,-17 17 1,-8 8-16,25-16 16,0-1-1,0-16-15,-35 8 16,-33 8 0,9 9-16,16 9 15,0-9 1,9 0-16,-9 0 15,-16 16 1,-18-7-16,9-1 16,-26 26-1</inkml:trace>
</inkml:ink>
</file>

<file path=ppt/ink/ink4.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41425" units="1/cm"/>
          <inkml:channelProperty channel="Y" name="resolution" value="128.73563" units="1/cm"/>
          <inkml:channelProperty channel="T" name="resolution" value="1" units="1/dev"/>
        </inkml:channelProperties>
      </inkml:inkSource>
      <inkml:timestamp xml:id="ts0" timeString="2024-07-26T17:05:56.087"/>
    </inkml:context>
    <inkml:brush xml:id="br0">
      <inkml:brushProperty name="width" value="0.05292" units="cm"/>
      <inkml:brushProperty name="height" value="0.05292" units="cm"/>
      <inkml:brushProperty name="color" value="#FF0000"/>
    </inkml:brush>
  </inkml:definitions>
  <inkml:trace contextRef="#ctx0" brushRef="#br0">14398 11302 0,'0'0'0,"0"0"0,0 0 15,18 9 1,92 25-16,181 8 16,93 1-1</inkml:trace>
  <inkml:trace contextRef="#ctx0" brushRef="#br0" timeOffset="11122.1">2834 13471 0,'0'0'0</inkml:trace>
  <inkml:trace contextRef="#ctx0" brushRef="#br0" timeOffset="11476.66">1750 13369 0,'0'0'0,"0"0"0,0 0 16,0 0 0,0 0-16,17-8 15,8-1 1,18 1-16,25 8 15,26-9 1,34 0-16,9 1 16,-1-18-1,52 1-15,25 8 16,18-26 0,102-25-16</inkml:trace>
  <inkml:trace contextRef="#ctx0" brushRef="#br0" timeOffset="53015.64">1605 14211 0,'0'0'0,"0"0"0,0 0 15,0 0-15,0 0 16,0 0-1,0 0-15,8 0 16,52-9 0,51 9-16,34 0 15,34 0 1,9 0-16,-9 17 16,35 17-1,7 9 1,-16 8-16,103 34 15</inkml:trace>
  <inkml:trace contextRef="#ctx0" brushRef="#br0" timeOffset="71574.32">28908 11685 0,'0'0'0,"0"0"0,0 0 15,-9-17 1,1-25-1,-1-9-15,-16-26 16,-1-85 0,-17-33-16,18 16 15,8-33 1,8 33-16,9 60 16,0 25-1,9 26-15,-9 26 16,0 16-1,0 18-15,-17 16 16,-9 18 0,-17 16-16,1 26 15,-1 9 1,9-17-16,17-18 16,8-16-1,1-1-15,8-16 16,0-1-1,-9-16-15,1-18 16,-9-33 0,0-27-16,8-41 15,9-18 1,17 26-16,9 43 16,8 16-1,-9 26-15,10 17 16,50 17-1,34 17-15,18 34 16,25 17 0,17-8-16,-8-1 15,128 35 1</inkml:trace>
  <inkml:trace contextRef="#ctx0" brushRef="#br0" timeOffset="84628.21">26151 3249 0,'0'0'0,"0"8"16,0 69-16,0 84 16,-8 18-1,-44 34-15,-16 8 16,8-68-16,9-17 15,8 8 1,18-42 0,8-51-16,8-25 15,1-1 1,-1-16-16,9-1 16,-8-16-1,-27-26-15,-7-34 16,-1 0-1,-8 25-15,17 9 16,17 17 0,0 0-16,0 9 15,8-1-15,0 1 16,9 8 0,-8 17-1,-9 68-15,-9 42 16,9-7-1,0-18-15,17-17 16,17-34 0,9-17-16,34-26 15,76-50 1,69-69-16,8-59 16,-42 8-1,-17 9-15,85-85 16</inkml:trace>
  <inkml:trace contextRef="#ctx0" brushRef="#br0" timeOffset="94522.28">31229 2755 0,'0'0'0,"0"0"15,0 9 1,0 50-16,0 44 16,-8 41-1,-1 35-15,-8 50 16,0-50-1,-8-52-15,-1 27 16,9-35 0,0-43-16,-9-25 15,1-17 1,-1-17-16,-25-51 16,-26-59-1,-8-9-15,-18-17 16,9-18-1,60 69-15</inkml:trace>
  <inkml:trace contextRef="#ctx0" brushRef="#br0" timeOffset="94732.38">30461 3385 0,'0'0'0,"0"0"16,0 8-16,17 60 16,0 51-1,0 17-15,-8 26 16,0 0-1,8-52-15,0-33 16,-9-26 0,9-17-16,26-9 15,93-25 1,78-76-16,76-111 16,34-34-1</inkml:trace>
  <inkml:trace contextRef="#ctx0" brushRef="#br0" timeOffset="109362.36">32407 5060 0,'0'0'0,"0"0"0,0 0 16,0 0-1,-34 17-15,-34 17 16,-1 17 0,-7 17-16,-86 9 15,-18-18 1,86-25-16,43-8 15,9-9 1,-10-9-16,18 1 16,0-1-1,17-8-15,17-8 16,8-26 0,1-9-16,0-16 15,-1-1 1,26 1-16,17-1 15,-8 35 1,-17 8-16,-1 8 16,-16 9-1,-9 0-15,-17 9 16,-9 8 0,9 0-16,0 0 15,0 17 1,0 0-16,0-9 15,0 1 1,8-1-16,1 1 16,-1-9-1,9 0-15,0 0 16,9 8 0,85 26-16,196 60 15</inkml:trace>
  <inkml:trace contextRef="#ctx0" brushRef="#br0" timeOffset="128516.22">23138 8709 0,'0'0'0,"0"0"16,0 0-16,0 0 16,0 0-1,0 0-15,0 0 16,0 0-1,0 0-15,17-9 16,35-8 0,16-17-16,17-17 15,26-34 1,26-17-16,8-9 16,25 1-1,35-35-15,0-8 16,0 17-1,17-17-15,0 8 16,-17 18 0,8-1-16,17 1 15,-8 8 1,34-9-16,26 1 16,-26 24-1,17-16-15,-8 9 16,-18 8-1,9 8-15,0 9 16,-8 17 0,8 0-16,-9-8 15,1-1 1,0 9-16,-27 0 16,-7 25-1,-18 9-15,0 9 16,-8-1-1,0 9-15,0 17 16,-9 9 0,0-1-16,-25 9 15,-26 9 1,-26 8 0,-8 17-16,-17 17 15,0 26 1,-9 25-16,-25 8 15,-26 1 1,-17 8-16,-17 17 16,-17-17-1,-9-8-15,-8 8 16,-1-26-16,10-25 16,-1 0-1,-17 0 1,1-8-16,-18-18 15,-34 9-15,-9 0 16,-16 0 0,-35-8-1,0-9-15,9-8 16,-26-9 0,-8-9-16,17 1 15,0-18 1,8 1-16,17-1 15,1 9 1,25 0-16,8 17 16,-8 17-1,-34 51-15,-9 17 16,1 34 0,-1 26-16,26 0 15,60-9 1,33-26-16,35-84 15</inkml:trace>
  <inkml:trace contextRef="#ctx0" brushRef="#br0" timeOffset="141094.39">30777 8607 0,'0'0'0,"0"0"0,0 0 16,0 0-16,0 0 16,0 0-1,0 0-15,0 0 16,0 0-1,0 0 1,0-9-16,17 1 16,17-10-16,9-7 15,-9-9 1,-8 8 0</inkml:trace>
  <inkml:trace contextRef="#ctx0" brushRef="#br0" timeOffset="141386.82">31852 7909 0,'0'9'0,"26"59"16,-35 136-16,-110 187 15,-35-8 1</inkml:trace>
</inkml:ink>
</file>

<file path=ppt/ink/ink5.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41425" units="1/cm"/>
          <inkml:channelProperty channel="Y" name="resolution" value="128.73563" units="1/cm"/>
          <inkml:channelProperty channel="T" name="resolution" value="1" units="1/dev"/>
        </inkml:channelProperties>
      </inkml:inkSource>
      <inkml:timestamp xml:id="ts0" timeString="2024-07-26T17:12:23.23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24069 14611 0,'0'0'0,"0"0"16,0 0 0,0 0-16,-9-9 15,-17 9 1,1 0-16,-18 17 16,0 9-1,-8 25-15,0 17 16,0 17-1,17 0-15,8 17 16,9 42-16,26 27 16,33-52-1,18-43 1,42-25-16,78-8 16,7-52-1,1-101-15,0-43 16,-43 8-1,-34-34-15,-26 1 16,-16 25 0,-35-9-16,-26 18 15,-33 42 1,-44 8-16,-33 26 16,-77 42-1,-9 43-15,43 34 16,-26 69-1,-76 92-15</inkml:trace>
  <inkml:trace contextRef="#ctx0" brushRef="#br0" timeOffset="1122.19">24137 15274 0,'0'0'0,"0"0"16,0 0-16,0 0 15,0-17 1,17-9-16,17-25 16,26-34-1,0-34 1,8 17-16,9 9 15,-18 16-15,-16 35 16,-17 16 0,-1 9-16,-16 0 15,-1 9 1,1-1-16,-1 9 16,-16 9-1,-9 33-15,-9 35 16,-8 16-1,8-16-15,9-9 16,0-26 0,9-16-16,-1-1 15,1-8 1,8-8-16,0-1 16,0 1-1,0-9-15</inkml:trace>
  <inkml:trace contextRef="#ctx0" brushRef="#br0" timeOffset="1329.65">24239 15036 0,'0'0'0,"0"0"0,0 0 16,0 0-1,9 0-15,42 8 16,17-16 0,-34-1-16</inkml:trace>
  <inkml:trace contextRef="#ctx0" brushRef="#br0" timeOffset="4493.64">31980 14645 0,'-8'0'0,"-9"0"0,-9 0 16,-16 0 0,-27 25-16,-16 26 15,-26 51 1,-9 17-16,10-17 16,-1 43-1,17 25 1,34-42-16,26-1 15,25 43-15,60-17 16,52-42 0,42-35-16,77-50 15,8-69 1,-8-110-16,0 9 16,-68-1-1,-52-33 1,-51 50-16,-25 9 15,-9-34 1,-34-17-16,-17 25 16,-34 18-1,-26-1-15,0 26 16,-9 34 0,-16 34-16,-26 68 15,-137 77 1</inkml:trace>
  <inkml:trace contextRef="#ctx0" brushRef="#br0" timeOffset="7639.64">31852 15146 0,'0'0'0,"0"0"16,-8 9 0,-1 8-16,-8 17 15,-8 26 1,-1 16-16,-8 18 16,-17 8-1,0 0-15,8-9 16,9-16-1,17-26-15,0-17 16,17-9 0,0-16-1,0-1-15,0-16 16,25-26-16,18-26 16,8-16-1,17-26-15,18-17 16,-10 25-1,-7 18-15,-9 16 16,-9 9 0,-9 17-16,-16 17 15,0 8 1,-9 9-16,-9 0 16,1 26-1,-1 17 1,-16 8-16,-18 17 15,-8 8-15,-9-8 16,-8-25 0,17-18-16,17-8 15,0-8 1,0-1-16,8 1 16,9-9-1,0 0-15,9 0 16,16 0-1,10 0 1,-1 0-16,8 17 16,-16 17-1,-9 34-15,-17 34 16,-9 0 0,-25-26-16,-17-25 15,-17-17-15,-18-17 16,-24-51-1,-27-51 1,-111-93-16</inkml:trace>
  <inkml:trace contextRef="#ctx0" brushRef="#br0" timeOffset="12623.6">27602 14602 0,'0'0'0,"-9"0"0,1 0 16,-18 26-1,-16 33-15,-27 43 16,-7 26 0,16-1-16,26-8 15,17-16 1,17-10-16,25-25 16,44-17-16,41-17 15,-16-42 1,-34-43-1,0-26-15,17-8 16,-9 17-16,-25-26 16,-9-16-1,-17 8 1,-26 8-16,-25 26 16,0 17-1,-17 17-15,-35 9 16,-59 8-1,-162 0-15</inkml:trace>
  <inkml:trace contextRef="#ctx0" brushRef="#br0" timeOffset="13439.46">28123 13080 0,'0'0'0,"-17"0"16,-9 8-1,0 9-15,-16 0 16,-10 26-1,1 16-15,0 26 16,8 1 0,26-35-16,9-9 15,16 1 1,18-18 0,17-8-16,42-17 15,26-42-15,-9-43 16,1-35-1,-9-7-15,-43 25 16,-34 25 0,-17 9-16,-26 9 15,-51 16 1,26 35-16</inkml:trace>
  <inkml:trace contextRef="#ctx0" brushRef="#br0" timeOffset="14120.14">25374 14789 0,'0'0'0,"0"0"0,0 0 16,0 0 0,0 0-16,9 0 15,8 0 1,9 9-16,8 8 16,25 0-1,27 17 1,42-9-16,51-8 15,26-8 1,25-18-16,18-8 16,-1-8-16,-42-1 15,-34 9 1,-34 0-16,-27 9 16,-41-9-1,-35 8-15</inkml:trace>
  <inkml:trace contextRef="#ctx0" brushRef="#br0" timeOffset="14826.2">27995 15036 0,'0'0'0,"0"0"15,8 0-15,43 8 16,18 1 0,25-1-1,51 9-15,25 0 16,35 0 0,43 0-16,-18 0 15,1-8 1,-1 8-16,9-9 15,0 9 1,-43-8-16,-25-1 16,-26 1-1,-43-1-15,-42 1 16,-26-18 0,-17 9-16</inkml:trace>
  <inkml:trace contextRef="#ctx0" brushRef="#br0" timeOffset="15465.23">27337 14390 0,'0'0'0,"0"0"16,0 0-1,0 0-15,0 0 16,0 0 0,0 0-16,0 8 15,9 9 1,0 0-16,8 17 15,17 0 1,0 9-16,0-9 16,9-9-1,-1 1 1,-16-1-16,0-16 16,-9-1-16,-9 1 15,1-1 1,-1 1-1,-25-1-15,-17 18 16,-43 33-16,-25 9 16,-18 17-1,-16 0-15,25-17 16,25-17 0,1-17-16,51-25 15</inkml:trace>
  <inkml:trace contextRef="#ctx0" brushRef="#br0" timeOffset="16258.57">30777 14832 0,'0'0'0,"0"0"0,0 0 16,0 0 0,9 8-16,16 9 15,18 0 1,0 9-16,25 8 16,26 0-1,17 0-15,-9-9 16,-42-16-1,-18-1-15,-24 1 16,-18 8 0,-35 25-16,-67 26 15,0 18 1,-18 7-16,-16 9 16,16-34-1,26-8-15,26-26 16,51-17-1</inkml:trace>
  <inkml:trace contextRef="#ctx0" brushRef="#br0" timeOffset="17231">26057 13947 0,'0'0'0,"0"0"15,0 0-15,0 0 16,-8 0 0,-1-8-16,9 8 15,0 0 1,0 0-16,0 0 16,0-9-1,9-16-15,8-18 16,25-16-1,10-1-15,-1 9 16,0 9 0,-8 8-16,-1 8 15,1 18 1,-9 8-16,-8 0 16,-1 17-1,1 8-15,-17 18 16,-9 25-1,-9 0-15,-17 8 16,1 1 0,-1-1-16,1-16 15,8-9 1,-1-9-16,1-8 16,0-8-1,9-1-15,-1-7 16</inkml:trace>
  <inkml:trace contextRef="#ctx0" brushRef="#br0" timeOffset="17492.89">25767 14483 0,'0'0'0,"9"0"0,59 17 16,68 0-16,18-17 16,34-8-1,-18-1-15,-33-8 16,145-25-1</inkml:trace>
  <inkml:trace contextRef="#ctx0" brushRef="#br0" timeOffset="18370.16">30017 14168 0,'0'0'0,"0"0"16,0 0-16,0-8 15,17-9 1,9-9-16,8 1 16,26-9-1,8-9-15,-8 1 16,-9 8 0,-17 0-16,-8 17 15,-18 0 1,1 8-16,0 9 15,-1 0 1,1 17-16,-18 43 16,1 33-1,-27 18-15,-7-1 16,-9-7 0,-1-27-16,10-16 15,-1-9 1,0-17-16,18-17 15</inkml:trace>
  <inkml:trace contextRef="#ctx0" brushRef="#br0" timeOffset="18627.53">29599 14764 0,'0'0'0,"0"0"0,9 0 16,50 17 0,18-9-16,17-8 15,34-8 1,17-18-16,-76 9 15</inkml:trace>
  <inkml:trace contextRef="#ctx0" brushRef="#br0" timeOffset="19415.52">27773 14798 0,'0'0'0,"0"0"16,0 0 0,25-9-16,35-8 15,42-17 1,9-8-16,-25-1 16,8-16-1,17-26-15,25-26 16,-25 1-16,-26 24 15,-16 1 1,-9 17 0,-18 0-16,-8 17 15,-8 0 1,-18 0-16,-16 0 16,-1 0-1,-16 9-15,-1-1 16,-16-8-1,7 17-15,1 9 16,0 8 0,8 8-16,18 9 15</inkml:trace>
  <inkml:trace contextRef="#ctx0" brushRef="#br0" timeOffset="19821.46">28345 13913 0,'0'0'0,"0"0"15,0 0 1,0 0-16,0-8 16,17-26-1,8-17-15,9-9 16,-8 1-1,0 8-15,-1 17 16,-16 0 0,-1 17-16,1 0 15,-1 0 1,1 8-16,-1 9 16,-8-8-1,17-1-15,9 1 16,17-1-1,16 1-15,27-9 16,16-9 0,18-16-16,-1 8 15,-68 17 1</inkml:trace>
  <inkml:trace contextRef="#ctx0" brushRef="#br0" timeOffset="20899.48">29693 12825 0,'0'0'0,"0"0"15,0 0 1,0 0-16,9-9 16,8-16-1,8-9-15,9-9 16,-8 9 0,0 0-16,-9 17 15,-9 0 1,1 0-16,-1 9 15,1 8 1,-9 0-16,0 0 16,0 0-16,0 0 15,0 0 1,0 25 0,-9 35-16,-16 8 15,-1 8 1,-8-8-16,8-8 15,9-18 1,0-8-16,9-17 16</inkml:trace>
  <inkml:trace contextRef="#ctx0" brushRef="#br0" timeOffset="21150.2">29326 13258 0,'0'0'0,"0"0"0,0 0 15,34 17 1,43 9-16,51-18 15,-8 1 1,-52-18-16,-43 9 16</inkml:trace>
  <inkml:trace contextRef="#ctx0" brushRef="#br0" timeOffset="22167.26">27969 13454 0,'0'0'0,"0"0"0,-9-8 16,-8-1-16,-8 1 16,8-1-1,0 1-15,0-1 16,0 9 0,-1 0-16,-16 9 15,-17 16 1,-26 18-1,-8 16-15,8 26 16,0 0 0,26-8-16,8-1 15,9-16-15,17-1 16,0 1 0,0-1-16,17 1 15,17-1 1,0 1-1,0-9-15,9-25 16,-9-18-16</inkml:trace>
  <inkml:trace contextRef="#ctx0" brushRef="#br0" timeOffset="22544.73">27124 14126 0,'-8'0'0,"-1"34"0,-8 34 16,8 26-1,9-9-15,17-9 16,1 9 0,7-8-16,-8-9 15,0-17-15,17-17 16,18-26 0,33-50-1,34-18-15,-16-8 16,-26-25-1,-9-18-15,-17 1 16,-25 58 0</inkml:trace>
  <inkml:trace contextRef="#ctx0" brushRef="#br0" timeOffset="23041.44">27158 12944 0,'0'0'0,"0"0"0,0 0 16,0 0-1,0 0-15,0 0 16,0 0-1,17 0-15,34-9 16,60-8 0,35-17-16,127-51 15</inkml:trace>
  <inkml:trace contextRef="#ctx0" brushRef="#br0" timeOffset="23616.81">28174 12374 0,'0'0'0,"0"0"16,17 8 0,-9 1-16,1-9 15,0 9 1,-1-9-16,1 8 16,-1-8-1,-16 17-15,-9 26 16,-35 33-1,-24 9-15,16-8 16,17-26 0,17-9-16,9-16 15,17-1 1,26-8-16,51 9 16,42-26-1,52-43-15,34-42 16,94-59-1</inkml:trace>
  <inkml:trace contextRef="#ctx0" brushRef="#br1" timeOffset="46042.03">24965 15682 0,'0'0'0,"0"0"16,0 0 0,0 0-16,0 0 15,0 0 1,0 0-16,0 0 16,0 0-1,0 0-15,0 0 16,0 0-1,0 0-15,8 0 16,35 0 0,8 17-16,0 0 15,18 0 1,-10-8-16,27-1 16,33-8-1,1 0-15,-1 9 16,43-9-1,18 0-15,-10 0 16,27 0 0,16 8-16,-34 9 15,77 9 1,17-1-16,26 1 16,42-18-1,-33-8-15,42 0 16,-52-8-1,1 8-15,-9 0 16,-25 17 0,-18 0-16,-8 8 15,-8 1 1,-60-18-16,16 1 16,-25-1-1,-59-8-15,-26 9 16,-26-9-1,-17 0-15,-8 0 16,-18 0 0,1 0-16,-9 0 15</inkml:trace>
  <inkml:trace contextRef="#ctx0" brushRef="#br1" timeOffset="46417.97">30436 15572 0,'0'0'0,"0"0"16,0 0-16,17 0 16,17 8-1,17 9-15,17 0 16,1 9-1,7-1 1,27 9-16,-18-8 16,-17-1-16,-25 1 15,-17 8 1,-18 8-16,-8 9 16,-17 9-1,-17 8-15,-9-9 16,1-8-1,-27-8-15,-7 0 16,-35-9 0,-17 0-16,76-17 15</inkml:trace>
  <inkml:trace contextRef="#ctx0" brushRef="#br1" timeOffset="47114.63">27662 16448 0,'0'0'0,"0"0"15,17 0-15,26 0 16,8 0 0,0 0-16,0 0 15,-8 0 1,-1 0-16,-7 8 15,-1 1-15,0 8 16,9 0 0,-9 0-1,-9 8-15,-25 18 16,-8 25 0,-18 0-16,-25 0 15,-9 8 1,0 9-16,9-8 15,9-18 1,16-16-16,17-17 16,9-1-1,18-8-15,24-8 16,52-9 0,51-26-16,0-8 15,-85 17 1</inkml:trace>
  <inkml:trace contextRef="#ctx0" brushRef="#br1" timeOffset="52459.6">27722 14883 0,'0'0'15,"0"0"-15,0 0 0,0 0 16,0 0 0,8 0-1,9-9-15,17 1 16,17-18-1,26-8-15,9-17 16,8 0 0,8-17-16,-8 9 15,-9-9 1,1-17-16,-18 8 16,-8 0-1,-9-8-15,8-17 16,-24 0-1,-1 0-15,8 0 16,1 0 0,-17 17-16,-18 17 15,-8 9 1,-34-1-16,-9 1 16,-16-1-1,-27 0-15,-16 9 16,-35 9-1,-8 8-15,17 8 16,9 9 0,-9 17-16,17 17 15,17 0 1,9 17-16,-1 26 16,18-1-1,0 9-15,-9 26 16,0 0-16,26-1 15,8 18 1,9 33 0,8 1-16,9 8 15,0 0 1,17-17-16,17-25 16,26-1-1,17-8-15,8-8 16,9-18-1,0-25-15,-1-8 16,10-18 0,-9-16-16,-18-9 15,-24-9 1,-27 9-16</inkml:trace>
  <inkml:trace contextRef="#ctx0" brushRef="#br1" timeOffset="53737.36">28490 10852 0,'0'0'0,"0"0"16,0 0 0,0 0-16,0 0 15,0 0 1,8 0-16,35-9 15,34 1 1,-1-18-16,-7 1 16,8 8-1,-18-9-15,1 1 16,25-9 0,9-9-16,-17 1 15,-43 16 1</inkml:trace>
  <inkml:trace contextRef="#ctx0" brushRef="#br1" timeOffset="53997.3">29787 9933 0,'0'0'0,"0"0"0,17 17 16,9 26-1,25 67-15,-17 60 16,-17 17 0,-25 1-16,-1-44 15,9-76 1</inkml:trace>
</inkml:ink>
</file>

<file path=ppt/ink/ink6.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41425" units="1/cm"/>
          <inkml:channelProperty channel="Y" name="resolution" value="128.73563" units="1/cm"/>
          <inkml:channelProperty channel="T" name="resolution" value="1" units="1/dev"/>
        </inkml:channelProperties>
      </inkml:inkSource>
      <inkml:timestamp xml:id="ts0" timeString="2024-07-26T17:14:52.154"/>
    </inkml:context>
    <inkml:brush xml:id="br0">
      <inkml:brushProperty name="width" value="0.05292" units="cm"/>
      <inkml:brushProperty name="height" value="0.05292" units="cm"/>
      <inkml:brushProperty name="color" value="#FF0000"/>
    </inkml:brush>
  </inkml:definitions>
  <inkml:trace contextRef="#ctx0" brushRef="#br0">20757 12978 0,'-9'-9'0,"-8"-8"15,-25-8-15,-27-1 16,-16 9-1,-43-8-15,-43 16 16,-25 35 0,-17 33-16,-9 35 15,-34 67 1,-9 61 0,35 41-16,59 1 15,77 8-15,69-25 16,67-18-1,103 1-15,52-94 16,84-51 0,44-60-16,-18-59 15,68-93 1,-8-86-16,-34-67 16,-51-1-1,-69 0-15,-42-42 16,-94 60-1,-77 50-15,-86-8 16,-127 25 0,-222 60-16,25 60 15</inkml:trace>
  <inkml:trace contextRef="#ctx0" brushRef="#br0" timeOffset="2058.03">20638 13190 0,'-9'0'0,"0"0"0,-8-8 16,0-1-16,0 1 15,0-1 1,0 1-16,0-18 15,8 9 1,44-25-16,24-43 16,35-68-1,34 0-15,34 0 16,1 8 0,16-17-16,17 9 15,-34 43 1,9-26-16,17-26 15,-60 43 1,-51 43-16,-18 16 16,-25 17-1,-16 9-15,-18 17 16,-86 26 0,-84 25-16,-1 25 15,43-7 1,17-1-16,43-17 15,33-9 1,18-16-16,9-1 16,8 1-1,25-1-15,35 1 16,51-9 0,26-17-16,-9-9 15,-34 9 1,-26 9-16,-8 16 15,-1 18 1,-16 33-16,-26 26 16,-8 26-1,-1 16 1,26 9-16,60-17 16,-26-68-1</inkml:trace>
  <inkml:trace contextRef="#ctx0" brushRef="#br0" timeOffset="6141.56">24965 10265 0,'-9'-9'0,"-42"-8"0,-51-17 16,-26 9-1,-43 25-15,-34 8 16,26-8-16,-43 9 16,-9-9-1,9 0-15,1 0 16,33 17 0,0 25-16,-17 26 15,26 43 1,8 42-16,26 17 15,26 34 1,33-25-16,44-26 16,33 34-1,52-8 1,51-1-16,42 43 16,26-17-1,69 9-15,33 17 16,10-60-1,58-17-15,1 0 16,17 9 0,0-26-16,-43 25 15,9 52-15,-34 25 16,42 60 0,-25-9-1,-43-26-15,-9 1 16,-93-51-1,59 42-15,-33 0 16,-95-43 0,-34 61-16,-25 41 15,-26-50 1,0-17-16,0 8 16,0-77-1,8-16-15,1 25 16,8-68-1,43-34-15,76 34 16,-8-25 0,-34-43-16,94-51 15,34-34 1,85-34-16,-25-34 16,-1-111-1,-24 34-15,-104 18 16,69-60-1,-43 17-15,-59-43 16,25-68 0,51-8-16,-42-9 15,-43-25 1,17 26-16,17-61 16,-34 27-1,-51 76-15,-26-35 16,-26-7-1,-33 8-15,-27-9 16,-33 34 0,-17 9-16,-18 8 15,-33 26 1,-52 0-16,-34 26 16,-60 24-1,-34 35-15,-42 9 16,-35-1-1,-42 18-15,16 7 16,-42-7 0,-59 8-16,-18 34 15,-136 0 1,264 42-16</inkml:trace>
  <inkml:trace contextRef="#ctx0" brushRef="#br0" timeOffset="7167.9">19972 14645 0,'0'0'0,"0"0"15,0 0-15,0 0 16,0 0 0,0 0-16,17 17 15,8 25 1,27 26 0,24 17-16,27 0 15,8-8-15,-9-9 16,-8-9-1,9 9-15,-10 1 16,-24-10 0,-27-16-1,-7-1-15,-10-16 16,-16-1 0,-18 1-16,1-9 15</inkml:trace>
  <inkml:trace contextRef="#ctx0" brushRef="#br0" timeOffset="7494.65">20953 14781 0,'0'0'0,"0"0"15,9 8 1,25 26-16,26 43 15,8 25 1,0 17-16,9-17 16,0-8-1,-17-26-15,-9 0 16,0 8 0,-17-25-16,-25-8 15,-9-9 1,-69 34-16,-127 34 15,-103-9 1,-68-8-16</inkml:trace>
  <inkml:trace contextRef="#ctx0" brushRef="#br0" timeOffset="19536.56">5172 13956 0,'0'0'0,"0"0"0,0 0 16,-8 0 0,-9 34-16,-35 42 15,1 18 1,0 25-16,17-8 16,0-18-1,17-33-15,0-9 16,-1-17-1,10-9-15,-1 1 16,9-9 0,0 0-16,0 8 15,17 1 1,26 8-16,34-9 16,34-8-1,43-25-15,50-18 16,18-16-1,9-1-15,8 9 16,0 9 0,34 16-16,17 9 15,0 9 1,9 16-16,8 1 16,-8 8-1,-9 8-15,-25-8 16,-1 0-1,-16-8-15,-35-9 16,-8-9 0,-9-16-16,-25-1 15,-34 1 1,-27-1-16,-16 9 16,0-8-1,-25-1-15,-18 1 16,-17-1-1,-9 1-15,1-35 16,-17-42 0,-9-25-16,-17-1 15,-52-76 1,-76-128-16</inkml:trace>
</inkml:ink>
</file>

<file path=ppt/ink/ink7.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41425" units="1/cm"/>
          <inkml:channelProperty channel="Y" name="resolution" value="128.73563" units="1/cm"/>
          <inkml:channelProperty channel="T" name="resolution" value="1" units="1/dev"/>
        </inkml:channelProperties>
      </inkml:inkSource>
      <inkml:timestamp xml:id="ts0" timeString="2024-07-26T17:18:29.7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725 15937 0,'0'0'0,"0"0"0,0 0 16,0 0-1,9-8 1,25-1-16,26-8 16,25 0-16,9 17 15,-17 9 1,85 16 0,43-8-16,8 0 15,60 9 1,26-9-16,0-9 15,119 9-15,17-25 16,-25-26 0,102-9-1,34 9-15,35 9 16,33-1 0,52-8-16,-51 17 15,144 9-15,52 16 16,-17 1-1,25-1 1,-17 18-16,9 8 16,-68 17-1,-9 8-15,-17 1 16,-128-1 0,-52 1-16,-16 17 15,-120-26 1,-128-17-16,-85-17 15,-26-17 1,-77-9-16,-25-8 16,-26-8-1,-17-26-15,-25-18 16,-43-7 0,-60-9-16,-69-9 15,-76-8 1,-25 17-16,16 17 15,9 26 1,51-1-16,60 9 16,51 17-1,43 9-15,17 8 16,17 0 0,17 0-16,68-9 15,146-8 1,110 26-16,60 42 15,-34 25 1,-68-8-16,-69-8 16,-85-18-1,-34 1-15,-43-18 16,-25-8 0,-35 0-16,-110 34 15,-197 60 1</inkml:trace>
</inkml:ink>
</file>

<file path=ppt/ink/ink8.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41425" units="1/cm"/>
          <inkml:channelProperty channel="Y" name="resolution" value="128.73563" units="1/cm"/>
          <inkml:channelProperty channel="T" name="resolution" value="1" units="1/dev"/>
        </inkml:channelProperties>
      </inkml:inkSource>
      <inkml:timestamp xml:id="ts0" timeString="2024-07-26T17:15:26.639"/>
    </inkml:context>
    <inkml:brush xml:id="br0">
      <inkml:brushProperty name="width" value="0.05292" units="cm"/>
      <inkml:brushProperty name="height" value="0.05292" units="cm"/>
      <inkml:brushProperty name="color" value="#FF0000"/>
    </inkml:brush>
  </inkml:definitions>
  <inkml:trace contextRef="#ctx0" brushRef="#br0">12248 6259 0,'0'0'0,"0"0"0,42 0 15,35 17-15,-17 0 16,0 0 0,93 9-16,35-9 15,42 17 1,61-17-16,127-9 15,-8 1 1,-86-18-16,60 9 16</inkml:trace>
  <inkml:trace contextRef="#ctx0" brushRef="#br0" timeOffset="3076.37">16344 4831 0,'0'0'0,"0"0"15,0 0 1,0 0-16,0 0 15,0 0 1,-8 17-16,-9 17 16,-26 25-1,-25 43-15,-17 26 16,8 8 0,-9 25-16,-8 18 15,35-26 1,25-25-16,17-18 15,25-25 1,18-17-16,8-17 16,0-8-1,17-18-15,9-16 16,17-1 0,17-16-16,17 8 15,34 0 1,25 8-16,18 9 15,8 9 1,35-9-16,-9 0 16,-9 8-1,1 1-15,-35-9 16,-26 8 0,-16-8-16,-35-8 15,-25-1 1,-17-8-16,-26 0 15,-8 0 1,-18 9-16,1-9 16,-1 0-1,-8 0-15,0 0 16,-8-9 0,-9-25-16,-9-34 15,-8-17 1,8-25-16,18-18 15,16-25 1,18 0-16,25 8 16,-8 26-1,-1-8-15,1 16 16,-17 35 0,-18 16-16,1 26 15,-9 0 1,-9 9-16,1 8 15,-18 0 1,-42 17-16,-52 0 16,-50 17-1,-61 8-15,-93 9 16,-69 0 0,-68-34-16,-102-42 15,153-1 1</inkml:trace>
  <inkml:trace contextRef="#ctx0" brushRef="#br0" timeOffset="208344.5">15559 7594 0,'0'0'0,"0"0"15,0 0-15,0 0 16,0 0 0,0 0-16,34-8 15,111-26 1,197-17 0,127-26-16,35 1 15,-95 8 1</inkml:trace>
  <inkml:trace contextRef="#ctx0" brushRef="#br0" timeOffset="209791.77">21662 7467 0,'0'0'0,"0"0"16,8 0-16,26 8 15,69-8 1,93 0 0,0 9-16,78-1 15,24 9-15,-16 34 16,85 26 0</inkml:trace>
  <inkml:trace contextRef="#ctx0" brushRef="#br0" timeOffset="210598.17">25861 7501 0,'0'0'0,"0"0"16,17 34-16,51 42 16,69 18-1,127 0-15,189-18 16,-35-42-1</inkml:trace>
  <inkml:trace contextRef="#ctx0" brushRef="#br0" timeOffset="211451.73">3918 9134 0,'0'0'0,"0"0"0,0 0 16,0 0 0,0-9-16,85-16 15,77-35 1,171-33 0,60 8-16,50 25 15,146 18 1,-171 16-16</inkml:trace>
  <inkml:trace contextRef="#ctx0" brushRef="#br0" timeOffset="-198278.02">13673 14381 0,'0'-17'0,"0"-25"0,0-18 15,0 17 1,0 9 0,0-8-16,0-35 15,0 35 1</inkml:trace>
  <inkml:trace contextRef="#ctx0" brushRef="#br0" timeOffset="-197521.41">13801 13964 0,'0'0'0,"0"0"16,0 0-16,0 0 15,0 0 1,-9-8-16,1-1 16,-1 1-1,1-9-15,-1 0 16,1 0 0,-1 0-16,1 0 15,-1 0 1,1 0-16,-1 0 15,-25-9 1,-43-8-16,-25 17 16,-18 0-1,43 17-15,26 9 16,-17 8 0,-17 8-16,-9 9 15,0 9 1,0-1-16,17 18 15,17 8 1,1 17-16,-10 25 16,-16 18-1,17 8-15,17 9 16,25-9 0,17-9-16,26-25 15,43 0 1,0-17-16,-17-34 15,25 1 1,60-18-16,17-17 16,-43-34-1,1-26-15,59-17 16,17-25 0,-51-8-16,-42-18 15,8-8 1,16-25-16,1-9 15,-34 17 1,-17-1-16,-26 10 16,-34 16-1,-17 1-15,-34 8 16,-43 0 0,9 25-16,-1 35 15,-16-1 1,-1 26-16,-16 17 15,-171 51 1</inkml:trace>
  <inkml:trace contextRef="#ctx0" brushRef="#br0" timeOffset="-196658.37">13101 13786 0,'0'0'0,"0"0"0,0 0 15,0 0 1,0 0 0,0 0-16,0 0 15,0 0 1,0 0-16,0 0 16,0 0-1,-8 0-15,-1 0 16,1 0-1,-1 0-15,9 0 16,-9 0-16,9 0 16,0 0-1,0 0 1,-8 0-16,8 0 16,0 0-16,0 0 15,0 0 1,0 0-1</inkml:trace>
  <inkml:trace contextRef="#ctx0" brushRef="#br0" timeOffset="-65541.94">18026 11881 0,'0'0'15,"0"0"-15,0 0 16,0 0-16,0 0 16,0 0-1,0 0-15,0 0 16,0 0-1,0 0-15,-9 8 16,-8 52 0,-34 76-16,-9 0 15,18-43 1,7-16-16,1-17 16,9-9-1,8-9-15,0-8 16,-1-8-1,-7 16-15,-43 77 16,-18 111 0,18 8-16,17-68 15,17-25 1,17-35 0,8-50-16,0-35 15,1-8 1,-18-17-16,-16-34 15,8-17 1,16 0-16,1-8 16,0-9-1,9 17-15,-1 17 16,9 17-16,-8 0 16,-1 0-1,1 17 1,-9 0-16,-9 8 15,0 9 1,-8 17-16,0 9 16,17-18-16,26 18 15,25 16 1,68 1 0,77-18-16,77-59 15,0-34 1,52-34-16</inkml:trace>
</inkml:ink>
</file>

<file path=ppt/ink/ink9.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41425" units="1/cm"/>
          <inkml:channelProperty channel="Y" name="resolution" value="128.73563" units="1/cm"/>
          <inkml:channelProperty channel="T" name="resolution" value="1" units="1/dev"/>
        </inkml:channelProperties>
      </inkml:inkSource>
      <inkml:timestamp xml:id="ts0" timeString="2024-07-26T17:21:12.707"/>
    </inkml:context>
    <inkml:brush xml:id="br0">
      <inkml:brushProperty name="width" value="0.05292" units="cm"/>
      <inkml:brushProperty name="height" value="0.05292" units="cm"/>
      <inkml:brushProperty name="color" value="#FF0000"/>
    </inkml:brush>
  </inkml:definitions>
  <inkml:trace contextRef="#ctx0" brushRef="#br0">24888 9933 0,'0'0'0,"0"0"0,-9 9 16,-16 8 0,-9 17-16,-9 17 15,-34 8 1,-25 26-16,-18 9 15,9-1 1,9 10-16,-9-1 16,-17 25-1,0 43-15,0 0 16,-9-8 0,1 16-1,-26 27-15,-26-10 16,-9 52-16,-7 33 15,-18 27 1,42 7-16,10-33 16,-27 59-1,69-76-15,60 25 16,0-34 0,8-110-16,17 59 15,26-26 1,52-16-16,16 85 15,-9-60 1,-7-34-16,33 85 16,43-68-1,42-26-15,35 52 16,51-9 0,-43-85-16,69-25 15,8 25 1,43 25-1,0-8-15,-60-33 16,196-18-16,-93-43 16,-86-25-1,196 9-15,-51-9 16,-170 0 0,196 0-16,51 17 15,-222-17 1,60 8-16,136 1 15,-170-18 1,17-8 0,76 9-16,-153-18 15,94-59 1,-34-34-16,-52-17 16,1 8-16,68-67 15,-26-18 1,-94 26-1,77-77-15,-102-25 16,-26-42 0,-8-35-16,-61-59 15,-67-26-15,-94 26 16,-43 8 0,-43-34-1,-85 9-15,-77 17 16,-51 25-16,-17 51 15,-52 9 1,-16 26-16,-43 24 16,-68 35-1,-18 26 1,9 33-16,-205 60 16,-238 51-1,511 59-15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9A25B-064F-4940-8CEE-34D7920B25F9}"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A96D1-356A-4D34-AE7A-0DFABF1C9C5A}" type="slidenum">
              <a:rPr lang="en-US" smtClean="0"/>
              <a:t>‹#›</a:t>
            </a:fld>
            <a:endParaRPr lang="en-US"/>
          </a:p>
        </p:txBody>
      </p:sp>
    </p:spTree>
    <p:extLst>
      <p:ext uri="{BB962C8B-B14F-4D97-AF65-F5344CB8AC3E}">
        <p14:creationId xmlns:p14="http://schemas.microsoft.com/office/powerpoint/2010/main" val="189822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set of edges from the graph, which forms a tree with all of the nodes in a graph. Subset of the edges, which has no cycles, and connects all the nodes.</a:t>
            </a:r>
          </a:p>
        </p:txBody>
      </p:sp>
      <p:sp>
        <p:nvSpPr>
          <p:cNvPr id="4" name="Slide Number Placeholder 3"/>
          <p:cNvSpPr>
            <a:spLocks noGrp="1"/>
          </p:cNvSpPr>
          <p:nvPr>
            <p:ph type="sldNum" sz="quarter" idx="5"/>
          </p:nvPr>
        </p:nvSpPr>
        <p:spPr/>
        <p:txBody>
          <a:bodyPr/>
          <a:lstStyle/>
          <a:p>
            <a:fld id="{528D9EFC-C18D-9343-8FAC-BB521FE639CB}" type="slidenum">
              <a:rPr lang="en-US" smtClean="0"/>
              <a:t>20</a:t>
            </a:fld>
            <a:endParaRPr lang="en-US"/>
          </a:p>
        </p:txBody>
      </p:sp>
    </p:spTree>
    <p:extLst>
      <p:ext uri="{BB962C8B-B14F-4D97-AF65-F5344CB8AC3E}">
        <p14:creationId xmlns:p14="http://schemas.microsoft.com/office/powerpoint/2010/main" val="6539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some examples of edges that cross the cut and edges that do not</a:t>
            </a:r>
          </a:p>
        </p:txBody>
      </p:sp>
      <p:sp>
        <p:nvSpPr>
          <p:cNvPr id="4" name="Slide Number Placeholder 3"/>
          <p:cNvSpPr>
            <a:spLocks noGrp="1"/>
          </p:cNvSpPr>
          <p:nvPr>
            <p:ph type="sldNum" sz="quarter" idx="5"/>
          </p:nvPr>
        </p:nvSpPr>
        <p:spPr/>
        <p:txBody>
          <a:bodyPr/>
          <a:lstStyle/>
          <a:p>
            <a:fld id="{528D9EFC-C18D-9343-8FAC-BB521FE639CB}" type="slidenum">
              <a:rPr lang="en-US" smtClean="0"/>
              <a:t>28</a:t>
            </a:fld>
            <a:endParaRPr lang="en-US"/>
          </a:p>
        </p:txBody>
      </p:sp>
    </p:spTree>
    <p:extLst>
      <p:ext uri="{BB962C8B-B14F-4D97-AF65-F5344CB8AC3E}">
        <p14:creationId xmlns:p14="http://schemas.microsoft.com/office/powerpoint/2010/main" val="177916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29</a:t>
            </a:fld>
            <a:endParaRPr lang="en-US"/>
          </a:p>
        </p:txBody>
      </p:sp>
    </p:spTree>
    <p:extLst>
      <p:ext uri="{BB962C8B-B14F-4D97-AF65-F5344CB8AC3E}">
        <p14:creationId xmlns:p14="http://schemas.microsoft.com/office/powerpoint/2010/main" val="377514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30</a:t>
            </a:fld>
            <a:endParaRPr lang="en-US"/>
          </a:p>
        </p:txBody>
      </p:sp>
    </p:spTree>
    <p:extLst>
      <p:ext uri="{BB962C8B-B14F-4D97-AF65-F5344CB8AC3E}">
        <p14:creationId xmlns:p14="http://schemas.microsoft.com/office/powerpoint/2010/main" val="99656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31</a:t>
            </a:fld>
            <a:endParaRPr lang="en-US"/>
          </a:p>
        </p:txBody>
      </p:sp>
    </p:spTree>
    <p:extLst>
      <p:ext uri="{BB962C8B-B14F-4D97-AF65-F5344CB8AC3E}">
        <p14:creationId xmlns:p14="http://schemas.microsoft.com/office/powerpoint/2010/main" val="79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32</a:t>
            </a:fld>
            <a:endParaRPr lang="en-US"/>
          </a:p>
        </p:txBody>
      </p:sp>
    </p:spTree>
    <p:extLst>
      <p:ext uri="{BB962C8B-B14F-4D97-AF65-F5344CB8AC3E}">
        <p14:creationId xmlns:p14="http://schemas.microsoft.com/office/powerpoint/2010/main" val="206218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33</a:t>
            </a:fld>
            <a:endParaRPr lang="en-US"/>
          </a:p>
        </p:txBody>
      </p:sp>
    </p:spTree>
    <p:extLst>
      <p:ext uri="{BB962C8B-B14F-4D97-AF65-F5344CB8AC3E}">
        <p14:creationId xmlns:p14="http://schemas.microsoft.com/office/powerpoint/2010/main" val="349271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D9EFC-C18D-9343-8FAC-BB521FE639CB}" type="slidenum">
              <a:rPr lang="en-US" smtClean="0"/>
              <a:t>35</a:t>
            </a:fld>
            <a:endParaRPr lang="en-US"/>
          </a:p>
        </p:txBody>
      </p:sp>
    </p:spTree>
    <p:extLst>
      <p:ext uri="{BB962C8B-B14F-4D97-AF65-F5344CB8AC3E}">
        <p14:creationId xmlns:p14="http://schemas.microsoft.com/office/powerpoint/2010/main" val="205270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8D94-701F-50B7-FF63-239144983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BD39A-A942-599F-149A-747401D54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35134E-8798-2A87-98AE-0B134785D2DF}"/>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E46803DE-E5A1-A42D-17E0-52D8A15FE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8009D-BD52-D020-26A4-CCFF2596A0F5}"/>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67530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0788-F665-F0AA-D34E-18CDC381E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D25BE1-D418-6610-B976-595A42D78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C710E-4740-E186-8004-9F098E4B8AA8}"/>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63D57D91-6BF0-5F67-0BAA-BA3B5985E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EB95B-64CF-ED1B-895D-0C15FB84A947}"/>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8960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B0D1A-0325-047A-3C56-DB7DC37D1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D4EC8-DF7A-722B-0985-B7E8ED880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F5D96-5B5D-A0E1-6B7E-F894B33DE4BE}"/>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0841E58B-FD1B-5158-9002-DB790902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6E6E6-5DB2-B08C-E98E-4CE4CABABD3F}"/>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38094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3513-3DBF-F295-0635-A76FAD8F7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A398C-CAEC-53AA-8A8B-28B4B6EFE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2AEDF-9628-E07A-C6FB-A23F1B37D36C}"/>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59AD4231-DF5D-E75E-40A2-4490E3864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61DB8-8E9A-0329-3CC7-DD8BE3960F1C}"/>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0572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190C-5088-0FD4-FA3D-07D222B9F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2422D-2D16-CCA8-2A1C-E13A1E064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6C9900-661D-64EA-83FB-0318C266A8D4}"/>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6CAF216F-818C-AE83-8D4F-42EC3C94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494A3-F80F-EC41-DDC0-726FC63A831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19591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6897-8ADC-82FB-24C1-148BB152C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07461-A71F-ECE6-AE85-5EA3DB5E1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9E8EA-550B-F0DB-2472-AE2D0456E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BA28DD-EC75-9F30-A7D3-C90A8D02DC59}"/>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6" name="Footer Placeholder 5">
            <a:extLst>
              <a:ext uri="{FF2B5EF4-FFF2-40B4-BE49-F238E27FC236}">
                <a16:creationId xmlns:a16="http://schemas.microsoft.com/office/drawing/2014/main" id="{4B3D4F3C-0167-D8D5-E58E-83645CE37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6DDF0-EBE9-4CB3-A532-8F8C26FCF3A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62164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BC21-07E8-90D6-8FD3-4B7809D35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8688B1-01DC-A6B4-1C44-C73416EC0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004C5-4EEE-C9A3-0FFF-B154F5B9A8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95CA1-99E7-80CC-FF66-5C2F25904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1CBD4-5851-D78F-5249-59CDD8C9BC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2F86E-5D21-865D-53AE-77B5C57EAC92}"/>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8" name="Footer Placeholder 7">
            <a:extLst>
              <a:ext uri="{FF2B5EF4-FFF2-40B4-BE49-F238E27FC236}">
                <a16:creationId xmlns:a16="http://schemas.microsoft.com/office/drawing/2014/main" id="{D7F5E5A8-7D51-605B-E276-A7A5B93FE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E01F4-D4D9-E56F-9035-05E605811E6D}"/>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27418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237B-2CFD-F0AF-D3E6-2FDD100A8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14118-0522-CF53-601D-265A3261E4BE}"/>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4" name="Footer Placeholder 3">
            <a:extLst>
              <a:ext uri="{FF2B5EF4-FFF2-40B4-BE49-F238E27FC236}">
                <a16:creationId xmlns:a16="http://schemas.microsoft.com/office/drawing/2014/main" id="{3ACC46D9-B22E-C768-B35E-20DA33956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D07EE-0E9C-EC8E-BAC0-7B8C9EFB5AE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76961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A0918-E285-61F1-EDAF-6B7FD149CC5D}"/>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3" name="Footer Placeholder 2">
            <a:extLst>
              <a:ext uri="{FF2B5EF4-FFF2-40B4-BE49-F238E27FC236}">
                <a16:creationId xmlns:a16="http://schemas.microsoft.com/office/drawing/2014/main" id="{AEAFD855-6290-493F-81E4-A89E8DDED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BAA96-146F-BEF1-15D5-935C1B8E9FE2}"/>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759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1D78-E109-DF5D-A589-413429D2A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1868-FB59-5D14-1BCA-C7C43F068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2F535-BC7E-F5E2-864B-461F8404D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FCF40-365C-13EE-4DB1-CC7C58586C55}"/>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6" name="Footer Placeholder 5">
            <a:extLst>
              <a:ext uri="{FF2B5EF4-FFF2-40B4-BE49-F238E27FC236}">
                <a16:creationId xmlns:a16="http://schemas.microsoft.com/office/drawing/2014/main" id="{C1858AA7-3077-1807-CEB8-2C0F27B4C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74C30-07C1-3F35-E57B-30BFA71ABAC4}"/>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53531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1C30-49BA-398C-2DF8-B0736590C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7B813-1595-60AF-F5B3-A0DAE6653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402F2-AF70-21FD-1449-18CBF4C17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982EC-DE32-4452-40AB-762F386AF589}"/>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6" name="Footer Placeholder 5">
            <a:extLst>
              <a:ext uri="{FF2B5EF4-FFF2-40B4-BE49-F238E27FC236}">
                <a16:creationId xmlns:a16="http://schemas.microsoft.com/office/drawing/2014/main" id="{0EE76A50-D174-12CE-9CCD-74569685B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79484-4128-5F97-59B5-3CF00D561C0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401123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DEBFE-9C54-D45A-111D-948735AB4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F582E-F84E-411A-7F7A-D8EF87E1F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CE3F9-A152-FD27-1D1D-64A1C313F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955F318D-9BE5-6E4A-1795-F02EED65F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4FB82-C81E-722D-F23A-4047C60DB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B0C1-9E0A-4C4A-808A-34C0E77FF2FF}" type="slidenum">
              <a:rPr lang="en-US" smtClean="0"/>
              <a:t>‹#›</a:t>
            </a:fld>
            <a:endParaRPr lang="en-US"/>
          </a:p>
        </p:txBody>
      </p:sp>
    </p:spTree>
    <p:extLst>
      <p:ext uri="{BB962C8B-B14F-4D97-AF65-F5344CB8AC3E}">
        <p14:creationId xmlns:p14="http://schemas.microsoft.com/office/powerpoint/2010/main" val="167162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customXml" Target="../ink/ink4.xml"/><Relationship Id="rId5" Type="http://schemas.openxmlformats.org/officeDocument/2006/relationships/image" Target="../media/image50.png"/><Relationship Id="rId10" Type="http://schemas.openxmlformats.org/officeDocument/2006/relationships/image" Target="../media/image24.png"/><Relationship Id="rId4" Type="http://schemas.openxmlformats.org/officeDocument/2006/relationships/image" Target="../media/image49.png"/><Relationship Id="rId9" Type="http://schemas.openxmlformats.org/officeDocument/2006/relationships/customXml" Target="../ink/ink3.xml"/></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27.png"/><Relationship Id="rId4" Type="http://schemas.openxmlformats.org/officeDocument/2006/relationships/image" Target="../media/image49.png"/><Relationship Id="rId9" Type="http://schemas.openxmlformats.org/officeDocument/2006/relationships/customXml" Target="../ink/ink5.xml"/></Relationships>
</file>

<file path=ppt/slides/_rels/slide1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1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customXml" Target="../ink/ink8.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2.png"/><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130.png"/><Relationship Id="rId4" Type="http://schemas.openxmlformats.org/officeDocument/2006/relationships/image" Target="../media/image120.png"/></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ustomXml" Target="../ink/ink14.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0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90.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140.png"/><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191.png"/></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16.png"/><Relationship Id="rId7" Type="http://schemas.openxmlformats.org/officeDocument/2006/relationships/image" Target="../media/image20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0.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19.png"/><Relationship Id="rId4" Type="http://schemas.openxmlformats.org/officeDocument/2006/relationships/image" Target="../media/image49.png"/><Relationship Id="rId9"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a:bodyPr>
          <a:lstStyle/>
          <a:p>
            <a:r>
              <a:rPr lang="en-US" dirty="0"/>
              <a:t>CSE 332 Summer 2024</a:t>
            </a:r>
            <a:br>
              <a:rPr lang="en-US" dirty="0"/>
            </a:br>
            <a:r>
              <a:rPr lang="en-US" dirty="0"/>
              <a:t>Lecture 16: Graphs</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Correctness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9600" y="1600201"/>
                <a:ext cx="7417893" cy="4525963"/>
              </a:xfrm>
            </p:spPr>
            <p:txBody>
              <a:bodyPr>
                <a:normAutofit/>
              </a:bodyPr>
              <a:lstStyle/>
              <a:p>
                <a:r>
                  <a:rPr lang="en-US" dirty="0"/>
                  <a:t>Suppose </a:t>
                </a:r>
                <a14:m>
                  <m:oMath xmlns:m="http://schemas.openxmlformats.org/officeDocument/2006/math">
                    <m:r>
                      <a:rPr lang="en-US" b="0" i="1" smtClean="0">
                        <a:latin typeface="Cambria Math" panose="02040503050406030204" pitchFamily="18" charset="0"/>
                      </a:rPr>
                      <m:t>𝑎</m:t>
                    </m:r>
                  </m:oMath>
                </a14:m>
                <a:r>
                  <a:rPr lang="en-US" dirty="0"/>
                  <a:t> is the next node removed from the priority queue. What do we know bout </a:t>
                </a:r>
                <a14:m>
                  <m:oMath xmlns:m="http://schemas.openxmlformats.org/officeDocument/2006/math">
                    <m:r>
                      <a:rPr lang="en-US" b="0" i="1" smtClean="0">
                        <a:latin typeface="Cambria Math" panose="02040503050406030204" pitchFamily="18" charset="0"/>
                      </a:rPr>
                      <m:t>𝑎</m:t>
                    </m:r>
                  </m:oMath>
                </a14:m>
                <a:r>
                  <a:rPr lang="en-US" dirty="0"/>
                  <a:t>?</a:t>
                </a:r>
              </a:p>
              <a:p>
                <a:pPr lvl="1"/>
                <a:r>
                  <a:rPr lang="en-US" dirty="0"/>
                  <a:t>We have a path from </a:t>
                </a:r>
                <a14:m>
                  <m:oMath xmlns:m="http://schemas.openxmlformats.org/officeDocument/2006/math">
                    <m:r>
                      <a:rPr lang="en-US" b="0" i="1" smtClean="0">
                        <a:latin typeface="Cambria Math" panose="02040503050406030204" pitchFamily="18" charset="0"/>
                      </a:rPr>
                      <m:t>𝑠</m:t>
                    </m:r>
                  </m:oMath>
                </a14:m>
                <a:r>
                  <a:rPr lang="en-US" dirty="0"/>
                  <a:t> to </a:t>
                </a:r>
                <a14:m>
                  <m:oMath xmlns:m="http://schemas.openxmlformats.org/officeDocument/2006/math">
                    <m:r>
                      <a:rPr lang="en-US" b="0" i="1" smtClean="0">
                        <a:latin typeface="Cambria Math" panose="02040503050406030204" pitchFamily="18" charset="0"/>
                      </a:rPr>
                      <m:t>𝑎</m:t>
                    </m:r>
                  </m:oMath>
                </a14:m>
                <a:endParaRPr lang="en-US" dirty="0"/>
              </a:p>
              <a:p>
                <a:pPr lvl="1"/>
                <a14:m>
                  <m:oMath xmlns:m="http://schemas.openxmlformats.org/officeDocument/2006/math">
                    <m:r>
                      <a:rPr lang="en-US" b="0" i="1" smtClean="0">
                        <a:latin typeface="Cambria Math" panose="02040503050406030204" pitchFamily="18" charset="0"/>
                      </a:rPr>
                      <m:t>𝑎</m:t>
                    </m:r>
                  </m:oMath>
                </a14:m>
                <a:r>
                  <a:rPr lang="en-US" dirty="0"/>
                  <a:t> has the lowest priority of all “incomplete” nodes, e.g. </a:t>
                </a:r>
                <a14:m>
                  <m:oMath xmlns:m="http://schemas.openxmlformats.org/officeDocument/2006/math">
                    <m:r>
                      <a:rPr lang="en-US" b="0" i="1" smtClean="0">
                        <a:latin typeface="Cambria Math" panose="02040503050406030204" pitchFamily="18" charset="0"/>
                      </a:rPr>
                      <m:t>𝑏</m:t>
                    </m:r>
                  </m:oMath>
                </a14:m>
                <a:endParaRPr lang="en-US" dirty="0"/>
              </a:p>
              <a:p>
                <a:pPr lvl="1"/>
                <a14:m>
                  <m:oMath xmlns:m="http://schemas.openxmlformats.org/officeDocument/2006/math">
                    <m:r>
                      <a:rPr lang="en-US" b="0" i="1" smtClean="0">
                        <a:latin typeface="Cambria Math" panose="02040503050406030204" pitchFamily="18" charset="0"/>
                      </a:rPr>
                      <m:t>𝑎</m:t>
                    </m:r>
                  </m:oMath>
                </a14:m>
                <a:r>
                  <a:rPr lang="en-US" dirty="0"/>
                  <a:t> has an edge with a already completed node</a:t>
                </a: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0" y="1600201"/>
                <a:ext cx="7417893" cy="4525963"/>
              </a:xfrm>
              <a:blipFill>
                <a:blip r:embed="rId2"/>
                <a:stretch>
                  <a:fillRect l="-1479" t="-229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10</a:t>
            </a:fld>
            <a:endParaRPr lang="en-US" dirty="0"/>
          </a:p>
        </p:txBody>
      </p:sp>
      <p:grpSp>
        <p:nvGrpSpPr>
          <p:cNvPr id="6" name="Group 5">
            <a:extLst>
              <a:ext uri="{FF2B5EF4-FFF2-40B4-BE49-F238E27FC236}">
                <a16:creationId xmlns:a16="http://schemas.microsoft.com/office/drawing/2014/main" id="{736FFE37-B68D-8CB3-2DAF-1FA5F7CF6923}"/>
              </a:ext>
            </a:extLst>
          </p:cNvPr>
          <p:cNvGrpSpPr/>
          <p:nvPr/>
        </p:nvGrpSpPr>
        <p:grpSpPr>
          <a:xfrm>
            <a:off x="8158085" y="1755227"/>
            <a:ext cx="3196912" cy="2664373"/>
            <a:chOff x="8158085" y="1755227"/>
            <a:chExt cx="3196912" cy="2664373"/>
          </a:xfrm>
        </p:grpSpPr>
        <p:sp>
          <p:nvSpPr>
            <p:cNvPr id="8" name="Freeform: Shape 7">
              <a:extLst>
                <a:ext uri="{FF2B5EF4-FFF2-40B4-BE49-F238E27FC236}">
                  <a16:creationId xmlns:a16="http://schemas.microsoft.com/office/drawing/2014/main" id="{8EF2FDF0-F493-81A8-D886-31219A363244}"/>
                </a:ext>
              </a:extLst>
            </p:cNvPr>
            <p:cNvSpPr/>
            <p:nvPr/>
          </p:nvSpPr>
          <p:spPr>
            <a:xfrm>
              <a:off x="8516679" y="2345631"/>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54AB5B1-E3ED-CE58-88FC-89A15DA67352}"/>
                </a:ext>
              </a:extLst>
            </p:cNvPr>
            <p:cNvSpPr/>
            <p:nvPr/>
          </p:nvSpPr>
          <p:spPr>
            <a:xfrm>
              <a:off x="10028475" y="2085324"/>
              <a:ext cx="1326522" cy="1307804"/>
            </a:xfrm>
            <a:custGeom>
              <a:avLst/>
              <a:gdLst>
                <a:gd name="connsiteX0" fmla="*/ 1102506 w 1326522"/>
                <a:gd name="connsiteY0" fmla="*/ 0 h 1307804"/>
                <a:gd name="connsiteX1" fmla="*/ 1315157 w 1326522"/>
                <a:gd name="connsiteY1" fmla="*/ 499730 h 1307804"/>
                <a:gd name="connsiteX2" fmla="*/ 794162 w 1326522"/>
                <a:gd name="connsiteY2" fmla="*/ 818707 h 1307804"/>
                <a:gd name="connsiteX3" fmla="*/ 538980 w 1326522"/>
                <a:gd name="connsiteY3" fmla="*/ 478465 h 1307804"/>
                <a:gd name="connsiteX4" fmla="*/ 49882 w 1326522"/>
                <a:gd name="connsiteY4" fmla="*/ 372139 h 1307804"/>
                <a:gd name="connsiteX5" fmla="*/ 49882 w 1326522"/>
                <a:gd name="connsiteY5" fmla="*/ 818707 h 1307804"/>
                <a:gd name="connsiteX6" fmla="*/ 347594 w 1326522"/>
                <a:gd name="connsiteY6" fmla="*/ 1063256 h 1307804"/>
                <a:gd name="connsiteX7" fmla="*/ 113678 w 1326522"/>
                <a:gd name="connsiteY7" fmla="*/ 1307804 h 13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522" h="1307804">
                  <a:moveTo>
                    <a:pt x="1102506" y="0"/>
                  </a:moveTo>
                  <a:cubicBezTo>
                    <a:pt x="1234527" y="181639"/>
                    <a:pt x="1366548" y="363279"/>
                    <a:pt x="1315157" y="499730"/>
                  </a:cubicBezTo>
                  <a:cubicBezTo>
                    <a:pt x="1263766" y="636181"/>
                    <a:pt x="923525" y="822251"/>
                    <a:pt x="794162" y="818707"/>
                  </a:cubicBezTo>
                  <a:cubicBezTo>
                    <a:pt x="664799" y="815163"/>
                    <a:pt x="663027" y="552893"/>
                    <a:pt x="538980" y="478465"/>
                  </a:cubicBezTo>
                  <a:cubicBezTo>
                    <a:pt x="414933" y="404037"/>
                    <a:pt x="131398" y="315432"/>
                    <a:pt x="49882" y="372139"/>
                  </a:cubicBezTo>
                  <a:cubicBezTo>
                    <a:pt x="-31634" y="428846"/>
                    <a:pt x="263" y="703521"/>
                    <a:pt x="49882" y="818707"/>
                  </a:cubicBezTo>
                  <a:cubicBezTo>
                    <a:pt x="99501" y="933893"/>
                    <a:pt x="336961" y="981740"/>
                    <a:pt x="347594" y="1063256"/>
                  </a:cubicBezTo>
                  <a:cubicBezTo>
                    <a:pt x="358227" y="1144772"/>
                    <a:pt x="104818" y="1217427"/>
                    <a:pt x="113678" y="1307804"/>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85DAC6F-D6AB-8004-1525-261A73856BF3}"/>
                </a:ext>
              </a:extLst>
            </p:cNvPr>
            <p:cNvSpPr/>
            <p:nvPr/>
          </p:nvSpPr>
          <p:spPr>
            <a:xfrm rot="4551713">
              <a:off x="8260434" y="3358209"/>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F5CDCB4-B120-199D-83F3-7142A47C7D39}"/>
                </a:ext>
              </a:extLst>
            </p:cNvPr>
            <p:cNvCxnSpPr>
              <a:cxnSpLocks/>
              <a:stCxn id="16" idx="6"/>
              <a:endCxn id="21" idx="2"/>
            </p:cNvCxnSpPr>
            <p:nvPr/>
          </p:nvCxnSpPr>
          <p:spPr>
            <a:xfrm flipV="1">
              <a:off x="9901954" y="1970913"/>
              <a:ext cx="1042288" cy="33517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3D4B60-94A3-62D7-EE52-4C25ED1DF035}"/>
                </a:ext>
              </a:extLst>
            </p:cNvPr>
            <p:cNvCxnSpPr>
              <a:stCxn id="18" idx="3"/>
              <a:endCxn id="17" idx="7"/>
            </p:cNvCxnSpPr>
            <p:nvPr/>
          </p:nvCxnSpPr>
          <p:spPr>
            <a:xfrm flipH="1">
              <a:off x="9270609" y="3386098"/>
              <a:ext cx="765360" cy="5178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B74F56B5-EA05-9004-9B8B-5BDE35F5D1A9}"/>
                    </a:ext>
                  </a:extLst>
                </p:cNvPr>
                <p:cNvSpPr/>
                <p:nvPr/>
              </p:nvSpPr>
              <p:spPr>
                <a:xfrm>
                  <a:off x="8305800" y="2885594"/>
                  <a:ext cx="335171" cy="335171"/>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15" name="Oval 14">
                  <a:extLst>
                    <a:ext uri="{FF2B5EF4-FFF2-40B4-BE49-F238E27FC236}">
                      <a16:creationId xmlns:a16="http://schemas.microsoft.com/office/drawing/2014/main" id="{B74F56B5-EA05-9004-9B8B-5BDE35F5D1A9}"/>
                    </a:ext>
                  </a:extLst>
                </p:cNvPr>
                <p:cNvSpPr>
                  <a:spLocks noRot="1" noChangeAspect="1" noMove="1" noResize="1" noEditPoints="1" noAdjustHandles="1" noChangeArrowheads="1" noChangeShapeType="1" noTextEdit="1"/>
                </p:cNvSpPr>
                <p:nvPr/>
              </p:nvSpPr>
              <p:spPr>
                <a:xfrm>
                  <a:off x="8305800" y="2885594"/>
                  <a:ext cx="335171" cy="335171"/>
                </a:xfrm>
                <a:prstGeom prst="ellipse">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EC10B1F1-F259-C6CE-98D7-6833406F193B}"/>
                    </a:ext>
                  </a:extLst>
                </p:cNvPr>
                <p:cNvSpPr/>
                <p:nvPr/>
              </p:nvSpPr>
              <p:spPr>
                <a:xfrm>
                  <a:off x="9566783" y="2138498"/>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16" name="Oval 15">
                  <a:extLst>
                    <a:ext uri="{FF2B5EF4-FFF2-40B4-BE49-F238E27FC236}">
                      <a16:creationId xmlns:a16="http://schemas.microsoft.com/office/drawing/2014/main" id="{EC10B1F1-F259-C6CE-98D7-6833406F193B}"/>
                    </a:ext>
                  </a:extLst>
                </p:cNvPr>
                <p:cNvSpPr>
                  <a:spLocks noRot="1" noChangeAspect="1" noMove="1" noResize="1" noEditPoints="1" noAdjustHandles="1" noChangeArrowheads="1" noChangeShapeType="1" noTextEdit="1"/>
                </p:cNvSpPr>
                <p:nvPr/>
              </p:nvSpPr>
              <p:spPr>
                <a:xfrm>
                  <a:off x="9566783" y="2138498"/>
                  <a:ext cx="335171" cy="33517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20DD1F8-6D41-5A3E-133E-D28416B26C9A}"/>
                    </a:ext>
                  </a:extLst>
                </p:cNvPr>
                <p:cNvSpPr/>
                <p:nvPr/>
              </p:nvSpPr>
              <p:spPr>
                <a:xfrm>
                  <a:off x="8984522" y="3854902"/>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𝑦</m:t>
                        </m:r>
                      </m:oMath>
                    </m:oMathPara>
                  </a14:m>
                  <a:endParaRPr lang="en-US" dirty="0">
                    <a:solidFill>
                      <a:schemeClr val="tx1"/>
                    </a:solidFill>
                  </a:endParaRPr>
                </a:p>
              </p:txBody>
            </p:sp>
          </mc:Choice>
          <mc:Fallback xmlns="">
            <p:sp>
              <p:nvSpPr>
                <p:cNvPr id="17" name="Oval 16">
                  <a:extLst>
                    <a:ext uri="{FF2B5EF4-FFF2-40B4-BE49-F238E27FC236}">
                      <a16:creationId xmlns:a16="http://schemas.microsoft.com/office/drawing/2014/main" id="{220DD1F8-6D41-5A3E-133E-D28416B26C9A}"/>
                    </a:ext>
                  </a:extLst>
                </p:cNvPr>
                <p:cNvSpPr>
                  <a:spLocks noRot="1" noChangeAspect="1" noMove="1" noResize="1" noEditPoints="1" noAdjustHandles="1" noChangeArrowheads="1" noChangeShapeType="1" noTextEdit="1"/>
                </p:cNvSpPr>
                <p:nvPr/>
              </p:nvSpPr>
              <p:spPr>
                <a:xfrm>
                  <a:off x="8984522" y="3854902"/>
                  <a:ext cx="335171" cy="335171"/>
                </a:xfrm>
                <a:prstGeom prst="ellipse">
                  <a:avLst/>
                </a:prstGeom>
                <a:blipFill>
                  <a:blip r:embed="rId5"/>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9250D169-6AE4-99EC-E73B-2BC84477191A}"/>
                    </a:ext>
                  </a:extLst>
                </p:cNvPr>
                <p:cNvSpPr/>
                <p:nvPr/>
              </p:nvSpPr>
              <p:spPr>
                <a:xfrm>
                  <a:off x="9986885" y="3100011"/>
                  <a:ext cx="335171" cy="335171"/>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oMath>
                    </m:oMathPara>
                  </a14:m>
                  <a:endParaRPr lang="en-US" dirty="0">
                    <a:solidFill>
                      <a:schemeClr val="tx1"/>
                    </a:solidFill>
                  </a:endParaRPr>
                </a:p>
              </p:txBody>
            </p:sp>
          </mc:Choice>
          <mc:Fallback xmlns="">
            <p:sp>
              <p:nvSpPr>
                <p:cNvPr id="18" name="Oval 17">
                  <a:extLst>
                    <a:ext uri="{FF2B5EF4-FFF2-40B4-BE49-F238E27FC236}">
                      <a16:creationId xmlns:a16="http://schemas.microsoft.com/office/drawing/2014/main" id="{9250D169-6AE4-99EC-E73B-2BC84477191A}"/>
                    </a:ext>
                  </a:extLst>
                </p:cNvPr>
                <p:cNvSpPr>
                  <a:spLocks noRot="1" noChangeAspect="1" noMove="1" noResize="1" noEditPoints="1" noAdjustHandles="1" noChangeArrowheads="1" noChangeShapeType="1" noTextEdit="1"/>
                </p:cNvSpPr>
                <p:nvPr/>
              </p:nvSpPr>
              <p:spPr>
                <a:xfrm>
                  <a:off x="9986885" y="3100011"/>
                  <a:ext cx="335171" cy="335171"/>
                </a:xfrm>
                <a:prstGeom prst="ellipse">
                  <a:avLst/>
                </a:prstGeom>
                <a:blipFill>
                  <a:blip r:embed="rId6"/>
                  <a:stretch>
                    <a:fillRect/>
                  </a:stretch>
                </a:blipFill>
                <a:ln>
                  <a:solidFill>
                    <a:schemeClr val="accent3">
                      <a:lumMod val="50000"/>
                    </a:schemeClr>
                  </a:solidFill>
                </a:ln>
              </p:spPr>
              <p:txBody>
                <a:bodyPr/>
                <a:lstStyle/>
                <a:p>
                  <a:r>
                    <a:rPr lang="en-US">
                      <a:noFill/>
                    </a:rPr>
                    <a:t> </a:t>
                  </a:r>
                </a:p>
              </p:txBody>
            </p:sp>
          </mc:Fallback>
        </mc:AlternateContent>
        <p:sp>
          <p:nvSpPr>
            <p:cNvPr id="19" name="Freeform 2">
              <a:extLst>
                <a:ext uri="{FF2B5EF4-FFF2-40B4-BE49-F238E27FC236}">
                  <a16:creationId xmlns:a16="http://schemas.microsoft.com/office/drawing/2014/main" id="{FCAA960C-779E-4A36-098D-B35121B174D2}"/>
                </a:ext>
              </a:extLst>
            </p:cNvPr>
            <p:cNvSpPr/>
            <p:nvPr/>
          </p:nvSpPr>
          <p:spPr>
            <a:xfrm>
              <a:off x="8158085" y="1755227"/>
              <a:ext cx="1828800" cy="2664373"/>
            </a:xfrm>
            <a:custGeom>
              <a:avLst/>
              <a:gdLst>
                <a:gd name="connsiteX0" fmla="*/ 0 w 1828800"/>
                <a:gd name="connsiteY0" fmla="*/ 1119352 h 2664373"/>
                <a:gd name="connsiteX1" fmla="*/ 110359 w 1828800"/>
                <a:gd name="connsiteY1" fmla="*/ 1797269 h 2664373"/>
                <a:gd name="connsiteX2" fmla="*/ 394138 w 1828800"/>
                <a:gd name="connsiteY2" fmla="*/ 2443655 h 2664373"/>
                <a:gd name="connsiteX3" fmla="*/ 961697 w 1828800"/>
                <a:gd name="connsiteY3" fmla="*/ 2664373 h 2664373"/>
                <a:gd name="connsiteX4" fmla="*/ 1371600 w 1828800"/>
                <a:gd name="connsiteY4" fmla="*/ 2333297 h 2664373"/>
                <a:gd name="connsiteX5" fmla="*/ 1403131 w 1828800"/>
                <a:gd name="connsiteY5" fmla="*/ 1608083 h 2664373"/>
                <a:gd name="connsiteX6" fmla="*/ 1828800 w 1828800"/>
                <a:gd name="connsiteY6" fmla="*/ 567559 h 2664373"/>
                <a:gd name="connsiteX7" fmla="*/ 1765738 w 1828800"/>
                <a:gd name="connsiteY7" fmla="*/ 141890 h 2664373"/>
                <a:gd name="connsiteX8" fmla="*/ 1513490 w 1828800"/>
                <a:gd name="connsiteY8" fmla="*/ 0 h 2664373"/>
                <a:gd name="connsiteX9" fmla="*/ 614856 w 1828800"/>
                <a:gd name="connsiteY9" fmla="*/ 488731 h 2664373"/>
                <a:gd name="connsiteX10" fmla="*/ 78828 w 1828800"/>
                <a:gd name="connsiteY10" fmla="*/ 867104 h 2664373"/>
                <a:gd name="connsiteX11" fmla="*/ 0 w 1828800"/>
                <a:gd name="connsiteY11" fmla="*/ 1119352 h 26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 h="2664373">
                  <a:moveTo>
                    <a:pt x="0" y="1119352"/>
                  </a:moveTo>
                  <a:lnTo>
                    <a:pt x="110359" y="1797269"/>
                  </a:lnTo>
                  <a:lnTo>
                    <a:pt x="394138" y="2443655"/>
                  </a:lnTo>
                  <a:lnTo>
                    <a:pt x="961697" y="2664373"/>
                  </a:lnTo>
                  <a:lnTo>
                    <a:pt x="1371600" y="2333297"/>
                  </a:lnTo>
                  <a:lnTo>
                    <a:pt x="1403131" y="1608083"/>
                  </a:lnTo>
                  <a:lnTo>
                    <a:pt x="1828800" y="567559"/>
                  </a:lnTo>
                  <a:lnTo>
                    <a:pt x="1765738" y="141890"/>
                  </a:lnTo>
                  <a:lnTo>
                    <a:pt x="1513490" y="0"/>
                  </a:lnTo>
                  <a:lnTo>
                    <a:pt x="614856" y="488731"/>
                  </a:lnTo>
                  <a:lnTo>
                    <a:pt x="78828" y="867104"/>
                  </a:lnTo>
                  <a:lnTo>
                    <a:pt x="0" y="1119352"/>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2DB98B6-1A10-ABD4-44B2-3EA140589CA3}"/>
                    </a:ext>
                  </a:extLst>
                </p:cNvPr>
                <p:cNvSpPr txBox="1"/>
                <p:nvPr/>
              </p:nvSpPr>
              <p:spPr>
                <a:xfrm rot="19167461">
                  <a:off x="8886445" y="2873184"/>
                  <a:ext cx="941604" cy="369332"/>
                </a:xfrm>
                <a:prstGeom prst="rect">
                  <a:avLst/>
                </a:prstGeom>
                <a:noFill/>
              </p:spPr>
              <p:txBody>
                <a:bodyPr wrap="none" rtlCol="0">
                  <a:spAutoFit/>
                </a:bodyPr>
                <a:lstStyle/>
                <a:p>
                  <a14:m>
                    <m:oMath xmlns:m="http://schemas.openxmlformats.org/officeDocument/2006/math">
                      <m:r>
                        <a:rPr lang="en-US" b="0" i="1" smtClean="0">
                          <a:solidFill>
                            <a:schemeClr val="tx2">
                              <a:lumMod val="75000"/>
                            </a:schemeClr>
                          </a:solidFill>
                          <a:latin typeface="Cambria Math" panose="02040503050406030204" pitchFamily="18" charset="0"/>
                        </a:rPr>
                        <m:t>𝑘</m:t>
                      </m:r>
                    </m:oMath>
                  </a14:m>
                  <a:r>
                    <a:rPr lang="en-US" dirty="0">
                      <a:solidFill>
                        <a:schemeClr val="tx2">
                          <a:lumMod val="75000"/>
                        </a:schemeClr>
                      </a:solidFill>
                    </a:rPr>
                    <a:t> nodes</a:t>
                  </a:r>
                </a:p>
              </p:txBody>
            </p:sp>
          </mc:Choice>
          <mc:Fallback xmlns="">
            <p:sp>
              <p:nvSpPr>
                <p:cNvPr id="20" name="TextBox 19">
                  <a:extLst>
                    <a:ext uri="{FF2B5EF4-FFF2-40B4-BE49-F238E27FC236}">
                      <a16:creationId xmlns:a16="http://schemas.microsoft.com/office/drawing/2014/main" id="{B2DB98B6-1A10-ABD4-44B2-3EA140589CA3}"/>
                    </a:ext>
                  </a:extLst>
                </p:cNvPr>
                <p:cNvSpPr txBox="1">
                  <a:spLocks noRot="1" noChangeAspect="1" noMove="1" noResize="1" noEditPoints="1" noAdjustHandles="1" noChangeArrowheads="1" noChangeShapeType="1" noTextEdit="1"/>
                </p:cNvSpPr>
                <p:nvPr/>
              </p:nvSpPr>
              <p:spPr>
                <a:xfrm rot="19167461">
                  <a:off x="8886445" y="2873184"/>
                  <a:ext cx="941604" cy="369332"/>
                </a:xfrm>
                <a:prstGeom prst="rect">
                  <a:avLst/>
                </a:prstGeom>
                <a:blipFill>
                  <a:blip r:embed="rId7"/>
                  <a:stretch>
                    <a:fillRect t="-6122" r="-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5550C739-FC10-852E-8C7A-7A2DCBEB988F}"/>
                    </a:ext>
                  </a:extLst>
                </p:cNvPr>
                <p:cNvSpPr/>
                <p:nvPr/>
              </p:nvSpPr>
              <p:spPr>
                <a:xfrm>
                  <a:off x="10944242" y="1803327"/>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𝑏</m:t>
                        </m:r>
                      </m:oMath>
                    </m:oMathPara>
                  </a14:m>
                  <a:endParaRPr lang="en-US" dirty="0">
                    <a:solidFill>
                      <a:schemeClr val="tx1"/>
                    </a:solidFill>
                  </a:endParaRPr>
                </a:p>
              </p:txBody>
            </p:sp>
          </mc:Choice>
          <mc:Fallback xmlns="">
            <p:sp>
              <p:nvSpPr>
                <p:cNvPr id="21" name="Oval 20">
                  <a:extLst>
                    <a:ext uri="{FF2B5EF4-FFF2-40B4-BE49-F238E27FC236}">
                      <a16:creationId xmlns:a16="http://schemas.microsoft.com/office/drawing/2014/main" id="{5550C739-FC10-852E-8C7A-7A2DCBEB988F}"/>
                    </a:ext>
                  </a:extLst>
                </p:cNvPr>
                <p:cNvSpPr>
                  <a:spLocks noRot="1" noChangeAspect="1" noMove="1" noResize="1" noEditPoints="1" noAdjustHandles="1" noChangeArrowheads="1" noChangeShapeType="1" noTextEdit="1"/>
                </p:cNvSpPr>
                <p:nvPr/>
              </p:nvSpPr>
              <p:spPr>
                <a:xfrm>
                  <a:off x="10944242" y="1803327"/>
                  <a:ext cx="335171" cy="335171"/>
                </a:xfrm>
                <a:prstGeom prst="ellipse">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39670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Correctness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1600201"/>
                <a:ext cx="8361699" cy="5121275"/>
              </a:xfrm>
            </p:spPr>
            <p:txBody>
              <a:bodyPr>
                <a:normAutofit/>
              </a:bodyPr>
              <a:lstStyle/>
              <a:p>
                <a:r>
                  <a:rPr lang="en-US" dirty="0"/>
                  <a:t>Suppose </a:t>
                </a:r>
                <a14:m>
                  <m:oMath xmlns:m="http://schemas.openxmlformats.org/officeDocument/2006/math">
                    <m:r>
                      <a:rPr lang="en-US" b="0" i="1" smtClean="0">
                        <a:latin typeface="Cambria Math" panose="02040503050406030204" pitchFamily="18" charset="0"/>
                      </a:rPr>
                      <m:t>𝑎</m:t>
                    </m:r>
                  </m:oMath>
                </a14:m>
                <a:r>
                  <a:rPr lang="en-US" dirty="0"/>
                  <a:t> is the next node removed from the priority queue. </a:t>
                </a:r>
              </a:p>
              <a:p>
                <a:pPr lvl="1"/>
                <a:r>
                  <a:rPr lang="en-US" dirty="0"/>
                  <a:t>No other incomplete node has a shorter path discovered so far (e.g. </a:t>
                </a:r>
                <a14:m>
                  <m:oMath xmlns:m="http://schemas.openxmlformats.org/officeDocument/2006/math">
                    <m:r>
                      <a:rPr lang="en-US" b="0" i="1" smtClean="0">
                        <a:latin typeface="Cambria Math" panose="02040503050406030204" pitchFamily="18" charset="0"/>
                      </a:rPr>
                      <m:t>𝑏</m:t>
                    </m:r>
                  </m:oMath>
                </a14:m>
                <a:r>
                  <a:rPr lang="en-US" dirty="0"/>
                  <a:t>)</a:t>
                </a:r>
              </a:p>
              <a:p>
                <a:r>
                  <a:rPr lang="en-US" dirty="0"/>
                  <a:t>Claim: no undiscovered path to </a:t>
                </a:r>
                <a14:m>
                  <m:oMath xmlns:m="http://schemas.openxmlformats.org/officeDocument/2006/math">
                    <m:r>
                      <a:rPr lang="en-US" b="0" i="1" smtClean="0">
                        <a:latin typeface="Cambria Math" panose="02040503050406030204" pitchFamily="18" charset="0"/>
                      </a:rPr>
                      <m:t>𝑎</m:t>
                    </m:r>
                  </m:oMath>
                </a14:m>
                <a:r>
                  <a:rPr lang="en-US" dirty="0"/>
                  <a:t> could be shorter</a:t>
                </a:r>
              </a:p>
              <a:p>
                <a:pPr lvl="1"/>
                <a:r>
                  <a:rPr lang="en-US" b="0" dirty="0"/>
                  <a:t>Consider any other incomplete node </a:t>
                </a:r>
                <a14:m>
                  <m:oMath xmlns:m="http://schemas.openxmlformats.org/officeDocument/2006/math">
                    <m:r>
                      <a:rPr lang="en-US" b="0" i="1" smtClean="0">
                        <a:latin typeface="Cambria Math" panose="02040503050406030204" pitchFamily="18" charset="0"/>
                      </a:rPr>
                      <m:t>𝑏</m:t>
                    </m:r>
                  </m:oMath>
                </a14:m>
                <a:r>
                  <a:rPr lang="en-US" dirty="0"/>
                  <a:t> that is 1 edge away from a complete node</a:t>
                </a:r>
              </a:p>
              <a:p>
                <a:pPr lvl="1"/>
                <a14:m>
                  <m:oMath xmlns:m="http://schemas.openxmlformats.org/officeDocument/2006/math">
                    <m:r>
                      <a:rPr lang="en-US" b="0" i="1" smtClean="0">
                        <a:latin typeface="Cambria Math" panose="02040503050406030204" pitchFamily="18" charset="0"/>
                      </a:rPr>
                      <m:t>𝑎</m:t>
                    </m:r>
                  </m:oMath>
                </a14:m>
                <a:r>
                  <a:rPr lang="en-US" dirty="0"/>
                  <a:t> is the closest node that is one away from a complete node</a:t>
                </a:r>
              </a:p>
              <a:p>
                <a:pPr lvl="1"/>
                <a:r>
                  <a:rPr lang="en-US" dirty="0"/>
                  <a:t>Thus no path that includes </a:t>
                </a:r>
                <a14:m>
                  <m:oMath xmlns:m="http://schemas.openxmlformats.org/officeDocument/2006/math">
                    <m:r>
                      <a:rPr lang="en-US" b="0" i="1" smtClean="0">
                        <a:latin typeface="Cambria Math" panose="02040503050406030204" pitchFamily="18" charset="0"/>
                      </a:rPr>
                      <m:t>𝑏</m:t>
                    </m:r>
                  </m:oMath>
                </a14:m>
                <a:r>
                  <a:rPr lang="en-US" dirty="0"/>
                  <a:t> can be a shorter path to </a:t>
                </a:r>
                <a14:m>
                  <m:oMath xmlns:m="http://schemas.openxmlformats.org/officeDocument/2006/math">
                    <m:r>
                      <a:rPr lang="en-US" b="0" i="1" smtClean="0">
                        <a:latin typeface="Cambria Math" panose="02040503050406030204" pitchFamily="18" charset="0"/>
                      </a:rPr>
                      <m:t>𝑎</m:t>
                    </m:r>
                  </m:oMath>
                </a14:m>
                <a:endParaRPr lang="en-US" dirty="0"/>
              </a:p>
              <a:p>
                <a:pPr lvl="1"/>
                <a:r>
                  <a:rPr lang="en-US" dirty="0"/>
                  <a:t>Therefore the shortest path to </a:t>
                </a:r>
                <a14:m>
                  <m:oMath xmlns:m="http://schemas.openxmlformats.org/officeDocument/2006/math">
                    <m:r>
                      <a:rPr lang="en-US" b="0" i="1" smtClean="0">
                        <a:latin typeface="Cambria Math" panose="02040503050406030204" pitchFamily="18" charset="0"/>
                      </a:rPr>
                      <m:t>𝑎</m:t>
                    </m:r>
                  </m:oMath>
                </a14:m>
                <a:r>
                  <a:rPr lang="en-US" dirty="0"/>
                  <a:t> must use only complete nodes, and therefore we have found it already!</a:t>
                </a: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1600201"/>
                <a:ext cx="8361699" cy="5121275"/>
              </a:xfrm>
              <a:blipFill>
                <a:blip r:embed="rId2"/>
                <a:stretch>
                  <a:fillRect l="-1312" t="-2024" r="-29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11</a:t>
            </a:fld>
            <a:endParaRPr lang="en-US" dirty="0"/>
          </a:p>
        </p:txBody>
      </p:sp>
      <p:grpSp>
        <p:nvGrpSpPr>
          <p:cNvPr id="20" name="Group 19">
            <a:extLst>
              <a:ext uri="{FF2B5EF4-FFF2-40B4-BE49-F238E27FC236}">
                <a16:creationId xmlns:a16="http://schemas.microsoft.com/office/drawing/2014/main" id="{49357B1E-48F0-D9B6-159A-08FA6DC3CFCF}"/>
              </a:ext>
            </a:extLst>
          </p:cNvPr>
          <p:cNvGrpSpPr/>
          <p:nvPr/>
        </p:nvGrpSpPr>
        <p:grpSpPr>
          <a:xfrm>
            <a:off x="8158085" y="1755227"/>
            <a:ext cx="3196912" cy="2664373"/>
            <a:chOff x="8158085" y="1755227"/>
            <a:chExt cx="3196912" cy="2664373"/>
          </a:xfrm>
        </p:grpSpPr>
        <p:sp>
          <p:nvSpPr>
            <p:cNvPr id="12" name="Freeform: Shape 11">
              <a:extLst>
                <a:ext uri="{FF2B5EF4-FFF2-40B4-BE49-F238E27FC236}">
                  <a16:creationId xmlns:a16="http://schemas.microsoft.com/office/drawing/2014/main" id="{F370E14E-294F-D4D8-77F0-CC545453D0D1}"/>
                </a:ext>
              </a:extLst>
            </p:cNvPr>
            <p:cNvSpPr/>
            <p:nvPr/>
          </p:nvSpPr>
          <p:spPr>
            <a:xfrm>
              <a:off x="8516679" y="2345631"/>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3497A4C-A31D-1F41-AD5A-57852224D4A6}"/>
                </a:ext>
              </a:extLst>
            </p:cNvPr>
            <p:cNvSpPr/>
            <p:nvPr/>
          </p:nvSpPr>
          <p:spPr>
            <a:xfrm>
              <a:off x="10028475" y="2085324"/>
              <a:ext cx="1326522" cy="1307804"/>
            </a:xfrm>
            <a:custGeom>
              <a:avLst/>
              <a:gdLst>
                <a:gd name="connsiteX0" fmla="*/ 1102506 w 1326522"/>
                <a:gd name="connsiteY0" fmla="*/ 0 h 1307804"/>
                <a:gd name="connsiteX1" fmla="*/ 1315157 w 1326522"/>
                <a:gd name="connsiteY1" fmla="*/ 499730 h 1307804"/>
                <a:gd name="connsiteX2" fmla="*/ 794162 w 1326522"/>
                <a:gd name="connsiteY2" fmla="*/ 818707 h 1307804"/>
                <a:gd name="connsiteX3" fmla="*/ 538980 w 1326522"/>
                <a:gd name="connsiteY3" fmla="*/ 478465 h 1307804"/>
                <a:gd name="connsiteX4" fmla="*/ 49882 w 1326522"/>
                <a:gd name="connsiteY4" fmla="*/ 372139 h 1307804"/>
                <a:gd name="connsiteX5" fmla="*/ 49882 w 1326522"/>
                <a:gd name="connsiteY5" fmla="*/ 818707 h 1307804"/>
                <a:gd name="connsiteX6" fmla="*/ 347594 w 1326522"/>
                <a:gd name="connsiteY6" fmla="*/ 1063256 h 1307804"/>
                <a:gd name="connsiteX7" fmla="*/ 113678 w 1326522"/>
                <a:gd name="connsiteY7" fmla="*/ 1307804 h 13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522" h="1307804">
                  <a:moveTo>
                    <a:pt x="1102506" y="0"/>
                  </a:moveTo>
                  <a:cubicBezTo>
                    <a:pt x="1234527" y="181639"/>
                    <a:pt x="1366548" y="363279"/>
                    <a:pt x="1315157" y="499730"/>
                  </a:cubicBezTo>
                  <a:cubicBezTo>
                    <a:pt x="1263766" y="636181"/>
                    <a:pt x="923525" y="822251"/>
                    <a:pt x="794162" y="818707"/>
                  </a:cubicBezTo>
                  <a:cubicBezTo>
                    <a:pt x="664799" y="815163"/>
                    <a:pt x="663027" y="552893"/>
                    <a:pt x="538980" y="478465"/>
                  </a:cubicBezTo>
                  <a:cubicBezTo>
                    <a:pt x="414933" y="404037"/>
                    <a:pt x="131398" y="315432"/>
                    <a:pt x="49882" y="372139"/>
                  </a:cubicBezTo>
                  <a:cubicBezTo>
                    <a:pt x="-31634" y="428846"/>
                    <a:pt x="263" y="703521"/>
                    <a:pt x="49882" y="818707"/>
                  </a:cubicBezTo>
                  <a:cubicBezTo>
                    <a:pt x="99501" y="933893"/>
                    <a:pt x="336961" y="981740"/>
                    <a:pt x="347594" y="1063256"/>
                  </a:cubicBezTo>
                  <a:cubicBezTo>
                    <a:pt x="358227" y="1144772"/>
                    <a:pt x="104818" y="1217427"/>
                    <a:pt x="113678" y="1307804"/>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9EE5EFF-E73D-CC1A-67C7-83B99473A9EF}"/>
                </a:ext>
              </a:extLst>
            </p:cNvPr>
            <p:cNvSpPr/>
            <p:nvPr/>
          </p:nvSpPr>
          <p:spPr>
            <a:xfrm rot="4551713">
              <a:off x="8260434" y="3358209"/>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5339FE6-70DB-0853-D628-B1D39E14C1A4}"/>
                </a:ext>
              </a:extLst>
            </p:cNvPr>
            <p:cNvCxnSpPr>
              <a:cxnSpLocks/>
              <a:stCxn id="35" idx="6"/>
              <a:endCxn id="47" idx="2"/>
            </p:cNvCxnSpPr>
            <p:nvPr/>
          </p:nvCxnSpPr>
          <p:spPr>
            <a:xfrm flipV="1">
              <a:off x="9901954" y="1970913"/>
              <a:ext cx="1042288" cy="33517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B10B90-58C0-64FA-0381-549AB79BDE62}"/>
                </a:ext>
              </a:extLst>
            </p:cNvPr>
            <p:cNvCxnSpPr>
              <a:stCxn id="37" idx="3"/>
              <a:endCxn id="36" idx="7"/>
            </p:cNvCxnSpPr>
            <p:nvPr/>
          </p:nvCxnSpPr>
          <p:spPr>
            <a:xfrm flipH="1">
              <a:off x="9270609" y="3386098"/>
              <a:ext cx="765360" cy="5178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8628FAB3-8BD0-3738-DA2D-79E3D16F1C02}"/>
                    </a:ext>
                  </a:extLst>
                </p:cNvPr>
                <p:cNvSpPr/>
                <p:nvPr/>
              </p:nvSpPr>
              <p:spPr>
                <a:xfrm>
                  <a:off x="8305800" y="2885594"/>
                  <a:ext cx="335171" cy="335171"/>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34" name="Oval 33">
                  <a:extLst>
                    <a:ext uri="{FF2B5EF4-FFF2-40B4-BE49-F238E27FC236}">
                      <a16:creationId xmlns:a16="http://schemas.microsoft.com/office/drawing/2014/main" id="{8628FAB3-8BD0-3738-DA2D-79E3D16F1C02}"/>
                    </a:ext>
                  </a:extLst>
                </p:cNvPr>
                <p:cNvSpPr>
                  <a:spLocks noRot="1" noChangeAspect="1" noMove="1" noResize="1" noEditPoints="1" noAdjustHandles="1" noChangeArrowheads="1" noChangeShapeType="1" noTextEdit="1"/>
                </p:cNvSpPr>
                <p:nvPr/>
              </p:nvSpPr>
              <p:spPr>
                <a:xfrm>
                  <a:off x="8305800" y="2885594"/>
                  <a:ext cx="335171" cy="335171"/>
                </a:xfrm>
                <a:prstGeom prst="ellipse">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BABBDF72-2FF5-2183-A9B1-28ADD7420C07}"/>
                    </a:ext>
                  </a:extLst>
                </p:cNvPr>
                <p:cNvSpPr/>
                <p:nvPr/>
              </p:nvSpPr>
              <p:spPr>
                <a:xfrm>
                  <a:off x="9566783" y="2138498"/>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35" name="Oval 34">
                  <a:extLst>
                    <a:ext uri="{FF2B5EF4-FFF2-40B4-BE49-F238E27FC236}">
                      <a16:creationId xmlns:a16="http://schemas.microsoft.com/office/drawing/2014/main" id="{BABBDF72-2FF5-2183-A9B1-28ADD7420C07}"/>
                    </a:ext>
                  </a:extLst>
                </p:cNvPr>
                <p:cNvSpPr>
                  <a:spLocks noRot="1" noChangeAspect="1" noMove="1" noResize="1" noEditPoints="1" noAdjustHandles="1" noChangeArrowheads="1" noChangeShapeType="1" noTextEdit="1"/>
                </p:cNvSpPr>
                <p:nvPr/>
              </p:nvSpPr>
              <p:spPr>
                <a:xfrm>
                  <a:off x="9566783" y="2138498"/>
                  <a:ext cx="335171" cy="33517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AE8CEF62-5070-282D-FBC7-78010062099D}"/>
                    </a:ext>
                  </a:extLst>
                </p:cNvPr>
                <p:cNvSpPr/>
                <p:nvPr/>
              </p:nvSpPr>
              <p:spPr>
                <a:xfrm>
                  <a:off x="8984522" y="3854902"/>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𝑦</m:t>
                        </m:r>
                      </m:oMath>
                    </m:oMathPara>
                  </a14:m>
                  <a:endParaRPr lang="en-US" dirty="0">
                    <a:solidFill>
                      <a:schemeClr val="tx1"/>
                    </a:solidFill>
                  </a:endParaRPr>
                </a:p>
              </p:txBody>
            </p:sp>
          </mc:Choice>
          <mc:Fallback xmlns="">
            <p:sp>
              <p:nvSpPr>
                <p:cNvPr id="36" name="Oval 35">
                  <a:extLst>
                    <a:ext uri="{FF2B5EF4-FFF2-40B4-BE49-F238E27FC236}">
                      <a16:creationId xmlns:a16="http://schemas.microsoft.com/office/drawing/2014/main" id="{AE8CEF62-5070-282D-FBC7-78010062099D}"/>
                    </a:ext>
                  </a:extLst>
                </p:cNvPr>
                <p:cNvSpPr>
                  <a:spLocks noRot="1" noChangeAspect="1" noMove="1" noResize="1" noEditPoints="1" noAdjustHandles="1" noChangeArrowheads="1" noChangeShapeType="1" noTextEdit="1"/>
                </p:cNvSpPr>
                <p:nvPr/>
              </p:nvSpPr>
              <p:spPr>
                <a:xfrm>
                  <a:off x="8984522" y="3854902"/>
                  <a:ext cx="335171" cy="335171"/>
                </a:xfrm>
                <a:prstGeom prst="ellipse">
                  <a:avLst/>
                </a:prstGeom>
                <a:blipFill>
                  <a:blip r:embed="rId5"/>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0CC2B2E-CACC-9F08-B7C8-C7E525968DFB}"/>
                    </a:ext>
                  </a:extLst>
                </p:cNvPr>
                <p:cNvSpPr/>
                <p:nvPr/>
              </p:nvSpPr>
              <p:spPr>
                <a:xfrm>
                  <a:off x="9986885" y="3100011"/>
                  <a:ext cx="335171" cy="335171"/>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oMath>
                    </m:oMathPara>
                  </a14:m>
                  <a:endParaRPr lang="en-US" dirty="0">
                    <a:solidFill>
                      <a:schemeClr val="tx1"/>
                    </a:solidFill>
                  </a:endParaRPr>
                </a:p>
              </p:txBody>
            </p:sp>
          </mc:Choice>
          <mc:Fallback xmlns="">
            <p:sp>
              <p:nvSpPr>
                <p:cNvPr id="37" name="Oval 36">
                  <a:extLst>
                    <a:ext uri="{FF2B5EF4-FFF2-40B4-BE49-F238E27FC236}">
                      <a16:creationId xmlns:a16="http://schemas.microsoft.com/office/drawing/2014/main" id="{F0CC2B2E-CACC-9F08-B7C8-C7E525968DFB}"/>
                    </a:ext>
                  </a:extLst>
                </p:cNvPr>
                <p:cNvSpPr>
                  <a:spLocks noRot="1" noChangeAspect="1" noMove="1" noResize="1" noEditPoints="1" noAdjustHandles="1" noChangeArrowheads="1" noChangeShapeType="1" noTextEdit="1"/>
                </p:cNvSpPr>
                <p:nvPr/>
              </p:nvSpPr>
              <p:spPr>
                <a:xfrm>
                  <a:off x="9986885" y="3100011"/>
                  <a:ext cx="335171" cy="335171"/>
                </a:xfrm>
                <a:prstGeom prst="ellipse">
                  <a:avLst/>
                </a:prstGeom>
                <a:blipFill>
                  <a:blip r:embed="rId6"/>
                  <a:stretch>
                    <a:fillRect/>
                  </a:stretch>
                </a:blipFill>
                <a:ln>
                  <a:solidFill>
                    <a:schemeClr val="accent3">
                      <a:lumMod val="50000"/>
                    </a:schemeClr>
                  </a:solidFill>
                </a:ln>
              </p:spPr>
              <p:txBody>
                <a:bodyPr/>
                <a:lstStyle/>
                <a:p>
                  <a:r>
                    <a:rPr lang="en-US">
                      <a:noFill/>
                    </a:rPr>
                    <a:t> </a:t>
                  </a:r>
                </a:p>
              </p:txBody>
            </p:sp>
          </mc:Fallback>
        </mc:AlternateContent>
        <p:sp>
          <p:nvSpPr>
            <p:cNvPr id="44" name="Freeform 2">
              <a:extLst>
                <a:ext uri="{FF2B5EF4-FFF2-40B4-BE49-F238E27FC236}">
                  <a16:creationId xmlns:a16="http://schemas.microsoft.com/office/drawing/2014/main" id="{187AAD63-1D27-A33B-AA85-F13586E96FD7}"/>
                </a:ext>
              </a:extLst>
            </p:cNvPr>
            <p:cNvSpPr/>
            <p:nvPr/>
          </p:nvSpPr>
          <p:spPr>
            <a:xfrm>
              <a:off x="8158085" y="1755227"/>
              <a:ext cx="1828800" cy="2664373"/>
            </a:xfrm>
            <a:custGeom>
              <a:avLst/>
              <a:gdLst>
                <a:gd name="connsiteX0" fmla="*/ 0 w 1828800"/>
                <a:gd name="connsiteY0" fmla="*/ 1119352 h 2664373"/>
                <a:gd name="connsiteX1" fmla="*/ 110359 w 1828800"/>
                <a:gd name="connsiteY1" fmla="*/ 1797269 h 2664373"/>
                <a:gd name="connsiteX2" fmla="*/ 394138 w 1828800"/>
                <a:gd name="connsiteY2" fmla="*/ 2443655 h 2664373"/>
                <a:gd name="connsiteX3" fmla="*/ 961697 w 1828800"/>
                <a:gd name="connsiteY3" fmla="*/ 2664373 h 2664373"/>
                <a:gd name="connsiteX4" fmla="*/ 1371600 w 1828800"/>
                <a:gd name="connsiteY4" fmla="*/ 2333297 h 2664373"/>
                <a:gd name="connsiteX5" fmla="*/ 1403131 w 1828800"/>
                <a:gd name="connsiteY5" fmla="*/ 1608083 h 2664373"/>
                <a:gd name="connsiteX6" fmla="*/ 1828800 w 1828800"/>
                <a:gd name="connsiteY6" fmla="*/ 567559 h 2664373"/>
                <a:gd name="connsiteX7" fmla="*/ 1765738 w 1828800"/>
                <a:gd name="connsiteY7" fmla="*/ 141890 h 2664373"/>
                <a:gd name="connsiteX8" fmla="*/ 1513490 w 1828800"/>
                <a:gd name="connsiteY8" fmla="*/ 0 h 2664373"/>
                <a:gd name="connsiteX9" fmla="*/ 614856 w 1828800"/>
                <a:gd name="connsiteY9" fmla="*/ 488731 h 2664373"/>
                <a:gd name="connsiteX10" fmla="*/ 78828 w 1828800"/>
                <a:gd name="connsiteY10" fmla="*/ 867104 h 2664373"/>
                <a:gd name="connsiteX11" fmla="*/ 0 w 1828800"/>
                <a:gd name="connsiteY11" fmla="*/ 1119352 h 26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 h="2664373">
                  <a:moveTo>
                    <a:pt x="0" y="1119352"/>
                  </a:moveTo>
                  <a:lnTo>
                    <a:pt x="110359" y="1797269"/>
                  </a:lnTo>
                  <a:lnTo>
                    <a:pt x="394138" y="2443655"/>
                  </a:lnTo>
                  <a:lnTo>
                    <a:pt x="961697" y="2664373"/>
                  </a:lnTo>
                  <a:lnTo>
                    <a:pt x="1371600" y="2333297"/>
                  </a:lnTo>
                  <a:lnTo>
                    <a:pt x="1403131" y="1608083"/>
                  </a:lnTo>
                  <a:lnTo>
                    <a:pt x="1828800" y="567559"/>
                  </a:lnTo>
                  <a:lnTo>
                    <a:pt x="1765738" y="141890"/>
                  </a:lnTo>
                  <a:lnTo>
                    <a:pt x="1513490" y="0"/>
                  </a:lnTo>
                  <a:lnTo>
                    <a:pt x="614856" y="488731"/>
                  </a:lnTo>
                  <a:lnTo>
                    <a:pt x="78828" y="867104"/>
                  </a:lnTo>
                  <a:lnTo>
                    <a:pt x="0" y="1119352"/>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9B7DCAD-FE75-8FAF-B7D8-C443CAF47EA7}"/>
                    </a:ext>
                  </a:extLst>
                </p:cNvPr>
                <p:cNvSpPr txBox="1"/>
                <p:nvPr/>
              </p:nvSpPr>
              <p:spPr>
                <a:xfrm rot="19167461">
                  <a:off x="8886445" y="2873184"/>
                  <a:ext cx="941604" cy="369332"/>
                </a:xfrm>
                <a:prstGeom prst="rect">
                  <a:avLst/>
                </a:prstGeom>
                <a:noFill/>
              </p:spPr>
              <p:txBody>
                <a:bodyPr wrap="none" rtlCol="0">
                  <a:spAutoFit/>
                </a:bodyPr>
                <a:lstStyle/>
                <a:p>
                  <a14:m>
                    <m:oMath xmlns:m="http://schemas.openxmlformats.org/officeDocument/2006/math">
                      <m:r>
                        <a:rPr lang="en-US" b="0" i="1" smtClean="0">
                          <a:solidFill>
                            <a:schemeClr val="tx2">
                              <a:lumMod val="75000"/>
                            </a:schemeClr>
                          </a:solidFill>
                          <a:latin typeface="Cambria Math" panose="02040503050406030204" pitchFamily="18" charset="0"/>
                        </a:rPr>
                        <m:t>𝑘</m:t>
                      </m:r>
                    </m:oMath>
                  </a14:m>
                  <a:r>
                    <a:rPr lang="en-US" dirty="0">
                      <a:solidFill>
                        <a:schemeClr val="tx2">
                          <a:lumMod val="75000"/>
                        </a:schemeClr>
                      </a:solidFill>
                    </a:rPr>
                    <a:t> nodes</a:t>
                  </a:r>
                </a:p>
              </p:txBody>
            </p:sp>
          </mc:Choice>
          <mc:Fallback xmlns="">
            <p:sp>
              <p:nvSpPr>
                <p:cNvPr id="45" name="TextBox 44">
                  <a:extLst>
                    <a:ext uri="{FF2B5EF4-FFF2-40B4-BE49-F238E27FC236}">
                      <a16:creationId xmlns:a16="http://schemas.microsoft.com/office/drawing/2014/main" id="{99B7DCAD-FE75-8FAF-B7D8-C443CAF47EA7}"/>
                    </a:ext>
                  </a:extLst>
                </p:cNvPr>
                <p:cNvSpPr txBox="1">
                  <a:spLocks noRot="1" noChangeAspect="1" noMove="1" noResize="1" noEditPoints="1" noAdjustHandles="1" noChangeArrowheads="1" noChangeShapeType="1" noTextEdit="1"/>
                </p:cNvSpPr>
                <p:nvPr/>
              </p:nvSpPr>
              <p:spPr>
                <a:xfrm rot="19167461">
                  <a:off x="8886445" y="2873184"/>
                  <a:ext cx="941604" cy="369332"/>
                </a:xfrm>
                <a:prstGeom prst="rect">
                  <a:avLst/>
                </a:prstGeom>
                <a:blipFill>
                  <a:blip r:embed="rId7"/>
                  <a:stretch>
                    <a:fillRect t="-6122" r="-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5A4C501F-64FF-88BA-788A-8096A2CFC062}"/>
                    </a:ext>
                  </a:extLst>
                </p:cNvPr>
                <p:cNvSpPr/>
                <p:nvPr/>
              </p:nvSpPr>
              <p:spPr>
                <a:xfrm>
                  <a:off x="10944242" y="1803327"/>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𝑏</m:t>
                        </m:r>
                      </m:oMath>
                    </m:oMathPara>
                  </a14:m>
                  <a:endParaRPr lang="en-US" dirty="0">
                    <a:solidFill>
                      <a:schemeClr val="tx1"/>
                    </a:solidFill>
                  </a:endParaRPr>
                </a:p>
              </p:txBody>
            </p:sp>
          </mc:Choice>
          <mc:Fallback xmlns="">
            <p:sp>
              <p:nvSpPr>
                <p:cNvPr id="47" name="Oval 46">
                  <a:extLst>
                    <a:ext uri="{FF2B5EF4-FFF2-40B4-BE49-F238E27FC236}">
                      <a16:creationId xmlns:a16="http://schemas.microsoft.com/office/drawing/2014/main" id="{5A4C501F-64FF-88BA-788A-8096A2CFC062}"/>
                    </a:ext>
                  </a:extLst>
                </p:cNvPr>
                <p:cNvSpPr>
                  <a:spLocks noRot="1" noChangeAspect="1" noMove="1" noResize="1" noEditPoints="1" noAdjustHandles="1" noChangeArrowheads="1" noChangeShapeType="1" noTextEdit="1"/>
                </p:cNvSpPr>
                <p:nvPr/>
              </p:nvSpPr>
              <p:spPr>
                <a:xfrm>
                  <a:off x="10944242" y="1803327"/>
                  <a:ext cx="335171" cy="335171"/>
                </a:xfrm>
                <a:prstGeom prst="ellipse">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D709AEDB-2BD1-2877-63E3-774922BD557D}"/>
                  </a:ext>
                </a:extLst>
              </p14:cNvPr>
              <p14:cNvContentPartPr/>
              <p14:nvPr/>
            </p14:nvContentPartPr>
            <p14:xfrm>
              <a:off x="636120" y="2014560"/>
              <a:ext cx="9546840" cy="2094480"/>
            </p14:xfrm>
          </p:contentPart>
        </mc:Choice>
        <mc:Fallback>
          <p:pic>
            <p:nvPicPr>
              <p:cNvPr id="5" name="Ink 4">
                <a:extLst>
                  <a:ext uri="{FF2B5EF4-FFF2-40B4-BE49-F238E27FC236}">
                    <a16:creationId xmlns:a16="http://schemas.microsoft.com/office/drawing/2014/main" id="{D709AEDB-2BD1-2877-63E3-774922BD557D}"/>
                  </a:ext>
                </a:extLst>
              </p:cNvPr>
              <p:cNvPicPr/>
              <p:nvPr/>
            </p:nvPicPr>
            <p:blipFill>
              <a:blip r:embed="rId10"/>
              <a:stretch>
                <a:fillRect/>
              </a:stretch>
            </p:blipFill>
            <p:spPr>
              <a:xfrm>
                <a:off x="626760" y="2005200"/>
                <a:ext cx="9565560" cy="2113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a:extLst>
                  <a:ext uri="{FF2B5EF4-FFF2-40B4-BE49-F238E27FC236}">
                    <a16:creationId xmlns:a16="http://schemas.microsoft.com/office/drawing/2014/main" id="{99555C5F-9FBD-5C7E-A4A1-562E89C0A240}"/>
                  </a:ext>
                </a:extLst>
              </p14:cNvPr>
              <p14:cNvContentPartPr/>
              <p14:nvPr/>
            </p14:nvContentPartPr>
            <p14:xfrm>
              <a:off x="577800" y="991800"/>
              <a:ext cx="11089080" cy="4204080"/>
            </p14:xfrm>
          </p:contentPart>
        </mc:Choice>
        <mc:Fallback>
          <p:pic>
            <p:nvPicPr>
              <p:cNvPr id="6" name="Ink 5">
                <a:extLst>
                  <a:ext uri="{FF2B5EF4-FFF2-40B4-BE49-F238E27FC236}">
                    <a16:creationId xmlns:a16="http://schemas.microsoft.com/office/drawing/2014/main" id="{99555C5F-9FBD-5C7E-A4A1-562E89C0A240}"/>
                  </a:ext>
                </a:extLst>
              </p:cNvPr>
              <p:cNvPicPr/>
              <p:nvPr/>
            </p:nvPicPr>
            <p:blipFill>
              <a:blip r:embed="rId12"/>
              <a:stretch>
                <a:fillRect/>
              </a:stretch>
            </p:blipFill>
            <p:spPr>
              <a:xfrm>
                <a:off x="568440" y="982440"/>
                <a:ext cx="11107800" cy="4222800"/>
              </a:xfrm>
              <a:prstGeom prst="rect">
                <a:avLst/>
              </a:prstGeom>
            </p:spPr>
          </p:pic>
        </mc:Fallback>
      </mc:AlternateContent>
    </p:spTree>
    <p:extLst>
      <p:ext uri="{BB962C8B-B14F-4D97-AF65-F5344CB8AC3E}">
        <p14:creationId xmlns:p14="http://schemas.microsoft.com/office/powerpoint/2010/main" val="416862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Correctness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1600201"/>
                <a:ext cx="8361699" cy="5121275"/>
              </a:xfrm>
            </p:spPr>
            <p:txBody>
              <a:bodyPr>
                <a:normAutofit/>
              </a:bodyPr>
              <a:lstStyle/>
              <a:p>
                <a:r>
                  <a:rPr lang="en-US" dirty="0"/>
                  <a:t>Suppose </a:t>
                </a:r>
                <a14:m>
                  <m:oMath xmlns:m="http://schemas.openxmlformats.org/officeDocument/2006/math">
                    <m:r>
                      <a:rPr lang="en-US" b="0" i="1" smtClean="0">
                        <a:latin typeface="Cambria Math" panose="02040503050406030204" pitchFamily="18" charset="0"/>
                      </a:rPr>
                      <m:t>𝑎</m:t>
                    </m:r>
                  </m:oMath>
                </a14:m>
                <a:r>
                  <a:rPr lang="en-US" dirty="0"/>
                  <a:t> is the next node removed from the queue. </a:t>
                </a:r>
              </a:p>
              <a:p>
                <a:pPr lvl="1"/>
                <a:r>
                  <a:rPr lang="en-US" dirty="0"/>
                  <a:t>No other node incomplete node has a shorter path discovered so far</a:t>
                </a:r>
              </a:p>
              <a:p>
                <a:r>
                  <a:rPr lang="en-US" dirty="0"/>
                  <a:t>Claim: no undiscovered path to </a:t>
                </a:r>
                <a14:m>
                  <m:oMath xmlns:m="http://schemas.openxmlformats.org/officeDocument/2006/math">
                    <m:r>
                      <a:rPr lang="en-US" b="0" i="1" smtClean="0">
                        <a:latin typeface="Cambria Math" panose="02040503050406030204" pitchFamily="18" charset="0"/>
                      </a:rPr>
                      <m:t>𝑎</m:t>
                    </m:r>
                  </m:oMath>
                </a14:m>
                <a:r>
                  <a:rPr lang="en-US" dirty="0"/>
                  <a:t> could be shorter</a:t>
                </a:r>
              </a:p>
              <a:p>
                <a:pPr lvl="1"/>
                <a:r>
                  <a:rPr lang="en-US" b="0" dirty="0"/>
                  <a:t>Consider any other incomplete node </a:t>
                </a:r>
                <a14:m>
                  <m:oMath xmlns:m="http://schemas.openxmlformats.org/officeDocument/2006/math">
                    <m:r>
                      <a:rPr lang="en-US" b="0" i="1" smtClean="0">
                        <a:latin typeface="Cambria Math" panose="02040503050406030204" pitchFamily="18" charset="0"/>
                      </a:rPr>
                      <m:t>𝑏</m:t>
                    </m:r>
                  </m:oMath>
                </a14:m>
                <a:r>
                  <a:rPr lang="en-US" dirty="0"/>
                  <a:t> that is 1 edge away from a complete node</a:t>
                </a:r>
              </a:p>
              <a:p>
                <a:pPr lvl="1"/>
                <a14:m>
                  <m:oMath xmlns:m="http://schemas.openxmlformats.org/officeDocument/2006/math">
                    <m:r>
                      <a:rPr lang="en-US" b="0" i="1" smtClean="0">
                        <a:latin typeface="Cambria Math" panose="02040503050406030204" pitchFamily="18" charset="0"/>
                      </a:rPr>
                      <m:t>𝑎</m:t>
                    </m:r>
                  </m:oMath>
                </a14:m>
                <a:r>
                  <a:rPr lang="en-US" dirty="0"/>
                  <a:t> is the closest node that is one away from a complete node</a:t>
                </a:r>
              </a:p>
              <a:p>
                <a:pPr lvl="1"/>
                <a:r>
                  <a:rPr lang="en-US" dirty="0"/>
                  <a:t>Thus no path that includes </a:t>
                </a:r>
                <a14:m>
                  <m:oMath xmlns:m="http://schemas.openxmlformats.org/officeDocument/2006/math">
                    <m:r>
                      <a:rPr lang="en-US" b="0" i="1" smtClean="0">
                        <a:latin typeface="Cambria Math" panose="02040503050406030204" pitchFamily="18" charset="0"/>
                      </a:rPr>
                      <m:t>𝑏</m:t>
                    </m:r>
                  </m:oMath>
                </a14:m>
                <a:r>
                  <a:rPr lang="en-US" dirty="0"/>
                  <a:t> can be a shorter path to </a:t>
                </a:r>
                <a14:m>
                  <m:oMath xmlns:m="http://schemas.openxmlformats.org/officeDocument/2006/math">
                    <m:r>
                      <a:rPr lang="en-US" b="0" i="1" smtClean="0">
                        <a:latin typeface="Cambria Math" panose="02040503050406030204" pitchFamily="18" charset="0"/>
                      </a:rPr>
                      <m:t>𝑎</m:t>
                    </m:r>
                  </m:oMath>
                </a14:m>
                <a:endParaRPr lang="en-US" dirty="0"/>
              </a:p>
              <a:p>
                <a:pPr lvl="2"/>
                <a:r>
                  <a:rPr lang="en-US" dirty="0">
                    <a:solidFill>
                      <a:srgbClr val="FF0000"/>
                    </a:solidFill>
                  </a:rPr>
                  <a:t>Only because no path from </a:t>
                </a:r>
                <a14:m>
                  <m:oMath xmlns:m="http://schemas.openxmlformats.org/officeDocument/2006/math">
                    <m:r>
                      <a:rPr lang="en-US" b="0" i="1" smtClean="0">
                        <a:solidFill>
                          <a:srgbClr val="FF0000"/>
                        </a:solidFill>
                        <a:latin typeface="Cambria Math" panose="02040503050406030204" pitchFamily="18" charset="0"/>
                      </a:rPr>
                      <m:t>𝑏</m:t>
                    </m:r>
                  </m:oMath>
                </a14:m>
                <a:r>
                  <a:rPr lang="en-US" dirty="0">
                    <a:solidFill>
                      <a:srgbClr val="FF0000"/>
                    </a:solidFill>
                  </a:rPr>
                  <a:t> to </a:t>
                </a:r>
                <a14:m>
                  <m:oMath xmlns:m="http://schemas.openxmlformats.org/officeDocument/2006/math">
                    <m:r>
                      <a:rPr lang="en-US" b="0" i="1" smtClean="0">
                        <a:solidFill>
                          <a:srgbClr val="FF0000"/>
                        </a:solidFill>
                        <a:latin typeface="Cambria Math" panose="02040503050406030204" pitchFamily="18" charset="0"/>
                      </a:rPr>
                      <m:t>𝑎</m:t>
                    </m:r>
                  </m:oMath>
                </a14:m>
                <a:r>
                  <a:rPr lang="en-US" dirty="0">
                    <a:solidFill>
                      <a:srgbClr val="FF0000"/>
                    </a:solidFill>
                  </a:rPr>
                  <a:t> can have negative weight!</a:t>
                </a:r>
                <a:endParaRPr lang="en-US" dirty="0"/>
              </a:p>
              <a:p>
                <a:pPr lvl="1"/>
                <a:r>
                  <a:rPr lang="en-US" dirty="0"/>
                  <a:t>Therefore the shortest path to </a:t>
                </a:r>
                <a14:m>
                  <m:oMath xmlns:m="http://schemas.openxmlformats.org/officeDocument/2006/math">
                    <m:r>
                      <a:rPr lang="en-US" b="0" i="1" smtClean="0">
                        <a:latin typeface="Cambria Math" panose="02040503050406030204" pitchFamily="18" charset="0"/>
                      </a:rPr>
                      <m:t>𝑎</m:t>
                    </m:r>
                  </m:oMath>
                </a14:m>
                <a:r>
                  <a:rPr lang="en-US" dirty="0"/>
                  <a:t> must use only complete nodes, and therefore we have found it already!</a:t>
                </a: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1600201"/>
                <a:ext cx="8361699" cy="5121275"/>
              </a:xfrm>
              <a:blipFill>
                <a:blip r:embed="rId2"/>
                <a:stretch>
                  <a:fillRect l="-1312" t="-2024" r="-21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12</a:t>
            </a:fld>
            <a:endParaRPr lang="en-US" dirty="0"/>
          </a:p>
        </p:txBody>
      </p:sp>
      <p:grpSp>
        <p:nvGrpSpPr>
          <p:cNvPr id="20" name="Group 19">
            <a:extLst>
              <a:ext uri="{FF2B5EF4-FFF2-40B4-BE49-F238E27FC236}">
                <a16:creationId xmlns:a16="http://schemas.microsoft.com/office/drawing/2014/main" id="{49357B1E-48F0-D9B6-159A-08FA6DC3CFCF}"/>
              </a:ext>
            </a:extLst>
          </p:cNvPr>
          <p:cNvGrpSpPr/>
          <p:nvPr/>
        </p:nvGrpSpPr>
        <p:grpSpPr>
          <a:xfrm>
            <a:off x="8158085" y="1755227"/>
            <a:ext cx="3196912" cy="2664373"/>
            <a:chOff x="8158085" y="1755227"/>
            <a:chExt cx="3196912" cy="2664373"/>
          </a:xfrm>
        </p:grpSpPr>
        <p:sp>
          <p:nvSpPr>
            <p:cNvPr id="12" name="Freeform: Shape 11">
              <a:extLst>
                <a:ext uri="{FF2B5EF4-FFF2-40B4-BE49-F238E27FC236}">
                  <a16:creationId xmlns:a16="http://schemas.microsoft.com/office/drawing/2014/main" id="{F370E14E-294F-D4D8-77F0-CC545453D0D1}"/>
                </a:ext>
              </a:extLst>
            </p:cNvPr>
            <p:cNvSpPr/>
            <p:nvPr/>
          </p:nvSpPr>
          <p:spPr>
            <a:xfrm>
              <a:off x="8516679" y="2345631"/>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3497A4C-A31D-1F41-AD5A-57852224D4A6}"/>
                </a:ext>
              </a:extLst>
            </p:cNvPr>
            <p:cNvSpPr/>
            <p:nvPr/>
          </p:nvSpPr>
          <p:spPr>
            <a:xfrm>
              <a:off x="10028475" y="2085324"/>
              <a:ext cx="1326522" cy="1307804"/>
            </a:xfrm>
            <a:custGeom>
              <a:avLst/>
              <a:gdLst>
                <a:gd name="connsiteX0" fmla="*/ 1102506 w 1326522"/>
                <a:gd name="connsiteY0" fmla="*/ 0 h 1307804"/>
                <a:gd name="connsiteX1" fmla="*/ 1315157 w 1326522"/>
                <a:gd name="connsiteY1" fmla="*/ 499730 h 1307804"/>
                <a:gd name="connsiteX2" fmla="*/ 794162 w 1326522"/>
                <a:gd name="connsiteY2" fmla="*/ 818707 h 1307804"/>
                <a:gd name="connsiteX3" fmla="*/ 538980 w 1326522"/>
                <a:gd name="connsiteY3" fmla="*/ 478465 h 1307804"/>
                <a:gd name="connsiteX4" fmla="*/ 49882 w 1326522"/>
                <a:gd name="connsiteY4" fmla="*/ 372139 h 1307804"/>
                <a:gd name="connsiteX5" fmla="*/ 49882 w 1326522"/>
                <a:gd name="connsiteY5" fmla="*/ 818707 h 1307804"/>
                <a:gd name="connsiteX6" fmla="*/ 347594 w 1326522"/>
                <a:gd name="connsiteY6" fmla="*/ 1063256 h 1307804"/>
                <a:gd name="connsiteX7" fmla="*/ 113678 w 1326522"/>
                <a:gd name="connsiteY7" fmla="*/ 1307804 h 13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522" h="1307804">
                  <a:moveTo>
                    <a:pt x="1102506" y="0"/>
                  </a:moveTo>
                  <a:cubicBezTo>
                    <a:pt x="1234527" y="181639"/>
                    <a:pt x="1366548" y="363279"/>
                    <a:pt x="1315157" y="499730"/>
                  </a:cubicBezTo>
                  <a:cubicBezTo>
                    <a:pt x="1263766" y="636181"/>
                    <a:pt x="923525" y="822251"/>
                    <a:pt x="794162" y="818707"/>
                  </a:cubicBezTo>
                  <a:cubicBezTo>
                    <a:pt x="664799" y="815163"/>
                    <a:pt x="663027" y="552893"/>
                    <a:pt x="538980" y="478465"/>
                  </a:cubicBezTo>
                  <a:cubicBezTo>
                    <a:pt x="414933" y="404037"/>
                    <a:pt x="131398" y="315432"/>
                    <a:pt x="49882" y="372139"/>
                  </a:cubicBezTo>
                  <a:cubicBezTo>
                    <a:pt x="-31634" y="428846"/>
                    <a:pt x="263" y="703521"/>
                    <a:pt x="49882" y="818707"/>
                  </a:cubicBezTo>
                  <a:cubicBezTo>
                    <a:pt x="99501" y="933893"/>
                    <a:pt x="336961" y="981740"/>
                    <a:pt x="347594" y="1063256"/>
                  </a:cubicBezTo>
                  <a:cubicBezTo>
                    <a:pt x="358227" y="1144772"/>
                    <a:pt x="104818" y="1217427"/>
                    <a:pt x="113678" y="1307804"/>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9EE5EFF-E73D-CC1A-67C7-83B99473A9EF}"/>
                </a:ext>
              </a:extLst>
            </p:cNvPr>
            <p:cNvSpPr/>
            <p:nvPr/>
          </p:nvSpPr>
          <p:spPr>
            <a:xfrm rot="4551713">
              <a:off x="8260434" y="3358209"/>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5339FE6-70DB-0853-D628-B1D39E14C1A4}"/>
                </a:ext>
              </a:extLst>
            </p:cNvPr>
            <p:cNvCxnSpPr>
              <a:cxnSpLocks/>
              <a:stCxn id="35" idx="6"/>
              <a:endCxn id="47" idx="2"/>
            </p:cNvCxnSpPr>
            <p:nvPr/>
          </p:nvCxnSpPr>
          <p:spPr>
            <a:xfrm flipV="1">
              <a:off x="9901954" y="1970913"/>
              <a:ext cx="1042288" cy="33517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B10B90-58C0-64FA-0381-549AB79BDE62}"/>
                </a:ext>
              </a:extLst>
            </p:cNvPr>
            <p:cNvCxnSpPr>
              <a:stCxn id="37" idx="3"/>
              <a:endCxn id="36" idx="7"/>
            </p:cNvCxnSpPr>
            <p:nvPr/>
          </p:nvCxnSpPr>
          <p:spPr>
            <a:xfrm flipH="1">
              <a:off x="9270609" y="3386098"/>
              <a:ext cx="765360" cy="5178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8628FAB3-8BD0-3738-DA2D-79E3D16F1C02}"/>
                    </a:ext>
                  </a:extLst>
                </p:cNvPr>
                <p:cNvSpPr/>
                <p:nvPr/>
              </p:nvSpPr>
              <p:spPr>
                <a:xfrm>
                  <a:off x="8305800" y="2885594"/>
                  <a:ext cx="335171" cy="335171"/>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34" name="Oval 33">
                  <a:extLst>
                    <a:ext uri="{FF2B5EF4-FFF2-40B4-BE49-F238E27FC236}">
                      <a16:creationId xmlns:a16="http://schemas.microsoft.com/office/drawing/2014/main" id="{8628FAB3-8BD0-3738-DA2D-79E3D16F1C02}"/>
                    </a:ext>
                  </a:extLst>
                </p:cNvPr>
                <p:cNvSpPr>
                  <a:spLocks noRot="1" noChangeAspect="1" noMove="1" noResize="1" noEditPoints="1" noAdjustHandles="1" noChangeArrowheads="1" noChangeShapeType="1" noTextEdit="1"/>
                </p:cNvSpPr>
                <p:nvPr/>
              </p:nvSpPr>
              <p:spPr>
                <a:xfrm>
                  <a:off x="8305800" y="2885594"/>
                  <a:ext cx="335171" cy="335171"/>
                </a:xfrm>
                <a:prstGeom prst="ellipse">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BABBDF72-2FF5-2183-A9B1-28ADD7420C07}"/>
                    </a:ext>
                  </a:extLst>
                </p:cNvPr>
                <p:cNvSpPr/>
                <p:nvPr/>
              </p:nvSpPr>
              <p:spPr>
                <a:xfrm>
                  <a:off x="9566783" y="2138498"/>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35" name="Oval 34">
                  <a:extLst>
                    <a:ext uri="{FF2B5EF4-FFF2-40B4-BE49-F238E27FC236}">
                      <a16:creationId xmlns:a16="http://schemas.microsoft.com/office/drawing/2014/main" id="{BABBDF72-2FF5-2183-A9B1-28ADD7420C07}"/>
                    </a:ext>
                  </a:extLst>
                </p:cNvPr>
                <p:cNvSpPr>
                  <a:spLocks noRot="1" noChangeAspect="1" noMove="1" noResize="1" noEditPoints="1" noAdjustHandles="1" noChangeArrowheads="1" noChangeShapeType="1" noTextEdit="1"/>
                </p:cNvSpPr>
                <p:nvPr/>
              </p:nvSpPr>
              <p:spPr>
                <a:xfrm>
                  <a:off x="9566783" y="2138498"/>
                  <a:ext cx="335171" cy="33517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AE8CEF62-5070-282D-FBC7-78010062099D}"/>
                    </a:ext>
                  </a:extLst>
                </p:cNvPr>
                <p:cNvSpPr/>
                <p:nvPr/>
              </p:nvSpPr>
              <p:spPr>
                <a:xfrm>
                  <a:off x="8984522" y="3854902"/>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𝑦</m:t>
                        </m:r>
                      </m:oMath>
                    </m:oMathPara>
                  </a14:m>
                  <a:endParaRPr lang="en-US" dirty="0">
                    <a:solidFill>
                      <a:schemeClr val="tx1"/>
                    </a:solidFill>
                  </a:endParaRPr>
                </a:p>
              </p:txBody>
            </p:sp>
          </mc:Choice>
          <mc:Fallback xmlns="">
            <p:sp>
              <p:nvSpPr>
                <p:cNvPr id="36" name="Oval 35">
                  <a:extLst>
                    <a:ext uri="{FF2B5EF4-FFF2-40B4-BE49-F238E27FC236}">
                      <a16:creationId xmlns:a16="http://schemas.microsoft.com/office/drawing/2014/main" id="{AE8CEF62-5070-282D-FBC7-78010062099D}"/>
                    </a:ext>
                  </a:extLst>
                </p:cNvPr>
                <p:cNvSpPr>
                  <a:spLocks noRot="1" noChangeAspect="1" noMove="1" noResize="1" noEditPoints="1" noAdjustHandles="1" noChangeArrowheads="1" noChangeShapeType="1" noTextEdit="1"/>
                </p:cNvSpPr>
                <p:nvPr/>
              </p:nvSpPr>
              <p:spPr>
                <a:xfrm>
                  <a:off x="8984522" y="3854902"/>
                  <a:ext cx="335171" cy="335171"/>
                </a:xfrm>
                <a:prstGeom prst="ellipse">
                  <a:avLst/>
                </a:prstGeom>
                <a:blipFill>
                  <a:blip r:embed="rId5"/>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0CC2B2E-CACC-9F08-B7C8-C7E525968DFB}"/>
                    </a:ext>
                  </a:extLst>
                </p:cNvPr>
                <p:cNvSpPr/>
                <p:nvPr/>
              </p:nvSpPr>
              <p:spPr>
                <a:xfrm>
                  <a:off x="9986885" y="3100011"/>
                  <a:ext cx="335171" cy="335171"/>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oMath>
                    </m:oMathPara>
                  </a14:m>
                  <a:endParaRPr lang="en-US" dirty="0">
                    <a:solidFill>
                      <a:schemeClr val="tx1"/>
                    </a:solidFill>
                  </a:endParaRPr>
                </a:p>
              </p:txBody>
            </p:sp>
          </mc:Choice>
          <mc:Fallback xmlns="">
            <p:sp>
              <p:nvSpPr>
                <p:cNvPr id="37" name="Oval 36">
                  <a:extLst>
                    <a:ext uri="{FF2B5EF4-FFF2-40B4-BE49-F238E27FC236}">
                      <a16:creationId xmlns:a16="http://schemas.microsoft.com/office/drawing/2014/main" id="{F0CC2B2E-CACC-9F08-B7C8-C7E525968DFB}"/>
                    </a:ext>
                  </a:extLst>
                </p:cNvPr>
                <p:cNvSpPr>
                  <a:spLocks noRot="1" noChangeAspect="1" noMove="1" noResize="1" noEditPoints="1" noAdjustHandles="1" noChangeArrowheads="1" noChangeShapeType="1" noTextEdit="1"/>
                </p:cNvSpPr>
                <p:nvPr/>
              </p:nvSpPr>
              <p:spPr>
                <a:xfrm>
                  <a:off x="9986885" y="3100011"/>
                  <a:ext cx="335171" cy="335171"/>
                </a:xfrm>
                <a:prstGeom prst="ellipse">
                  <a:avLst/>
                </a:prstGeom>
                <a:blipFill>
                  <a:blip r:embed="rId6"/>
                  <a:stretch>
                    <a:fillRect/>
                  </a:stretch>
                </a:blipFill>
                <a:ln>
                  <a:solidFill>
                    <a:schemeClr val="accent3">
                      <a:lumMod val="50000"/>
                    </a:schemeClr>
                  </a:solidFill>
                </a:ln>
              </p:spPr>
              <p:txBody>
                <a:bodyPr/>
                <a:lstStyle/>
                <a:p>
                  <a:r>
                    <a:rPr lang="en-US">
                      <a:noFill/>
                    </a:rPr>
                    <a:t> </a:t>
                  </a:r>
                </a:p>
              </p:txBody>
            </p:sp>
          </mc:Fallback>
        </mc:AlternateContent>
        <p:sp>
          <p:nvSpPr>
            <p:cNvPr id="44" name="Freeform 2">
              <a:extLst>
                <a:ext uri="{FF2B5EF4-FFF2-40B4-BE49-F238E27FC236}">
                  <a16:creationId xmlns:a16="http://schemas.microsoft.com/office/drawing/2014/main" id="{187AAD63-1D27-A33B-AA85-F13586E96FD7}"/>
                </a:ext>
              </a:extLst>
            </p:cNvPr>
            <p:cNvSpPr/>
            <p:nvPr/>
          </p:nvSpPr>
          <p:spPr>
            <a:xfrm>
              <a:off x="8158085" y="1755227"/>
              <a:ext cx="1828800" cy="2664373"/>
            </a:xfrm>
            <a:custGeom>
              <a:avLst/>
              <a:gdLst>
                <a:gd name="connsiteX0" fmla="*/ 0 w 1828800"/>
                <a:gd name="connsiteY0" fmla="*/ 1119352 h 2664373"/>
                <a:gd name="connsiteX1" fmla="*/ 110359 w 1828800"/>
                <a:gd name="connsiteY1" fmla="*/ 1797269 h 2664373"/>
                <a:gd name="connsiteX2" fmla="*/ 394138 w 1828800"/>
                <a:gd name="connsiteY2" fmla="*/ 2443655 h 2664373"/>
                <a:gd name="connsiteX3" fmla="*/ 961697 w 1828800"/>
                <a:gd name="connsiteY3" fmla="*/ 2664373 h 2664373"/>
                <a:gd name="connsiteX4" fmla="*/ 1371600 w 1828800"/>
                <a:gd name="connsiteY4" fmla="*/ 2333297 h 2664373"/>
                <a:gd name="connsiteX5" fmla="*/ 1403131 w 1828800"/>
                <a:gd name="connsiteY5" fmla="*/ 1608083 h 2664373"/>
                <a:gd name="connsiteX6" fmla="*/ 1828800 w 1828800"/>
                <a:gd name="connsiteY6" fmla="*/ 567559 h 2664373"/>
                <a:gd name="connsiteX7" fmla="*/ 1765738 w 1828800"/>
                <a:gd name="connsiteY7" fmla="*/ 141890 h 2664373"/>
                <a:gd name="connsiteX8" fmla="*/ 1513490 w 1828800"/>
                <a:gd name="connsiteY8" fmla="*/ 0 h 2664373"/>
                <a:gd name="connsiteX9" fmla="*/ 614856 w 1828800"/>
                <a:gd name="connsiteY9" fmla="*/ 488731 h 2664373"/>
                <a:gd name="connsiteX10" fmla="*/ 78828 w 1828800"/>
                <a:gd name="connsiteY10" fmla="*/ 867104 h 2664373"/>
                <a:gd name="connsiteX11" fmla="*/ 0 w 1828800"/>
                <a:gd name="connsiteY11" fmla="*/ 1119352 h 26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 h="2664373">
                  <a:moveTo>
                    <a:pt x="0" y="1119352"/>
                  </a:moveTo>
                  <a:lnTo>
                    <a:pt x="110359" y="1797269"/>
                  </a:lnTo>
                  <a:lnTo>
                    <a:pt x="394138" y="2443655"/>
                  </a:lnTo>
                  <a:lnTo>
                    <a:pt x="961697" y="2664373"/>
                  </a:lnTo>
                  <a:lnTo>
                    <a:pt x="1371600" y="2333297"/>
                  </a:lnTo>
                  <a:lnTo>
                    <a:pt x="1403131" y="1608083"/>
                  </a:lnTo>
                  <a:lnTo>
                    <a:pt x="1828800" y="567559"/>
                  </a:lnTo>
                  <a:lnTo>
                    <a:pt x="1765738" y="141890"/>
                  </a:lnTo>
                  <a:lnTo>
                    <a:pt x="1513490" y="0"/>
                  </a:lnTo>
                  <a:lnTo>
                    <a:pt x="614856" y="488731"/>
                  </a:lnTo>
                  <a:lnTo>
                    <a:pt x="78828" y="867104"/>
                  </a:lnTo>
                  <a:lnTo>
                    <a:pt x="0" y="1119352"/>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9B7DCAD-FE75-8FAF-B7D8-C443CAF47EA7}"/>
                    </a:ext>
                  </a:extLst>
                </p:cNvPr>
                <p:cNvSpPr txBox="1"/>
                <p:nvPr/>
              </p:nvSpPr>
              <p:spPr>
                <a:xfrm rot="19167461">
                  <a:off x="8886445" y="2873184"/>
                  <a:ext cx="941604" cy="369332"/>
                </a:xfrm>
                <a:prstGeom prst="rect">
                  <a:avLst/>
                </a:prstGeom>
                <a:noFill/>
              </p:spPr>
              <p:txBody>
                <a:bodyPr wrap="none" rtlCol="0">
                  <a:spAutoFit/>
                </a:bodyPr>
                <a:lstStyle/>
                <a:p>
                  <a14:m>
                    <m:oMath xmlns:m="http://schemas.openxmlformats.org/officeDocument/2006/math">
                      <m:r>
                        <a:rPr lang="en-US" b="0" i="1" smtClean="0">
                          <a:solidFill>
                            <a:schemeClr val="tx2">
                              <a:lumMod val="75000"/>
                            </a:schemeClr>
                          </a:solidFill>
                          <a:latin typeface="Cambria Math" panose="02040503050406030204" pitchFamily="18" charset="0"/>
                        </a:rPr>
                        <m:t>𝑘</m:t>
                      </m:r>
                    </m:oMath>
                  </a14:m>
                  <a:r>
                    <a:rPr lang="en-US" dirty="0">
                      <a:solidFill>
                        <a:schemeClr val="tx2">
                          <a:lumMod val="75000"/>
                        </a:schemeClr>
                      </a:solidFill>
                    </a:rPr>
                    <a:t> nodes</a:t>
                  </a:r>
                </a:p>
              </p:txBody>
            </p:sp>
          </mc:Choice>
          <mc:Fallback xmlns="">
            <p:sp>
              <p:nvSpPr>
                <p:cNvPr id="45" name="TextBox 44">
                  <a:extLst>
                    <a:ext uri="{FF2B5EF4-FFF2-40B4-BE49-F238E27FC236}">
                      <a16:creationId xmlns:a16="http://schemas.microsoft.com/office/drawing/2014/main" id="{99B7DCAD-FE75-8FAF-B7D8-C443CAF47EA7}"/>
                    </a:ext>
                  </a:extLst>
                </p:cNvPr>
                <p:cNvSpPr txBox="1">
                  <a:spLocks noRot="1" noChangeAspect="1" noMove="1" noResize="1" noEditPoints="1" noAdjustHandles="1" noChangeArrowheads="1" noChangeShapeType="1" noTextEdit="1"/>
                </p:cNvSpPr>
                <p:nvPr/>
              </p:nvSpPr>
              <p:spPr>
                <a:xfrm rot="19167461">
                  <a:off x="8886445" y="2873184"/>
                  <a:ext cx="941604" cy="369332"/>
                </a:xfrm>
                <a:prstGeom prst="rect">
                  <a:avLst/>
                </a:prstGeom>
                <a:blipFill>
                  <a:blip r:embed="rId7"/>
                  <a:stretch>
                    <a:fillRect t="-6122" r="-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5A4C501F-64FF-88BA-788A-8096A2CFC062}"/>
                    </a:ext>
                  </a:extLst>
                </p:cNvPr>
                <p:cNvSpPr/>
                <p:nvPr/>
              </p:nvSpPr>
              <p:spPr>
                <a:xfrm>
                  <a:off x="10944242" y="1803327"/>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𝑏</m:t>
                        </m:r>
                      </m:oMath>
                    </m:oMathPara>
                  </a14:m>
                  <a:endParaRPr lang="en-US" dirty="0">
                    <a:solidFill>
                      <a:schemeClr val="tx1"/>
                    </a:solidFill>
                  </a:endParaRPr>
                </a:p>
              </p:txBody>
            </p:sp>
          </mc:Choice>
          <mc:Fallback xmlns="">
            <p:sp>
              <p:nvSpPr>
                <p:cNvPr id="47" name="Oval 46">
                  <a:extLst>
                    <a:ext uri="{FF2B5EF4-FFF2-40B4-BE49-F238E27FC236}">
                      <a16:creationId xmlns:a16="http://schemas.microsoft.com/office/drawing/2014/main" id="{5A4C501F-64FF-88BA-788A-8096A2CFC062}"/>
                    </a:ext>
                  </a:extLst>
                </p:cNvPr>
                <p:cNvSpPr>
                  <a:spLocks noRot="1" noChangeAspect="1" noMove="1" noResize="1" noEditPoints="1" noAdjustHandles="1" noChangeArrowheads="1" noChangeShapeType="1" noTextEdit="1"/>
                </p:cNvSpPr>
                <p:nvPr/>
              </p:nvSpPr>
              <p:spPr>
                <a:xfrm>
                  <a:off x="10944242" y="1803327"/>
                  <a:ext cx="335171" cy="335171"/>
                </a:xfrm>
                <a:prstGeom prst="ellipse">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A1F10868-298B-4770-A522-CB1BE37E8448}"/>
                  </a:ext>
                </a:extLst>
              </p14:cNvPr>
              <p14:cNvContentPartPr/>
              <p14:nvPr/>
            </p14:nvContentPartPr>
            <p14:xfrm>
              <a:off x="8529480" y="3575880"/>
              <a:ext cx="3217320" cy="2618280"/>
            </p14:xfrm>
          </p:contentPart>
        </mc:Choice>
        <mc:Fallback>
          <p:pic>
            <p:nvPicPr>
              <p:cNvPr id="6" name="Ink 5">
                <a:extLst>
                  <a:ext uri="{FF2B5EF4-FFF2-40B4-BE49-F238E27FC236}">
                    <a16:creationId xmlns:a16="http://schemas.microsoft.com/office/drawing/2014/main" id="{A1F10868-298B-4770-A522-CB1BE37E8448}"/>
                  </a:ext>
                </a:extLst>
              </p:cNvPr>
              <p:cNvPicPr/>
              <p:nvPr/>
            </p:nvPicPr>
            <p:blipFill>
              <a:blip r:embed="rId10"/>
              <a:stretch>
                <a:fillRect/>
              </a:stretch>
            </p:blipFill>
            <p:spPr>
              <a:xfrm>
                <a:off x="8520120" y="3566520"/>
                <a:ext cx="3236040" cy="2637000"/>
              </a:xfrm>
              <a:prstGeom prst="rect">
                <a:avLst/>
              </a:prstGeom>
            </p:spPr>
          </p:pic>
        </mc:Fallback>
      </mc:AlternateContent>
    </p:spTree>
    <p:extLst>
      <p:ext uri="{BB962C8B-B14F-4D97-AF65-F5344CB8AC3E}">
        <p14:creationId xmlns:p14="http://schemas.microsoft.com/office/powerpoint/2010/main" val="74095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Depth-First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Input: a node </a:t>
                </a:r>
                <a14:m>
                  <m:oMath xmlns:m="http://schemas.openxmlformats.org/officeDocument/2006/math">
                    <m:r>
                      <a:rPr lang="en-US" b="0" i="1" smtClean="0">
                        <a:solidFill>
                          <a:srgbClr val="FF0000"/>
                        </a:solidFill>
                        <a:latin typeface="Cambria Math"/>
                      </a:rPr>
                      <m:t>𝑠</m:t>
                    </m:r>
                  </m:oMath>
                </a14:m>
                <a:endParaRPr lang="en-US" dirty="0"/>
              </a:p>
              <a:p>
                <a:r>
                  <a:rPr lang="en-US" dirty="0"/>
                  <a:t>Behavior: Start with node </a:t>
                </a:r>
                <a14:m>
                  <m:oMath xmlns:m="http://schemas.openxmlformats.org/officeDocument/2006/math">
                    <m:r>
                      <a:rPr lang="en-US" b="0" i="1" smtClean="0">
                        <a:solidFill>
                          <a:srgbClr val="FF0000"/>
                        </a:solidFill>
                        <a:latin typeface="Cambria Math"/>
                      </a:rPr>
                      <m:t>𝑠</m:t>
                    </m:r>
                  </m:oMath>
                </a14:m>
                <a:r>
                  <a:rPr lang="en-US" dirty="0"/>
                  <a:t>, visit one neighbor of </a:t>
                </a:r>
                <a14:m>
                  <m:oMath xmlns:m="http://schemas.openxmlformats.org/officeDocument/2006/math">
                    <m:r>
                      <a:rPr lang="en-US" b="0" i="1" smtClean="0">
                        <a:solidFill>
                          <a:srgbClr val="FF0000"/>
                        </a:solidFill>
                        <a:latin typeface="Cambria Math"/>
                      </a:rPr>
                      <m:t>𝑠</m:t>
                    </m:r>
                  </m:oMath>
                </a14:m>
                <a:r>
                  <a:rPr lang="en-US" dirty="0"/>
                  <a:t>, then all nodes reachable from that neighbor of </a:t>
                </a:r>
                <a14:m>
                  <m:oMath xmlns:m="http://schemas.openxmlformats.org/officeDocument/2006/math">
                    <m:r>
                      <a:rPr lang="en-US" b="0" i="1" smtClean="0">
                        <a:solidFill>
                          <a:srgbClr val="FF0000"/>
                        </a:solidFill>
                        <a:latin typeface="Cambria Math"/>
                      </a:rPr>
                      <m:t>𝑠</m:t>
                    </m:r>
                  </m:oMath>
                </a14:m>
                <a:r>
                  <a:rPr lang="en-US" dirty="0"/>
                  <a:t>, then another neighbor of </a:t>
                </a:r>
                <a14:m>
                  <m:oMath xmlns:m="http://schemas.openxmlformats.org/officeDocument/2006/math">
                    <m:r>
                      <a:rPr lang="en-US" b="0" i="1" smtClean="0">
                        <a:solidFill>
                          <a:srgbClr val="FF0000"/>
                        </a:solidFill>
                        <a:latin typeface="Cambria Math" panose="02040503050406030204" pitchFamily="18" charset="0"/>
                      </a:rPr>
                      <m:t>𝑠</m:t>
                    </m:r>
                  </m:oMath>
                </a14:m>
                <a:r>
                  <a:rPr lang="en-US" dirty="0"/>
                  <a:t>,…</a:t>
                </a:r>
              </a:p>
              <a:p>
                <a:pPr lvl="1"/>
                <a:r>
                  <a:rPr lang="en-US" dirty="0"/>
                  <a:t>Before moving on to the second neighbor of </a:t>
                </a:r>
                <a14:m>
                  <m:oMath xmlns:m="http://schemas.openxmlformats.org/officeDocument/2006/math">
                    <m:r>
                      <a:rPr lang="en-US" b="0" i="1" smtClean="0">
                        <a:solidFill>
                          <a:srgbClr val="FF0000"/>
                        </a:solidFill>
                        <a:latin typeface="Cambria Math" panose="02040503050406030204" pitchFamily="18" charset="0"/>
                      </a:rPr>
                      <m:t>𝑠</m:t>
                    </m:r>
                  </m:oMath>
                </a14:m>
                <a:r>
                  <a:rPr lang="en-US" dirty="0"/>
                  <a:t>, visit everything reachable from the first neighbor of </a:t>
                </a:r>
                <a14:m>
                  <m:oMath xmlns:m="http://schemas.openxmlformats.org/officeDocument/2006/math">
                    <m:r>
                      <a:rPr lang="en-US" b="0" i="1" smtClean="0">
                        <a:solidFill>
                          <a:srgbClr val="FF0000"/>
                        </a:solidFill>
                        <a:latin typeface="Cambria Math" panose="02040503050406030204" pitchFamily="18" charset="0"/>
                      </a:rPr>
                      <m:t>𝑠</m:t>
                    </m:r>
                  </m:oMath>
                </a14:m>
                <a:endParaRPr lang="en-US" dirty="0"/>
              </a:p>
              <a:p>
                <a:r>
                  <a:rPr lang="en-US" dirty="0"/>
                  <a:t>Output: </a:t>
                </a:r>
              </a:p>
              <a:p>
                <a:pPr lvl="1"/>
                <a:r>
                  <a:rPr lang="en-US" dirty="0"/>
                  <a:t>Does the graph have a cycle?</a:t>
                </a:r>
              </a:p>
              <a:p>
                <a:pPr lvl="1"/>
                <a:r>
                  <a:rPr lang="en-US" dirty="0"/>
                  <a:t>A </a:t>
                </a:r>
                <a:r>
                  <a:rPr lang="en-US" b="1" dirty="0"/>
                  <a:t>topological sort </a:t>
                </a:r>
                <a:r>
                  <a:rPr lang="en-US" dirty="0"/>
                  <a:t>of the graph.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13</a:t>
            </a:fld>
            <a:endParaRPr lang="en-US" dirty="0"/>
          </a:p>
        </p:txBody>
      </p:sp>
      <p:sp>
        <p:nvSpPr>
          <p:cNvPr id="5" name="TextBox 4">
            <a:extLst>
              <a:ext uri="{FF2B5EF4-FFF2-40B4-BE49-F238E27FC236}">
                <a16:creationId xmlns:a16="http://schemas.microsoft.com/office/drawing/2014/main" id="{637040C6-C78B-8017-6D73-97D93EB826C3}"/>
              </a:ext>
            </a:extLst>
          </p:cNvPr>
          <p:cNvSpPr txBox="1"/>
          <p:nvPr/>
        </p:nvSpPr>
        <p:spPr>
          <a:xfrm>
            <a:off x="6857667" y="4464542"/>
            <a:ext cx="301686" cy="369332"/>
          </a:xfrm>
          <a:prstGeom prst="rect">
            <a:avLst/>
          </a:prstGeom>
          <a:noFill/>
        </p:spPr>
        <p:txBody>
          <a:bodyPr wrap="none" rtlCol="0">
            <a:spAutoFit/>
          </a:bodyPr>
          <a:lstStyle/>
          <a:p>
            <a:r>
              <a:rPr lang="en-US" dirty="0"/>
              <a:t>0</a:t>
            </a:r>
          </a:p>
        </p:txBody>
      </p:sp>
      <p:sp>
        <p:nvSpPr>
          <p:cNvPr id="6" name="TextBox 5">
            <a:extLst>
              <a:ext uri="{FF2B5EF4-FFF2-40B4-BE49-F238E27FC236}">
                <a16:creationId xmlns:a16="http://schemas.microsoft.com/office/drawing/2014/main" id="{0605044C-10BD-AEE9-D583-6E3F278B41F7}"/>
              </a:ext>
            </a:extLst>
          </p:cNvPr>
          <p:cNvSpPr txBox="1"/>
          <p:nvPr/>
        </p:nvSpPr>
        <p:spPr>
          <a:xfrm>
            <a:off x="8096239" y="3747441"/>
            <a:ext cx="301686" cy="369332"/>
          </a:xfrm>
          <a:prstGeom prst="rect">
            <a:avLst/>
          </a:prstGeom>
          <a:noFill/>
        </p:spPr>
        <p:txBody>
          <a:bodyPr wrap="none" rtlCol="0">
            <a:spAutoFit/>
          </a:bodyPr>
          <a:lstStyle/>
          <a:p>
            <a:r>
              <a:rPr lang="en-US" dirty="0"/>
              <a:t>1</a:t>
            </a:r>
          </a:p>
        </p:txBody>
      </p:sp>
      <p:sp>
        <p:nvSpPr>
          <p:cNvPr id="7" name="TextBox 6">
            <a:extLst>
              <a:ext uri="{FF2B5EF4-FFF2-40B4-BE49-F238E27FC236}">
                <a16:creationId xmlns:a16="http://schemas.microsoft.com/office/drawing/2014/main" id="{B137F514-BD71-389A-276B-9053B381D8E4}"/>
              </a:ext>
            </a:extLst>
          </p:cNvPr>
          <p:cNvSpPr txBox="1"/>
          <p:nvPr/>
        </p:nvSpPr>
        <p:spPr>
          <a:xfrm>
            <a:off x="9338044" y="3798833"/>
            <a:ext cx="301686" cy="369332"/>
          </a:xfrm>
          <a:prstGeom prst="rect">
            <a:avLst/>
          </a:prstGeom>
          <a:noFill/>
        </p:spPr>
        <p:txBody>
          <a:bodyPr wrap="none" rtlCol="0">
            <a:spAutoFit/>
          </a:bodyPr>
          <a:lstStyle/>
          <a:p>
            <a:r>
              <a:rPr lang="en-US" dirty="0"/>
              <a:t>2</a:t>
            </a:r>
          </a:p>
        </p:txBody>
      </p:sp>
      <p:sp>
        <p:nvSpPr>
          <p:cNvPr id="8" name="TextBox 7">
            <a:extLst>
              <a:ext uri="{FF2B5EF4-FFF2-40B4-BE49-F238E27FC236}">
                <a16:creationId xmlns:a16="http://schemas.microsoft.com/office/drawing/2014/main" id="{AA7298B3-A661-E800-FF4D-E8EEBF644EAB}"/>
              </a:ext>
            </a:extLst>
          </p:cNvPr>
          <p:cNvSpPr txBox="1"/>
          <p:nvPr/>
        </p:nvSpPr>
        <p:spPr>
          <a:xfrm>
            <a:off x="10242843" y="4155894"/>
            <a:ext cx="301686" cy="369332"/>
          </a:xfrm>
          <a:prstGeom prst="rect">
            <a:avLst/>
          </a:prstGeom>
          <a:noFill/>
        </p:spPr>
        <p:txBody>
          <a:bodyPr wrap="none" rtlCol="0">
            <a:spAutoFit/>
          </a:bodyPr>
          <a:lstStyle/>
          <a:p>
            <a:r>
              <a:rPr lang="en-US" dirty="0"/>
              <a:t>3</a:t>
            </a:r>
          </a:p>
        </p:txBody>
      </p:sp>
      <p:sp>
        <p:nvSpPr>
          <p:cNvPr id="10" name="TextBox 9">
            <a:extLst>
              <a:ext uri="{FF2B5EF4-FFF2-40B4-BE49-F238E27FC236}">
                <a16:creationId xmlns:a16="http://schemas.microsoft.com/office/drawing/2014/main" id="{84D8D756-6925-39E6-93AD-CDD831F97A7D}"/>
              </a:ext>
            </a:extLst>
          </p:cNvPr>
          <p:cNvSpPr txBox="1"/>
          <p:nvPr/>
        </p:nvSpPr>
        <p:spPr>
          <a:xfrm>
            <a:off x="10287000" y="6248400"/>
            <a:ext cx="301686" cy="369332"/>
          </a:xfrm>
          <a:prstGeom prst="rect">
            <a:avLst/>
          </a:prstGeom>
          <a:noFill/>
        </p:spPr>
        <p:txBody>
          <a:bodyPr wrap="none" rtlCol="0">
            <a:spAutoFit/>
          </a:bodyPr>
          <a:lstStyle/>
          <a:p>
            <a:r>
              <a:rPr lang="en-US" dirty="0"/>
              <a:t>4</a:t>
            </a:r>
          </a:p>
        </p:txBody>
      </p:sp>
      <p:sp>
        <p:nvSpPr>
          <p:cNvPr id="11" name="TextBox 10">
            <a:extLst>
              <a:ext uri="{FF2B5EF4-FFF2-40B4-BE49-F238E27FC236}">
                <a16:creationId xmlns:a16="http://schemas.microsoft.com/office/drawing/2014/main" id="{50F2CDBA-DA7A-3C1A-5713-45F18AC0DC23}"/>
              </a:ext>
            </a:extLst>
          </p:cNvPr>
          <p:cNvSpPr txBox="1"/>
          <p:nvPr/>
        </p:nvSpPr>
        <p:spPr>
          <a:xfrm>
            <a:off x="7421000" y="5817950"/>
            <a:ext cx="301686" cy="369332"/>
          </a:xfrm>
          <a:prstGeom prst="rect">
            <a:avLst/>
          </a:prstGeom>
          <a:noFill/>
        </p:spPr>
        <p:txBody>
          <a:bodyPr wrap="none" rtlCol="0">
            <a:spAutoFit/>
          </a:bodyPr>
          <a:lstStyle/>
          <a:p>
            <a:r>
              <a:rPr lang="en-US" dirty="0"/>
              <a:t>5</a:t>
            </a:r>
          </a:p>
        </p:txBody>
      </p:sp>
      <p:sp>
        <p:nvSpPr>
          <p:cNvPr id="12" name="TextBox 11">
            <a:extLst>
              <a:ext uri="{FF2B5EF4-FFF2-40B4-BE49-F238E27FC236}">
                <a16:creationId xmlns:a16="http://schemas.microsoft.com/office/drawing/2014/main" id="{935030A1-83AA-A3BB-CB2D-2CE9A3C9892E}"/>
              </a:ext>
            </a:extLst>
          </p:cNvPr>
          <p:cNvSpPr txBox="1"/>
          <p:nvPr/>
        </p:nvSpPr>
        <p:spPr>
          <a:xfrm>
            <a:off x="8429267" y="4733162"/>
            <a:ext cx="301686" cy="369332"/>
          </a:xfrm>
          <a:prstGeom prst="rect">
            <a:avLst/>
          </a:prstGeom>
          <a:noFill/>
        </p:spPr>
        <p:txBody>
          <a:bodyPr wrap="none" rtlCol="0">
            <a:spAutoFit/>
          </a:bodyPr>
          <a:lstStyle/>
          <a:p>
            <a:r>
              <a:rPr lang="en-US" dirty="0"/>
              <a:t>6</a:t>
            </a:r>
          </a:p>
        </p:txBody>
      </p:sp>
      <p:grpSp>
        <p:nvGrpSpPr>
          <p:cNvPr id="14" name="Group 13">
            <a:extLst>
              <a:ext uri="{FF2B5EF4-FFF2-40B4-BE49-F238E27FC236}">
                <a16:creationId xmlns:a16="http://schemas.microsoft.com/office/drawing/2014/main" id="{16652F29-0A79-210D-2DF8-9579B15BE792}"/>
              </a:ext>
            </a:extLst>
          </p:cNvPr>
          <p:cNvGrpSpPr/>
          <p:nvPr/>
        </p:nvGrpSpPr>
        <p:grpSpPr>
          <a:xfrm>
            <a:off x="7009533" y="4114199"/>
            <a:ext cx="4385159" cy="2420607"/>
            <a:chOff x="6934200" y="4047495"/>
            <a:chExt cx="4385159" cy="2420607"/>
          </a:xfrm>
        </p:grpSpPr>
        <p:grpSp>
          <p:nvGrpSpPr>
            <p:cNvPr id="15" name="Group 14">
              <a:extLst>
                <a:ext uri="{FF2B5EF4-FFF2-40B4-BE49-F238E27FC236}">
                  <a16:creationId xmlns:a16="http://schemas.microsoft.com/office/drawing/2014/main" id="{77EB8E3F-6751-1E82-7583-8F80C26138DF}"/>
                </a:ext>
              </a:extLst>
            </p:cNvPr>
            <p:cNvGrpSpPr/>
            <p:nvPr/>
          </p:nvGrpSpPr>
          <p:grpSpPr>
            <a:xfrm>
              <a:off x="6934200" y="4047495"/>
              <a:ext cx="4385159" cy="2420607"/>
              <a:chOff x="1524000" y="2625729"/>
              <a:chExt cx="7044346" cy="3888478"/>
            </a:xfrm>
          </p:grpSpPr>
          <p:grpSp>
            <p:nvGrpSpPr>
              <p:cNvPr id="17" name="Group 16">
                <a:extLst>
                  <a:ext uri="{FF2B5EF4-FFF2-40B4-BE49-F238E27FC236}">
                    <a16:creationId xmlns:a16="http://schemas.microsoft.com/office/drawing/2014/main" id="{933A9D27-8499-DCAD-BB09-C5811A2BD9B8}"/>
                  </a:ext>
                </a:extLst>
              </p:cNvPr>
              <p:cNvGrpSpPr/>
              <p:nvPr/>
            </p:nvGrpSpPr>
            <p:grpSpPr>
              <a:xfrm>
                <a:off x="1524000" y="2625729"/>
                <a:ext cx="7044346" cy="3888478"/>
                <a:chOff x="0" y="3020093"/>
                <a:chExt cx="7044346" cy="3888478"/>
              </a:xfrm>
            </p:grpSpPr>
            <p:cxnSp>
              <p:nvCxnSpPr>
                <p:cNvPr id="19" name="Straight Connector 18">
                  <a:extLst>
                    <a:ext uri="{FF2B5EF4-FFF2-40B4-BE49-F238E27FC236}">
                      <a16:creationId xmlns:a16="http://schemas.microsoft.com/office/drawing/2014/main" id="{76F20D4D-C2AE-E63F-6C7C-DE9BDBED70C7}"/>
                    </a:ext>
                  </a:extLst>
                </p:cNvPr>
                <p:cNvCxnSpPr>
                  <a:stCxn id="58" idx="7"/>
                  <a:endCxn id="5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2F690A-F0D8-CEFB-E093-724538ADFB0B}"/>
                    </a:ext>
                  </a:extLst>
                </p:cNvPr>
                <p:cNvCxnSpPr>
                  <a:stCxn id="59" idx="6"/>
                  <a:endCxn id="6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2C7ABA-BBB6-2678-6598-C7D0CEA71D55}"/>
                    </a:ext>
                  </a:extLst>
                </p:cNvPr>
                <p:cNvCxnSpPr>
                  <a:stCxn id="58" idx="4"/>
                  <a:endCxn id="6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662FE4-23A3-CBB5-86C2-A01319284309}"/>
                    </a:ext>
                  </a:extLst>
                </p:cNvPr>
                <p:cNvCxnSpPr>
                  <a:stCxn id="61" idx="3"/>
                  <a:endCxn id="6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AFCEF6-1E10-BE11-39F3-D367EC560DB9}"/>
                    </a:ext>
                  </a:extLst>
                </p:cNvPr>
                <p:cNvCxnSpPr>
                  <a:stCxn id="63" idx="2"/>
                  <a:endCxn id="60"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2A12C4-8001-3670-1EDB-F2EFBDB7661E}"/>
                    </a:ext>
                  </a:extLst>
                </p:cNvPr>
                <p:cNvCxnSpPr>
                  <a:stCxn id="61" idx="5"/>
                  <a:endCxn id="6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FE5E66-3D07-C865-EB56-C97B22695E90}"/>
                    </a:ext>
                  </a:extLst>
                </p:cNvPr>
                <p:cNvCxnSpPr>
                  <a:cxnSpLocks/>
                  <a:stCxn id="59" idx="5"/>
                  <a:endCxn id="64"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24CD16-9A95-C1EA-83C5-7A9080A0385E}"/>
                    </a:ext>
                  </a:extLst>
                </p:cNvPr>
                <p:cNvCxnSpPr>
                  <a:cxnSpLocks/>
                  <a:stCxn id="66" idx="4"/>
                  <a:endCxn id="64"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E0805D-E768-31B1-8BF9-AAD97F21580B}"/>
                    </a:ext>
                  </a:extLst>
                </p:cNvPr>
                <p:cNvCxnSpPr>
                  <a:stCxn id="66" idx="2"/>
                  <a:endCxn id="6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C691D0-D9B7-B74F-D15F-4D0CDB0BB571}"/>
                    </a:ext>
                  </a:extLst>
                </p:cNvPr>
                <p:cNvCxnSpPr>
                  <a:stCxn id="65" idx="1"/>
                  <a:endCxn id="6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8A2562-2B96-4380-2649-D2603A892492}"/>
                    </a:ext>
                  </a:extLst>
                </p:cNvPr>
                <p:cNvCxnSpPr>
                  <a:stCxn id="65" idx="3"/>
                  <a:endCxn id="6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77C7EE-6C4E-FD2F-87D9-ABDBFACDFE6D}"/>
                    </a:ext>
                  </a:extLst>
                </p:cNvPr>
                <p:cNvCxnSpPr>
                  <a:stCxn id="59" idx="4"/>
                  <a:endCxn id="6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D856A7F-12C5-19F0-FCB2-420F43545988}"/>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9" name="Oval 58">
                  <a:extLst>
                    <a:ext uri="{FF2B5EF4-FFF2-40B4-BE49-F238E27FC236}">
                      <a16:creationId xmlns:a16="http://schemas.microsoft.com/office/drawing/2014/main" id="{3C5968D7-2907-9113-8FF6-CC4B379CC232}"/>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0" name="Oval 59">
                  <a:extLst>
                    <a:ext uri="{FF2B5EF4-FFF2-40B4-BE49-F238E27FC236}">
                      <a16:creationId xmlns:a16="http://schemas.microsoft.com/office/drawing/2014/main" id="{7DBE19AF-9821-7DB2-BABD-9828DF2FDA2B}"/>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61" name="Oval 60">
                  <a:extLst>
                    <a:ext uri="{FF2B5EF4-FFF2-40B4-BE49-F238E27FC236}">
                      <a16:creationId xmlns:a16="http://schemas.microsoft.com/office/drawing/2014/main" id="{66C0888B-D28A-7C05-A7DC-C42BD35E4A46}"/>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62" name="Oval 61">
                  <a:extLst>
                    <a:ext uri="{FF2B5EF4-FFF2-40B4-BE49-F238E27FC236}">
                      <a16:creationId xmlns:a16="http://schemas.microsoft.com/office/drawing/2014/main" id="{AF6BA200-2A32-4B42-FDB6-8BC54E2290CC}"/>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3" name="Oval 62">
                  <a:extLst>
                    <a:ext uri="{FF2B5EF4-FFF2-40B4-BE49-F238E27FC236}">
                      <a16:creationId xmlns:a16="http://schemas.microsoft.com/office/drawing/2014/main" id="{10A11247-2014-BBA9-F784-829C0D1A56DD}"/>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64" name="Oval 63">
                  <a:extLst>
                    <a:ext uri="{FF2B5EF4-FFF2-40B4-BE49-F238E27FC236}">
                      <a16:creationId xmlns:a16="http://schemas.microsoft.com/office/drawing/2014/main" id="{A6FA3B9B-58B9-D650-AE52-EB3C4C14EBF2}"/>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Oval 64">
                  <a:extLst>
                    <a:ext uri="{FF2B5EF4-FFF2-40B4-BE49-F238E27FC236}">
                      <a16:creationId xmlns:a16="http://schemas.microsoft.com/office/drawing/2014/main" id="{B5EA0F88-7B97-1BA7-DF0F-7D545939207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66" name="Oval 65">
                  <a:extLst>
                    <a:ext uri="{FF2B5EF4-FFF2-40B4-BE49-F238E27FC236}">
                      <a16:creationId xmlns:a16="http://schemas.microsoft.com/office/drawing/2014/main" id="{2909E842-3B88-2325-732B-830110DB65F8}"/>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18" name="Straight Connector 17">
                <a:extLst>
                  <a:ext uri="{FF2B5EF4-FFF2-40B4-BE49-F238E27FC236}">
                    <a16:creationId xmlns:a16="http://schemas.microsoft.com/office/drawing/2014/main" id="{7234E73A-0E2E-C169-BBC8-1336F0573A3C}"/>
                  </a:ext>
                </a:extLst>
              </p:cNvPr>
              <p:cNvCxnSpPr>
                <a:cxnSpLocks/>
                <a:stCxn id="63" idx="3"/>
                <a:endCxn id="60"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ED5250A6-491F-63A7-7A2B-12750046089E}"/>
                </a:ext>
              </a:extLst>
            </p:cNvPr>
            <p:cNvCxnSpPr>
              <a:cxnSpLocks/>
              <a:stCxn id="63" idx="6"/>
              <a:endCxn id="64"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E2D8E6EA-0503-E96D-3170-C01DCD7AB07A}"/>
              </a:ext>
            </a:extLst>
          </p:cNvPr>
          <p:cNvSpPr txBox="1"/>
          <p:nvPr/>
        </p:nvSpPr>
        <p:spPr>
          <a:xfrm>
            <a:off x="8915400" y="6488668"/>
            <a:ext cx="301686" cy="369332"/>
          </a:xfrm>
          <a:prstGeom prst="rect">
            <a:avLst/>
          </a:prstGeom>
          <a:noFill/>
        </p:spPr>
        <p:txBody>
          <a:bodyPr wrap="none" rtlCol="0">
            <a:spAutoFit/>
          </a:bodyPr>
          <a:lstStyle/>
          <a:p>
            <a:r>
              <a:rPr lang="en-US" dirty="0"/>
              <a:t>7</a:t>
            </a:r>
          </a:p>
        </p:txBody>
      </p:sp>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E6138DA9-79AC-EFC0-2A94-62A935425663}"/>
                  </a:ext>
                </a:extLst>
              </p14:cNvPr>
              <p14:cNvContentPartPr/>
              <p14:nvPr/>
            </p14:nvContentPartPr>
            <p14:xfrm>
              <a:off x="1748160" y="3569760"/>
              <a:ext cx="9396360" cy="3086640"/>
            </p14:xfrm>
          </p:contentPart>
        </mc:Choice>
        <mc:Fallback>
          <p:pic>
            <p:nvPicPr>
              <p:cNvPr id="9" name="Ink 8">
                <a:extLst>
                  <a:ext uri="{FF2B5EF4-FFF2-40B4-BE49-F238E27FC236}">
                    <a16:creationId xmlns:a16="http://schemas.microsoft.com/office/drawing/2014/main" id="{E6138DA9-79AC-EFC0-2A94-62A935425663}"/>
                  </a:ext>
                </a:extLst>
              </p:cNvPr>
              <p:cNvPicPr/>
              <p:nvPr/>
            </p:nvPicPr>
            <p:blipFill>
              <a:blip r:embed="rId4"/>
              <a:stretch>
                <a:fillRect/>
              </a:stretch>
            </p:blipFill>
            <p:spPr>
              <a:xfrm>
                <a:off x="1738800" y="3560400"/>
                <a:ext cx="9415080" cy="3105360"/>
              </a:xfrm>
              <a:prstGeom prst="rect">
                <a:avLst/>
              </a:prstGeom>
            </p:spPr>
          </p:pic>
        </mc:Fallback>
      </mc:AlternateContent>
    </p:spTree>
    <p:extLst>
      <p:ext uri="{BB962C8B-B14F-4D97-AF65-F5344CB8AC3E}">
        <p14:creationId xmlns:p14="http://schemas.microsoft.com/office/powerpoint/2010/main" val="215252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DFS Recursively (more common)</a:t>
            </a:r>
          </a:p>
        </p:txBody>
      </p:sp>
      <p:sp>
        <p:nvSpPr>
          <p:cNvPr id="4" name="Slide Number Placeholder 3"/>
          <p:cNvSpPr>
            <a:spLocks noGrp="1"/>
          </p:cNvSpPr>
          <p:nvPr>
            <p:ph type="sldNum" sz="quarter" idx="12"/>
          </p:nvPr>
        </p:nvSpPr>
        <p:spPr/>
        <p:txBody>
          <a:bodyPr/>
          <a:lstStyle/>
          <a:p>
            <a:fld id="{86BADE50-950A-4D58-BFB2-FA2C6A8B385D}" type="slidenum">
              <a:rPr lang="en-US" smtClean="0"/>
              <a:t>14</a:t>
            </a:fld>
            <a:endParaRPr lang="en-US"/>
          </a:p>
        </p:txBody>
      </p:sp>
      <p:sp>
        <p:nvSpPr>
          <p:cNvPr id="43" name="TextBox 42"/>
          <p:cNvSpPr txBox="1"/>
          <p:nvPr/>
        </p:nvSpPr>
        <p:spPr>
          <a:xfrm>
            <a:off x="105865" y="1866236"/>
            <a:ext cx="8686800" cy="3970318"/>
          </a:xfrm>
          <a:prstGeom prst="rect">
            <a:avLst/>
          </a:prstGeom>
          <a:noFill/>
        </p:spPr>
        <p:txBody>
          <a:bodyPr wrap="square" rtlCol="0">
            <a:spAutoFit/>
          </a:bodyPr>
          <a:lstStyle/>
          <a:p>
            <a:r>
              <a:rPr lang="en-US" sz="2800" dirty="0"/>
              <a:t>void </a:t>
            </a:r>
            <a:r>
              <a:rPr lang="en-US" sz="2800" dirty="0" err="1"/>
              <a:t>dfs</a:t>
            </a:r>
            <a:r>
              <a:rPr lang="en-US" sz="2800" dirty="0"/>
              <a:t>(graph, </a:t>
            </a:r>
            <a:r>
              <a:rPr lang="en-US" sz="2800" dirty="0" err="1"/>
              <a:t>curr</a:t>
            </a:r>
            <a:r>
              <a:rPr lang="en-US" sz="2800" dirty="0"/>
              <a:t>){</a:t>
            </a:r>
          </a:p>
          <a:p>
            <a:r>
              <a:rPr lang="en-US" sz="2800" dirty="0"/>
              <a:t>	mark </a:t>
            </a:r>
            <a:r>
              <a:rPr lang="en-US" sz="2800" dirty="0" err="1"/>
              <a:t>curr</a:t>
            </a:r>
            <a:r>
              <a:rPr lang="en-US" sz="2800" dirty="0"/>
              <a:t> as “visited”;</a:t>
            </a:r>
          </a:p>
          <a:p>
            <a:r>
              <a:rPr lang="en-US" sz="2800" dirty="0"/>
              <a:t>	for (v : neighbors(current)){</a:t>
            </a:r>
          </a:p>
          <a:p>
            <a:r>
              <a:rPr lang="en-US" sz="2800" dirty="0"/>
              <a:t>		if (! v marked “visited”){</a:t>
            </a:r>
          </a:p>
          <a:p>
            <a:r>
              <a:rPr lang="en-US" sz="2800" dirty="0"/>
              <a:t>			</a:t>
            </a:r>
            <a:r>
              <a:rPr lang="en-US" sz="2800" dirty="0" err="1"/>
              <a:t>dfs</a:t>
            </a:r>
            <a:r>
              <a:rPr lang="en-US" sz="2800" dirty="0"/>
              <a:t>(graph, v);</a:t>
            </a:r>
          </a:p>
          <a:p>
            <a:r>
              <a:rPr lang="en-US" sz="2800" dirty="0"/>
              <a:t>		}</a:t>
            </a:r>
          </a:p>
          <a:p>
            <a:r>
              <a:rPr lang="en-US" sz="2800" dirty="0"/>
              <a:t>	}</a:t>
            </a:r>
          </a:p>
          <a:p>
            <a:r>
              <a:rPr lang="en-US" sz="2800" dirty="0"/>
              <a:t>	mark </a:t>
            </a:r>
            <a:r>
              <a:rPr lang="en-US" sz="2800" dirty="0" err="1"/>
              <a:t>curr</a:t>
            </a:r>
            <a:r>
              <a:rPr lang="en-US" sz="2800" dirty="0"/>
              <a:t> as “done”;</a:t>
            </a:r>
          </a:p>
          <a:p>
            <a:r>
              <a:rPr lang="en-US" sz="28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7543800" y="3714388"/>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7477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Sort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Topological Sort of a </a:t>
                </a:r>
                <a:r>
                  <a:rPr lang="en-US" b="1" dirty="0"/>
                  <a:t>directed acyclic graph </a:t>
                </a:r>
                <a14:m>
                  <m:oMath xmlns:m="http://schemas.openxmlformats.org/officeDocument/2006/math">
                    <m:r>
                      <a:rPr lang="en-US" b="1" i="1" smtClean="0">
                        <a:latin typeface="Cambria Math" panose="02040503050406030204" pitchFamily="18" charset="0"/>
                      </a:rPr>
                      <m:t>𝑮</m:t>
                    </m:r>
                    <m:r>
                      <a:rPr lang="en-US" b="1" i="1" smtClean="0">
                        <a:latin typeface="Cambria Math" panose="02040503050406030204" pitchFamily="18" charset="0"/>
                      </a:rPr>
                      <m:t>=(</m:t>
                    </m:r>
                    <m:r>
                      <a:rPr lang="en-US" b="1" i="1" smtClean="0">
                        <a:latin typeface="Cambria Math" panose="02040503050406030204" pitchFamily="18" charset="0"/>
                      </a:rPr>
                      <m:t>𝑽</m:t>
                    </m:r>
                    <m:r>
                      <a:rPr lang="en-US" b="1" i="1" smtClean="0">
                        <a:latin typeface="Cambria Math" panose="02040503050406030204" pitchFamily="18" charset="0"/>
                      </a:rPr>
                      <m:t>,</m:t>
                    </m:r>
                    <m:r>
                      <a:rPr lang="en-US" b="1" i="1" smtClean="0">
                        <a:latin typeface="Cambria Math" panose="02040503050406030204" pitchFamily="18" charset="0"/>
                      </a:rPr>
                      <m:t>𝑬</m:t>
                    </m:r>
                    <m:r>
                      <a:rPr lang="en-US" b="1" i="1" smtClean="0">
                        <a:latin typeface="Cambria Math" panose="02040503050406030204" pitchFamily="18" charset="0"/>
                      </a:rPr>
                      <m:t>)</m:t>
                    </m:r>
                  </m:oMath>
                </a14:m>
                <a:r>
                  <a:rPr lang="en-US" b="1" dirty="0"/>
                  <a:t> </a:t>
                </a:r>
                <a:r>
                  <a:rPr lang="en-US" dirty="0"/>
                  <a:t>is a permutation of </a:t>
                </a:r>
                <a14:m>
                  <m:oMath xmlns:m="http://schemas.openxmlformats.org/officeDocument/2006/math">
                    <m:r>
                      <a:rPr lang="en-US" b="0" i="1" smtClean="0">
                        <a:latin typeface="Cambria Math" panose="02040503050406030204" pitchFamily="18" charset="0"/>
                      </a:rPr>
                      <m:t>𝑉</m:t>
                    </m:r>
                  </m:oMath>
                </a14:m>
                <a:r>
                  <a:rPr lang="en-US" b="1" dirty="0"/>
                  <a:t> </a:t>
                </a:r>
                <a:r>
                  <a:rPr lang="en-US" dirty="0"/>
                  <a:t>such that if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𝐸</m:t>
                    </m:r>
                  </m:oMath>
                </a14:m>
                <a:r>
                  <a:rPr lang="en-US" dirty="0"/>
                  <a:t> then </a:t>
                </a:r>
                <a14:m>
                  <m:oMath xmlns:m="http://schemas.openxmlformats.org/officeDocument/2006/math">
                    <m:r>
                      <a:rPr lang="en-US" b="0" i="1" smtClean="0">
                        <a:latin typeface="Cambria Math" panose="02040503050406030204" pitchFamily="18" charset="0"/>
                      </a:rPr>
                      <m:t>𝑢</m:t>
                    </m:r>
                  </m:oMath>
                </a14:m>
                <a:r>
                  <a:rPr lang="en-US" dirty="0"/>
                  <a:t> is before </a:t>
                </a:r>
                <a14:m>
                  <m:oMath xmlns:m="http://schemas.openxmlformats.org/officeDocument/2006/math">
                    <m:r>
                      <a:rPr lang="en-US" b="0" i="1" smtClean="0">
                        <a:latin typeface="Cambria Math" panose="02040503050406030204" pitchFamily="18" charset="0"/>
                      </a:rPr>
                      <m:t>𝑣</m:t>
                    </m:r>
                  </m:oMath>
                </a14:m>
                <a:r>
                  <a:rPr lang="en-US" dirty="0"/>
                  <a:t> in the permutation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16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15</a:t>
            </a:fld>
            <a:endParaRPr lang="en-US" dirty="0"/>
          </a:p>
        </p:txBody>
      </p:sp>
      <p:grpSp>
        <p:nvGrpSpPr>
          <p:cNvPr id="14" name="Group 13">
            <a:extLst>
              <a:ext uri="{FF2B5EF4-FFF2-40B4-BE49-F238E27FC236}">
                <a16:creationId xmlns:a16="http://schemas.microsoft.com/office/drawing/2014/main" id="{16652F29-0A79-210D-2DF8-9579B15BE792}"/>
              </a:ext>
            </a:extLst>
          </p:cNvPr>
          <p:cNvGrpSpPr/>
          <p:nvPr/>
        </p:nvGrpSpPr>
        <p:grpSpPr>
          <a:xfrm>
            <a:off x="7009533" y="4114199"/>
            <a:ext cx="4385159" cy="2420607"/>
            <a:chOff x="6934200" y="4047495"/>
            <a:chExt cx="4385159" cy="2420607"/>
          </a:xfrm>
        </p:grpSpPr>
        <p:grpSp>
          <p:nvGrpSpPr>
            <p:cNvPr id="15" name="Group 14">
              <a:extLst>
                <a:ext uri="{FF2B5EF4-FFF2-40B4-BE49-F238E27FC236}">
                  <a16:creationId xmlns:a16="http://schemas.microsoft.com/office/drawing/2014/main" id="{77EB8E3F-6751-1E82-7583-8F80C26138DF}"/>
                </a:ext>
              </a:extLst>
            </p:cNvPr>
            <p:cNvGrpSpPr/>
            <p:nvPr/>
          </p:nvGrpSpPr>
          <p:grpSpPr>
            <a:xfrm>
              <a:off x="6934200" y="4047495"/>
              <a:ext cx="4385159" cy="2420607"/>
              <a:chOff x="1524000" y="2625729"/>
              <a:chExt cx="7044346" cy="3888478"/>
            </a:xfrm>
          </p:grpSpPr>
          <p:grpSp>
            <p:nvGrpSpPr>
              <p:cNvPr id="17" name="Group 16">
                <a:extLst>
                  <a:ext uri="{FF2B5EF4-FFF2-40B4-BE49-F238E27FC236}">
                    <a16:creationId xmlns:a16="http://schemas.microsoft.com/office/drawing/2014/main" id="{933A9D27-8499-DCAD-BB09-C5811A2BD9B8}"/>
                  </a:ext>
                </a:extLst>
              </p:cNvPr>
              <p:cNvGrpSpPr/>
              <p:nvPr/>
            </p:nvGrpSpPr>
            <p:grpSpPr>
              <a:xfrm>
                <a:off x="1524000" y="2625729"/>
                <a:ext cx="7044346" cy="3888478"/>
                <a:chOff x="0" y="3020093"/>
                <a:chExt cx="7044346" cy="3888478"/>
              </a:xfrm>
            </p:grpSpPr>
            <p:cxnSp>
              <p:nvCxnSpPr>
                <p:cNvPr id="19" name="Straight Connector 18">
                  <a:extLst>
                    <a:ext uri="{FF2B5EF4-FFF2-40B4-BE49-F238E27FC236}">
                      <a16:creationId xmlns:a16="http://schemas.microsoft.com/office/drawing/2014/main" id="{76F20D4D-C2AE-E63F-6C7C-DE9BDBED70C7}"/>
                    </a:ext>
                  </a:extLst>
                </p:cNvPr>
                <p:cNvCxnSpPr>
                  <a:stCxn id="58" idx="7"/>
                  <a:endCxn id="5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2F690A-F0D8-CEFB-E093-724538ADFB0B}"/>
                    </a:ext>
                  </a:extLst>
                </p:cNvPr>
                <p:cNvCxnSpPr>
                  <a:stCxn id="59" idx="6"/>
                  <a:endCxn id="6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2C7ABA-BBB6-2678-6598-C7D0CEA71D55}"/>
                    </a:ext>
                  </a:extLst>
                </p:cNvPr>
                <p:cNvCxnSpPr>
                  <a:stCxn id="58" idx="4"/>
                  <a:endCxn id="6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662FE4-23A3-CBB5-86C2-A01319284309}"/>
                    </a:ext>
                  </a:extLst>
                </p:cNvPr>
                <p:cNvCxnSpPr>
                  <a:stCxn id="61" idx="3"/>
                  <a:endCxn id="6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2A12C4-8001-3670-1EDB-F2EFBDB7661E}"/>
                    </a:ext>
                  </a:extLst>
                </p:cNvPr>
                <p:cNvCxnSpPr>
                  <a:stCxn id="61" idx="5"/>
                  <a:endCxn id="6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FE5E66-3D07-C865-EB56-C97B22695E90}"/>
                    </a:ext>
                  </a:extLst>
                </p:cNvPr>
                <p:cNvCxnSpPr>
                  <a:cxnSpLocks/>
                  <a:stCxn id="66" idx="3"/>
                  <a:endCxn id="59" idx="5"/>
                </p:cNvCxnSpPr>
                <p:nvPr/>
              </p:nvCxnSpPr>
              <p:spPr>
                <a:xfrm flipH="1" flipV="1">
                  <a:off x="2369118" y="3458194"/>
                  <a:ext cx="3012648" cy="7290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24CD16-9A95-C1EA-83C5-7A9080A0385E}"/>
                    </a:ext>
                  </a:extLst>
                </p:cNvPr>
                <p:cNvCxnSpPr>
                  <a:cxnSpLocks/>
                  <a:stCxn id="66" idx="4"/>
                  <a:endCxn id="64"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E0805D-E768-31B1-8BF9-AAD97F21580B}"/>
                    </a:ext>
                  </a:extLst>
                </p:cNvPr>
                <p:cNvCxnSpPr>
                  <a:stCxn id="66" idx="2"/>
                  <a:endCxn id="6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C691D0-D9B7-B74F-D15F-4D0CDB0BB571}"/>
                    </a:ext>
                  </a:extLst>
                </p:cNvPr>
                <p:cNvCxnSpPr>
                  <a:stCxn id="65" idx="1"/>
                  <a:endCxn id="6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8A2562-2B96-4380-2649-D2603A892492}"/>
                    </a:ext>
                  </a:extLst>
                </p:cNvPr>
                <p:cNvCxnSpPr>
                  <a:stCxn id="65" idx="3"/>
                  <a:endCxn id="6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77C7EE-6C4E-FD2F-87D9-ABDBFACDFE6D}"/>
                    </a:ext>
                  </a:extLst>
                </p:cNvPr>
                <p:cNvCxnSpPr>
                  <a:stCxn id="59" idx="4"/>
                  <a:endCxn id="6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D856A7F-12C5-19F0-FCB2-420F43545988}"/>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9" name="Oval 58">
                  <a:extLst>
                    <a:ext uri="{FF2B5EF4-FFF2-40B4-BE49-F238E27FC236}">
                      <a16:creationId xmlns:a16="http://schemas.microsoft.com/office/drawing/2014/main" id="{3C5968D7-2907-9113-8FF6-CC4B379CC232}"/>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0" name="Oval 59">
                  <a:extLst>
                    <a:ext uri="{FF2B5EF4-FFF2-40B4-BE49-F238E27FC236}">
                      <a16:creationId xmlns:a16="http://schemas.microsoft.com/office/drawing/2014/main" id="{7DBE19AF-9821-7DB2-BABD-9828DF2FDA2B}"/>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61" name="Oval 60">
                  <a:extLst>
                    <a:ext uri="{FF2B5EF4-FFF2-40B4-BE49-F238E27FC236}">
                      <a16:creationId xmlns:a16="http://schemas.microsoft.com/office/drawing/2014/main" id="{66C0888B-D28A-7C05-A7DC-C42BD35E4A46}"/>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62" name="Oval 61">
                  <a:extLst>
                    <a:ext uri="{FF2B5EF4-FFF2-40B4-BE49-F238E27FC236}">
                      <a16:creationId xmlns:a16="http://schemas.microsoft.com/office/drawing/2014/main" id="{AF6BA200-2A32-4B42-FDB6-8BC54E2290CC}"/>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3" name="Oval 62">
                  <a:extLst>
                    <a:ext uri="{FF2B5EF4-FFF2-40B4-BE49-F238E27FC236}">
                      <a16:creationId xmlns:a16="http://schemas.microsoft.com/office/drawing/2014/main" id="{10A11247-2014-BBA9-F784-829C0D1A56DD}"/>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64" name="Oval 63">
                  <a:extLst>
                    <a:ext uri="{FF2B5EF4-FFF2-40B4-BE49-F238E27FC236}">
                      <a16:creationId xmlns:a16="http://schemas.microsoft.com/office/drawing/2014/main" id="{A6FA3B9B-58B9-D650-AE52-EB3C4C14EBF2}"/>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Oval 64">
                  <a:extLst>
                    <a:ext uri="{FF2B5EF4-FFF2-40B4-BE49-F238E27FC236}">
                      <a16:creationId xmlns:a16="http://schemas.microsoft.com/office/drawing/2014/main" id="{B5EA0F88-7B97-1BA7-DF0F-7D545939207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66" name="Oval 65">
                  <a:extLst>
                    <a:ext uri="{FF2B5EF4-FFF2-40B4-BE49-F238E27FC236}">
                      <a16:creationId xmlns:a16="http://schemas.microsoft.com/office/drawing/2014/main" id="{2909E842-3B88-2325-732B-830110DB65F8}"/>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18" name="Straight Connector 17">
                <a:extLst>
                  <a:ext uri="{FF2B5EF4-FFF2-40B4-BE49-F238E27FC236}">
                    <a16:creationId xmlns:a16="http://schemas.microsoft.com/office/drawing/2014/main" id="{7234E73A-0E2E-C169-BBC8-1336F0573A3C}"/>
                  </a:ext>
                </a:extLst>
              </p:cNvPr>
              <p:cNvCxnSpPr>
                <a:cxnSpLocks/>
                <a:stCxn id="63" idx="2"/>
                <a:endCxn id="60" idx="5"/>
              </p:cNvCxnSpPr>
              <p:nvPr/>
            </p:nvCxnSpPr>
            <p:spPr>
              <a:xfrm flipH="1" flipV="1">
                <a:off x="3001468" y="5692260"/>
                <a:ext cx="1369411" cy="565314"/>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ED5250A6-491F-63A7-7A2B-12750046089E}"/>
                </a:ext>
              </a:extLst>
            </p:cNvPr>
            <p:cNvCxnSpPr>
              <a:cxnSpLocks/>
              <a:stCxn id="63" idx="6"/>
              <a:endCxn id="64"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320B0D44-4503-B113-87EC-AB0E7A1FCD53}"/>
              </a:ext>
            </a:extLst>
          </p:cNvPr>
          <p:cNvCxnSpPr>
            <a:stCxn id="50" idx="6"/>
            <a:endCxn id="53" idx="2"/>
          </p:cNvCxnSpPr>
          <p:nvPr/>
        </p:nvCxnSpPr>
        <p:spPr>
          <a:xfrm>
            <a:off x="3554103" y="5244295"/>
            <a:ext cx="395811" cy="217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C39D31B-7AA3-5A48-D190-1D40BC85C1C6}"/>
              </a:ext>
            </a:extLst>
          </p:cNvPr>
          <p:cNvCxnSpPr>
            <a:cxnSpLocks/>
            <a:stCxn id="49" idx="6"/>
            <a:endCxn id="51" idx="2"/>
          </p:cNvCxnSpPr>
          <p:nvPr/>
        </p:nvCxnSpPr>
        <p:spPr>
          <a:xfrm>
            <a:off x="619356" y="5234984"/>
            <a:ext cx="449770" cy="631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9529C94-2160-69CC-F66F-68DB22CA31D4}"/>
              </a:ext>
            </a:extLst>
          </p:cNvPr>
          <p:cNvCxnSpPr>
            <a:cxnSpLocks/>
            <a:stCxn id="52" idx="2"/>
            <a:endCxn id="51" idx="6"/>
          </p:cNvCxnSpPr>
          <p:nvPr/>
        </p:nvCxnSpPr>
        <p:spPr>
          <a:xfrm flipH="1" flipV="1">
            <a:off x="1388639" y="5241299"/>
            <a:ext cx="403878" cy="599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3BF517-36A9-3702-EE69-685E12DA7259}"/>
              </a:ext>
            </a:extLst>
          </p:cNvPr>
          <p:cNvCxnSpPr>
            <a:cxnSpLocks/>
            <a:stCxn id="52" idx="6"/>
            <a:endCxn id="54" idx="2"/>
          </p:cNvCxnSpPr>
          <p:nvPr/>
        </p:nvCxnSpPr>
        <p:spPr>
          <a:xfrm>
            <a:off x="2112030" y="5247292"/>
            <a:ext cx="401523" cy="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BE0D209-7094-638C-C4AA-27037DB27106}"/>
              </a:ext>
            </a:extLst>
          </p:cNvPr>
          <p:cNvCxnSpPr>
            <a:cxnSpLocks/>
            <a:stCxn id="57" idx="6"/>
            <a:endCxn id="55" idx="2"/>
          </p:cNvCxnSpPr>
          <p:nvPr/>
        </p:nvCxnSpPr>
        <p:spPr>
          <a:xfrm flipV="1">
            <a:off x="5610488" y="5234983"/>
            <a:ext cx="325755" cy="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44C4795-CDC5-0939-14B6-7DF5DAF16019}"/>
              </a:ext>
            </a:extLst>
          </p:cNvPr>
          <p:cNvCxnSpPr>
            <a:cxnSpLocks/>
            <a:stCxn id="56" idx="6"/>
            <a:endCxn id="57" idx="2"/>
          </p:cNvCxnSpPr>
          <p:nvPr/>
        </p:nvCxnSpPr>
        <p:spPr>
          <a:xfrm>
            <a:off x="4895164" y="5222490"/>
            <a:ext cx="395811" cy="1249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5A71178C-0CB5-81FD-1C6B-5885A1FB0446}"/>
              </a:ext>
            </a:extLst>
          </p:cNvPr>
          <p:cNvSpPr/>
          <p:nvPr/>
        </p:nvSpPr>
        <p:spPr>
          <a:xfrm>
            <a:off x="299843" y="5075227"/>
            <a:ext cx="319513" cy="319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0" name="Oval 49">
            <a:extLst>
              <a:ext uri="{FF2B5EF4-FFF2-40B4-BE49-F238E27FC236}">
                <a16:creationId xmlns:a16="http://schemas.microsoft.com/office/drawing/2014/main" id="{D513346B-401C-3652-32D9-06DEA4AF7513}"/>
              </a:ext>
            </a:extLst>
          </p:cNvPr>
          <p:cNvSpPr/>
          <p:nvPr/>
        </p:nvSpPr>
        <p:spPr>
          <a:xfrm>
            <a:off x="3234590" y="5084538"/>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1" name="Oval 50">
            <a:extLst>
              <a:ext uri="{FF2B5EF4-FFF2-40B4-BE49-F238E27FC236}">
                <a16:creationId xmlns:a16="http://schemas.microsoft.com/office/drawing/2014/main" id="{9513FE45-B8A0-FFEC-0FD0-6DC0DB834F09}"/>
              </a:ext>
            </a:extLst>
          </p:cNvPr>
          <p:cNvSpPr/>
          <p:nvPr/>
        </p:nvSpPr>
        <p:spPr>
          <a:xfrm>
            <a:off x="1069126" y="5081542"/>
            <a:ext cx="319513" cy="319513"/>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2" name="Oval 51">
            <a:extLst>
              <a:ext uri="{FF2B5EF4-FFF2-40B4-BE49-F238E27FC236}">
                <a16:creationId xmlns:a16="http://schemas.microsoft.com/office/drawing/2014/main" id="{4DA80F62-FF8D-4A09-382B-25FB41FB52BB}"/>
              </a:ext>
            </a:extLst>
          </p:cNvPr>
          <p:cNvSpPr/>
          <p:nvPr/>
        </p:nvSpPr>
        <p:spPr>
          <a:xfrm>
            <a:off x="1792517" y="5087535"/>
            <a:ext cx="319513" cy="319513"/>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3" name="Oval 52">
            <a:extLst>
              <a:ext uri="{FF2B5EF4-FFF2-40B4-BE49-F238E27FC236}">
                <a16:creationId xmlns:a16="http://schemas.microsoft.com/office/drawing/2014/main" id="{F293ED18-F8D1-4A1B-3349-17CEE171B546}"/>
              </a:ext>
            </a:extLst>
          </p:cNvPr>
          <p:cNvSpPr/>
          <p:nvPr/>
        </p:nvSpPr>
        <p:spPr>
          <a:xfrm>
            <a:off x="3949914" y="5086716"/>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4" name="Oval 53">
            <a:extLst>
              <a:ext uri="{FF2B5EF4-FFF2-40B4-BE49-F238E27FC236}">
                <a16:creationId xmlns:a16="http://schemas.microsoft.com/office/drawing/2014/main" id="{4E957851-1997-7A07-C848-B94950E30C25}"/>
              </a:ext>
            </a:extLst>
          </p:cNvPr>
          <p:cNvSpPr/>
          <p:nvPr/>
        </p:nvSpPr>
        <p:spPr>
          <a:xfrm>
            <a:off x="2513553" y="5087535"/>
            <a:ext cx="319513" cy="319513"/>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5" name="Oval 54">
            <a:extLst>
              <a:ext uri="{FF2B5EF4-FFF2-40B4-BE49-F238E27FC236}">
                <a16:creationId xmlns:a16="http://schemas.microsoft.com/office/drawing/2014/main" id="{FA22541B-82CB-C642-8CB9-FAA3546D6900}"/>
              </a:ext>
            </a:extLst>
          </p:cNvPr>
          <p:cNvSpPr/>
          <p:nvPr/>
        </p:nvSpPr>
        <p:spPr>
          <a:xfrm>
            <a:off x="5936243" y="5075226"/>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6" name="Oval 55">
            <a:extLst>
              <a:ext uri="{FF2B5EF4-FFF2-40B4-BE49-F238E27FC236}">
                <a16:creationId xmlns:a16="http://schemas.microsoft.com/office/drawing/2014/main" id="{90AB557A-4E87-F26F-1D7A-BFF85239C859}"/>
              </a:ext>
            </a:extLst>
          </p:cNvPr>
          <p:cNvSpPr/>
          <p:nvPr/>
        </p:nvSpPr>
        <p:spPr>
          <a:xfrm>
            <a:off x="4575651" y="5062733"/>
            <a:ext cx="319513" cy="3195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7" name="Oval 56">
            <a:extLst>
              <a:ext uri="{FF2B5EF4-FFF2-40B4-BE49-F238E27FC236}">
                <a16:creationId xmlns:a16="http://schemas.microsoft.com/office/drawing/2014/main" id="{7EBB0A32-9C29-4F89-4C8D-81397F03586E}"/>
              </a:ext>
            </a:extLst>
          </p:cNvPr>
          <p:cNvSpPr/>
          <p:nvPr/>
        </p:nvSpPr>
        <p:spPr>
          <a:xfrm>
            <a:off x="5290975" y="5075227"/>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cxnSp>
        <p:nvCxnSpPr>
          <p:cNvPr id="153" name="Connector: Curved 152">
            <a:extLst>
              <a:ext uri="{FF2B5EF4-FFF2-40B4-BE49-F238E27FC236}">
                <a16:creationId xmlns:a16="http://schemas.microsoft.com/office/drawing/2014/main" id="{814C6C3D-8A21-06DD-4CAA-098772864918}"/>
              </a:ext>
            </a:extLst>
          </p:cNvPr>
          <p:cNvCxnSpPr>
            <a:cxnSpLocks/>
            <a:stCxn id="49" idx="0"/>
            <a:endCxn id="50" idx="0"/>
          </p:cNvCxnSpPr>
          <p:nvPr/>
        </p:nvCxnSpPr>
        <p:spPr>
          <a:xfrm rot="16200000" flipH="1">
            <a:off x="1922317" y="3612509"/>
            <a:ext cx="9311" cy="2934747"/>
          </a:xfrm>
          <a:prstGeom prst="curvedConnector3">
            <a:avLst>
              <a:gd name="adj1" fmla="val -4439126"/>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Connector: Curved 157">
            <a:extLst>
              <a:ext uri="{FF2B5EF4-FFF2-40B4-BE49-F238E27FC236}">
                <a16:creationId xmlns:a16="http://schemas.microsoft.com/office/drawing/2014/main" id="{A4729202-4054-EC19-C819-B933598504E1}"/>
              </a:ext>
            </a:extLst>
          </p:cNvPr>
          <p:cNvCxnSpPr>
            <a:cxnSpLocks/>
            <a:stCxn id="51" idx="0"/>
            <a:endCxn id="50" idx="1"/>
          </p:cNvCxnSpPr>
          <p:nvPr/>
        </p:nvCxnSpPr>
        <p:spPr>
          <a:xfrm rot="16200000" flipH="1">
            <a:off x="2230238" y="4080187"/>
            <a:ext cx="49788" cy="2052499"/>
          </a:xfrm>
          <a:prstGeom prst="curvedConnector3">
            <a:avLst>
              <a:gd name="adj1" fmla="val -459147"/>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Connector: Curved 161">
            <a:extLst>
              <a:ext uri="{FF2B5EF4-FFF2-40B4-BE49-F238E27FC236}">
                <a16:creationId xmlns:a16="http://schemas.microsoft.com/office/drawing/2014/main" id="{0559DE45-F33F-F5BF-9F25-091F131C8528}"/>
              </a:ext>
            </a:extLst>
          </p:cNvPr>
          <p:cNvCxnSpPr>
            <a:cxnSpLocks/>
            <a:stCxn id="51" idx="5"/>
            <a:endCxn id="54" idx="3"/>
          </p:cNvCxnSpPr>
          <p:nvPr/>
        </p:nvCxnSpPr>
        <p:spPr>
          <a:xfrm rot="16200000" flipH="1">
            <a:off x="1948100" y="4748010"/>
            <a:ext cx="5993" cy="1218498"/>
          </a:xfrm>
          <a:prstGeom prst="curvedConnector3">
            <a:avLst>
              <a:gd name="adj1" fmla="val 4695228"/>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Connector: Curved 164">
            <a:extLst>
              <a:ext uri="{FF2B5EF4-FFF2-40B4-BE49-F238E27FC236}">
                <a16:creationId xmlns:a16="http://schemas.microsoft.com/office/drawing/2014/main" id="{8C9D547F-8E81-F5F2-EDFF-11DB65A07280}"/>
              </a:ext>
            </a:extLst>
          </p:cNvPr>
          <p:cNvCxnSpPr>
            <a:cxnSpLocks/>
            <a:stCxn id="54" idx="5"/>
            <a:endCxn id="55" idx="4"/>
          </p:cNvCxnSpPr>
          <p:nvPr/>
        </p:nvCxnSpPr>
        <p:spPr>
          <a:xfrm rot="16200000" flipH="1">
            <a:off x="4423896" y="3722634"/>
            <a:ext cx="34483" cy="3309726"/>
          </a:xfrm>
          <a:prstGeom prst="curvedConnector3">
            <a:avLst>
              <a:gd name="adj1" fmla="val 1870040"/>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Connector: Curved 191">
            <a:extLst>
              <a:ext uri="{FF2B5EF4-FFF2-40B4-BE49-F238E27FC236}">
                <a16:creationId xmlns:a16="http://schemas.microsoft.com/office/drawing/2014/main" id="{B84B2C03-CFCF-CA20-781E-C58089660A45}"/>
              </a:ext>
            </a:extLst>
          </p:cNvPr>
          <p:cNvCxnSpPr>
            <a:cxnSpLocks/>
            <a:stCxn id="50" idx="7"/>
            <a:endCxn id="57" idx="0"/>
          </p:cNvCxnSpPr>
          <p:nvPr/>
        </p:nvCxnSpPr>
        <p:spPr>
          <a:xfrm rot="5400000" flipH="1" flipV="1">
            <a:off x="4450970" y="4131569"/>
            <a:ext cx="56103" cy="1943421"/>
          </a:xfrm>
          <a:prstGeom prst="curvedConnector3">
            <a:avLst>
              <a:gd name="adj1" fmla="val 853193"/>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Connector: Curved 210">
            <a:extLst>
              <a:ext uri="{FF2B5EF4-FFF2-40B4-BE49-F238E27FC236}">
                <a16:creationId xmlns:a16="http://schemas.microsoft.com/office/drawing/2014/main" id="{6415C442-473D-7C8D-D16D-EC9EDBE277FA}"/>
              </a:ext>
            </a:extLst>
          </p:cNvPr>
          <p:cNvCxnSpPr>
            <a:cxnSpLocks/>
            <a:stCxn id="53" idx="7"/>
            <a:endCxn id="57" idx="1"/>
          </p:cNvCxnSpPr>
          <p:nvPr/>
        </p:nvCxnSpPr>
        <p:spPr>
          <a:xfrm rot="5400000" flipH="1" flipV="1">
            <a:off x="4774457" y="4570198"/>
            <a:ext cx="11489" cy="1115132"/>
          </a:xfrm>
          <a:prstGeom prst="curvedConnector3">
            <a:avLst>
              <a:gd name="adj1" fmla="val 2497006"/>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Connector: Curved 227">
            <a:extLst>
              <a:ext uri="{FF2B5EF4-FFF2-40B4-BE49-F238E27FC236}">
                <a16:creationId xmlns:a16="http://schemas.microsoft.com/office/drawing/2014/main" id="{05560F74-47A6-8A48-52DE-D20A78234D0A}"/>
              </a:ext>
            </a:extLst>
          </p:cNvPr>
          <p:cNvCxnSpPr>
            <a:cxnSpLocks/>
            <a:stCxn id="56" idx="5"/>
            <a:endCxn id="55" idx="3"/>
          </p:cNvCxnSpPr>
          <p:nvPr/>
        </p:nvCxnSpPr>
        <p:spPr>
          <a:xfrm rot="16200000" flipH="1">
            <a:off x="5409457" y="4774368"/>
            <a:ext cx="12493" cy="1134663"/>
          </a:xfrm>
          <a:prstGeom prst="curvedConnector3">
            <a:avLst>
              <a:gd name="adj1" fmla="val 2304370"/>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273ABD90-3B45-386A-6F22-26E471C72248}"/>
                  </a:ext>
                </a:extLst>
              </p14:cNvPr>
              <p14:cNvContentPartPr/>
              <p14:nvPr/>
            </p14:nvContentPartPr>
            <p14:xfrm>
              <a:off x="261000" y="5578200"/>
              <a:ext cx="5992200" cy="306720"/>
            </p14:xfrm>
          </p:contentPart>
        </mc:Choice>
        <mc:Fallback>
          <p:pic>
            <p:nvPicPr>
              <p:cNvPr id="5" name="Ink 4">
                <a:extLst>
                  <a:ext uri="{FF2B5EF4-FFF2-40B4-BE49-F238E27FC236}">
                    <a16:creationId xmlns:a16="http://schemas.microsoft.com/office/drawing/2014/main" id="{273ABD90-3B45-386A-6F22-26E471C72248}"/>
                  </a:ext>
                </a:extLst>
              </p:cNvPr>
              <p:cNvPicPr/>
              <p:nvPr/>
            </p:nvPicPr>
            <p:blipFill>
              <a:blip r:embed="rId4"/>
              <a:stretch>
                <a:fillRect/>
              </a:stretch>
            </p:blipFill>
            <p:spPr>
              <a:xfrm>
                <a:off x="245160" y="5514840"/>
                <a:ext cx="602352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1A428221-19EE-8F10-A26E-614A500A5BBE}"/>
                  </a:ext>
                </a:extLst>
              </p14:cNvPr>
              <p14:cNvContentPartPr/>
              <p14:nvPr/>
            </p14:nvContentPartPr>
            <p14:xfrm>
              <a:off x="1410480" y="1739160"/>
              <a:ext cx="8388360" cy="3775320"/>
            </p14:xfrm>
          </p:contentPart>
        </mc:Choice>
        <mc:Fallback>
          <p:pic>
            <p:nvPicPr>
              <p:cNvPr id="6" name="Ink 5">
                <a:extLst>
                  <a:ext uri="{FF2B5EF4-FFF2-40B4-BE49-F238E27FC236}">
                    <a16:creationId xmlns:a16="http://schemas.microsoft.com/office/drawing/2014/main" id="{1A428221-19EE-8F10-A26E-614A500A5BBE}"/>
                  </a:ext>
                </a:extLst>
              </p:cNvPr>
              <p:cNvPicPr/>
              <p:nvPr/>
            </p:nvPicPr>
            <p:blipFill>
              <a:blip r:embed="rId6"/>
              <a:stretch>
                <a:fillRect/>
              </a:stretch>
            </p:blipFill>
            <p:spPr>
              <a:xfrm>
                <a:off x="1401120" y="1729800"/>
                <a:ext cx="8407080" cy="3794040"/>
              </a:xfrm>
              <a:prstGeom prst="rect">
                <a:avLst/>
              </a:prstGeom>
            </p:spPr>
          </p:pic>
        </mc:Fallback>
      </mc:AlternateContent>
    </p:spTree>
    <p:extLst>
      <p:ext uri="{BB962C8B-B14F-4D97-AF65-F5344CB8AC3E}">
        <p14:creationId xmlns:p14="http://schemas.microsoft.com/office/powerpoint/2010/main" val="1503108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DFS Recursively</a:t>
            </a:r>
          </a:p>
        </p:txBody>
      </p:sp>
      <p:sp>
        <p:nvSpPr>
          <p:cNvPr id="4" name="Slide Number Placeholder 3"/>
          <p:cNvSpPr>
            <a:spLocks noGrp="1"/>
          </p:cNvSpPr>
          <p:nvPr>
            <p:ph type="sldNum" sz="quarter" idx="12"/>
          </p:nvPr>
        </p:nvSpPr>
        <p:spPr/>
        <p:txBody>
          <a:bodyPr/>
          <a:lstStyle/>
          <a:p>
            <a:fld id="{86BADE50-950A-4D58-BFB2-FA2C6A8B385D}" type="slidenum">
              <a:rPr lang="en-US" smtClean="0"/>
              <a:t>16</a:t>
            </a:fld>
            <a:endParaRPr lang="en-US"/>
          </a:p>
        </p:txBody>
      </p:sp>
      <p:sp>
        <p:nvSpPr>
          <p:cNvPr id="43" name="TextBox 42"/>
          <p:cNvSpPr txBox="1"/>
          <p:nvPr/>
        </p:nvSpPr>
        <p:spPr>
          <a:xfrm>
            <a:off x="105865" y="1866236"/>
            <a:ext cx="8686800" cy="3970318"/>
          </a:xfrm>
          <a:prstGeom prst="rect">
            <a:avLst/>
          </a:prstGeom>
          <a:noFill/>
        </p:spPr>
        <p:txBody>
          <a:bodyPr wrap="square" rtlCol="0">
            <a:spAutoFit/>
          </a:bodyPr>
          <a:lstStyle/>
          <a:p>
            <a:r>
              <a:rPr lang="en-US" sz="2800" dirty="0"/>
              <a:t>void </a:t>
            </a:r>
            <a:r>
              <a:rPr lang="en-US" sz="2800" dirty="0" err="1"/>
              <a:t>dfs</a:t>
            </a:r>
            <a:r>
              <a:rPr lang="en-US" sz="2800" dirty="0"/>
              <a:t>(graph, </a:t>
            </a:r>
            <a:r>
              <a:rPr lang="en-US" sz="2800" dirty="0" err="1"/>
              <a:t>curr</a:t>
            </a:r>
            <a:r>
              <a:rPr lang="en-US" sz="2800" dirty="0"/>
              <a:t>){</a:t>
            </a:r>
          </a:p>
          <a:p>
            <a:r>
              <a:rPr lang="en-US" sz="2800" dirty="0"/>
              <a:t>	mark </a:t>
            </a:r>
            <a:r>
              <a:rPr lang="en-US" sz="2800" dirty="0" err="1"/>
              <a:t>curr</a:t>
            </a:r>
            <a:r>
              <a:rPr lang="en-US" sz="2800" dirty="0"/>
              <a:t> as “visited”;</a:t>
            </a:r>
          </a:p>
          <a:p>
            <a:r>
              <a:rPr lang="en-US" sz="2800" dirty="0"/>
              <a:t>	for (v : neighbors(current)){</a:t>
            </a:r>
          </a:p>
          <a:p>
            <a:r>
              <a:rPr lang="en-US" sz="2800" dirty="0"/>
              <a:t>		if (! v marked “visited”){</a:t>
            </a:r>
          </a:p>
          <a:p>
            <a:r>
              <a:rPr lang="en-US" sz="2800" dirty="0"/>
              <a:t>			</a:t>
            </a:r>
            <a:r>
              <a:rPr lang="en-US" sz="2800" dirty="0" err="1"/>
              <a:t>dfs</a:t>
            </a:r>
            <a:r>
              <a:rPr lang="en-US" sz="2800" dirty="0"/>
              <a:t>(graph, v);</a:t>
            </a:r>
          </a:p>
          <a:p>
            <a:r>
              <a:rPr lang="en-US" sz="2800" dirty="0"/>
              <a:t>		}</a:t>
            </a:r>
          </a:p>
          <a:p>
            <a:r>
              <a:rPr lang="en-US" sz="2800" dirty="0"/>
              <a:t>	}</a:t>
            </a:r>
          </a:p>
          <a:p>
            <a:r>
              <a:rPr lang="en-US" sz="2800" dirty="0"/>
              <a:t>	mark </a:t>
            </a:r>
            <a:r>
              <a:rPr lang="en-US" sz="2800" dirty="0" err="1"/>
              <a:t>curr</a:t>
            </a:r>
            <a:r>
              <a:rPr lang="en-US" sz="2800" dirty="0"/>
              <a:t> as “done”;</a:t>
            </a:r>
          </a:p>
          <a:p>
            <a:r>
              <a:rPr lang="en-US" sz="28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7543800" y="3714388"/>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0CD1BA3A-96E8-D2C0-ED4F-1198276AF6C8}"/>
              </a:ext>
            </a:extLst>
          </p:cNvPr>
          <p:cNvSpPr txBox="1"/>
          <p:nvPr/>
        </p:nvSpPr>
        <p:spPr>
          <a:xfrm>
            <a:off x="7456715" y="1337129"/>
            <a:ext cx="3516086" cy="954107"/>
          </a:xfrm>
          <a:prstGeom prst="rect">
            <a:avLst/>
          </a:prstGeom>
          <a:noFill/>
          <a:ln>
            <a:solidFill>
              <a:srgbClr val="FF0000"/>
            </a:solidFill>
          </a:ln>
        </p:spPr>
        <p:txBody>
          <a:bodyPr wrap="square" rtlCol="0">
            <a:spAutoFit/>
          </a:bodyPr>
          <a:lstStyle/>
          <a:p>
            <a:r>
              <a:rPr lang="en-US" sz="2800" dirty="0">
                <a:solidFill>
                  <a:srgbClr val="FF0000"/>
                </a:solidFill>
              </a:rPr>
              <a:t>Idea: List in reverse order by “done” time</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2FBEB3C6-FA9F-9470-739F-A39893CF2D32}"/>
                  </a:ext>
                </a:extLst>
              </p14:cNvPr>
              <p14:cNvContentPartPr/>
              <p14:nvPr/>
            </p14:nvContentPartPr>
            <p14:xfrm>
              <a:off x="7773480" y="3346200"/>
              <a:ext cx="3875040" cy="2890800"/>
            </p14:xfrm>
          </p:contentPart>
        </mc:Choice>
        <mc:Fallback>
          <p:pic>
            <p:nvPicPr>
              <p:cNvPr id="3" name="Ink 2">
                <a:extLst>
                  <a:ext uri="{FF2B5EF4-FFF2-40B4-BE49-F238E27FC236}">
                    <a16:creationId xmlns:a16="http://schemas.microsoft.com/office/drawing/2014/main" id="{2FBEB3C6-FA9F-9470-739F-A39893CF2D32}"/>
                  </a:ext>
                </a:extLst>
              </p:cNvPr>
              <p:cNvPicPr/>
              <p:nvPr/>
            </p:nvPicPr>
            <p:blipFill>
              <a:blip r:embed="rId3"/>
              <a:stretch>
                <a:fillRect/>
              </a:stretch>
            </p:blipFill>
            <p:spPr>
              <a:xfrm>
                <a:off x="7764120" y="3336840"/>
                <a:ext cx="3893760" cy="2909520"/>
              </a:xfrm>
              <a:prstGeom prst="rect">
                <a:avLst/>
              </a:prstGeom>
            </p:spPr>
          </p:pic>
        </mc:Fallback>
      </mc:AlternateContent>
    </p:spTree>
    <p:extLst>
      <p:ext uri="{BB962C8B-B14F-4D97-AF65-F5344CB8AC3E}">
        <p14:creationId xmlns:p14="http://schemas.microsoft.com/office/powerpoint/2010/main" val="375491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995"/>
            <a:ext cx="10515600" cy="1325563"/>
          </a:xfrm>
        </p:spPr>
        <p:txBody>
          <a:bodyPr>
            <a:normAutofit/>
          </a:bodyPr>
          <a:lstStyle/>
          <a:p>
            <a:r>
              <a:rPr lang="en-US" dirty="0"/>
              <a:t>DFS: Topological sort</a:t>
            </a:r>
          </a:p>
        </p:txBody>
      </p:sp>
      <p:sp>
        <p:nvSpPr>
          <p:cNvPr id="4" name="Slide Number Placeholder 3"/>
          <p:cNvSpPr>
            <a:spLocks noGrp="1"/>
          </p:cNvSpPr>
          <p:nvPr>
            <p:ph type="sldNum" sz="quarter" idx="12"/>
          </p:nvPr>
        </p:nvSpPr>
        <p:spPr/>
        <p:txBody>
          <a:bodyPr/>
          <a:lstStyle/>
          <a:p>
            <a:fld id="{86BADE50-950A-4D58-BFB2-FA2C6A8B385D}" type="slidenum">
              <a:rPr lang="en-US" smtClean="0"/>
              <a:t>17</a:t>
            </a:fld>
            <a:endParaRPr lang="en-US"/>
          </a:p>
        </p:txBody>
      </p:sp>
      <p:sp>
        <p:nvSpPr>
          <p:cNvPr id="43" name="TextBox 42"/>
          <p:cNvSpPr txBox="1"/>
          <p:nvPr/>
        </p:nvSpPr>
        <p:spPr>
          <a:xfrm>
            <a:off x="49174" y="727110"/>
            <a:ext cx="8686800" cy="6247864"/>
          </a:xfrm>
          <a:prstGeom prst="rect">
            <a:avLst/>
          </a:prstGeom>
          <a:noFill/>
        </p:spPr>
        <p:txBody>
          <a:bodyPr wrap="square" rtlCol="0">
            <a:spAutoFit/>
          </a:bodyPr>
          <a:lstStyle/>
          <a:p>
            <a:r>
              <a:rPr lang="en-US" sz="2000" dirty="0"/>
              <a:t>List </a:t>
            </a:r>
            <a:r>
              <a:rPr lang="en-US" sz="2000" dirty="0" err="1"/>
              <a:t>topSort</a:t>
            </a:r>
            <a:r>
              <a:rPr lang="en-US" sz="2000" dirty="0"/>
              <a:t>(graph){</a:t>
            </a:r>
            <a:endParaRPr lang="en-US" sz="2000" b="1" dirty="0">
              <a:solidFill>
                <a:srgbClr val="FF0000"/>
              </a:solidFill>
            </a:endParaRPr>
          </a:p>
          <a:p>
            <a:r>
              <a:rPr lang="en-US" sz="2000" b="1" dirty="0">
                <a:solidFill>
                  <a:srgbClr val="FF0000"/>
                </a:solidFill>
              </a:rPr>
              <a:t>	List&lt;Node&gt; finished = new List&lt;&gt;();</a:t>
            </a:r>
          </a:p>
          <a:p>
            <a:r>
              <a:rPr lang="en-US" sz="2000" b="1" dirty="0">
                <a:solidFill>
                  <a:srgbClr val="FF0000"/>
                </a:solidFill>
              </a:rPr>
              <a:t>	for (Node v : </a:t>
            </a:r>
            <a:r>
              <a:rPr lang="en-US" sz="2000" b="1" dirty="0" err="1">
                <a:solidFill>
                  <a:srgbClr val="FF0000"/>
                </a:solidFill>
              </a:rPr>
              <a:t>graph.vertices</a:t>
            </a:r>
            <a:r>
              <a:rPr lang="en-US" sz="2000" b="1" dirty="0">
                <a:solidFill>
                  <a:srgbClr val="FF0000"/>
                </a:solidFill>
              </a:rPr>
              <a:t>){</a:t>
            </a:r>
          </a:p>
          <a:p>
            <a:r>
              <a:rPr lang="en-US" sz="2000" b="1" dirty="0">
                <a:solidFill>
                  <a:srgbClr val="FF0000"/>
                </a:solidFill>
              </a:rPr>
              <a:t>		if (!</a:t>
            </a:r>
            <a:r>
              <a:rPr lang="en-US" sz="2000" b="1" dirty="0" err="1">
                <a:solidFill>
                  <a:srgbClr val="FF0000"/>
                </a:solidFill>
              </a:rPr>
              <a:t>v.visited</a:t>
            </a:r>
            <a:r>
              <a:rPr lang="en-US" sz="2000" b="1" dirty="0">
                <a:solidFill>
                  <a:srgbClr val="FF0000"/>
                </a:solidFill>
              </a:rPr>
              <a:t>){</a:t>
            </a:r>
          </a:p>
          <a:p>
            <a:r>
              <a:rPr lang="en-US" sz="2000" dirty="0"/>
              <a:t>			</a:t>
            </a:r>
            <a:r>
              <a:rPr lang="en-US" sz="2000" dirty="0" err="1"/>
              <a:t>finishTime</a:t>
            </a:r>
            <a:r>
              <a:rPr lang="en-US" sz="2000" dirty="0"/>
              <a:t>(graph, v, finished);</a:t>
            </a:r>
          </a:p>
          <a:p>
            <a:r>
              <a:rPr lang="en-US" sz="2000" dirty="0"/>
              <a:t>		}</a:t>
            </a:r>
          </a:p>
          <a:p>
            <a:r>
              <a:rPr lang="en-US" sz="2000" dirty="0"/>
              <a:t>	}</a:t>
            </a:r>
          </a:p>
          <a:p>
            <a:r>
              <a:rPr lang="en-US" sz="2000" dirty="0"/>
              <a:t>	</a:t>
            </a:r>
            <a:r>
              <a:rPr lang="en-US" sz="2000" b="1" dirty="0">
                <a:solidFill>
                  <a:srgbClr val="FF0000"/>
                </a:solidFill>
              </a:rPr>
              <a:t> </a:t>
            </a:r>
            <a:r>
              <a:rPr lang="en-US" sz="2000" b="1" dirty="0" err="1">
                <a:solidFill>
                  <a:srgbClr val="FF0000"/>
                </a:solidFill>
              </a:rPr>
              <a:t>finished.reverse</a:t>
            </a:r>
            <a:r>
              <a:rPr lang="en-US" sz="2000" b="1" dirty="0">
                <a:solidFill>
                  <a:srgbClr val="FF0000"/>
                </a:solidFill>
              </a:rPr>
              <a:t>();</a:t>
            </a:r>
          </a:p>
          <a:p>
            <a:r>
              <a:rPr lang="en-US" sz="2000" b="1" dirty="0">
                <a:solidFill>
                  <a:srgbClr val="FF0000"/>
                </a:solidFill>
              </a:rPr>
              <a:t>	return finished;</a:t>
            </a:r>
          </a:p>
          <a:p>
            <a:r>
              <a:rPr lang="en-US" sz="2000" dirty="0"/>
              <a:t>}</a:t>
            </a:r>
          </a:p>
          <a:p>
            <a:endParaRPr lang="en-US" sz="2000" dirty="0"/>
          </a:p>
          <a:p>
            <a:r>
              <a:rPr lang="en-US" sz="2000" dirty="0"/>
              <a:t>void </a:t>
            </a:r>
            <a:r>
              <a:rPr lang="en-US" sz="2000" dirty="0" err="1"/>
              <a:t>finishTime</a:t>
            </a:r>
            <a:r>
              <a:rPr lang="en-US" sz="2000" dirty="0"/>
              <a:t>(graph, </a:t>
            </a:r>
            <a:r>
              <a:rPr lang="en-US" sz="2000" dirty="0" err="1"/>
              <a:t>curr</a:t>
            </a:r>
            <a:r>
              <a:rPr lang="en-US" sz="2000" dirty="0"/>
              <a:t>, finished){</a:t>
            </a:r>
          </a:p>
          <a:p>
            <a:r>
              <a:rPr lang="en-US" sz="2000" dirty="0"/>
              <a:t>	</a:t>
            </a:r>
            <a:r>
              <a:rPr lang="en-US" sz="2000" dirty="0" err="1"/>
              <a:t>curr.visited</a:t>
            </a:r>
            <a:r>
              <a:rPr lang="en-US" sz="2000" dirty="0"/>
              <a:t> = true;</a:t>
            </a:r>
          </a:p>
          <a:p>
            <a:r>
              <a:rPr lang="en-US" sz="2000" dirty="0"/>
              <a:t>	for (Node v : </a:t>
            </a:r>
            <a:r>
              <a:rPr lang="en-US" sz="2000" dirty="0" err="1"/>
              <a:t>curr.neighbors</a:t>
            </a:r>
            <a:r>
              <a:rPr lang="en-US" sz="2000" dirty="0"/>
              <a:t>){</a:t>
            </a:r>
          </a:p>
          <a:p>
            <a:r>
              <a:rPr lang="en-US" sz="2000" dirty="0"/>
              <a:t>		if (!</a:t>
            </a:r>
            <a:r>
              <a:rPr lang="en-US" sz="2000" dirty="0" err="1"/>
              <a:t>v.visited</a:t>
            </a:r>
            <a:r>
              <a:rPr lang="en-US" sz="2000" dirty="0"/>
              <a:t>){</a:t>
            </a:r>
          </a:p>
          <a:p>
            <a:r>
              <a:rPr lang="en-US" sz="2000" dirty="0"/>
              <a:t>			</a:t>
            </a:r>
            <a:r>
              <a:rPr lang="en-US" sz="2000" dirty="0" err="1"/>
              <a:t>finishTime</a:t>
            </a:r>
            <a:r>
              <a:rPr lang="en-US" sz="2000" dirty="0"/>
              <a:t>(graph, v, finished);</a:t>
            </a:r>
          </a:p>
          <a:p>
            <a:r>
              <a:rPr lang="en-US" sz="2000" dirty="0"/>
              <a:t>		}</a:t>
            </a:r>
          </a:p>
          <a:p>
            <a:r>
              <a:rPr lang="en-US" sz="2000" dirty="0"/>
              <a:t>	}</a:t>
            </a:r>
          </a:p>
          <a:p>
            <a:r>
              <a:rPr lang="en-US" sz="2000" dirty="0"/>
              <a:t>	</a:t>
            </a:r>
            <a:r>
              <a:rPr lang="en-US" sz="2000" b="1" dirty="0" err="1">
                <a:solidFill>
                  <a:srgbClr val="FF0000"/>
                </a:solidFill>
              </a:rPr>
              <a:t>finished.add</a:t>
            </a:r>
            <a:r>
              <a:rPr lang="en-US" sz="2000" b="1" dirty="0">
                <a:solidFill>
                  <a:srgbClr val="FF0000"/>
                </a:solidFill>
              </a:rPr>
              <a:t>(</a:t>
            </a:r>
            <a:r>
              <a:rPr lang="en-US" sz="2000" b="1" dirty="0" err="1">
                <a:solidFill>
                  <a:srgbClr val="FF0000"/>
                </a:solidFill>
              </a:rPr>
              <a:t>curr</a:t>
            </a:r>
            <a:r>
              <a:rPr lang="en-US" sz="2000" b="1" dirty="0">
                <a:solidFill>
                  <a:srgbClr val="FF0000"/>
                </a:solidFill>
              </a:rPr>
              <a:t>)</a:t>
            </a:r>
          </a:p>
          <a:p>
            <a:r>
              <a:rPr lang="en-US" sz="2000" dirty="0"/>
              <a:t>}			</a:t>
            </a:r>
          </a:p>
        </p:txBody>
      </p:sp>
      <p:grpSp>
        <p:nvGrpSpPr>
          <p:cNvPr id="5" name="Group 4">
            <a:extLst>
              <a:ext uri="{FF2B5EF4-FFF2-40B4-BE49-F238E27FC236}">
                <a16:creationId xmlns:a16="http://schemas.microsoft.com/office/drawing/2014/main" id="{DE8D4C7C-0AE1-7852-CBEE-C620B6E41F0E}"/>
              </a:ext>
            </a:extLst>
          </p:cNvPr>
          <p:cNvGrpSpPr/>
          <p:nvPr/>
        </p:nvGrpSpPr>
        <p:grpSpPr>
          <a:xfrm>
            <a:off x="7009533" y="4114199"/>
            <a:ext cx="4385159" cy="2420607"/>
            <a:chOff x="6934200" y="4047495"/>
            <a:chExt cx="4385159" cy="2420607"/>
          </a:xfrm>
        </p:grpSpPr>
        <p:grpSp>
          <p:nvGrpSpPr>
            <p:cNvPr id="6" name="Group 5">
              <a:extLst>
                <a:ext uri="{FF2B5EF4-FFF2-40B4-BE49-F238E27FC236}">
                  <a16:creationId xmlns:a16="http://schemas.microsoft.com/office/drawing/2014/main" id="{A6AD1A1F-1858-45D6-7E51-1F9AF1CDD4A7}"/>
                </a:ext>
              </a:extLst>
            </p:cNvPr>
            <p:cNvGrpSpPr/>
            <p:nvPr/>
          </p:nvGrpSpPr>
          <p:grpSpPr>
            <a:xfrm>
              <a:off x="6934200" y="4047495"/>
              <a:ext cx="4385159" cy="2420607"/>
              <a:chOff x="1524000" y="2625729"/>
              <a:chExt cx="7044346" cy="3888478"/>
            </a:xfrm>
          </p:grpSpPr>
          <p:grpSp>
            <p:nvGrpSpPr>
              <p:cNvPr id="8" name="Group 7">
                <a:extLst>
                  <a:ext uri="{FF2B5EF4-FFF2-40B4-BE49-F238E27FC236}">
                    <a16:creationId xmlns:a16="http://schemas.microsoft.com/office/drawing/2014/main" id="{F677033C-CB5F-46AB-B374-335942CAC422}"/>
                  </a:ext>
                </a:extLst>
              </p:cNvPr>
              <p:cNvGrpSpPr/>
              <p:nvPr/>
            </p:nvGrpSpPr>
            <p:grpSpPr>
              <a:xfrm>
                <a:off x="1524000" y="2625729"/>
                <a:ext cx="7044346" cy="3888478"/>
                <a:chOff x="0" y="3020093"/>
                <a:chExt cx="7044346" cy="3888478"/>
              </a:xfrm>
            </p:grpSpPr>
            <p:cxnSp>
              <p:nvCxnSpPr>
                <p:cNvPr id="10" name="Straight Connector 9">
                  <a:extLst>
                    <a:ext uri="{FF2B5EF4-FFF2-40B4-BE49-F238E27FC236}">
                      <a16:creationId xmlns:a16="http://schemas.microsoft.com/office/drawing/2014/main" id="{6C65CFAA-FA9A-DDB6-F0F9-3C9FF5C1C650}"/>
                    </a:ext>
                  </a:extLst>
                </p:cNvPr>
                <p:cNvCxnSpPr>
                  <a:stCxn id="21" idx="7"/>
                  <a:endCxn id="22"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421D9D-777D-CB21-D6E6-A17BCE7AFEAD}"/>
                    </a:ext>
                  </a:extLst>
                </p:cNvPr>
                <p:cNvCxnSpPr>
                  <a:stCxn id="22" idx="6"/>
                  <a:endCxn id="25"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A629D0-968A-8695-0E03-5E719B3B3761}"/>
                    </a:ext>
                  </a:extLst>
                </p:cNvPr>
                <p:cNvCxnSpPr>
                  <a:stCxn id="21" idx="4"/>
                  <a:endCxn id="23"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94E1493-F810-AAF7-D036-ABDA53E0371E}"/>
                    </a:ext>
                  </a:extLst>
                </p:cNvPr>
                <p:cNvCxnSpPr>
                  <a:stCxn id="24" idx="3"/>
                  <a:endCxn id="23"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0DB74C-4636-EC59-3B12-4158D04693E1}"/>
                    </a:ext>
                  </a:extLst>
                </p:cNvPr>
                <p:cNvCxnSpPr>
                  <a:stCxn id="24" idx="5"/>
                  <a:endCxn id="26"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EE49A2-D7BB-55D2-CDF7-57117EFD6BC0}"/>
                    </a:ext>
                  </a:extLst>
                </p:cNvPr>
                <p:cNvCxnSpPr>
                  <a:cxnSpLocks/>
                  <a:stCxn id="56" idx="3"/>
                  <a:endCxn id="22" idx="5"/>
                </p:cNvCxnSpPr>
                <p:nvPr/>
              </p:nvCxnSpPr>
              <p:spPr>
                <a:xfrm flipH="1" flipV="1">
                  <a:off x="2369118" y="3458194"/>
                  <a:ext cx="3012648" cy="7290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B7356C-0FBF-4014-5B14-9D07550C2011}"/>
                    </a:ext>
                  </a:extLst>
                </p:cNvPr>
                <p:cNvCxnSpPr>
                  <a:cxnSpLocks/>
                  <a:stCxn id="56" idx="4"/>
                  <a:endCxn id="27"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3CFE9C-7CA9-76B0-E6C8-A01F0F47567A}"/>
                    </a:ext>
                  </a:extLst>
                </p:cNvPr>
                <p:cNvCxnSpPr>
                  <a:stCxn id="56" idx="2"/>
                  <a:endCxn id="25"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1EEFB6-6240-9286-EB6B-87B4E3A42C62}"/>
                    </a:ext>
                  </a:extLst>
                </p:cNvPr>
                <p:cNvCxnSpPr>
                  <a:stCxn id="28" idx="1"/>
                  <a:endCxn id="5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DD2A99-E823-2C5F-48A9-215EF4B837A0}"/>
                    </a:ext>
                  </a:extLst>
                </p:cNvPr>
                <p:cNvCxnSpPr>
                  <a:stCxn id="28" idx="3"/>
                  <a:endCxn id="27"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45E6E6-E67F-AE66-A2FF-F42504A2C175}"/>
                    </a:ext>
                  </a:extLst>
                </p:cNvPr>
                <p:cNvCxnSpPr>
                  <a:stCxn id="22" idx="4"/>
                  <a:endCxn id="23"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0252589-58D9-C066-18D8-930B9F0C654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2" name="Oval 21">
                  <a:extLst>
                    <a:ext uri="{FF2B5EF4-FFF2-40B4-BE49-F238E27FC236}">
                      <a16:creationId xmlns:a16="http://schemas.microsoft.com/office/drawing/2014/main" id="{CBAB2B40-EA53-50A6-67B2-4C18A86EFEF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3" name="Oval 22">
                  <a:extLst>
                    <a:ext uri="{FF2B5EF4-FFF2-40B4-BE49-F238E27FC236}">
                      <a16:creationId xmlns:a16="http://schemas.microsoft.com/office/drawing/2014/main" id="{27394C2A-20FB-8408-0C52-8124EB58C80B}"/>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4" name="Oval 23">
                  <a:extLst>
                    <a:ext uri="{FF2B5EF4-FFF2-40B4-BE49-F238E27FC236}">
                      <a16:creationId xmlns:a16="http://schemas.microsoft.com/office/drawing/2014/main" id="{F13D01A1-2099-59FF-8B64-AAF9428E285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Oval 24">
                  <a:extLst>
                    <a:ext uri="{FF2B5EF4-FFF2-40B4-BE49-F238E27FC236}">
                      <a16:creationId xmlns:a16="http://schemas.microsoft.com/office/drawing/2014/main" id="{FE5977DB-14AA-CCA3-797B-283030773577}"/>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6" name="Oval 25">
                  <a:extLst>
                    <a:ext uri="{FF2B5EF4-FFF2-40B4-BE49-F238E27FC236}">
                      <a16:creationId xmlns:a16="http://schemas.microsoft.com/office/drawing/2014/main" id="{A93C95AB-CD73-19F4-C798-3BAD9970D00F}"/>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7" name="Oval 26">
                  <a:extLst>
                    <a:ext uri="{FF2B5EF4-FFF2-40B4-BE49-F238E27FC236}">
                      <a16:creationId xmlns:a16="http://schemas.microsoft.com/office/drawing/2014/main" id="{71BAD119-94DD-8C8A-99D3-A302AE58E595}"/>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8" name="Oval 27">
                  <a:extLst>
                    <a:ext uri="{FF2B5EF4-FFF2-40B4-BE49-F238E27FC236}">
                      <a16:creationId xmlns:a16="http://schemas.microsoft.com/office/drawing/2014/main" id="{B640C0E4-7E3C-3D79-7380-C6915BFD818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6" name="Oval 55">
                  <a:extLst>
                    <a:ext uri="{FF2B5EF4-FFF2-40B4-BE49-F238E27FC236}">
                      <a16:creationId xmlns:a16="http://schemas.microsoft.com/office/drawing/2014/main" id="{6AD5C5D0-2FEE-6D4B-935F-6492A37B941C}"/>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9" name="Straight Connector 8">
                <a:extLst>
                  <a:ext uri="{FF2B5EF4-FFF2-40B4-BE49-F238E27FC236}">
                    <a16:creationId xmlns:a16="http://schemas.microsoft.com/office/drawing/2014/main" id="{BEEEE52A-2F02-4140-A7B3-78C20CCC7FED}"/>
                  </a:ext>
                </a:extLst>
              </p:cNvPr>
              <p:cNvCxnSpPr>
                <a:cxnSpLocks/>
                <a:stCxn id="26" idx="2"/>
                <a:endCxn id="23" idx="5"/>
              </p:cNvCxnSpPr>
              <p:nvPr/>
            </p:nvCxnSpPr>
            <p:spPr>
              <a:xfrm flipH="1" flipV="1">
                <a:off x="3001468" y="5692260"/>
                <a:ext cx="1369411" cy="565314"/>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2AA96582-F630-B845-F0CF-A10ECF5F36C6}"/>
                </a:ext>
              </a:extLst>
            </p:cNvPr>
            <p:cNvCxnSpPr>
              <a:cxnSpLocks/>
              <a:stCxn id="26" idx="6"/>
              <a:endCxn id="27"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D68E7255-187D-527D-D4D0-00AE6ABCE8BB}"/>
              </a:ext>
            </a:extLst>
          </p:cNvPr>
          <p:cNvGrpSpPr/>
          <p:nvPr/>
        </p:nvGrpSpPr>
        <p:grpSpPr>
          <a:xfrm>
            <a:off x="6137495" y="3052992"/>
            <a:ext cx="5682036" cy="538444"/>
            <a:chOff x="7767403" y="2882319"/>
            <a:chExt cx="3971372" cy="376337"/>
          </a:xfrm>
        </p:grpSpPr>
        <p:grpSp>
          <p:nvGrpSpPr>
            <p:cNvPr id="39" name="Group 38">
              <a:extLst>
                <a:ext uri="{FF2B5EF4-FFF2-40B4-BE49-F238E27FC236}">
                  <a16:creationId xmlns:a16="http://schemas.microsoft.com/office/drawing/2014/main" id="{6790045B-2F32-574B-21DE-2D66631DC027}"/>
                </a:ext>
              </a:extLst>
            </p:cNvPr>
            <p:cNvGrpSpPr/>
            <p:nvPr/>
          </p:nvGrpSpPr>
          <p:grpSpPr>
            <a:xfrm>
              <a:off x="8371362" y="2882319"/>
              <a:ext cx="3367413" cy="376337"/>
              <a:chOff x="6834185" y="3171034"/>
              <a:chExt cx="3367413" cy="376337"/>
            </a:xfrm>
          </p:grpSpPr>
          <p:sp>
            <p:nvSpPr>
              <p:cNvPr id="29" name="Rectangle 28">
                <a:extLst>
                  <a:ext uri="{FF2B5EF4-FFF2-40B4-BE49-F238E27FC236}">
                    <a16:creationId xmlns:a16="http://schemas.microsoft.com/office/drawing/2014/main" id="{BFCD21DE-873D-0948-01AB-7B6EFA7DD1D9}"/>
                  </a:ext>
                </a:extLst>
              </p:cNvPr>
              <p:cNvSpPr/>
              <p:nvPr/>
            </p:nvSpPr>
            <p:spPr>
              <a:xfrm>
                <a:off x="6834185" y="317321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2CAD4C-6A2B-BFEB-EF9D-1998F5B2AD06}"/>
                  </a:ext>
                </a:extLst>
              </p:cNvPr>
              <p:cNvSpPr/>
              <p:nvPr/>
            </p:nvSpPr>
            <p:spPr>
              <a:xfrm>
                <a:off x="7208342" y="317321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9868008-327D-8243-B1F3-D11DCE8FF2FE}"/>
                  </a:ext>
                </a:extLst>
              </p:cNvPr>
              <p:cNvSpPr/>
              <p:nvPr/>
            </p:nvSpPr>
            <p:spPr>
              <a:xfrm>
                <a:off x="7582499" y="317321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AFE4A74-528B-DA33-573C-55CB58EF089C}"/>
                  </a:ext>
                </a:extLst>
              </p:cNvPr>
              <p:cNvSpPr/>
              <p:nvPr/>
            </p:nvSpPr>
            <p:spPr>
              <a:xfrm>
                <a:off x="7956656" y="3171035"/>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EEB594F-FCAF-7CA7-BDA4-48D848AB46A2}"/>
                  </a:ext>
                </a:extLst>
              </p:cNvPr>
              <p:cNvSpPr/>
              <p:nvPr/>
            </p:nvSpPr>
            <p:spPr>
              <a:xfrm>
                <a:off x="8330813" y="3171035"/>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28763D2-5ED8-F326-A12C-7F9AF72C1521}"/>
                  </a:ext>
                </a:extLst>
              </p:cNvPr>
              <p:cNvSpPr/>
              <p:nvPr/>
            </p:nvSpPr>
            <p:spPr>
              <a:xfrm>
                <a:off x="8704970" y="3171035"/>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E39B383-AA24-4F78-B96A-E2BB6FF2B8FE}"/>
                  </a:ext>
                </a:extLst>
              </p:cNvPr>
              <p:cNvSpPr/>
              <p:nvPr/>
            </p:nvSpPr>
            <p:spPr>
              <a:xfrm>
                <a:off x="9079127" y="317103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F61B852-1CE3-C752-64EE-C4906CBEEDEF}"/>
                  </a:ext>
                </a:extLst>
              </p:cNvPr>
              <p:cNvSpPr/>
              <p:nvPr/>
            </p:nvSpPr>
            <p:spPr>
              <a:xfrm>
                <a:off x="9453284" y="317103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6C7AA5A-29AB-650B-5877-CFACC47DFBD7}"/>
                  </a:ext>
                </a:extLst>
              </p:cNvPr>
              <p:cNvSpPr/>
              <p:nvPr/>
            </p:nvSpPr>
            <p:spPr>
              <a:xfrm>
                <a:off x="9827441" y="317103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7</a:t>
                </a:r>
              </a:p>
            </p:txBody>
          </p:sp>
        </p:grpSp>
        <p:sp>
          <p:nvSpPr>
            <p:cNvPr id="40" name="TextBox 39">
              <a:extLst>
                <a:ext uri="{FF2B5EF4-FFF2-40B4-BE49-F238E27FC236}">
                  <a16:creationId xmlns:a16="http://schemas.microsoft.com/office/drawing/2014/main" id="{ACD12F9E-10C2-F575-75E3-44213FAE7B5A}"/>
                </a:ext>
              </a:extLst>
            </p:cNvPr>
            <p:cNvSpPr txBox="1"/>
            <p:nvPr/>
          </p:nvSpPr>
          <p:spPr>
            <a:xfrm>
              <a:off x="7767403" y="2965901"/>
              <a:ext cx="607501" cy="224242"/>
            </a:xfrm>
            <a:prstGeom prst="rect">
              <a:avLst/>
            </a:prstGeom>
            <a:noFill/>
          </p:spPr>
          <p:txBody>
            <a:bodyPr wrap="none" rtlCol="0">
              <a:spAutoFit/>
            </a:bodyPr>
            <a:lstStyle/>
            <a:p>
              <a:pPr algn="r"/>
              <a:r>
                <a:rPr lang="en-US" sz="2000" dirty="0"/>
                <a:t>finished:</a:t>
              </a:r>
            </a:p>
          </p:txBody>
        </p:sp>
      </p:grpSp>
      <p:sp>
        <p:nvSpPr>
          <p:cNvPr id="38" name="TextBox 37">
            <a:extLst>
              <a:ext uri="{FF2B5EF4-FFF2-40B4-BE49-F238E27FC236}">
                <a16:creationId xmlns:a16="http://schemas.microsoft.com/office/drawing/2014/main" id="{DF63F4C6-0844-B0AA-630A-71E0D77220F9}"/>
              </a:ext>
            </a:extLst>
          </p:cNvPr>
          <p:cNvSpPr txBox="1"/>
          <p:nvPr/>
        </p:nvSpPr>
        <p:spPr>
          <a:xfrm>
            <a:off x="7456715" y="1337129"/>
            <a:ext cx="3516086" cy="954107"/>
          </a:xfrm>
          <a:prstGeom prst="rect">
            <a:avLst/>
          </a:prstGeom>
          <a:noFill/>
          <a:ln>
            <a:solidFill>
              <a:srgbClr val="FF0000"/>
            </a:solidFill>
          </a:ln>
        </p:spPr>
        <p:txBody>
          <a:bodyPr wrap="square" rtlCol="0">
            <a:spAutoFit/>
          </a:bodyPr>
          <a:lstStyle/>
          <a:p>
            <a:r>
              <a:rPr lang="en-US" sz="2800" dirty="0">
                <a:solidFill>
                  <a:srgbClr val="FF0000"/>
                </a:solidFill>
              </a:rPr>
              <a:t>Idea: List in reverse order by “done” time</a:t>
            </a:r>
          </a:p>
        </p:txBody>
      </p:sp>
      <mc:AlternateContent xmlns:mc="http://schemas.openxmlformats.org/markup-compatibility/2006">
        <mc:Choice xmlns:p14="http://schemas.microsoft.com/office/powerpoint/2010/main" Requires="p14">
          <p:contentPart p14:bwMode="auto" r:id="rId2">
            <p14:nvContentPartPr>
              <p14:cNvPr id="42" name="Ink 41">
                <a:extLst>
                  <a:ext uri="{FF2B5EF4-FFF2-40B4-BE49-F238E27FC236}">
                    <a16:creationId xmlns:a16="http://schemas.microsoft.com/office/drawing/2014/main" id="{8EDFEBEE-52A5-D4C9-938C-C02E80F6C763}"/>
                  </a:ext>
                </a:extLst>
              </p14:cNvPr>
              <p14:cNvContentPartPr/>
              <p14:nvPr/>
            </p14:nvContentPartPr>
            <p14:xfrm>
              <a:off x="7110000" y="3156480"/>
              <a:ext cx="4636800" cy="3080520"/>
            </p14:xfrm>
          </p:contentPart>
        </mc:Choice>
        <mc:Fallback>
          <p:pic>
            <p:nvPicPr>
              <p:cNvPr id="42" name="Ink 41">
                <a:extLst>
                  <a:ext uri="{FF2B5EF4-FFF2-40B4-BE49-F238E27FC236}">
                    <a16:creationId xmlns:a16="http://schemas.microsoft.com/office/drawing/2014/main" id="{8EDFEBEE-52A5-D4C9-938C-C02E80F6C763}"/>
                  </a:ext>
                </a:extLst>
              </p:cNvPr>
              <p:cNvPicPr/>
              <p:nvPr/>
            </p:nvPicPr>
            <p:blipFill>
              <a:blip r:embed="rId3"/>
              <a:stretch>
                <a:fillRect/>
              </a:stretch>
            </p:blipFill>
            <p:spPr>
              <a:xfrm>
                <a:off x="7100640" y="3147120"/>
                <a:ext cx="4655520" cy="3099240"/>
              </a:xfrm>
              <a:prstGeom prst="rect">
                <a:avLst/>
              </a:prstGeom>
            </p:spPr>
          </p:pic>
        </mc:Fallback>
      </mc:AlternateContent>
    </p:spTree>
    <p:extLst>
      <p:ext uri="{BB962C8B-B14F-4D97-AF65-F5344CB8AC3E}">
        <p14:creationId xmlns:p14="http://schemas.microsoft.com/office/powerpoint/2010/main" val="3507723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4" name="Slide Number Placeholder 3"/>
          <p:cNvSpPr>
            <a:spLocks noGrp="1"/>
          </p:cNvSpPr>
          <p:nvPr>
            <p:ph type="sldNum" sz="quarter" idx="12"/>
          </p:nvPr>
        </p:nvSpPr>
        <p:spPr/>
        <p:txBody>
          <a:bodyPr/>
          <a:lstStyle/>
          <a:p>
            <a:fld id="{86BADE50-950A-4D58-BFB2-FA2C6A8B385D}" type="slidenum">
              <a:rPr lang="en-US" smtClean="0"/>
              <a:t>18</a:t>
            </a:fld>
            <a:endParaRPr lang="en-US"/>
          </a:p>
        </p:txBody>
      </p:sp>
      <p:sp>
        <p:nvSpPr>
          <p:cNvPr id="81" name="TextBox 80"/>
          <p:cNvSpPr txBox="1"/>
          <p:nvPr/>
        </p:nvSpPr>
        <p:spPr>
          <a:xfrm>
            <a:off x="3826554" y="1981200"/>
            <a:ext cx="6841446" cy="523220"/>
          </a:xfrm>
          <a:prstGeom prst="rect">
            <a:avLst/>
          </a:prstGeom>
          <a:noFill/>
        </p:spPr>
        <p:txBody>
          <a:bodyPr wrap="square" rtlCol="0">
            <a:spAutoFit/>
          </a:bodyPr>
          <a:lstStyle/>
          <a:p>
            <a:r>
              <a:rPr lang="en-US" sz="2800" dirty="0"/>
              <a:t>A connected graph with no cycles</a:t>
            </a:r>
          </a:p>
        </p:txBody>
      </p:sp>
      <p:grpSp>
        <p:nvGrpSpPr>
          <p:cNvPr id="45" name="Group 44"/>
          <p:cNvGrpSpPr/>
          <p:nvPr/>
        </p:nvGrpSpPr>
        <p:grpSpPr>
          <a:xfrm>
            <a:off x="1524000" y="2954679"/>
            <a:ext cx="4600060" cy="2539233"/>
            <a:chOff x="0" y="3020093"/>
            <a:chExt cx="7044346" cy="3888478"/>
          </a:xfrm>
        </p:grpSpPr>
        <p:cxnSp>
          <p:nvCxnSpPr>
            <p:cNvPr id="46" name="Straight Connector 45"/>
            <p:cNvCxnSpPr>
              <a:stCxn id="75" idx="7"/>
              <a:endCxn id="7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5" idx="4"/>
              <a:endCxn id="7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8" idx="3"/>
              <a:endCxn id="7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8" idx="5"/>
              <a:endCxn id="8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8" idx="7"/>
              <a:endCxn id="7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2" idx="1"/>
              <a:endCxn id="7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2" idx="0"/>
              <a:endCxn id="8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3"/>
              <a:endCxn id="82"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3" name="TextBox 62"/>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4" name="TextBox 63"/>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5" name="TextBox 64"/>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8" name="TextBox 67"/>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9" name="TextBox 68"/>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2" name="TextBox 71"/>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sp>
          <p:nvSpPr>
            <p:cNvPr id="75" name="Oval 7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6" name="Oval 75"/>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7" name="Oval 76"/>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8" name="Oval 77"/>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9" name="Oval 78"/>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Oval 7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
        <p:nvSpPr>
          <p:cNvPr id="3" name="TextBox 2">
            <a:extLst>
              <a:ext uri="{FF2B5EF4-FFF2-40B4-BE49-F238E27FC236}">
                <a16:creationId xmlns:a16="http://schemas.microsoft.com/office/drawing/2014/main" id="{82C49112-775C-40F3-328C-7074B0D9E178}"/>
              </a:ext>
            </a:extLst>
          </p:cNvPr>
          <p:cNvSpPr txBox="1"/>
          <p:nvPr/>
        </p:nvSpPr>
        <p:spPr>
          <a:xfrm>
            <a:off x="7391400" y="3651896"/>
            <a:ext cx="3733800" cy="830997"/>
          </a:xfrm>
          <a:prstGeom prst="rect">
            <a:avLst/>
          </a:prstGeom>
          <a:noFill/>
        </p:spPr>
        <p:txBody>
          <a:bodyPr wrap="square" rtlCol="0">
            <a:spAutoFit/>
          </a:bodyPr>
          <a:lstStyle/>
          <a:p>
            <a:r>
              <a:rPr lang="en-US" sz="2400" dirty="0"/>
              <a:t>Note: A tree does not need a root, but they often do!</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DBC1DA97-2C67-AA44-9F2E-F711F26EFBB9}"/>
                  </a:ext>
                </a:extLst>
              </p14:cNvPr>
              <p14:cNvContentPartPr/>
              <p14:nvPr/>
            </p14:nvContentPartPr>
            <p14:xfrm>
              <a:off x="1994040" y="1974600"/>
              <a:ext cx="780840" cy="631080"/>
            </p14:xfrm>
          </p:contentPart>
        </mc:Choice>
        <mc:Fallback>
          <p:pic>
            <p:nvPicPr>
              <p:cNvPr id="5" name="Ink 4">
                <a:extLst>
                  <a:ext uri="{FF2B5EF4-FFF2-40B4-BE49-F238E27FC236}">
                    <a16:creationId xmlns:a16="http://schemas.microsoft.com/office/drawing/2014/main" id="{DBC1DA97-2C67-AA44-9F2E-F711F26EFBB9}"/>
                  </a:ext>
                </a:extLst>
              </p:cNvPr>
              <p:cNvPicPr/>
              <p:nvPr/>
            </p:nvPicPr>
            <p:blipFill>
              <a:blip r:embed="rId3"/>
              <a:stretch>
                <a:fillRect/>
              </a:stretch>
            </p:blipFill>
            <p:spPr>
              <a:xfrm>
                <a:off x="1984680" y="1965240"/>
                <a:ext cx="799560" cy="649800"/>
              </a:xfrm>
              <a:prstGeom prst="rect">
                <a:avLst/>
              </a:prstGeom>
            </p:spPr>
          </p:pic>
        </mc:Fallback>
      </mc:AlternateContent>
    </p:spTree>
    <p:extLst>
      <p:ext uri="{BB962C8B-B14F-4D97-AF65-F5344CB8AC3E}">
        <p14:creationId xmlns:p14="http://schemas.microsoft.com/office/powerpoint/2010/main" val="1393212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4" name="Slide Number Placeholder 3"/>
          <p:cNvSpPr>
            <a:spLocks noGrp="1"/>
          </p:cNvSpPr>
          <p:nvPr>
            <p:ph type="sldNum" sz="quarter" idx="12"/>
          </p:nvPr>
        </p:nvSpPr>
        <p:spPr/>
        <p:txBody>
          <a:bodyPr/>
          <a:lstStyle/>
          <a:p>
            <a:fld id="{86BADE50-950A-4D58-BFB2-FA2C6A8B385D}" type="slidenum">
              <a:rPr lang="en-US" smtClean="0"/>
              <a:t>19</a:t>
            </a:fld>
            <a:endParaRPr lang="en-US"/>
          </a:p>
        </p:txBody>
      </p:sp>
      <p:sp>
        <p:nvSpPr>
          <p:cNvPr id="81" name="TextBox 80"/>
          <p:cNvSpPr txBox="1"/>
          <p:nvPr/>
        </p:nvSpPr>
        <p:spPr>
          <a:xfrm>
            <a:off x="3572922" y="1767131"/>
            <a:ext cx="6841446" cy="523220"/>
          </a:xfrm>
          <a:prstGeom prst="rect">
            <a:avLst/>
          </a:prstGeom>
          <a:noFill/>
        </p:spPr>
        <p:txBody>
          <a:bodyPr wrap="square" rtlCol="0">
            <a:spAutoFit/>
          </a:bodyPr>
          <a:lstStyle/>
          <a:p>
            <a:r>
              <a:rPr lang="en-US" sz="2800" dirty="0"/>
              <a:t>A connected graph with no cycles</a:t>
            </a:r>
          </a:p>
        </p:txBody>
      </p:sp>
      <p:grpSp>
        <p:nvGrpSpPr>
          <p:cNvPr id="45" name="Group 44"/>
          <p:cNvGrpSpPr/>
          <p:nvPr/>
        </p:nvGrpSpPr>
        <p:grpSpPr>
          <a:xfrm>
            <a:off x="838200" y="3037502"/>
            <a:ext cx="4600060" cy="2539233"/>
            <a:chOff x="0" y="3020093"/>
            <a:chExt cx="7044346" cy="3888478"/>
          </a:xfrm>
        </p:grpSpPr>
        <p:cxnSp>
          <p:nvCxnSpPr>
            <p:cNvPr id="46" name="Straight Connector 45"/>
            <p:cNvCxnSpPr>
              <a:stCxn id="75" idx="7"/>
              <a:endCxn id="7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5" idx="4"/>
              <a:endCxn id="7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8" idx="3"/>
              <a:endCxn id="7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8" idx="5"/>
              <a:endCxn id="8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8" idx="7"/>
              <a:endCxn id="7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2" idx="1"/>
              <a:endCxn id="7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2" idx="0"/>
              <a:endCxn id="8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3"/>
              <a:endCxn id="82"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3" name="TextBox 62"/>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4" name="TextBox 63"/>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5" name="TextBox 64"/>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8" name="TextBox 67"/>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9" name="TextBox 68"/>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2" name="TextBox 71"/>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sp>
          <p:nvSpPr>
            <p:cNvPr id="75" name="Oval 7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6" name="Oval 75"/>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7" name="Oval 76"/>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8" name="Oval 77"/>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9" name="Oval 78"/>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Oval 7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cxnSp>
        <p:nvCxnSpPr>
          <p:cNvPr id="6" name="Straight Arrow Connector 5">
            <a:extLst>
              <a:ext uri="{FF2B5EF4-FFF2-40B4-BE49-F238E27FC236}">
                <a16:creationId xmlns:a16="http://schemas.microsoft.com/office/drawing/2014/main" id="{814B9351-8123-8F52-4CD4-6C6B823CF5F8}"/>
              </a:ext>
            </a:extLst>
          </p:cNvPr>
          <p:cNvCxnSpPr>
            <a:cxnSpLocks/>
          </p:cNvCxnSpPr>
          <p:nvPr/>
        </p:nvCxnSpPr>
        <p:spPr>
          <a:xfrm>
            <a:off x="5715000" y="4393443"/>
            <a:ext cx="23803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FC8856-E9CC-3DCF-3EF8-487736D9AFEF}"/>
              </a:ext>
            </a:extLst>
          </p:cNvPr>
          <p:cNvSpPr txBox="1"/>
          <p:nvPr/>
        </p:nvSpPr>
        <p:spPr>
          <a:xfrm>
            <a:off x="5795923" y="4505528"/>
            <a:ext cx="2218490" cy="1015663"/>
          </a:xfrm>
          <a:prstGeom prst="rect">
            <a:avLst/>
          </a:prstGeom>
          <a:noFill/>
        </p:spPr>
        <p:txBody>
          <a:bodyPr wrap="square" rtlCol="0">
            <a:spAutoFit/>
          </a:bodyPr>
          <a:lstStyle/>
          <a:p>
            <a:pPr algn="ctr"/>
            <a:r>
              <a:rPr lang="en-US" sz="2000" dirty="0"/>
              <a:t>Pick some arbitrary root node and rearrange tree</a:t>
            </a:r>
          </a:p>
        </p:txBody>
      </p:sp>
      <p:grpSp>
        <p:nvGrpSpPr>
          <p:cNvPr id="10" name="Group 9">
            <a:extLst>
              <a:ext uri="{FF2B5EF4-FFF2-40B4-BE49-F238E27FC236}">
                <a16:creationId xmlns:a16="http://schemas.microsoft.com/office/drawing/2014/main" id="{E62074AB-04E0-874F-A8BE-823B71612508}"/>
              </a:ext>
            </a:extLst>
          </p:cNvPr>
          <p:cNvGrpSpPr/>
          <p:nvPr/>
        </p:nvGrpSpPr>
        <p:grpSpPr>
          <a:xfrm>
            <a:off x="7938409" y="2385230"/>
            <a:ext cx="3392183" cy="3583802"/>
            <a:chOff x="103797" y="2167861"/>
            <a:chExt cx="5194652" cy="5488089"/>
          </a:xfrm>
        </p:grpSpPr>
        <p:cxnSp>
          <p:nvCxnSpPr>
            <p:cNvPr id="11" name="Straight Connector 10">
              <a:extLst>
                <a:ext uri="{FF2B5EF4-FFF2-40B4-BE49-F238E27FC236}">
                  <a16:creationId xmlns:a16="http://schemas.microsoft.com/office/drawing/2014/main" id="{295B5E48-0E06-F87B-090A-FDE7E46A4CAA}"/>
                </a:ext>
              </a:extLst>
            </p:cNvPr>
            <p:cNvCxnSpPr>
              <a:cxnSpLocks/>
              <a:stCxn id="27" idx="4"/>
              <a:endCxn id="28" idx="0"/>
            </p:cNvCxnSpPr>
            <p:nvPr/>
          </p:nvCxnSpPr>
          <p:spPr>
            <a:xfrm flipH="1">
              <a:off x="360432" y="6006802"/>
              <a:ext cx="620681" cy="11086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362F6B-F9FB-52AE-7686-8AE895BA8A35}"/>
                </a:ext>
              </a:extLst>
            </p:cNvPr>
            <p:cNvCxnSpPr>
              <a:cxnSpLocks/>
              <a:stCxn id="27" idx="0"/>
              <a:endCxn id="29" idx="4"/>
            </p:cNvCxnSpPr>
            <p:nvPr/>
          </p:nvCxnSpPr>
          <p:spPr>
            <a:xfrm flipV="1">
              <a:off x="981113" y="4326957"/>
              <a:ext cx="1215769" cy="11665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7DB70C2-DA5E-2134-DCCC-E1D4FCFCDDFC}"/>
                </a:ext>
              </a:extLst>
            </p:cNvPr>
            <p:cNvCxnSpPr>
              <a:cxnSpLocks/>
              <a:stCxn id="30" idx="4"/>
              <a:endCxn id="29" idx="0"/>
            </p:cNvCxnSpPr>
            <p:nvPr/>
          </p:nvCxnSpPr>
          <p:spPr>
            <a:xfrm flipH="1">
              <a:off x="2196882" y="2681130"/>
              <a:ext cx="959580" cy="11325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839841-D580-E180-8587-AED2C70B575D}"/>
                </a:ext>
              </a:extLst>
            </p:cNvPr>
            <p:cNvCxnSpPr>
              <a:cxnSpLocks/>
              <a:stCxn id="30" idx="4"/>
              <a:endCxn id="32" idx="0"/>
            </p:cNvCxnSpPr>
            <p:nvPr/>
          </p:nvCxnSpPr>
          <p:spPr>
            <a:xfrm flipH="1">
              <a:off x="3107177" y="2681130"/>
              <a:ext cx="49285" cy="11803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AD3250-E015-BFB4-E91B-676D01E146A2}"/>
                </a:ext>
              </a:extLst>
            </p:cNvPr>
            <p:cNvCxnSpPr>
              <a:cxnSpLocks/>
              <a:stCxn id="30" idx="4"/>
              <a:endCxn id="31" idx="0"/>
            </p:cNvCxnSpPr>
            <p:nvPr/>
          </p:nvCxnSpPr>
          <p:spPr>
            <a:xfrm>
              <a:off x="3156463" y="2681130"/>
              <a:ext cx="1423562" cy="12402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8DEE96-852B-0FF1-467D-FE1E85A3DFF8}"/>
                </a:ext>
              </a:extLst>
            </p:cNvPr>
            <p:cNvCxnSpPr>
              <a:cxnSpLocks/>
              <a:stCxn id="33" idx="0"/>
              <a:endCxn id="31" idx="4"/>
            </p:cNvCxnSpPr>
            <p:nvPr/>
          </p:nvCxnSpPr>
          <p:spPr>
            <a:xfrm flipV="1">
              <a:off x="3778501" y="4434694"/>
              <a:ext cx="801524" cy="12138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383C4-D12A-3AF6-ACB6-522536DB4186}"/>
                </a:ext>
              </a:extLst>
            </p:cNvPr>
            <p:cNvCxnSpPr>
              <a:stCxn id="33" idx="0"/>
              <a:endCxn id="35" idx="3"/>
            </p:cNvCxnSpPr>
            <p:nvPr/>
          </p:nvCxnSpPr>
          <p:spPr>
            <a:xfrm flipH="1">
              <a:off x="2674817" y="5648524"/>
              <a:ext cx="1103685" cy="19127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D6442A-2062-9578-AE99-09AB7ADA60EA}"/>
                </a:ext>
              </a:extLst>
            </p:cNvPr>
            <p:cNvCxnSpPr>
              <a:cxnSpLocks/>
              <a:stCxn id="34" idx="0"/>
              <a:endCxn id="33" idx="6"/>
            </p:cNvCxnSpPr>
            <p:nvPr/>
          </p:nvCxnSpPr>
          <p:spPr>
            <a:xfrm flipH="1" flipV="1">
              <a:off x="4035134" y="5905159"/>
              <a:ext cx="1006682" cy="12375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68DCA50-D24A-A8D4-2B98-3E0134926F96}"/>
                </a:ext>
              </a:extLst>
            </p:cNvPr>
            <p:cNvSpPr txBox="1"/>
            <p:nvPr/>
          </p:nvSpPr>
          <p:spPr>
            <a:xfrm>
              <a:off x="679833" y="6418769"/>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91ECCEE7-4267-DFB3-3DFE-EF9576FF5DCC}"/>
                </a:ext>
              </a:extLst>
            </p:cNvPr>
            <p:cNvSpPr txBox="1"/>
            <p:nvPr/>
          </p:nvSpPr>
          <p:spPr>
            <a:xfrm>
              <a:off x="4538475" y="5950391"/>
              <a:ext cx="641186" cy="565580"/>
            </a:xfrm>
            <a:prstGeom prst="rect">
              <a:avLst/>
            </a:prstGeom>
            <a:noFill/>
          </p:spPr>
          <p:txBody>
            <a:bodyPr wrap="none" rtlCol="0">
              <a:spAutoFit/>
            </a:bodyPr>
            <a:lstStyle/>
            <a:p>
              <a:r>
                <a:rPr lang="en-US" dirty="0">
                  <a:solidFill>
                    <a:srgbClr val="00B050"/>
                  </a:solidFill>
                </a:rPr>
                <a:t>11</a:t>
              </a:r>
            </a:p>
          </p:txBody>
        </p:sp>
        <p:sp>
          <p:nvSpPr>
            <p:cNvPr id="21" name="TextBox 20">
              <a:extLst>
                <a:ext uri="{FF2B5EF4-FFF2-40B4-BE49-F238E27FC236}">
                  <a16:creationId xmlns:a16="http://schemas.microsoft.com/office/drawing/2014/main" id="{FDE59403-12BF-EC74-8F44-0C2FA5923758}"/>
                </a:ext>
              </a:extLst>
            </p:cNvPr>
            <p:cNvSpPr txBox="1"/>
            <p:nvPr/>
          </p:nvSpPr>
          <p:spPr>
            <a:xfrm>
              <a:off x="3274857" y="6462052"/>
              <a:ext cx="461990" cy="565580"/>
            </a:xfrm>
            <a:prstGeom prst="rect">
              <a:avLst/>
            </a:prstGeom>
            <a:noFill/>
          </p:spPr>
          <p:txBody>
            <a:bodyPr wrap="none" rtlCol="0">
              <a:spAutoFit/>
            </a:bodyPr>
            <a:lstStyle/>
            <a:p>
              <a:r>
                <a:rPr lang="en-US" dirty="0">
                  <a:solidFill>
                    <a:srgbClr val="00B050"/>
                  </a:solidFill>
                </a:rPr>
                <a:t>9</a:t>
              </a:r>
            </a:p>
          </p:txBody>
        </p:sp>
        <p:sp>
          <p:nvSpPr>
            <p:cNvPr id="22" name="TextBox 21">
              <a:extLst>
                <a:ext uri="{FF2B5EF4-FFF2-40B4-BE49-F238E27FC236}">
                  <a16:creationId xmlns:a16="http://schemas.microsoft.com/office/drawing/2014/main" id="{B5CBC42B-2460-448F-0BE9-18789810EB5A}"/>
                </a:ext>
              </a:extLst>
            </p:cNvPr>
            <p:cNvSpPr txBox="1"/>
            <p:nvPr/>
          </p:nvSpPr>
          <p:spPr>
            <a:xfrm>
              <a:off x="4323391" y="4794118"/>
              <a:ext cx="461990" cy="565580"/>
            </a:xfrm>
            <a:prstGeom prst="rect">
              <a:avLst/>
            </a:prstGeom>
            <a:noFill/>
          </p:spPr>
          <p:txBody>
            <a:bodyPr wrap="none" rtlCol="0">
              <a:spAutoFit/>
            </a:bodyPr>
            <a:lstStyle/>
            <a:p>
              <a:r>
                <a:rPr lang="en-US" dirty="0">
                  <a:solidFill>
                    <a:srgbClr val="00B050"/>
                  </a:solidFill>
                </a:rPr>
                <a:t>5</a:t>
              </a:r>
            </a:p>
          </p:txBody>
        </p:sp>
        <p:sp>
          <p:nvSpPr>
            <p:cNvPr id="23" name="TextBox 22">
              <a:extLst>
                <a:ext uri="{FF2B5EF4-FFF2-40B4-BE49-F238E27FC236}">
                  <a16:creationId xmlns:a16="http://schemas.microsoft.com/office/drawing/2014/main" id="{4783BDEE-3D41-BDBE-702B-F9854CD60C79}"/>
                </a:ext>
              </a:extLst>
            </p:cNvPr>
            <p:cNvSpPr txBox="1"/>
            <p:nvPr/>
          </p:nvSpPr>
          <p:spPr>
            <a:xfrm>
              <a:off x="3247983" y="3220315"/>
              <a:ext cx="461990" cy="565580"/>
            </a:xfrm>
            <a:prstGeom prst="rect">
              <a:avLst/>
            </a:prstGeom>
            <a:noFill/>
          </p:spPr>
          <p:txBody>
            <a:bodyPr wrap="none" rtlCol="0">
              <a:spAutoFit/>
            </a:bodyPr>
            <a:lstStyle/>
            <a:p>
              <a:r>
                <a:rPr lang="en-US" dirty="0">
                  <a:solidFill>
                    <a:srgbClr val="00B050"/>
                  </a:solidFill>
                </a:rPr>
                <a:t>3</a:t>
              </a:r>
            </a:p>
          </p:txBody>
        </p:sp>
        <p:sp>
          <p:nvSpPr>
            <p:cNvPr id="24" name="TextBox 23">
              <a:extLst>
                <a:ext uri="{FF2B5EF4-FFF2-40B4-BE49-F238E27FC236}">
                  <a16:creationId xmlns:a16="http://schemas.microsoft.com/office/drawing/2014/main" id="{56652F18-D776-0CDA-C04D-4BD6556CC684}"/>
                </a:ext>
              </a:extLst>
            </p:cNvPr>
            <p:cNvSpPr txBox="1"/>
            <p:nvPr/>
          </p:nvSpPr>
          <p:spPr>
            <a:xfrm>
              <a:off x="3914004" y="2713654"/>
              <a:ext cx="461990" cy="565580"/>
            </a:xfrm>
            <a:prstGeom prst="rect">
              <a:avLst/>
            </a:prstGeom>
            <a:noFill/>
          </p:spPr>
          <p:txBody>
            <a:bodyPr wrap="none" rtlCol="0">
              <a:spAutoFit/>
            </a:bodyPr>
            <a:lstStyle/>
            <a:p>
              <a:r>
                <a:rPr lang="en-US" dirty="0">
                  <a:solidFill>
                    <a:srgbClr val="00B050"/>
                  </a:solidFill>
                </a:rPr>
                <a:t>7</a:t>
              </a:r>
            </a:p>
          </p:txBody>
        </p:sp>
        <p:sp>
          <p:nvSpPr>
            <p:cNvPr id="25" name="TextBox 24">
              <a:extLst>
                <a:ext uri="{FF2B5EF4-FFF2-40B4-BE49-F238E27FC236}">
                  <a16:creationId xmlns:a16="http://schemas.microsoft.com/office/drawing/2014/main" id="{52734CC1-30ED-56B3-D51A-8048D93905C0}"/>
                </a:ext>
              </a:extLst>
            </p:cNvPr>
            <p:cNvSpPr txBox="1"/>
            <p:nvPr/>
          </p:nvSpPr>
          <p:spPr>
            <a:xfrm>
              <a:off x="2215026" y="2822995"/>
              <a:ext cx="592661" cy="565580"/>
            </a:xfrm>
            <a:prstGeom prst="rect">
              <a:avLst/>
            </a:prstGeom>
            <a:noFill/>
          </p:spPr>
          <p:txBody>
            <a:bodyPr wrap="squar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C0201C03-F000-EC0B-C871-FB48390AE8BF}"/>
                </a:ext>
              </a:extLst>
            </p:cNvPr>
            <p:cNvSpPr txBox="1"/>
            <p:nvPr/>
          </p:nvSpPr>
          <p:spPr>
            <a:xfrm>
              <a:off x="917153" y="4492406"/>
              <a:ext cx="641186" cy="565580"/>
            </a:xfrm>
            <a:prstGeom prst="rect">
              <a:avLst/>
            </a:prstGeom>
            <a:noFill/>
          </p:spPr>
          <p:txBody>
            <a:bodyPr wrap="none" rtlCol="0">
              <a:spAutoFit/>
            </a:bodyPr>
            <a:lstStyle/>
            <a:p>
              <a:r>
                <a:rPr lang="en-US" dirty="0">
                  <a:solidFill>
                    <a:srgbClr val="00B050"/>
                  </a:solidFill>
                </a:rPr>
                <a:t>12</a:t>
              </a:r>
            </a:p>
          </p:txBody>
        </p:sp>
        <p:sp>
          <p:nvSpPr>
            <p:cNvPr id="27" name="Oval 26">
              <a:extLst>
                <a:ext uri="{FF2B5EF4-FFF2-40B4-BE49-F238E27FC236}">
                  <a16:creationId xmlns:a16="http://schemas.microsoft.com/office/drawing/2014/main" id="{1B9386D4-A998-E36B-4B06-03BFE29CA068}"/>
                </a:ext>
              </a:extLst>
            </p:cNvPr>
            <p:cNvSpPr/>
            <p:nvPr/>
          </p:nvSpPr>
          <p:spPr>
            <a:xfrm>
              <a:off x="724479" y="5493534"/>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8" name="Oval 27">
              <a:extLst>
                <a:ext uri="{FF2B5EF4-FFF2-40B4-BE49-F238E27FC236}">
                  <a16:creationId xmlns:a16="http://schemas.microsoft.com/office/drawing/2014/main" id="{AD3770A0-E51C-2735-6C5F-075C6FA8C4DF}"/>
                </a:ext>
              </a:extLst>
            </p:cNvPr>
            <p:cNvSpPr/>
            <p:nvPr/>
          </p:nvSpPr>
          <p:spPr>
            <a:xfrm>
              <a:off x="103797" y="7115438"/>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9" name="Oval 28">
              <a:extLst>
                <a:ext uri="{FF2B5EF4-FFF2-40B4-BE49-F238E27FC236}">
                  <a16:creationId xmlns:a16="http://schemas.microsoft.com/office/drawing/2014/main" id="{8BCEF2AC-0734-215E-2611-177DC96C1691}"/>
                </a:ext>
              </a:extLst>
            </p:cNvPr>
            <p:cNvSpPr/>
            <p:nvPr/>
          </p:nvSpPr>
          <p:spPr>
            <a:xfrm>
              <a:off x="1940248" y="3813689"/>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0" name="Oval 29">
              <a:extLst>
                <a:ext uri="{FF2B5EF4-FFF2-40B4-BE49-F238E27FC236}">
                  <a16:creationId xmlns:a16="http://schemas.microsoft.com/office/drawing/2014/main" id="{BCBA3BF1-43E4-45B3-CD6D-622F188094D8}"/>
                </a:ext>
              </a:extLst>
            </p:cNvPr>
            <p:cNvSpPr/>
            <p:nvPr/>
          </p:nvSpPr>
          <p:spPr>
            <a:xfrm>
              <a:off x="2899828" y="216786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1" name="Oval 30">
              <a:extLst>
                <a:ext uri="{FF2B5EF4-FFF2-40B4-BE49-F238E27FC236}">
                  <a16:creationId xmlns:a16="http://schemas.microsoft.com/office/drawing/2014/main" id="{A88DFC64-437F-BCD3-4159-7007D4F96B90}"/>
                </a:ext>
              </a:extLst>
            </p:cNvPr>
            <p:cNvSpPr/>
            <p:nvPr/>
          </p:nvSpPr>
          <p:spPr>
            <a:xfrm>
              <a:off x="4323391" y="3921427"/>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2" name="Oval 31">
              <a:extLst>
                <a:ext uri="{FF2B5EF4-FFF2-40B4-BE49-F238E27FC236}">
                  <a16:creationId xmlns:a16="http://schemas.microsoft.com/office/drawing/2014/main" id="{B2EBDBD4-5B95-24EF-04DA-F85558A87E99}"/>
                </a:ext>
              </a:extLst>
            </p:cNvPr>
            <p:cNvSpPr/>
            <p:nvPr/>
          </p:nvSpPr>
          <p:spPr>
            <a:xfrm>
              <a:off x="2850543" y="3861502"/>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3" name="Oval 32">
              <a:extLst>
                <a:ext uri="{FF2B5EF4-FFF2-40B4-BE49-F238E27FC236}">
                  <a16:creationId xmlns:a16="http://schemas.microsoft.com/office/drawing/2014/main" id="{64570069-DAA7-3158-8209-3C31A8642835}"/>
                </a:ext>
              </a:extLst>
            </p:cNvPr>
            <p:cNvSpPr/>
            <p:nvPr/>
          </p:nvSpPr>
          <p:spPr>
            <a:xfrm>
              <a:off x="3521867" y="5648524"/>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4" name="Oval 33">
              <a:extLst>
                <a:ext uri="{FF2B5EF4-FFF2-40B4-BE49-F238E27FC236}">
                  <a16:creationId xmlns:a16="http://schemas.microsoft.com/office/drawing/2014/main" id="{C1D510CD-21FF-979D-ABAD-69F10C1CF1F4}"/>
                </a:ext>
              </a:extLst>
            </p:cNvPr>
            <p:cNvSpPr/>
            <p:nvPr/>
          </p:nvSpPr>
          <p:spPr>
            <a:xfrm>
              <a:off x="4785182" y="714268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35" name="Oval 34">
              <a:extLst>
                <a:ext uri="{FF2B5EF4-FFF2-40B4-BE49-F238E27FC236}">
                  <a16:creationId xmlns:a16="http://schemas.microsoft.com/office/drawing/2014/main" id="{70514C6D-660F-465B-78B4-1C10ADEDA1CF}"/>
                </a:ext>
              </a:extLst>
            </p:cNvPr>
            <p:cNvSpPr/>
            <p:nvPr/>
          </p:nvSpPr>
          <p:spPr>
            <a:xfrm>
              <a:off x="2599650" y="712313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796C332B-3D36-8E41-2A18-5944BF7515E5}"/>
                  </a:ext>
                </a:extLst>
              </p14:cNvPr>
              <p14:cNvContentPartPr/>
              <p14:nvPr/>
            </p14:nvContentPartPr>
            <p14:xfrm>
              <a:off x="4141800" y="1622520"/>
              <a:ext cx="6634080" cy="747360"/>
            </p14:xfrm>
          </p:contentPart>
        </mc:Choice>
        <mc:Fallback>
          <p:pic>
            <p:nvPicPr>
              <p:cNvPr id="3" name="Ink 2">
                <a:extLst>
                  <a:ext uri="{FF2B5EF4-FFF2-40B4-BE49-F238E27FC236}">
                    <a16:creationId xmlns:a16="http://schemas.microsoft.com/office/drawing/2014/main" id="{796C332B-3D36-8E41-2A18-5944BF7515E5}"/>
                  </a:ext>
                </a:extLst>
              </p:cNvPr>
              <p:cNvPicPr/>
              <p:nvPr/>
            </p:nvPicPr>
            <p:blipFill>
              <a:blip r:embed="rId3"/>
              <a:stretch>
                <a:fillRect/>
              </a:stretch>
            </p:blipFill>
            <p:spPr>
              <a:xfrm>
                <a:off x="4132440" y="1613160"/>
                <a:ext cx="6652800" cy="766080"/>
              </a:xfrm>
              <a:prstGeom prst="rect">
                <a:avLst/>
              </a:prstGeom>
            </p:spPr>
          </p:pic>
        </mc:Fallback>
      </mc:AlternateContent>
    </p:spTree>
    <p:extLst>
      <p:ext uri="{BB962C8B-B14F-4D97-AF65-F5344CB8AC3E}">
        <p14:creationId xmlns:p14="http://schemas.microsoft.com/office/powerpoint/2010/main" val="376110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Adjacency List</a:t>
            </a:r>
          </a:p>
        </p:txBody>
      </p:sp>
      <p:sp>
        <p:nvSpPr>
          <p:cNvPr id="4" name="Slide Number Placeholder 3"/>
          <p:cNvSpPr>
            <a:spLocks noGrp="1"/>
          </p:cNvSpPr>
          <p:nvPr>
            <p:ph type="sldNum" sz="quarter" idx="12"/>
          </p:nvPr>
        </p:nvSpPr>
        <p:spPr/>
        <p:txBody>
          <a:bodyPr/>
          <a:lstStyle/>
          <a:p>
            <a:fld id="{86BADE50-950A-4D58-BFB2-FA2C6A8B385D}" type="slidenum">
              <a:rPr lang="en-US" smtClean="0"/>
              <a:t>2</a:t>
            </a:fld>
            <a:endParaRPr lang="en-US"/>
          </a:p>
        </p:txBody>
      </p:sp>
      <p:grpSp>
        <p:nvGrpSpPr>
          <p:cNvPr id="5" name="Group 4"/>
          <p:cNvGrpSpPr/>
          <p:nvPr/>
        </p:nvGrpSpPr>
        <p:grpSpPr>
          <a:xfrm>
            <a:off x="1524000" y="1246118"/>
            <a:ext cx="4600060" cy="2539233"/>
            <a:chOff x="0" y="3020093"/>
            <a:chExt cx="7044346" cy="3888478"/>
          </a:xfrm>
        </p:grpSpPr>
        <p:cxnSp>
          <p:nvCxnSpPr>
            <p:cNvPr id="6" name="Straight Connector 5"/>
            <p:cNvCxnSpPr>
              <a:stCxn id="34" idx="7"/>
              <a:endCxn id="35"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599" y="3510584"/>
              <a:ext cx="893790" cy="4952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2" y="4187257"/>
              <a:ext cx="103754" cy="1951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24490" y="4187257"/>
              <a:ext cx="881755" cy="6748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5" idx="4"/>
              <a:endCxn id="36"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2" name="Oval 41"/>
            <p:cNvSpPr/>
            <p:nvPr/>
          </p:nvSpPr>
          <p:spPr>
            <a:xfrm>
              <a:off x="5286390" y="374915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sp>
        <p:nvSpPr>
          <p:cNvPr id="43" name="Rectangle 42"/>
          <p:cNvSpPr/>
          <p:nvPr/>
        </p:nvSpPr>
        <p:spPr>
          <a:xfrm>
            <a:off x="7374272" y="1219201"/>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4" name="Rectangle 43"/>
          <p:cNvSpPr/>
          <p:nvPr/>
        </p:nvSpPr>
        <p:spPr>
          <a:xfrm>
            <a:off x="7374272" y="1806230"/>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Rectangle 44"/>
          <p:cNvSpPr/>
          <p:nvPr/>
        </p:nvSpPr>
        <p:spPr>
          <a:xfrm>
            <a:off x="7374272" y="2393259"/>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6" name="Rectangle 45"/>
          <p:cNvSpPr/>
          <p:nvPr/>
        </p:nvSpPr>
        <p:spPr>
          <a:xfrm>
            <a:off x="7374272" y="2980288"/>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7" name="Rectangle 46"/>
          <p:cNvSpPr/>
          <p:nvPr/>
        </p:nvSpPr>
        <p:spPr>
          <a:xfrm>
            <a:off x="7374272" y="3567317"/>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8" name="Rectangle 47"/>
          <p:cNvSpPr/>
          <p:nvPr/>
        </p:nvSpPr>
        <p:spPr>
          <a:xfrm>
            <a:off x="7374272" y="4154346"/>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9" name="Rectangle 48"/>
          <p:cNvSpPr/>
          <p:nvPr/>
        </p:nvSpPr>
        <p:spPr>
          <a:xfrm>
            <a:off x="7374272" y="4741375"/>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0" name="Rectangle 49"/>
          <p:cNvSpPr/>
          <p:nvPr/>
        </p:nvSpPr>
        <p:spPr>
          <a:xfrm>
            <a:off x="7374272" y="5328404"/>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51" name="Rectangle 50"/>
          <p:cNvSpPr/>
          <p:nvPr/>
        </p:nvSpPr>
        <p:spPr>
          <a:xfrm>
            <a:off x="7374272" y="5915433"/>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52" name="Rectangle 51"/>
          <p:cNvSpPr/>
          <p:nvPr/>
        </p:nvSpPr>
        <p:spPr>
          <a:xfrm>
            <a:off x="8085572" y="121920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3" name="Rectangle 52"/>
          <p:cNvSpPr/>
          <p:nvPr/>
        </p:nvSpPr>
        <p:spPr>
          <a:xfrm>
            <a:off x="8672601" y="121829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4" name="Rectangle 53"/>
          <p:cNvSpPr/>
          <p:nvPr/>
        </p:nvSpPr>
        <p:spPr>
          <a:xfrm>
            <a:off x="8085571" y="180623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5" name="Rectangle 54"/>
          <p:cNvSpPr/>
          <p:nvPr/>
        </p:nvSpPr>
        <p:spPr>
          <a:xfrm>
            <a:off x="8672600" y="180532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6" name="Rectangle 55"/>
          <p:cNvSpPr/>
          <p:nvPr/>
        </p:nvSpPr>
        <p:spPr>
          <a:xfrm>
            <a:off x="9259629" y="180531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7" name="Rectangle 56"/>
          <p:cNvSpPr/>
          <p:nvPr/>
        </p:nvSpPr>
        <p:spPr>
          <a:xfrm>
            <a:off x="8085570" y="239234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8" name="Rectangle 57"/>
          <p:cNvSpPr/>
          <p:nvPr/>
        </p:nvSpPr>
        <p:spPr>
          <a:xfrm>
            <a:off x="8672599" y="239143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9" name="Rectangle 58"/>
          <p:cNvSpPr/>
          <p:nvPr/>
        </p:nvSpPr>
        <p:spPr>
          <a:xfrm>
            <a:off x="9259628" y="239143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0" name="Rectangle 59"/>
          <p:cNvSpPr/>
          <p:nvPr/>
        </p:nvSpPr>
        <p:spPr>
          <a:xfrm>
            <a:off x="9847358" y="239325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61" name="Rectangle 60"/>
          <p:cNvSpPr/>
          <p:nvPr/>
        </p:nvSpPr>
        <p:spPr>
          <a:xfrm>
            <a:off x="8090584" y="298028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2" name="Rectangle 61"/>
          <p:cNvSpPr/>
          <p:nvPr/>
        </p:nvSpPr>
        <p:spPr>
          <a:xfrm>
            <a:off x="8677613" y="298028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63" name="Rectangle 62"/>
          <p:cNvSpPr/>
          <p:nvPr/>
        </p:nvSpPr>
        <p:spPr>
          <a:xfrm>
            <a:off x="9264642" y="298028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64" name="Rectangle 63"/>
          <p:cNvSpPr/>
          <p:nvPr/>
        </p:nvSpPr>
        <p:spPr>
          <a:xfrm>
            <a:off x="8090584" y="355621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5" name="Rectangle 64"/>
          <p:cNvSpPr/>
          <p:nvPr/>
        </p:nvSpPr>
        <p:spPr>
          <a:xfrm>
            <a:off x="8677613" y="355530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6" name="Rectangle 65"/>
          <p:cNvSpPr/>
          <p:nvPr/>
        </p:nvSpPr>
        <p:spPr>
          <a:xfrm>
            <a:off x="9264642" y="355530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67" name="Rectangle 66"/>
          <p:cNvSpPr/>
          <p:nvPr/>
        </p:nvSpPr>
        <p:spPr>
          <a:xfrm>
            <a:off x="9852372" y="355713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68" name="Rectangle 67"/>
          <p:cNvSpPr/>
          <p:nvPr/>
        </p:nvSpPr>
        <p:spPr>
          <a:xfrm>
            <a:off x="8090583" y="416237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9" name="Rectangle 68"/>
          <p:cNvSpPr/>
          <p:nvPr/>
        </p:nvSpPr>
        <p:spPr>
          <a:xfrm>
            <a:off x="8677612" y="416146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0" name="Rectangle 69"/>
          <p:cNvSpPr/>
          <p:nvPr/>
        </p:nvSpPr>
        <p:spPr>
          <a:xfrm>
            <a:off x="9264641" y="416146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1" name="Rectangle 70"/>
          <p:cNvSpPr/>
          <p:nvPr/>
        </p:nvSpPr>
        <p:spPr>
          <a:xfrm>
            <a:off x="8090584" y="4741374"/>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2" name="Rectangle 71"/>
          <p:cNvSpPr/>
          <p:nvPr/>
        </p:nvSpPr>
        <p:spPr>
          <a:xfrm>
            <a:off x="8677613" y="4740464"/>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73" name="Rectangle 72"/>
          <p:cNvSpPr/>
          <p:nvPr/>
        </p:nvSpPr>
        <p:spPr>
          <a:xfrm>
            <a:off x="9264642" y="4740463"/>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74" name="Rectangle 73"/>
          <p:cNvSpPr/>
          <p:nvPr/>
        </p:nvSpPr>
        <p:spPr>
          <a:xfrm>
            <a:off x="9846657" y="474940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75" name="Rectangle 74"/>
          <p:cNvSpPr/>
          <p:nvPr/>
        </p:nvSpPr>
        <p:spPr>
          <a:xfrm>
            <a:off x="8090584" y="5327492"/>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6" name="Rectangle 75"/>
          <p:cNvSpPr/>
          <p:nvPr/>
        </p:nvSpPr>
        <p:spPr>
          <a:xfrm>
            <a:off x="8677613" y="5326582"/>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7" name="Rectangle 76"/>
          <p:cNvSpPr/>
          <p:nvPr/>
        </p:nvSpPr>
        <p:spPr>
          <a:xfrm>
            <a:off x="9264642" y="5326581"/>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78" name="Rectangle 77"/>
          <p:cNvSpPr/>
          <p:nvPr/>
        </p:nvSpPr>
        <p:spPr>
          <a:xfrm>
            <a:off x="8085569" y="5915433"/>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9" name="Rectangle 78"/>
          <p:cNvSpPr/>
          <p:nvPr/>
        </p:nvSpPr>
        <p:spPr>
          <a:xfrm>
            <a:off x="8672598" y="5914523"/>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mc:AlternateContent xmlns:mc="http://schemas.openxmlformats.org/markup-compatibility/2006">
        <mc:Choice xmlns:a14="http://schemas.microsoft.com/office/drawing/2010/main" Requires="a14">
          <p:sp>
            <p:nvSpPr>
              <p:cNvPr id="81" name="TextBox 80"/>
              <p:cNvSpPr txBox="1"/>
              <p:nvPr/>
            </p:nvSpPr>
            <p:spPr>
              <a:xfrm>
                <a:off x="96849" y="3869510"/>
                <a:ext cx="4928325" cy="3046988"/>
              </a:xfrm>
              <a:prstGeom prst="rect">
                <a:avLst/>
              </a:prstGeom>
              <a:noFill/>
            </p:spPr>
            <p:txBody>
              <a:bodyPr wrap="square" rtlCol="0">
                <a:spAutoFit/>
              </a:bodyPr>
              <a:lstStyle/>
              <a:p>
                <a:r>
                  <a:rPr lang="en-US" sz="2400" u="sng" dirty="0"/>
                  <a:t>Time/Space Tradeoffs</a:t>
                </a:r>
              </a:p>
              <a:p>
                <a:r>
                  <a:rPr lang="en-US" sz="2400" dirty="0"/>
                  <a:t>Space to represent: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m:t>
                    </m:r>
                  </m:oMath>
                </a14:m>
                <a:endParaRPr lang="en-US" sz="2400" dirty="0"/>
              </a:p>
              <a:p>
                <a:r>
                  <a:rPr lang="en-US" sz="2400" dirty="0"/>
                  <a:t>Add Edge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oMath>
                </a14:m>
                <a:endParaRPr lang="en-US" sz="2400" dirty="0"/>
              </a:p>
              <a:p>
                <a:r>
                  <a:rPr lang="en-US" sz="2400" dirty="0"/>
                  <a:t>Remove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oMath>
                </a14:m>
                <a:endParaRPr lang="en-US" sz="2400" dirty="0"/>
              </a:p>
              <a:p>
                <a:r>
                  <a:rPr lang="en-US" sz="2400" dirty="0"/>
                  <a:t>Check if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Exists: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oMath>
                </a14:m>
                <a:endParaRPr lang="en-US" sz="2400" dirty="0"/>
              </a:p>
              <a:p>
                <a:r>
                  <a:rPr lang="en-US" sz="2400" dirty="0"/>
                  <a:t>Get Neighbors (incoming):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m:t>
                    </m:r>
                  </m:oMath>
                </a14:m>
                <a:endParaRPr lang="en-US" sz="2400" dirty="0"/>
              </a:p>
              <a:p>
                <a:r>
                  <a:rPr lang="en-US" sz="2400" dirty="0"/>
                  <a:t>Get Neighbors (outgoing): </a:t>
                </a:r>
                <a14:m>
                  <m:oMath xmlns:m="http://schemas.openxmlformats.org/officeDocument/2006/math">
                    <m:r>
                      <m:rPr>
                        <m:sty m:val="p"/>
                      </m:rPr>
                      <a:rPr lang="en-US" sz="2400" b="0" i="0" smtClean="0">
                        <a:latin typeface="Cambria Math" panose="02040503050406030204" pitchFamily="18" charset="0"/>
                      </a:rPr>
                      <m:t>Θ</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deg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𝑣</m:t>
                                </m:r>
                              </m:e>
                            </m:d>
                          </m:e>
                        </m:func>
                      </m:e>
                    </m:d>
                  </m:oMath>
                </a14:m>
                <a:endParaRPr lang="en-US" sz="2400" dirty="0"/>
              </a:p>
              <a:p>
                <a:endParaRPr lang="en-US" sz="2400" dirty="0"/>
              </a:p>
            </p:txBody>
          </p:sp>
        </mc:Choice>
        <mc:Fallback>
          <p:sp>
            <p:nvSpPr>
              <p:cNvPr id="81" name="TextBox 80"/>
              <p:cNvSpPr txBox="1">
                <a:spLocks noRot="1" noChangeAspect="1" noMove="1" noResize="1" noEditPoints="1" noAdjustHandles="1" noChangeArrowheads="1" noChangeShapeType="1" noTextEdit="1"/>
              </p:cNvSpPr>
              <p:nvPr/>
            </p:nvSpPr>
            <p:spPr>
              <a:xfrm>
                <a:off x="96849" y="3869510"/>
                <a:ext cx="4928325" cy="3046988"/>
              </a:xfrm>
              <a:prstGeom prst="rect">
                <a:avLst/>
              </a:prstGeom>
              <a:blipFill>
                <a:blip r:embed="rId2"/>
                <a:stretch>
                  <a:fillRect l="-1980" t="-1600" r="-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9DA5903-3571-D3F9-7AF6-CB63926F186F}"/>
                  </a:ext>
                </a:extLst>
              </p:cNvPr>
              <p:cNvSpPr txBox="1"/>
              <p:nvPr/>
            </p:nvSpPr>
            <p:spPr>
              <a:xfrm>
                <a:off x="5125006" y="4897409"/>
                <a:ext cx="1506887" cy="954107"/>
              </a:xfrm>
              <a:prstGeom prst="rect">
                <a:avLst/>
              </a:prstGeom>
              <a:noFill/>
              <a:ln>
                <a:solidFill>
                  <a:srgbClr val="FF33CC"/>
                </a:solidFill>
              </a:ln>
            </p:spPr>
            <p:txBody>
              <a:bodyPr wrap="none" rtlCol="0">
                <a:spAutoFit/>
              </a:bodyPr>
              <a:lstStyle/>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𝑉</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𝑛</m:t>
                    </m:r>
                  </m:oMath>
                </a14:m>
                <a:r>
                  <a:rPr lang="en-US" sz="2800" b="0" dirty="0">
                    <a:solidFill>
                      <a:srgbClr val="FF33CC"/>
                    </a:solidFill>
                  </a:rPr>
                  <a:t> </a:t>
                </a:r>
              </a:p>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𝐸</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𝑚</m:t>
                    </m:r>
                  </m:oMath>
                </a14:m>
                <a:r>
                  <a:rPr lang="en-US" sz="2800" dirty="0">
                    <a:solidFill>
                      <a:srgbClr val="FF33CC"/>
                    </a:solidFill>
                  </a:rPr>
                  <a:t> </a:t>
                </a:r>
              </a:p>
            </p:txBody>
          </p:sp>
        </mc:Choice>
        <mc:Fallback xmlns="">
          <p:sp>
            <p:nvSpPr>
              <p:cNvPr id="3" name="TextBox 2">
                <a:extLst>
                  <a:ext uri="{FF2B5EF4-FFF2-40B4-BE49-F238E27FC236}">
                    <a16:creationId xmlns:a16="http://schemas.microsoft.com/office/drawing/2014/main" id="{29DA5903-3571-D3F9-7AF6-CB63926F186F}"/>
                  </a:ext>
                </a:extLst>
              </p:cNvPr>
              <p:cNvSpPr txBox="1">
                <a:spLocks noRot="1" noChangeAspect="1" noMove="1" noResize="1" noEditPoints="1" noAdjustHandles="1" noChangeArrowheads="1" noChangeShapeType="1" noTextEdit="1"/>
              </p:cNvSpPr>
              <p:nvPr/>
            </p:nvSpPr>
            <p:spPr>
              <a:xfrm>
                <a:off x="5125006" y="4897409"/>
                <a:ext cx="1506887" cy="954107"/>
              </a:xfrm>
              <a:prstGeom prst="rect">
                <a:avLst/>
              </a:prstGeom>
              <a:blipFill>
                <a:blip r:embed="rId3"/>
                <a:stretch>
                  <a:fillRect/>
                </a:stretch>
              </a:blipFill>
              <a:ln>
                <a:solidFill>
                  <a:srgbClr val="FF33CC"/>
                </a:solidFill>
              </a:ln>
            </p:spPr>
            <p:txBody>
              <a:bodyPr/>
              <a:lstStyle/>
              <a:p>
                <a:r>
                  <a:rPr lang="en-US">
                    <a:noFill/>
                  </a:rPr>
                  <a:t> </a:t>
                </a:r>
              </a:p>
            </p:txBody>
          </p:sp>
        </mc:Fallback>
      </mc:AlternateContent>
    </p:spTree>
    <p:extLst>
      <p:ext uri="{BB962C8B-B14F-4D97-AF65-F5344CB8AC3E}">
        <p14:creationId xmlns:p14="http://schemas.microsoft.com/office/powerpoint/2010/main" val="60117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Spanning Tree</a:t>
            </a:r>
          </a:p>
        </p:txBody>
      </p:sp>
      <p:sp>
        <p:nvSpPr>
          <p:cNvPr id="4" name="Slide Number Placeholder 3"/>
          <p:cNvSpPr>
            <a:spLocks noGrp="1"/>
          </p:cNvSpPr>
          <p:nvPr>
            <p:ph type="sldNum" sz="quarter" idx="12"/>
          </p:nvPr>
        </p:nvSpPr>
        <p:spPr/>
        <p:txBody>
          <a:bodyPr/>
          <a:lstStyle/>
          <a:p>
            <a:fld id="{86BADE50-950A-4D58-BFB2-FA2C6A8B385D}" type="slidenum">
              <a:rPr lang="en-US" smtClean="0"/>
              <a:t>20</a:t>
            </a:fld>
            <a:endParaRPr lang="en-US"/>
          </a:p>
        </p:txBody>
      </p:sp>
      <p:grpSp>
        <p:nvGrpSpPr>
          <p:cNvPr id="5" name="Group 4"/>
          <p:cNvGrpSpPr/>
          <p:nvPr/>
        </p:nvGrpSpPr>
        <p:grpSpPr>
          <a:xfrm>
            <a:off x="762000" y="2679355"/>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Tree</a:t>
                </a:r>
                <a:r>
                  <a:rPr lang="en-US" sz="2800" dirty="0">
                    <a:solidFill>
                      <a:srgbClr val="7030A0"/>
                    </a:solidFill>
                  </a:rPr>
                  <a:t>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endParaRPr lang="en-US" sz="2800" dirty="0">
                  <a:solidFill>
                    <a:srgbClr val="7030A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723"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495239" y="2528745"/>
                <a:ext cx="5105399" cy="461665"/>
              </a:xfrm>
              <a:prstGeom prst="rect">
                <a:avLst/>
              </a:prstGeom>
              <a:noFill/>
            </p:spPr>
            <p:txBody>
              <a:bodyPr wrap="square" rtlCol="0">
                <a:spAutoFit/>
              </a:bodyPr>
              <a:lstStyle/>
              <a:p>
                <a:r>
                  <a:rPr lang="en-US" sz="2400" dirty="0"/>
                  <a:t>How many edges does </a:t>
                </a:r>
                <a14:m>
                  <m:oMath xmlns:m="http://schemas.openxmlformats.org/officeDocument/2006/math">
                    <m:r>
                      <a:rPr lang="en-US" sz="2400" i="1" smtClean="0">
                        <a:solidFill>
                          <a:srgbClr val="7030A0"/>
                        </a:solidFill>
                        <a:latin typeface="Cambria Math" panose="02040503050406030204" pitchFamily="18" charset="0"/>
                      </a:rPr>
                      <m:t>𝑇</m:t>
                    </m:r>
                  </m:oMath>
                </a14:m>
                <a:r>
                  <a:rPr lang="en-US" sz="2400" dirty="0"/>
                  <a:t> have?</a:t>
                </a:r>
              </a:p>
            </p:txBody>
          </p:sp>
        </mc:Choice>
        <mc:Fallback xmlns="">
          <p:sp>
            <p:nvSpPr>
              <p:cNvPr id="45" name="TextBox 44"/>
              <p:cNvSpPr txBox="1">
                <a:spLocks noRot="1" noChangeAspect="1" noMove="1" noResize="1" noEditPoints="1" noAdjustHandles="1" noChangeArrowheads="1" noChangeShapeType="1" noTextEdit="1"/>
              </p:cNvSpPr>
              <p:nvPr/>
            </p:nvSpPr>
            <p:spPr>
              <a:xfrm>
                <a:off x="6495239" y="2528745"/>
                <a:ext cx="5105399" cy="461665"/>
              </a:xfrm>
              <a:prstGeom prst="rect">
                <a:avLst/>
              </a:prstGeom>
              <a:blipFill>
                <a:blip r:embed="rId4"/>
                <a:stretch>
                  <a:fillRect l="-179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515197" y="2955790"/>
                <a:ext cx="9916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𝑉</m:t>
                      </m:r>
                      <m:r>
                        <a:rPr lang="en-US" sz="2400" i="1" smtClean="0">
                          <a:latin typeface="Cambria Math"/>
                        </a:rPr>
                        <m:t>−1</m:t>
                      </m:r>
                    </m:oMath>
                  </m:oMathPara>
                </a14:m>
                <a:endParaRPr lang="en-US" sz="2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515197" y="2955790"/>
                <a:ext cx="991682" cy="461665"/>
              </a:xfrm>
              <a:prstGeom prst="rect">
                <a:avLst/>
              </a:prstGeom>
              <a:blipFill>
                <a:blip r:embed="rId5"/>
                <a:stretch>
                  <a:fillRect/>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B246D666-609F-D15B-7C0C-7CF1070E52BC}"/>
              </a:ext>
            </a:extLst>
          </p:cNvPr>
          <p:cNvSpPr txBox="1"/>
          <p:nvPr/>
        </p:nvSpPr>
        <p:spPr>
          <a:xfrm>
            <a:off x="590843" y="5522096"/>
            <a:ext cx="4940126" cy="1200329"/>
          </a:xfrm>
          <a:prstGeom prst="rect">
            <a:avLst/>
          </a:prstGeom>
          <a:noFill/>
          <a:ln w="57150">
            <a:solidFill>
              <a:schemeClr val="accent6"/>
            </a:solidFill>
          </a:ln>
        </p:spPr>
        <p:txBody>
          <a:bodyPr wrap="square" rtlCol="0">
            <a:spAutoFit/>
          </a:bodyPr>
          <a:lstStyle/>
          <a:p>
            <a:r>
              <a:rPr lang="en-US" sz="2400" dirty="0"/>
              <a:t>Any set of V-1 edges in the graph that doesn’t have any cycles is guaranteed to be a spanning tree!</a:t>
            </a:r>
          </a:p>
        </p:txBody>
      </p:sp>
      <p:sp>
        <p:nvSpPr>
          <p:cNvPr id="47" name="TextBox 46">
            <a:extLst>
              <a:ext uri="{FF2B5EF4-FFF2-40B4-BE49-F238E27FC236}">
                <a16:creationId xmlns:a16="http://schemas.microsoft.com/office/drawing/2014/main" id="{133E7E20-EA93-8035-694F-E8CD7FC041CD}"/>
              </a:ext>
            </a:extLst>
          </p:cNvPr>
          <p:cNvSpPr txBox="1"/>
          <p:nvPr/>
        </p:nvSpPr>
        <p:spPr>
          <a:xfrm>
            <a:off x="6752341" y="5530248"/>
            <a:ext cx="5247534" cy="1200329"/>
          </a:xfrm>
          <a:prstGeom prst="rect">
            <a:avLst/>
          </a:prstGeom>
          <a:noFill/>
          <a:ln w="57150">
            <a:solidFill>
              <a:schemeClr val="accent6"/>
            </a:solidFill>
          </a:ln>
        </p:spPr>
        <p:txBody>
          <a:bodyPr wrap="square" rtlCol="0">
            <a:spAutoFit/>
          </a:bodyPr>
          <a:lstStyle/>
          <a:p>
            <a:r>
              <a:rPr lang="en-US" sz="2400" dirty="0"/>
              <a:t>Any set of V-1 edges that connects all the nodes in the graph is guaranteed to be a spanning tree!</a:t>
            </a:r>
          </a:p>
        </p:txBody>
      </p:sp>
      <p:grpSp>
        <p:nvGrpSpPr>
          <p:cNvPr id="48" name="Group 47">
            <a:extLst>
              <a:ext uri="{FF2B5EF4-FFF2-40B4-BE49-F238E27FC236}">
                <a16:creationId xmlns:a16="http://schemas.microsoft.com/office/drawing/2014/main" id="{4732E8A7-037B-299E-EC21-146EAA9F2D88}"/>
              </a:ext>
            </a:extLst>
          </p:cNvPr>
          <p:cNvGrpSpPr/>
          <p:nvPr/>
        </p:nvGrpSpPr>
        <p:grpSpPr>
          <a:xfrm>
            <a:off x="7826703" y="3036374"/>
            <a:ext cx="2958368" cy="2356017"/>
            <a:chOff x="1432702" y="2862182"/>
            <a:chExt cx="5611644" cy="4115955"/>
          </a:xfrm>
        </p:grpSpPr>
        <p:cxnSp>
          <p:nvCxnSpPr>
            <p:cNvPr id="49" name="Straight Connector 48">
              <a:extLst>
                <a:ext uri="{FF2B5EF4-FFF2-40B4-BE49-F238E27FC236}">
                  <a16:creationId xmlns:a16="http://schemas.microsoft.com/office/drawing/2014/main" id="{BB1FCFD3-C026-5AAC-D60C-83FF379DE935}"/>
                </a:ext>
              </a:extLst>
            </p:cNvPr>
            <p:cNvCxnSpPr>
              <a:stCxn id="77" idx="7"/>
              <a:endCxn id="78" idx="2"/>
            </p:cNvCxnSpPr>
            <p:nvPr/>
          </p:nvCxnSpPr>
          <p:spPr>
            <a:xfrm flipV="1">
              <a:off x="1915935" y="4084623"/>
              <a:ext cx="860255" cy="6762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C7A50C1-9A37-A27F-9C2F-363F3EDF672D}"/>
                </a:ext>
              </a:extLst>
            </p:cNvPr>
            <p:cNvCxnSpPr>
              <a:cxnSpLocks/>
              <a:stCxn id="78" idx="0"/>
              <a:endCxn id="81" idx="2"/>
            </p:cNvCxnSpPr>
            <p:nvPr/>
          </p:nvCxnSpPr>
          <p:spPr>
            <a:xfrm flipV="1">
              <a:off x="3032824" y="3329118"/>
              <a:ext cx="921675" cy="49887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CA9C25D-6CEA-61D1-6AB4-B1C80269C912}"/>
                </a:ext>
              </a:extLst>
            </p:cNvPr>
            <p:cNvCxnSpPr>
              <a:cxnSpLocks/>
              <a:stCxn id="82" idx="2"/>
              <a:endCxn id="79" idx="0"/>
            </p:cNvCxnSpPr>
            <p:nvPr/>
          </p:nvCxnSpPr>
          <p:spPr>
            <a:xfrm flipH="1">
              <a:off x="3078045" y="5895825"/>
              <a:ext cx="619819" cy="48474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1986DD-D33F-E38A-309A-5D0E2B885B60}"/>
                </a:ext>
              </a:extLst>
            </p:cNvPr>
            <p:cNvCxnSpPr>
              <a:stCxn id="80" idx="5"/>
              <a:endCxn id="82" idx="0"/>
            </p:cNvCxnSpPr>
            <p:nvPr/>
          </p:nvCxnSpPr>
          <p:spPr>
            <a:xfrm flipH="1" flipV="1">
              <a:off x="3954499" y="5639190"/>
              <a:ext cx="911556" cy="126378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1AFA3C-C91A-CDEA-ACAA-3352375B4A59}"/>
                </a:ext>
              </a:extLst>
            </p:cNvPr>
            <p:cNvCxnSpPr>
              <a:cxnSpLocks/>
              <a:stCxn id="82" idx="0"/>
              <a:endCxn id="83" idx="3"/>
            </p:cNvCxnSpPr>
            <p:nvPr/>
          </p:nvCxnSpPr>
          <p:spPr>
            <a:xfrm flipV="1">
              <a:off x="3954498" y="5198948"/>
              <a:ext cx="687764" cy="44024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D745BA8-4A73-452A-9E27-DF08ED825568}"/>
                </a:ext>
              </a:extLst>
            </p:cNvPr>
            <p:cNvCxnSpPr>
              <a:cxnSpLocks/>
              <a:stCxn id="83" idx="0"/>
              <a:endCxn id="81" idx="4"/>
            </p:cNvCxnSpPr>
            <p:nvPr/>
          </p:nvCxnSpPr>
          <p:spPr>
            <a:xfrm flipH="1" flipV="1">
              <a:off x="4211133" y="3585751"/>
              <a:ext cx="612597" cy="117509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48D2F75-FF97-A6FD-7227-0DCB98A33297}"/>
                </a:ext>
              </a:extLst>
            </p:cNvPr>
            <p:cNvCxnSpPr>
              <a:stCxn id="85" idx="2"/>
              <a:endCxn id="81"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FCD1DC2-563F-2AED-163C-335329BD4AE1}"/>
                </a:ext>
              </a:extLst>
            </p:cNvPr>
            <p:cNvCxnSpPr>
              <a:stCxn id="84" idx="1"/>
              <a:endCxn id="85"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9035A85-5020-B35B-AD20-9E681E5CA401}"/>
                </a:ext>
              </a:extLst>
            </p:cNvPr>
            <p:cNvSpPr txBox="1"/>
            <p:nvPr/>
          </p:nvSpPr>
          <p:spPr>
            <a:xfrm>
              <a:off x="1432702" y="3694097"/>
              <a:ext cx="641186" cy="565580"/>
            </a:xfrm>
            <a:prstGeom prst="rect">
              <a:avLst/>
            </a:prstGeom>
            <a:noFill/>
          </p:spPr>
          <p:txBody>
            <a:bodyPr wrap="none" rtlCol="0">
              <a:spAutoFit/>
            </a:bodyPr>
            <a:lstStyle/>
            <a:p>
              <a:r>
                <a:rPr lang="en-US" dirty="0">
                  <a:solidFill>
                    <a:srgbClr val="00B050"/>
                  </a:solidFill>
                </a:rPr>
                <a:t>10</a:t>
              </a:r>
            </a:p>
          </p:txBody>
        </p:sp>
        <p:sp>
          <p:nvSpPr>
            <p:cNvPr id="63" name="TextBox 62">
              <a:extLst>
                <a:ext uri="{FF2B5EF4-FFF2-40B4-BE49-F238E27FC236}">
                  <a16:creationId xmlns:a16="http://schemas.microsoft.com/office/drawing/2014/main" id="{72230D9B-D3FF-72D2-7566-8CE0A951D8E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4" name="TextBox 63">
              <a:extLst>
                <a:ext uri="{FF2B5EF4-FFF2-40B4-BE49-F238E27FC236}">
                  <a16:creationId xmlns:a16="http://schemas.microsoft.com/office/drawing/2014/main" id="{E97089D1-DF55-1B4D-80F6-9E14ECEAC5A0}"/>
                </a:ext>
              </a:extLst>
            </p:cNvPr>
            <p:cNvSpPr txBox="1"/>
            <p:nvPr/>
          </p:nvSpPr>
          <p:spPr>
            <a:xfrm>
              <a:off x="4536221" y="5277579"/>
              <a:ext cx="461991" cy="565580"/>
            </a:xfrm>
            <a:prstGeom prst="rect">
              <a:avLst/>
            </a:prstGeom>
            <a:noFill/>
          </p:spPr>
          <p:txBody>
            <a:bodyPr wrap="none" rtlCol="0">
              <a:spAutoFit/>
            </a:bodyPr>
            <a:lstStyle/>
            <a:p>
              <a:r>
                <a:rPr lang="en-US" dirty="0">
                  <a:solidFill>
                    <a:srgbClr val="00B050"/>
                  </a:solidFill>
                </a:rPr>
                <a:t>6</a:t>
              </a:r>
            </a:p>
          </p:txBody>
        </p:sp>
        <p:sp>
          <p:nvSpPr>
            <p:cNvPr id="67" name="TextBox 66">
              <a:extLst>
                <a:ext uri="{FF2B5EF4-FFF2-40B4-BE49-F238E27FC236}">
                  <a16:creationId xmlns:a16="http://schemas.microsoft.com/office/drawing/2014/main" id="{6896A68C-DC18-069D-8EF1-BF1CAAF70828}"/>
                </a:ext>
              </a:extLst>
            </p:cNvPr>
            <p:cNvSpPr txBox="1"/>
            <p:nvPr/>
          </p:nvSpPr>
          <p:spPr>
            <a:xfrm>
              <a:off x="3909734" y="4009737"/>
              <a:ext cx="461991" cy="565580"/>
            </a:xfrm>
            <a:prstGeom prst="rect">
              <a:avLst/>
            </a:prstGeom>
            <a:noFill/>
          </p:spPr>
          <p:txBody>
            <a:bodyPr wrap="none" rtlCol="0">
              <a:spAutoFit/>
            </a:bodyPr>
            <a:lstStyle/>
            <a:p>
              <a:r>
                <a:rPr lang="en-US" dirty="0">
                  <a:solidFill>
                    <a:srgbClr val="00B050"/>
                  </a:solidFill>
                </a:rPr>
                <a:t>5</a:t>
              </a:r>
            </a:p>
          </p:txBody>
        </p:sp>
        <p:sp>
          <p:nvSpPr>
            <p:cNvPr id="68" name="TextBox 67">
              <a:extLst>
                <a:ext uri="{FF2B5EF4-FFF2-40B4-BE49-F238E27FC236}">
                  <a16:creationId xmlns:a16="http://schemas.microsoft.com/office/drawing/2014/main" id="{91C82AF7-EEF1-367B-4071-91228A4BA732}"/>
                </a:ext>
              </a:extLst>
            </p:cNvPr>
            <p:cNvSpPr txBox="1"/>
            <p:nvPr/>
          </p:nvSpPr>
          <p:spPr>
            <a:xfrm>
              <a:off x="4738592" y="3105602"/>
              <a:ext cx="461991" cy="565580"/>
            </a:xfrm>
            <a:prstGeom prst="rect">
              <a:avLst/>
            </a:prstGeom>
            <a:noFill/>
          </p:spPr>
          <p:txBody>
            <a:bodyPr wrap="none" rtlCol="0">
              <a:spAutoFit/>
            </a:bodyPr>
            <a:lstStyle/>
            <a:p>
              <a:r>
                <a:rPr lang="en-US" dirty="0">
                  <a:solidFill>
                    <a:srgbClr val="00B050"/>
                  </a:solidFill>
                </a:rPr>
                <a:t>8</a:t>
              </a:r>
            </a:p>
          </p:txBody>
        </p:sp>
        <p:sp>
          <p:nvSpPr>
            <p:cNvPr id="69" name="TextBox 68">
              <a:extLst>
                <a:ext uri="{FF2B5EF4-FFF2-40B4-BE49-F238E27FC236}">
                  <a16:creationId xmlns:a16="http://schemas.microsoft.com/office/drawing/2014/main" id="{DF100153-71BB-201E-DD9B-1B83D7288D68}"/>
                </a:ext>
              </a:extLst>
            </p:cNvPr>
            <p:cNvSpPr txBox="1"/>
            <p:nvPr/>
          </p:nvSpPr>
          <p:spPr>
            <a:xfrm>
              <a:off x="3854912" y="6131659"/>
              <a:ext cx="461991" cy="565580"/>
            </a:xfrm>
            <a:prstGeom prst="rect">
              <a:avLst/>
            </a:prstGeom>
            <a:noFill/>
          </p:spPr>
          <p:txBody>
            <a:bodyPr wrap="none" rtlCol="0">
              <a:spAutoFit/>
            </a:bodyPr>
            <a:lstStyle/>
            <a:p>
              <a:r>
                <a:rPr lang="en-US" dirty="0">
                  <a:solidFill>
                    <a:srgbClr val="00B050"/>
                  </a:solidFill>
                </a:rPr>
                <a:t>3</a:t>
              </a:r>
            </a:p>
          </p:txBody>
        </p:sp>
        <p:sp>
          <p:nvSpPr>
            <p:cNvPr id="72" name="TextBox 71">
              <a:extLst>
                <a:ext uri="{FF2B5EF4-FFF2-40B4-BE49-F238E27FC236}">
                  <a16:creationId xmlns:a16="http://schemas.microsoft.com/office/drawing/2014/main" id="{B7D3B4F1-3D28-4241-4D3D-ACC1D26EF3ED}"/>
                </a:ext>
              </a:extLst>
            </p:cNvPr>
            <p:cNvSpPr txBox="1"/>
            <p:nvPr/>
          </p:nvSpPr>
          <p:spPr>
            <a:xfrm>
              <a:off x="2710541" y="5534614"/>
              <a:ext cx="461991" cy="565580"/>
            </a:xfrm>
            <a:prstGeom prst="rect">
              <a:avLst/>
            </a:prstGeom>
            <a:noFill/>
          </p:spPr>
          <p:txBody>
            <a:bodyPr wrap="none" rtlCol="0">
              <a:spAutoFit/>
            </a:bodyPr>
            <a:lstStyle/>
            <a:p>
              <a:r>
                <a:rPr lang="en-US" dirty="0">
                  <a:solidFill>
                    <a:srgbClr val="00B050"/>
                  </a:solidFill>
                </a:rPr>
                <a:t>1</a:t>
              </a:r>
            </a:p>
          </p:txBody>
        </p:sp>
        <p:sp>
          <p:nvSpPr>
            <p:cNvPr id="73" name="TextBox 72">
              <a:extLst>
                <a:ext uri="{FF2B5EF4-FFF2-40B4-BE49-F238E27FC236}">
                  <a16:creationId xmlns:a16="http://schemas.microsoft.com/office/drawing/2014/main" id="{3FC12340-5B23-53AD-68B9-3680DE43A753}"/>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7" name="Oval 76">
              <a:extLst>
                <a:ext uri="{FF2B5EF4-FFF2-40B4-BE49-F238E27FC236}">
                  <a16:creationId xmlns:a16="http://schemas.microsoft.com/office/drawing/2014/main" id="{D9736B80-672C-C04B-9780-CA42CA5B6B80}"/>
                </a:ext>
              </a:extLst>
            </p:cNvPr>
            <p:cNvSpPr/>
            <p:nvPr/>
          </p:nvSpPr>
          <p:spPr>
            <a:xfrm>
              <a:off x="1477834" y="468568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8" name="Oval 77">
              <a:extLst>
                <a:ext uri="{FF2B5EF4-FFF2-40B4-BE49-F238E27FC236}">
                  <a16:creationId xmlns:a16="http://schemas.microsoft.com/office/drawing/2014/main" id="{40E8B5E5-D8AF-9E8D-0807-7036E6AB40A8}"/>
                </a:ext>
              </a:extLst>
            </p:cNvPr>
            <p:cNvSpPr/>
            <p:nvPr/>
          </p:nvSpPr>
          <p:spPr>
            <a:xfrm>
              <a:off x="2776190" y="3827989"/>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9" name="Oval 78">
              <a:extLst>
                <a:ext uri="{FF2B5EF4-FFF2-40B4-BE49-F238E27FC236}">
                  <a16:creationId xmlns:a16="http://schemas.microsoft.com/office/drawing/2014/main" id="{1C702440-AE84-0B68-ADB0-B32BC6A29136}"/>
                </a:ext>
              </a:extLst>
            </p:cNvPr>
            <p:cNvSpPr/>
            <p:nvPr/>
          </p:nvSpPr>
          <p:spPr>
            <a:xfrm>
              <a:off x="2821411" y="638056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0" name="Oval 79">
              <a:extLst>
                <a:ext uri="{FF2B5EF4-FFF2-40B4-BE49-F238E27FC236}">
                  <a16:creationId xmlns:a16="http://schemas.microsoft.com/office/drawing/2014/main" id="{312E0FF9-FFA2-AE93-FB5F-F5FF6F537C6A}"/>
                </a:ext>
              </a:extLst>
            </p:cNvPr>
            <p:cNvSpPr/>
            <p:nvPr/>
          </p:nvSpPr>
          <p:spPr>
            <a:xfrm>
              <a:off x="4427954" y="646487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1" name="Oval 80">
              <a:extLst>
                <a:ext uri="{FF2B5EF4-FFF2-40B4-BE49-F238E27FC236}">
                  <a16:creationId xmlns:a16="http://schemas.microsoft.com/office/drawing/2014/main" id="{B79F8115-BE43-37A0-9FF2-7B4FA47DB6F1}"/>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2" name="Oval 81">
              <a:extLst>
                <a:ext uri="{FF2B5EF4-FFF2-40B4-BE49-F238E27FC236}">
                  <a16:creationId xmlns:a16="http://schemas.microsoft.com/office/drawing/2014/main" id="{72A56ACB-13B5-892C-2F2F-A7DC5A3F0B05}"/>
                </a:ext>
              </a:extLst>
            </p:cNvPr>
            <p:cNvSpPr/>
            <p:nvPr/>
          </p:nvSpPr>
          <p:spPr>
            <a:xfrm>
              <a:off x="3697864" y="563919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3" name="Oval 82">
              <a:extLst>
                <a:ext uri="{FF2B5EF4-FFF2-40B4-BE49-F238E27FC236}">
                  <a16:creationId xmlns:a16="http://schemas.microsoft.com/office/drawing/2014/main" id="{BDA74340-C69D-11B5-05AA-510AD29F8B7F}"/>
                </a:ext>
              </a:extLst>
            </p:cNvPr>
            <p:cNvSpPr/>
            <p:nvPr/>
          </p:nvSpPr>
          <p:spPr>
            <a:xfrm>
              <a:off x="4567096" y="4760847"/>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4" name="Oval 83">
              <a:extLst>
                <a:ext uri="{FF2B5EF4-FFF2-40B4-BE49-F238E27FC236}">
                  <a16:creationId xmlns:a16="http://schemas.microsoft.com/office/drawing/2014/main" id="{2907B891-FA67-28DA-A775-33D2EB40722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5" name="Oval 84">
              <a:extLst>
                <a:ext uri="{FF2B5EF4-FFF2-40B4-BE49-F238E27FC236}">
                  <a16:creationId xmlns:a16="http://schemas.microsoft.com/office/drawing/2014/main" id="{BC402565-3583-0D56-D32B-78A89581E3A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cxnSp>
        <p:nvCxnSpPr>
          <p:cNvPr id="102" name="Straight Arrow Connector 101">
            <a:extLst>
              <a:ext uri="{FF2B5EF4-FFF2-40B4-BE49-F238E27FC236}">
                <a16:creationId xmlns:a16="http://schemas.microsoft.com/office/drawing/2014/main" id="{A0D96096-B668-BCED-AFCA-D174D94FAD09}"/>
              </a:ext>
            </a:extLst>
          </p:cNvPr>
          <p:cNvCxnSpPr>
            <a:cxnSpLocks/>
          </p:cNvCxnSpPr>
          <p:nvPr/>
        </p:nvCxnSpPr>
        <p:spPr>
          <a:xfrm>
            <a:off x="5678896" y="4180475"/>
            <a:ext cx="1560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178988F-28B9-6EB1-7F46-3F25C3DD6855}"/>
              </a:ext>
            </a:extLst>
          </p:cNvPr>
          <p:cNvSpPr txBox="1"/>
          <p:nvPr/>
        </p:nvSpPr>
        <p:spPr>
          <a:xfrm>
            <a:off x="5399973" y="4348596"/>
            <a:ext cx="2015433" cy="923330"/>
          </a:xfrm>
          <a:prstGeom prst="rect">
            <a:avLst/>
          </a:prstGeom>
          <a:noFill/>
        </p:spPr>
        <p:txBody>
          <a:bodyPr wrap="square" rtlCol="0">
            <a:spAutoFit/>
          </a:bodyPr>
          <a:lstStyle/>
          <a:p>
            <a:pPr algn="ctr"/>
            <a:r>
              <a:rPr lang="en-US" dirty="0"/>
              <a:t>Pick some arbitrary root node and rearrange tree</a:t>
            </a:r>
          </a:p>
        </p:txBody>
      </p:sp>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B0304F53-ADFD-EC13-CA19-82F1AFBC1790}"/>
                  </a:ext>
                </a:extLst>
              </p14:cNvPr>
              <p14:cNvContentPartPr/>
              <p14:nvPr/>
            </p14:nvContentPartPr>
            <p14:xfrm>
              <a:off x="6735240" y="174600"/>
              <a:ext cx="4252680" cy="5612040"/>
            </p14:xfrm>
          </p:contentPart>
        </mc:Choice>
        <mc:Fallback>
          <p:pic>
            <p:nvPicPr>
              <p:cNvPr id="3" name="Ink 2">
                <a:extLst>
                  <a:ext uri="{FF2B5EF4-FFF2-40B4-BE49-F238E27FC236}">
                    <a16:creationId xmlns:a16="http://schemas.microsoft.com/office/drawing/2014/main" id="{B0304F53-ADFD-EC13-CA19-82F1AFBC1790}"/>
                  </a:ext>
                </a:extLst>
              </p:cNvPr>
              <p:cNvPicPr/>
              <p:nvPr/>
            </p:nvPicPr>
            <p:blipFill>
              <a:blip r:embed="rId7"/>
              <a:stretch>
                <a:fillRect/>
              </a:stretch>
            </p:blipFill>
            <p:spPr>
              <a:xfrm>
                <a:off x="6725880" y="165240"/>
                <a:ext cx="4271400" cy="5630760"/>
              </a:xfrm>
              <a:prstGeom prst="rect">
                <a:avLst/>
              </a:prstGeom>
            </p:spPr>
          </p:pic>
        </mc:Fallback>
      </mc:AlternateContent>
    </p:spTree>
    <p:extLst>
      <p:ext uri="{BB962C8B-B14F-4D97-AF65-F5344CB8AC3E}">
        <p14:creationId xmlns:p14="http://schemas.microsoft.com/office/powerpoint/2010/main" val="226818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4" grpId="0" animBg="1"/>
      <p:bldP spid="47" grpId="0" animBg="1"/>
      <p:bldP spid="1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Minimum Spanning Tree</a:t>
            </a:r>
          </a:p>
        </p:txBody>
      </p:sp>
      <p:sp>
        <p:nvSpPr>
          <p:cNvPr id="4" name="Slide Number Placeholder 3"/>
          <p:cNvSpPr>
            <a:spLocks noGrp="1"/>
          </p:cNvSpPr>
          <p:nvPr>
            <p:ph type="sldNum" sz="quarter" idx="12"/>
          </p:nvPr>
        </p:nvSpPr>
        <p:spPr/>
        <p:txBody>
          <a:bodyPr/>
          <a:lstStyle/>
          <a:p>
            <a:fld id="{86BADE50-950A-4D58-BFB2-FA2C6A8B385D}" type="slidenum">
              <a:rPr lang="en-US" smtClean="0"/>
              <a:t>21</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1384995"/>
              </a:xfrm>
              <a:prstGeom prst="rect">
                <a:avLst/>
              </a:prstGeom>
              <a:noFill/>
            </p:spPr>
            <p:txBody>
              <a:bodyPr wrap="square" rtlCol="0">
                <a:spAutoFit/>
              </a:bodyPr>
              <a:lstStyle/>
              <a:p>
                <a:r>
                  <a:rPr lang="en-US" sz="2800" dirty="0"/>
                  <a:t>A Tree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that has minimal </a:t>
                </a:r>
                <a:r>
                  <a:rPr lang="en-US" sz="2800" dirty="0">
                    <a:solidFill>
                      <a:srgbClr val="0070C0"/>
                    </a:solidFill>
                  </a:rPr>
                  <a:t>cost</a:t>
                </a: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553200" y="3015806"/>
                <a:ext cx="4285143" cy="10323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70C0"/>
                          </a:solidFill>
                          <a:latin typeface="Cambria Math"/>
                        </a:rPr>
                        <m:t>𝐶𝑜𝑠𝑡</m:t>
                      </m:r>
                      <m:d>
                        <m:dPr>
                          <m:ctrlPr>
                            <a:rPr lang="en-US" sz="2400" i="1">
                              <a:solidFill>
                                <a:srgbClr val="0070C0"/>
                              </a:solidFill>
                              <a:latin typeface="Cambria Math" panose="02040503050406030204" pitchFamily="18" charset="0"/>
                            </a:rPr>
                          </m:ctrlPr>
                        </m:dPr>
                        <m:e>
                          <m:r>
                            <a:rPr lang="en-US" sz="2400" i="1">
                              <a:solidFill>
                                <a:srgbClr val="0070C0"/>
                              </a:solidFill>
                              <a:latin typeface="Cambria Math"/>
                            </a:rPr>
                            <m:t>𝑇</m:t>
                          </m:r>
                        </m:e>
                      </m:d>
                      <m:r>
                        <a:rPr lang="en-US" sz="2400" i="1">
                          <a:solidFill>
                            <a:srgbClr val="0070C0"/>
                          </a:solidFill>
                          <a:latin typeface="Cambria Math"/>
                        </a:rPr>
                        <m:t>=</m:t>
                      </m:r>
                      <m:nary>
                        <m:naryPr>
                          <m:chr m:val="∑"/>
                          <m:supHide m:val="on"/>
                          <m:ctrlPr>
                            <a:rPr lang="en-US" sz="2400" i="1">
                              <a:solidFill>
                                <a:srgbClr val="0070C0"/>
                              </a:solidFill>
                              <a:latin typeface="Cambria Math" panose="02040503050406030204" pitchFamily="18" charset="0"/>
                            </a:rPr>
                          </m:ctrlPr>
                        </m:naryPr>
                        <m:sub>
                          <m:r>
                            <a:rPr lang="en-US" sz="2400" i="1">
                              <a:solidFill>
                                <a:srgbClr val="0070C0"/>
                              </a:solidFill>
                              <a:latin typeface="Cambria Math"/>
                            </a:rPr>
                            <m:t>𝑒</m:t>
                          </m:r>
                          <m:r>
                            <a:rPr lang="en-US" sz="2400" i="1">
                              <a:solidFill>
                                <a:srgbClr val="0070C0"/>
                              </a:solidFill>
                              <a:latin typeface="Cambria Math"/>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a:rPr>
                                <m:t>𝐸</m:t>
                              </m:r>
                            </m:e>
                            <m:sub>
                              <m:r>
                                <a:rPr lang="en-US" sz="2400" i="1">
                                  <a:solidFill>
                                    <a:srgbClr val="0070C0"/>
                                  </a:solidFill>
                                  <a:latin typeface="Cambria Math"/>
                                </a:rPr>
                                <m:t>𝑇</m:t>
                              </m:r>
                            </m:sub>
                          </m:sSub>
                        </m:sub>
                        <m:sup/>
                        <m:e>
                          <m:r>
                            <a:rPr lang="en-US" sz="2400" i="1">
                              <a:solidFill>
                                <a:srgbClr val="0070C0"/>
                              </a:solidFill>
                              <a:latin typeface="Cambria Math"/>
                            </a:rPr>
                            <m:t>𝑤</m:t>
                          </m:r>
                          <m:r>
                            <a:rPr lang="en-US" sz="2400" i="1">
                              <a:solidFill>
                                <a:srgbClr val="0070C0"/>
                              </a:solidFill>
                              <a:latin typeface="Cambria Math"/>
                            </a:rPr>
                            <m:t>(</m:t>
                          </m:r>
                          <m:r>
                            <a:rPr lang="en-US" sz="2400" i="1">
                              <a:solidFill>
                                <a:srgbClr val="0070C0"/>
                              </a:solidFill>
                              <a:latin typeface="Cambria Math"/>
                            </a:rPr>
                            <m:t>𝑒</m:t>
                          </m:r>
                          <m:r>
                            <a:rPr lang="en-US" sz="2400" i="1">
                              <a:solidFill>
                                <a:srgbClr val="0070C0"/>
                              </a:solidFill>
                              <a:latin typeface="Cambria Math"/>
                            </a:rPr>
                            <m:t>)</m:t>
                          </m:r>
                        </m:e>
                      </m:nary>
                    </m:oMath>
                  </m:oMathPara>
                </a14:m>
                <a:endParaRPr lang="en-US" sz="2400" dirty="0">
                  <a:solidFill>
                    <a:srgbClr val="0070C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553200" y="3015806"/>
                <a:ext cx="4285143" cy="1032334"/>
              </a:xfrm>
              <a:prstGeom prst="rect">
                <a:avLst/>
              </a:prstGeom>
              <a:blipFill>
                <a:blip r:embed="rId3"/>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A22F159F-B80A-C157-4C96-C4642078A9E5}"/>
              </a:ext>
            </a:extLst>
          </p:cNvPr>
          <p:cNvGrpSpPr/>
          <p:nvPr/>
        </p:nvGrpSpPr>
        <p:grpSpPr>
          <a:xfrm>
            <a:off x="762000" y="2679355"/>
            <a:ext cx="4600060" cy="2787240"/>
            <a:chOff x="0" y="2862182"/>
            <a:chExt cx="7044346" cy="4268266"/>
          </a:xfrm>
        </p:grpSpPr>
        <p:cxnSp>
          <p:nvCxnSpPr>
            <p:cNvPr id="45" name="Straight Connector 44">
              <a:extLst>
                <a:ext uri="{FF2B5EF4-FFF2-40B4-BE49-F238E27FC236}">
                  <a16:creationId xmlns:a16="http://schemas.microsoft.com/office/drawing/2014/main" id="{46FED863-865D-634E-ECB4-98C9421DCEDE}"/>
                </a:ext>
              </a:extLst>
            </p:cNvPr>
            <p:cNvCxnSpPr>
              <a:stCxn id="73" idx="7"/>
              <a:endCxn id="74"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478A7B-4AF0-4466-8C46-32CA092757FF}"/>
                </a:ext>
              </a:extLst>
            </p:cNvPr>
            <p:cNvCxnSpPr>
              <a:stCxn id="74" idx="6"/>
              <a:endCxn id="77"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4D0174-2F50-6989-7D9D-8E42553A4399}"/>
                </a:ext>
              </a:extLst>
            </p:cNvPr>
            <p:cNvCxnSpPr>
              <a:stCxn id="73" idx="4"/>
              <a:endCxn id="75"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61DFCEE-5B37-42E7-E069-80A51075AB07}"/>
                </a:ext>
              </a:extLst>
            </p:cNvPr>
            <p:cNvCxnSpPr>
              <a:stCxn id="76" idx="3"/>
              <a:endCxn id="75"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8238A83-2035-0A88-D168-55BEAC018F0F}"/>
                </a:ext>
              </a:extLst>
            </p:cNvPr>
            <p:cNvCxnSpPr>
              <a:stCxn id="78" idx="2"/>
              <a:endCxn id="75"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23DD847-FC1A-3342-87DF-099C5B727BED}"/>
                </a:ext>
              </a:extLst>
            </p:cNvPr>
            <p:cNvCxnSpPr>
              <a:stCxn id="76" idx="5"/>
              <a:endCxn id="78"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A1DD3D6-370A-4B71-567E-21A14FC24BA6}"/>
                </a:ext>
              </a:extLst>
            </p:cNvPr>
            <p:cNvCxnSpPr>
              <a:stCxn id="76" idx="7"/>
              <a:endCxn id="77"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899F5F0-0B4D-6AFB-6EED-E566CADE2301}"/>
                </a:ext>
              </a:extLst>
            </p:cNvPr>
            <p:cNvCxnSpPr>
              <a:stCxn id="78" idx="6"/>
              <a:endCxn id="79"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25F6022-9090-6527-1F59-0D333B0A25F8}"/>
                </a:ext>
              </a:extLst>
            </p:cNvPr>
            <p:cNvCxnSpPr>
              <a:stCxn id="79" idx="1"/>
              <a:endCxn id="77"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64D8E9-F116-78BE-D38D-FB6DF5360082}"/>
                </a:ext>
              </a:extLst>
            </p:cNvPr>
            <p:cNvCxnSpPr>
              <a:stCxn id="81" idx="2"/>
              <a:endCxn id="77"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A99EBB7-705E-2A11-7ECF-BB31578054FE}"/>
                </a:ext>
              </a:extLst>
            </p:cNvPr>
            <p:cNvCxnSpPr>
              <a:stCxn id="79" idx="0"/>
              <a:endCxn id="81"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7882B70-80F0-4A51-62D8-EF4AA5C73C39}"/>
                </a:ext>
              </a:extLst>
            </p:cNvPr>
            <p:cNvCxnSpPr>
              <a:stCxn id="80" idx="1"/>
              <a:endCxn id="81"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252944-E4E9-DA1B-75B1-987F6F2CB6C1}"/>
                </a:ext>
              </a:extLst>
            </p:cNvPr>
            <p:cNvCxnSpPr>
              <a:stCxn id="80" idx="3"/>
              <a:endCxn id="79"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0EDE33B-051E-D674-2540-CFC844E09CE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59" name="TextBox 58">
              <a:extLst>
                <a:ext uri="{FF2B5EF4-FFF2-40B4-BE49-F238E27FC236}">
                  <a16:creationId xmlns:a16="http://schemas.microsoft.com/office/drawing/2014/main" id="{CEE2EC90-E981-0328-C8DE-22E6D940675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0" name="TextBox 59">
              <a:extLst>
                <a:ext uri="{FF2B5EF4-FFF2-40B4-BE49-F238E27FC236}">
                  <a16:creationId xmlns:a16="http://schemas.microsoft.com/office/drawing/2014/main" id="{5CB8DBC3-E8FF-0D9C-4968-E47053F336F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1" name="TextBox 60">
              <a:extLst>
                <a:ext uri="{FF2B5EF4-FFF2-40B4-BE49-F238E27FC236}">
                  <a16:creationId xmlns:a16="http://schemas.microsoft.com/office/drawing/2014/main" id="{BDCB4CC3-8507-9F62-0297-09F77BC88FA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2" name="TextBox 61">
              <a:extLst>
                <a:ext uri="{FF2B5EF4-FFF2-40B4-BE49-F238E27FC236}">
                  <a16:creationId xmlns:a16="http://schemas.microsoft.com/office/drawing/2014/main" id="{3ADE5CD5-1BDB-E7B6-914C-5F441D4C3F80}"/>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3" name="TextBox 62">
              <a:extLst>
                <a:ext uri="{FF2B5EF4-FFF2-40B4-BE49-F238E27FC236}">
                  <a16:creationId xmlns:a16="http://schemas.microsoft.com/office/drawing/2014/main" id="{39E9679D-7B96-B7C7-137B-CA41C79C3B5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4" name="TextBox 63">
              <a:extLst>
                <a:ext uri="{FF2B5EF4-FFF2-40B4-BE49-F238E27FC236}">
                  <a16:creationId xmlns:a16="http://schemas.microsoft.com/office/drawing/2014/main" id="{B7C697DA-259D-BCEA-08FE-3BFC2E1AC16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5" name="TextBox 64">
              <a:extLst>
                <a:ext uri="{FF2B5EF4-FFF2-40B4-BE49-F238E27FC236}">
                  <a16:creationId xmlns:a16="http://schemas.microsoft.com/office/drawing/2014/main" id="{8F86308A-B00B-9267-CFA2-0C2B85CD1CD9}"/>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6" name="TextBox 65">
              <a:extLst>
                <a:ext uri="{FF2B5EF4-FFF2-40B4-BE49-F238E27FC236}">
                  <a16:creationId xmlns:a16="http://schemas.microsoft.com/office/drawing/2014/main" id="{41FD4E8A-F90E-0EA8-704A-4B6220CDE1E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7" name="TextBox 66">
              <a:extLst>
                <a:ext uri="{FF2B5EF4-FFF2-40B4-BE49-F238E27FC236}">
                  <a16:creationId xmlns:a16="http://schemas.microsoft.com/office/drawing/2014/main" id="{8BC87590-037E-7C03-A0FE-91AE65BF9C0B}"/>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68" name="TextBox 67">
              <a:extLst>
                <a:ext uri="{FF2B5EF4-FFF2-40B4-BE49-F238E27FC236}">
                  <a16:creationId xmlns:a16="http://schemas.microsoft.com/office/drawing/2014/main" id="{7D0A64C3-F7E0-BD6E-D6D6-FAD32C8C54E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69" name="TextBox 68">
              <a:extLst>
                <a:ext uri="{FF2B5EF4-FFF2-40B4-BE49-F238E27FC236}">
                  <a16:creationId xmlns:a16="http://schemas.microsoft.com/office/drawing/2014/main" id="{2B91F130-BC99-801D-8458-0598E9B827B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0" name="TextBox 69">
              <a:extLst>
                <a:ext uri="{FF2B5EF4-FFF2-40B4-BE49-F238E27FC236}">
                  <a16:creationId xmlns:a16="http://schemas.microsoft.com/office/drawing/2014/main" id="{492BC1B4-7483-FAE3-C9EC-5D858D3C84A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1" name="Straight Connector 70">
              <a:extLst>
                <a:ext uri="{FF2B5EF4-FFF2-40B4-BE49-F238E27FC236}">
                  <a16:creationId xmlns:a16="http://schemas.microsoft.com/office/drawing/2014/main" id="{34E69527-8A64-CDC1-7747-4FCEC7E90A1B}"/>
                </a:ext>
              </a:extLst>
            </p:cNvPr>
            <p:cNvCxnSpPr>
              <a:stCxn id="74" idx="4"/>
              <a:endCxn id="75"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362DECE-9B41-6D2A-F78F-CCECC7131A7F}"/>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3" name="Oval 72">
              <a:extLst>
                <a:ext uri="{FF2B5EF4-FFF2-40B4-BE49-F238E27FC236}">
                  <a16:creationId xmlns:a16="http://schemas.microsoft.com/office/drawing/2014/main" id="{A0D895B5-75B7-FDAE-7DC6-D295D5E88DD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4" name="Oval 73">
              <a:extLst>
                <a:ext uri="{FF2B5EF4-FFF2-40B4-BE49-F238E27FC236}">
                  <a16:creationId xmlns:a16="http://schemas.microsoft.com/office/drawing/2014/main" id="{3A2C20D9-7FBD-186E-5E72-62EBF462D797}"/>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5" name="Oval 74">
              <a:extLst>
                <a:ext uri="{FF2B5EF4-FFF2-40B4-BE49-F238E27FC236}">
                  <a16:creationId xmlns:a16="http://schemas.microsoft.com/office/drawing/2014/main" id="{EA639342-9B38-ADD3-E106-BFA65EE12E24}"/>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6" name="Oval 75">
              <a:extLst>
                <a:ext uri="{FF2B5EF4-FFF2-40B4-BE49-F238E27FC236}">
                  <a16:creationId xmlns:a16="http://schemas.microsoft.com/office/drawing/2014/main" id="{1D14E2C0-32C5-7FE2-FD84-A373B21D99A8}"/>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7" name="Oval 76">
              <a:extLst>
                <a:ext uri="{FF2B5EF4-FFF2-40B4-BE49-F238E27FC236}">
                  <a16:creationId xmlns:a16="http://schemas.microsoft.com/office/drawing/2014/main" id="{85DD393A-165C-0060-66E3-46AB174E78F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78" name="Oval 77">
              <a:extLst>
                <a:ext uri="{FF2B5EF4-FFF2-40B4-BE49-F238E27FC236}">
                  <a16:creationId xmlns:a16="http://schemas.microsoft.com/office/drawing/2014/main" id="{013A770A-FB03-FDC5-C62C-287C2FB74BF9}"/>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79" name="Oval 78">
              <a:extLst>
                <a:ext uri="{FF2B5EF4-FFF2-40B4-BE49-F238E27FC236}">
                  <a16:creationId xmlns:a16="http://schemas.microsoft.com/office/drawing/2014/main" id="{55C51BB6-D0BF-D410-A63F-8FB7811AAE0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0" name="Oval 79">
              <a:extLst>
                <a:ext uri="{FF2B5EF4-FFF2-40B4-BE49-F238E27FC236}">
                  <a16:creationId xmlns:a16="http://schemas.microsoft.com/office/drawing/2014/main" id="{2C82F691-9E7B-8D7D-A04C-8A2990C0BBC9}"/>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1" name="Oval 80">
              <a:extLst>
                <a:ext uri="{FF2B5EF4-FFF2-40B4-BE49-F238E27FC236}">
                  <a16:creationId xmlns:a16="http://schemas.microsoft.com/office/drawing/2014/main" id="{FCEFCA23-34BA-5342-172D-BB0D2DDC2DD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51E4B53B-0AD3-495B-E9FD-ADEA0E9DB8B3}"/>
                  </a:ext>
                </a:extLst>
              </p14:cNvPr>
              <p14:cNvContentPartPr/>
              <p14:nvPr/>
            </p14:nvContentPartPr>
            <p14:xfrm>
              <a:off x="1219680" y="1252080"/>
              <a:ext cx="4385160" cy="4317480"/>
            </p14:xfrm>
          </p:contentPart>
        </mc:Choice>
        <mc:Fallback>
          <p:pic>
            <p:nvPicPr>
              <p:cNvPr id="5" name="Ink 4">
                <a:extLst>
                  <a:ext uri="{FF2B5EF4-FFF2-40B4-BE49-F238E27FC236}">
                    <a16:creationId xmlns:a16="http://schemas.microsoft.com/office/drawing/2014/main" id="{51E4B53B-0AD3-495B-E9FD-ADEA0E9DB8B3}"/>
                  </a:ext>
                </a:extLst>
              </p:cNvPr>
              <p:cNvPicPr/>
              <p:nvPr/>
            </p:nvPicPr>
            <p:blipFill>
              <a:blip r:embed="rId5"/>
              <a:stretch>
                <a:fillRect/>
              </a:stretch>
            </p:blipFill>
            <p:spPr>
              <a:xfrm>
                <a:off x="1210320" y="1242720"/>
                <a:ext cx="4403880" cy="4336200"/>
              </a:xfrm>
              <a:prstGeom prst="rect">
                <a:avLst/>
              </a:prstGeom>
            </p:spPr>
          </p:pic>
        </mc:Fallback>
      </mc:AlternateContent>
    </p:spTree>
    <p:extLst>
      <p:ext uri="{BB962C8B-B14F-4D97-AF65-F5344CB8AC3E}">
        <p14:creationId xmlns:p14="http://schemas.microsoft.com/office/powerpoint/2010/main" val="4257209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22</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47" name="Group 46"/>
          <p:cNvGrpSpPr/>
          <p:nvPr/>
        </p:nvGrpSpPr>
        <p:grpSpPr>
          <a:xfrm>
            <a:off x="3826554" y="2988890"/>
            <a:ext cx="4600060" cy="2787240"/>
            <a:chOff x="0" y="2862182"/>
            <a:chExt cx="7044346" cy="4268266"/>
          </a:xfrm>
        </p:grpSpPr>
        <p:cxnSp>
          <p:nvCxnSpPr>
            <p:cNvPr id="48" name="Straight Connector 47"/>
            <p:cNvCxnSpPr>
              <a:cxnSpLocks/>
              <a:stCxn id="76" idx="7"/>
              <a:endCxn id="77"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a:stCxn id="77" idx="6"/>
              <a:endCxn id="80"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a:stCxn id="79" idx="7"/>
              <a:endCxn id="80"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cxnSpLocks/>
              <a:stCxn id="77" idx="4"/>
              <a:endCxn id="78"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592365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23</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E79DB7-E929-A736-9B9F-0C97448A45C2}"/>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B2E79DB7-E929-A736-9B9F-0C97448A45C2}"/>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8CD03B2-E35E-5829-5062-63424CE04592}"/>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E4DF535B-8B7C-50E9-3B17-AB5F5ED1021C}"/>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D9DF4B-495F-7877-37A3-24C3AB1B589E}"/>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845C7C-535A-101D-F94D-045E23922E3E}"/>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14F4BA-54FF-FD69-0117-2AF39221CD79}"/>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F46536-A9CC-558D-CB8F-7992B9D186A3}"/>
                </a:ext>
              </a:extLst>
            </p:cNvPr>
            <p:cNvCxnSpPr>
              <a:stCxn id="39" idx="2"/>
              <a:endCxn id="36" idx="5"/>
            </p:cNvCxnSpPr>
            <p:nvPr/>
          </p:nvCxnSpPr>
          <p:spPr>
            <a:xfrm flipH="1" flipV="1">
              <a:off x="1477469" y="6086626"/>
              <a:ext cx="1369411" cy="565311"/>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8C0499-A5F2-2F48-2AE0-D82B792C8089}"/>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721A20-4F51-C700-9E79-937818B26741}"/>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C78FBE-81AB-5C9A-3A9D-5106AC0F1943}"/>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208EF4-4F04-7BB6-8F0F-228678852CD1}"/>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D7223E-38C3-9A15-87F8-604047CC7C83}"/>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658522-4C9D-BB5C-CFED-BCCE8ECC25E0}"/>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1920811-4C3B-097E-A12A-BE6EA00B2181}"/>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6B8860-B79A-FE0A-326E-7601FDA487B3}"/>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A7DB8A-A8F2-9FEA-B535-3CD31FDB516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EE94DEFC-961D-00E3-F54E-37AE1C7560DC}"/>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BEE443A1-4920-D2A0-1778-929159E28E70}"/>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1C2754D-F561-8CED-2397-3683424ED1FF}"/>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3F9F2575-CFB3-7B20-EFC0-CC3B1F4DC6F5}"/>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6C95BEB0-231B-1CD4-30E2-4C9B5803835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9E7042E2-70C4-9FA4-E781-623BC9292D46}"/>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4B057C2C-D58C-5783-E515-F0B9C6F1D93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DDF8CAFB-35BD-2627-F868-A94D47CA82E3}"/>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FC404C2B-31DC-15CA-31DF-3E5E54DB851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36F4CDF4-7887-BD6B-D7DD-E802D9BE434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66D69EEE-A5A2-31C3-F151-1D77A7A2604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1D2CC2DD-3C29-03A6-A78C-75B1356B87EB}"/>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CCD0205D-7BEB-9F8D-CA0F-443D07A9FC10}"/>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BA1795F-9268-FE46-D84B-F9003BCF6DCE}"/>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A8CDE96D-FED8-F3B0-1865-08026CC50D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24592C7B-9B03-CAC6-BFC4-69DE83C1997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475AB00F-DCB3-D82D-F38F-E752D0E2FDD5}"/>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DF9BE55B-F3A1-4C48-1697-6D1039159CB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54DE304D-A193-2721-4964-C8C9769F04A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00E5B77C-D8B7-99FB-261F-F13D6D1247C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7687A341-5414-2B8B-2FBA-476F8A70469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6F559764-D7B8-72F5-9896-6C4646815FC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E30BB390-B5A8-74B5-7B5C-B41D822C9A7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928450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24</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9385FD1-611D-F083-5838-37577C27B655}"/>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99385FD1-611D-F083-5838-37577C27B655}"/>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F9377AE-8EEF-436F-D05F-66007B5EBC9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E7CD9B95-94D3-07F7-94DD-4992E0E340D5}"/>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1A553B-DB38-58DB-51D3-AAEA2F9FAC23}"/>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74A5FB-1A1F-777F-F33D-2B62F6522B08}"/>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85A647-1A66-3366-468B-31891716924E}"/>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39AB73F-51B0-EDD6-39C5-CD1751C40047}"/>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A5C45C-CD73-3EC8-9A6B-CB4EFF58D15C}"/>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172D13-F2A5-45CA-C8AD-E9AE3417F48A}"/>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63FA25-9817-DB5F-F164-AB9971AFC918}"/>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A29A9C-EA2D-AE4A-64F0-323C9B2786B8}"/>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B8EA1C-E594-449F-DD12-B8CC7AF98C7C}"/>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F07FBB-75E9-88AB-82A1-7148771ECBC4}"/>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DB66C8-CE7D-02F7-2482-F7C51A9B210C}"/>
                </a:ext>
              </a:extLst>
            </p:cNvPr>
            <p:cNvCxnSpPr>
              <a:stCxn id="41" idx="1"/>
              <a:endCxn id="42"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98CFAB-C630-E1A3-8C73-7C67BB41A33C}"/>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7214CE-A90C-71BA-B15A-83A919EDA9B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82CFF9FE-FDCD-4DF8-DA2F-FF80A922E52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DAE18296-FAF2-85F8-7D7B-E9A1B61E7D3A}"/>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9322598-DDE7-0190-020A-49C9E75A5EA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26820625-07E1-5AE9-5D91-B15F908B5E6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459D47C6-AA36-1847-F3E9-1DC92971201D}"/>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784B587E-825E-DE0B-6035-1E0C23BEE8E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78076AEC-A8E4-5C81-E47A-2484871E6F4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D0E6D821-A520-5959-12CB-397949EEF4E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B340E19F-1638-5424-38B2-E08B6FCAFEEA}"/>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7E57AD65-EED6-7BFF-B633-C90AA207D80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C9E5D73C-C30F-BAF5-DDC7-037F7FB1EF72}"/>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C3EF1375-DD75-27CC-20B9-5C0970298AFE}"/>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344B870A-EB0C-9EA8-2144-8E74C6CA1AB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C533904-594F-55F8-0B7E-F667ECE76F8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09FA5395-9253-FAFB-898B-BDE52F83FA5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A5DAE6D6-B337-8334-7298-6C6526E762B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FEA68540-B191-57C1-5A77-202C1FD30F86}"/>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E472F004-FE53-7F8E-15E7-2465F7AABEA0}"/>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AC817CF0-A2B3-F786-8C42-D4BC84661A4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AAC17C6D-E688-99C7-AD30-18E5A010C68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DD8307A5-0FC0-7CC9-21B3-46BE0AB7D6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0B7B6ACB-6643-D7BE-AABD-CFA5E6593BD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0DD7F9B6-C51D-F23B-ADCF-039296BFFD03}"/>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71690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25</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76E68DE-75DC-FA16-0256-FF11F6BA5AD1}"/>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976E68DE-75DC-FA16-0256-FF11F6BA5AD1}"/>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DD1E701-555A-0BA3-DCBA-47A41E63A7ED}"/>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691C668C-2873-62C5-8F03-5E80B99BBE80}"/>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CB17F74-22D3-B9BE-EFE3-C9C4A27B108F}"/>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67407F-D344-AA40-0125-D5F8D05B0E57}"/>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25E997-FBFB-01E2-E217-80D8944B701A}"/>
                </a:ext>
              </a:extLst>
            </p:cNvPr>
            <p:cNvCxnSpPr>
              <a:stCxn id="37" idx="3"/>
              <a:endCxn id="36" idx="7"/>
            </p:cNvCxnSpPr>
            <p:nvPr/>
          </p:nvCxnSpPr>
          <p:spPr>
            <a:xfrm flipH="1">
              <a:off x="1477469" y="4930617"/>
              <a:ext cx="1172042" cy="793073"/>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20B73C-7EAA-95CB-1803-156B32014089}"/>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2D60C6-7C00-E8F5-44E6-38B0BE6A0E3D}"/>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3F1809-12DF-C878-F53E-A24578E55D3B}"/>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CC9A28-3702-172F-48D5-D73CEB233A23}"/>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09D42C-C048-1B74-C4EE-E4A28C20B0A9}"/>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CB527A-9EF1-5175-33AB-1937362313DE}"/>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0589A0-CE39-580A-2081-C4A479A190B0}"/>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131D38-B9C5-2166-C994-854FE19CCEF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D6F622-9DEC-2247-141E-BFC9E7659150}"/>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401B04-4089-641B-1BA5-48438633BE6F}"/>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4681CE17-29B7-A27B-268D-323D971BC6D3}"/>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FAEBF0D3-EA76-478F-6E82-E393259CE80C}"/>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E0554AE6-6F2E-5904-9CD9-3E6CBAD1644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C59C001C-9A2F-4C67-4F8D-B5B70AD91283}"/>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28FB1709-9F3C-F6E0-A9EF-2841577F37D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607C6790-7E1C-83C3-04B1-936260AA262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7917ECD0-8E62-2D7D-C280-E05B73A5DCE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0040FB0-F7AB-086D-69C2-2E6A90EACE6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97FC066B-9D5B-222D-96B8-5EB21C4E307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D4A597D0-CF7C-E7F7-3CF9-3724DC8D0EA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E1955133-A9B2-B2DE-50B9-94448396C1D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2E30DC21-C497-A2C0-1BB4-4828E03238C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865900C5-4F7B-CD13-5487-8793611F9C39}"/>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C384C19-E181-5740-039C-3E9D7187BD0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70339FA-2C48-F022-BFA2-ECFFDF971CD6}"/>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3A46F7A6-F11B-E29B-556C-D776754198F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1D13C1B8-1767-D08B-14B2-B65BE2BE8FB3}"/>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926592D4-A441-2DBB-137C-5C5F8C1585B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F96E06A8-7559-26FB-A75C-53F594EBA63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CD23B269-3EF3-06CC-D41A-52B48DB2E27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5B9CFD88-04C4-D351-2108-1ED879ECFB7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8D25C125-7E46-66B4-DF7D-D4FF9E816EA4}"/>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8C29C85C-9D28-BBB2-DEE5-B0FAC4AD2DE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048119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26</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0AF085-92FF-369A-34CE-E6FE15C2C8D5}"/>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500AF085-92FF-369A-34CE-E6FE15C2C8D5}"/>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96872AA-144F-8C60-CC47-17FA8A8E2CC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709329D7-51C4-54CF-419B-FFCA1D7DA04A}"/>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27630D0-96AD-6AB3-B9D8-4096865419C0}"/>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D664EC-B58E-F868-D7BC-73AB0D38C003}"/>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560E50-C2F3-E0BF-A8B6-BEF4D41AB947}"/>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C57E6C-65A1-DD94-B049-9C65CD34253A}"/>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C30A07-B393-07A2-AAD0-34E8D5A0FCFE}"/>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7ECE68-21D8-26C8-5FB6-79B0EEFF2EA4}"/>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DDC489-2122-CBCA-929D-B06703D93E52}"/>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01EFF8-69BD-20DE-1E5F-54EBEE82025F}"/>
                </a:ext>
              </a:extLst>
            </p:cNvPr>
            <p:cNvCxnSpPr>
              <a:cxnSpLocks/>
              <a:stCxn id="40" idx="1"/>
              <a:endCxn id="38"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E550EA0-8C2E-4889-51E1-EFA5CF593C22}"/>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B16CB0-ED01-6B15-D990-A80E33B5FD3E}"/>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412895-9C71-4E40-520A-DE9929B0839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0A9426-F5F7-E746-54FA-0947F1428D39}"/>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16159B5-9A07-526E-0186-51772DCC2AC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531F2BEB-061A-330D-3A68-5BA85E61129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46BDDF39-E59E-2AA9-7C57-1E347E69B18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085D115-EBEB-85D8-F68D-D5003714D7E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D0B09A8B-C19A-2B0D-3D0C-B8C4ACE2104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C94C7522-6D1A-73EB-212C-C8318CA47B8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EFC7A2AD-6F48-D34F-3EDF-1C25158D4D7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EC6998F7-3AFD-8B4A-4A7D-2E06761537E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EE8D6CCF-7413-CB37-E19E-AAD6C25C97C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9C010B3B-6988-80BB-5920-9F2978EB90A6}"/>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C0E0B98B-4AE1-DD4E-BC1B-D3B62CC47A3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C6DFDECB-37AF-DFA6-DD96-81FFA9959A61}"/>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16FC31FA-9F92-9F3C-7B6B-FE8FB154C792}"/>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4F179521-D120-F662-2F15-BF1ECEF12869}"/>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F3CBC88-6234-1113-D186-DC2C667F4E4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9DD6F450-AEC0-0FC4-15DE-3545704D2F9B}"/>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5FFCA9F-5331-F108-B305-59482DE4CDB2}"/>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5B5FF919-B977-73E4-7CF4-5B87A78D8EAF}"/>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567A1B40-FF0F-CB24-D083-E7F304F43BF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ADBB05E5-201B-A3B1-9D3C-B476CA1104F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23DB8648-D0BF-BE9D-2718-3A66DB7D525B}"/>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003C71CF-FB1E-0941-2194-5E60DEA44C2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A3AA6042-CA18-0D05-73E3-977593BCAF7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F42E533B-DFE8-F43F-A0C6-B8729D1945AA}"/>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278507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27</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DE1AA1-E035-373C-7F0E-0FD7CF0B0823}"/>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3ADE1AA1-E035-373C-7F0E-0FD7CF0B0823}"/>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4AFBB07-135F-9A25-3017-C12F7CE2AA2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8C97CD7D-1C11-D0C9-EC16-FC021A3B41CE}"/>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2EFA558-C439-6F07-FFB6-ED0568C106D1}"/>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472E43-C503-7B8C-2218-866F9921D1C9}"/>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151349-F17F-69A3-E800-9123223CCEFE}"/>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DB0247-2B4C-F5C2-BE35-EA19D7F38871}"/>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9E4CA6-E697-2A2A-2FCF-C2C071E12F07}"/>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5E1D61-610C-6058-7E5B-3CBFD0912125}"/>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6E15D8-6615-86C3-B8A4-8E73213EA7FD}"/>
                </a:ext>
              </a:extLst>
            </p:cNvPr>
            <p:cNvCxnSpPr>
              <a:stCxn id="39" idx="6"/>
              <a:endCxn id="40"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82E192-8511-E53D-4D5B-697DA24B1B49}"/>
                </a:ext>
              </a:extLst>
            </p:cNvPr>
            <p:cNvCxnSpPr>
              <a:cxnSpLocks/>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A2F1D6-131B-BDD2-DDDC-889D30BB3AD3}"/>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056D66-0CFF-49CD-F54D-6EA41BAB32BE}"/>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FCED648-FA76-9C24-35A5-551B6C657B8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1B952C-9DDA-72FF-E118-4550F528C3ED}"/>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085DBC-19CC-3D23-F0E6-9912610EE46B}"/>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4EF7E69A-D521-2F46-6710-6D04A0308A0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80A4B4C4-4F39-280A-37C9-800B84F2912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A9606BF-9E7B-BEF9-431D-41A6BFDB2AE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9D4F33EC-0524-972F-613D-E7D1AA70C3E1}"/>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F26B6FA1-8307-300B-6382-1122D72C857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2B229179-4F05-EA99-516E-FF7FFA9A65D2}"/>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9D75E26E-08F0-5697-E95C-50A1CFEF913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BB0C7C04-9080-C4F4-664F-0E6309EE3726}"/>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2F309E75-593B-D646-D4DC-24CF7D6E584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14425C54-DADA-98F7-A17F-CD141554707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92266B43-9ED0-67C3-5764-5FCB000DFA78}"/>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7058DE3B-7A27-489A-218A-6627A5998B87}"/>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332BEEAE-23B5-E56E-79F7-CA137299DC8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8BF66DE-5F29-EEE0-5694-477A14139EEC}"/>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28065CCE-8329-9D31-59C3-29331C40CBB4}"/>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0E969BE-925D-00EE-163A-25A9FBA78D1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B5223BE0-245C-B582-7B61-757A046257C9}"/>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FB3412C6-EAB5-1562-4A36-2B456E3ED0E1}"/>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8BBC8780-F583-FCFC-777D-8CB77060B5D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8DDF98B2-96D1-A876-50B5-76753E1058F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1E42F507-1ACA-CF98-B7CB-BC4EFD1950C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97AB6A15-A1F2-2C8A-E5E2-E54BA45AB2B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C2E59C4F-8624-4625-CF9F-41986322418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980706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093493" y="2374710"/>
            <a:ext cx="5813946" cy="1951630"/>
          </a:xfrm>
          <a:custGeom>
            <a:avLst/>
            <a:gdLst>
              <a:gd name="connsiteX0" fmla="*/ 0 w 5813946"/>
              <a:gd name="connsiteY0" fmla="*/ 818866 h 1951630"/>
              <a:gd name="connsiteX1" fmla="*/ 341194 w 5813946"/>
              <a:gd name="connsiteY1" fmla="*/ 1665027 h 1951630"/>
              <a:gd name="connsiteX2" fmla="*/ 4299044 w 5813946"/>
              <a:gd name="connsiteY2" fmla="*/ 1951630 h 1951630"/>
              <a:gd name="connsiteX3" fmla="*/ 5813946 w 5813946"/>
              <a:gd name="connsiteY3" fmla="*/ 1624084 h 1951630"/>
              <a:gd name="connsiteX4" fmla="*/ 4135271 w 5813946"/>
              <a:gd name="connsiteY4" fmla="*/ 232012 h 1951630"/>
              <a:gd name="connsiteX5" fmla="*/ 2961564 w 5813946"/>
              <a:gd name="connsiteY5" fmla="*/ 900753 h 1951630"/>
              <a:gd name="connsiteX6" fmla="*/ 1746913 w 5813946"/>
              <a:gd name="connsiteY6" fmla="*/ 0 h 1951630"/>
              <a:gd name="connsiteX7" fmla="*/ 0 w 5813946"/>
              <a:gd name="connsiteY7" fmla="*/ 818866 h 195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3946" h="1951630">
                <a:moveTo>
                  <a:pt x="0" y="818866"/>
                </a:moveTo>
                <a:lnTo>
                  <a:pt x="341194" y="1665027"/>
                </a:lnTo>
                <a:lnTo>
                  <a:pt x="4299044" y="1951630"/>
                </a:lnTo>
                <a:lnTo>
                  <a:pt x="5813946" y="1624084"/>
                </a:lnTo>
                <a:lnTo>
                  <a:pt x="4135271" y="232012"/>
                </a:lnTo>
                <a:lnTo>
                  <a:pt x="2961564" y="900753"/>
                </a:lnTo>
                <a:lnTo>
                  <a:pt x="1746913" y="0"/>
                </a:lnTo>
                <a:lnTo>
                  <a:pt x="0" y="818866"/>
                </a:lnTo>
                <a:close/>
              </a:path>
            </a:pathLst>
          </a:custGeom>
          <a:solidFill>
            <a:srgbClr val="00B0F0">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Definition: Cut</a:t>
            </a:r>
          </a:p>
        </p:txBody>
      </p:sp>
      <p:sp>
        <p:nvSpPr>
          <p:cNvPr id="4" name="Slide Number Placeholder 3"/>
          <p:cNvSpPr>
            <a:spLocks noGrp="1"/>
          </p:cNvSpPr>
          <p:nvPr>
            <p:ph type="sldNum" sz="quarter" idx="12"/>
          </p:nvPr>
        </p:nvSpPr>
        <p:spPr/>
        <p:txBody>
          <a:bodyPr/>
          <a:lstStyle/>
          <a:p>
            <a:fld id="{86BADE50-950A-4D58-BFB2-FA2C6A8B385D}" type="slidenum">
              <a:rPr lang="en-US" smtClean="0"/>
              <a:t>28</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Cut of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is a partition of the nodes into two sets,  </a:t>
                </a:r>
                <a14:m>
                  <m:oMath xmlns:m="http://schemas.openxmlformats.org/officeDocument/2006/math">
                    <m:r>
                      <a:rPr lang="en-US" sz="2800" i="1">
                        <a:solidFill>
                          <a:srgbClr val="0070C0"/>
                        </a:solidFill>
                        <a:latin typeface="Cambria Math"/>
                      </a:rPr>
                      <m:t>𝑆</m:t>
                    </m:r>
                  </m:oMath>
                </a14:m>
                <a:r>
                  <a:rPr lang="en-US" sz="2800" dirty="0">
                    <a:solidFill>
                      <a:srgbClr val="7030A0"/>
                    </a:solidFill>
                  </a:rPr>
                  <a:t> </a:t>
                </a:r>
                <a:r>
                  <a:rPr lang="en-US" sz="2800" dirty="0"/>
                  <a:t>and</a:t>
                </a:r>
                <a:r>
                  <a:rPr lang="en-US" sz="2800" dirty="0">
                    <a:solidFill>
                      <a:srgbClr val="7030A0"/>
                    </a:solidFill>
                  </a:rPr>
                  <a:t> </a:t>
                </a:r>
                <a14:m>
                  <m:oMath xmlns:m="http://schemas.openxmlformats.org/officeDocument/2006/math">
                    <m:r>
                      <a:rPr lang="en-US" sz="2800" i="1">
                        <a:solidFill>
                          <a:srgbClr val="FF33CC"/>
                        </a:solidFill>
                        <a:latin typeface="Cambria Math"/>
                      </a:rPr>
                      <m:t>𝑉</m:t>
                    </m:r>
                    <m:r>
                      <a:rPr lang="en-US" sz="2800" i="1">
                        <a:solidFill>
                          <a:srgbClr val="FF33CC"/>
                        </a:solidFill>
                        <a:latin typeface="Cambria Math"/>
                      </a:rPr>
                      <m:t>−</m:t>
                    </m:r>
                    <m:r>
                      <a:rPr lang="en-US" sz="2800" i="1">
                        <a:solidFill>
                          <a:srgbClr val="FF33CC"/>
                        </a:solidFill>
                        <a:latin typeface="Cambria Math"/>
                      </a:rPr>
                      <m:t>𝑆</m:t>
                    </m:r>
                  </m:oMath>
                </a14:m>
                <a:endParaRPr lang="en-US" sz="2800" dirty="0">
                  <a:solidFill>
                    <a:srgbClr val="7030A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613" t="-6579" b="-15789"/>
                </a:stretch>
              </a:blipFill>
            </p:spPr>
            <p:txBody>
              <a:bodyPr/>
              <a:lstStyle/>
              <a:p>
                <a:r>
                  <a:rPr lang="en-US">
                    <a:noFill/>
                  </a:rPr>
                  <a:t> </a:t>
                </a:r>
              </a:p>
            </p:txBody>
          </p:sp>
        </mc:Fallback>
      </mc:AlternateContent>
      <p:grpSp>
        <p:nvGrpSpPr>
          <p:cNvPr id="44" name="Group 43"/>
          <p:cNvGrpSpPr/>
          <p:nvPr/>
        </p:nvGrpSpPr>
        <p:grpSpPr>
          <a:xfrm>
            <a:off x="3532127" y="2450286"/>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p:cNvSpPr/>
            <p:nvPr/>
          </p:nvSpPr>
          <p:spPr>
            <a:xfrm>
              <a:off x="1931018" y="3020093"/>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p:cNvSpPr/>
            <p:nvPr/>
          </p:nvSpPr>
          <p:spPr>
            <a:xfrm>
              <a:off x="1039367" y="5648524"/>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p:cNvSpPr/>
            <p:nvPr/>
          </p:nvSpPr>
          <p:spPr>
            <a:xfrm>
              <a:off x="2574345" y="449251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p:cNvSpPr/>
            <p:nvPr/>
          </p:nvSpPr>
          <p:spPr>
            <a:xfrm>
              <a:off x="3954499" y="307248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p:cNvSpPr/>
            <p:nvPr/>
          </p:nvSpPr>
          <p:spPr>
            <a:xfrm>
              <a:off x="2846880" y="639530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p:cNvSpPr/>
            <p:nvPr/>
          </p:nvSpPr>
          <p:spPr>
            <a:xfrm>
              <a:off x="5001167" y="6138669"/>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p:cNvSpPr/>
            <p:nvPr/>
          </p:nvSpPr>
          <p:spPr>
            <a:xfrm>
              <a:off x="6531078" y="4786960"/>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p:cNvSpPr/>
            <p:nvPr/>
          </p:nvSpPr>
          <p:spPr>
            <a:xfrm>
              <a:off x="5306598" y="3749156"/>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6" name="Rectangle 5"/>
              <p:cNvSpPr/>
              <p:nvPr/>
            </p:nvSpPr>
            <p:spPr>
              <a:xfrm>
                <a:off x="3005872" y="3657601"/>
                <a:ext cx="4231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a:rPr>
                        <m:t>𝑆</m:t>
                      </m:r>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005872" y="3657601"/>
                <a:ext cx="42312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1219200" y="5244406"/>
                <a:ext cx="4387812" cy="1384995"/>
              </a:xfrm>
              <a:prstGeom prst="rect">
                <a:avLst/>
              </a:prstGeom>
              <a:noFill/>
            </p:spPr>
            <p:txBody>
              <a:bodyPr wrap="square" rtlCol="0">
                <a:spAutoFit/>
              </a:bodyPr>
              <a:lstStyle/>
              <a:p>
                <a:r>
                  <a:rPr lang="en-US" sz="2800" dirty="0"/>
                  <a:t>Edge </a:t>
                </a:r>
                <a14:m>
                  <m:oMath xmlns:m="http://schemas.openxmlformats.org/officeDocument/2006/math">
                    <m:d>
                      <m:dPr>
                        <m:ctrlPr>
                          <a:rPr lang="en-US" sz="2800" i="1" smtClean="0">
                            <a:solidFill>
                              <a:schemeClr val="accent6"/>
                            </a:solidFill>
                            <a:latin typeface="Cambria Math" panose="02040503050406030204" pitchFamily="18" charset="0"/>
                          </a:rPr>
                        </m:ctrlPr>
                      </m:dPr>
                      <m:e>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1</m:t>
                            </m:r>
                          </m:sub>
                        </m:sSub>
                        <m:r>
                          <a:rPr lang="en-US" sz="2800" i="1">
                            <a:solidFill>
                              <a:schemeClr val="accent6"/>
                            </a:solidFill>
                            <a:latin typeface="Cambria Math"/>
                          </a:rPr>
                          <m:t>,</m:t>
                        </m:r>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2</m:t>
                            </m:r>
                          </m:sub>
                        </m:sSub>
                      </m:e>
                    </m:d>
                    <m:r>
                      <a:rPr lang="en-US" sz="2800" i="1">
                        <a:solidFill>
                          <a:schemeClr val="accent6"/>
                        </a:solidFill>
                        <a:latin typeface="Cambria Math"/>
                      </a:rPr>
                      <m:t>∈</m:t>
                    </m:r>
                    <m:r>
                      <a:rPr lang="en-US" sz="2800" i="1">
                        <a:solidFill>
                          <a:schemeClr val="accent6"/>
                        </a:solidFill>
                        <a:latin typeface="Cambria Math"/>
                      </a:rPr>
                      <m:t>𝐸</m:t>
                    </m:r>
                  </m:oMath>
                </a14:m>
                <a:r>
                  <a:rPr lang="en-US" sz="2800" dirty="0">
                    <a:solidFill>
                      <a:schemeClr val="accent6"/>
                    </a:solidFill>
                  </a:rPr>
                  <a:t> crosses </a:t>
                </a:r>
                <a:r>
                  <a:rPr lang="en-US" sz="2800" dirty="0"/>
                  <a:t>a cut if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r>
                      <a:rPr lang="en-US" sz="2800" i="1">
                        <a:latin typeface="Cambria Math"/>
                      </a:rPr>
                      <m:t>∈</m:t>
                    </m:r>
                    <m:r>
                      <a:rPr lang="en-US" sz="2800" i="1">
                        <a:latin typeface="Cambria Math"/>
                      </a:rPr>
                      <m:t>𝑆</m:t>
                    </m:r>
                  </m:oMath>
                </a14:m>
                <a:r>
                  <a:rPr lang="en-US" sz="2800" dirty="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oMath>
                </a14:m>
                <a:r>
                  <a:rPr lang="en-US" sz="2800" dirty="0"/>
                  <a:t> (or opposite), e.g. </a:t>
                </a:r>
                <a14:m>
                  <m:oMath xmlns:m="http://schemas.openxmlformats.org/officeDocument/2006/math">
                    <m:r>
                      <a:rPr lang="en-US" sz="2800" i="1">
                        <a:latin typeface="Cambria Math"/>
                      </a:rPr>
                      <m:t>(</m:t>
                    </m:r>
                    <m:r>
                      <a:rPr lang="en-US" sz="2800" i="1">
                        <a:latin typeface="Cambria Math"/>
                      </a:rPr>
                      <m:t>𝐴</m:t>
                    </m:r>
                    <m:r>
                      <a:rPr lang="en-US" sz="2800" i="1">
                        <a:latin typeface="Cambria Math"/>
                      </a:rPr>
                      <m:t>,</m:t>
                    </m:r>
                    <m:r>
                      <a:rPr lang="en-US" sz="2800" i="1">
                        <a:latin typeface="Cambria Math"/>
                      </a:rPr>
                      <m:t>𝐶</m:t>
                    </m:r>
                    <m:r>
                      <a:rPr lang="en-US" sz="2800" i="1">
                        <a:latin typeface="Cambria Math"/>
                      </a:rPr>
                      <m:t>)</m:t>
                    </m:r>
                  </m:oMath>
                </a14:m>
                <a:r>
                  <a:rPr lang="en-US" sz="2800" dirty="0"/>
                  <a:t> </a:t>
                </a:r>
              </a:p>
            </p:txBody>
          </p:sp>
        </mc:Choice>
        <mc:Fallback xmlns="">
          <p:sp>
            <p:nvSpPr>
              <p:cNvPr id="120" name="TextBox 119"/>
              <p:cNvSpPr txBox="1">
                <a:spLocks noRot="1" noChangeAspect="1" noMove="1" noResize="1" noEditPoints="1" noAdjustHandles="1" noChangeArrowheads="1" noChangeShapeType="1" noTextEdit="1"/>
              </p:cNvSpPr>
              <p:nvPr/>
            </p:nvSpPr>
            <p:spPr>
              <a:xfrm>
                <a:off x="1219200" y="5244406"/>
                <a:ext cx="4387812" cy="1384995"/>
              </a:xfrm>
              <a:prstGeom prst="rect">
                <a:avLst/>
              </a:prstGeom>
              <a:blipFill>
                <a:blip r:embed="rId5"/>
                <a:stretch>
                  <a:fillRect l="-3188" t="-3636"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6229065" y="5257800"/>
                <a:ext cx="4819935" cy="1384995"/>
              </a:xfrm>
              <a:prstGeom prst="rect">
                <a:avLst/>
              </a:prstGeom>
              <a:noFill/>
            </p:spPr>
            <p:txBody>
              <a:bodyPr wrap="square" rtlCol="0">
                <a:spAutoFit/>
              </a:bodyPr>
              <a:lstStyle/>
              <a:p>
                <a:r>
                  <a:rPr lang="en-US" sz="2800" dirty="0"/>
                  <a:t>A set of edges </a:t>
                </a:r>
                <a14:m>
                  <m:oMath xmlns:m="http://schemas.openxmlformats.org/officeDocument/2006/math">
                    <m:r>
                      <a:rPr lang="en-US" sz="2800" i="1">
                        <a:solidFill>
                          <a:srgbClr val="009900"/>
                        </a:solidFill>
                        <a:latin typeface="Cambria Math"/>
                      </a:rPr>
                      <m:t>𝑅</m:t>
                    </m:r>
                  </m:oMath>
                </a14:m>
                <a:r>
                  <a:rPr lang="en-US" sz="2800" dirty="0">
                    <a:solidFill>
                      <a:srgbClr val="009900"/>
                    </a:solidFill>
                  </a:rPr>
                  <a:t> Respects a cut</a:t>
                </a:r>
                <a:r>
                  <a:rPr lang="en-US" sz="2800" dirty="0"/>
                  <a:t> if no edges cross the cut</a:t>
                </a:r>
              </a:p>
              <a:p>
                <a:r>
                  <a:rPr lang="en-US" sz="2800" dirty="0"/>
                  <a:t>e.g. </a:t>
                </a:r>
                <a14:m>
                  <m:oMath xmlns:m="http://schemas.openxmlformats.org/officeDocument/2006/math">
                    <m:r>
                      <a:rPr lang="en-US" sz="2800" i="1">
                        <a:latin typeface="Cambria Math"/>
                      </a:rPr>
                      <m:t>𝑅</m:t>
                    </m:r>
                    <m:r>
                      <a:rPr lang="en-US" sz="2800" i="1">
                        <a:latin typeface="Cambria Math"/>
                      </a:rPr>
                      <m:t>={</m:t>
                    </m:r>
                    <m:d>
                      <m:dPr>
                        <m:ctrlPr>
                          <a:rPr lang="en-US" sz="2800" i="1">
                            <a:latin typeface="Cambria Math" panose="02040503050406030204" pitchFamily="18" charset="0"/>
                          </a:rPr>
                        </m:ctrlPr>
                      </m:dPr>
                      <m:e>
                        <m:r>
                          <a:rPr lang="en-US" sz="2800" i="1">
                            <a:latin typeface="Cambria Math"/>
                          </a:rPr>
                          <m:t>𝐴</m:t>
                        </m:r>
                        <m:r>
                          <a:rPr lang="en-US" sz="2800" i="1">
                            <a:latin typeface="Cambria Math"/>
                          </a:rPr>
                          <m:t>,</m:t>
                        </m:r>
                        <m:r>
                          <a:rPr lang="en-US" sz="2800" i="1">
                            <a:latin typeface="Cambria Math"/>
                          </a:rPr>
                          <m:t>𝐵</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𝐸</m:t>
                        </m:r>
                        <m:r>
                          <a:rPr lang="en-US" sz="2800" i="1">
                            <a:latin typeface="Cambria Math"/>
                          </a:rPr>
                          <m:t>,</m:t>
                        </m:r>
                        <m:r>
                          <a:rPr lang="en-US" sz="2800" i="1">
                            <a:latin typeface="Cambria Math"/>
                          </a:rPr>
                          <m:t>𝐺</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𝐹</m:t>
                        </m:r>
                        <m:r>
                          <a:rPr lang="en-US" sz="2800" i="1">
                            <a:latin typeface="Cambria Math"/>
                          </a:rPr>
                          <m:t>,</m:t>
                        </m:r>
                        <m:r>
                          <a:rPr lang="en-US" sz="2800" i="1">
                            <a:latin typeface="Cambria Math"/>
                          </a:rPr>
                          <m:t>𝐺</m:t>
                        </m:r>
                      </m:e>
                    </m:d>
                    <m:r>
                      <a:rPr lang="en-US" sz="2800" i="1">
                        <a:latin typeface="Cambria Math"/>
                      </a:rPr>
                      <m:t>}</m:t>
                    </m:r>
                  </m:oMath>
                </a14:m>
                <a:endParaRPr lang="en-US" sz="2800" dirty="0"/>
              </a:p>
            </p:txBody>
          </p:sp>
        </mc:Choice>
        <mc:Fallback xmlns="">
          <p:sp>
            <p:nvSpPr>
              <p:cNvPr id="121" name="TextBox 120"/>
              <p:cNvSpPr txBox="1">
                <a:spLocks noRot="1" noChangeAspect="1" noMove="1" noResize="1" noEditPoints="1" noAdjustHandles="1" noChangeArrowheads="1" noChangeShapeType="1" noTextEdit="1"/>
              </p:cNvSpPr>
              <p:nvPr/>
            </p:nvSpPr>
            <p:spPr>
              <a:xfrm>
                <a:off x="6229065" y="5257800"/>
                <a:ext cx="4819935" cy="1384995"/>
              </a:xfrm>
              <a:prstGeom prst="rect">
                <a:avLst/>
              </a:prstGeom>
              <a:blipFill>
                <a:blip r:embed="rId6"/>
                <a:stretch>
                  <a:fillRect l="-2362" t="-4545" b="-10000"/>
                </a:stretch>
              </a:blipFill>
            </p:spPr>
            <p:txBody>
              <a:bodyPr/>
              <a:lstStyle/>
              <a:p>
                <a:r>
                  <a:rPr lang="en-US">
                    <a:noFill/>
                  </a:rPr>
                  <a:t> </a:t>
                </a:r>
              </a:p>
            </p:txBody>
          </p:sp>
        </mc:Fallback>
      </mc:AlternateContent>
    </p:spTree>
    <p:extLst>
      <p:ext uri="{BB962C8B-B14F-4D97-AF65-F5344CB8AC3E}">
        <p14:creationId xmlns:p14="http://schemas.microsoft.com/office/powerpoint/2010/main" val="35596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29</a:t>
            </a:fld>
            <a:endParaRPr lang="en-US"/>
          </a:p>
        </p:txBody>
      </p:sp>
    </p:spTree>
    <p:extLst>
      <p:ext uri="{BB962C8B-B14F-4D97-AF65-F5344CB8AC3E}">
        <p14:creationId xmlns:p14="http://schemas.microsoft.com/office/powerpoint/2010/main" val="254542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9" y="117543"/>
            <a:ext cx="10972800" cy="1143000"/>
          </a:xfrm>
        </p:spPr>
        <p:txBody>
          <a:bodyPr>
            <a:normAutofit/>
          </a:bodyPr>
          <a:lstStyle/>
          <a:p>
            <a:r>
              <a:rPr lang="en-US" sz="3600" dirty="0"/>
              <a:t>Shortest Path (unweighted)</a:t>
            </a:r>
          </a:p>
        </p:txBody>
      </p:sp>
      <p:sp>
        <p:nvSpPr>
          <p:cNvPr id="4" name="Slide Number Placeholder 3"/>
          <p:cNvSpPr>
            <a:spLocks noGrp="1"/>
          </p:cNvSpPr>
          <p:nvPr>
            <p:ph type="sldNum" sz="quarter" idx="12"/>
          </p:nvPr>
        </p:nvSpPr>
        <p:spPr/>
        <p:txBody>
          <a:bodyPr/>
          <a:lstStyle/>
          <a:p>
            <a:fld id="{86BADE50-950A-4D58-BFB2-FA2C6A8B385D}" type="slidenum">
              <a:rPr lang="en-US" smtClean="0"/>
              <a:t>3</a:t>
            </a:fld>
            <a:endParaRPr lang="en-US"/>
          </a:p>
        </p:txBody>
      </p:sp>
      <p:sp>
        <p:nvSpPr>
          <p:cNvPr id="43" name="TextBox 42"/>
          <p:cNvSpPr txBox="1"/>
          <p:nvPr/>
        </p:nvSpPr>
        <p:spPr>
          <a:xfrm>
            <a:off x="5506979" y="197326"/>
            <a:ext cx="8686800" cy="6740307"/>
          </a:xfrm>
          <a:prstGeom prst="rect">
            <a:avLst/>
          </a:prstGeom>
          <a:noFill/>
        </p:spPr>
        <p:txBody>
          <a:bodyPr wrap="square" rtlCol="0">
            <a:spAutoFit/>
          </a:bodyPr>
          <a:lstStyle/>
          <a:p>
            <a:r>
              <a:rPr lang="en-US" sz="2400" dirty="0"/>
              <a:t>int </a:t>
            </a:r>
            <a:r>
              <a:rPr lang="en-US" sz="2400" dirty="0" err="1"/>
              <a:t>shortestPath</a:t>
            </a:r>
            <a:r>
              <a:rPr lang="en-US" sz="2400" dirty="0"/>
              <a:t>(graph, s, t){</a:t>
            </a:r>
          </a:p>
          <a:p>
            <a:r>
              <a:rPr lang="en-US" sz="2400" dirty="0"/>
              <a:t>	found = new Queue();</a:t>
            </a:r>
          </a:p>
          <a:p>
            <a:r>
              <a:rPr lang="en-US" sz="2400" dirty="0"/>
              <a:t>	</a:t>
            </a:r>
            <a:r>
              <a:rPr lang="en-US" sz="2400" dirty="0">
                <a:solidFill>
                  <a:srgbClr val="FF0000"/>
                </a:solidFill>
              </a:rPr>
              <a:t>layer = 0;</a:t>
            </a:r>
          </a:p>
          <a:p>
            <a:r>
              <a:rPr lang="en-US" sz="2400" dirty="0"/>
              <a:t>	</a:t>
            </a:r>
            <a:r>
              <a:rPr lang="en-US" sz="2400" dirty="0" err="1"/>
              <a:t>found.enqueue</a:t>
            </a:r>
            <a:r>
              <a:rPr lang="en-US" sz="2400" dirty="0"/>
              <a:t>(s);</a:t>
            </a:r>
          </a:p>
          <a:p>
            <a:r>
              <a:rPr lang="en-US" sz="2400" dirty="0"/>
              <a:t>	mark s as “visited”;</a:t>
            </a:r>
          </a:p>
          <a:p>
            <a:r>
              <a:rPr lang="en-US" sz="2400" dirty="0"/>
              <a:t>	While (!</a:t>
            </a:r>
            <a:r>
              <a:rPr lang="en-US" sz="2400" dirty="0" err="1"/>
              <a:t>found.isEmpty</a:t>
            </a:r>
            <a:r>
              <a:rPr lang="en-US" sz="2400" dirty="0"/>
              <a:t>()){</a:t>
            </a:r>
          </a:p>
          <a:p>
            <a:r>
              <a:rPr lang="en-US" sz="2400" dirty="0"/>
              <a:t>		current = </a:t>
            </a:r>
            <a:r>
              <a:rPr lang="en-US" sz="2400" dirty="0" err="1"/>
              <a:t>found.dequeue</a:t>
            </a:r>
            <a:r>
              <a:rPr lang="en-US" sz="2400" dirty="0"/>
              <a:t>();</a:t>
            </a:r>
          </a:p>
          <a:p>
            <a:r>
              <a:rPr lang="en-US" sz="2400" dirty="0"/>
              <a:t>		</a:t>
            </a:r>
            <a:r>
              <a:rPr lang="en-US" sz="2400" dirty="0">
                <a:solidFill>
                  <a:srgbClr val="FF0000"/>
                </a:solidFill>
              </a:rPr>
              <a:t>layer = depth of current;</a:t>
            </a:r>
          </a:p>
          <a:p>
            <a:r>
              <a:rPr lang="en-US" sz="2400" dirty="0"/>
              <a:t>		for (v : neighbors(current)){</a:t>
            </a:r>
          </a:p>
          <a:p>
            <a:r>
              <a:rPr lang="en-US" sz="2400" dirty="0"/>
              <a:t>			if (! v marked “visited”){</a:t>
            </a:r>
          </a:p>
          <a:p>
            <a:r>
              <a:rPr lang="en-US" sz="2400" dirty="0"/>
              <a:t>				mark v as “visited”;</a:t>
            </a:r>
          </a:p>
          <a:p>
            <a:r>
              <a:rPr lang="en-US" sz="2400" dirty="0"/>
              <a:t>				</a:t>
            </a:r>
            <a:r>
              <a:rPr lang="en-US" sz="2400" dirty="0">
                <a:solidFill>
                  <a:srgbClr val="FF0000"/>
                </a:solidFill>
              </a:rPr>
              <a:t>depth of v = layer + 1;</a:t>
            </a:r>
          </a:p>
          <a:p>
            <a:r>
              <a:rPr lang="en-US" sz="2400" dirty="0"/>
              <a:t>				</a:t>
            </a:r>
            <a:r>
              <a:rPr lang="en-US" sz="2400" dirty="0" err="1"/>
              <a:t>found.enqueue</a:t>
            </a:r>
            <a:r>
              <a:rPr lang="en-US" sz="2400" dirty="0"/>
              <a:t>(v);</a:t>
            </a:r>
          </a:p>
          <a:p>
            <a:r>
              <a:rPr lang="en-US" sz="2400" dirty="0"/>
              <a:t>			}</a:t>
            </a:r>
          </a:p>
          <a:p>
            <a:r>
              <a:rPr lang="en-US" sz="2400" dirty="0"/>
              <a:t>		}</a:t>
            </a:r>
          </a:p>
          <a:p>
            <a:r>
              <a:rPr lang="en-US" sz="2400" dirty="0"/>
              <a:t>	}</a:t>
            </a:r>
          </a:p>
          <a:p>
            <a:r>
              <a:rPr lang="en-US" sz="2400" dirty="0"/>
              <a:t>	</a:t>
            </a:r>
            <a:r>
              <a:rPr lang="en-US" sz="2400" dirty="0">
                <a:solidFill>
                  <a:srgbClr val="FF0000"/>
                </a:solidFill>
              </a:rPr>
              <a:t>return depth of t;</a:t>
            </a:r>
            <a:r>
              <a:rPr lang="en-US" sz="2400" dirty="0"/>
              <a:t>	</a:t>
            </a:r>
          </a:p>
          <a:p>
            <a:r>
              <a:rPr lang="en-US" sz="2400" dirty="0"/>
              <a:t>}			</a:t>
            </a:r>
          </a:p>
        </p:txBody>
      </p:sp>
      <p:sp>
        <p:nvSpPr>
          <p:cNvPr id="3" name="TextBox 2">
            <a:extLst>
              <a:ext uri="{FF2B5EF4-FFF2-40B4-BE49-F238E27FC236}">
                <a16:creationId xmlns:a16="http://schemas.microsoft.com/office/drawing/2014/main" id="{3A1EF236-31C1-EF76-BCC3-71E806C76908}"/>
              </a:ext>
            </a:extLst>
          </p:cNvPr>
          <p:cNvSpPr txBox="1"/>
          <p:nvPr/>
        </p:nvSpPr>
        <p:spPr>
          <a:xfrm>
            <a:off x="197532" y="4632030"/>
            <a:ext cx="5007570" cy="954107"/>
          </a:xfrm>
          <a:prstGeom prst="rect">
            <a:avLst/>
          </a:prstGeom>
          <a:noFill/>
          <a:ln>
            <a:solidFill>
              <a:srgbClr val="FF0000"/>
            </a:solidFill>
          </a:ln>
        </p:spPr>
        <p:txBody>
          <a:bodyPr wrap="square" rtlCol="0">
            <a:spAutoFit/>
          </a:bodyPr>
          <a:lstStyle/>
          <a:p>
            <a:r>
              <a:rPr lang="en-US" sz="2800" dirty="0">
                <a:solidFill>
                  <a:srgbClr val="FF0000"/>
                </a:solidFill>
              </a:rPr>
              <a:t>Idea: when it’s seen, remember its “layer” depth!</a:t>
            </a:r>
          </a:p>
        </p:txBody>
      </p:sp>
      <p:grpSp>
        <p:nvGrpSpPr>
          <p:cNvPr id="5" name="Group 4">
            <a:extLst>
              <a:ext uri="{FF2B5EF4-FFF2-40B4-BE49-F238E27FC236}">
                <a16:creationId xmlns:a16="http://schemas.microsoft.com/office/drawing/2014/main" id="{0418904D-A23D-F7E7-77F7-9C5654D8606A}"/>
              </a:ext>
            </a:extLst>
          </p:cNvPr>
          <p:cNvGrpSpPr/>
          <p:nvPr/>
        </p:nvGrpSpPr>
        <p:grpSpPr>
          <a:xfrm>
            <a:off x="508737" y="1745062"/>
            <a:ext cx="4385159" cy="2420607"/>
            <a:chOff x="1524000" y="2625729"/>
            <a:chExt cx="7044346" cy="3888478"/>
          </a:xfrm>
        </p:grpSpPr>
        <p:grpSp>
          <p:nvGrpSpPr>
            <p:cNvPr id="6" name="Group 5">
              <a:extLst>
                <a:ext uri="{FF2B5EF4-FFF2-40B4-BE49-F238E27FC236}">
                  <a16:creationId xmlns:a16="http://schemas.microsoft.com/office/drawing/2014/main" id="{F575207F-5479-5963-8004-40032CDB5E54}"/>
                </a:ext>
              </a:extLst>
            </p:cNvPr>
            <p:cNvGrpSpPr/>
            <p:nvPr/>
          </p:nvGrpSpPr>
          <p:grpSpPr>
            <a:xfrm>
              <a:off x="1524000" y="2625729"/>
              <a:ext cx="7044346" cy="3888478"/>
              <a:chOff x="0" y="3020093"/>
              <a:chExt cx="7044346" cy="3888478"/>
            </a:xfrm>
          </p:grpSpPr>
          <p:cxnSp>
            <p:nvCxnSpPr>
              <p:cNvPr id="9" name="Straight Connector 8">
                <a:extLst>
                  <a:ext uri="{FF2B5EF4-FFF2-40B4-BE49-F238E27FC236}">
                    <a16:creationId xmlns:a16="http://schemas.microsoft.com/office/drawing/2014/main" id="{27288E00-3423-BF9C-8CF8-84F095D826DE}"/>
                  </a:ext>
                </a:extLst>
              </p:cNvPr>
              <p:cNvCxnSpPr>
                <a:stCxn id="23" idx="7"/>
                <a:endCxn id="24"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086EFE9-D906-8A68-FB16-D547CEC30E1E}"/>
                  </a:ext>
                </a:extLst>
              </p:cNvPr>
              <p:cNvCxnSpPr>
                <a:stCxn id="24" idx="6"/>
                <a:endCxn id="27"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1C25311-7C68-C36D-4476-CA0FCCD69244}"/>
                  </a:ext>
                </a:extLst>
              </p:cNvPr>
              <p:cNvCxnSpPr>
                <a:stCxn id="23" idx="4"/>
                <a:endCxn id="25"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F5BADE-4A56-92F9-58BC-B486B8F7E070}"/>
                  </a:ext>
                </a:extLst>
              </p:cNvPr>
              <p:cNvCxnSpPr>
                <a:stCxn id="26" idx="3"/>
                <a:endCxn id="25" idx="7"/>
              </p:cNvCxnSpPr>
              <p:nvPr/>
            </p:nvCxnSpPr>
            <p:spPr>
              <a:xfrm flipH="1">
                <a:off x="1477469" y="4930617"/>
                <a:ext cx="1172042" cy="7930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27FA524-C0FB-0934-FA57-17F9C7BAE186}"/>
                  </a:ext>
                </a:extLst>
              </p:cNvPr>
              <p:cNvCxnSpPr>
                <a:stCxn id="28" idx="2"/>
                <a:endCxn id="25"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D6C19D-2D8E-F3D1-9BEE-4E9B9E6A8587}"/>
                  </a:ext>
                </a:extLst>
              </p:cNvPr>
              <p:cNvCxnSpPr>
                <a:stCxn id="26" idx="5"/>
                <a:endCxn id="28"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AC7CFD8-7844-11BF-72E2-7FAC5E5D51D9}"/>
                  </a:ext>
                </a:extLst>
              </p:cNvPr>
              <p:cNvCxnSpPr>
                <a:stCxn id="26" idx="7"/>
                <a:endCxn id="27" idx="3"/>
              </p:cNvCxnSpPr>
              <p:nvPr/>
            </p:nvCxnSpPr>
            <p:spPr>
              <a:xfrm flipV="1">
                <a:off x="3012447" y="3510585"/>
                <a:ext cx="1017218" cy="105709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E77900-A6CF-C297-A6B7-E676DEBA1211}"/>
                  </a:ext>
                </a:extLst>
              </p:cNvPr>
              <p:cNvCxnSpPr>
                <a:stCxn id="28" idx="6"/>
                <a:endCxn id="29" idx="3"/>
              </p:cNvCxnSpPr>
              <p:nvPr/>
            </p:nvCxnSpPr>
            <p:spPr>
              <a:xfrm flipV="1">
                <a:off x="3360148" y="6576771"/>
                <a:ext cx="1716185" cy="7516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4C5DD-3870-F3AC-A444-916129C761B5}"/>
                  </a:ext>
                </a:extLst>
              </p:cNvPr>
              <p:cNvCxnSpPr>
                <a:stCxn id="29" idx="1"/>
                <a:endCxn id="27" idx="4"/>
              </p:cNvCxnSpPr>
              <p:nvPr/>
            </p:nvCxnSpPr>
            <p:spPr>
              <a:xfrm flipH="1" flipV="1">
                <a:off x="4211133" y="3585751"/>
                <a:ext cx="865200" cy="262808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4629D72-BBBE-5AB8-F371-E489B421A452}"/>
                  </a:ext>
                </a:extLst>
              </p:cNvPr>
              <p:cNvCxnSpPr>
                <a:stCxn id="47" idx="2"/>
                <a:endCxn id="27" idx="5"/>
              </p:cNvCxnSpPr>
              <p:nvPr/>
            </p:nvCxnSpPr>
            <p:spPr>
              <a:xfrm flipH="1" flipV="1">
                <a:off x="4392601" y="3510585"/>
                <a:ext cx="913997" cy="495205"/>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9FB4E7-4DAE-BB0C-3685-407F9B1895F4}"/>
                  </a:ext>
                </a:extLst>
              </p:cNvPr>
              <p:cNvCxnSpPr>
                <a:stCxn id="29" idx="0"/>
                <a:endCxn id="47"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B8579B-0572-EE4C-4590-561529CC3161}"/>
                  </a:ext>
                </a:extLst>
              </p:cNvPr>
              <p:cNvCxnSpPr>
                <a:stCxn id="30" idx="1"/>
                <a:endCxn id="47"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A6E8E87-D0F7-BDA0-AF78-72DC2CE9C860}"/>
                  </a:ext>
                </a:extLst>
              </p:cNvPr>
              <p:cNvCxnSpPr>
                <a:stCxn id="30" idx="3"/>
                <a:endCxn id="29"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EE3F55-268C-5144-5B98-2EACFC0C0CBF}"/>
                  </a:ext>
                </a:extLst>
              </p:cNvPr>
              <p:cNvCxnSpPr>
                <a:stCxn id="24" idx="4"/>
                <a:endCxn id="25"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0798340-7B35-17BE-0B33-CE06FADA2E92}"/>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4" name="Oval 23">
                <a:extLst>
                  <a:ext uri="{FF2B5EF4-FFF2-40B4-BE49-F238E27FC236}">
                    <a16:creationId xmlns:a16="http://schemas.microsoft.com/office/drawing/2014/main" id="{C4A65DA6-774E-0FE3-4D06-3E93383C728E}"/>
                  </a:ext>
                </a:extLst>
              </p:cNvPr>
              <p:cNvSpPr/>
              <p:nvPr/>
            </p:nvSpPr>
            <p:spPr>
              <a:xfrm>
                <a:off x="1931018" y="3020093"/>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5" name="Oval 24">
                <a:extLst>
                  <a:ext uri="{FF2B5EF4-FFF2-40B4-BE49-F238E27FC236}">
                    <a16:creationId xmlns:a16="http://schemas.microsoft.com/office/drawing/2014/main" id="{22B91480-4C85-A081-2FE2-963A3BCE0382}"/>
                  </a:ext>
                </a:extLst>
              </p:cNvPr>
              <p:cNvSpPr/>
              <p:nvPr/>
            </p:nvSpPr>
            <p:spPr>
              <a:xfrm>
                <a:off x="1039367" y="5648524"/>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6" name="Oval 25">
                <a:extLst>
                  <a:ext uri="{FF2B5EF4-FFF2-40B4-BE49-F238E27FC236}">
                    <a16:creationId xmlns:a16="http://schemas.microsoft.com/office/drawing/2014/main" id="{AF7EAA21-792F-41EE-AC55-1B1D748CF362}"/>
                  </a:ext>
                </a:extLst>
              </p:cNvPr>
              <p:cNvSpPr/>
              <p:nvPr/>
            </p:nvSpPr>
            <p:spPr>
              <a:xfrm>
                <a:off x="2574345" y="4492515"/>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7" name="Oval 26">
                <a:extLst>
                  <a:ext uri="{FF2B5EF4-FFF2-40B4-BE49-F238E27FC236}">
                    <a16:creationId xmlns:a16="http://schemas.microsoft.com/office/drawing/2014/main" id="{E2DC5204-758E-422C-7620-F2CB8AD543FC}"/>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8" name="Oval 27">
                <a:extLst>
                  <a:ext uri="{FF2B5EF4-FFF2-40B4-BE49-F238E27FC236}">
                    <a16:creationId xmlns:a16="http://schemas.microsoft.com/office/drawing/2014/main" id="{FDDC74CF-E5BF-4989-DE6D-842F332C8CC3}"/>
                  </a:ext>
                </a:extLst>
              </p:cNvPr>
              <p:cNvSpPr/>
              <p:nvPr/>
            </p:nvSpPr>
            <p:spPr>
              <a:xfrm>
                <a:off x="2846880" y="639530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9" name="Oval 28">
                <a:extLst>
                  <a:ext uri="{FF2B5EF4-FFF2-40B4-BE49-F238E27FC236}">
                    <a16:creationId xmlns:a16="http://schemas.microsoft.com/office/drawing/2014/main" id="{98920CAB-73F8-6071-7659-A84EA68DAF3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30" name="Oval 29">
                <a:extLst>
                  <a:ext uri="{FF2B5EF4-FFF2-40B4-BE49-F238E27FC236}">
                    <a16:creationId xmlns:a16="http://schemas.microsoft.com/office/drawing/2014/main" id="{4F9BCDA8-36C9-7E40-A352-11256FF278A8}"/>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7" name="Oval 46">
                <a:extLst>
                  <a:ext uri="{FF2B5EF4-FFF2-40B4-BE49-F238E27FC236}">
                    <a16:creationId xmlns:a16="http://schemas.microsoft.com/office/drawing/2014/main" id="{3EE2D146-DAEA-00BE-7C60-D185B4C0F610}"/>
                  </a:ext>
                </a:extLst>
              </p:cNvPr>
              <p:cNvSpPr/>
              <p:nvPr/>
            </p:nvSpPr>
            <p:spPr>
              <a:xfrm>
                <a:off x="5306598" y="3749156"/>
                <a:ext cx="513268" cy="5132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7" name="Straight Connector 6">
              <a:extLst>
                <a:ext uri="{FF2B5EF4-FFF2-40B4-BE49-F238E27FC236}">
                  <a16:creationId xmlns:a16="http://schemas.microsoft.com/office/drawing/2014/main" id="{B06595CC-A5D9-7851-3D09-0246DF1C7A83}"/>
                </a:ext>
              </a:extLst>
            </p:cNvPr>
            <p:cNvCxnSpPr>
              <a:cxnSpLocks/>
              <a:stCxn id="29" idx="7"/>
              <a:endCxn id="47" idx="4"/>
            </p:cNvCxnSpPr>
            <p:nvPr/>
          </p:nvCxnSpPr>
          <p:spPr>
            <a:xfrm flipV="1">
              <a:off x="6963269" y="3868060"/>
              <a:ext cx="123963" cy="19514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CF675CA-0FA6-3D2C-63D0-79A0D2101294}"/>
                </a:ext>
              </a:extLst>
            </p:cNvPr>
            <p:cNvCxnSpPr>
              <a:cxnSpLocks/>
              <a:stCxn id="28" idx="3"/>
              <a:endCxn id="25" idx="4"/>
            </p:cNvCxnSpPr>
            <p:nvPr/>
          </p:nvCxnSpPr>
          <p:spPr>
            <a:xfrm flipH="1" flipV="1">
              <a:off x="2820001" y="5767428"/>
              <a:ext cx="1626045" cy="67161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475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highlight>
                      <a:srgbClr val="FFFF00"/>
                    </a:highlight>
                  </a:rPr>
                  <a:t>If a set of edges </a:t>
                </a:r>
                <a14:m>
                  <m:oMath xmlns:m="http://schemas.openxmlformats.org/officeDocument/2006/math">
                    <m:r>
                      <a:rPr lang="en-US" b="0" i="1" smtClean="0">
                        <a:solidFill>
                          <a:schemeClr val="accent2">
                            <a:lumMod val="75000"/>
                          </a:schemeClr>
                        </a:solidFill>
                        <a:highlight>
                          <a:srgbClr val="FFFF00"/>
                        </a:highlight>
                        <a:latin typeface="Cambria Math"/>
                      </a:rPr>
                      <m:t>𝐴</m:t>
                    </m:r>
                  </m:oMath>
                </a14:m>
                <a:r>
                  <a:rPr lang="en-US" dirty="0">
                    <a:highlight>
                      <a:srgbClr val="FFFF00"/>
                    </a:highlight>
                  </a:rPr>
                  <a:t> is a subset of a minimum spanning tree </a:t>
                </a:r>
                <a14:m>
                  <m:oMath xmlns:m="http://schemas.openxmlformats.org/officeDocument/2006/math">
                    <m:r>
                      <a:rPr lang="en-US" b="0" i="1" smtClean="0">
                        <a:solidFill>
                          <a:srgbClr val="7030A0"/>
                        </a:solidFill>
                        <a:highlight>
                          <a:srgbClr val="FFFF00"/>
                        </a:highlight>
                        <a:latin typeface="Cambria Math"/>
                      </a:rPr>
                      <m:t>𝑇</m:t>
                    </m:r>
                  </m:oMath>
                </a14:m>
                <a:r>
                  <a:rPr lang="en-US" dirty="0">
                    <a:highlight>
                      <a:srgbClr val="FFFF00"/>
                    </a:highlight>
                  </a:rPr>
                  <a:t>, </a:t>
                </a:r>
                <a:r>
                  <a:rPr lang="en-US" dirty="0"/>
                  <a:t>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chemeClr val="accent2">
                            <a:lumMod val="75000"/>
                          </a:schemeClr>
                        </a:solidFill>
                        <a:latin typeface="Cambria Math"/>
                      </a:rPr>
                      <m:t>𝐴</m:t>
                    </m:r>
                  </m:oMath>
                </a14:m>
                <a:r>
                  <a:rPr lang="en-US" dirty="0"/>
                  <a:t> respects. Let </a:t>
                </a:r>
                <a14:m>
                  <m:oMath xmlns:m="http://schemas.openxmlformats.org/officeDocument/2006/math">
                    <m:r>
                      <a:rPr lang="en-US" b="0" i="1" smtClean="0">
                        <a:solidFill>
                          <a:srgbClr val="FF00FF"/>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chemeClr val="accent2">
                            <a:lumMod val="75000"/>
                          </a:schemeClr>
                        </a:solidFill>
                        <a:latin typeface="Cambria Math"/>
                      </a:rPr>
                      <m:t>𝐴</m:t>
                    </m:r>
                    <m:r>
                      <a:rPr lang="en-US" b="0" i="1" dirty="0" smtClean="0">
                        <a:latin typeface="Cambria Math"/>
                      </a:rPr>
                      <m:t>∪</m:t>
                    </m:r>
                    <m:r>
                      <a:rPr lang="en-US" b="0" i="1" dirty="0" smtClean="0">
                        <a:solidFill>
                          <a:srgbClr val="FF00FF"/>
                        </a:solidFill>
                        <a:latin typeface="Cambria Math"/>
                      </a:rPr>
                      <m:t>{</m:t>
                    </m:r>
                    <m:r>
                      <a:rPr lang="en-US" b="0" i="1" dirty="0" smtClean="0">
                        <a:solidFill>
                          <a:srgbClr val="FF00FF"/>
                        </a:solidFill>
                        <a:latin typeface="Cambria Math"/>
                      </a:rPr>
                      <m:t>𝑒</m:t>
                    </m:r>
                    <m:r>
                      <a:rPr lang="en-US" b="0" i="1" dirty="0" smtClean="0">
                        <a:solidFill>
                          <a:srgbClr val="FF00FF"/>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30</a:t>
            </a:fld>
            <a:endParaRPr lang="en-US"/>
          </a:p>
        </p:txBody>
      </p:sp>
      <p:grpSp>
        <p:nvGrpSpPr>
          <p:cNvPr id="5" name="Group 4"/>
          <p:cNvGrpSpPr/>
          <p:nvPr/>
        </p:nvGrpSpPr>
        <p:grpSpPr>
          <a:xfrm>
            <a:off x="3811391" y="3810000"/>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074757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a:t>
                </a:r>
                <a:r>
                  <a:rPr lang="en-US" dirty="0">
                    <a:highlight>
                      <a:srgbClr val="FFFF00"/>
                    </a:highlight>
                  </a:rPr>
                  <a:t>let </a:t>
                </a:r>
                <a14:m>
                  <m:oMath xmlns:m="http://schemas.openxmlformats.org/officeDocument/2006/math">
                    <m:r>
                      <a:rPr lang="en-US" b="0" i="0"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 </m:t>
                    </m:r>
                    <m:r>
                      <a:rPr lang="en-US" b="0" i="1" smtClean="0">
                        <a:solidFill>
                          <a:srgbClr val="0070C0"/>
                        </a:solidFill>
                        <a:highlight>
                          <a:srgbClr val="FFFF00"/>
                        </a:highlight>
                        <a:latin typeface="Cambria Math"/>
                      </a:rPr>
                      <m:t>𝑉</m:t>
                    </m:r>
                    <m:r>
                      <a:rPr lang="en-US" b="0" i="1"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m:t>
                    </m:r>
                  </m:oMath>
                </a14:m>
                <a:r>
                  <a:rPr lang="en-US" dirty="0">
                    <a:highlight>
                      <a:srgbClr val="FFFF00"/>
                    </a:highlight>
                  </a:rPr>
                  <a:t> be any cut which </a:t>
                </a:r>
                <a14:m>
                  <m:oMath xmlns:m="http://schemas.openxmlformats.org/officeDocument/2006/math">
                    <m:r>
                      <a:rPr lang="en-US" b="0" i="1" smtClean="0">
                        <a:solidFill>
                          <a:srgbClr val="009900"/>
                        </a:solidFill>
                        <a:highlight>
                          <a:srgbClr val="FFFF00"/>
                        </a:highlight>
                        <a:latin typeface="Cambria Math"/>
                      </a:rPr>
                      <m:t>𝐴</m:t>
                    </m:r>
                  </m:oMath>
                </a14:m>
                <a:r>
                  <a:rPr lang="en-US" dirty="0">
                    <a:highlight>
                      <a:srgbClr val="FFFF00"/>
                    </a:highlight>
                  </a:rPr>
                  <a:t> respects. </a:t>
                </a:r>
                <a:r>
                  <a:rPr lang="en-US" dirty="0"/>
                  <a:t>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31</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08A5621E-F231-62DA-B139-EC78FD1DB0BF}"/>
              </a:ext>
            </a:extLst>
          </p:cNvPr>
          <p:cNvGrpSpPr/>
          <p:nvPr/>
        </p:nvGrpSpPr>
        <p:grpSpPr>
          <a:xfrm>
            <a:off x="3811391" y="3810000"/>
            <a:ext cx="4600060" cy="2787240"/>
            <a:chOff x="0" y="2862182"/>
            <a:chExt cx="7044346" cy="4268266"/>
          </a:xfrm>
        </p:grpSpPr>
        <p:cxnSp>
          <p:nvCxnSpPr>
            <p:cNvPr id="83" name="Straight Connector 82">
              <a:extLst>
                <a:ext uri="{FF2B5EF4-FFF2-40B4-BE49-F238E27FC236}">
                  <a16:creationId xmlns:a16="http://schemas.microsoft.com/office/drawing/2014/main" id="{E25D65D0-971A-40A7-75C7-3EE1CA5E06E3}"/>
                </a:ext>
              </a:extLst>
            </p:cNvPr>
            <p:cNvCxnSpPr>
              <a:stCxn id="111" idx="7"/>
              <a:endCxn id="112"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3D5CD1-3CCD-70A3-89F5-78F4DC5F2C6C}"/>
                </a:ext>
              </a:extLst>
            </p:cNvPr>
            <p:cNvCxnSpPr>
              <a:stCxn id="112" idx="6"/>
              <a:endCxn id="115"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096541-4BA0-D83C-2B6E-38E0DE7554A6}"/>
                </a:ext>
              </a:extLst>
            </p:cNvPr>
            <p:cNvCxnSpPr>
              <a:stCxn id="111" idx="4"/>
              <a:endCxn id="113"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58CA366-7BD0-EF40-699B-9042551BAC1D}"/>
                </a:ext>
              </a:extLst>
            </p:cNvPr>
            <p:cNvCxnSpPr>
              <a:stCxn id="114" idx="3"/>
              <a:endCxn id="113"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E25253-987B-C90F-8D48-7C36AC0D5105}"/>
                </a:ext>
              </a:extLst>
            </p:cNvPr>
            <p:cNvCxnSpPr>
              <a:stCxn id="116" idx="2"/>
              <a:endCxn id="113"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0B9773E-8571-7D16-817B-37E7251E04CD}"/>
                </a:ext>
              </a:extLst>
            </p:cNvPr>
            <p:cNvCxnSpPr>
              <a:stCxn id="114" idx="5"/>
              <a:endCxn id="116"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8FE1AAA-1DD5-FACA-1E64-5BF37B3DCAE0}"/>
                </a:ext>
              </a:extLst>
            </p:cNvPr>
            <p:cNvCxnSpPr>
              <a:stCxn id="114" idx="7"/>
              <a:endCxn id="115"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D0CAE26-84AB-A25E-4FB0-8CAD565F1442}"/>
                </a:ext>
              </a:extLst>
            </p:cNvPr>
            <p:cNvCxnSpPr>
              <a:stCxn id="116" idx="6"/>
              <a:endCxn id="117"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45D3D9B-082A-6F24-BDFC-74EC8D9A5704}"/>
                </a:ext>
              </a:extLst>
            </p:cNvPr>
            <p:cNvCxnSpPr>
              <a:stCxn id="117" idx="1"/>
              <a:endCxn id="115"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D02D20A-BFF4-54DD-0C40-F50D4C625411}"/>
                </a:ext>
              </a:extLst>
            </p:cNvPr>
            <p:cNvCxnSpPr>
              <a:stCxn id="119" idx="2"/>
              <a:endCxn id="115"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8F96E25-979F-D846-F35E-7EBB22116E6E}"/>
                </a:ext>
              </a:extLst>
            </p:cNvPr>
            <p:cNvCxnSpPr>
              <a:stCxn id="117" idx="0"/>
              <a:endCxn id="119"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62F88-188E-8B07-DBA1-0CB8EEBCBD86}"/>
                </a:ext>
              </a:extLst>
            </p:cNvPr>
            <p:cNvCxnSpPr>
              <a:stCxn id="118" idx="1"/>
              <a:endCxn id="119"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2787CE5-4F68-9932-72EC-3B58249B5443}"/>
                </a:ext>
              </a:extLst>
            </p:cNvPr>
            <p:cNvCxnSpPr>
              <a:stCxn id="118" idx="3"/>
              <a:endCxn id="117"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43795D95-2EC9-715E-D54A-0618E96E30A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a:extLst>
                <a:ext uri="{FF2B5EF4-FFF2-40B4-BE49-F238E27FC236}">
                  <a16:creationId xmlns:a16="http://schemas.microsoft.com/office/drawing/2014/main" id="{05B5B168-41BE-33D7-5038-774443CA983F}"/>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a:extLst>
                <a:ext uri="{FF2B5EF4-FFF2-40B4-BE49-F238E27FC236}">
                  <a16:creationId xmlns:a16="http://schemas.microsoft.com/office/drawing/2014/main" id="{C0B69B4A-AE37-07F6-D734-5800B662224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a:extLst>
                <a:ext uri="{FF2B5EF4-FFF2-40B4-BE49-F238E27FC236}">
                  <a16:creationId xmlns:a16="http://schemas.microsoft.com/office/drawing/2014/main" id="{9A4EC48A-61D0-7138-1059-A0125D9470E1}"/>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a:extLst>
                <a:ext uri="{FF2B5EF4-FFF2-40B4-BE49-F238E27FC236}">
                  <a16:creationId xmlns:a16="http://schemas.microsoft.com/office/drawing/2014/main" id="{353E763E-2FF0-4120-3B24-288D092524F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a:extLst>
                <a:ext uri="{FF2B5EF4-FFF2-40B4-BE49-F238E27FC236}">
                  <a16:creationId xmlns:a16="http://schemas.microsoft.com/office/drawing/2014/main" id="{02B8DBF4-4163-38A4-8CE3-FCDD6BA7265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a:extLst>
                <a:ext uri="{FF2B5EF4-FFF2-40B4-BE49-F238E27FC236}">
                  <a16:creationId xmlns:a16="http://schemas.microsoft.com/office/drawing/2014/main" id="{B658C8E2-E23F-DE21-AC69-10AB76E467A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a:extLst>
                <a:ext uri="{FF2B5EF4-FFF2-40B4-BE49-F238E27FC236}">
                  <a16:creationId xmlns:a16="http://schemas.microsoft.com/office/drawing/2014/main" id="{E7BCC272-212A-86CF-9D17-455658D49D78}"/>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4" name="TextBox 103">
              <a:extLst>
                <a:ext uri="{FF2B5EF4-FFF2-40B4-BE49-F238E27FC236}">
                  <a16:creationId xmlns:a16="http://schemas.microsoft.com/office/drawing/2014/main" id="{32169CA7-F9E5-33B9-A7DD-B2CD3343962D}"/>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a:extLst>
                <a:ext uri="{FF2B5EF4-FFF2-40B4-BE49-F238E27FC236}">
                  <a16:creationId xmlns:a16="http://schemas.microsoft.com/office/drawing/2014/main" id="{A042E8CC-DEF3-3AE5-987A-17198333FDA0}"/>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a:extLst>
                <a:ext uri="{FF2B5EF4-FFF2-40B4-BE49-F238E27FC236}">
                  <a16:creationId xmlns:a16="http://schemas.microsoft.com/office/drawing/2014/main" id="{A3A08EAD-22B8-70CB-28A2-4B4E36C470F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a:extLst>
                <a:ext uri="{FF2B5EF4-FFF2-40B4-BE49-F238E27FC236}">
                  <a16:creationId xmlns:a16="http://schemas.microsoft.com/office/drawing/2014/main" id="{C0CA4916-9195-C899-D2E1-63326529C9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a:extLst>
                <a:ext uri="{FF2B5EF4-FFF2-40B4-BE49-F238E27FC236}">
                  <a16:creationId xmlns:a16="http://schemas.microsoft.com/office/drawing/2014/main" id="{2195A8E5-2B33-9235-CA35-F7C57CD9112A}"/>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a:extLst>
                <a:ext uri="{FF2B5EF4-FFF2-40B4-BE49-F238E27FC236}">
                  <a16:creationId xmlns:a16="http://schemas.microsoft.com/office/drawing/2014/main" id="{D5C59C26-C777-04DF-74BA-29958701CBD7}"/>
                </a:ext>
              </a:extLst>
            </p:cNvPr>
            <p:cNvCxnSpPr>
              <a:stCxn id="112" idx="4"/>
              <a:endCxn id="113"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2CB29B37-C5C6-9F7B-D8C7-88D66C91C4F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a:extLst>
                <a:ext uri="{FF2B5EF4-FFF2-40B4-BE49-F238E27FC236}">
                  <a16:creationId xmlns:a16="http://schemas.microsoft.com/office/drawing/2014/main" id="{3B5220F6-1BCD-7FBA-56B6-8CC0AC74727C}"/>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a:extLst>
                <a:ext uri="{FF2B5EF4-FFF2-40B4-BE49-F238E27FC236}">
                  <a16:creationId xmlns:a16="http://schemas.microsoft.com/office/drawing/2014/main" id="{8DF66582-3FCB-9731-D241-97919889C32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a:extLst>
                <a:ext uri="{FF2B5EF4-FFF2-40B4-BE49-F238E27FC236}">
                  <a16:creationId xmlns:a16="http://schemas.microsoft.com/office/drawing/2014/main" id="{90343102-510A-CA9D-2125-ECA6C8A69BD8}"/>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a:extLst>
                <a:ext uri="{FF2B5EF4-FFF2-40B4-BE49-F238E27FC236}">
                  <a16:creationId xmlns:a16="http://schemas.microsoft.com/office/drawing/2014/main" id="{1FA7461C-A2FB-6F8D-B6A9-8825A969092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a:extLst>
                <a:ext uri="{FF2B5EF4-FFF2-40B4-BE49-F238E27FC236}">
                  <a16:creationId xmlns:a16="http://schemas.microsoft.com/office/drawing/2014/main" id="{5DA39FAC-5A88-A220-9769-2A45AB1BF4D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a:extLst>
                <a:ext uri="{FF2B5EF4-FFF2-40B4-BE49-F238E27FC236}">
                  <a16:creationId xmlns:a16="http://schemas.microsoft.com/office/drawing/2014/main" id="{231FF2A7-3A6E-A08A-79BD-AC89821E07A0}"/>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a:extLst>
                <a:ext uri="{FF2B5EF4-FFF2-40B4-BE49-F238E27FC236}">
                  <a16:creationId xmlns:a16="http://schemas.microsoft.com/office/drawing/2014/main" id="{DA1F752D-3789-58C2-1B45-DF3F5F1A94A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a:extLst>
                <a:ext uri="{FF2B5EF4-FFF2-40B4-BE49-F238E27FC236}">
                  <a16:creationId xmlns:a16="http://schemas.microsoft.com/office/drawing/2014/main" id="{E5CA036B-1AC6-A846-4F20-A549339FB358}"/>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a:extLst>
                <a:ext uri="{FF2B5EF4-FFF2-40B4-BE49-F238E27FC236}">
                  <a16:creationId xmlns:a16="http://schemas.microsoft.com/office/drawing/2014/main" id="{3013F3A0-5AFD-ACAC-E994-E2E040F2500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2691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a:t>
                </a:r>
                <a:r>
                  <a:rPr lang="en-US" dirty="0">
                    <a:highlight>
                      <a:srgbClr val="FFFF00"/>
                    </a:highlight>
                  </a:rPr>
                  <a:t>Let </a:t>
                </a:r>
                <a14:m>
                  <m:oMath xmlns:m="http://schemas.openxmlformats.org/officeDocument/2006/math">
                    <m:r>
                      <a:rPr lang="en-US" b="0" i="1" smtClean="0">
                        <a:solidFill>
                          <a:schemeClr val="accent6"/>
                        </a:solidFill>
                        <a:highlight>
                          <a:srgbClr val="FFFF00"/>
                        </a:highlight>
                        <a:latin typeface="Cambria Math"/>
                      </a:rPr>
                      <m:t>𝑒</m:t>
                    </m:r>
                  </m:oMath>
                </a14:m>
                <a:r>
                  <a:rPr lang="en-US" dirty="0">
                    <a:highlight>
                      <a:srgbClr val="FFFF00"/>
                    </a:highlight>
                  </a:rPr>
                  <a:t> be the least-weight edge which crosses </a:t>
                </a:r>
                <a14:m>
                  <m:oMath xmlns:m="http://schemas.openxmlformats.org/officeDocument/2006/math">
                    <m:r>
                      <a:rPr lang="en-US" smtClean="0">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 </m:t>
                    </m:r>
                    <m:r>
                      <a:rPr lang="en-US" i="1">
                        <a:solidFill>
                          <a:srgbClr val="0070C0"/>
                        </a:solidFill>
                        <a:highlight>
                          <a:srgbClr val="FFFF00"/>
                        </a:highlight>
                        <a:latin typeface="Cambria Math"/>
                      </a:rPr>
                      <m:t>𝑉</m:t>
                    </m:r>
                    <m:r>
                      <a:rPr lang="en-US" i="1">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m:t>
                    </m:r>
                  </m:oMath>
                </a14:m>
                <a:r>
                  <a:rPr lang="en-US" dirty="0">
                    <a:highlight>
                      <a:srgbClr val="FFFF00"/>
                    </a:highlight>
                  </a:rPr>
                  <a:t>.</a:t>
                </a:r>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32</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29198E55-6F42-0FA1-AB6D-7F901B1B1E3D}"/>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BB0E06C9-37D5-43C2-D10D-EA2243A63806}"/>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110772-2492-C02B-4310-5D9CC40C034C}"/>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A26F86-1E80-4433-A93E-500D91786BC1}"/>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00F5829-36E1-93B9-1023-B4CE872F5040}"/>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27E0130-1049-692C-97B0-39F9B2A67C97}"/>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00C636-6300-261A-D3C1-5BA4508FFAAE}"/>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09C0422-82ED-C933-B089-587208D05813}"/>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CA4EAA3-EE9B-5FAC-1175-E1FD6BAF4D14}"/>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5E5BA0C-9E52-4E96-1B91-A5880AFAC78D}"/>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8DE9CC3-339A-8383-B3F4-EC0DBB282861}"/>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472BB70-F9A1-0994-9ADA-AD09EAD5F674}"/>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9F04EFA-F215-1E7A-9941-38A40A8CDEEE}"/>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7326BD7-941A-5B6A-7211-F9DC6B744DA4}"/>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CBD08D3-AF52-7042-E74E-01EF32B14B9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8C049DBC-3422-0A37-CB72-099103AA9DB6}"/>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D165F027-E404-46B2-D0EA-93D0CCA2247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3FBBE0D5-C0B1-D739-11E2-1644D84D214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A007F4A6-3D60-0077-57F1-D653AB713408}"/>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E8D41F80-DAD5-43C5-02E9-69AD937BF456}"/>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96641B5-9E3B-E579-54DF-FCA2645F4A2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3E477480-EDEF-8037-83F3-A74EB25A498C}"/>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C49DC063-9A25-1942-E7E6-E4732AD74DF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B4B6B344-6A56-12D2-BF05-9B8F10E0C3D2}"/>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B221352B-3758-359E-0CB1-88051947193B}"/>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D18E2766-6CC3-F313-E9EF-E0FE786BA5E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0D2942C2-419B-F804-3AC0-3DF4ADA03A16}"/>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26CBC85E-0A14-5BFD-014A-B37F8F352453}"/>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C2CECED-E758-56DB-7EAE-66D116E12F1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641085D1-E5B4-63EF-7A5E-B016CFF7C6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EE2E7BF6-A814-794C-3064-3BB36174D2BD}"/>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F8CFDD61-B27F-57E5-F7EC-EB92985B857A}"/>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AD2D2FE8-F573-148E-F38E-42134A010107}"/>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631AA3F4-2138-4ABF-8843-F7444A48838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704C0BD1-DE02-FA8A-1D35-832C1B9943E5}"/>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118CD315-BF24-B776-1334-9FC783FEDF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96E0FEB5-1D3D-831B-2050-6C401C0E749C}"/>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62FC4322-2D35-65AB-D3FA-8132A5094D3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015451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highlight>
                          <a:srgbClr val="FFFF00"/>
                        </a:highlight>
                        <a:latin typeface="Cambria Math"/>
                      </a:rPr>
                      <m:t>𝐴</m:t>
                    </m:r>
                    <m:r>
                      <a:rPr lang="en-US" b="0" i="1" dirty="0" smtClean="0">
                        <a:highlight>
                          <a:srgbClr val="FFFF00"/>
                        </a:highlight>
                        <a:latin typeface="Cambria Math"/>
                      </a:rPr>
                      <m:t>∪</m:t>
                    </m:r>
                    <m:r>
                      <a:rPr lang="en-US" b="0" i="1" dirty="0" smtClean="0">
                        <a:solidFill>
                          <a:schemeClr val="accent6"/>
                        </a:solidFill>
                        <a:highlight>
                          <a:srgbClr val="FFFF00"/>
                        </a:highlight>
                        <a:latin typeface="Cambria Math"/>
                      </a:rPr>
                      <m:t>{</m:t>
                    </m:r>
                    <m:r>
                      <a:rPr lang="en-US" b="0" i="1" dirty="0" smtClean="0">
                        <a:solidFill>
                          <a:schemeClr val="accent6"/>
                        </a:solidFill>
                        <a:highlight>
                          <a:srgbClr val="FFFF00"/>
                        </a:highlight>
                        <a:latin typeface="Cambria Math"/>
                      </a:rPr>
                      <m:t>𝑒</m:t>
                    </m:r>
                    <m:r>
                      <a:rPr lang="en-US" b="0" i="1" dirty="0" smtClean="0">
                        <a:solidFill>
                          <a:schemeClr val="accent6"/>
                        </a:solidFill>
                        <a:highlight>
                          <a:srgbClr val="FFFF00"/>
                        </a:highlight>
                        <a:latin typeface="Cambria Math"/>
                      </a:rPr>
                      <m:t>}</m:t>
                    </m:r>
                  </m:oMath>
                </a14:m>
                <a:r>
                  <a:rPr lang="en-US" dirty="0">
                    <a:solidFill>
                      <a:schemeClr val="accent6"/>
                    </a:solidFill>
                    <a:highlight>
                      <a:srgbClr val="FFFF00"/>
                    </a:highlight>
                  </a:rPr>
                  <a:t> </a:t>
                </a:r>
                <a:r>
                  <a:rPr lang="en-US" dirty="0">
                    <a:highlight>
                      <a:srgbClr val="FFFF00"/>
                    </a:highlight>
                  </a:rPr>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33</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0F2EAC53-DFD4-4BBA-7531-4962D42D278A}"/>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8CEFCCDE-9FE4-B0D1-0ED3-F6C1100A0DDC}"/>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816800-6FCD-690D-386F-E28B411A6BF5}"/>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1E34618-651A-3C4F-B1D9-A465341271CB}"/>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405D5F1-2AA6-A603-FFDD-16E3CE8A497A}"/>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BB87ACB-01DD-7ED4-CE7F-15DC9F4CB24C}"/>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F429E40-AFB3-D3AF-839C-2F0FDDCA8E6C}"/>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9382E72-A6AC-43B7-9E54-D488F2BFF039}"/>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E8F0648-DB17-6A41-B62A-DC6B2FF9940D}"/>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AEC97B9-7C46-AC16-4FF8-46969C130079}"/>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2878952-73B0-2A6B-43DB-1C9CF18AB60E}"/>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B681C72-F0F5-8A24-3031-423A36170E63}"/>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63966A-1EAB-43CD-F4D9-C868A3149ED6}"/>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A0620FA-1A20-DE0E-A00C-3AF50F6EC5C7}"/>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ACEF1C3-41F0-5961-C143-6DDC14FDB263}"/>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C90C5354-7797-C3E5-BEBF-441D2DC9FD9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F7596B4F-095D-69F7-D81E-CF8AF223677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C7EC9331-CFE5-92EB-1BBC-FF644D01D124}"/>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592181C7-1341-324B-86FD-2D115D2E9BA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A7A6B5CA-9A3D-5337-C343-69E050D43F19}"/>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335B4AB-D2F6-C4D6-5992-A396C467F50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16C41094-C55E-A301-C3C5-67806E8A7530}"/>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748B98D0-7EE0-E22B-3BCC-C681BD2ADB6B}"/>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55AD4CD2-DC16-8D2B-C62E-5D290E91BFA8}"/>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5BC656BE-F3E8-E01E-54E2-7845CF31B12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21173EF3-27BE-8319-3634-8114232E57A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EEAE141E-A769-70F2-63BC-DD88A6E462D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C28835EF-632B-B851-85EF-848F07992844}"/>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479D6BEB-1FFE-1A94-9736-41AEC7F00F3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44C8A243-AA44-1AD4-8D08-E9956D2C923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2E7C3A5F-D718-7DF2-5D18-A9739746DF8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92353ED4-E128-966C-E9D4-AA776F8251B1}"/>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52FD719E-55D4-7229-981A-EAC67C63C0F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FCAE1762-1309-E4A2-FB17-9558DD9E7079}"/>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927001B2-E5FD-DC3C-2202-B3220AD842F6}"/>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9B513570-17A7-75FF-733F-67C7D330AC4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0EB1A036-17B1-2249-347A-AB91BC9EAA2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325B238E-106C-ADF4-E86A-730D74A8510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94061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725B319-DD00-44D1-E794-5A351AE79045}"/>
              </a:ext>
            </a:extLst>
          </p:cNvPr>
          <p:cNvSpPr/>
          <p:nvPr/>
        </p:nvSpPr>
        <p:spPr>
          <a:xfrm rot="20582944">
            <a:off x="3518844" y="3364566"/>
            <a:ext cx="1084490" cy="3270354"/>
          </a:xfrm>
          <a:prstGeom prst="roundRect">
            <a:avLst/>
          </a:prstGeom>
          <a:solidFill>
            <a:srgbClr val="BFEBFB"/>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Proof of Kruskal’s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34</a:t>
            </a:fld>
            <a:endParaRPr lang="en-US"/>
          </a:p>
        </p:txBody>
      </p:sp>
      <p:grpSp>
        <p:nvGrpSpPr>
          <p:cNvPr id="47" name="Group 46"/>
          <p:cNvGrpSpPr/>
          <p:nvPr/>
        </p:nvGrpSpPr>
        <p:grpSpPr>
          <a:xfrm>
            <a:off x="952562" y="3559821"/>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4" name="TextBox 43"/>
              <p:cNvSpPr txBox="1"/>
              <p:nvPr/>
            </p:nvSpPr>
            <p:spPr>
              <a:xfrm>
                <a:off x="709131" y="1376502"/>
                <a:ext cx="6682270" cy="1569660"/>
              </a:xfrm>
              <a:prstGeom prst="rect">
                <a:avLst/>
              </a:prstGeom>
              <a:noFill/>
            </p:spPr>
            <p:txBody>
              <a:bodyPr wrap="square" rtlCol="0">
                <a:spAutoFit/>
              </a:bodyPr>
              <a:lstStyle/>
              <a:p>
                <a:r>
                  <a:rPr lang="en-US" sz="2400" dirty="0"/>
                  <a:t>Start with an empty tree </a:t>
                </a:r>
                <a14:m>
                  <m:oMath xmlns:m="http://schemas.openxmlformats.org/officeDocument/2006/math">
                    <m:r>
                      <a:rPr lang="en-US" sz="2400" i="1" smtClean="0">
                        <a:solidFill>
                          <a:schemeClr val="accent2">
                            <a:lumMod val="75000"/>
                          </a:schemeClr>
                        </a:solidFill>
                        <a:latin typeface="Cambria Math"/>
                      </a:rPr>
                      <m:t>𝐴</m:t>
                    </m:r>
                  </m:oMath>
                </a14:m>
                <a:endParaRPr lang="en-US" sz="2400" dirty="0"/>
              </a:p>
              <a:p>
                <a:r>
                  <a:rPr lang="en-US" sz="2400" dirty="0"/>
                  <a:t>Repeat </a:t>
                </a:r>
                <a14:m>
                  <m:oMath xmlns:m="http://schemas.openxmlformats.org/officeDocument/2006/math">
                    <m:r>
                      <a:rPr lang="en-US" sz="2400" i="1">
                        <a:latin typeface="Cambria Math"/>
                      </a:rPr>
                      <m:t>𝑉</m:t>
                    </m:r>
                    <m:r>
                      <a:rPr lang="en-US" sz="2400" i="1">
                        <a:latin typeface="Cambria Math"/>
                      </a:rPr>
                      <m:t>−1</m:t>
                    </m:r>
                  </m:oMath>
                </a14:m>
                <a:r>
                  <a:rPr lang="en-US" sz="2400" dirty="0"/>
                  <a:t> times:</a:t>
                </a:r>
              </a:p>
              <a:p>
                <a:r>
                  <a:rPr lang="en-US" sz="24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1" y="1376502"/>
                <a:ext cx="6682270" cy="1569660"/>
              </a:xfrm>
              <a:prstGeom prst="rect">
                <a:avLst/>
              </a:prstGeom>
              <a:blipFill>
                <a:blip r:embed="rId2"/>
                <a:stretch>
                  <a:fillRect l="-1367"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66211" y="611774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666211" y="6117748"/>
                <a:ext cx="36388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50691"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50691" y="5600132"/>
                <a:ext cx="41261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4CE1E9-7A86-7C9E-C64B-238BAC41E6A5}"/>
                  </a:ext>
                </a:extLst>
              </p:cNvPr>
              <p:cNvSpPr txBox="1"/>
              <p:nvPr/>
            </p:nvSpPr>
            <p:spPr>
              <a:xfrm>
                <a:off x="6697090" y="1322145"/>
                <a:ext cx="5210772" cy="5016758"/>
              </a:xfrm>
              <a:prstGeom prst="rect">
                <a:avLst/>
              </a:prstGeom>
              <a:noFill/>
            </p:spPr>
            <p:txBody>
              <a:bodyPr wrap="square" rtlCol="0">
                <a:spAutoFit/>
              </a:bodyPr>
              <a:lstStyle/>
              <a:p>
                <a:r>
                  <a:rPr lang="en-US" sz="2000" b="1" dirty="0"/>
                  <a:t>Proof: </a:t>
                </a:r>
                <a:r>
                  <a:rPr lang="en-US" sz="2000" dirty="0"/>
                  <a:t>Suppose we have some arbitrary set of edges </a:t>
                </a:r>
                <a14:m>
                  <m:oMath xmlns:m="http://schemas.openxmlformats.org/officeDocument/2006/math">
                    <m:r>
                      <a:rPr lang="en-US" sz="2000" b="0" i="1" smtClean="0">
                        <a:solidFill>
                          <a:schemeClr val="accent2">
                            <a:lumMod val="75000"/>
                          </a:schemeClr>
                        </a:solidFill>
                        <a:latin typeface="Cambria Math" panose="02040503050406030204" pitchFamily="18" charset="0"/>
                      </a:rPr>
                      <m:t>𝐴</m:t>
                    </m:r>
                  </m:oMath>
                </a14:m>
                <a:r>
                  <a:rPr lang="en-US" sz="2000" dirty="0"/>
                  <a:t> that Kruskal’s has already selected to include in the MST. </a:t>
                </a:r>
                <a14:m>
                  <m:oMath xmlns:m="http://schemas.openxmlformats.org/officeDocument/2006/math">
                    <m:r>
                      <a:rPr lang="en-US" sz="2000" i="1" smtClean="0">
                        <a:solidFill>
                          <a:srgbClr val="FF00FF"/>
                        </a:solidFill>
                        <a:latin typeface="Cambria Math"/>
                      </a:rPr>
                      <m:t>𝑒</m:t>
                    </m:r>
                    <m:r>
                      <a:rPr lang="en-US" sz="2000" i="1" smtClean="0">
                        <a:solidFill>
                          <a:srgbClr val="FF00FF"/>
                        </a:solidFill>
                        <a:latin typeface="Cambria Math"/>
                      </a:rPr>
                      <m:t>=(</m:t>
                    </m:r>
                    <m:r>
                      <a:rPr lang="en-US" sz="2000" b="0" i="1" smtClean="0">
                        <a:solidFill>
                          <a:srgbClr val="FF00FF"/>
                        </a:solidFill>
                        <a:latin typeface="Cambria Math" panose="02040503050406030204" pitchFamily="18" charset="0"/>
                      </a:rPr>
                      <m:t>𝐹</m:t>
                    </m:r>
                    <m:r>
                      <a:rPr lang="en-US" sz="2000" i="1">
                        <a:solidFill>
                          <a:srgbClr val="FF00FF"/>
                        </a:solidFill>
                        <a:latin typeface="Cambria Math"/>
                      </a:rPr>
                      <m:t>,</m:t>
                    </m:r>
                    <m:r>
                      <a:rPr lang="en-US" sz="2000" b="0" i="1" smtClean="0">
                        <a:solidFill>
                          <a:srgbClr val="FF00FF"/>
                        </a:solidFill>
                        <a:latin typeface="Cambria Math" panose="02040503050406030204" pitchFamily="18" charset="0"/>
                      </a:rPr>
                      <m:t>𝐺</m:t>
                    </m:r>
                    <m:r>
                      <a:rPr lang="en-US" sz="2000" i="1">
                        <a:solidFill>
                          <a:srgbClr val="FF00FF"/>
                        </a:solidFill>
                        <a:latin typeface="Cambria Math"/>
                      </a:rPr>
                      <m:t>) </m:t>
                    </m:r>
                  </m:oMath>
                </a14:m>
                <a:r>
                  <a:rPr lang="en-US" sz="2000" dirty="0"/>
                  <a:t>is the edge Kruskal’s selects to add next</a:t>
                </a:r>
              </a:p>
              <a:p>
                <a:endParaRPr lang="en-US" sz="2000" dirty="0"/>
              </a:p>
              <a:p>
                <a:r>
                  <a:rPr lang="en-US" sz="2000" dirty="0"/>
                  <a:t>We know that there cannot exist a path from </a:t>
                </a:r>
                <a14:m>
                  <m:oMath xmlns:m="http://schemas.openxmlformats.org/officeDocument/2006/math">
                    <m:r>
                      <a:rPr lang="en-US" sz="2000" b="0" i="1" smtClean="0">
                        <a:solidFill>
                          <a:schemeClr val="tx1"/>
                        </a:solidFill>
                        <a:latin typeface="Cambria Math" panose="02040503050406030204" pitchFamily="18" charset="0"/>
                      </a:rPr>
                      <m:t>𝐹</m:t>
                    </m:r>
                    <m:r>
                      <a:rPr lang="en-US" sz="2000" b="0" i="1" smtClean="0">
                        <a:solidFill>
                          <a:schemeClr val="accent6"/>
                        </a:solidFill>
                        <a:latin typeface="Cambria Math" panose="02040503050406030204" pitchFamily="18" charset="0"/>
                      </a:rPr>
                      <m:t> </m:t>
                    </m:r>
                  </m:oMath>
                </a14:m>
                <a:r>
                  <a:rPr lang="en-US" sz="2000" dirty="0"/>
                  <a:t>to G using only edges in </a:t>
                </a:r>
                <a14:m>
                  <m:oMath xmlns:m="http://schemas.openxmlformats.org/officeDocument/2006/math">
                    <m:r>
                      <a:rPr lang="en-US" sz="2000" i="1" smtClean="0">
                        <a:solidFill>
                          <a:schemeClr val="accent2">
                            <a:lumMod val="75000"/>
                          </a:schemeClr>
                        </a:solidFill>
                        <a:latin typeface="Cambria Math" panose="02040503050406030204" pitchFamily="18" charset="0"/>
                      </a:rPr>
                      <m:t>𝐴</m:t>
                    </m:r>
                  </m:oMath>
                </a14:m>
                <a:r>
                  <a:rPr lang="en-US" sz="2000" dirty="0"/>
                  <a:t> because </a:t>
                </a:r>
                <a14:m>
                  <m:oMath xmlns:m="http://schemas.openxmlformats.org/officeDocument/2006/math">
                    <m:r>
                      <a:rPr lang="en-US" sz="2000" i="1" smtClean="0">
                        <a:solidFill>
                          <a:srgbClr val="FF00FF"/>
                        </a:solidFill>
                        <a:latin typeface="Cambria Math"/>
                      </a:rPr>
                      <m:t>𝑒</m:t>
                    </m:r>
                  </m:oMath>
                </a14:m>
                <a:r>
                  <a:rPr lang="en-US" sz="2000" dirty="0"/>
                  <a:t> does not cause a cycle</a:t>
                </a:r>
              </a:p>
              <a:p>
                <a:endParaRPr lang="en-US" sz="2000" dirty="0"/>
              </a:p>
              <a:p>
                <a:r>
                  <a:rPr lang="en-US" sz="2000" dirty="0"/>
                  <a:t>We can cut the graph therefore into 2 disjoint sets: </a:t>
                </a:r>
              </a:p>
              <a:p>
                <a:pPr marL="342900" indent="-342900">
                  <a:buFont typeface="Arial" panose="020B0604020202020204" pitchFamily="34" charset="0"/>
                  <a:buChar char="•"/>
                </a:pPr>
                <a:r>
                  <a:rPr lang="en-US" sz="2000" dirty="0">
                    <a:solidFill>
                      <a:srgbClr val="0070C0"/>
                    </a:solidFill>
                  </a:rPr>
                  <a:t>nodes reachable from G using edges in </a:t>
                </a:r>
                <a14:m>
                  <m:oMath xmlns:m="http://schemas.openxmlformats.org/officeDocument/2006/math">
                    <m:r>
                      <a:rPr lang="en-US" sz="2000" b="0" i="1" smtClean="0">
                        <a:solidFill>
                          <a:srgbClr val="0070C0"/>
                        </a:solidFill>
                        <a:latin typeface="Cambria Math" panose="02040503050406030204" pitchFamily="18" charset="0"/>
                      </a:rPr>
                      <m:t>𝐴</m:t>
                    </m:r>
                  </m:oMath>
                </a14:m>
                <a:endParaRPr lang="en-US" sz="2000" dirty="0"/>
              </a:p>
              <a:p>
                <a:pPr marL="342900" indent="-342900">
                  <a:buFont typeface="Arial" panose="020B0604020202020204" pitchFamily="34" charset="0"/>
                  <a:buChar char="•"/>
                </a:pPr>
                <a:r>
                  <a:rPr lang="en-US" sz="2000" dirty="0"/>
                  <a:t>All other nodes</a:t>
                </a:r>
              </a:p>
              <a:p>
                <a:pPr marL="342900" indent="-342900">
                  <a:buFont typeface="Arial" panose="020B0604020202020204" pitchFamily="34" charset="0"/>
                  <a:buChar char="•"/>
                </a:pPr>
                <a:endParaRPr lang="en-US" sz="2000" dirty="0"/>
              </a:p>
              <a:p>
                <a14:m>
                  <m:oMath xmlns:m="http://schemas.openxmlformats.org/officeDocument/2006/math">
                    <m:r>
                      <a:rPr lang="en-US" sz="2000" b="0" i="1" smtClean="0">
                        <a:solidFill>
                          <a:srgbClr val="FF00FF"/>
                        </a:solidFill>
                        <a:latin typeface="Cambria Math" panose="02040503050406030204" pitchFamily="18" charset="0"/>
                      </a:rPr>
                      <m:t>𝑒</m:t>
                    </m:r>
                  </m:oMath>
                </a14:m>
                <a:r>
                  <a:rPr lang="en-US" sz="2000" dirty="0"/>
                  <a:t> is the minimum cost edge that crosses this cut, so by the Cut Theorem, Kruskal’s is optimal!</a:t>
                </a:r>
              </a:p>
            </p:txBody>
          </p:sp>
        </mc:Choice>
        <mc:Fallback xmlns="">
          <p:sp>
            <p:nvSpPr>
              <p:cNvPr id="8" name="TextBox 7">
                <a:extLst>
                  <a:ext uri="{FF2B5EF4-FFF2-40B4-BE49-F238E27FC236}">
                    <a16:creationId xmlns:a16="http://schemas.microsoft.com/office/drawing/2014/main" id="{514CE1E9-7A86-7C9E-C64B-238BAC41E6A5}"/>
                  </a:ext>
                </a:extLst>
              </p:cNvPr>
              <p:cNvSpPr txBox="1">
                <a:spLocks noRot="1" noChangeAspect="1" noMove="1" noResize="1" noEditPoints="1" noAdjustHandles="1" noChangeArrowheads="1" noChangeShapeType="1" noTextEdit="1"/>
              </p:cNvSpPr>
              <p:nvPr/>
            </p:nvSpPr>
            <p:spPr>
              <a:xfrm>
                <a:off x="6697090" y="1322145"/>
                <a:ext cx="5210772" cy="5016758"/>
              </a:xfrm>
              <a:prstGeom prst="rect">
                <a:avLst/>
              </a:prstGeom>
              <a:blipFill>
                <a:blip r:embed="rId5"/>
                <a:stretch>
                  <a:fillRect l="-1288" t="-729" r="-2108" b="-1215"/>
                </a:stretch>
              </a:blipFill>
            </p:spPr>
            <p:txBody>
              <a:bodyPr/>
              <a:lstStyle/>
              <a:p>
                <a:r>
                  <a:rPr lang="en-US">
                    <a:noFill/>
                  </a:rPr>
                  <a:t> </a:t>
                </a:r>
              </a:p>
            </p:txBody>
          </p:sp>
        </mc:Fallback>
      </mc:AlternateContent>
    </p:spTree>
    <p:extLst>
      <p:ext uri="{BB962C8B-B14F-4D97-AF65-F5344CB8AC3E}">
        <p14:creationId xmlns:p14="http://schemas.microsoft.com/office/powerpoint/2010/main" val="27412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642513" y="3505200"/>
            <a:ext cx="2906973" cy="2934268"/>
          </a:xfrm>
          <a:custGeom>
            <a:avLst/>
            <a:gdLst>
              <a:gd name="connsiteX0" fmla="*/ 0 w 2906973"/>
              <a:gd name="connsiteY0" fmla="*/ 0 h 2934268"/>
              <a:gd name="connsiteX1" fmla="*/ 614149 w 2906973"/>
              <a:gd name="connsiteY1" fmla="*/ 2934268 h 2934268"/>
              <a:gd name="connsiteX2" fmla="*/ 1937982 w 2906973"/>
              <a:gd name="connsiteY2" fmla="*/ 2825086 h 2934268"/>
              <a:gd name="connsiteX3" fmla="*/ 2906973 w 2906973"/>
              <a:gd name="connsiteY3" fmla="*/ 1596788 h 2934268"/>
              <a:gd name="connsiteX4" fmla="*/ 1405719 w 2906973"/>
              <a:gd name="connsiteY4" fmla="*/ 68238 h 2934268"/>
              <a:gd name="connsiteX5" fmla="*/ 0 w 2906973"/>
              <a:gd name="connsiteY5" fmla="*/ 0 h 29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973" h="2934268">
                <a:moveTo>
                  <a:pt x="0" y="0"/>
                </a:moveTo>
                <a:lnTo>
                  <a:pt x="614149" y="2934268"/>
                </a:lnTo>
                <a:lnTo>
                  <a:pt x="1937982" y="2825086"/>
                </a:lnTo>
                <a:lnTo>
                  <a:pt x="2906973" y="1596788"/>
                </a:lnTo>
                <a:lnTo>
                  <a:pt x="1405719" y="68238"/>
                </a:lnTo>
                <a:lnTo>
                  <a:pt x="0" y="0"/>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Kruskal’s Algorithm Runtime</a:t>
            </a:r>
          </a:p>
        </p:txBody>
      </p:sp>
      <p:sp>
        <p:nvSpPr>
          <p:cNvPr id="4" name="Slide Number Placeholder 3"/>
          <p:cNvSpPr>
            <a:spLocks noGrp="1"/>
          </p:cNvSpPr>
          <p:nvPr>
            <p:ph type="sldNum" sz="quarter" idx="12"/>
          </p:nvPr>
        </p:nvSpPr>
        <p:spPr/>
        <p:txBody>
          <a:bodyPr/>
          <a:lstStyle/>
          <a:p>
            <a:fld id="{86BADE50-950A-4D58-BFB2-FA2C6A8B385D}" type="slidenum">
              <a:rPr lang="en-US" smtClean="0"/>
              <a:t>35</a:t>
            </a:fld>
            <a:endParaRPr lang="en-US"/>
          </a:p>
        </p:txBody>
      </p:sp>
      <mc:AlternateContent xmlns:mc="http://schemas.openxmlformats.org/markup-compatibility/2006" xmlns:a14="http://schemas.microsoft.com/office/drawing/2010/main">
        <mc:Choice Requires="a14">
          <p:sp>
            <p:nvSpPr>
              <p:cNvPr id="44" name="TextBox 43"/>
              <p:cNvSpPr txBox="1"/>
              <p:nvPr/>
            </p:nvSpPr>
            <p:spPr>
              <a:xfrm>
                <a:off x="709130" y="1376502"/>
                <a:ext cx="7075065"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7030A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0" y="1376502"/>
                <a:ext cx="7075065" cy="1815882"/>
              </a:xfrm>
              <a:prstGeom prst="rect">
                <a:avLst/>
              </a:prstGeom>
              <a:blipFill>
                <a:blip r:embed="rId3"/>
                <a:stretch>
                  <a:fillRect l="-1723" t="-3356"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275964" y="597550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75964" y="5975508"/>
                <a:ext cx="36388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16604"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16604" y="5600132"/>
                <a:ext cx="4126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98521" y="2450205"/>
                <a:ext cx="3960291" cy="1200329"/>
              </a:xfrm>
              <a:prstGeom prst="rect">
                <a:avLst/>
              </a:prstGeom>
              <a:noFill/>
            </p:spPr>
            <p:txBody>
              <a:bodyPr wrap="square" rtlCol="0">
                <a:spAutoFit/>
              </a:bodyPr>
              <a:lstStyle/>
              <a:p>
                <a:r>
                  <a:rPr lang="en-US" sz="2400" dirty="0">
                    <a:solidFill>
                      <a:schemeClr val="accent6">
                        <a:lumMod val="75000"/>
                      </a:schemeClr>
                    </a:solidFill>
                  </a:rPr>
                  <a:t>Keep edges in a Disjoint-set data structure (very fancy)</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998521" y="2450205"/>
                <a:ext cx="3960291" cy="1200329"/>
              </a:xfrm>
              <a:prstGeom prst="rect">
                <a:avLst/>
              </a:prstGeom>
              <a:blipFill>
                <a:blip r:embed="rId6"/>
                <a:stretch>
                  <a:fillRect l="-2308" t="-4061" b="-6091"/>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0A89299-D1E7-0674-CB93-3AE7B8388A53}"/>
              </a:ext>
            </a:extLst>
          </p:cNvPr>
          <p:cNvGrpSpPr/>
          <p:nvPr/>
        </p:nvGrpSpPr>
        <p:grpSpPr>
          <a:xfrm>
            <a:off x="2342483" y="3578714"/>
            <a:ext cx="4600060" cy="2787240"/>
            <a:chOff x="0" y="2862182"/>
            <a:chExt cx="7044346" cy="4268266"/>
          </a:xfrm>
        </p:grpSpPr>
        <p:cxnSp>
          <p:nvCxnSpPr>
            <p:cNvPr id="9" name="Straight Connector 8">
              <a:extLst>
                <a:ext uri="{FF2B5EF4-FFF2-40B4-BE49-F238E27FC236}">
                  <a16:creationId xmlns:a16="http://schemas.microsoft.com/office/drawing/2014/main" id="{8906F559-3E37-C08E-5663-4FC40B309D0A}"/>
                </a:ext>
              </a:extLst>
            </p:cNvPr>
            <p:cNvCxnSpPr>
              <a:stCxn id="37" idx="7"/>
              <a:endCxn id="38"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AD237B2-319E-266D-BF25-7FD2425D0E62}"/>
                </a:ext>
              </a:extLst>
            </p:cNvPr>
            <p:cNvCxnSpPr>
              <a:stCxn id="38" idx="6"/>
              <a:endCxn id="41"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588AC2-B796-D9B3-2DB3-BDBE20246951}"/>
                </a:ext>
              </a:extLst>
            </p:cNvPr>
            <p:cNvCxnSpPr>
              <a:stCxn id="37" idx="4"/>
              <a:endCxn id="39"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0B1FD62-A36E-363C-E317-09978D63B045}"/>
                </a:ext>
              </a:extLst>
            </p:cNvPr>
            <p:cNvCxnSpPr>
              <a:stCxn id="40" idx="3"/>
              <a:endCxn id="39"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38F63D-DE08-5CBA-09F8-F2DF696C2E83}"/>
                </a:ext>
              </a:extLst>
            </p:cNvPr>
            <p:cNvCxnSpPr>
              <a:stCxn id="42" idx="2"/>
              <a:endCxn id="39"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80EC71-A61D-CFBC-D63C-0276932B60A4}"/>
                </a:ext>
              </a:extLst>
            </p:cNvPr>
            <p:cNvCxnSpPr>
              <a:stCxn id="40" idx="5"/>
              <a:endCxn id="42"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12562-A79F-79BA-4CE8-12256652237C}"/>
                </a:ext>
              </a:extLst>
            </p:cNvPr>
            <p:cNvCxnSpPr>
              <a:stCxn id="40" idx="7"/>
              <a:endCxn id="41"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7AE868-9150-F2A2-76C9-C605E0489F02}"/>
                </a:ext>
              </a:extLst>
            </p:cNvPr>
            <p:cNvCxnSpPr>
              <a:stCxn id="42" idx="6"/>
              <a:endCxn id="43"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E9F626-3286-C123-A843-A71A4CD54ABC}"/>
                </a:ext>
              </a:extLst>
            </p:cNvPr>
            <p:cNvCxnSpPr>
              <a:stCxn id="43" idx="1"/>
              <a:endCxn id="41"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DBFF1F-CBD6-F01F-1B7C-5E555A95F6C2}"/>
                </a:ext>
              </a:extLst>
            </p:cNvPr>
            <p:cNvCxnSpPr>
              <a:stCxn id="46" idx="2"/>
              <a:endCxn id="41"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46360-6687-2651-601F-DE486A7009D7}"/>
                </a:ext>
              </a:extLst>
            </p:cNvPr>
            <p:cNvCxnSpPr>
              <a:stCxn id="43" idx="0"/>
              <a:endCxn id="46"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C6DEB8-5ECF-3371-B51E-3069D2935E25}"/>
                </a:ext>
              </a:extLst>
            </p:cNvPr>
            <p:cNvCxnSpPr>
              <a:stCxn id="45" idx="1"/>
              <a:endCxn id="46"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BF3B57-BCDD-2B54-925C-A37FACCFF84D}"/>
                </a:ext>
              </a:extLst>
            </p:cNvPr>
            <p:cNvCxnSpPr>
              <a:stCxn id="45" idx="3"/>
              <a:endCxn id="43"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2291279-E2AF-93E3-B3BE-70277D606C90}"/>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3" name="TextBox 22">
              <a:extLst>
                <a:ext uri="{FF2B5EF4-FFF2-40B4-BE49-F238E27FC236}">
                  <a16:creationId xmlns:a16="http://schemas.microsoft.com/office/drawing/2014/main" id="{533D8137-48D6-160C-9042-A30469576ACE}"/>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4" name="TextBox 23">
              <a:extLst>
                <a:ext uri="{FF2B5EF4-FFF2-40B4-BE49-F238E27FC236}">
                  <a16:creationId xmlns:a16="http://schemas.microsoft.com/office/drawing/2014/main" id="{854A8F65-F8C9-045F-C267-F0823C987EC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603C1DFD-968C-9C38-EE6E-001663278E47}"/>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6" name="TextBox 25">
              <a:extLst>
                <a:ext uri="{FF2B5EF4-FFF2-40B4-BE49-F238E27FC236}">
                  <a16:creationId xmlns:a16="http://schemas.microsoft.com/office/drawing/2014/main" id="{4E0B706C-253A-460B-DA6F-77573298B6D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7" name="TextBox 26">
              <a:extLst>
                <a:ext uri="{FF2B5EF4-FFF2-40B4-BE49-F238E27FC236}">
                  <a16:creationId xmlns:a16="http://schemas.microsoft.com/office/drawing/2014/main" id="{8B7CFE76-53CC-06C8-16D0-CA33A36789E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8" name="TextBox 27">
              <a:extLst>
                <a:ext uri="{FF2B5EF4-FFF2-40B4-BE49-F238E27FC236}">
                  <a16:creationId xmlns:a16="http://schemas.microsoft.com/office/drawing/2014/main" id="{741E7349-890C-AEE8-2E6E-1D552D883FC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9" name="TextBox 28">
              <a:extLst>
                <a:ext uri="{FF2B5EF4-FFF2-40B4-BE49-F238E27FC236}">
                  <a16:creationId xmlns:a16="http://schemas.microsoft.com/office/drawing/2014/main" id="{E36EA8CF-BFEC-724F-E5BA-CD0A520CE9F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22F43A2B-13C3-030A-43C8-F74014FDF05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31" name="TextBox 30">
              <a:extLst>
                <a:ext uri="{FF2B5EF4-FFF2-40B4-BE49-F238E27FC236}">
                  <a16:creationId xmlns:a16="http://schemas.microsoft.com/office/drawing/2014/main" id="{9FAB9643-C79B-739D-7B6A-3A0F54C43A2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32" name="TextBox 31">
              <a:extLst>
                <a:ext uri="{FF2B5EF4-FFF2-40B4-BE49-F238E27FC236}">
                  <a16:creationId xmlns:a16="http://schemas.microsoft.com/office/drawing/2014/main" id="{B313470F-23FF-E3EF-6018-B34228E9675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3" name="TextBox 32">
              <a:extLst>
                <a:ext uri="{FF2B5EF4-FFF2-40B4-BE49-F238E27FC236}">
                  <a16:creationId xmlns:a16="http://schemas.microsoft.com/office/drawing/2014/main" id="{7BB77780-578C-ECA0-5DDB-FAD86F8C310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4" name="TextBox 33">
              <a:extLst>
                <a:ext uri="{FF2B5EF4-FFF2-40B4-BE49-F238E27FC236}">
                  <a16:creationId xmlns:a16="http://schemas.microsoft.com/office/drawing/2014/main" id="{439D5070-23D1-77FF-BC24-50914A5FB99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5" name="Straight Connector 34">
              <a:extLst>
                <a:ext uri="{FF2B5EF4-FFF2-40B4-BE49-F238E27FC236}">
                  <a16:creationId xmlns:a16="http://schemas.microsoft.com/office/drawing/2014/main" id="{36E71AF4-61A2-B32F-1360-9E74E08CF1A2}"/>
                </a:ext>
              </a:extLst>
            </p:cNvPr>
            <p:cNvCxnSpPr>
              <a:stCxn id="38" idx="4"/>
              <a:endCxn id="39"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3E1F7BE-6E71-8FC1-1BDA-6836E12281F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7" name="Oval 36">
              <a:extLst>
                <a:ext uri="{FF2B5EF4-FFF2-40B4-BE49-F238E27FC236}">
                  <a16:creationId xmlns:a16="http://schemas.microsoft.com/office/drawing/2014/main" id="{901C590A-BC76-FDB5-B8EF-809E66904057}"/>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8" name="Oval 37">
              <a:extLst>
                <a:ext uri="{FF2B5EF4-FFF2-40B4-BE49-F238E27FC236}">
                  <a16:creationId xmlns:a16="http://schemas.microsoft.com/office/drawing/2014/main" id="{686F68E6-B255-9328-9B0A-C77BAA12F73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9" name="Oval 38">
              <a:extLst>
                <a:ext uri="{FF2B5EF4-FFF2-40B4-BE49-F238E27FC236}">
                  <a16:creationId xmlns:a16="http://schemas.microsoft.com/office/drawing/2014/main" id="{41A9FFA7-7275-148C-4604-525062B09D4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0" name="Oval 39">
              <a:extLst>
                <a:ext uri="{FF2B5EF4-FFF2-40B4-BE49-F238E27FC236}">
                  <a16:creationId xmlns:a16="http://schemas.microsoft.com/office/drawing/2014/main" id="{6D745206-45D4-2AFC-7DED-E4069E84824C}"/>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1" name="Oval 40">
              <a:extLst>
                <a:ext uri="{FF2B5EF4-FFF2-40B4-BE49-F238E27FC236}">
                  <a16:creationId xmlns:a16="http://schemas.microsoft.com/office/drawing/2014/main" id="{632D2336-DD33-3415-C503-01DB63E07C8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2" name="Oval 41">
              <a:extLst>
                <a:ext uri="{FF2B5EF4-FFF2-40B4-BE49-F238E27FC236}">
                  <a16:creationId xmlns:a16="http://schemas.microsoft.com/office/drawing/2014/main" id="{96B6C5BD-B641-4819-A698-43026CD7E8A2}"/>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3" name="Oval 42">
              <a:extLst>
                <a:ext uri="{FF2B5EF4-FFF2-40B4-BE49-F238E27FC236}">
                  <a16:creationId xmlns:a16="http://schemas.microsoft.com/office/drawing/2014/main" id="{FBD596A2-4E8F-C2B2-993F-5653C1E4620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5" name="Oval 44">
              <a:extLst>
                <a:ext uri="{FF2B5EF4-FFF2-40B4-BE49-F238E27FC236}">
                  <a16:creationId xmlns:a16="http://schemas.microsoft.com/office/drawing/2014/main" id="{FDE420EF-112E-8919-360D-601908DD7EF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6" name="Oval 45">
              <a:extLst>
                <a:ext uri="{FF2B5EF4-FFF2-40B4-BE49-F238E27FC236}">
                  <a16:creationId xmlns:a16="http://schemas.microsoft.com/office/drawing/2014/main" id="{05FA8AC5-474E-3627-3A36-278663E1D51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21326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05201" y="3513084"/>
            <a:ext cx="2191407" cy="2049517"/>
          </a:xfrm>
          <a:custGeom>
            <a:avLst/>
            <a:gdLst>
              <a:gd name="connsiteX0" fmla="*/ 220717 w 2191407"/>
              <a:gd name="connsiteY0" fmla="*/ 2049517 h 2049517"/>
              <a:gd name="connsiteX1" fmla="*/ 1734207 w 2191407"/>
              <a:gd name="connsiteY1" fmla="*/ 1103586 h 2049517"/>
              <a:gd name="connsiteX2" fmla="*/ 2191407 w 2191407"/>
              <a:gd name="connsiteY2" fmla="*/ 268014 h 2049517"/>
              <a:gd name="connsiteX3" fmla="*/ 1939158 w 2191407"/>
              <a:gd name="connsiteY3" fmla="*/ 0 h 2049517"/>
              <a:gd name="connsiteX4" fmla="*/ 1387365 w 2191407"/>
              <a:gd name="connsiteY4" fmla="*/ 0 h 2049517"/>
              <a:gd name="connsiteX5" fmla="*/ 362607 w 2191407"/>
              <a:gd name="connsiteY5" fmla="*/ 756745 h 2049517"/>
              <a:gd name="connsiteX6" fmla="*/ 0 w 2191407"/>
              <a:gd name="connsiteY6" fmla="*/ 1340069 h 2049517"/>
              <a:gd name="connsiteX7" fmla="*/ 31531 w 2191407"/>
              <a:gd name="connsiteY7" fmla="*/ 1781504 h 2049517"/>
              <a:gd name="connsiteX8" fmla="*/ 220717 w 2191407"/>
              <a:gd name="connsiteY8" fmla="*/ 2049517 h 204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407" h="2049517">
                <a:moveTo>
                  <a:pt x="220717" y="2049517"/>
                </a:moveTo>
                <a:lnTo>
                  <a:pt x="1734207" y="1103586"/>
                </a:lnTo>
                <a:lnTo>
                  <a:pt x="2191407" y="268014"/>
                </a:lnTo>
                <a:lnTo>
                  <a:pt x="1939158" y="0"/>
                </a:lnTo>
                <a:lnTo>
                  <a:pt x="1387365" y="0"/>
                </a:lnTo>
                <a:lnTo>
                  <a:pt x="362607" y="756745"/>
                </a:lnTo>
                <a:lnTo>
                  <a:pt x="0" y="1340069"/>
                </a:lnTo>
                <a:lnTo>
                  <a:pt x="31531" y="1781504"/>
                </a:lnTo>
                <a:lnTo>
                  <a:pt x="220717" y="20495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General MST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36</a:t>
            </a:fld>
            <a:endParaRPr lang="en-US"/>
          </a:p>
        </p:txBody>
      </p:sp>
      <p:grpSp>
        <p:nvGrpSpPr>
          <p:cNvPr id="47" name="Group 46"/>
          <p:cNvGrpSpPr/>
          <p:nvPr/>
        </p:nvGrpSpPr>
        <p:grpSpPr>
          <a:xfrm>
            <a:off x="3826554" y="3537360"/>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4" name="TextBox 43"/>
              <p:cNvSpPr txBox="1"/>
              <p:nvPr/>
            </p:nvSpPr>
            <p:spPr>
              <a:xfrm>
                <a:off x="1905000" y="1378424"/>
                <a:ext cx="9768839"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r>
                  <a:rPr lang="en-US" sz="2800" dirty="0"/>
                  <a:t> which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t> respects (typically implicitly)</a:t>
                </a:r>
              </a:p>
              <a:p>
                <a:r>
                  <a:rPr lang="en-US" sz="2800" dirty="0"/>
                  <a:t>	Add the </a:t>
                </a:r>
                <a:r>
                  <a:rPr lang="en-US" sz="2800" dirty="0">
                    <a:solidFill>
                      <a:srgbClr val="FF00FF"/>
                    </a:solidFill>
                  </a:rPr>
                  <a:t>min-weight edge which crosses</a:t>
                </a:r>
                <a:r>
                  <a:rPr lang="en-US" sz="2800" dirty="0">
                    <a:solidFill>
                      <a:schemeClr val="accent6"/>
                    </a:solidFill>
                  </a:rPr>
                  <a: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endParaRPr lang="en-US" sz="2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905000" y="1378424"/>
                <a:ext cx="9768839" cy="1815882"/>
              </a:xfrm>
              <a:prstGeom prst="rect">
                <a:avLst/>
              </a:prstGeom>
              <a:blipFill>
                <a:blip r:embed="rId2"/>
                <a:stretch>
                  <a:fillRect l="-1311" t="-3020" b="-8725"/>
                </a:stretch>
              </a:blipFill>
            </p:spPr>
            <p:txBody>
              <a:bodyPr/>
              <a:lstStyle/>
              <a:p>
                <a:r>
                  <a:rPr lang="en-US">
                    <a:noFill/>
                  </a:rPr>
                  <a:t> </a:t>
                </a:r>
              </a:p>
            </p:txBody>
          </p:sp>
        </mc:Fallback>
      </mc:AlternateContent>
    </p:spTree>
    <p:extLst>
      <p:ext uri="{BB962C8B-B14F-4D97-AF65-F5344CB8AC3E}">
        <p14:creationId xmlns:p14="http://schemas.microsoft.com/office/powerpoint/2010/main" val="2185320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37</a:t>
            </a:fld>
            <a:endParaRPr lang="en-US"/>
          </a:p>
        </p:txBody>
      </p:sp>
      <p:grpSp>
        <p:nvGrpSpPr>
          <p:cNvPr id="47" name="Group 46"/>
          <p:cNvGrpSpPr/>
          <p:nvPr/>
        </p:nvGrpSpPr>
        <p:grpSpPr>
          <a:xfrm>
            <a:off x="3826554" y="4146960"/>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3" name="TextBox 42"/>
              <p:cNvSpPr txBox="1"/>
              <p:nvPr/>
            </p:nvSpPr>
            <p:spPr>
              <a:xfrm>
                <a:off x="1905001" y="1143001"/>
                <a:ext cx="8686800" cy="3108543"/>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FF990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r>
                      <a:rPr lang="en-US" sz="2800" i="1" smtClean="0">
                        <a:solidFill>
                          <a:srgbClr val="0070C0"/>
                        </a:solidFill>
                        <a:latin typeface="Cambria Math"/>
                      </a:rPr>
                      <m:t>𝑉</m:t>
                    </m:r>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oMath>
                </a14:m>
                <a:r>
                  <a:rPr lang="en-US" sz="2800" dirty="0"/>
                  <a:t> which </a:t>
                </a:r>
                <a14:m>
                  <m:oMath xmlns:m="http://schemas.openxmlformats.org/officeDocument/2006/math">
                    <m:r>
                      <a:rPr lang="en-US" sz="2800" i="1" dirty="0" smtClean="0">
                        <a:solidFill>
                          <a:srgbClr val="FF9900"/>
                        </a:solidFill>
                        <a:latin typeface="Cambria Math"/>
                      </a:rPr>
                      <m:t>𝐴</m:t>
                    </m:r>
                  </m:oMath>
                </a14:m>
                <a:r>
                  <a:rPr lang="en-US" sz="2800" dirty="0"/>
                  <a:t> respects</a:t>
                </a:r>
              </a:p>
              <a:p>
                <a:r>
                  <a:rPr lang="en-US" sz="2800" dirty="0"/>
                  <a:t>	Add the min-weight edge which crosses </a:t>
                </a:r>
                <a14:m>
                  <m:oMath xmlns:m="http://schemas.openxmlformats.org/officeDocument/2006/math">
                    <m:r>
                      <a:rPr lang="en-US" sz="2800" i="1">
                        <a:latin typeface="Cambria Math"/>
                      </a:rPr>
                      <m:t>(</m:t>
                    </m:r>
                    <m:r>
                      <a:rPr lang="en-US" sz="2800" i="1">
                        <a:latin typeface="Cambria Math"/>
                      </a:rPr>
                      <m:t>𝑆</m:t>
                    </m:r>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r>
                      <a:rPr lang="en-US" sz="2800" i="1">
                        <a:latin typeface="Cambria Math"/>
                      </a:rPr>
                      <m:t>)</m:t>
                    </m:r>
                  </m:oMath>
                </a14:m>
                <a:endParaRPr lang="en-US" sz="2800" dirty="0"/>
              </a:p>
              <a:p>
                <a:endParaRPr lang="en-US" sz="2800" dirty="0"/>
              </a:p>
              <a:p>
                <a14:m>
                  <m:oMath xmlns:m="http://schemas.openxmlformats.org/officeDocument/2006/math">
                    <m:r>
                      <a:rPr lang="en-US" sz="2800" i="1" dirty="0">
                        <a:solidFill>
                          <a:srgbClr val="0070C0"/>
                        </a:solidFill>
                        <a:latin typeface="Cambria Math"/>
                      </a:rPr>
                      <m:t>𝑆</m:t>
                    </m:r>
                  </m:oMath>
                </a14:m>
                <a:r>
                  <a:rPr lang="en-US" sz="2800" dirty="0"/>
                  <a:t> is all endpoint of edges in </a:t>
                </a:r>
                <a14:m>
                  <m:oMath xmlns:m="http://schemas.openxmlformats.org/officeDocument/2006/math">
                    <m:r>
                      <a:rPr lang="en-US" sz="2800" i="1" dirty="0" smtClean="0">
                        <a:solidFill>
                          <a:srgbClr val="FF9900"/>
                        </a:solidFill>
                        <a:latin typeface="Cambria Math"/>
                      </a:rPr>
                      <m:t>𝐴</m:t>
                    </m:r>
                  </m:oMath>
                </a14:m>
                <a:endParaRPr lang="en-US" sz="2800" dirty="0">
                  <a:solidFill>
                    <a:srgbClr val="7030A0"/>
                  </a:solidFill>
                </a:endParaRPr>
              </a:p>
              <a:p>
                <a14:m>
                  <m:oMath xmlns:m="http://schemas.openxmlformats.org/officeDocument/2006/math">
                    <m:r>
                      <a:rPr lang="en-US" sz="2800" i="1" dirty="0" smtClean="0">
                        <a:solidFill>
                          <a:srgbClr val="FF00FF"/>
                        </a:solidFill>
                        <a:latin typeface="Cambria Math"/>
                      </a:rPr>
                      <m:t>𝑒</m:t>
                    </m:r>
                  </m:oMath>
                </a14:m>
                <a:r>
                  <a:rPr lang="en-US" sz="2800" dirty="0"/>
                  <a:t> is the min-weight edge that grows the </a:t>
                </a:r>
                <a:r>
                  <a:rPr lang="en-US" sz="2800" dirty="0">
                    <a:solidFill>
                      <a:srgbClr val="FF9900"/>
                    </a:solidFill>
                  </a:rPr>
                  <a:t>tree</a:t>
                </a: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3108543"/>
              </a:xfrm>
              <a:prstGeom prst="rect">
                <a:avLst/>
              </a:prstGeom>
              <a:blipFill>
                <a:blip r:embed="rId2"/>
                <a:stretch>
                  <a:fillRect l="-1474" t="-1965" b="-4715"/>
                </a:stretch>
              </a:blipFill>
            </p:spPr>
            <p:txBody>
              <a:bodyPr/>
              <a:lstStyle/>
              <a:p>
                <a:r>
                  <a:rPr lang="en-US">
                    <a:noFill/>
                  </a:rPr>
                  <a:t> </a:t>
                </a:r>
              </a:p>
            </p:txBody>
          </p:sp>
        </mc:Fallback>
      </mc:AlternateContent>
    </p:spTree>
    <p:extLst>
      <p:ext uri="{BB962C8B-B14F-4D97-AF65-F5344CB8AC3E}">
        <p14:creationId xmlns:p14="http://schemas.microsoft.com/office/powerpoint/2010/main" val="3445661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636579" y="4776952"/>
            <a:ext cx="851338" cy="898634"/>
          </a:xfrm>
          <a:custGeom>
            <a:avLst/>
            <a:gdLst>
              <a:gd name="connsiteX0" fmla="*/ 78828 w 851338"/>
              <a:gd name="connsiteY0" fmla="*/ 31531 h 898634"/>
              <a:gd name="connsiteX1" fmla="*/ 0 w 851338"/>
              <a:gd name="connsiteY1" fmla="*/ 583324 h 898634"/>
              <a:gd name="connsiteX2" fmla="*/ 236483 w 851338"/>
              <a:gd name="connsiteY2" fmla="*/ 898634 h 898634"/>
              <a:gd name="connsiteX3" fmla="*/ 740980 w 851338"/>
              <a:gd name="connsiteY3" fmla="*/ 725214 h 898634"/>
              <a:gd name="connsiteX4" fmla="*/ 851338 w 851338"/>
              <a:gd name="connsiteY4" fmla="*/ 268014 h 898634"/>
              <a:gd name="connsiteX5" fmla="*/ 630621 w 851338"/>
              <a:gd name="connsiteY5" fmla="*/ 0 h 898634"/>
              <a:gd name="connsiteX6" fmla="*/ 78828 w 851338"/>
              <a:gd name="connsiteY6" fmla="*/ 31531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898634">
                <a:moveTo>
                  <a:pt x="78828" y="31531"/>
                </a:moveTo>
                <a:lnTo>
                  <a:pt x="0" y="583324"/>
                </a:lnTo>
                <a:lnTo>
                  <a:pt x="236483" y="898634"/>
                </a:lnTo>
                <a:lnTo>
                  <a:pt x="740980" y="725214"/>
                </a:lnTo>
                <a:lnTo>
                  <a:pt x="851338" y="268014"/>
                </a:lnTo>
                <a:lnTo>
                  <a:pt x="630621" y="0"/>
                </a:lnTo>
                <a:lnTo>
                  <a:pt x="78828" y="315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38</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smtClean="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68CB268-C46A-459C-3E99-D9B93CA796D0}"/>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B980D4A8-AF69-8748-1E35-501D294B5562}"/>
                </a:ext>
              </a:extLst>
            </p:cNvPr>
            <p:cNvCxnSpPr>
              <a:stCxn id="34" idx="7"/>
              <a:endCxn id="35" idx="2"/>
            </p:cNvCxnSpPr>
            <p:nvPr/>
          </p:nvCxnSpPr>
          <p:spPr>
            <a:xfrm flipV="1">
              <a:off x="438102" y="3276727"/>
              <a:ext cx="1492916" cy="96260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3DF8A8-3B4B-A05E-4EF4-269B0FF5A087}"/>
                </a:ext>
              </a:extLst>
            </p:cNvPr>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537545C-3A87-442D-536C-B18B1736B65A}"/>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6316FF-DA3C-B9B2-1A42-C9852DEAC9B8}"/>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466D4D-7C41-2CAC-136A-B1219D99CED6}"/>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99C904-1440-5110-A820-8EC69F563348}"/>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F1A274-3618-827E-8D13-5A8878A15535}"/>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603AB8-6EC4-E416-F925-DE82B31A62F2}"/>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C632C1-7B1E-4ED4-DC36-3828F11C4DC0}"/>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8AE99C-E83D-F3D1-AA1A-765ECCDC7616}"/>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C94C1AF-E932-F5FC-6AAB-14710302E998}"/>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FA993E-C094-72C0-07CE-3C6CF3BA47A4}"/>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8118EB-0531-97E9-1EB4-33780155D05A}"/>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782FC22-818D-13D8-79F5-C7D388FBE60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B3723DBD-7521-B1C2-E618-3B34C9A24FD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4C84945D-ADD3-990A-CAE1-D02CD3E6D5F7}"/>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8DCFD6F0-28E2-99D0-092C-35F0ABDB9E3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A01992BD-C8D9-F15F-2B51-22280D49405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EFD67750-A88A-6EAA-89E9-B75475678A1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0B7CB6AD-A183-C058-E8C4-434B8A9D726F}"/>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BCB13D4C-2D6A-78BC-3C5B-0BE501F141B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D9F14CA-154C-C60C-A9BB-FF6CE38B2F58}"/>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5E895D03-4555-83F3-821D-1EAE48FCEF57}"/>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CD53A094-C487-A38C-5BD6-5222CD9AE667}"/>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2958EBAB-A72F-6ED3-2BAE-34FDAED5077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DBA058A7-E5F5-6D0A-54E0-5BD5C3AA1D84}"/>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4922CBDD-2E81-8345-04EB-C5461426FEF6}"/>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D44AF6E-6182-55D3-8996-9818DDB36781}"/>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67C0238-EF8C-2EC3-B2F7-70D6091EBE05}"/>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72F48B61-2532-DCB2-EB35-AEFB3B4DE5B7}"/>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D7A2D44B-0B27-5023-E8E3-9E3676D604BC}"/>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D677B708-C449-5176-DA1C-551C0AB88332}"/>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48608BA3-9FE9-6A6A-BEDE-3658A17227C5}"/>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225DC489-6E3F-FFD3-3BEB-97D709AFC4C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E275D250-E37A-62D4-F375-92B75CC5E4DF}"/>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D36BAC0D-825E-283B-F6AC-94F49373D859}"/>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94FADF4E-1B36-3744-1254-24068558CF65}"/>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530074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10456" y="3831021"/>
            <a:ext cx="2112579" cy="1813034"/>
          </a:xfrm>
          <a:custGeom>
            <a:avLst/>
            <a:gdLst>
              <a:gd name="connsiteX0" fmla="*/ 0 w 2112579"/>
              <a:gd name="connsiteY0" fmla="*/ 1103586 h 1813034"/>
              <a:gd name="connsiteX1" fmla="*/ 47297 w 2112579"/>
              <a:gd name="connsiteY1" fmla="*/ 1592317 h 1813034"/>
              <a:gd name="connsiteX2" fmla="*/ 362607 w 2112579"/>
              <a:gd name="connsiteY2" fmla="*/ 1813034 h 1813034"/>
              <a:gd name="connsiteX3" fmla="*/ 1213945 w 2112579"/>
              <a:gd name="connsiteY3" fmla="*/ 1292772 h 1813034"/>
              <a:gd name="connsiteX4" fmla="*/ 1986455 w 2112579"/>
              <a:gd name="connsiteY4" fmla="*/ 914400 h 1813034"/>
              <a:gd name="connsiteX5" fmla="*/ 2112579 w 2112579"/>
              <a:gd name="connsiteY5" fmla="*/ 488731 h 1813034"/>
              <a:gd name="connsiteX6" fmla="*/ 2017986 w 2112579"/>
              <a:gd name="connsiteY6" fmla="*/ 0 h 1813034"/>
              <a:gd name="connsiteX7" fmla="*/ 1608083 w 2112579"/>
              <a:gd name="connsiteY7" fmla="*/ 173420 h 1813034"/>
              <a:gd name="connsiteX8" fmla="*/ 0 w 2112579"/>
              <a:gd name="connsiteY8" fmla="*/ 1103586 h 181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579" h="1813034">
                <a:moveTo>
                  <a:pt x="0" y="1103586"/>
                </a:moveTo>
                <a:lnTo>
                  <a:pt x="47297" y="1592317"/>
                </a:lnTo>
                <a:lnTo>
                  <a:pt x="362607" y="1813034"/>
                </a:lnTo>
                <a:lnTo>
                  <a:pt x="1213945" y="1292772"/>
                </a:lnTo>
                <a:lnTo>
                  <a:pt x="1986455" y="914400"/>
                </a:lnTo>
                <a:lnTo>
                  <a:pt x="2112579" y="488731"/>
                </a:lnTo>
                <a:lnTo>
                  <a:pt x="2017986" y="0"/>
                </a:lnTo>
                <a:lnTo>
                  <a:pt x="1608083" y="173420"/>
                </a:lnTo>
                <a:lnTo>
                  <a:pt x="0" y="1103586"/>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39</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6E442FF3-6FA0-D913-7766-BD278C34B6D8}"/>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95A68EA5-1215-646E-3040-2693CD1A3DF5}"/>
                </a:ext>
              </a:extLst>
            </p:cNvPr>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62B293A-E1AD-72C9-4C86-22C23BA74361}"/>
                </a:ext>
              </a:extLst>
            </p:cNvPr>
            <p:cNvCxnSpPr>
              <a:stCxn id="35" idx="6"/>
              <a:endCxn id="38"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839797-672F-1F87-A632-53C8AEBD789D}"/>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673150-39BE-4C5B-81BF-2CB94FC0B9BD}"/>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05ECF6-335F-ED29-F438-802B5CF37CAD}"/>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EEE0F9-C4C2-20CB-15A0-0A2FD341BD82}"/>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70B9A57-9912-EA67-7531-1C8FA4D48EE7}"/>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C9230CF-B930-2F33-C943-5472BC2BA97D}"/>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CC6FD8-B882-8929-C751-326E4C06ABA7}"/>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FDC595-0B81-483C-9528-AD1084107337}"/>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B7160A-DCE8-F410-F2F4-550095D9F7AC}"/>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4A9A58-7A7C-8290-2E2F-8651830995A3}"/>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19D3ED-3848-C823-A601-8C03B6EFBFE6}"/>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791F7F-3CC5-CC42-D29B-D92EEA9039F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FE131445-99DC-682F-5711-4142FD137A8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759B5571-1BDB-B5F9-B2DD-F9158CDBCB08}"/>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B6FA277D-132A-2819-8A1C-519C484099B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48893554-29C0-DEF5-BB90-0B2CAC2FD96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0C98DE3A-4379-5711-BA42-44E2841E8F9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2A05AB1E-0F3A-7AAA-ABB3-D7B8420B1872}"/>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DB6A6C13-6AB0-E3BD-D297-317E823A8472}"/>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07CEF03-D2CA-A686-A720-B13F16483870}"/>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530331C4-1564-0690-2692-4AE2C5EF1D38}"/>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D49CF26C-C20A-C57E-83C7-616AC5C9B0C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27E14CF5-A08E-0639-19B7-7FFC4D2774E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7E745C80-4FF4-962A-9254-DA79BEAD4E8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AF834094-3ED9-4911-464A-CA5BFC63493B}"/>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C81C7E-096C-35D5-4319-B1BB50EE84DD}"/>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AB7C1A9D-186F-89D5-37B8-406C3320142D}"/>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7F371009-D343-C1F8-CB1A-D3EE6D86596C}"/>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730A77E6-EDF8-8F04-631D-04536E754F40}"/>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342FDB11-259B-D0FF-1F97-3C3A98704E1A}"/>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6DA38A0A-5B71-1D59-B1EC-BB04A200D210}"/>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7DA346A7-635D-2171-A28B-184987703CD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6CB05319-E4D4-3F26-B4F4-5D5167D0592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8C62C9FB-9391-0D21-6F29-B91515817780}"/>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35176696-9789-CC2E-C0BF-FAB8DC09F88E}"/>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13988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Single-Source Shortest Path</a:t>
            </a:r>
          </a:p>
        </p:txBody>
      </p:sp>
      <p:sp>
        <p:nvSpPr>
          <p:cNvPr id="4" name="Slide Number Placeholder 3"/>
          <p:cNvSpPr>
            <a:spLocks noGrp="1"/>
          </p:cNvSpPr>
          <p:nvPr>
            <p:ph type="sldNum" sz="quarter" idx="12"/>
          </p:nvPr>
        </p:nvSpPr>
        <p:spPr/>
        <p:txBody>
          <a:bodyPr/>
          <a:lstStyle/>
          <a:p>
            <a:fld id="{86BADE50-950A-4D58-BFB2-FA2C6A8B385D}" type="slidenum">
              <a:rPr lang="en-US" smtClean="0"/>
              <a:t>4</a:t>
            </a:fld>
            <a:endParaRPr lang="en-US"/>
          </a:p>
        </p:txBody>
      </p:sp>
      <mc:AlternateContent xmlns:mc="http://schemas.openxmlformats.org/markup-compatibility/2006">
        <mc:Choice xmlns:a14="http://schemas.microsoft.com/office/drawing/2010/main" Requires="a14">
          <p:sp>
            <p:nvSpPr>
              <p:cNvPr id="3" name="TextBox 2"/>
              <p:cNvSpPr txBox="1"/>
              <p:nvPr/>
            </p:nvSpPr>
            <p:spPr>
              <a:xfrm>
                <a:off x="1524000" y="4572000"/>
                <a:ext cx="8915400" cy="2308324"/>
              </a:xfrm>
              <a:prstGeom prst="rect">
                <a:avLst/>
              </a:prstGeom>
              <a:noFill/>
            </p:spPr>
            <p:txBody>
              <a:bodyPr wrap="square" rtlCol="0">
                <a:spAutoFit/>
              </a:bodyPr>
              <a:lstStyle/>
              <a:p>
                <a:r>
                  <a:rPr lang="en-US" sz="2400" dirty="0"/>
                  <a:t>Find the quickest way to get from UW to each of these other places</a:t>
                </a:r>
              </a:p>
              <a:p>
                <a:endParaRPr lang="en-US" sz="2400" dirty="0"/>
              </a:p>
              <a:p>
                <a:r>
                  <a:rPr lang="en-US" sz="2400" dirty="0"/>
                  <a:t>Given a graph </a:t>
                </a:r>
                <a14:m>
                  <m:oMath xmlns:m="http://schemas.openxmlformats.org/officeDocument/2006/math">
                    <m:r>
                      <a:rPr lang="en-US" sz="2400" i="1">
                        <a:latin typeface="Cambria Math"/>
                      </a:rPr>
                      <m:t>𝐺</m:t>
                    </m:r>
                    <m:r>
                      <a:rPr lang="en-US" sz="2400" i="1">
                        <a:latin typeface="Cambria Math"/>
                      </a:rPr>
                      <m:t>=(</m:t>
                    </m:r>
                    <m:r>
                      <a:rPr lang="en-US" sz="2400" i="1">
                        <a:latin typeface="Cambria Math"/>
                      </a:rPr>
                      <m:t>𝑉</m:t>
                    </m:r>
                    <m:r>
                      <a:rPr lang="en-US" sz="2400" i="1">
                        <a:latin typeface="Cambria Math"/>
                      </a:rPr>
                      <m:t>,</m:t>
                    </m:r>
                    <m:r>
                      <a:rPr lang="en-US" sz="2400" i="1">
                        <a:latin typeface="Cambria Math"/>
                      </a:rPr>
                      <m:t>𝐸</m:t>
                    </m:r>
                    <m:r>
                      <a:rPr lang="en-US" sz="2400" i="1">
                        <a:latin typeface="Cambria Math"/>
                      </a:rPr>
                      <m:t>)</m:t>
                    </m:r>
                  </m:oMath>
                </a14:m>
                <a:r>
                  <a:rPr lang="en-US" sz="2400" dirty="0"/>
                  <a:t> and a start node </a:t>
                </a:r>
                <a14:m>
                  <m:oMath xmlns:m="http://schemas.openxmlformats.org/officeDocument/2006/math">
                    <m:r>
                      <a:rPr lang="en-US" sz="2400" i="1">
                        <a:latin typeface="Cambria Math"/>
                      </a:rPr>
                      <m:t>𝑠</m:t>
                    </m:r>
                    <m:r>
                      <a:rPr lang="en-US" sz="2400" i="1">
                        <a:latin typeface="Cambria Math"/>
                      </a:rPr>
                      <m:t>∈</m:t>
                    </m:r>
                    <m:r>
                      <a:rPr lang="en-US" sz="2400" i="1">
                        <a:latin typeface="Cambria Math"/>
                      </a:rPr>
                      <m:t>𝑉</m:t>
                    </m:r>
                  </m:oMath>
                </a14:m>
                <a:r>
                  <a:rPr lang="en-US" sz="2400" dirty="0"/>
                  <a:t>, for each </a:t>
                </a:r>
                <a14:m>
                  <m:oMath xmlns:m="http://schemas.openxmlformats.org/officeDocument/2006/math">
                    <m:r>
                      <a:rPr lang="en-US" sz="2400" i="1">
                        <a:latin typeface="Cambria Math"/>
                      </a:rPr>
                      <m:t>𝑣</m:t>
                    </m:r>
                    <m:r>
                      <a:rPr lang="en-US" sz="2400" i="1">
                        <a:latin typeface="Cambria Math"/>
                      </a:rPr>
                      <m:t>∈</m:t>
                    </m:r>
                    <m:r>
                      <a:rPr lang="en-US" sz="2400" i="1">
                        <a:latin typeface="Cambria Math"/>
                      </a:rPr>
                      <m:t>𝑉</m:t>
                    </m:r>
                  </m:oMath>
                </a14:m>
                <a:r>
                  <a:rPr lang="en-US" sz="2400" dirty="0"/>
                  <a:t> find the least-weight path from </a:t>
                </a:r>
                <a14:m>
                  <m:oMath xmlns:m="http://schemas.openxmlformats.org/officeDocument/2006/math">
                    <m:r>
                      <a:rPr lang="en-US" sz="2400" i="1">
                        <a:latin typeface="Cambria Math"/>
                      </a:rPr>
                      <m:t>𝑠</m:t>
                    </m:r>
                    <m:r>
                      <a:rPr lang="en-US" sz="2400" i="1">
                        <a:latin typeface="Cambria Math"/>
                      </a:rPr>
                      <m:t>→</m:t>
                    </m:r>
                    <m:r>
                      <a:rPr lang="en-US" sz="2400" i="1">
                        <a:latin typeface="Cambria Math"/>
                      </a:rPr>
                      <m:t>𝑣</m:t>
                    </m:r>
                  </m:oMath>
                </a14:m>
                <a:r>
                  <a:rPr lang="en-US" sz="2400" dirty="0"/>
                  <a:t> (call this weight </a:t>
                </a:r>
                <a14:m>
                  <m:oMath xmlns:m="http://schemas.openxmlformats.org/officeDocument/2006/math">
                    <m:r>
                      <a:rPr lang="en-US" sz="2400" i="1">
                        <a:latin typeface="Cambria Math"/>
                      </a:rPr>
                      <m:t>𝛿</m:t>
                    </m:r>
                    <m:r>
                      <a:rPr lang="en-US" sz="2400" i="1">
                        <a:latin typeface="Cambria Math"/>
                      </a:rPr>
                      <m:t>(</m:t>
                    </m:r>
                    <m:r>
                      <a:rPr lang="en-US" sz="2400" i="1">
                        <a:latin typeface="Cambria Math"/>
                      </a:rPr>
                      <m:t>𝑠</m:t>
                    </m:r>
                    <m:r>
                      <a:rPr lang="en-US" sz="2400" i="1">
                        <a:latin typeface="Cambria Math"/>
                      </a:rPr>
                      <m:t>,</m:t>
                    </m:r>
                    <m:r>
                      <a:rPr lang="en-US" sz="2400" i="1">
                        <a:latin typeface="Cambria Math"/>
                      </a:rPr>
                      <m:t>𝑣</m:t>
                    </m:r>
                    <m:r>
                      <a:rPr lang="en-US" sz="2400" i="1">
                        <a:latin typeface="Cambria Math"/>
                      </a:rPr>
                      <m:t>)</m:t>
                    </m:r>
                  </m:oMath>
                </a14:m>
                <a:r>
                  <a:rPr lang="en-US" sz="2400" dirty="0"/>
                  <a:t>)</a:t>
                </a:r>
              </a:p>
              <a:p>
                <a:endParaRPr lang="en-US" sz="2400" dirty="0"/>
              </a:p>
              <a:p>
                <a:r>
                  <a:rPr lang="en-US" sz="2400" dirty="0"/>
                  <a:t>(assumption: all edge weights are positive)</a:t>
                </a:r>
              </a:p>
            </p:txBody>
          </p:sp>
        </mc:Choice>
        <mc:Fallback>
          <p:sp>
            <p:nvSpPr>
              <p:cNvPr id="3" name="TextBox 2"/>
              <p:cNvSpPr txBox="1">
                <a:spLocks noRot="1" noChangeAspect="1" noMove="1" noResize="1" noEditPoints="1" noAdjustHandles="1" noChangeArrowheads="1" noChangeShapeType="1" noTextEdit="1"/>
              </p:cNvSpPr>
              <p:nvPr/>
            </p:nvSpPr>
            <p:spPr>
              <a:xfrm>
                <a:off x="1524000" y="4572000"/>
                <a:ext cx="8915400" cy="2308324"/>
              </a:xfrm>
              <a:prstGeom prst="rect">
                <a:avLst/>
              </a:prstGeom>
              <a:blipFill>
                <a:blip r:embed="rId2"/>
                <a:stretch>
                  <a:fillRect l="-1025" t="-2111" b="-5013"/>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0BCC9019-DF73-D79E-6D28-0E1B9B39BB8C}"/>
              </a:ext>
            </a:extLst>
          </p:cNvPr>
          <p:cNvGrpSpPr/>
          <p:nvPr/>
        </p:nvGrpSpPr>
        <p:grpSpPr>
          <a:xfrm>
            <a:off x="3383668" y="1460060"/>
            <a:ext cx="5424664" cy="2953091"/>
            <a:chOff x="2004930" y="1521214"/>
            <a:chExt cx="7331334" cy="3991049"/>
          </a:xfrm>
        </p:grpSpPr>
        <p:pic>
          <p:nvPicPr>
            <p:cNvPr id="6" name="Picture 2" descr="Image result for UCLA">
              <a:extLst>
                <a:ext uri="{FF2B5EF4-FFF2-40B4-BE49-F238E27FC236}">
                  <a16:creationId xmlns:a16="http://schemas.microsoft.com/office/drawing/2014/main" id="{CAF21C7F-7318-8A70-1A1D-C92360336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1" y="4114801"/>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RI International">
              <a:extLst>
                <a:ext uri="{FF2B5EF4-FFF2-40B4-BE49-F238E27FC236}">
                  <a16:creationId xmlns:a16="http://schemas.microsoft.com/office/drawing/2014/main" id="{9A620BD3-A5ED-002E-DE7B-EECD63AEF4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2209800"/>
              <a:ext cx="1295400" cy="9574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UCSB">
              <a:extLst>
                <a:ext uri="{FF2B5EF4-FFF2-40B4-BE49-F238E27FC236}">
                  <a16:creationId xmlns:a16="http://schemas.microsoft.com/office/drawing/2014/main" id="{24459CED-A487-F74E-DF25-233888EA92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8691" y="1694568"/>
              <a:ext cx="957755" cy="5086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University of Utah">
              <a:extLst>
                <a:ext uri="{FF2B5EF4-FFF2-40B4-BE49-F238E27FC236}">
                  <a16:creationId xmlns:a16="http://schemas.microsoft.com/office/drawing/2014/main" id="{3A843055-4F68-6FC0-EB1B-55B5C5F82D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0074" y="4419600"/>
              <a:ext cx="1042326" cy="10423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 result for harvard">
              <a:extLst>
                <a:ext uri="{FF2B5EF4-FFF2-40B4-BE49-F238E27FC236}">
                  <a16:creationId xmlns:a16="http://schemas.microsoft.com/office/drawing/2014/main" id="{0C13C080-22DB-97C3-EF48-94F34B4BC3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4362" y="4850938"/>
              <a:ext cx="678862" cy="661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Image result for yale">
              <a:extLst>
                <a:ext uri="{FF2B5EF4-FFF2-40B4-BE49-F238E27FC236}">
                  <a16:creationId xmlns:a16="http://schemas.microsoft.com/office/drawing/2014/main" id="{03F26437-8EB8-77CC-0B58-DD29AC3600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4930" y="2590800"/>
              <a:ext cx="674276" cy="7040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Image result for cmu">
              <a:extLst>
                <a:ext uri="{FF2B5EF4-FFF2-40B4-BE49-F238E27FC236}">
                  <a16:creationId xmlns:a16="http://schemas.microsoft.com/office/drawing/2014/main" id="{EFDA2442-D037-15C4-F6D4-CA6DCF5B2D8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42135" y="3216885"/>
              <a:ext cx="994129" cy="9941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Image result for mit">
              <a:extLst>
                <a:ext uri="{FF2B5EF4-FFF2-40B4-BE49-F238E27FC236}">
                  <a16:creationId xmlns:a16="http://schemas.microsoft.com/office/drawing/2014/main" id="{C1410B7C-28E1-AAA6-F7F3-7B78F51DC42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06399" y="3227427"/>
              <a:ext cx="737119" cy="37655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1635CD9B-E41B-9366-370E-FFD4CA5738A1}"/>
                </a:ext>
              </a:extLst>
            </p:cNvPr>
            <p:cNvCxnSpPr>
              <a:cxnSpLocks/>
            </p:cNvCxnSpPr>
            <p:nvPr/>
          </p:nvCxnSpPr>
          <p:spPr>
            <a:xfrm flipV="1">
              <a:off x="2624296" y="1948872"/>
              <a:ext cx="1214280" cy="6733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FFEF895-FBFD-977F-DF6E-C8C91610CA84}"/>
                </a:ext>
              </a:extLst>
            </p:cNvPr>
            <p:cNvCxnSpPr>
              <a:cxnSpLocks/>
            </p:cNvCxnSpPr>
            <p:nvPr/>
          </p:nvCxnSpPr>
          <p:spPr>
            <a:xfrm>
              <a:off x="4676446" y="1807387"/>
              <a:ext cx="110924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6742CD-E516-AAF4-776B-99CE4A2A92F6}"/>
                </a:ext>
              </a:extLst>
            </p:cNvPr>
            <p:cNvCxnSpPr>
              <a:cxnSpLocks/>
              <a:stCxn id="11" idx="2"/>
            </p:cNvCxnSpPr>
            <p:nvPr/>
          </p:nvCxnSpPr>
          <p:spPr>
            <a:xfrm>
              <a:off x="2342068" y="3294857"/>
              <a:ext cx="716596" cy="10290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CB19C2-9307-A34D-18DD-8E1FF6B560A8}"/>
                </a:ext>
              </a:extLst>
            </p:cNvPr>
            <p:cNvCxnSpPr>
              <a:cxnSpLocks/>
              <a:stCxn id="13" idx="1"/>
            </p:cNvCxnSpPr>
            <p:nvPr/>
          </p:nvCxnSpPr>
          <p:spPr>
            <a:xfrm flipH="1">
              <a:off x="3824008" y="3415704"/>
              <a:ext cx="882391" cy="9129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EB81FD-62A5-6CAB-35DD-C1CB47FA2C09}"/>
                </a:ext>
              </a:extLst>
            </p:cNvPr>
            <p:cNvCxnSpPr>
              <a:cxnSpLocks/>
            </p:cNvCxnSpPr>
            <p:nvPr/>
          </p:nvCxnSpPr>
          <p:spPr>
            <a:xfrm flipH="1" flipV="1">
              <a:off x="3776917" y="4780959"/>
              <a:ext cx="1135672" cy="457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545F96-A7E1-0906-0558-301D0E9A34C7}"/>
                </a:ext>
              </a:extLst>
            </p:cNvPr>
            <p:cNvCxnSpPr>
              <a:cxnSpLocks/>
              <a:stCxn id="13" idx="2"/>
              <a:endCxn id="10" idx="0"/>
            </p:cNvCxnSpPr>
            <p:nvPr/>
          </p:nvCxnSpPr>
          <p:spPr>
            <a:xfrm>
              <a:off x="5074959" y="3603980"/>
              <a:ext cx="118834" cy="12469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7AD7121-915F-BF07-82E9-7F85E3D73927}"/>
                </a:ext>
              </a:extLst>
            </p:cNvPr>
            <p:cNvCxnSpPr>
              <a:cxnSpLocks/>
            </p:cNvCxnSpPr>
            <p:nvPr/>
          </p:nvCxnSpPr>
          <p:spPr>
            <a:xfrm flipV="1">
              <a:off x="5193794" y="2318202"/>
              <a:ext cx="787515" cy="9766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ABD135E-E317-A05D-86FF-FD483AFB2E00}"/>
                </a:ext>
              </a:extLst>
            </p:cNvPr>
            <p:cNvCxnSpPr>
              <a:cxnSpLocks/>
              <a:stCxn id="10" idx="3"/>
            </p:cNvCxnSpPr>
            <p:nvPr/>
          </p:nvCxnSpPr>
          <p:spPr>
            <a:xfrm>
              <a:off x="5533224" y="5181601"/>
              <a:ext cx="14009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FB56382-445B-9BAB-5C5F-79F7A1C395A2}"/>
                </a:ext>
              </a:extLst>
            </p:cNvPr>
            <p:cNvCxnSpPr>
              <a:cxnSpLocks/>
            </p:cNvCxnSpPr>
            <p:nvPr/>
          </p:nvCxnSpPr>
          <p:spPr>
            <a:xfrm flipH="1" flipV="1">
              <a:off x="6249637" y="2412816"/>
              <a:ext cx="836964" cy="231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EA04C2-553C-65BA-BCBB-146D68692B14}"/>
                </a:ext>
              </a:extLst>
            </p:cNvPr>
            <p:cNvCxnSpPr>
              <a:cxnSpLocks/>
            </p:cNvCxnSpPr>
            <p:nvPr/>
          </p:nvCxnSpPr>
          <p:spPr>
            <a:xfrm flipH="1" flipV="1">
              <a:off x="6637383" y="2238828"/>
              <a:ext cx="449218" cy="2317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569DF5-384F-7F94-BF36-1B9D567C78CE}"/>
                </a:ext>
              </a:extLst>
            </p:cNvPr>
            <p:cNvCxnSpPr/>
            <p:nvPr/>
          </p:nvCxnSpPr>
          <p:spPr>
            <a:xfrm flipV="1">
              <a:off x="7410450" y="2942829"/>
              <a:ext cx="171450" cy="16053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E7C106-A3DC-C812-74AE-88B0979A8F24}"/>
                </a:ext>
              </a:extLst>
            </p:cNvPr>
            <p:cNvCxnSpPr>
              <a:cxnSpLocks/>
            </p:cNvCxnSpPr>
            <p:nvPr/>
          </p:nvCxnSpPr>
          <p:spPr>
            <a:xfrm flipH="1" flipV="1">
              <a:off x="8013242" y="2872266"/>
              <a:ext cx="469440" cy="4563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20EA8D-8BB0-0C2B-9658-1EDA406B198A}"/>
                </a:ext>
              </a:extLst>
            </p:cNvPr>
            <p:cNvCxnSpPr>
              <a:cxnSpLocks/>
            </p:cNvCxnSpPr>
            <p:nvPr/>
          </p:nvCxnSpPr>
          <p:spPr>
            <a:xfrm flipH="1">
              <a:off x="7772400" y="4163760"/>
              <a:ext cx="850482" cy="8178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125BEC-AD12-C7EF-72B7-D0DDC59260AF}"/>
                </a:ext>
              </a:extLst>
            </p:cNvPr>
            <p:cNvCxnSpPr>
              <a:stCxn id="8" idx="2"/>
              <a:endCxn id="6" idx="0"/>
            </p:cNvCxnSpPr>
            <p:nvPr/>
          </p:nvCxnSpPr>
          <p:spPr>
            <a:xfrm flipH="1">
              <a:off x="3405188" y="2203174"/>
              <a:ext cx="792380" cy="19116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34" descr="University of Washington - Wikipedia">
              <a:extLst>
                <a:ext uri="{FF2B5EF4-FFF2-40B4-BE49-F238E27FC236}">
                  <a16:creationId xmlns:a16="http://schemas.microsoft.com/office/drawing/2014/main" id="{43127E7C-821B-8592-71F7-E339B06034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3628" y="1521214"/>
              <a:ext cx="994130" cy="99413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a:extLst>
              <a:ext uri="{FF2B5EF4-FFF2-40B4-BE49-F238E27FC236}">
                <a16:creationId xmlns:a16="http://schemas.microsoft.com/office/drawing/2014/main" id="{E95CE08F-B128-2042-28BB-D3F10868A95F}"/>
              </a:ext>
            </a:extLst>
          </p:cNvPr>
          <p:cNvSpPr txBox="1"/>
          <p:nvPr/>
        </p:nvSpPr>
        <p:spPr>
          <a:xfrm>
            <a:off x="5505303" y="1314943"/>
            <a:ext cx="418704" cy="369332"/>
          </a:xfrm>
          <a:prstGeom prst="rect">
            <a:avLst/>
          </a:prstGeom>
          <a:noFill/>
        </p:spPr>
        <p:txBody>
          <a:bodyPr wrap="none" rtlCol="0">
            <a:spAutoFit/>
          </a:bodyPr>
          <a:lstStyle/>
          <a:p>
            <a:r>
              <a:rPr lang="en-US" dirty="0">
                <a:solidFill>
                  <a:srgbClr val="00B050"/>
                </a:solidFill>
              </a:rPr>
              <a:t>10</a:t>
            </a:r>
          </a:p>
        </p:txBody>
      </p:sp>
      <p:sp>
        <p:nvSpPr>
          <p:cNvPr id="40" name="TextBox 39">
            <a:extLst>
              <a:ext uri="{FF2B5EF4-FFF2-40B4-BE49-F238E27FC236}">
                <a16:creationId xmlns:a16="http://schemas.microsoft.com/office/drawing/2014/main" id="{75028215-2803-F071-26F9-1BA458A957CC}"/>
              </a:ext>
            </a:extLst>
          </p:cNvPr>
          <p:cNvSpPr txBox="1"/>
          <p:nvPr/>
        </p:nvSpPr>
        <p:spPr>
          <a:xfrm>
            <a:off x="3855931" y="1666246"/>
            <a:ext cx="301686" cy="369332"/>
          </a:xfrm>
          <a:prstGeom prst="rect">
            <a:avLst/>
          </a:prstGeom>
          <a:noFill/>
        </p:spPr>
        <p:txBody>
          <a:bodyPr wrap="none" rtlCol="0">
            <a:spAutoFit/>
          </a:bodyPr>
          <a:lstStyle/>
          <a:p>
            <a:r>
              <a:rPr lang="en-US" dirty="0">
                <a:solidFill>
                  <a:srgbClr val="00B050"/>
                </a:solidFill>
              </a:rPr>
              <a:t>1</a:t>
            </a:r>
          </a:p>
        </p:txBody>
      </p:sp>
      <p:sp>
        <p:nvSpPr>
          <p:cNvPr id="41" name="TextBox 40">
            <a:extLst>
              <a:ext uri="{FF2B5EF4-FFF2-40B4-BE49-F238E27FC236}">
                <a16:creationId xmlns:a16="http://schemas.microsoft.com/office/drawing/2014/main" id="{34FB921B-A3C1-413A-B88D-87C36FA74ED7}"/>
              </a:ext>
            </a:extLst>
          </p:cNvPr>
          <p:cNvSpPr txBox="1"/>
          <p:nvPr/>
        </p:nvSpPr>
        <p:spPr>
          <a:xfrm>
            <a:off x="6841174" y="1675893"/>
            <a:ext cx="301686" cy="369332"/>
          </a:xfrm>
          <a:prstGeom prst="rect">
            <a:avLst/>
          </a:prstGeom>
          <a:noFill/>
        </p:spPr>
        <p:txBody>
          <a:bodyPr wrap="none" rtlCol="0">
            <a:spAutoFit/>
          </a:bodyPr>
          <a:lstStyle/>
          <a:p>
            <a:r>
              <a:rPr lang="en-US" dirty="0">
                <a:solidFill>
                  <a:srgbClr val="00B050"/>
                </a:solidFill>
              </a:rPr>
              <a:t>6</a:t>
            </a:r>
          </a:p>
        </p:txBody>
      </p:sp>
      <p:sp>
        <p:nvSpPr>
          <p:cNvPr id="42" name="TextBox 41">
            <a:extLst>
              <a:ext uri="{FF2B5EF4-FFF2-40B4-BE49-F238E27FC236}">
                <a16:creationId xmlns:a16="http://schemas.microsoft.com/office/drawing/2014/main" id="{B512462B-6799-1300-4E1C-75BDE0DBFBDB}"/>
              </a:ext>
            </a:extLst>
          </p:cNvPr>
          <p:cNvSpPr txBox="1"/>
          <p:nvPr/>
        </p:nvSpPr>
        <p:spPr>
          <a:xfrm>
            <a:off x="4291195" y="2410769"/>
            <a:ext cx="418704" cy="369332"/>
          </a:xfrm>
          <a:prstGeom prst="rect">
            <a:avLst/>
          </a:prstGeom>
          <a:noFill/>
        </p:spPr>
        <p:txBody>
          <a:bodyPr wrap="none" rtlCol="0">
            <a:spAutoFit/>
          </a:bodyPr>
          <a:lstStyle/>
          <a:p>
            <a:r>
              <a:rPr lang="en-US" dirty="0">
                <a:solidFill>
                  <a:srgbClr val="00B050"/>
                </a:solidFill>
              </a:rPr>
              <a:t>13</a:t>
            </a:r>
          </a:p>
        </p:txBody>
      </p:sp>
      <p:sp>
        <p:nvSpPr>
          <p:cNvPr id="44" name="TextBox 43">
            <a:extLst>
              <a:ext uri="{FF2B5EF4-FFF2-40B4-BE49-F238E27FC236}">
                <a16:creationId xmlns:a16="http://schemas.microsoft.com/office/drawing/2014/main" id="{2C1EE771-CAC5-43D0-034C-FCF96E495AF6}"/>
              </a:ext>
            </a:extLst>
          </p:cNvPr>
          <p:cNvSpPr txBox="1"/>
          <p:nvPr/>
        </p:nvSpPr>
        <p:spPr>
          <a:xfrm>
            <a:off x="5533846" y="2213893"/>
            <a:ext cx="301686" cy="369332"/>
          </a:xfrm>
          <a:prstGeom prst="rect">
            <a:avLst/>
          </a:prstGeom>
          <a:noFill/>
        </p:spPr>
        <p:txBody>
          <a:bodyPr wrap="none" rtlCol="0">
            <a:spAutoFit/>
          </a:bodyPr>
          <a:lstStyle/>
          <a:p>
            <a:r>
              <a:rPr lang="en-US" dirty="0">
                <a:solidFill>
                  <a:srgbClr val="00B050"/>
                </a:solidFill>
              </a:rPr>
              <a:t>2</a:t>
            </a:r>
          </a:p>
        </p:txBody>
      </p:sp>
      <p:sp>
        <p:nvSpPr>
          <p:cNvPr id="45" name="TextBox 44">
            <a:extLst>
              <a:ext uri="{FF2B5EF4-FFF2-40B4-BE49-F238E27FC236}">
                <a16:creationId xmlns:a16="http://schemas.microsoft.com/office/drawing/2014/main" id="{49137BDF-D2D7-796C-29AF-045063D8DC7E}"/>
              </a:ext>
            </a:extLst>
          </p:cNvPr>
          <p:cNvSpPr txBox="1"/>
          <p:nvPr/>
        </p:nvSpPr>
        <p:spPr>
          <a:xfrm>
            <a:off x="6455816" y="2774900"/>
            <a:ext cx="418704" cy="369332"/>
          </a:xfrm>
          <a:prstGeom prst="rect">
            <a:avLst/>
          </a:prstGeom>
          <a:noFill/>
        </p:spPr>
        <p:txBody>
          <a:bodyPr wrap="none" rtlCol="0">
            <a:spAutoFit/>
          </a:bodyPr>
          <a:lstStyle/>
          <a:p>
            <a:r>
              <a:rPr lang="en-US" dirty="0">
                <a:solidFill>
                  <a:srgbClr val="00B050"/>
                </a:solidFill>
              </a:rPr>
              <a:t>10</a:t>
            </a:r>
          </a:p>
        </p:txBody>
      </p:sp>
      <p:sp>
        <p:nvSpPr>
          <p:cNvPr id="47" name="TextBox 46">
            <a:extLst>
              <a:ext uri="{FF2B5EF4-FFF2-40B4-BE49-F238E27FC236}">
                <a16:creationId xmlns:a16="http://schemas.microsoft.com/office/drawing/2014/main" id="{CCFFD54F-479B-39DA-5679-7DD293F43E26}"/>
              </a:ext>
            </a:extLst>
          </p:cNvPr>
          <p:cNvSpPr txBox="1"/>
          <p:nvPr/>
        </p:nvSpPr>
        <p:spPr>
          <a:xfrm>
            <a:off x="7909071" y="2258337"/>
            <a:ext cx="418704" cy="369332"/>
          </a:xfrm>
          <a:prstGeom prst="rect">
            <a:avLst/>
          </a:prstGeom>
          <a:noFill/>
        </p:spPr>
        <p:txBody>
          <a:bodyPr wrap="none" rtlCol="0">
            <a:spAutoFit/>
          </a:bodyPr>
          <a:lstStyle/>
          <a:p>
            <a:r>
              <a:rPr lang="en-US" dirty="0">
                <a:solidFill>
                  <a:srgbClr val="00B050"/>
                </a:solidFill>
              </a:rPr>
              <a:t>12</a:t>
            </a:r>
          </a:p>
        </p:txBody>
      </p:sp>
      <p:sp>
        <p:nvSpPr>
          <p:cNvPr id="48" name="TextBox 47">
            <a:extLst>
              <a:ext uri="{FF2B5EF4-FFF2-40B4-BE49-F238E27FC236}">
                <a16:creationId xmlns:a16="http://schemas.microsoft.com/office/drawing/2014/main" id="{BBB476D7-EDBA-7EDD-40CF-B4A69BCB8BCB}"/>
              </a:ext>
            </a:extLst>
          </p:cNvPr>
          <p:cNvSpPr txBox="1"/>
          <p:nvPr/>
        </p:nvSpPr>
        <p:spPr>
          <a:xfrm>
            <a:off x="7085764" y="2884010"/>
            <a:ext cx="301686" cy="369332"/>
          </a:xfrm>
          <a:prstGeom prst="rect">
            <a:avLst/>
          </a:prstGeom>
          <a:noFill/>
        </p:spPr>
        <p:txBody>
          <a:bodyPr wrap="none" rtlCol="0">
            <a:spAutoFit/>
          </a:bodyPr>
          <a:lstStyle/>
          <a:p>
            <a:r>
              <a:rPr lang="en-US" dirty="0">
                <a:solidFill>
                  <a:srgbClr val="00B050"/>
                </a:solidFill>
              </a:rPr>
              <a:t>8</a:t>
            </a:r>
          </a:p>
        </p:txBody>
      </p:sp>
      <p:sp>
        <p:nvSpPr>
          <p:cNvPr id="50" name="TextBox 49">
            <a:extLst>
              <a:ext uri="{FF2B5EF4-FFF2-40B4-BE49-F238E27FC236}">
                <a16:creationId xmlns:a16="http://schemas.microsoft.com/office/drawing/2014/main" id="{794028C7-F44D-7BAA-30E4-2E18C755165C}"/>
              </a:ext>
            </a:extLst>
          </p:cNvPr>
          <p:cNvSpPr txBox="1"/>
          <p:nvPr/>
        </p:nvSpPr>
        <p:spPr>
          <a:xfrm>
            <a:off x="7967390" y="3627320"/>
            <a:ext cx="418704" cy="369332"/>
          </a:xfrm>
          <a:prstGeom prst="rect">
            <a:avLst/>
          </a:prstGeom>
          <a:noFill/>
        </p:spPr>
        <p:txBody>
          <a:bodyPr wrap="none" rtlCol="0">
            <a:spAutoFit/>
          </a:bodyPr>
          <a:lstStyle/>
          <a:p>
            <a:r>
              <a:rPr lang="en-US" dirty="0">
                <a:solidFill>
                  <a:srgbClr val="00B050"/>
                </a:solidFill>
              </a:rPr>
              <a:t>15</a:t>
            </a:r>
          </a:p>
        </p:txBody>
      </p:sp>
      <p:sp>
        <p:nvSpPr>
          <p:cNvPr id="51" name="TextBox 50">
            <a:extLst>
              <a:ext uri="{FF2B5EF4-FFF2-40B4-BE49-F238E27FC236}">
                <a16:creationId xmlns:a16="http://schemas.microsoft.com/office/drawing/2014/main" id="{A859BBC7-4F75-2158-B14F-3F9B95DF08B4}"/>
              </a:ext>
            </a:extLst>
          </p:cNvPr>
          <p:cNvSpPr txBox="1"/>
          <p:nvPr/>
        </p:nvSpPr>
        <p:spPr>
          <a:xfrm>
            <a:off x="6232483" y="3851465"/>
            <a:ext cx="418704" cy="369332"/>
          </a:xfrm>
          <a:prstGeom prst="rect">
            <a:avLst/>
          </a:prstGeom>
          <a:noFill/>
        </p:spPr>
        <p:txBody>
          <a:bodyPr wrap="none" rtlCol="0">
            <a:spAutoFit/>
          </a:bodyPr>
          <a:lstStyle/>
          <a:p>
            <a:r>
              <a:rPr lang="en-US" dirty="0">
                <a:solidFill>
                  <a:srgbClr val="00B050"/>
                </a:solidFill>
              </a:rPr>
              <a:t>20</a:t>
            </a:r>
          </a:p>
        </p:txBody>
      </p:sp>
      <p:sp>
        <p:nvSpPr>
          <p:cNvPr id="53" name="TextBox 52">
            <a:extLst>
              <a:ext uri="{FF2B5EF4-FFF2-40B4-BE49-F238E27FC236}">
                <a16:creationId xmlns:a16="http://schemas.microsoft.com/office/drawing/2014/main" id="{F33B9867-4E40-AF92-4241-9E0A19243229}"/>
              </a:ext>
            </a:extLst>
          </p:cNvPr>
          <p:cNvSpPr txBox="1"/>
          <p:nvPr/>
        </p:nvSpPr>
        <p:spPr>
          <a:xfrm>
            <a:off x="4780764" y="3954477"/>
            <a:ext cx="301686" cy="369332"/>
          </a:xfrm>
          <a:prstGeom prst="rect">
            <a:avLst/>
          </a:prstGeom>
          <a:noFill/>
        </p:spPr>
        <p:txBody>
          <a:bodyPr wrap="none" rtlCol="0">
            <a:spAutoFit/>
          </a:bodyPr>
          <a:lstStyle/>
          <a:p>
            <a:r>
              <a:rPr lang="en-US" dirty="0">
                <a:solidFill>
                  <a:srgbClr val="00B050"/>
                </a:solidFill>
              </a:rPr>
              <a:t>3</a:t>
            </a:r>
          </a:p>
        </p:txBody>
      </p:sp>
      <p:sp>
        <p:nvSpPr>
          <p:cNvPr id="54" name="TextBox 53">
            <a:extLst>
              <a:ext uri="{FF2B5EF4-FFF2-40B4-BE49-F238E27FC236}">
                <a16:creationId xmlns:a16="http://schemas.microsoft.com/office/drawing/2014/main" id="{C34DC7C3-5AB8-0026-2DBA-4CDA4375D063}"/>
              </a:ext>
            </a:extLst>
          </p:cNvPr>
          <p:cNvSpPr txBox="1"/>
          <p:nvPr/>
        </p:nvSpPr>
        <p:spPr>
          <a:xfrm>
            <a:off x="3407672" y="3080987"/>
            <a:ext cx="301686" cy="369332"/>
          </a:xfrm>
          <a:prstGeom prst="rect">
            <a:avLst/>
          </a:prstGeom>
          <a:noFill/>
        </p:spPr>
        <p:txBody>
          <a:bodyPr wrap="none" rtlCol="0">
            <a:spAutoFit/>
          </a:bodyPr>
          <a:lstStyle/>
          <a:p>
            <a:r>
              <a:rPr lang="en-US" dirty="0">
                <a:solidFill>
                  <a:srgbClr val="00B050"/>
                </a:solidFill>
              </a:rPr>
              <a:t>6</a:t>
            </a:r>
          </a:p>
        </p:txBody>
      </p:sp>
      <p:sp>
        <p:nvSpPr>
          <p:cNvPr id="55" name="TextBox 54">
            <a:extLst>
              <a:ext uri="{FF2B5EF4-FFF2-40B4-BE49-F238E27FC236}">
                <a16:creationId xmlns:a16="http://schemas.microsoft.com/office/drawing/2014/main" id="{D45B5286-5FD0-60F6-4A1D-590A4989C62A}"/>
              </a:ext>
            </a:extLst>
          </p:cNvPr>
          <p:cNvSpPr txBox="1"/>
          <p:nvPr/>
        </p:nvSpPr>
        <p:spPr>
          <a:xfrm>
            <a:off x="4985147" y="3168315"/>
            <a:ext cx="301686" cy="369332"/>
          </a:xfrm>
          <a:prstGeom prst="rect">
            <a:avLst/>
          </a:prstGeom>
          <a:noFill/>
        </p:spPr>
        <p:txBody>
          <a:bodyPr wrap="none" rtlCol="0">
            <a:spAutoFit/>
          </a:bodyPr>
          <a:lstStyle/>
          <a:p>
            <a:r>
              <a:rPr lang="en-US" dirty="0">
                <a:solidFill>
                  <a:srgbClr val="00B050"/>
                </a:solidFill>
              </a:rPr>
              <a:t>5</a:t>
            </a:r>
          </a:p>
        </p:txBody>
      </p:sp>
      <mc:AlternateContent xmlns:mc="http://schemas.openxmlformats.org/markup-compatibility/2006">
        <mc:Choice xmlns:p14="http://schemas.microsoft.com/office/powerpoint/2010/main" Requires="p14">
          <p:contentPart p14:bwMode="auto" r:id="rId12">
            <p14:nvContentPartPr>
              <p14:cNvPr id="17" name="Ink 16">
                <a:extLst>
                  <a:ext uri="{FF2B5EF4-FFF2-40B4-BE49-F238E27FC236}">
                    <a16:creationId xmlns:a16="http://schemas.microsoft.com/office/drawing/2014/main" id="{E13594B6-0788-B12C-C006-61A5D0723653}"/>
                  </a:ext>
                </a:extLst>
              </p14:cNvPr>
              <p14:cNvContentPartPr/>
              <p14:nvPr/>
            </p14:nvContentPartPr>
            <p14:xfrm>
              <a:off x="955440" y="1292040"/>
              <a:ext cx="4538520" cy="1693440"/>
            </p14:xfrm>
          </p:contentPart>
        </mc:Choice>
        <mc:Fallback>
          <p:pic>
            <p:nvPicPr>
              <p:cNvPr id="17" name="Ink 16">
                <a:extLst>
                  <a:ext uri="{FF2B5EF4-FFF2-40B4-BE49-F238E27FC236}">
                    <a16:creationId xmlns:a16="http://schemas.microsoft.com/office/drawing/2014/main" id="{E13594B6-0788-B12C-C006-61A5D0723653}"/>
                  </a:ext>
                </a:extLst>
              </p:cNvPr>
              <p:cNvPicPr/>
              <p:nvPr/>
            </p:nvPicPr>
            <p:blipFill>
              <a:blip r:embed="rId13"/>
              <a:stretch>
                <a:fillRect/>
              </a:stretch>
            </p:blipFill>
            <p:spPr>
              <a:xfrm>
                <a:off x="946080" y="1282680"/>
                <a:ext cx="4557240" cy="1712160"/>
              </a:xfrm>
              <a:prstGeom prst="rect">
                <a:avLst/>
              </a:prstGeom>
            </p:spPr>
          </p:pic>
        </mc:Fallback>
      </mc:AlternateContent>
    </p:spTree>
    <p:extLst>
      <p:ext uri="{BB962C8B-B14F-4D97-AF65-F5344CB8AC3E}">
        <p14:creationId xmlns:p14="http://schemas.microsoft.com/office/powerpoint/2010/main" val="295075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447394" y="3783724"/>
            <a:ext cx="3578773" cy="1765738"/>
          </a:xfrm>
          <a:custGeom>
            <a:avLst/>
            <a:gdLst>
              <a:gd name="connsiteX0" fmla="*/ 94593 w 3578773"/>
              <a:gd name="connsiteY0" fmla="*/ 1135117 h 1765738"/>
              <a:gd name="connsiteX1" fmla="*/ 0 w 3578773"/>
              <a:gd name="connsiteY1" fmla="*/ 1592317 h 1765738"/>
              <a:gd name="connsiteX2" fmla="*/ 346841 w 3578773"/>
              <a:gd name="connsiteY2" fmla="*/ 1734207 h 1765738"/>
              <a:gd name="connsiteX3" fmla="*/ 756745 w 3578773"/>
              <a:gd name="connsiteY3" fmla="*/ 1765738 h 1765738"/>
              <a:gd name="connsiteX4" fmla="*/ 1545021 w 3578773"/>
              <a:gd name="connsiteY4" fmla="*/ 945931 h 1765738"/>
              <a:gd name="connsiteX5" fmla="*/ 2443655 w 3578773"/>
              <a:gd name="connsiteY5" fmla="*/ 898635 h 1765738"/>
              <a:gd name="connsiteX6" fmla="*/ 3184635 w 3578773"/>
              <a:gd name="connsiteY6" fmla="*/ 1087821 h 1765738"/>
              <a:gd name="connsiteX7" fmla="*/ 3578773 w 3578773"/>
              <a:gd name="connsiteY7" fmla="*/ 520262 h 1765738"/>
              <a:gd name="connsiteX8" fmla="*/ 3247697 w 3578773"/>
              <a:gd name="connsiteY8" fmla="*/ 173421 h 1765738"/>
              <a:gd name="connsiteX9" fmla="*/ 1891862 w 3578773"/>
              <a:gd name="connsiteY9" fmla="*/ 0 h 1765738"/>
              <a:gd name="connsiteX10" fmla="*/ 756745 w 3578773"/>
              <a:gd name="connsiteY10" fmla="*/ 441435 h 1765738"/>
              <a:gd name="connsiteX11" fmla="*/ 94593 w 3578773"/>
              <a:gd name="connsiteY11" fmla="*/ 1135117 h 17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8773" h="1765738">
                <a:moveTo>
                  <a:pt x="94593" y="1135117"/>
                </a:moveTo>
                <a:lnTo>
                  <a:pt x="0" y="1592317"/>
                </a:lnTo>
                <a:lnTo>
                  <a:pt x="346841" y="1734207"/>
                </a:lnTo>
                <a:lnTo>
                  <a:pt x="756745" y="1765738"/>
                </a:lnTo>
                <a:lnTo>
                  <a:pt x="1545021" y="945931"/>
                </a:lnTo>
                <a:lnTo>
                  <a:pt x="2443655" y="898635"/>
                </a:lnTo>
                <a:lnTo>
                  <a:pt x="3184635" y="1087821"/>
                </a:lnTo>
                <a:lnTo>
                  <a:pt x="3578773" y="520262"/>
                </a:lnTo>
                <a:lnTo>
                  <a:pt x="3247697" y="173421"/>
                </a:lnTo>
                <a:lnTo>
                  <a:pt x="1891862" y="0"/>
                </a:lnTo>
                <a:lnTo>
                  <a:pt x="756745" y="441435"/>
                </a:lnTo>
                <a:lnTo>
                  <a:pt x="94593" y="11351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40</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A7C54E-AF56-57FA-338F-2510ED8AB640}"/>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5" name="TextBox 4">
                <a:extLst>
                  <a:ext uri="{FF2B5EF4-FFF2-40B4-BE49-F238E27FC236}">
                    <a16:creationId xmlns:a16="http://schemas.microsoft.com/office/drawing/2014/main" id="{68A7C54E-AF56-57FA-338F-2510ED8AB64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40D3B59F-CF49-F29D-DF91-0783CC79FBB4}"/>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A076FB98-D9F3-3849-93BF-758CC34433BC}"/>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EBD363-AAA5-8D49-D6B7-376E99AE1B43}"/>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771D33-21D0-014A-4982-0988626BD786}"/>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C2896F-7736-0EB9-9C78-511F62458CDE}"/>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810C7A-6C8D-88FB-9EC8-2AEB46878466}"/>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09FF9F-CAF3-4643-9705-98B3AAC19095}"/>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2CE87B4-EA72-C056-C587-D5801738EDF2}"/>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4A550A-BB0B-2716-B862-735FC18BD13B}"/>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7C9AFE-57E6-4774-403F-D1511C7ACB79}"/>
                </a:ext>
              </a:extLst>
            </p:cNvPr>
            <p:cNvCxnSpPr>
              <a:stCxn id="41" idx="1"/>
              <a:endCxn id="39"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4A4D25-A364-6C81-FF12-672D6F886EB8}"/>
                </a:ext>
              </a:extLst>
            </p:cNvPr>
            <p:cNvCxnSpPr>
              <a:stCxn id="44" idx="2"/>
              <a:endCxn id="39"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B06401F-1BF8-8A7A-6217-D15C17F00046}"/>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239D7D9-0493-F3B7-3C25-8082A56BD2C8}"/>
                </a:ext>
              </a:extLst>
            </p:cNvPr>
            <p:cNvCxnSpPr>
              <a:stCxn id="42" idx="1"/>
              <a:endCxn id="4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D02811-1F68-0B6B-BFB5-FE99543C4CE0}"/>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621DAB-35FF-8003-706D-E3170649CDB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180C92B1-C5EA-F6DF-B205-397934D19B2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FA544427-4E1F-4904-D53C-D7C77E3E8BA5}"/>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AE9B121E-48A9-7BD8-E854-A9FBF22EFABC}"/>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F542671F-516D-177D-A111-62698FBE93ED}"/>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EBCC8C55-EC01-0005-8FC6-38AF4146654B}"/>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498FE55C-0821-A057-FF77-AF8F4202E153}"/>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04D00768-7989-2AAE-6A4A-F542D036C11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B71B1EA1-D412-E086-5528-DD0E78BBF14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08F1A46F-5DB7-E4F6-EB9C-AF7A79B23022}"/>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C4DCC3A8-884F-BC34-2D5B-2CB014F2FE3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5B518D6A-F43E-3964-4CDE-EBE0BBA8B2C6}"/>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7127F905-A8CF-B1FB-9F9A-F7092E11A11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4DC7D703-53CA-C164-1592-A189490FB14E}"/>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1E5B0C3-1B3A-805E-5095-D35989AAB53E}"/>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9D8FEC82-26FF-B396-D215-01488389ABF6}"/>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9F7B386A-6352-312A-E8D6-3A174DA5FA63}"/>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EE2F3DB9-90AD-9CB4-5AE8-313CBC7DAA97}"/>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1FE7B9B8-4DF4-0A6E-B7DB-67D373B44415}"/>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0E80931D-39A3-B059-E0C2-DE86DA31B8C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B8F53483-BB3C-23E4-F30A-D73606586D2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65DDF5D0-42C4-978B-659D-19142CC5204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14014BBD-8075-099D-9FE0-1B89DEF3B273}"/>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389E4039-9811-E7D9-A3B4-F273F368581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504696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89284" y="3997189"/>
            <a:ext cx="4256689" cy="2822027"/>
          </a:xfrm>
          <a:custGeom>
            <a:avLst/>
            <a:gdLst>
              <a:gd name="connsiteX0" fmla="*/ 0 w 4256689"/>
              <a:gd name="connsiteY0" fmla="*/ 945931 h 2822027"/>
              <a:gd name="connsiteX1" fmla="*/ 0 w 4256689"/>
              <a:gd name="connsiteY1" fmla="*/ 1371600 h 2822027"/>
              <a:gd name="connsiteX2" fmla="*/ 315310 w 4256689"/>
              <a:gd name="connsiteY2" fmla="*/ 1576551 h 2822027"/>
              <a:gd name="connsiteX3" fmla="*/ 725214 w 4256689"/>
              <a:gd name="connsiteY3" fmla="*/ 1387365 h 2822027"/>
              <a:gd name="connsiteX4" fmla="*/ 1466193 w 4256689"/>
              <a:gd name="connsiteY4" fmla="*/ 804041 h 2822027"/>
              <a:gd name="connsiteX5" fmla="*/ 2364827 w 4256689"/>
              <a:gd name="connsiteY5" fmla="*/ 646386 h 2822027"/>
              <a:gd name="connsiteX6" fmla="*/ 2743200 w 4256689"/>
              <a:gd name="connsiteY6" fmla="*/ 772510 h 2822027"/>
              <a:gd name="connsiteX7" fmla="*/ 2932386 w 4256689"/>
              <a:gd name="connsiteY7" fmla="*/ 1434662 h 2822027"/>
              <a:gd name="connsiteX8" fmla="*/ 3515710 w 4256689"/>
              <a:gd name="connsiteY8" fmla="*/ 2743200 h 2822027"/>
              <a:gd name="connsiteX9" fmla="*/ 3862551 w 4256689"/>
              <a:gd name="connsiteY9" fmla="*/ 2822027 h 2822027"/>
              <a:gd name="connsiteX10" fmla="*/ 4256689 w 4256689"/>
              <a:gd name="connsiteY10" fmla="*/ 2506717 h 2822027"/>
              <a:gd name="connsiteX11" fmla="*/ 3909848 w 4256689"/>
              <a:gd name="connsiteY11" fmla="*/ 1765738 h 2822027"/>
              <a:gd name="connsiteX12" fmla="*/ 3310758 w 4256689"/>
              <a:gd name="connsiteY12" fmla="*/ 189186 h 2822027"/>
              <a:gd name="connsiteX13" fmla="*/ 2569779 w 4256689"/>
              <a:gd name="connsiteY13" fmla="*/ 0 h 2822027"/>
              <a:gd name="connsiteX14" fmla="*/ 1340069 w 4256689"/>
              <a:gd name="connsiteY14" fmla="*/ 31531 h 2822027"/>
              <a:gd name="connsiteX15" fmla="*/ 457200 w 4256689"/>
              <a:gd name="connsiteY15" fmla="*/ 315310 h 2822027"/>
              <a:gd name="connsiteX16" fmla="*/ 78827 w 4256689"/>
              <a:gd name="connsiteY16" fmla="*/ 898634 h 2822027"/>
              <a:gd name="connsiteX17" fmla="*/ 0 w 4256689"/>
              <a:gd name="connsiteY17" fmla="*/ 945931 h 28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56689" h="2822027">
                <a:moveTo>
                  <a:pt x="0" y="945931"/>
                </a:moveTo>
                <a:lnTo>
                  <a:pt x="0" y="1371600"/>
                </a:lnTo>
                <a:lnTo>
                  <a:pt x="315310" y="1576551"/>
                </a:lnTo>
                <a:lnTo>
                  <a:pt x="725214" y="1387365"/>
                </a:lnTo>
                <a:lnTo>
                  <a:pt x="1466193" y="804041"/>
                </a:lnTo>
                <a:lnTo>
                  <a:pt x="2364827" y="646386"/>
                </a:lnTo>
                <a:lnTo>
                  <a:pt x="2743200" y="772510"/>
                </a:lnTo>
                <a:lnTo>
                  <a:pt x="2932386" y="1434662"/>
                </a:lnTo>
                <a:lnTo>
                  <a:pt x="3515710" y="2743200"/>
                </a:lnTo>
                <a:lnTo>
                  <a:pt x="3862551" y="2822027"/>
                </a:lnTo>
                <a:lnTo>
                  <a:pt x="4256689" y="2506717"/>
                </a:lnTo>
                <a:lnTo>
                  <a:pt x="3909848" y="1765738"/>
                </a:lnTo>
                <a:lnTo>
                  <a:pt x="3310758" y="189186"/>
                </a:lnTo>
                <a:lnTo>
                  <a:pt x="2569779" y="0"/>
                </a:lnTo>
                <a:lnTo>
                  <a:pt x="1340069" y="31531"/>
                </a:lnTo>
                <a:lnTo>
                  <a:pt x="457200" y="315310"/>
                </a:lnTo>
                <a:lnTo>
                  <a:pt x="78827" y="898634"/>
                </a:lnTo>
                <a:lnTo>
                  <a:pt x="0" y="9459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41</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FEDDE88-BC67-D05D-573D-C71900537B98}"/>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5" name="TextBox 4">
                <a:extLst>
                  <a:ext uri="{FF2B5EF4-FFF2-40B4-BE49-F238E27FC236}">
                    <a16:creationId xmlns:a16="http://schemas.microsoft.com/office/drawing/2014/main" id="{9FEDDE88-BC67-D05D-573D-C71900537B98}"/>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7F25E7BB-9619-D050-E4F5-7B8F60F57956}"/>
              </a:ext>
            </a:extLst>
          </p:cNvPr>
          <p:cNvGrpSpPr/>
          <p:nvPr/>
        </p:nvGrpSpPr>
        <p:grpSpPr>
          <a:xfrm>
            <a:off x="3826554" y="4146960"/>
            <a:ext cx="4600060" cy="2787240"/>
            <a:chOff x="0" y="2862182"/>
            <a:chExt cx="7044346" cy="4268266"/>
          </a:xfrm>
        </p:grpSpPr>
        <p:cxnSp>
          <p:nvCxnSpPr>
            <p:cNvPr id="46" name="Straight Connector 45">
              <a:extLst>
                <a:ext uri="{FF2B5EF4-FFF2-40B4-BE49-F238E27FC236}">
                  <a16:creationId xmlns:a16="http://schemas.microsoft.com/office/drawing/2014/main" id="{D599EFC6-6D30-55E1-9D38-FACE182CD726}"/>
                </a:ext>
              </a:extLst>
            </p:cNvPr>
            <p:cNvCxnSpPr>
              <a:stCxn id="112" idx="7"/>
              <a:endCxn id="113"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B9AEE47-7313-A9D5-DC55-C64DE182B661}"/>
                </a:ext>
              </a:extLst>
            </p:cNvPr>
            <p:cNvCxnSpPr>
              <a:stCxn id="113" idx="6"/>
              <a:endCxn id="116"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13E373B-1636-E344-9C5C-267CD61A4D4A}"/>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BDC20CD-EA6E-1902-723C-040AD70FD6E4}"/>
                </a:ext>
              </a:extLst>
            </p:cNvPr>
            <p:cNvCxnSpPr>
              <a:stCxn id="115" idx="3"/>
              <a:endCxn id="114"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ED1ECD4-8D10-56D6-C69C-EC886DE3AC9C}"/>
                </a:ext>
              </a:extLst>
            </p:cNvPr>
            <p:cNvCxnSpPr>
              <a:stCxn id="117" idx="2"/>
              <a:endCxn id="114"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BCDF0AA-EC8F-B3E5-C050-2EBB3E0BB1F2}"/>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53CD1C5-8FC1-92D2-AA99-891F1FA5BAC9}"/>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46551A6-A126-E77E-4289-E77CE9CA9272}"/>
                </a:ext>
              </a:extLst>
            </p:cNvPr>
            <p:cNvCxnSpPr>
              <a:stCxn id="117" idx="6"/>
              <a:endCxn id="118"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4E77865-C15A-FC72-6A3A-F627EAE41546}"/>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874FA06-E0F2-1E7A-D4D2-3049983A5831}"/>
                </a:ext>
              </a:extLst>
            </p:cNvPr>
            <p:cNvCxnSpPr>
              <a:stCxn id="120" idx="2"/>
              <a:endCxn id="116" idx="5"/>
            </p:cNvCxnSpPr>
            <p:nvPr/>
          </p:nvCxnSpPr>
          <p:spPr>
            <a:xfrm flipH="1" flipV="1">
              <a:off x="4392601" y="3510585"/>
              <a:ext cx="913997" cy="49520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42DC4BF-E516-FEC3-17EE-C6EE12DE288B}"/>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232979C-5A59-FEDF-F4C1-8DA05B332BBD}"/>
                </a:ext>
              </a:extLst>
            </p:cNvPr>
            <p:cNvCxnSpPr>
              <a:stCxn id="119" idx="1"/>
              <a:endCxn id="120"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BE27850-AA1B-2BF2-D3E8-6E98EE3D2AE1}"/>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0E0A0B2-4DD0-20AB-979A-53A029F1A6FE}"/>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8EABE52E-CB2B-CCE9-AD71-A088F58EF814}"/>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5A8D7EDC-90E9-A330-F6DE-B7811F8334A1}"/>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100" name="TextBox 99">
              <a:extLst>
                <a:ext uri="{FF2B5EF4-FFF2-40B4-BE49-F238E27FC236}">
                  <a16:creationId xmlns:a16="http://schemas.microsoft.com/office/drawing/2014/main" id="{BEAE98C6-7BBE-A153-772D-FBD16424BD5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82EA6EC7-56EB-AD62-4E6B-0E2508F6C624}"/>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2DF706EE-F43E-947F-2A89-207022B6A394}"/>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3569850C-99C8-C1E1-4077-CEA0DF3F934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4" name="TextBox 103">
              <a:extLst>
                <a:ext uri="{FF2B5EF4-FFF2-40B4-BE49-F238E27FC236}">
                  <a16:creationId xmlns:a16="http://schemas.microsoft.com/office/drawing/2014/main" id="{B6F85CD8-8FD8-E16B-3970-43D47E53FD6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D2368C58-7CF3-FEEF-E187-4588500D6298}"/>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91FE7DD5-263B-0535-208C-6A2BAEF62394}"/>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C3E3BFB3-0450-8CDD-815C-4F1B2B69985E}"/>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183AAA82-1E15-E454-E4AD-2ECC5A90A9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DA526017-EDBC-3802-3F81-2F957C762A9F}"/>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2B4E357C-B1FD-ECA7-11FA-A4AF5230ED53}"/>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0D3DFB9-3812-1B89-FF6B-31B35784B9D2}"/>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6F3CF747-A771-4128-AF04-72383E6704F5}"/>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7FB22AE7-382F-62BB-627D-E284B56097B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324D47C1-AB54-DA71-7D19-6E4646B070B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315C05A8-35BC-A8D4-BCFF-5311CD18E299}"/>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C9C3635F-032E-0DFB-EA7B-72C5A67F98B4}"/>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EC67713D-F934-61B1-B10D-8595B1F43CE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BD5FE8FF-FE39-CAF3-36D4-BF04DB354F0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37D5DFDE-186E-DDBA-9439-712FFE5FF28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7CD803C3-9610-9EFD-7358-F93BE9F4FF5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297035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557752" y="4038600"/>
            <a:ext cx="4303986" cy="2822028"/>
          </a:xfrm>
          <a:custGeom>
            <a:avLst/>
            <a:gdLst>
              <a:gd name="connsiteX0" fmla="*/ 0 w 4303986"/>
              <a:gd name="connsiteY0" fmla="*/ 898635 h 2822028"/>
              <a:gd name="connsiteX1" fmla="*/ 15765 w 4303986"/>
              <a:gd name="connsiteY1" fmla="*/ 1434662 h 2822028"/>
              <a:gd name="connsiteX2" fmla="*/ 204951 w 4303986"/>
              <a:gd name="connsiteY2" fmla="*/ 1576552 h 2822028"/>
              <a:gd name="connsiteX3" fmla="*/ 756745 w 4303986"/>
              <a:gd name="connsiteY3" fmla="*/ 1403131 h 2822028"/>
              <a:gd name="connsiteX4" fmla="*/ 1576551 w 4303986"/>
              <a:gd name="connsiteY4" fmla="*/ 804041 h 2822028"/>
              <a:gd name="connsiteX5" fmla="*/ 2380593 w 4303986"/>
              <a:gd name="connsiteY5" fmla="*/ 614855 h 2822028"/>
              <a:gd name="connsiteX6" fmla="*/ 2885089 w 4303986"/>
              <a:gd name="connsiteY6" fmla="*/ 867104 h 2822028"/>
              <a:gd name="connsiteX7" fmla="*/ 3042745 w 4303986"/>
              <a:gd name="connsiteY7" fmla="*/ 1592317 h 2822028"/>
              <a:gd name="connsiteX8" fmla="*/ 3452648 w 4303986"/>
              <a:gd name="connsiteY8" fmla="*/ 2680138 h 2822028"/>
              <a:gd name="connsiteX9" fmla="*/ 3909848 w 4303986"/>
              <a:gd name="connsiteY9" fmla="*/ 2822028 h 2822028"/>
              <a:gd name="connsiteX10" fmla="*/ 4146331 w 4303986"/>
              <a:gd name="connsiteY10" fmla="*/ 2412124 h 2822028"/>
              <a:gd name="connsiteX11" fmla="*/ 4303986 w 4303986"/>
              <a:gd name="connsiteY11" fmla="*/ 709448 h 2822028"/>
              <a:gd name="connsiteX12" fmla="*/ 3216165 w 4303986"/>
              <a:gd name="connsiteY12" fmla="*/ 78828 h 2822028"/>
              <a:gd name="connsiteX13" fmla="*/ 1655379 w 4303986"/>
              <a:gd name="connsiteY13" fmla="*/ 0 h 2822028"/>
              <a:gd name="connsiteX14" fmla="*/ 630620 w 4303986"/>
              <a:gd name="connsiteY14" fmla="*/ 362607 h 2822028"/>
              <a:gd name="connsiteX15" fmla="*/ 0 w 4303986"/>
              <a:gd name="connsiteY15" fmla="*/ 898635 h 282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03986" h="2822028">
                <a:moveTo>
                  <a:pt x="0" y="898635"/>
                </a:moveTo>
                <a:lnTo>
                  <a:pt x="15765" y="1434662"/>
                </a:lnTo>
                <a:lnTo>
                  <a:pt x="204951" y="1576552"/>
                </a:lnTo>
                <a:lnTo>
                  <a:pt x="756745" y="1403131"/>
                </a:lnTo>
                <a:lnTo>
                  <a:pt x="1576551" y="804041"/>
                </a:lnTo>
                <a:lnTo>
                  <a:pt x="2380593" y="614855"/>
                </a:lnTo>
                <a:lnTo>
                  <a:pt x="2885089" y="867104"/>
                </a:lnTo>
                <a:lnTo>
                  <a:pt x="3042745" y="1592317"/>
                </a:lnTo>
                <a:lnTo>
                  <a:pt x="3452648" y="2680138"/>
                </a:lnTo>
                <a:lnTo>
                  <a:pt x="3909848" y="2822028"/>
                </a:lnTo>
                <a:lnTo>
                  <a:pt x="4146331" y="2412124"/>
                </a:lnTo>
                <a:lnTo>
                  <a:pt x="4303986" y="709448"/>
                </a:lnTo>
                <a:lnTo>
                  <a:pt x="3216165" y="78828"/>
                </a:lnTo>
                <a:lnTo>
                  <a:pt x="1655379" y="0"/>
                </a:lnTo>
                <a:lnTo>
                  <a:pt x="630620" y="362607"/>
                </a:lnTo>
                <a:lnTo>
                  <a:pt x="0" y="898635"/>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a:xfrm>
            <a:off x="8737600" y="6356351"/>
            <a:ext cx="2844800" cy="365125"/>
          </a:xfrm>
        </p:spPr>
        <p:txBody>
          <a:bodyPr/>
          <a:lstStyle/>
          <a:p>
            <a:fld id="{86BADE50-950A-4D58-BFB2-FA2C6A8B385D}" type="slidenum">
              <a:rPr lang="en-US" smtClean="0"/>
              <a:t>42</a:t>
            </a:fld>
            <a:endParaRPr lang="en-US"/>
          </a:p>
        </p:txBody>
      </p:sp>
      <mc:AlternateContent xmlns:mc="http://schemas.openxmlformats.org/markup-compatibility/2006" xmlns:a14="http://schemas.microsoft.com/office/drawing/2010/main">
        <mc:Choice Requires="a14">
          <p:sp>
            <p:nvSpPr>
              <p:cNvPr id="45" name="TextBox 44"/>
              <p:cNvSpPr txBox="1"/>
              <p:nvPr/>
            </p:nvSpPr>
            <p:spPr>
              <a:xfrm>
                <a:off x="7739866" y="1343799"/>
                <a:ext cx="2851935" cy="830997"/>
              </a:xfrm>
              <a:prstGeom prst="rect">
                <a:avLst/>
              </a:prstGeom>
              <a:noFill/>
            </p:spPr>
            <p:txBody>
              <a:bodyPr wrap="none" rtlCol="0">
                <a:spAutoFit/>
              </a:bodyPr>
              <a:lstStyle/>
              <a:p>
                <a:r>
                  <a:rPr lang="en-US" sz="2400" dirty="0">
                    <a:solidFill>
                      <a:schemeClr val="accent6">
                        <a:lumMod val="75000"/>
                      </a:schemeClr>
                    </a:solidFill>
                  </a:rPr>
                  <a:t>Keep edges in a Heap</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739866" y="1343799"/>
                <a:ext cx="2851935" cy="830997"/>
              </a:xfrm>
              <a:prstGeom prst="rect">
                <a:avLst/>
              </a:prstGeom>
              <a:blipFill>
                <a:blip r:embed="rId3"/>
                <a:stretch>
                  <a:fillRect l="-3419" t="-5839" r="-2137" b="-8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951A940-9E49-531C-7109-C02D303F5780}"/>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3" name="TextBox 2">
                <a:extLst>
                  <a:ext uri="{FF2B5EF4-FFF2-40B4-BE49-F238E27FC236}">
                    <a16:creationId xmlns:a16="http://schemas.microsoft.com/office/drawing/2014/main" id="{2951A940-9E49-531C-7109-C02D303F578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4"/>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76D9FA8F-0067-0E85-290D-5EB831A8E6D4}"/>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0382F57A-4695-5889-D7FF-04E564CEEDA4}"/>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273129-1634-8B3A-38AD-A14C98120759}"/>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1EE0CC5-72DA-49B7-6253-EC58FB1D3464}"/>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67844A-F20C-7742-0EB3-AC90DD5275D3}"/>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0D9841-9DC5-E209-B9F0-FBB3AF958039}"/>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3C212E-BE80-6E61-1AE9-46AFBA6AB1D4}"/>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0694DB-763F-4571-12F4-95CAD351315D}"/>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827477B-9CE2-E440-977F-BC574E7AEFD8}"/>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872E80-7D38-B444-26F4-8874F251A522}"/>
                </a:ext>
              </a:extLst>
            </p:cNvPr>
            <p:cNvCxnSpPr>
              <a:stCxn id="41" idx="1"/>
              <a:endCxn id="39"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1583AC-571B-28F8-FE55-B5AF9A321096}"/>
                </a:ext>
              </a:extLst>
            </p:cNvPr>
            <p:cNvCxnSpPr>
              <a:stCxn id="44" idx="2"/>
              <a:endCxn id="39"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7DA6E2-036A-7787-81C6-76B6CD722F5C}"/>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2DD73E-18EF-6E01-E6BD-B056EFA8F1B3}"/>
                </a:ext>
              </a:extLst>
            </p:cNvPr>
            <p:cNvCxnSpPr>
              <a:stCxn id="42" idx="1"/>
              <a:endCxn id="44"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A7078B-E4B4-BA99-726E-029D5339DBD6}"/>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265166D-9043-FE32-84B2-74D26DF49C6E}"/>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ED0D78D0-0C58-EF1A-0F94-51F7936899E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58AC91F5-6B70-C240-8A5E-B336F941FA6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1C8F79B5-B17C-3BC4-B9C0-5AACD195C6B3}"/>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FD42629F-1425-BFFD-2618-39400F72DEB1}"/>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71FAD44C-1CF5-7B07-FECE-A4D96CFE8C7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D38B0B2A-D5A3-E743-DD44-0B8B3F7EC32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E815482B-7A79-8B98-5F5D-2067F12D5E51}"/>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025A17FF-4690-E53C-CC59-6449B11C165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F10A0B5F-5943-3AE9-2307-34485FC2B4BA}"/>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0953C599-C429-6F9E-3E1E-B440E98B9F8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05FEEB2A-8D2B-3662-04C4-1A32C5F44289}"/>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8964983F-13A0-69B8-BE14-446C5C3D1527}"/>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E54E6B51-FF3E-94BD-0094-B74987FC6073}"/>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39AD4A9-78A2-3FDC-D950-15D390B8A11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F0937969-9D71-8776-BACA-2945A5A14E8A}"/>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2605EE3A-EC1A-D362-7A82-E09C2CD7B79E}"/>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7CBAA3EF-4897-4F6C-5323-3D7B0F16743E}"/>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800DA7FD-B416-796B-ABF3-45AFAC8FA09B}"/>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CBA07CDC-5241-B424-9809-72A3096614F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3EDFFB88-8D17-69ED-1A2C-7C52097CFFF2}"/>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8CC456A6-20E4-9859-3C0C-BC2B0B13BEC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11C0B0F3-5C60-D502-4D6A-657953D83CB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8281C58C-778D-8FAB-AB88-E5B90FBC930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87305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BADE50-950A-4D58-BFB2-FA2C6A8B385D}" type="slidenum">
              <a:rPr lang="en-US" smtClean="0"/>
              <a:t>43</a:t>
            </a:fld>
            <a:endParaRPr lang="en-US"/>
          </a:p>
        </p:txBody>
      </p:sp>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E8E3EB6-DCE4-80FD-11C5-67387524BFBB}"/>
                  </a:ext>
                </a:extLst>
              </p:cNvPr>
              <p:cNvSpPr txBox="1"/>
              <p:nvPr/>
            </p:nvSpPr>
            <p:spPr>
              <a:xfrm>
                <a:off x="155245" y="422927"/>
                <a:ext cx="11292188" cy="6555641"/>
              </a:xfrm>
              <a:prstGeom prst="rect">
                <a:avLst/>
              </a:prstGeom>
              <a:noFill/>
            </p:spPr>
            <p:txBody>
              <a:bodyPr wrap="square" rtlCol="0">
                <a:spAutoFit/>
              </a:bodyPr>
              <a:lstStyle/>
              <a:p>
                <a:r>
                  <a:rPr lang="en-US" sz="1750" dirty="0"/>
                  <a:t>int </a:t>
                </a:r>
                <a:r>
                  <a:rPr lang="en-US" sz="1750" dirty="0" err="1"/>
                  <a:t>dijkstras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done = [</a:t>
                </a:r>
                <a:r>
                  <a:rPr lang="en-US" sz="1750" dirty="0" err="1"/>
                  <a:t>False,False,False</a:t>
                </a:r>
                <a:r>
                  <a:rPr lang="en-US" sz="1750" dirty="0"/>
                  <a:t>,…];  // one index per node</a:t>
                </a:r>
              </a:p>
              <a:p>
                <a:r>
                  <a:rPr lang="en-US" sz="1750" dirty="0"/>
                  <a:t>	PQ = new minheap();</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PQ.deleteMin</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if (!done[neighbor]){</a:t>
                </a:r>
              </a:p>
              <a:p>
                <a:r>
                  <a:rPr lang="en-US" sz="1750" dirty="0"/>
                  <a:t>				</a:t>
                </a:r>
                <a:r>
                  <a:rPr lang="en-US" sz="1750" dirty="0" err="1"/>
                  <a:t>new_dist</a:t>
                </a:r>
                <a:r>
                  <a:rPr lang="en-US" sz="1750" dirty="0"/>
                  <a:t> = distances[current]+weight(</a:t>
                </a:r>
                <a:r>
                  <a:rPr lang="en-US" sz="1750" dirty="0" err="1"/>
                  <a:t>current,neighbor</a:t>
                </a:r>
                <a:r>
                  <a:rPr lang="en-US" sz="1750" dirty="0"/>
                  <a:t>);</a:t>
                </a:r>
              </a:p>
              <a:p>
                <a:r>
                  <a:rPr lang="en-US" sz="1750" dirty="0"/>
                  <a:t>				if(distances[neighbor] == </a:t>
                </a:r>
                <a14:m>
                  <m:oMath xmlns:m="http://schemas.openxmlformats.org/officeDocument/2006/math">
                    <m:r>
                      <a:rPr lang="en-US" sz="1750" b="0" i="1" smtClean="0">
                        <a:latin typeface="Cambria Math" panose="02040503050406030204" pitchFamily="18" charset="0"/>
                      </a:rPr>
                      <m:t>∞</m:t>
                    </m:r>
                  </m:oMath>
                </a14:m>
                <a:r>
                  <a:rPr lang="en-US" sz="1750" dirty="0"/>
                  <a:t>){</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if (</a:t>
                </a:r>
                <a:r>
                  <a:rPr lang="en-US" sz="1750" dirty="0" err="1"/>
                  <a:t>new_dist</a:t>
                </a:r>
                <a:r>
                  <a:rPr lang="en-US" sz="1750" dirty="0"/>
                  <a:t> &lt; distances[neighbor]){</a:t>
                </a:r>
              </a:p>
              <a:p>
                <a:r>
                  <a:rPr lang="en-US" sz="1750" dirty="0"/>
                  <a:t>					distances[neighbor]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p:sp>
            <p:nvSpPr>
              <p:cNvPr id="42" name="TextBox 41">
                <a:extLst>
                  <a:ext uri="{FF2B5EF4-FFF2-40B4-BE49-F238E27FC236}">
                    <a16:creationId xmlns:a16="http://schemas.microsoft.com/office/drawing/2014/main" id="{CE8E3EB6-DCE4-80FD-11C5-67387524BFBB}"/>
                  </a:ext>
                </a:extLst>
              </p:cNvPr>
              <p:cNvSpPr txBox="1">
                <a:spLocks noRot="1" noChangeAspect="1" noMove="1" noResize="1" noEditPoints="1" noAdjustHandles="1" noChangeArrowheads="1" noChangeShapeType="1" noTextEdit="1"/>
              </p:cNvSpPr>
              <p:nvPr/>
            </p:nvSpPr>
            <p:spPr>
              <a:xfrm>
                <a:off x="155245" y="422927"/>
                <a:ext cx="11292188" cy="6555641"/>
              </a:xfrm>
              <a:prstGeom prst="rect">
                <a:avLst/>
              </a:prstGeom>
              <a:blipFill>
                <a:blip r:embed="rId2"/>
                <a:stretch>
                  <a:fillRect l="-378" t="-186" b="-372"/>
                </a:stretch>
              </a:blipFill>
            </p:spPr>
            <p:txBody>
              <a:bodyPr/>
              <a:lstStyle/>
              <a:p>
                <a:r>
                  <a:rPr lang="en-US">
                    <a:noFill/>
                  </a:rPr>
                  <a:t> </a:t>
                </a:r>
              </a:p>
            </p:txBody>
          </p:sp>
        </mc:Fallback>
      </mc:AlternateContent>
      <p:sp>
        <p:nvSpPr>
          <p:cNvPr id="46" name="Title 1">
            <a:extLst>
              <a:ext uri="{FF2B5EF4-FFF2-40B4-BE49-F238E27FC236}">
                <a16:creationId xmlns:a16="http://schemas.microsoft.com/office/drawing/2014/main" id="{B84BA7F1-B0BA-DBCC-BA1D-14BAAB8D839F}"/>
              </a:ext>
            </a:extLst>
          </p:cNvPr>
          <p:cNvSpPr>
            <a:spLocks noGrp="1"/>
          </p:cNvSpPr>
          <p:nvPr>
            <p:ph type="title"/>
          </p:nvPr>
        </p:nvSpPr>
        <p:spPr>
          <a:xfrm>
            <a:off x="609600" y="-320040"/>
            <a:ext cx="10972800" cy="1143000"/>
          </a:xfrm>
        </p:spPr>
        <p:txBody>
          <a:bodyPr>
            <a:normAutofit/>
          </a:bodyPr>
          <a:lstStyle/>
          <a:p>
            <a:r>
              <a:rPr lang="en-US" dirty="0"/>
              <a:t>Dijkstra’s Algorithm</a:t>
            </a:r>
          </a:p>
        </p:txBody>
      </p:sp>
    </p:spTree>
    <p:extLst>
      <p:ext uri="{BB962C8B-B14F-4D97-AF65-F5344CB8AC3E}">
        <p14:creationId xmlns:p14="http://schemas.microsoft.com/office/powerpoint/2010/main" val="3689754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BADE50-950A-4D58-BFB2-FA2C6A8B385D}" type="slidenum">
              <a:rPr lang="en-US" smtClean="0"/>
              <a:t>44</a:t>
            </a:fld>
            <a:endParaRPr lang="en-US"/>
          </a:p>
        </p:txBody>
      </p:sp>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E8E3EB6-DCE4-80FD-11C5-67387524BFBB}"/>
                  </a:ext>
                </a:extLst>
              </p:cNvPr>
              <p:cNvSpPr txBox="1"/>
              <p:nvPr/>
            </p:nvSpPr>
            <p:spPr>
              <a:xfrm>
                <a:off x="155245" y="422927"/>
                <a:ext cx="11292188" cy="6555641"/>
              </a:xfrm>
              <a:prstGeom prst="rect">
                <a:avLst/>
              </a:prstGeom>
              <a:noFill/>
            </p:spPr>
            <p:txBody>
              <a:bodyPr wrap="square" rtlCol="0">
                <a:spAutoFit/>
              </a:bodyPr>
              <a:lstStyle/>
              <a:p>
                <a:r>
                  <a:rPr lang="en-US" sz="1750" dirty="0"/>
                  <a:t>int </a:t>
                </a:r>
                <a:r>
                  <a:rPr lang="en-US" sz="1750" dirty="0" err="1"/>
                  <a:t>primss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done = [</a:t>
                </a:r>
                <a:r>
                  <a:rPr lang="en-US" sz="1750" dirty="0" err="1"/>
                  <a:t>False,False,False</a:t>
                </a:r>
                <a:r>
                  <a:rPr lang="en-US" sz="1750" dirty="0"/>
                  <a:t>,…];  // one index per node</a:t>
                </a:r>
              </a:p>
              <a:p>
                <a:r>
                  <a:rPr lang="en-US" sz="1750" dirty="0"/>
                  <a:t>	PQ = new minheap();</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PQ.deleteMin</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if (!done[neighbor]){</a:t>
                </a:r>
              </a:p>
              <a:p>
                <a:r>
                  <a:rPr lang="en-US" sz="1750" dirty="0"/>
                  <a:t>				</a:t>
                </a:r>
                <a:r>
                  <a:rPr lang="en-US" sz="1750" dirty="0" err="1"/>
                  <a:t>new_dist</a:t>
                </a:r>
                <a:r>
                  <a:rPr lang="en-US" sz="1750" dirty="0"/>
                  <a:t> = weight(</a:t>
                </a:r>
                <a:r>
                  <a:rPr lang="en-US" sz="1750" dirty="0" err="1"/>
                  <a:t>current,neighbor</a:t>
                </a:r>
                <a:r>
                  <a:rPr lang="en-US" sz="1750" dirty="0"/>
                  <a:t>);</a:t>
                </a:r>
              </a:p>
              <a:p>
                <a:r>
                  <a:rPr lang="en-US" sz="1750" dirty="0"/>
                  <a:t>				if(distances[neighbor] == </a:t>
                </a:r>
                <a14:m>
                  <m:oMath xmlns:m="http://schemas.openxmlformats.org/officeDocument/2006/math">
                    <m:r>
                      <a:rPr lang="en-US" sz="1750" b="0" i="1" smtClean="0">
                        <a:latin typeface="Cambria Math" panose="02040503050406030204" pitchFamily="18" charset="0"/>
                      </a:rPr>
                      <m:t>∞</m:t>
                    </m:r>
                  </m:oMath>
                </a14:m>
                <a:r>
                  <a:rPr lang="en-US" sz="1750" dirty="0"/>
                  <a:t>){</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if (</a:t>
                </a:r>
                <a:r>
                  <a:rPr lang="en-US" sz="1750" dirty="0" err="1"/>
                  <a:t>new_dist</a:t>
                </a:r>
                <a:r>
                  <a:rPr lang="en-US" sz="1750" dirty="0"/>
                  <a:t> &lt; distances[neighbor]){</a:t>
                </a:r>
              </a:p>
              <a:p>
                <a:r>
                  <a:rPr lang="en-US" sz="1750" dirty="0"/>
                  <a:t>					distances[neighbor]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p:sp>
            <p:nvSpPr>
              <p:cNvPr id="42" name="TextBox 41">
                <a:extLst>
                  <a:ext uri="{FF2B5EF4-FFF2-40B4-BE49-F238E27FC236}">
                    <a16:creationId xmlns:a16="http://schemas.microsoft.com/office/drawing/2014/main" id="{CE8E3EB6-DCE4-80FD-11C5-67387524BFBB}"/>
                  </a:ext>
                </a:extLst>
              </p:cNvPr>
              <p:cNvSpPr txBox="1">
                <a:spLocks noRot="1" noChangeAspect="1" noMove="1" noResize="1" noEditPoints="1" noAdjustHandles="1" noChangeArrowheads="1" noChangeShapeType="1" noTextEdit="1"/>
              </p:cNvSpPr>
              <p:nvPr/>
            </p:nvSpPr>
            <p:spPr>
              <a:xfrm>
                <a:off x="155245" y="422927"/>
                <a:ext cx="11292188" cy="6555641"/>
              </a:xfrm>
              <a:prstGeom prst="rect">
                <a:avLst/>
              </a:prstGeom>
              <a:blipFill>
                <a:blip r:embed="rId2"/>
                <a:stretch>
                  <a:fillRect l="-378" t="-186" b="-372"/>
                </a:stretch>
              </a:blipFill>
            </p:spPr>
            <p:txBody>
              <a:bodyPr/>
              <a:lstStyle/>
              <a:p>
                <a:r>
                  <a:rPr lang="en-US">
                    <a:noFill/>
                  </a:rPr>
                  <a:t> </a:t>
                </a:r>
              </a:p>
            </p:txBody>
          </p:sp>
        </mc:Fallback>
      </mc:AlternateContent>
      <p:sp>
        <p:nvSpPr>
          <p:cNvPr id="46" name="Title 1">
            <a:extLst>
              <a:ext uri="{FF2B5EF4-FFF2-40B4-BE49-F238E27FC236}">
                <a16:creationId xmlns:a16="http://schemas.microsoft.com/office/drawing/2014/main" id="{B84BA7F1-B0BA-DBCC-BA1D-14BAAB8D839F}"/>
              </a:ext>
            </a:extLst>
          </p:cNvPr>
          <p:cNvSpPr>
            <a:spLocks noGrp="1"/>
          </p:cNvSpPr>
          <p:nvPr>
            <p:ph type="title"/>
          </p:nvPr>
        </p:nvSpPr>
        <p:spPr>
          <a:xfrm>
            <a:off x="609600" y="-320040"/>
            <a:ext cx="10972800" cy="1143000"/>
          </a:xfrm>
        </p:spPr>
        <p:txBody>
          <a:bodyPr>
            <a:normAutofit/>
          </a:bodyPr>
          <a:lstStyle/>
          <a:p>
            <a:r>
              <a:rPr lang="en-US" dirty="0" err="1"/>
              <a:t>Prims’s</a:t>
            </a:r>
            <a:r>
              <a:rPr lang="en-US" dirty="0"/>
              <a:t> Algorithm</a:t>
            </a:r>
          </a:p>
        </p:txBody>
      </p:sp>
    </p:spTree>
    <p:extLst>
      <p:ext uri="{BB962C8B-B14F-4D97-AF65-F5344CB8AC3E}">
        <p14:creationId xmlns:p14="http://schemas.microsoft.com/office/powerpoint/2010/main" val="2176316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BADE50-950A-4D58-BFB2-FA2C6A8B385D}" type="slidenum">
              <a:rPr lang="en-US" smtClean="0"/>
              <a:t>45</a:t>
            </a:fld>
            <a:endParaRPr lang="en-US"/>
          </a:p>
        </p:txBody>
      </p:sp>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E8E3EB6-DCE4-80FD-11C5-67387524BFBB}"/>
                  </a:ext>
                </a:extLst>
              </p:cNvPr>
              <p:cNvSpPr txBox="1"/>
              <p:nvPr/>
            </p:nvSpPr>
            <p:spPr>
              <a:xfrm>
                <a:off x="155245" y="422927"/>
                <a:ext cx="11292188" cy="6555641"/>
              </a:xfrm>
              <a:prstGeom prst="rect">
                <a:avLst/>
              </a:prstGeom>
              <a:noFill/>
            </p:spPr>
            <p:txBody>
              <a:bodyPr wrap="square" rtlCol="0">
                <a:spAutoFit/>
              </a:bodyPr>
              <a:lstStyle/>
              <a:p>
                <a:r>
                  <a:rPr lang="en-US" sz="1750" dirty="0"/>
                  <a:t>int </a:t>
                </a:r>
                <a:r>
                  <a:rPr lang="en-US" sz="1750" dirty="0" err="1"/>
                  <a:t>dijkstras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done = [</a:t>
                </a:r>
                <a:r>
                  <a:rPr lang="en-US" sz="1750" dirty="0" err="1"/>
                  <a:t>False,False,False</a:t>
                </a:r>
                <a:r>
                  <a:rPr lang="en-US" sz="1750" dirty="0"/>
                  <a:t>,…];  // one index per node</a:t>
                </a:r>
              </a:p>
              <a:p>
                <a:r>
                  <a:rPr lang="en-US" sz="1750" dirty="0"/>
                  <a:t>	PQ = new minheap();</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PQ.deleteMin</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if (!done[neighbor]){</a:t>
                </a:r>
              </a:p>
              <a:p>
                <a:r>
                  <a:rPr lang="en-US" sz="1750" dirty="0"/>
                  <a:t>				</a:t>
                </a:r>
                <a:r>
                  <a:rPr lang="en-US" sz="1750" dirty="0" err="1">
                    <a:solidFill>
                      <a:srgbClr val="FF0000"/>
                    </a:solidFill>
                  </a:rPr>
                  <a:t>new_dist</a:t>
                </a:r>
                <a:r>
                  <a:rPr lang="en-US" sz="1750" dirty="0">
                    <a:solidFill>
                      <a:srgbClr val="FF0000"/>
                    </a:solidFill>
                  </a:rPr>
                  <a:t> = distances[current]+weight(</a:t>
                </a:r>
                <a:r>
                  <a:rPr lang="en-US" sz="1750" dirty="0" err="1">
                    <a:solidFill>
                      <a:srgbClr val="FF0000"/>
                    </a:solidFill>
                  </a:rPr>
                  <a:t>current,neighbor</a:t>
                </a:r>
                <a:r>
                  <a:rPr lang="en-US" sz="1750" dirty="0">
                    <a:solidFill>
                      <a:srgbClr val="FF0000"/>
                    </a:solidFill>
                  </a:rPr>
                  <a:t>);</a:t>
                </a:r>
              </a:p>
              <a:p>
                <a:r>
                  <a:rPr lang="en-US" sz="1750" dirty="0"/>
                  <a:t>				if(distances[neighbor] == </a:t>
                </a:r>
                <a14:m>
                  <m:oMath xmlns:m="http://schemas.openxmlformats.org/officeDocument/2006/math">
                    <m:r>
                      <a:rPr lang="en-US" sz="1750" b="0" i="1" smtClean="0">
                        <a:latin typeface="Cambria Math" panose="02040503050406030204" pitchFamily="18" charset="0"/>
                      </a:rPr>
                      <m:t>∞</m:t>
                    </m:r>
                  </m:oMath>
                </a14:m>
                <a:r>
                  <a:rPr lang="en-US" sz="1750" dirty="0"/>
                  <a:t>){</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if (</a:t>
                </a:r>
                <a:r>
                  <a:rPr lang="en-US" sz="1750" dirty="0" err="1"/>
                  <a:t>new_dist</a:t>
                </a:r>
                <a:r>
                  <a:rPr lang="en-US" sz="1750" dirty="0"/>
                  <a:t> &lt; distances[neighbor]){</a:t>
                </a:r>
              </a:p>
              <a:p>
                <a:r>
                  <a:rPr lang="en-US" sz="1750" dirty="0"/>
                  <a:t>					distances[neighbor]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p:sp>
            <p:nvSpPr>
              <p:cNvPr id="42" name="TextBox 41">
                <a:extLst>
                  <a:ext uri="{FF2B5EF4-FFF2-40B4-BE49-F238E27FC236}">
                    <a16:creationId xmlns:a16="http://schemas.microsoft.com/office/drawing/2014/main" id="{CE8E3EB6-DCE4-80FD-11C5-67387524BFBB}"/>
                  </a:ext>
                </a:extLst>
              </p:cNvPr>
              <p:cNvSpPr txBox="1">
                <a:spLocks noRot="1" noChangeAspect="1" noMove="1" noResize="1" noEditPoints="1" noAdjustHandles="1" noChangeArrowheads="1" noChangeShapeType="1" noTextEdit="1"/>
              </p:cNvSpPr>
              <p:nvPr/>
            </p:nvSpPr>
            <p:spPr>
              <a:xfrm>
                <a:off x="155245" y="422927"/>
                <a:ext cx="11292188" cy="6555641"/>
              </a:xfrm>
              <a:prstGeom prst="rect">
                <a:avLst/>
              </a:prstGeom>
              <a:blipFill>
                <a:blip r:embed="rId2"/>
                <a:stretch>
                  <a:fillRect l="-378" t="-186" b="-372"/>
                </a:stretch>
              </a:blipFill>
            </p:spPr>
            <p:txBody>
              <a:bodyPr/>
              <a:lstStyle/>
              <a:p>
                <a:r>
                  <a:rPr lang="en-US">
                    <a:noFill/>
                  </a:rPr>
                  <a:t> </a:t>
                </a:r>
              </a:p>
            </p:txBody>
          </p:sp>
        </mc:Fallback>
      </mc:AlternateContent>
      <p:sp>
        <p:nvSpPr>
          <p:cNvPr id="46" name="Title 1">
            <a:extLst>
              <a:ext uri="{FF2B5EF4-FFF2-40B4-BE49-F238E27FC236}">
                <a16:creationId xmlns:a16="http://schemas.microsoft.com/office/drawing/2014/main" id="{B84BA7F1-B0BA-DBCC-BA1D-14BAAB8D839F}"/>
              </a:ext>
            </a:extLst>
          </p:cNvPr>
          <p:cNvSpPr>
            <a:spLocks noGrp="1"/>
          </p:cNvSpPr>
          <p:nvPr>
            <p:ph type="title"/>
          </p:nvPr>
        </p:nvSpPr>
        <p:spPr>
          <a:xfrm>
            <a:off x="609600" y="-320040"/>
            <a:ext cx="10972800" cy="1143000"/>
          </a:xfrm>
        </p:spPr>
        <p:txBody>
          <a:bodyPr>
            <a:normAutofit/>
          </a:bodyPr>
          <a:lstStyle/>
          <a:p>
            <a:r>
              <a:rPr lang="en-US" dirty="0"/>
              <a:t>Dijkstra’s Algorithm</a:t>
            </a:r>
          </a:p>
        </p:txBody>
      </p:sp>
    </p:spTree>
    <p:extLst>
      <p:ext uri="{BB962C8B-B14F-4D97-AF65-F5344CB8AC3E}">
        <p14:creationId xmlns:p14="http://schemas.microsoft.com/office/powerpoint/2010/main" val="3889499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BADE50-950A-4D58-BFB2-FA2C6A8B385D}" type="slidenum">
              <a:rPr lang="en-US" smtClean="0"/>
              <a:t>46</a:t>
            </a:fld>
            <a:endParaRPr lang="en-US"/>
          </a:p>
        </p:txBody>
      </p:sp>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E8E3EB6-DCE4-80FD-11C5-67387524BFBB}"/>
                  </a:ext>
                </a:extLst>
              </p:cNvPr>
              <p:cNvSpPr txBox="1"/>
              <p:nvPr/>
            </p:nvSpPr>
            <p:spPr>
              <a:xfrm>
                <a:off x="155245" y="422927"/>
                <a:ext cx="11292188" cy="6555641"/>
              </a:xfrm>
              <a:prstGeom prst="rect">
                <a:avLst/>
              </a:prstGeom>
              <a:noFill/>
            </p:spPr>
            <p:txBody>
              <a:bodyPr wrap="square" rtlCol="0">
                <a:spAutoFit/>
              </a:bodyPr>
              <a:lstStyle/>
              <a:p>
                <a:r>
                  <a:rPr lang="en-US" sz="1750" dirty="0"/>
                  <a:t>int </a:t>
                </a:r>
                <a:r>
                  <a:rPr lang="en-US" sz="1750" dirty="0" err="1"/>
                  <a:t>primss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done = [</a:t>
                </a:r>
                <a:r>
                  <a:rPr lang="en-US" sz="1750" dirty="0" err="1"/>
                  <a:t>False,False,False</a:t>
                </a:r>
                <a:r>
                  <a:rPr lang="en-US" sz="1750" dirty="0"/>
                  <a:t>,…];  // one index per node</a:t>
                </a:r>
              </a:p>
              <a:p>
                <a:r>
                  <a:rPr lang="en-US" sz="1750" dirty="0"/>
                  <a:t>	PQ = new minheap();</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PQ.deleteMin</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if (!done[neighbor]){</a:t>
                </a:r>
              </a:p>
              <a:p>
                <a:r>
                  <a:rPr lang="en-US" sz="1750" dirty="0"/>
                  <a:t>				</a:t>
                </a:r>
                <a:r>
                  <a:rPr lang="en-US" sz="1750" dirty="0" err="1">
                    <a:solidFill>
                      <a:srgbClr val="FF0000"/>
                    </a:solidFill>
                  </a:rPr>
                  <a:t>new_dist</a:t>
                </a:r>
                <a:r>
                  <a:rPr lang="en-US" sz="1750" dirty="0">
                    <a:solidFill>
                      <a:srgbClr val="FF0000"/>
                    </a:solidFill>
                  </a:rPr>
                  <a:t> = weight(</a:t>
                </a:r>
                <a:r>
                  <a:rPr lang="en-US" sz="1750" dirty="0" err="1">
                    <a:solidFill>
                      <a:srgbClr val="FF0000"/>
                    </a:solidFill>
                  </a:rPr>
                  <a:t>current,neighbor</a:t>
                </a:r>
                <a:r>
                  <a:rPr lang="en-US" sz="1750" dirty="0">
                    <a:solidFill>
                      <a:srgbClr val="FF0000"/>
                    </a:solidFill>
                  </a:rPr>
                  <a:t>);</a:t>
                </a:r>
              </a:p>
              <a:p>
                <a:r>
                  <a:rPr lang="en-US" sz="1750" dirty="0"/>
                  <a:t>				if(distances[neighbor] == </a:t>
                </a:r>
                <a14:m>
                  <m:oMath xmlns:m="http://schemas.openxmlformats.org/officeDocument/2006/math">
                    <m:r>
                      <a:rPr lang="en-US" sz="1750" b="0" i="1" smtClean="0">
                        <a:latin typeface="Cambria Math" panose="02040503050406030204" pitchFamily="18" charset="0"/>
                      </a:rPr>
                      <m:t>∞</m:t>
                    </m:r>
                  </m:oMath>
                </a14:m>
                <a:r>
                  <a:rPr lang="en-US" sz="1750" dirty="0"/>
                  <a:t>){</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if (</a:t>
                </a:r>
                <a:r>
                  <a:rPr lang="en-US" sz="1750" dirty="0" err="1"/>
                  <a:t>new_dist</a:t>
                </a:r>
                <a:r>
                  <a:rPr lang="en-US" sz="1750" dirty="0"/>
                  <a:t> &lt; distances[neighbor]){</a:t>
                </a:r>
              </a:p>
              <a:p>
                <a:r>
                  <a:rPr lang="en-US" sz="1750" dirty="0"/>
                  <a:t>					distances[neighbor]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p:sp>
            <p:nvSpPr>
              <p:cNvPr id="42" name="TextBox 41">
                <a:extLst>
                  <a:ext uri="{FF2B5EF4-FFF2-40B4-BE49-F238E27FC236}">
                    <a16:creationId xmlns:a16="http://schemas.microsoft.com/office/drawing/2014/main" id="{CE8E3EB6-DCE4-80FD-11C5-67387524BFBB}"/>
                  </a:ext>
                </a:extLst>
              </p:cNvPr>
              <p:cNvSpPr txBox="1">
                <a:spLocks noRot="1" noChangeAspect="1" noMove="1" noResize="1" noEditPoints="1" noAdjustHandles="1" noChangeArrowheads="1" noChangeShapeType="1" noTextEdit="1"/>
              </p:cNvSpPr>
              <p:nvPr/>
            </p:nvSpPr>
            <p:spPr>
              <a:xfrm>
                <a:off x="155245" y="422927"/>
                <a:ext cx="11292188" cy="6555641"/>
              </a:xfrm>
              <a:prstGeom prst="rect">
                <a:avLst/>
              </a:prstGeom>
              <a:blipFill>
                <a:blip r:embed="rId2"/>
                <a:stretch>
                  <a:fillRect l="-378" t="-186" b="-372"/>
                </a:stretch>
              </a:blipFill>
            </p:spPr>
            <p:txBody>
              <a:bodyPr/>
              <a:lstStyle/>
              <a:p>
                <a:r>
                  <a:rPr lang="en-US">
                    <a:noFill/>
                  </a:rPr>
                  <a:t> </a:t>
                </a:r>
              </a:p>
            </p:txBody>
          </p:sp>
        </mc:Fallback>
      </mc:AlternateContent>
      <p:sp>
        <p:nvSpPr>
          <p:cNvPr id="46" name="Title 1">
            <a:extLst>
              <a:ext uri="{FF2B5EF4-FFF2-40B4-BE49-F238E27FC236}">
                <a16:creationId xmlns:a16="http://schemas.microsoft.com/office/drawing/2014/main" id="{B84BA7F1-B0BA-DBCC-BA1D-14BAAB8D839F}"/>
              </a:ext>
            </a:extLst>
          </p:cNvPr>
          <p:cNvSpPr>
            <a:spLocks noGrp="1"/>
          </p:cNvSpPr>
          <p:nvPr>
            <p:ph type="title"/>
          </p:nvPr>
        </p:nvSpPr>
        <p:spPr>
          <a:xfrm>
            <a:off x="609600" y="-320040"/>
            <a:ext cx="10972800" cy="1143000"/>
          </a:xfrm>
        </p:spPr>
        <p:txBody>
          <a:bodyPr>
            <a:normAutofit/>
          </a:bodyPr>
          <a:lstStyle/>
          <a:p>
            <a:r>
              <a:rPr lang="en-US" dirty="0" err="1"/>
              <a:t>Prims’s</a:t>
            </a:r>
            <a:r>
              <a:rPr lang="en-US" dirty="0"/>
              <a:t> Algorithm</a:t>
            </a:r>
          </a:p>
        </p:txBody>
      </p:sp>
    </p:spTree>
    <p:extLst>
      <p:ext uri="{BB962C8B-B14F-4D97-AF65-F5344CB8AC3E}">
        <p14:creationId xmlns:p14="http://schemas.microsoft.com/office/powerpoint/2010/main" val="2879888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Input: graph with </a:t>
                </a:r>
                <a:r>
                  <a:rPr lang="en-US" b="1" dirty="0"/>
                  <a:t>no negative edge weights</a:t>
                </a:r>
                <a:r>
                  <a:rPr lang="en-US" dirty="0"/>
                  <a:t>, start node </a:t>
                </a:r>
                <a14:m>
                  <m:oMath xmlns:m="http://schemas.openxmlformats.org/officeDocument/2006/math">
                    <m:r>
                      <a:rPr lang="en-US" b="0" i="1" smtClean="0">
                        <a:solidFill>
                          <a:srgbClr val="FF0000"/>
                        </a:solidFill>
                        <a:latin typeface="Cambria Math"/>
                      </a:rPr>
                      <m:t>𝑠</m:t>
                    </m:r>
                  </m:oMath>
                </a14:m>
                <a:r>
                  <a:rPr lang="en-US" dirty="0"/>
                  <a:t>, end node </a:t>
                </a:r>
                <a14:m>
                  <m:oMath xmlns:m="http://schemas.openxmlformats.org/officeDocument/2006/math">
                    <m:r>
                      <a:rPr lang="en-US" b="0" i="1" smtClean="0">
                        <a:latin typeface="Cambria Math" panose="02040503050406030204" pitchFamily="18" charset="0"/>
                      </a:rPr>
                      <m:t>𝑡</m:t>
                    </m:r>
                  </m:oMath>
                </a14:m>
                <a:endParaRPr lang="en-US" dirty="0"/>
              </a:p>
              <a:p>
                <a:r>
                  <a:rPr lang="en-US" dirty="0"/>
                  <a:t>Behavior: Start with node </a:t>
                </a:r>
                <a14:m>
                  <m:oMath xmlns:m="http://schemas.openxmlformats.org/officeDocument/2006/math">
                    <m:r>
                      <a:rPr lang="en-US" b="0" i="1" smtClean="0">
                        <a:solidFill>
                          <a:srgbClr val="FF0000"/>
                        </a:solidFill>
                        <a:latin typeface="Cambria Math"/>
                      </a:rPr>
                      <m:t>𝑠</m:t>
                    </m:r>
                  </m:oMath>
                </a14:m>
                <a:r>
                  <a:rPr lang="en-US" dirty="0"/>
                  <a:t>, repeatedly go to the incomplete node “nearest” to </a:t>
                </a:r>
                <a14:m>
                  <m:oMath xmlns:m="http://schemas.openxmlformats.org/officeDocument/2006/math">
                    <m:r>
                      <a:rPr lang="en-US" b="0" i="1" smtClean="0">
                        <a:solidFill>
                          <a:srgbClr val="FF0000"/>
                        </a:solidFill>
                        <a:latin typeface="Cambria Math" panose="02040503050406030204" pitchFamily="18" charset="0"/>
                      </a:rPr>
                      <m:t>𝑠</m:t>
                    </m:r>
                  </m:oMath>
                </a14:m>
                <a:r>
                  <a:rPr lang="en-US" dirty="0"/>
                  <a:t>, stop when </a:t>
                </a:r>
              </a:p>
              <a:p>
                <a:r>
                  <a:rPr lang="en-US" dirty="0"/>
                  <a:t>Output: </a:t>
                </a:r>
              </a:p>
              <a:p>
                <a:pPr lvl="1"/>
                <a:r>
                  <a:rPr lang="en-US" dirty="0"/>
                  <a:t>Distance from start to end</a:t>
                </a:r>
              </a:p>
              <a:p>
                <a:pPr lvl="1"/>
                <a:r>
                  <a:rPr lang="en-US" dirty="0"/>
                  <a:t>Distance from start to every node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1617" r="-2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5</a:t>
            </a:fld>
            <a:endParaRPr lang="en-US" dirty="0"/>
          </a:p>
        </p:txBody>
      </p:sp>
      <p:grpSp>
        <p:nvGrpSpPr>
          <p:cNvPr id="134" name="Group 133">
            <a:extLst>
              <a:ext uri="{FF2B5EF4-FFF2-40B4-BE49-F238E27FC236}">
                <a16:creationId xmlns:a16="http://schemas.microsoft.com/office/drawing/2014/main" id="{E2B0C053-06DE-DC6A-94E3-26A4B7C389DB}"/>
              </a:ext>
            </a:extLst>
          </p:cNvPr>
          <p:cNvGrpSpPr/>
          <p:nvPr/>
        </p:nvGrpSpPr>
        <p:grpSpPr>
          <a:xfrm>
            <a:off x="7103154" y="3461160"/>
            <a:ext cx="4600060" cy="2787240"/>
            <a:chOff x="0" y="2862182"/>
            <a:chExt cx="7044346" cy="4268266"/>
          </a:xfrm>
        </p:grpSpPr>
        <p:cxnSp>
          <p:nvCxnSpPr>
            <p:cNvPr id="135" name="Straight Connector 134">
              <a:extLst>
                <a:ext uri="{FF2B5EF4-FFF2-40B4-BE49-F238E27FC236}">
                  <a16:creationId xmlns:a16="http://schemas.microsoft.com/office/drawing/2014/main" id="{59D6E633-2018-6DF0-8676-6A173CB557A1}"/>
                </a:ext>
              </a:extLst>
            </p:cNvPr>
            <p:cNvCxnSpPr>
              <a:stCxn id="163" idx="7"/>
              <a:endCxn id="16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DD6544E-44ED-CF32-47B5-A1B4988A6D49}"/>
                </a:ext>
              </a:extLst>
            </p:cNvPr>
            <p:cNvCxnSpPr>
              <a:stCxn id="164" idx="6"/>
              <a:endCxn id="16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609AA63-0697-DFAB-2F65-DD84B6399C65}"/>
                </a:ext>
              </a:extLst>
            </p:cNvPr>
            <p:cNvCxnSpPr>
              <a:stCxn id="163" idx="4"/>
              <a:endCxn id="16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392A1AD-267A-CC27-B94E-D47715F596FF}"/>
                </a:ext>
              </a:extLst>
            </p:cNvPr>
            <p:cNvCxnSpPr>
              <a:stCxn id="166" idx="3"/>
              <a:endCxn id="16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68CCB42-49BD-0035-AF74-5D2BC6B5718E}"/>
                </a:ext>
              </a:extLst>
            </p:cNvPr>
            <p:cNvCxnSpPr>
              <a:stCxn id="168" idx="2"/>
              <a:endCxn id="16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6E63AAA-79BB-40A4-255C-8A6F4CEF1F70}"/>
                </a:ext>
              </a:extLst>
            </p:cNvPr>
            <p:cNvCxnSpPr>
              <a:stCxn id="166" idx="5"/>
              <a:endCxn id="16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4C8E128-E7FF-0EE2-C929-28DCF5F3B109}"/>
                </a:ext>
              </a:extLst>
            </p:cNvPr>
            <p:cNvCxnSpPr>
              <a:stCxn id="166" idx="7"/>
              <a:endCxn id="16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2466A6F-7C04-3155-ED0B-352D7B6E726F}"/>
                </a:ext>
              </a:extLst>
            </p:cNvPr>
            <p:cNvCxnSpPr>
              <a:stCxn id="168" idx="6"/>
              <a:endCxn id="16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3467D08-B158-F459-76E0-1CC5F3E2A736}"/>
                </a:ext>
              </a:extLst>
            </p:cNvPr>
            <p:cNvCxnSpPr>
              <a:stCxn id="169" idx="1"/>
              <a:endCxn id="16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ED42938-B1CF-CCAB-82E7-C5D9ED62B47E}"/>
                </a:ext>
              </a:extLst>
            </p:cNvPr>
            <p:cNvCxnSpPr>
              <a:stCxn id="171" idx="2"/>
              <a:endCxn id="16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0F49481-D214-4D23-F5DB-22D5C9AC8216}"/>
                </a:ext>
              </a:extLst>
            </p:cNvPr>
            <p:cNvCxnSpPr>
              <a:stCxn id="169" idx="0"/>
              <a:endCxn id="17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DD9656E-2A08-FAF6-0E5A-864DBE4AF542}"/>
                </a:ext>
              </a:extLst>
            </p:cNvPr>
            <p:cNvCxnSpPr>
              <a:stCxn id="170" idx="1"/>
              <a:endCxn id="17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918935C-8432-0740-DBB5-9F8278FF03C2}"/>
                </a:ext>
              </a:extLst>
            </p:cNvPr>
            <p:cNvCxnSpPr>
              <a:stCxn id="170" idx="3"/>
              <a:endCxn id="16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5DA70AD2-103F-3808-D08A-C8C7652E78C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49" name="TextBox 148">
              <a:extLst>
                <a:ext uri="{FF2B5EF4-FFF2-40B4-BE49-F238E27FC236}">
                  <a16:creationId xmlns:a16="http://schemas.microsoft.com/office/drawing/2014/main" id="{3826737A-FAD1-118C-9744-F6C76DF1C23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150" name="TextBox 149">
              <a:extLst>
                <a:ext uri="{FF2B5EF4-FFF2-40B4-BE49-F238E27FC236}">
                  <a16:creationId xmlns:a16="http://schemas.microsoft.com/office/drawing/2014/main" id="{677F8BFC-E723-6F4D-29CA-E8ED1B6D3D9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151" name="TextBox 150">
              <a:extLst>
                <a:ext uri="{FF2B5EF4-FFF2-40B4-BE49-F238E27FC236}">
                  <a16:creationId xmlns:a16="http://schemas.microsoft.com/office/drawing/2014/main" id="{E5965D04-95BE-172D-DE21-720E47C71DB1}"/>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52" name="TextBox 151">
              <a:extLst>
                <a:ext uri="{FF2B5EF4-FFF2-40B4-BE49-F238E27FC236}">
                  <a16:creationId xmlns:a16="http://schemas.microsoft.com/office/drawing/2014/main" id="{C0F2268A-3C7A-655E-79FA-25240CF558A3}"/>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53" name="TextBox 152">
              <a:extLst>
                <a:ext uri="{FF2B5EF4-FFF2-40B4-BE49-F238E27FC236}">
                  <a16:creationId xmlns:a16="http://schemas.microsoft.com/office/drawing/2014/main" id="{46D66E34-9CBE-C2C6-5186-6CDDE266062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54" name="TextBox 153">
              <a:extLst>
                <a:ext uri="{FF2B5EF4-FFF2-40B4-BE49-F238E27FC236}">
                  <a16:creationId xmlns:a16="http://schemas.microsoft.com/office/drawing/2014/main" id="{1F4F19F6-511C-663F-AB69-47F024628721}"/>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55" name="TextBox 154">
              <a:extLst>
                <a:ext uri="{FF2B5EF4-FFF2-40B4-BE49-F238E27FC236}">
                  <a16:creationId xmlns:a16="http://schemas.microsoft.com/office/drawing/2014/main" id="{0DFECE1A-1211-86CD-9F2F-1BEA574448D8}"/>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56" name="TextBox 155">
              <a:extLst>
                <a:ext uri="{FF2B5EF4-FFF2-40B4-BE49-F238E27FC236}">
                  <a16:creationId xmlns:a16="http://schemas.microsoft.com/office/drawing/2014/main" id="{948369BE-B017-271D-FAD6-FCA8E179CD0F}"/>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57" name="TextBox 156">
              <a:extLst>
                <a:ext uri="{FF2B5EF4-FFF2-40B4-BE49-F238E27FC236}">
                  <a16:creationId xmlns:a16="http://schemas.microsoft.com/office/drawing/2014/main" id="{BA7E08C1-460F-68AC-983A-1E7F28845F34}"/>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58" name="TextBox 157">
              <a:extLst>
                <a:ext uri="{FF2B5EF4-FFF2-40B4-BE49-F238E27FC236}">
                  <a16:creationId xmlns:a16="http://schemas.microsoft.com/office/drawing/2014/main" id="{54DF8D0B-3D67-6BD4-8990-704D5199F310}"/>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59" name="TextBox 158">
              <a:extLst>
                <a:ext uri="{FF2B5EF4-FFF2-40B4-BE49-F238E27FC236}">
                  <a16:creationId xmlns:a16="http://schemas.microsoft.com/office/drawing/2014/main" id="{7E1CF5CE-DA1C-A802-F0A8-C56514233D7F}"/>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60" name="TextBox 159">
              <a:extLst>
                <a:ext uri="{FF2B5EF4-FFF2-40B4-BE49-F238E27FC236}">
                  <a16:creationId xmlns:a16="http://schemas.microsoft.com/office/drawing/2014/main" id="{DBBF6E78-42E8-3F02-0B9F-2835210B593E}"/>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61" name="Straight Connector 160">
              <a:extLst>
                <a:ext uri="{FF2B5EF4-FFF2-40B4-BE49-F238E27FC236}">
                  <a16:creationId xmlns:a16="http://schemas.microsoft.com/office/drawing/2014/main" id="{51C31B08-8330-A11B-4F1A-B06FF798EC0B}"/>
                </a:ext>
              </a:extLst>
            </p:cNvPr>
            <p:cNvCxnSpPr>
              <a:stCxn id="164" idx="4"/>
              <a:endCxn id="16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F936A7D-07BE-9BA8-21D5-AE93448D2F1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63" name="Oval 162">
              <a:extLst>
                <a:ext uri="{FF2B5EF4-FFF2-40B4-BE49-F238E27FC236}">
                  <a16:creationId xmlns:a16="http://schemas.microsoft.com/office/drawing/2014/main" id="{B5D2CB04-20EB-6DF5-8909-971BD47541D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64" name="Oval 163">
              <a:extLst>
                <a:ext uri="{FF2B5EF4-FFF2-40B4-BE49-F238E27FC236}">
                  <a16:creationId xmlns:a16="http://schemas.microsoft.com/office/drawing/2014/main" id="{72050422-D698-F55D-822D-539B17CD05BA}"/>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65" name="Oval 164">
              <a:extLst>
                <a:ext uri="{FF2B5EF4-FFF2-40B4-BE49-F238E27FC236}">
                  <a16:creationId xmlns:a16="http://schemas.microsoft.com/office/drawing/2014/main" id="{CB30E8C8-7D92-1928-E6B2-09A458489B4A}"/>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66" name="Oval 165">
              <a:extLst>
                <a:ext uri="{FF2B5EF4-FFF2-40B4-BE49-F238E27FC236}">
                  <a16:creationId xmlns:a16="http://schemas.microsoft.com/office/drawing/2014/main" id="{5659AE9B-AED2-63F5-FFEF-4AC3BF336A0C}"/>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67" name="Oval 166">
              <a:extLst>
                <a:ext uri="{FF2B5EF4-FFF2-40B4-BE49-F238E27FC236}">
                  <a16:creationId xmlns:a16="http://schemas.microsoft.com/office/drawing/2014/main" id="{5BDE5ABE-0BF2-0B27-7E8C-60DAA4887FE8}"/>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68" name="Oval 167">
              <a:extLst>
                <a:ext uri="{FF2B5EF4-FFF2-40B4-BE49-F238E27FC236}">
                  <a16:creationId xmlns:a16="http://schemas.microsoft.com/office/drawing/2014/main" id="{9E2D920A-40D6-F04D-AC14-A74BA229EA51}"/>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69" name="Oval 168">
              <a:extLst>
                <a:ext uri="{FF2B5EF4-FFF2-40B4-BE49-F238E27FC236}">
                  <a16:creationId xmlns:a16="http://schemas.microsoft.com/office/drawing/2014/main" id="{62DFA89F-EAD1-9C56-7425-0D3283049666}"/>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70" name="Oval 169">
              <a:extLst>
                <a:ext uri="{FF2B5EF4-FFF2-40B4-BE49-F238E27FC236}">
                  <a16:creationId xmlns:a16="http://schemas.microsoft.com/office/drawing/2014/main" id="{D25E4BD8-F1DE-8963-31EA-49C479A959B2}"/>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71" name="Oval 170">
              <a:extLst>
                <a:ext uri="{FF2B5EF4-FFF2-40B4-BE49-F238E27FC236}">
                  <a16:creationId xmlns:a16="http://schemas.microsoft.com/office/drawing/2014/main" id="{853FC4DB-BD17-BF97-F6FE-06F1DF7ADDBA}"/>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72" name="TextBox 171">
            <a:extLst>
              <a:ext uri="{FF2B5EF4-FFF2-40B4-BE49-F238E27FC236}">
                <a16:creationId xmlns:a16="http://schemas.microsoft.com/office/drawing/2014/main" id="{72B9C0E9-4F4A-28A1-4EF7-71C638927532}"/>
              </a:ext>
            </a:extLst>
          </p:cNvPr>
          <p:cNvSpPr txBox="1"/>
          <p:nvPr/>
        </p:nvSpPr>
        <p:spPr>
          <a:xfrm>
            <a:off x="7086600" y="3962400"/>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4C06AA38-1612-6A93-21BB-70EA359FCE44}"/>
                  </a:ext>
                </a:extLst>
              </p:cNvPr>
              <p:cNvSpPr txBox="1"/>
              <p:nvPr/>
            </p:nvSpPr>
            <p:spPr>
              <a:xfrm>
                <a:off x="8148957" y="3277786"/>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73" name="TextBox 172">
                <a:extLst>
                  <a:ext uri="{FF2B5EF4-FFF2-40B4-BE49-F238E27FC236}">
                    <a16:creationId xmlns:a16="http://schemas.microsoft.com/office/drawing/2014/main" id="{4C06AA38-1612-6A93-21BB-70EA359FCE44}"/>
                  </a:ext>
                </a:extLst>
              </p:cNvPr>
              <p:cNvSpPr txBox="1">
                <a:spLocks noRot="1" noChangeAspect="1" noMove="1" noResize="1" noEditPoints="1" noAdjustHandles="1" noChangeArrowheads="1" noChangeShapeType="1" noTextEdit="1"/>
              </p:cNvSpPr>
              <p:nvPr/>
            </p:nvSpPr>
            <p:spPr>
              <a:xfrm>
                <a:off x="8148957" y="3277786"/>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80460AAE-AA39-FF16-B609-F2F0EE40DF05}"/>
                  </a:ext>
                </a:extLst>
              </p:cNvPr>
              <p:cNvSpPr txBox="1"/>
              <p:nvPr/>
            </p:nvSpPr>
            <p:spPr>
              <a:xfrm>
                <a:off x="7315200" y="533892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74" name="TextBox 173">
                <a:extLst>
                  <a:ext uri="{FF2B5EF4-FFF2-40B4-BE49-F238E27FC236}">
                    <a16:creationId xmlns:a16="http://schemas.microsoft.com/office/drawing/2014/main" id="{80460AAE-AA39-FF16-B609-F2F0EE40DF05}"/>
                  </a:ext>
                </a:extLst>
              </p:cNvPr>
              <p:cNvSpPr txBox="1">
                <a:spLocks noRot="1" noChangeAspect="1" noMove="1" noResize="1" noEditPoints="1" noAdjustHandles="1" noChangeArrowheads="1" noChangeShapeType="1" noTextEdit="1"/>
              </p:cNvSpPr>
              <p:nvPr/>
            </p:nvSpPr>
            <p:spPr>
              <a:xfrm>
                <a:off x="7315200" y="5338920"/>
                <a:ext cx="49404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5" name="TextBox 174">
                <a:extLst>
                  <a:ext uri="{FF2B5EF4-FFF2-40B4-BE49-F238E27FC236}">
                    <a16:creationId xmlns:a16="http://schemas.microsoft.com/office/drawing/2014/main" id="{A0659F17-1C24-F96F-A6AF-0A70BE1087B3}"/>
                  </a:ext>
                </a:extLst>
              </p:cNvPr>
              <p:cNvSpPr txBox="1"/>
              <p:nvPr/>
            </p:nvSpPr>
            <p:spPr>
              <a:xfrm>
                <a:off x="8529076" y="426884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15</m:t>
                      </m:r>
                    </m:oMath>
                  </m:oMathPara>
                </a14:m>
                <a:endParaRPr lang="en-US" dirty="0">
                  <a:solidFill>
                    <a:srgbClr val="FF9933"/>
                  </a:solidFill>
                </a:endParaRPr>
              </a:p>
            </p:txBody>
          </p:sp>
        </mc:Choice>
        <mc:Fallback xmlns="">
          <p:sp>
            <p:nvSpPr>
              <p:cNvPr id="175" name="TextBox 174">
                <a:extLst>
                  <a:ext uri="{FF2B5EF4-FFF2-40B4-BE49-F238E27FC236}">
                    <a16:creationId xmlns:a16="http://schemas.microsoft.com/office/drawing/2014/main" id="{A0659F17-1C24-F96F-A6AF-0A70BE1087B3}"/>
                  </a:ext>
                </a:extLst>
              </p:cNvPr>
              <p:cNvSpPr txBox="1">
                <a:spLocks noRot="1" noChangeAspect="1" noMove="1" noResize="1" noEditPoints="1" noAdjustHandles="1" noChangeArrowheads="1" noChangeShapeType="1" noTextEdit="1"/>
              </p:cNvSpPr>
              <p:nvPr/>
            </p:nvSpPr>
            <p:spPr>
              <a:xfrm>
                <a:off x="8529076" y="4268840"/>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6" name="TextBox 175">
                <a:extLst>
                  <a:ext uri="{FF2B5EF4-FFF2-40B4-BE49-F238E27FC236}">
                    <a16:creationId xmlns:a16="http://schemas.microsoft.com/office/drawing/2014/main" id="{CB7366F2-337C-6A62-9057-95C180D24C66}"/>
                  </a:ext>
                </a:extLst>
              </p:cNvPr>
              <p:cNvSpPr txBox="1"/>
              <p:nvPr/>
            </p:nvSpPr>
            <p:spPr>
              <a:xfrm>
                <a:off x="9468933" y="33528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18</m:t>
                      </m:r>
                    </m:oMath>
                  </m:oMathPara>
                </a14:m>
                <a:endParaRPr lang="en-US" dirty="0">
                  <a:solidFill>
                    <a:srgbClr val="FF9933"/>
                  </a:solidFill>
                </a:endParaRPr>
              </a:p>
            </p:txBody>
          </p:sp>
        </mc:Choice>
        <mc:Fallback xmlns="">
          <p:sp>
            <p:nvSpPr>
              <p:cNvPr id="176" name="TextBox 175">
                <a:extLst>
                  <a:ext uri="{FF2B5EF4-FFF2-40B4-BE49-F238E27FC236}">
                    <a16:creationId xmlns:a16="http://schemas.microsoft.com/office/drawing/2014/main" id="{CB7366F2-337C-6A62-9057-95C180D24C66}"/>
                  </a:ext>
                </a:extLst>
              </p:cNvPr>
              <p:cNvSpPr txBox="1">
                <a:spLocks noRot="1" noChangeAspect="1" noMove="1" noResize="1" noEditPoints="1" noAdjustHandles="1" noChangeArrowheads="1" noChangeShapeType="1" noTextEdit="1"/>
              </p:cNvSpPr>
              <p:nvPr/>
            </p:nvSpPr>
            <p:spPr>
              <a:xfrm>
                <a:off x="9468933" y="3352800"/>
                <a:ext cx="49404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1D10D103-2C2A-CC57-50D7-0A6F7673076B}"/>
                  </a:ext>
                </a:extLst>
              </p:cNvPr>
              <p:cNvSpPr txBox="1"/>
              <p:nvPr/>
            </p:nvSpPr>
            <p:spPr>
              <a:xfrm>
                <a:off x="8687490" y="5523586"/>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13</m:t>
                      </m:r>
                    </m:oMath>
                  </m:oMathPara>
                </a14:m>
                <a:endParaRPr lang="en-US" dirty="0">
                  <a:solidFill>
                    <a:srgbClr val="FF9933"/>
                  </a:solidFill>
                </a:endParaRPr>
              </a:p>
            </p:txBody>
          </p:sp>
        </mc:Choice>
        <mc:Fallback xmlns="">
          <p:sp>
            <p:nvSpPr>
              <p:cNvPr id="177" name="TextBox 176">
                <a:extLst>
                  <a:ext uri="{FF2B5EF4-FFF2-40B4-BE49-F238E27FC236}">
                    <a16:creationId xmlns:a16="http://schemas.microsoft.com/office/drawing/2014/main" id="{1D10D103-2C2A-CC57-50D7-0A6F7673076B}"/>
                  </a:ext>
                </a:extLst>
              </p:cNvPr>
              <p:cNvSpPr txBox="1">
                <a:spLocks noRot="1" noChangeAspect="1" noMove="1" noResize="1" noEditPoints="1" noAdjustHandles="1" noChangeArrowheads="1" noChangeShapeType="1" noTextEdit="1"/>
              </p:cNvSpPr>
              <p:nvPr/>
            </p:nvSpPr>
            <p:spPr>
              <a:xfrm>
                <a:off x="8687490" y="5523586"/>
                <a:ext cx="49404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DB34DC73-2D5D-F33F-A1CF-3E17FD89079F}"/>
                  </a:ext>
                </a:extLst>
              </p:cNvPr>
              <p:cNvSpPr txBox="1"/>
              <p:nvPr/>
            </p:nvSpPr>
            <p:spPr>
              <a:xfrm>
                <a:off x="9944207" y="550815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78" name="TextBox 177">
                <a:extLst>
                  <a:ext uri="{FF2B5EF4-FFF2-40B4-BE49-F238E27FC236}">
                    <a16:creationId xmlns:a16="http://schemas.microsoft.com/office/drawing/2014/main" id="{DB34DC73-2D5D-F33F-A1CF-3E17FD89079F}"/>
                  </a:ext>
                </a:extLst>
              </p:cNvPr>
              <p:cNvSpPr txBox="1">
                <a:spLocks noRot="1" noChangeAspect="1" noMove="1" noResize="1" noEditPoints="1" noAdjustHandles="1" noChangeArrowheads="1" noChangeShapeType="1" noTextEdit="1"/>
              </p:cNvSpPr>
              <p:nvPr/>
            </p:nvSpPr>
            <p:spPr>
              <a:xfrm>
                <a:off x="9944207" y="550815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DCC898EB-EBD5-1D4A-8CB2-095DD1B664BE}"/>
                  </a:ext>
                </a:extLst>
              </p:cNvPr>
              <p:cNvSpPr txBox="1"/>
              <p:nvPr/>
            </p:nvSpPr>
            <p:spPr>
              <a:xfrm>
                <a:off x="10366649" y="3722132"/>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79" name="TextBox 178">
                <a:extLst>
                  <a:ext uri="{FF2B5EF4-FFF2-40B4-BE49-F238E27FC236}">
                    <a16:creationId xmlns:a16="http://schemas.microsoft.com/office/drawing/2014/main" id="{DCC898EB-EBD5-1D4A-8CB2-095DD1B664BE}"/>
                  </a:ext>
                </a:extLst>
              </p:cNvPr>
              <p:cNvSpPr txBox="1">
                <a:spLocks noRot="1" noChangeAspect="1" noMove="1" noResize="1" noEditPoints="1" noAdjustHandles="1" noChangeArrowheads="1" noChangeShapeType="1" noTextEdit="1"/>
              </p:cNvSpPr>
              <p:nvPr/>
            </p:nvSpPr>
            <p:spPr>
              <a:xfrm>
                <a:off x="10366649" y="3722132"/>
                <a:ext cx="433132"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0C8388A9-2D5A-E7FD-BEDA-3F8161AD0BCE}"/>
                  </a:ext>
                </a:extLst>
              </p:cNvPr>
              <p:cNvSpPr txBox="1"/>
              <p:nvPr/>
            </p:nvSpPr>
            <p:spPr>
              <a:xfrm>
                <a:off x="11225468" y="4395879"/>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80" name="TextBox 179">
                <a:extLst>
                  <a:ext uri="{FF2B5EF4-FFF2-40B4-BE49-F238E27FC236}">
                    <a16:creationId xmlns:a16="http://schemas.microsoft.com/office/drawing/2014/main" id="{0C8388A9-2D5A-E7FD-BEDA-3F8161AD0BCE}"/>
                  </a:ext>
                </a:extLst>
              </p:cNvPr>
              <p:cNvSpPr txBox="1">
                <a:spLocks noRot="1" noChangeAspect="1" noMove="1" noResize="1" noEditPoints="1" noAdjustHandles="1" noChangeArrowheads="1" noChangeShapeType="1" noTextEdit="1"/>
              </p:cNvSpPr>
              <p:nvPr/>
            </p:nvSpPr>
            <p:spPr>
              <a:xfrm>
                <a:off x="11225468" y="4395879"/>
                <a:ext cx="433132" cy="369332"/>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609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0972800" cy="1143000"/>
          </a:xfrm>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6</a:t>
            </a:fld>
            <a:endParaRPr lang="en-US"/>
          </a:p>
        </p:txBody>
      </p:sp>
      <mc:AlternateContent xmlns:mc="http://schemas.openxmlformats.org/markup-compatibility/2006">
        <mc:Choice xmlns:a14="http://schemas.microsoft.com/office/drawing/2010/main" Requires="a14">
          <p:sp>
            <p:nvSpPr>
              <p:cNvPr id="43" name="TextBox 42"/>
              <p:cNvSpPr txBox="1"/>
              <p:nvPr/>
            </p:nvSpPr>
            <p:spPr>
              <a:xfrm>
                <a:off x="155245" y="422927"/>
                <a:ext cx="11292188" cy="6555641"/>
              </a:xfrm>
              <a:prstGeom prst="rect">
                <a:avLst/>
              </a:prstGeom>
              <a:noFill/>
            </p:spPr>
            <p:txBody>
              <a:bodyPr wrap="square" rtlCol="0">
                <a:spAutoFit/>
              </a:bodyPr>
              <a:lstStyle/>
              <a:p>
                <a:r>
                  <a:rPr lang="en-US" sz="1750" dirty="0"/>
                  <a:t>int </a:t>
                </a:r>
                <a:r>
                  <a:rPr lang="en-US" sz="1750" dirty="0" err="1"/>
                  <a:t>dijkstras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done = [</a:t>
                </a:r>
                <a:r>
                  <a:rPr lang="en-US" sz="1750" dirty="0" err="1"/>
                  <a:t>False,False,False</a:t>
                </a:r>
                <a:r>
                  <a:rPr lang="en-US" sz="1750" dirty="0"/>
                  <a:t>,…];  // one index per node</a:t>
                </a:r>
              </a:p>
              <a:p>
                <a:r>
                  <a:rPr lang="en-US" sz="1750" dirty="0"/>
                  <a:t>	PQ = new minheap();</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PQ.extract</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if (!done[neighbor]){</a:t>
                </a:r>
              </a:p>
              <a:p>
                <a:r>
                  <a:rPr lang="en-US" sz="1750" dirty="0"/>
                  <a:t>				</a:t>
                </a:r>
                <a:r>
                  <a:rPr lang="en-US" sz="1750" dirty="0" err="1"/>
                  <a:t>new_dist</a:t>
                </a:r>
                <a:r>
                  <a:rPr lang="en-US" sz="1750" dirty="0"/>
                  <a:t> = distances[current]+weight(</a:t>
                </a:r>
                <a:r>
                  <a:rPr lang="en-US" sz="1750" dirty="0" err="1"/>
                  <a:t>current,neighbor</a:t>
                </a:r>
                <a:r>
                  <a:rPr lang="en-US" sz="1750" dirty="0"/>
                  <a:t>);</a:t>
                </a:r>
              </a:p>
              <a:p>
                <a:r>
                  <a:rPr lang="en-US" sz="1750" dirty="0"/>
                  <a:t>				if(distances[neighbor] == </a:t>
                </a:r>
                <a14:m>
                  <m:oMath xmlns:m="http://schemas.openxmlformats.org/officeDocument/2006/math">
                    <m:r>
                      <a:rPr lang="en-US" sz="1750" b="0" i="1" smtClean="0">
                        <a:latin typeface="Cambria Math" panose="02040503050406030204" pitchFamily="18" charset="0"/>
                      </a:rPr>
                      <m:t>∞</m:t>
                    </m:r>
                  </m:oMath>
                </a14:m>
                <a:r>
                  <a:rPr lang="en-US" sz="1750" dirty="0"/>
                  <a:t>){</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if (</a:t>
                </a:r>
                <a:r>
                  <a:rPr lang="en-US" sz="1750" dirty="0" err="1"/>
                  <a:t>new_dist</a:t>
                </a:r>
                <a:r>
                  <a:rPr lang="en-US" sz="1750" dirty="0"/>
                  <a:t> &lt; distances[neighbor]){</a:t>
                </a:r>
              </a:p>
              <a:p>
                <a:r>
                  <a:rPr lang="en-US" sz="1750" dirty="0"/>
                  <a:t>					distances[neighbor]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p:sp>
            <p:nvSpPr>
              <p:cNvPr id="43" name="TextBox 42"/>
              <p:cNvSpPr txBox="1">
                <a:spLocks noRot="1" noChangeAspect="1" noMove="1" noResize="1" noEditPoints="1" noAdjustHandles="1" noChangeArrowheads="1" noChangeShapeType="1" noTextEdit="1"/>
              </p:cNvSpPr>
              <p:nvPr/>
            </p:nvSpPr>
            <p:spPr>
              <a:xfrm>
                <a:off x="155245" y="422927"/>
                <a:ext cx="11292188" cy="6555641"/>
              </a:xfrm>
              <a:prstGeom prst="rect">
                <a:avLst/>
              </a:prstGeom>
              <a:blipFill>
                <a:blip r:embed="rId2"/>
                <a:stretch>
                  <a:fillRect l="-378" t="-186" b="-372"/>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414119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Running Time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How many total priority queue operations are necessary?</a:t>
                </a:r>
              </a:p>
              <a:p>
                <a:pPr lvl="1"/>
                <a:r>
                  <a:rPr lang="en-US" dirty="0"/>
                  <a:t>How many times is each node added to the priority queue?</a:t>
                </a:r>
              </a:p>
              <a:p>
                <a:pPr lvl="2"/>
                <a:r>
                  <a:rPr lang="en-US" dirty="0"/>
                  <a:t>At most once</a:t>
                </a:r>
              </a:p>
              <a:p>
                <a:pPr lvl="1"/>
                <a:r>
                  <a:rPr lang="en-US" dirty="0"/>
                  <a:t>How many times might a node’s priority be changed?</a:t>
                </a:r>
              </a:p>
              <a:p>
                <a:pPr lvl="2"/>
                <a:r>
                  <a:rPr lang="en-US" dirty="0"/>
                  <a:t>Indegree of that node</a:t>
                </a:r>
              </a:p>
              <a:p>
                <a:r>
                  <a:rPr lang="en-US" dirty="0"/>
                  <a:t>What’s the running time of each priority queue operation?</a:t>
                </a:r>
              </a:p>
              <a:p>
                <a:pPr lvl="1"/>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e>
                    </m:func>
                  </m:oMath>
                </a14:m>
                <a:endParaRPr lang="en-US" dirty="0"/>
              </a:p>
              <a:p>
                <a:r>
                  <a:rPr lang="en-US" dirty="0"/>
                  <a:t>Overall running time:</a:t>
                </a:r>
              </a:p>
              <a:p>
                <a:pPr lvl="1"/>
                <a14:m>
                  <m:oMath xmlns:m="http://schemas.openxmlformats.org/officeDocument/2006/math">
                    <m:d>
                      <m:dPr>
                        <m:begChr m:val="|"/>
                        <m:endChr m:val="|"/>
                        <m:ctrlPr>
                          <a:rPr lang="en-US" b="0" i="0" smtClean="0">
                            <a:latin typeface="Cambria Math" panose="02040503050406030204" pitchFamily="18" charset="0"/>
                          </a:rPr>
                        </m:ctrlPr>
                      </m:dPr>
                      <m:e>
                        <m:r>
                          <m:rPr>
                            <m:sty m:val="p"/>
                          </m:rPr>
                          <a:rPr lang="en-US" b="0" i="0" smtClean="0">
                            <a:latin typeface="Cambria Math" panose="02040503050406030204" pitchFamily="18" charset="0"/>
                          </a:rPr>
                          <m:t>V</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func>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e>
                    </m:func>
                  </m:oMath>
                </a14:m>
                <a:endParaRPr lang="en-US" dirty="0"/>
              </a:p>
              <a:p>
                <a:pPr lvl="1"/>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func>
                      </m:e>
                    </m:d>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7</a:t>
            </a:fld>
            <a:endParaRPr lang="en-US" dirty="0"/>
          </a:p>
        </p:txBody>
      </p:sp>
    </p:spTree>
    <p:extLst>
      <p:ext uri="{BB962C8B-B14F-4D97-AF65-F5344CB8AC3E}">
        <p14:creationId xmlns:p14="http://schemas.microsoft.com/office/powerpoint/2010/main" val="200720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Correctness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5"/>
                <a:ext cx="6836495" cy="4351338"/>
              </a:xfrm>
            </p:spPr>
            <p:txBody>
              <a:bodyPr>
                <a:normAutofit fontScale="85000" lnSpcReduction="20000"/>
              </a:bodyPr>
              <a:lstStyle/>
              <a:p>
                <a:r>
                  <a:rPr lang="en-US" dirty="0"/>
                  <a:t>Claim: when a node is removed from the priority queue, we have found its shortest path</a:t>
                </a:r>
              </a:p>
              <a:p>
                <a:r>
                  <a:rPr lang="en-US" dirty="0"/>
                  <a:t>Induction over number of completed nodes</a:t>
                </a:r>
              </a:p>
              <a:p>
                <a:r>
                  <a:rPr lang="en-US" dirty="0"/>
                  <a:t>Base Case:</a:t>
                </a:r>
              </a:p>
              <a:p>
                <a:pPr lvl="1"/>
                <a:r>
                  <a:rPr lang="en-US" dirty="0"/>
                  <a:t>When 1 node has been removed, its priority matches the weight of its shortest path</a:t>
                </a:r>
              </a:p>
              <a:p>
                <a:pPr lvl="1"/>
                <a:r>
                  <a:rPr lang="en-US" dirty="0"/>
                  <a:t>That one node is the start, it had priority 0</a:t>
                </a:r>
              </a:p>
              <a:p>
                <a:pPr lvl="1"/>
                <a:r>
                  <a:rPr lang="en-US" dirty="0"/>
                  <a:t>0 is the cost of the shortest path from start to start</a:t>
                </a:r>
              </a:p>
              <a:p>
                <a:r>
                  <a:rPr lang="en-US" dirty="0"/>
                  <a:t>Inductive Step:</a:t>
                </a:r>
              </a:p>
              <a:p>
                <a:pPr lvl="1"/>
                <a:r>
                  <a:rPr lang="en-US" dirty="0"/>
                  <a:t>Assume that </a:t>
                </a:r>
                <a14:m>
                  <m:oMath xmlns:m="http://schemas.openxmlformats.org/officeDocument/2006/math">
                    <m:r>
                      <a:rPr lang="en-US" b="0" i="1" smtClean="0">
                        <a:latin typeface="Cambria Math" panose="02040503050406030204" pitchFamily="18" charset="0"/>
                      </a:rPr>
                      <m:t>𝑘</m:t>
                    </m:r>
                  </m:oMath>
                </a14:m>
                <a:r>
                  <a:rPr lang="en-US" dirty="0"/>
                  <a:t> nodes have been removed so far</a:t>
                </a:r>
              </a:p>
              <a:p>
                <a:pPr lvl="1"/>
                <a:r>
                  <a:rPr lang="en-US" dirty="0"/>
                  <a:t>Assume that for all them, their priority matched their shortest path cost</a:t>
                </a:r>
              </a:p>
              <a:p>
                <a:pPr lvl="1"/>
                <a:r>
                  <a:rPr lang="en-US" dirty="0"/>
                  <a:t>Show that the next node that’s removed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also had its priority match its shortest path cost.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5"/>
                <a:ext cx="6836495" cy="4351338"/>
              </a:xfrm>
              <a:blipFill>
                <a:blip r:embed="rId2"/>
                <a:stretch>
                  <a:fillRect l="-1249" t="-3221" r="-53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8</a:t>
            </a:fld>
            <a:endParaRPr lang="en-US" dirty="0"/>
          </a:p>
        </p:txBody>
      </p:sp>
      <p:grpSp>
        <p:nvGrpSpPr>
          <p:cNvPr id="5" name="Group 4">
            <a:extLst>
              <a:ext uri="{FF2B5EF4-FFF2-40B4-BE49-F238E27FC236}">
                <a16:creationId xmlns:a16="http://schemas.microsoft.com/office/drawing/2014/main" id="{A0BE4DB5-D57C-06C8-8315-53B19D740DED}"/>
              </a:ext>
            </a:extLst>
          </p:cNvPr>
          <p:cNvGrpSpPr/>
          <p:nvPr/>
        </p:nvGrpSpPr>
        <p:grpSpPr>
          <a:xfrm>
            <a:off x="7315200" y="3751673"/>
            <a:ext cx="4600060" cy="2787240"/>
            <a:chOff x="0" y="2862182"/>
            <a:chExt cx="7044346" cy="4268266"/>
          </a:xfrm>
        </p:grpSpPr>
        <p:cxnSp>
          <p:nvCxnSpPr>
            <p:cNvPr id="6" name="Straight Connector 5">
              <a:extLst>
                <a:ext uri="{FF2B5EF4-FFF2-40B4-BE49-F238E27FC236}">
                  <a16:creationId xmlns:a16="http://schemas.microsoft.com/office/drawing/2014/main" id="{E8A19218-1121-038A-D0C7-58EE3C1E427D}"/>
                </a:ext>
              </a:extLst>
            </p:cNvPr>
            <p:cNvCxnSpPr>
              <a:stCxn id="34" idx="7"/>
              <a:endCxn id="35"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5339FE6-70DB-0853-D628-B1D39E14C1A4}"/>
                </a:ext>
              </a:extLst>
            </p:cNvPr>
            <p:cNvCxnSpPr>
              <a:stCxn id="35" idx="6"/>
              <a:endCxn id="38"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446580-4204-7DC9-41DB-249FA9BFED2A}"/>
                </a:ext>
              </a:extLst>
            </p:cNvPr>
            <p:cNvCxnSpPr>
              <a:stCxn id="34" idx="4"/>
              <a:endCxn id="36"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B10B90-58C0-64FA-0381-549AB79BDE62}"/>
                </a:ext>
              </a:extLst>
            </p:cNvPr>
            <p:cNvCxnSpPr>
              <a:stCxn id="37" idx="3"/>
              <a:endCxn id="36"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0E9CBAE-878A-0CED-4EFC-B4C125A2AF30}"/>
                </a:ext>
              </a:extLst>
            </p:cNvPr>
            <p:cNvCxnSpPr>
              <a:stCxn id="39" idx="2"/>
              <a:endCxn id="36"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261B5C-2EBF-3F1B-E3C7-750F9145A088}"/>
                </a:ext>
              </a:extLst>
            </p:cNvPr>
            <p:cNvCxnSpPr>
              <a:stCxn id="37" idx="5"/>
              <a:endCxn id="39"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07D26E-3E77-42B4-20EC-653A5D8796E1}"/>
                </a:ext>
              </a:extLst>
            </p:cNvPr>
            <p:cNvCxnSpPr>
              <a:stCxn id="37" idx="7"/>
              <a:endCxn id="38"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4B9BE5-894A-93C4-FD4B-FB2082A0DB88}"/>
                </a:ext>
              </a:extLst>
            </p:cNvPr>
            <p:cNvCxnSpPr>
              <a:stCxn id="39" idx="6"/>
              <a:endCxn id="40"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F1A667-6D50-8C13-9C60-8752261F1B94}"/>
                </a:ext>
              </a:extLst>
            </p:cNvPr>
            <p:cNvCxnSpPr>
              <a:stCxn id="40" idx="1"/>
              <a:endCxn id="38"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B7C4A8-4555-2B04-8F4A-B328638DC798}"/>
                </a:ext>
              </a:extLst>
            </p:cNvPr>
            <p:cNvCxnSpPr>
              <a:stCxn id="42" idx="2"/>
              <a:endCxn id="38"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85B94A-A992-843D-E0DF-91BB29F99411}"/>
                </a:ext>
              </a:extLst>
            </p:cNvPr>
            <p:cNvCxnSpPr>
              <a:stCxn id="40" idx="0"/>
              <a:endCxn id="42"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146FAB-5FB9-D8A4-AAB4-3C9F99145B2C}"/>
                </a:ext>
              </a:extLst>
            </p:cNvPr>
            <p:cNvCxnSpPr>
              <a:stCxn id="41" idx="1"/>
              <a:endCxn id="42"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3F66514-AE26-AA29-A5BE-717EDD5C7508}"/>
                </a:ext>
              </a:extLst>
            </p:cNvPr>
            <p:cNvCxnSpPr>
              <a:stCxn id="41" idx="3"/>
              <a:endCxn id="40"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7584C3C-78C4-06AF-F7BB-88FBED0DEF76}"/>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EA5BCFAD-56CE-253A-92E2-499E33C4ABD6}"/>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29064A70-3299-835B-DA87-1D6151D1D41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764183A4-81A9-B6B6-64E0-6B106F485B5A}"/>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4FA38D03-AC0A-894B-B958-3213FE86A09E}"/>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6EF3EB12-5303-779B-C06B-B49D9730EF37}"/>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BCC6FB82-0B5F-CB84-ACB0-A77889ECF773}"/>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3FDF79EF-38D2-ACFD-DB29-0BD2114FCC99}"/>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81242934-1BD5-16B5-8528-3391C95F99AE}"/>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5C348E5D-DCC1-6154-EDDC-6DC9076185AF}"/>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14B7F2E3-1256-201B-1002-5CC53E95D31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E4A56131-9D6A-1E86-4A19-0EA52077FF38}"/>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6B636D77-EE1B-4AB8-38EA-62185B665D4A}"/>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F01F0EC7-BAF8-EDD8-0CC5-F2FF1B1B1411}"/>
                </a:ext>
              </a:extLst>
            </p:cNvPr>
            <p:cNvCxnSpPr>
              <a:stCxn id="35" idx="4"/>
              <a:endCxn id="36"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BF44851-F68D-0D93-61C0-7067B587069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628FAB3-8BD0-3738-DA2D-79E3D16F1C02}"/>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5" name="Oval 34">
              <a:extLst>
                <a:ext uri="{FF2B5EF4-FFF2-40B4-BE49-F238E27FC236}">
                  <a16:creationId xmlns:a16="http://schemas.microsoft.com/office/drawing/2014/main" id="{BABBDF72-2FF5-2183-A9B1-28ADD7420C07}"/>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6" name="Oval 35">
              <a:extLst>
                <a:ext uri="{FF2B5EF4-FFF2-40B4-BE49-F238E27FC236}">
                  <a16:creationId xmlns:a16="http://schemas.microsoft.com/office/drawing/2014/main" id="{AE8CEF62-5070-282D-FBC7-78010062099D}"/>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7" name="Oval 36">
              <a:extLst>
                <a:ext uri="{FF2B5EF4-FFF2-40B4-BE49-F238E27FC236}">
                  <a16:creationId xmlns:a16="http://schemas.microsoft.com/office/drawing/2014/main" id="{F0CC2B2E-CACC-9F08-B7C8-C7E525968DFB}"/>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8" name="Oval 37">
              <a:extLst>
                <a:ext uri="{FF2B5EF4-FFF2-40B4-BE49-F238E27FC236}">
                  <a16:creationId xmlns:a16="http://schemas.microsoft.com/office/drawing/2014/main" id="{61E56EDC-EEA2-7218-7C4C-A37F0182DBF1}"/>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9" name="Oval 38">
              <a:extLst>
                <a:ext uri="{FF2B5EF4-FFF2-40B4-BE49-F238E27FC236}">
                  <a16:creationId xmlns:a16="http://schemas.microsoft.com/office/drawing/2014/main" id="{FFF8F7A3-353A-B161-329B-1B008DED5576}"/>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40" name="Oval 39">
              <a:extLst>
                <a:ext uri="{FF2B5EF4-FFF2-40B4-BE49-F238E27FC236}">
                  <a16:creationId xmlns:a16="http://schemas.microsoft.com/office/drawing/2014/main" id="{5AB17B03-D20D-AFE8-7C2F-BFB172415F1A}"/>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1" name="Oval 40">
              <a:extLst>
                <a:ext uri="{FF2B5EF4-FFF2-40B4-BE49-F238E27FC236}">
                  <a16:creationId xmlns:a16="http://schemas.microsoft.com/office/drawing/2014/main" id="{C92C3306-4682-4899-39AB-80EEBF8F172C}"/>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2" name="Oval 41">
              <a:extLst>
                <a:ext uri="{FF2B5EF4-FFF2-40B4-BE49-F238E27FC236}">
                  <a16:creationId xmlns:a16="http://schemas.microsoft.com/office/drawing/2014/main" id="{703EED35-2FA8-0FCD-312F-06842F922A01}"/>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43" name="Freeform 4">
            <a:extLst>
              <a:ext uri="{FF2B5EF4-FFF2-40B4-BE49-F238E27FC236}">
                <a16:creationId xmlns:a16="http://schemas.microsoft.com/office/drawing/2014/main" id="{37061D92-55D1-D063-332E-86090D2833C9}"/>
              </a:ext>
            </a:extLst>
          </p:cNvPr>
          <p:cNvSpPr/>
          <p:nvPr/>
        </p:nvSpPr>
        <p:spPr>
          <a:xfrm>
            <a:off x="7176179" y="3495091"/>
            <a:ext cx="2632842" cy="3026979"/>
          </a:xfrm>
          <a:custGeom>
            <a:avLst/>
            <a:gdLst>
              <a:gd name="connsiteX0" fmla="*/ 0 w 2632842"/>
              <a:gd name="connsiteY0" fmla="*/ 1166648 h 3026979"/>
              <a:gd name="connsiteX1" fmla="*/ 141890 w 2632842"/>
              <a:gd name="connsiteY1" fmla="*/ 2017986 h 3026979"/>
              <a:gd name="connsiteX2" fmla="*/ 583324 w 2632842"/>
              <a:gd name="connsiteY2" fmla="*/ 2695904 h 3026979"/>
              <a:gd name="connsiteX3" fmla="*/ 1292773 w 2632842"/>
              <a:gd name="connsiteY3" fmla="*/ 2932386 h 3026979"/>
              <a:gd name="connsiteX4" fmla="*/ 2222938 w 2632842"/>
              <a:gd name="connsiteY4" fmla="*/ 3026979 h 3026979"/>
              <a:gd name="connsiteX5" fmla="*/ 2538249 w 2632842"/>
              <a:gd name="connsiteY5" fmla="*/ 2963917 h 3026979"/>
              <a:gd name="connsiteX6" fmla="*/ 2632842 w 2632842"/>
              <a:gd name="connsiteY6" fmla="*/ 2601311 h 3026979"/>
              <a:gd name="connsiteX7" fmla="*/ 1891862 w 2632842"/>
              <a:gd name="connsiteY7" fmla="*/ 1970690 h 3026979"/>
              <a:gd name="connsiteX8" fmla="*/ 1686911 w 2632842"/>
              <a:gd name="connsiteY8" fmla="*/ 1466193 h 3026979"/>
              <a:gd name="connsiteX9" fmla="*/ 1781504 w 2632842"/>
              <a:gd name="connsiteY9" fmla="*/ 993228 h 3026979"/>
              <a:gd name="connsiteX10" fmla="*/ 1954924 w 2632842"/>
              <a:gd name="connsiteY10" fmla="*/ 346842 h 3026979"/>
              <a:gd name="connsiteX11" fmla="*/ 1718442 w 2632842"/>
              <a:gd name="connsiteY11" fmla="*/ 0 h 3026979"/>
              <a:gd name="connsiteX12" fmla="*/ 1229711 w 2632842"/>
              <a:gd name="connsiteY12" fmla="*/ 63062 h 3026979"/>
              <a:gd name="connsiteX13" fmla="*/ 378373 w 2632842"/>
              <a:gd name="connsiteY13" fmla="*/ 630621 h 3026979"/>
              <a:gd name="connsiteX14" fmla="*/ 0 w 2632842"/>
              <a:gd name="connsiteY14" fmla="*/ 1166648 h 302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2842" h="3026979">
                <a:moveTo>
                  <a:pt x="0" y="1166648"/>
                </a:moveTo>
                <a:lnTo>
                  <a:pt x="141890" y="2017986"/>
                </a:lnTo>
                <a:lnTo>
                  <a:pt x="583324" y="2695904"/>
                </a:lnTo>
                <a:lnTo>
                  <a:pt x="1292773" y="2932386"/>
                </a:lnTo>
                <a:lnTo>
                  <a:pt x="2222938" y="3026979"/>
                </a:lnTo>
                <a:lnTo>
                  <a:pt x="2538249" y="2963917"/>
                </a:lnTo>
                <a:lnTo>
                  <a:pt x="2632842" y="2601311"/>
                </a:lnTo>
                <a:lnTo>
                  <a:pt x="1891862" y="1970690"/>
                </a:lnTo>
                <a:lnTo>
                  <a:pt x="1686911" y="1466193"/>
                </a:lnTo>
                <a:lnTo>
                  <a:pt x="1781504" y="993228"/>
                </a:lnTo>
                <a:lnTo>
                  <a:pt x="1954924" y="346842"/>
                </a:lnTo>
                <a:lnTo>
                  <a:pt x="1718442" y="0"/>
                </a:lnTo>
                <a:lnTo>
                  <a:pt x="1229711" y="63062"/>
                </a:lnTo>
                <a:lnTo>
                  <a:pt x="378373" y="630621"/>
                </a:lnTo>
                <a:lnTo>
                  <a:pt x="0" y="1166648"/>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11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Correctness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7417893" cy="4525963"/>
              </a:xfrm>
            </p:spPr>
            <p:txBody>
              <a:bodyPr>
                <a:normAutofit/>
              </a:bodyPr>
              <a:lstStyle/>
              <a:p>
                <a:r>
                  <a:rPr lang="en-US" dirty="0"/>
                  <a:t>Claim: when a node is removed from the priority queue, its distance is that of the shortest path</a:t>
                </a:r>
              </a:p>
              <a:p>
                <a:r>
                  <a:rPr lang="en-US" dirty="0"/>
                  <a:t>Induction over number of completed nodes</a:t>
                </a:r>
              </a:p>
              <a:p>
                <a:r>
                  <a:rPr lang="en-US" dirty="0"/>
                  <a:t>Base Case: Only the start node removed</a:t>
                </a:r>
              </a:p>
              <a:p>
                <a:pPr lvl="1"/>
                <a:r>
                  <a:rPr lang="en-US" dirty="0"/>
                  <a:t>It is indeed 0 away from itself</a:t>
                </a:r>
              </a:p>
              <a:p>
                <a:r>
                  <a:rPr lang="en-US" dirty="0"/>
                  <a:t>Inductive Step:</a:t>
                </a:r>
              </a:p>
              <a:p>
                <a:pPr lvl="1"/>
                <a:r>
                  <a:rPr lang="en-US" dirty="0"/>
                  <a:t>If we have correctly found shortest paths for the first </a:t>
                </a:r>
                <a14:m>
                  <m:oMath xmlns:m="http://schemas.openxmlformats.org/officeDocument/2006/math">
                    <m:r>
                      <a:rPr lang="en-US" b="0" i="1" smtClean="0">
                        <a:latin typeface="Cambria Math" panose="02040503050406030204" pitchFamily="18" charset="0"/>
                      </a:rPr>
                      <m:t>𝑘</m:t>
                    </m:r>
                  </m:oMath>
                </a14:m>
                <a:r>
                  <a:rPr lang="en-US" dirty="0"/>
                  <a:t> nodes, then when we remove node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we have found its shortest path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7417893" cy="4525963"/>
              </a:xfrm>
              <a:blipFill>
                <a:blip r:embed="rId2"/>
                <a:stretch>
                  <a:fillRect l="-1479" t="-2291" r="-15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9</a:t>
            </a:fld>
            <a:endParaRPr lang="en-US" dirty="0"/>
          </a:p>
        </p:txBody>
      </p:sp>
      <p:grpSp>
        <p:nvGrpSpPr>
          <p:cNvPr id="50" name="Group 49">
            <a:extLst>
              <a:ext uri="{FF2B5EF4-FFF2-40B4-BE49-F238E27FC236}">
                <a16:creationId xmlns:a16="http://schemas.microsoft.com/office/drawing/2014/main" id="{D9F51567-0220-C8E3-67DF-59F647C811E1}"/>
              </a:ext>
            </a:extLst>
          </p:cNvPr>
          <p:cNvGrpSpPr/>
          <p:nvPr/>
        </p:nvGrpSpPr>
        <p:grpSpPr>
          <a:xfrm>
            <a:off x="8158085" y="1755227"/>
            <a:ext cx="3196912" cy="2664373"/>
            <a:chOff x="8158085" y="1755227"/>
            <a:chExt cx="3196912" cy="2664373"/>
          </a:xfrm>
        </p:grpSpPr>
        <p:sp>
          <p:nvSpPr>
            <p:cNvPr id="51" name="Freeform: Shape 50">
              <a:extLst>
                <a:ext uri="{FF2B5EF4-FFF2-40B4-BE49-F238E27FC236}">
                  <a16:creationId xmlns:a16="http://schemas.microsoft.com/office/drawing/2014/main" id="{72D717BB-C79F-F287-0BEC-F57D7EE73751}"/>
                </a:ext>
              </a:extLst>
            </p:cNvPr>
            <p:cNvSpPr/>
            <p:nvPr/>
          </p:nvSpPr>
          <p:spPr>
            <a:xfrm>
              <a:off x="8516679" y="2345631"/>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D49F9BE9-05B2-3134-EBE0-6D649BBA4CEE}"/>
                </a:ext>
              </a:extLst>
            </p:cNvPr>
            <p:cNvSpPr/>
            <p:nvPr/>
          </p:nvSpPr>
          <p:spPr>
            <a:xfrm>
              <a:off x="10028475" y="2085324"/>
              <a:ext cx="1326522" cy="1307804"/>
            </a:xfrm>
            <a:custGeom>
              <a:avLst/>
              <a:gdLst>
                <a:gd name="connsiteX0" fmla="*/ 1102506 w 1326522"/>
                <a:gd name="connsiteY0" fmla="*/ 0 h 1307804"/>
                <a:gd name="connsiteX1" fmla="*/ 1315157 w 1326522"/>
                <a:gd name="connsiteY1" fmla="*/ 499730 h 1307804"/>
                <a:gd name="connsiteX2" fmla="*/ 794162 w 1326522"/>
                <a:gd name="connsiteY2" fmla="*/ 818707 h 1307804"/>
                <a:gd name="connsiteX3" fmla="*/ 538980 w 1326522"/>
                <a:gd name="connsiteY3" fmla="*/ 478465 h 1307804"/>
                <a:gd name="connsiteX4" fmla="*/ 49882 w 1326522"/>
                <a:gd name="connsiteY4" fmla="*/ 372139 h 1307804"/>
                <a:gd name="connsiteX5" fmla="*/ 49882 w 1326522"/>
                <a:gd name="connsiteY5" fmla="*/ 818707 h 1307804"/>
                <a:gd name="connsiteX6" fmla="*/ 347594 w 1326522"/>
                <a:gd name="connsiteY6" fmla="*/ 1063256 h 1307804"/>
                <a:gd name="connsiteX7" fmla="*/ 113678 w 1326522"/>
                <a:gd name="connsiteY7" fmla="*/ 1307804 h 13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522" h="1307804">
                  <a:moveTo>
                    <a:pt x="1102506" y="0"/>
                  </a:moveTo>
                  <a:cubicBezTo>
                    <a:pt x="1234527" y="181639"/>
                    <a:pt x="1366548" y="363279"/>
                    <a:pt x="1315157" y="499730"/>
                  </a:cubicBezTo>
                  <a:cubicBezTo>
                    <a:pt x="1263766" y="636181"/>
                    <a:pt x="923525" y="822251"/>
                    <a:pt x="794162" y="818707"/>
                  </a:cubicBezTo>
                  <a:cubicBezTo>
                    <a:pt x="664799" y="815163"/>
                    <a:pt x="663027" y="552893"/>
                    <a:pt x="538980" y="478465"/>
                  </a:cubicBezTo>
                  <a:cubicBezTo>
                    <a:pt x="414933" y="404037"/>
                    <a:pt x="131398" y="315432"/>
                    <a:pt x="49882" y="372139"/>
                  </a:cubicBezTo>
                  <a:cubicBezTo>
                    <a:pt x="-31634" y="428846"/>
                    <a:pt x="263" y="703521"/>
                    <a:pt x="49882" y="818707"/>
                  </a:cubicBezTo>
                  <a:cubicBezTo>
                    <a:pt x="99501" y="933893"/>
                    <a:pt x="336961" y="981740"/>
                    <a:pt x="347594" y="1063256"/>
                  </a:cubicBezTo>
                  <a:cubicBezTo>
                    <a:pt x="358227" y="1144772"/>
                    <a:pt x="104818" y="1217427"/>
                    <a:pt x="113678" y="1307804"/>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AA54A58A-DD11-A6C3-5502-F87E9D3C97FE}"/>
                </a:ext>
              </a:extLst>
            </p:cNvPr>
            <p:cNvSpPr/>
            <p:nvPr/>
          </p:nvSpPr>
          <p:spPr>
            <a:xfrm rot="4551713">
              <a:off x="8260434" y="3358209"/>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1D95B863-A132-F109-C76B-E02F57ED5026}"/>
                </a:ext>
              </a:extLst>
            </p:cNvPr>
            <p:cNvCxnSpPr>
              <a:cxnSpLocks/>
              <a:stCxn id="57" idx="6"/>
              <a:endCxn id="62" idx="2"/>
            </p:cNvCxnSpPr>
            <p:nvPr/>
          </p:nvCxnSpPr>
          <p:spPr>
            <a:xfrm flipV="1">
              <a:off x="9901954" y="1970913"/>
              <a:ext cx="1042288" cy="33517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12ADCD8-B11C-C98E-8D45-5C544E1E2AEE}"/>
                </a:ext>
              </a:extLst>
            </p:cNvPr>
            <p:cNvCxnSpPr>
              <a:stCxn id="59" idx="3"/>
              <a:endCxn id="58" idx="7"/>
            </p:cNvCxnSpPr>
            <p:nvPr/>
          </p:nvCxnSpPr>
          <p:spPr>
            <a:xfrm flipH="1">
              <a:off x="9270609" y="3386098"/>
              <a:ext cx="765360" cy="5178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Oval 55">
                  <a:extLst>
                    <a:ext uri="{FF2B5EF4-FFF2-40B4-BE49-F238E27FC236}">
                      <a16:creationId xmlns:a16="http://schemas.microsoft.com/office/drawing/2014/main" id="{CECCEFD7-142A-C970-5176-907A3A9F3847}"/>
                    </a:ext>
                  </a:extLst>
                </p:cNvPr>
                <p:cNvSpPr/>
                <p:nvPr/>
              </p:nvSpPr>
              <p:spPr>
                <a:xfrm>
                  <a:off x="8305800" y="2885594"/>
                  <a:ext cx="335171" cy="335171"/>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56" name="Oval 55">
                  <a:extLst>
                    <a:ext uri="{FF2B5EF4-FFF2-40B4-BE49-F238E27FC236}">
                      <a16:creationId xmlns:a16="http://schemas.microsoft.com/office/drawing/2014/main" id="{CECCEFD7-142A-C970-5176-907A3A9F3847}"/>
                    </a:ext>
                  </a:extLst>
                </p:cNvPr>
                <p:cNvSpPr>
                  <a:spLocks noRot="1" noChangeAspect="1" noMove="1" noResize="1" noEditPoints="1" noAdjustHandles="1" noChangeArrowheads="1" noChangeShapeType="1" noTextEdit="1"/>
                </p:cNvSpPr>
                <p:nvPr/>
              </p:nvSpPr>
              <p:spPr>
                <a:xfrm>
                  <a:off x="8305800" y="2885594"/>
                  <a:ext cx="335171" cy="335171"/>
                </a:xfrm>
                <a:prstGeom prst="ellipse">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a:extLst>
                    <a:ext uri="{FF2B5EF4-FFF2-40B4-BE49-F238E27FC236}">
                      <a16:creationId xmlns:a16="http://schemas.microsoft.com/office/drawing/2014/main" id="{ACF6EC2A-831A-A941-C2A8-CE34688ECE26}"/>
                    </a:ext>
                  </a:extLst>
                </p:cNvPr>
                <p:cNvSpPr/>
                <p:nvPr/>
              </p:nvSpPr>
              <p:spPr>
                <a:xfrm>
                  <a:off x="9566783" y="2138498"/>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57" name="Oval 56">
                  <a:extLst>
                    <a:ext uri="{FF2B5EF4-FFF2-40B4-BE49-F238E27FC236}">
                      <a16:creationId xmlns:a16="http://schemas.microsoft.com/office/drawing/2014/main" id="{ACF6EC2A-831A-A941-C2A8-CE34688ECE26}"/>
                    </a:ext>
                  </a:extLst>
                </p:cNvPr>
                <p:cNvSpPr>
                  <a:spLocks noRot="1" noChangeAspect="1" noMove="1" noResize="1" noEditPoints="1" noAdjustHandles="1" noChangeArrowheads="1" noChangeShapeType="1" noTextEdit="1"/>
                </p:cNvSpPr>
                <p:nvPr/>
              </p:nvSpPr>
              <p:spPr>
                <a:xfrm>
                  <a:off x="9566783" y="2138498"/>
                  <a:ext cx="335171" cy="33517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Oval 57">
                  <a:extLst>
                    <a:ext uri="{FF2B5EF4-FFF2-40B4-BE49-F238E27FC236}">
                      <a16:creationId xmlns:a16="http://schemas.microsoft.com/office/drawing/2014/main" id="{6BF00F74-AA5F-F9E3-5FF3-32644B0A23A6}"/>
                    </a:ext>
                  </a:extLst>
                </p:cNvPr>
                <p:cNvSpPr/>
                <p:nvPr/>
              </p:nvSpPr>
              <p:spPr>
                <a:xfrm>
                  <a:off x="8984522" y="3854902"/>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𝑦</m:t>
                        </m:r>
                      </m:oMath>
                    </m:oMathPara>
                  </a14:m>
                  <a:endParaRPr lang="en-US" dirty="0">
                    <a:solidFill>
                      <a:schemeClr val="tx1"/>
                    </a:solidFill>
                  </a:endParaRPr>
                </a:p>
              </p:txBody>
            </p:sp>
          </mc:Choice>
          <mc:Fallback xmlns="">
            <p:sp>
              <p:nvSpPr>
                <p:cNvPr id="58" name="Oval 57">
                  <a:extLst>
                    <a:ext uri="{FF2B5EF4-FFF2-40B4-BE49-F238E27FC236}">
                      <a16:creationId xmlns:a16="http://schemas.microsoft.com/office/drawing/2014/main" id="{6BF00F74-AA5F-F9E3-5FF3-32644B0A23A6}"/>
                    </a:ext>
                  </a:extLst>
                </p:cNvPr>
                <p:cNvSpPr>
                  <a:spLocks noRot="1" noChangeAspect="1" noMove="1" noResize="1" noEditPoints="1" noAdjustHandles="1" noChangeArrowheads="1" noChangeShapeType="1" noTextEdit="1"/>
                </p:cNvSpPr>
                <p:nvPr/>
              </p:nvSpPr>
              <p:spPr>
                <a:xfrm>
                  <a:off x="8984522" y="3854902"/>
                  <a:ext cx="335171" cy="335171"/>
                </a:xfrm>
                <a:prstGeom prst="ellipse">
                  <a:avLst/>
                </a:prstGeom>
                <a:blipFill>
                  <a:blip r:embed="rId5"/>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Oval 58">
                  <a:extLst>
                    <a:ext uri="{FF2B5EF4-FFF2-40B4-BE49-F238E27FC236}">
                      <a16:creationId xmlns:a16="http://schemas.microsoft.com/office/drawing/2014/main" id="{274205F9-F459-6B53-7AB4-F0568284481A}"/>
                    </a:ext>
                  </a:extLst>
                </p:cNvPr>
                <p:cNvSpPr/>
                <p:nvPr/>
              </p:nvSpPr>
              <p:spPr>
                <a:xfrm>
                  <a:off x="9986885" y="3100011"/>
                  <a:ext cx="335171" cy="335171"/>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oMath>
                    </m:oMathPara>
                  </a14:m>
                  <a:endParaRPr lang="en-US" dirty="0">
                    <a:solidFill>
                      <a:schemeClr val="tx1"/>
                    </a:solidFill>
                  </a:endParaRPr>
                </a:p>
              </p:txBody>
            </p:sp>
          </mc:Choice>
          <mc:Fallback xmlns="">
            <p:sp>
              <p:nvSpPr>
                <p:cNvPr id="59" name="Oval 58">
                  <a:extLst>
                    <a:ext uri="{FF2B5EF4-FFF2-40B4-BE49-F238E27FC236}">
                      <a16:creationId xmlns:a16="http://schemas.microsoft.com/office/drawing/2014/main" id="{274205F9-F459-6B53-7AB4-F0568284481A}"/>
                    </a:ext>
                  </a:extLst>
                </p:cNvPr>
                <p:cNvSpPr>
                  <a:spLocks noRot="1" noChangeAspect="1" noMove="1" noResize="1" noEditPoints="1" noAdjustHandles="1" noChangeArrowheads="1" noChangeShapeType="1" noTextEdit="1"/>
                </p:cNvSpPr>
                <p:nvPr/>
              </p:nvSpPr>
              <p:spPr>
                <a:xfrm>
                  <a:off x="9986885" y="3100011"/>
                  <a:ext cx="335171" cy="335171"/>
                </a:xfrm>
                <a:prstGeom prst="ellipse">
                  <a:avLst/>
                </a:prstGeom>
                <a:blipFill>
                  <a:blip r:embed="rId6"/>
                  <a:stretch>
                    <a:fillRect/>
                  </a:stretch>
                </a:blipFill>
                <a:ln>
                  <a:solidFill>
                    <a:schemeClr val="accent3">
                      <a:lumMod val="50000"/>
                    </a:schemeClr>
                  </a:solidFill>
                </a:ln>
              </p:spPr>
              <p:txBody>
                <a:bodyPr/>
                <a:lstStyle/>
                <a:p>
                  <a:r>
                    <a:rPr lang="en-US">
                      <a:noFill/>
                    </a:rPr>
                    <a:t> </a:t>
                  </a:r>
                </a:p>
              </p:txBody>
            </p:sp>
          </mc:Fallback>
        </mc:AlternateContent>
        <p:sp>
          <p:nvSpPr>
            <p:cNvPr id="60" name="Freeform 2">
              <a:extLst>
                <a:ext uri="{FF2B5EF4-FFF2-40B4-BE49-F238E27FC236}">
                  <a16:creationId xmlns:a16="http://schemas.microsoft.com/office/drawing/2014/main" id="{1AA321F2-CA62-96E6-71A4-74099224ED2B}"/>
                </a:ext>
              </a:extLst>
            </p:cNvPr>
            <p:cNvSpPr/>
            <p:nvPr/>
          </p:nvSpPr>
          <p:spPr>
            <a:xfrm>
              <a:off x="8158085" y="1755227"/>
              <a:ext cx="1828800" cy="2664373"/>
            </a:xfrm>
            <a:custGeom>
              <a:avLst/>
              <a:gdLst>
                <a:gd name="connsiteX0" fmla="*/ 0 w 1828800"/>
                <a:gd name="connsiteY0" fmla="*/ 1119352 h 2664373"/>
                <a:gd name="connsiteX1" fmla="*/ 110359 w 1828800"/>
                <a:gd name="connsiteY1" fmla="*/ 1797269 h 2664373"/>
                <a:gd name="connsiteX2" fmla="*/ 394138 w 1828800"/>
                <a:gd name="connsiteY2" fmla="*/ 2443655 h 2664373"/>
                <a:gd name="connsiteX3" fmla="*/ 961697 w 1828800"/>
                <a:gd name="connsiteY3" fmla="*/ 2664373 h 2664373"/>
                <a:gd name="connsiteX4" fmla="*/ 1371600 w 1828800"/>
                <a:gd name="connsiteY4" fmla="*/ 2333297 h 2664373"/>
                <a:gd name="connsiteX5" fmla="*/ 1403131 w 1828800"/>
                <a:gd name="connsiteY5" fmla="*/ 1608083 h 2664373"/>
                <a:gd name="connsiteX6" fmla="*/ 1828800 w 1828800"/>
                <a:gd name="connsiteY6" fmla="*/ 567559 h 2664373"/>
                <a:gd name="connsiteX7" fmla="*/ 1765738 w 1828800"/>
                <a:gd name="connsiteY7" fmla="*/ 141890 h 2664373"/>
                <a:gd name="connsiteX8" fmla="*/ 1513490 w 1828800"/>
                <a:gd name="connsiteY8" fmla="*/ 0 h 2664373"/>
                <a:gd name="connsiteX9" fmla="*/ 614856 w 1828800"/>
                <a:gd name="connsiteY9" fmla="*/ 488731 h 2664373"/>
                <a:gd name="connsiteX10" fmla="*/ 78828 w 1828800"/>
                <a:gd name="connsiteY10" fmla="*/ 867104 h 2664373"/>
                <a:gd name="connsiteX11" fmla="*/ 0 w 1828800"/>
                <a:gd name="connsiteY11" fmla="*/ 1119352 h 26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 h="2664373">
                  <a:moveTo>
                    <a:pt x="0" y="1119352"/>
                  </a:moveTo>
                  <a:lnTo>
                    <a:pt x="110359" y="1797269"/>
                  </a:lnTo>
                  <a:lnTo>
                    <a:pt x="394138" y="2443655"/>
                  </a:lnTo>
                  <a:lnTo>
                    <a:pt x="961697" y="2664373"/>
                  </a:lnTo>
                  <a:lnTo>
                    <a:pt x="1371600" y="2333297"/>
                  </a:lnTo>
                  <a:lnTo>
                    <a:pt x="1403131" y="1608083"/>
                  </a:lnTo>
                  <a:lnTo>
                    <a:pt x="1828800" y="567559"/>
                  </a:lnTo>
                  <a:lnTo>
                    <a:pt x="1765738" y="141890"/>
                  </a:lnTo>
                  <a:lnTo>
                    <a:pt x="1513490" y="0"/>
                  </a:lnTo>
                  <a:lnTo>
                    <a:pt x="614856" y="488731"/>
                  </a:lnTo>
                  <a:lnTo>
                    <a:pt x="78828" y="867104"/>
                  </a:lnTo>
                  <a:lnTo>
                    <a:pt x="0" y="1119352"/>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1FAA253-D905-16A5-5B0F-C651DBDAB6CE}"/>
                    </a:ext>
                  </a:extLst>
                </p:cNvPr>
                <p:cNvSpPr txBox="1"/>
                <p:nvPr/>
              </p:nvSpPr>
              <p:spPr>
                <a:xfrm rot="19167461">
                  <a:off x="8886445" y="2873184"/>
                  <a:ext cx="941604" cy="369332"/>
                </a:xfrm>
                <a:prstGeom prst="rect">
                  <a:avLst/>
                </a:prstGeom>
                <a:noFill/>
              </p:spPr>
              <p:txBody>
                <a:bodyPr wrap="none" rtlCol="0">
                  <a:spAutoFit/>
                </a:bodyPr>
                <a:lstStyle/>
                <a:p>
                  <a14:m>
                    <m:oMath xmlns:m="http://schemas.openxmlformats.org/officeDocument/2006/math">
                      <m:r>
                        <a:rPr lang="en-US" b="0" i="1" smtClean="0">
                          <a:solidFill>
                            <a:schemeClr val="tx2">
                              <a:lumMod val="75000"/>
                            </a:schemeClr>
                          </a:solidFill>
                          <a:latin typeface="Cambria Math" panose="02040503050406030204" pitchFamily="18" charset="0"/>
                        </a:rPr>
                        <m:t>𝑘</m:t>
                      </m:r>
                    </m:oMath>
                  </a14:m>
                  <a:r>
                    <a:rPr lang="en-US" dirty="0">
                      <a:solidFill>
                        <a:schemeClr val="tx2">
                          <a:lumMod val="75000"/>
                        </a:schemeClr>
                      </a:solidFill>
                    </a:rPr>
                    <a:t> nodes</a:t>
                  </a:r>
                </a:p>
              </p:txBody>
            </p:sp>
          </mc:Choice>
          <mc:Fallback xmlns="">
            <p:sp>
              <p:nvSpPr>
                <p:cNvPr id="61" name="TextBox 60">
                  <a:extLst>
                    <a:ext uri="{FF2B5EF4-FFF2-40B4-BE49-F238E27FC236}">
                      <a16:creationId xmlns:a16="http://schemas.microsoft.com/office/drawing/2014/main" id="{01FAA253-D905-16A5-5B0F-C651DBDAB6CE}"/>
                    </a:ext>
                  </a:extLst>
                </p:cNvPr>
                <p:cNvSpPr txBox="1">
                  <a:spLocks noRot="1" noChangeAspect="1" noMove="1" noResize="1" noEditPoints="1" noAdjustHandles="1" noChangeArrowheads="1" noChangeShapeType="1" noTextEdit="1"/>
                </p:cNvSpPr>
                <p:nvPr/>
              </p:nvSpPr>
              <p:spPr>
                <a:xfrm rot="19167461">
                  <a:off x="8886445" y="2873184"/>
                  <a:ext cx="941604" cy="369332"/>
                </a:xfrm>
                <a:prstGeom prst="rect">
                  <a:avLst/>
                </a:prstGeom>
                <a:blipFill>
                  <a:blip r:embed="rId7"/>
                  <a:stretch>
                    <a:fillRect t="-6122" r="-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Oval 61">
                  <a:extLst>
                    <a:ext uri="{FF2B5EF4-FFF2-40B4-BE49-F238E27FC236}">
                      <a16:creationId xmlns:a16="http://schemas.microsoft.com/office/drawing/2014/main" id="{A9DA4521-2E76-80A8-25EE-FC42B7AB61DD}"/>
                    </a:ext>
                  </a:extLst>
                </p:cNvPr>
                <p:cNvSpPr/>
                <p:nvPr/>
              </p:nvSpPr>
              <p:spPr>
                <a:xfrm>
                  <a:off x="10944242" y="1803327"/>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𝑏</m:t>
                        </m:r>
                      </m:oMath>
                    </m:oMathPara>
                  </a14:m>
                  <a:endParaRPr lang="en-US" dirty="0">
                    <a:solidFill>
                      <a:schemeClr val="tx1"/>
                    </a:solidFill>
                  </a:endParaRPr>
                </a:p>
              </p:txBody>
            </p:sp>
          </mc:Choice>
          <mc:Fallback xmlns="">
            <p:sp>
              <p:nvSpPr>
                <p:cNvPr id="62" name="Oval 61">
                  <a:extLst>
                    <a:ext uri="{FF2B5EF4-FFF2-40B4-BE49-F238E27FC236}">
                      <a16:creationId xmlns:a16="http://schemas.microsoft.com/office/drawing/2014/main" id="{A9DA4521-2E76-80A8-25EE-FC42B7AB61DD}"/>
                    </a:ext>
                  </a:extLst>
                </p:cNvPr>
                <p:cNvSpPr>
                  <a:spLocks noRot="1" noChangeAspect="1" noMove="1" noResize="1" noEditPoints="1" noAdjustHandles="1" noChangeArrowheads="1" noChangeShapeType="1" noTextEdit="1"/>
                </p:cNvSpPr>
                <p:nvPr/>
              </p:nvSpPr>
              <p:spPr>
                <a:xfrm>
                  <a:off x="10944242" y="1803327"/>
                  <a:ext cx="335171" cy="335171"/>
                </a:xfrm>
                <a:prstGeom prst="ellipse">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33096458-ED28-9C23-1F3C-DA3C263154B3}"/>
                  </a:ext>
                </a:extLst>
              </p14:cNvPr>
              <p14:cNvContentPartPr/>
              <p14:nvPr/>
            </p14:nvContentPartPr>
            <p14:xfrm>
              <a:off x="7604640" y="1010160"/>
              <a:ext cx="3954600" cy="4617360"/>
            </p14:xfrm>
          </p:contentPart>
        </mc:Choice>
        <mc:Fallback>
          <p:pic>
            <p:nvPicPr>
              <p:cNvPr id="5" name="Ink 4">
                <a:extLst>
                  <a:ext uri="{FF2B5EF4-FFF2-40B4-BE49-F238E27FC236}">
                    <a16:creationId xmlns:a16="http://schemas.microsoft.com/office/drawing/2014/main" id="{33096458-ED28-9C23-1F3C-DA3C263154B3}"/>
                  </a:ext>
                </a:extLst>
              </p:cNvPr>
              <p:cNvPicPr/>
              <p:nvPr/>
            </p:nvPicPr>
            <p:blipFill>
              <a:blip r:embed="rId10"/>
              <a:stretch>
                <a:fillRect/>
              </a:stretch>
            </p:blipFill>
            <p:spPr>
              <a:xfrm>
                <a:off x="7595280" y="1000800"/>
                <a:ext cx="3973320" cy="4636080"/>
              </a:xfrm>
              <a:prstGeom prst="rect">
                <a:avLst/>
              </a:prstGeom>
            </p:spPr>
          </p:pic>
        </mc:Fallback>
      </mc:AlternateContent>
    </p:spTree>
    <p:extLst>
      <p:ext uri="{BB962C8B-B14F-4D97-AF65-F5344CB8AC3E}">
        <p14:creationId xmlns:p14="http://schemas.microsoft.com/office/powerpoint/2010/main" val="477096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27169</TotalTime>
  <Words>5485</Words>
  <Application>Microsoft Office PowerPoint</Application>
  <PresentationFormat>Widescreen</PresentationFormat>
  <Paragraphs>1376</Paragraphs>
  <Slides>46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Cambria Math</vt:lpstr>
      <vt:lpstr>Calibri Light</vt:lpstr>
      <vt:lpstr>Arial</vt:lpstr>
      <vt:lpstr>Calibri</vt:lpstr>
      <vt:lpstr>Aptos</vt:lpstr>
      <vt:lpstr>Office Theme</vt:lpstr>
      <vt:lpstr>CSE 332 Summer 2024 Lecture 16: Graphs</vt:lpstr>
      <vt:lpstr>Adjacency List</vt:lpstr>
      <vt:lpstr>Shortest Path (unweighted)</vt:lpstr>
      <vt:lpstr>Single-Source Shortest Path</vt:lpstr>
      <vt:lpstr>Dijkstra’s Algorithm</vt:lpstr>
      <vt:lpstr>Dijkstra’s Algorithm</vt:lpstr>
      <vt:lpstr>Dijkstra’s Algorithm: Running Time</vt:lpstr>
      <vt:lpstr>Dijkstra’s Algorithm: Correctness</vt:lpstr>
      <vt:lpstr>Dijkstra’s Algorithm: Correctness</vt:lpstr>
      <vt:lpstr>Dijkstra’s Algorithm: Correctness</vt:lpstr>
      <vt:lpstr>Dijkstra’s Algorithm: Correctness</vt:lpstr>
      <vt:lpstr>Dijkstra’s Algorithm: Correctness</vt:lpstr>
      <vt:lpstr>Depth-First Search</vt:lpstr>
      <vt:lpstr>DFS Recursively (more common)</vt:lpstr>
      <vt:lpstr>Topological Sort</vt:lpstr>
      <vt:lpstr>DFS Recursively</vt:lpstr>
      <vt:lpstr>DFS: Topological sort</vt:lpstr>
      <vt:lpstr>Definition: Tree</vt:lpstr>
      <vt:lpstr>Definition: Tree</vt:lpstr>
      <vt:lpstr>Definition: Spanning Tree</vt:lpstr>
      <vt:lpstr>Definition: Minimum Spanning Tree</vt:lpstr>
      <vt:lpstr>Kruskal’s Algorithm</vt:lpstr>
      <vt:lpstr>Kruskal’s Algorithm</vt:lpstr>
      <vt:lpstr>Kruskal’s Algorithm</vt:lpstr>
      <vt:lpstr>Kruskal’s Algorithm</vt:lpstr>
      <vt:lpstr>Kruskal’s Algorithm</vt:lpstr>
      <vt:lpstr>Kruskal’s Algorithm</vt:lpstr>
      <vt:lpstr>Definition: Cut</vt:lpstr>
      <vt:lpstr>Cut Theorem</vt:lpstr>
      <vt:lpstr>Cut Theorem</vt:lpstr>
      <vt:lpstr>Cut Theorem</vt:lpstr>
      <vt:lpstr>Cut Theorem</vt:lpstr>
      <vt:lpstr>Cut Theorem</vt:lpstr>
      <vt:lpstr>Proof of Kruskal’s Algorithm</vt:lpstr>
      <vt:lpstr>Kruskal’s Algorithm Runtime</vt:lpstr>
      <vt:lpstr>General MST Algorithm</vt:lpstr>
      <vt:lpstr>Prim’s Algorithm</vt:lpstr>
      <vt:lpstr>Prim’s Algorithm</vt:lpstr>
      <vt:lpstr>Prim’s Algorithm</vt:lpstr>
      <vt:lpstr>Prim’s Algorithm</vt:lpstr>
      <vt:lpstr>Prim’s Algorithm</vt:lpstr>
      <vt:lpstr>Prim’s Algorithm</vt:lpstr>
      <vt:lpstr>Dijkstra’s Algorithm</vt:lpstr>
      <vt:lpstr>Prims’s Algorithm</vt:lpstr>
      <vt:lpstr>Dijkstra’s Algorithm</vt:lpstr>
      <vt:lpstr>Prims’s Algorithm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8: Dictionaries, BSTs</dc:title>
  <dc:creator>Nathan Brunelle</dc:creator>
  <cp:lastModifiedBy>Brunelle, Nathan J (njb2b)</cp:lastModifiedBy>
  <cp:revision>242</cp:revision>
  <dcterms:created xsi:type="dcterms:W3CDTF">2023-10-13T16:06:42Z</dcterms:created>
  <dcterms:modified xsi:type="dcterms:W3CDTF">2024-07-26T18:03:58Z</dcterms:modified>
</cp:coreProperties>
</file>