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535" r:id="rId3"/>
    <p:sldId id="368" r:id="rId4"/>
    <p:sldId id="360" r:id="rId5"/>
    <p:sldId id="382" r:id="rId6"/>
    <p:sldId id="536" r:id="rId7"/>
    <p:sldId id="537" r:id="rId8"/>
    <p:sldId id="386" r:id="rId9"/>
    <p:sldId id="538" r:id="rId10"/>
    <p:sldId id="384" r:id="rId11"/>
    <p:sldId id="385" r:id="rId12"/>
    <p:sldId id="539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46" r:id="rId27"/>
    <p:sldId id="540" r:id="rId28"/>
    <p:sldId id="541" r:id="rId29"/>
    <p:sldId id="542" r:id="rId30"/>
    <p:sldId id="543" r:id="rId31"/>
    <p:sldId id="545" r:id="rId32"/>
    <p:sldId id="548" r:id="rId33"/>
    <p:sldId id="546" r:id="rId34"/>
    <p:sldId id="549" r:id="rId35"/>
    <p:sldId id="550" r:id="rId36"/>
    <p:sldId id="551" r:id="rId37"/>
    <p:sldId id="547" r:id="rId38"/>
    <p:sldId id="752" r:id="rId39"/>
    <p:sldId id="753" r:id="rId40"/>
    <p:sldId id="830" r:id="rId41"/>
    <p:sldId id="836" r:id="rId42"/>
    <p:sldId id="829" r:id="rId43"/>
    <p:sldId id="837" r:id="rId44"/>
    <p:sldId id="846" r:id="rId45"/>
    <p:sldId id="831" r:id="rId46"/>
    <p:sldId id="832" r:id="rId47"/>
    <p:sldId id="754" r:id="rId48"/>
    <p:sldId id="755" r:id="rId49"/>
    <p:sldId id="835" r:id="rId50"/>
    <p:sldId id="852" r:id="rId51"/>
  </p:sldIdLst>
  <p:sldSz cx="12192000" cy="6858000"/>
  <p:notesSz cx="6858000" cy="9144000"/>
  <p:embeddedFontLs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image" Target="../media/image261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00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0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Winter 2024</a:t>
            </a:r>
            <a:br>
              <a:rPr lang="en-US" dirty="0"/>
            </a:br>
            <a:r>
              <a:rPr lang="en-US" dirty="0"/>
              <a:t>Lecture 15: Sorting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time required to Divide and Combine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all subproblems and their sizes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recurrence relation to express recursive running 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and express running time asymptotically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comparisons 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recursively sort two lists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1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comparisons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/>
                  <a:t>Recurrence: </a:t>
                </a:r>
                <a:endParaRPr lang="en-US" b="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  <a:blipFill>
                <a:blip r:embed="rId2"/>
                <a:stretch>
                  <a:fillRect l="-1000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EEF7-A61B-43A8-8DFB-C2332B28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9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comparisons /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blipFill>
                <a:blip r:embed="rId2"/>
                <a:stretch>
                  <a:fillRect t="-15000" b="-3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)+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  <a:blipFill>
                <a:blip r:embed="rId6"/>
                <a:stretch>
                  <a:fillRect t="-96104" b="-150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27463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94101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</p:spTree>
    <p:extLst>
      <p:ext uri="{BB962C8B-B14F-4D97-AF65-F5344CB8AC3E}">
        <p14:creationId xmlns:p14="http://schemas.microsoft.com/office/powerpoint/2010/main" val="9937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Yes! </a:t>
                </a:r>
              </a:p>
              <a:p>
                <a:pPr lvl="1"/>
                <a:r>
                  <a:rPr lang="en-US" dirty="0"/>
                  <a:t>As long as in a tie you always pick </a:t>
                </a:r>
                <a:r>
                  <a:rPr lang="en-US" dirty="0" err="1"/>
                  <a:t>l_next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5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Like </a:t>
                </a:r>
                <a:r>
                  <a:rPr lang="en-US" b="0" dirty="0" err="1"/>
                  <a:t>Mergesort</a:t>
                </a:r>
                <a:r>
                  <a:rPr lang="en-US" b="0" dirty="0"/>
                  <a:t>:</a:t>
                </a:r>
              </a:p>
              <a:p>
                <a:pPr lvl="1"/>
                <a:r>
                  <a:rPr lang="en-US" dirty="0"/>
                  <a:t>Divide and conquer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run time (kind of…)</a:t>
                </a:r>
              </a:p>
              <a:p>
                <a:r>
                  <a:rPr lang="en-US" dirty="0"/>
                  <a:t>Unlike </a:t>
                </a:r>
                <a:r>
                  <a:rPr lang="en-US" dirty="0" err="1"/>
                  <a:t>Mergesort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Divide step is the “hard” part</a:t>
                </a:r>
              </a:p>
              <a:p>
                <a:pPr lvl="1"/>
                <a:r>
                  <a:rPr lang="en-US" i="1" dirty="0"/>
                  <a:t>Typically</a:t>
                </a:r>
                <a:r>
                  <a:rPr lang="en-US" dirty="0"/>
                  <a:t> faster than </a:t>
                </a:r>
                <a:r>
                  <a:rPr lang="en-US" dirty="0" err="1"/>
                  <a:t>Mergesort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pick a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element, recursively sort two </a:t>
                </a:r>
                <a:r>
                  <a:rPr lang="en-US" dirty="0" err="1"/>
                  <a:t>sublists</a:t>
                </a:r>
                <a:r>
                  <a:rPr lang="en-US" dirty="0"/>
                  <a:t> around that element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recursively sort left and right </a:t>
                </a:r>
                <a:r>
                  <a:rPr lang="en-US" dirty="0" err="1"/>
                  <a:t>sublists</a:t>
                </a: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(Divide 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 a list, </a:t>
                </a:r>
                <a:r>
                  <a:rPr lang="en-US" dirty="0">
                    <a:solidFill>
                      <a:srgbClr val="FF33CC"/>
                    </a:solidFill>
                  </a:rPr>
                  <a:t>a pivot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  <a:blipFill>
                <a:blip r:embed="rId2"/>
                <a:stretch>
                  <a:fillRect l="-2526" t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0480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1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5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9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79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13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47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87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21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55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9476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Goal: All elements</a:t>
                </a:r>
                <a:r>
                  <a:rPr lang="en-US" dirty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left,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right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  <a:blipFill>
                <a:blip r:embed="rId3"/>
                <a:stretch>
                  <a:fillRect l="-1821" t="-1111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1905000" y="23622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Start: unordered list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71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5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39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79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13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4738" y="54102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87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21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55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9476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8678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69524" y="2743200"/>
            <a:ext cx="6403076" cy="533400"/>
            <a:chOff x="1445524" y="2895600"/>
            <a:chExt cx="6403076" cy="533400"/>
          </a:xfrm>
        </p:grpSpPr>
        <p:sp>
          <p:nvSpPr>
            <p:cNvPr id="5" name="Rectangle 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3636274" y="23241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972550" y="2328649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971513" y="3843551"/>
            <a:ext cx="6403076" cy="533400"/>
            <a:chOff x="1445524" y="2895600"/>
            <a:chExt cx="6403076" cy="533400"/>
          </a:xfrm>
        </p:grpSpPr>
        <p:sp>
          <p:nvSpPr>
            <p:cNvPr id="22" name="Rectangle 2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70243" y="346255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8974539" y="3429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990563" y="4910351"/>
            <a:ext cx="6403076" cy="533400"/>
            <a:chOff x="1445524" y="2895600"/>
            <a:chExt cx="6403076" cy="533400"/>
          </a:xfrm>
        </p:grpSpPr>
        <p:sp>
          <p:nvSpPr>
            <p:cNvPr id="37" name="Rectangle 3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9" name="Down Arrow 48"/>
          <p:cNvSpPr/>
          <p:nvPr/>
        </p:nvSpPr>
        <p:spPr>
          <a:xfrm>
            <a:off x="5237043" y="454470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8993589" y="44958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969524" y="6073824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5216004" y="5708179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459620" y="5692824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9" grpId="0" animBg="1"/>
      <p:bldP spid="50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649938" y="2667000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4896418" y="2301355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140034" y="2286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649938" y="3758821"/>
            <a:ext cx="6403076" cy="533400"/>
            <a:chOff x="1445524" y="2895600"/>
            <a:chExt cx="6403076" cy="533400"/>
          </a:xfrm>
        </p:grpSpPr>
        <p:sp>
          <p:nvSpPr>
            <p:cNvPr id="67" name="Rectangle 6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79" name="Down Arrow 78"/>
          <p:cNvSpPr/>
          <p:nvPr/>
        </p:nvSpPr>
        <p:spPr>
          <a:xfrm>
            <a:off x="4896418" y="33931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/>
          <p:cNvSpPr/>
          <p:nvPr/>
        </p:nvSpPr>
        <p:spPr>
          <a:xfrm>
            <a:off x="7585595" y="337782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649938" y="4825621"/>
            <a:ext cx="6403076" cy="533400"/>
            <a:chOff x="1445524" y="2895600"/>
            <a:chExt cx="6403076" cy="533400"/>
          </a:xfrm>
        </p:grpSpPr>
        <p:sp>
          <p:nvSpPr>
            <p:cNvPr id="82" name="Rectangle 8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94" name="Down Arrow 93"/>
          <p:cNvSpPr/>
          <p:nvPr/>
        </p:nvSpPr>
        <p:spPr>
          <a:xfrm>
            <a:off x="4896418" y="44599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7585595" y="4459976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649938" y="5867400"/>
            <a:ext cx="6403076" cy="533400"/>
            <a:chOff x="1445524" y="2895600"/>
            <a:chExt cx="6403076" cy="533400"/>
          </a:xfrm>
        </p:grpSpPr>
        <p:sp>
          <p:nvSpPr>
            <p:cNvPr id="97" name="Rectangle 9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09" name="Down Arrow 108"/>
          <p:cNvSpPr/>
          <p:nvPr/>
        </p:nvSpPr>
        <p:spPr>
          <a:xfrm>
            <a:off x="5451426" y="548583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7585595" y="548583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C0086E7-8C2F-FA6D-FBEB-411A8519EB2F}"/>
              </a:ext>
            </a:extLst>
          </p:cNvPr>
          <p:cNvSpPr txBox="1">
            <a:spLocks/>
          </p:cNvSpPr>
          <p:nvPr/>
        </p:nvSpPr>
        <p:spPr>
          <a:xfrm>
            <a:off x="3792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Partition,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4" grpId="0" animBg="1"/>
      <p:bldP spid="95" grpId="0" animBg="1"/>
      <p:bldP spid="109" grpId="0" animBg="1"/>
      <p:bldP spid="1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7930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400227" y="244181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6526186" y="244693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1: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4000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416723" y="494788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6542682" y="4953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D196EAA-752A-A93B-2999-105C81B2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1961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4518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926236" y="24384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7052195" y="244351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2: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0588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915718" y="494447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7041677" y="494958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DFDB077-B10F-EDCC-4F41-BD481BF3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9696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AF56-68BF-F3D5-11B8-6D7ECED3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and Conquer:</a:t>
            </a:r>
          </a:p>
          <a:p>
            <a:pPr lvl="1"/>
            <a:r>
              <a:rPr lang="en-US" dirty="0"/>
              <a:t>Recursive algorithm design technique</a:t>
            </a:r>
          </a:p>
          <a:p>
            <a:pPr lvl="1"/>
            <a:r>
              <a:rPr lang="en-US" dirty="0"/>
              <a:t>Solve a large problem by breaking it up into smaller versions of the same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0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</a:t>
                </a:r>
                <a:r>
                  <a:rPr lang="en-US" dirty="0"/>
                  <a:t>at beginning of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a pointer (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) just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and a pointer (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) at the end of the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:r>
                  <a:rPr lang="en-US" dirty="0">
                    <a:solidFill>
                      <a:srgbClr val="FFC000"/>
                    </a:solidFill>
                  </a:rPr>
                  <a:t>Begin </a:t>
                </a:r>
                <a:r>
                  <a:rPr lang="en-US" dirty="0"/>
                  <a:t>&lt; </a:t>
                </a:r>
                <a:r>
                  <a:rPr lang="en-US" dirty="0">
                    <a:solidFill>
                      <a:srgbClr val="0070C0"/>
                    </a:solidFill>
                  </a:rPr>
                  <a:t>End: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&lt;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pointers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Else If pointers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6015693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blipFill>
                <a:blip r:embed="rId3"/>
                <a:stretch>
                  <a:fillRect r="-2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4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14600" y="522971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Recursively sort </a:t>
            </a:r>
            <a:r>
              <a:rPr lang="en-US" dirty="0">
                <a:solidFill>
                  <a:srgbClr val="FFC000"/>
                </a:solidFill>
              </a:rPr>
              <a:t>Left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Right</a:t>
            </a:r>
            <a:r>
              <a:rPr lang="en-US" dirty="0"/>
              <a:t> </a:t>
            </a:r>
            <a:r>
              <a:rPr lang="en-US" dirty="0" err="1"/>
              <a:t>sublists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04910" y="14478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8" name="Right Brace 17"/>
          <p:cNvSpPr/>
          <p:nvPr/>
        </p:nvSpPr>
        <p:spPr>
          <a:xfrm rot="5400000">
            <a:off x="4246480" y="339634"/>
            <a:ext cx="451798" cy="3734939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blipFill>
                <a:blip r:embed="rId2"/>
                <a:stretch>
                  <a:fillRect l="-4306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720885" y="1145894"/>
            <a:ext cx="451797" cy="212241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&gt;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blipFill>
                <a:blip r:embed="rId3"/>
                <a:stretch>
                  <a:fillRect l="-430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42915" y="326409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Exactly where it belongs!</a:t>
            </a:r>
          </a:p>
        </p:txBody>
      </p:sp>
      <p:cxnSp>
        <p:nvCxnSpPr>
          <p:cNvPr id="24" name="Straight Arrow Connector 23"/>
          <p:cNvCxnSpPr>
            <a:stCxn id="22" idx="0"/>
            <a:endCxn id="13" idx="2"/>
          </p:cNvCxnSpPr>
          <p:nvPr/>
        </p:nvCxnSpPr>
        <p:spPr>
          <a:xfrm flipH="1" flipV="1">
            <a:off x="6606548" y="1981200"/>
            <a:ext cx="45704" cy="128289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21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(Best)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343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</a:t>
            </a:r>
            <a:r>
              <a:rPr lang="en-US" dirty="0">
                <a:solidFill>
                  <a:srgbClr val="FF33CC"/>
                </a:solidFill>
              </a:rPr>
              <a:t>pivot</a:t>
            </a:r>
            <a:r>
              <a:rPr lang="en-US" dirty="0"/>
              <a:t> is always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5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66" y="43053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pivot is always at the extreme: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1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2208366" y="4104544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35" idx="2"/>
            <a:endCxn id="37" idx="0"/>
          </p:cNvCxnSpPr>
          <p:nvPr/>
        </p:nvCxnSpPr>
        <p:spPr>
          <a:xfrm>
            <a:off x="2580024" y="2590803"/>
            <a:ext cx="0" cy="4154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1"/>
              <p:cNvSpPr txBox="1">
                <a:spLocks noChangeArrowheads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37" idx="2"/>
            <a:endCxn id="68" idx="0"/>
          </p:cNvCxnSpPr>
          <p:nvPr/>
        </p:nvCxnSpPr>
        <p:spPr>
          <a:xfrm flipH="1">
            <a:off x="2571750" y="3463429"/>
            <a:ext cx="8274" cy="4249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Brace 75"/>
          <p:cNvSpPr/>
          <p:nvPr/>
        </p:nvSpPr>
        <p:spPr>
          <a:xfrm>
            <a:off x="3810000" y="1981200"/>
            <a:ext cx="533400" cy="3505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=1+2+3+…+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  <a:blipFill>
                <a:blip r:embed="rId13"/>
                <a:stretch>
                  <a:fillRect b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 animBg="1"/>
      <p:bldP spid="43" grpId="0"/>
      <p:bldP spid="48" grpId="0" animBg="1"/>
      <p:bldP spid="68" grpId="0" animBg="1"/>
      <p:bldP spid="72" grpId="0"/>
      <p:bldP spid="73" grpId="0"/>
      <p:bldP spid="74" grpId="0"/>
      <p:bldP spid="75" grpId="0"/>
      <p:bldP spid="76" grpId="0" animBg="1"/>
      <p:bldP spid="77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on a (nearly) Sorted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676" y="426085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First element always yields unbalanced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823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Pivot?</a:t>
            </a:r>
          </a:p>
          <a:p>
            <a:pPr lvl="1"/>
            <a:r>
              <a:rPr lang="en-US" dirty="0"/>
              <a:t>Roughly even split between left and right</a:t>
            </a:r>
          </a:p>
          <a:p>
            <a:pPr lvl="1"/>
            <a:r>
              <a:rPr lang="en-US" dirty="0"/>
              <a:t>Ideally: median</a:t>
            </a:r>
          </a:p>
          <a:p>
            <a:r>
              <a:rPr lang="en-US" dirty="0"/>
              <a:t>There are ways to find the median in linear time, but it’s complicated and slow and you’re better off using </a:t>
            </a:r>
            <a:r>
              <a:rPr lang="en-US" dirty="0" err="1"/>
              <a:t>mergesort</a:t>
            </a:r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Pick a random value as a pivot</a:t>
            </a:r>
          </a:p>
          <a:p>
            <a:pPr lvl="1"/>
            <a:r>
              <a:rPr lang="en-US" dirty="0"/>
              <a:t>Pick the middle of 3 random values as the pivot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6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average! And typically faster than </a:t>
                </a:r>
                <a:r>
                  <a:rPr lang="en-US" dirty="0" err="1"/>
                  <a:t>mergesort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….Debatable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No!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750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2805-7B6A-7120-068C-6B36E196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Recall our definition of the sorting problem:</a:t>
                </a:r>
              </a:p>
              <a:p>
                <a:pPr lvl="1"/>
                <a:r>
                  <a:rPr lang="en-US" dirty="0"/>
                  <a:t>Input:</a:t>
                </a:r>
              </a:p>
              <a:p>
                <a:pPr lvl="2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2"/>
                <a:r>
                  <a:rPr lang="en-US" dirty="0"/>
                  <a:t>A comparison function for these items</a:t>
                </a:r>
              </a:p>
              <a:p>
                <a:pPr lvl="3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</a:t>
                </a:r>
              </a:p>
              <a:p>
                <a:pPr lvl="2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Under this definition, it is impossible to write an algorithm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asymptotically.</a:t>
                </a:r>
              </a:p>
              <a:p>
                <a:r>
                  <a:rPr lang="en-US" dirty="0"/>
                  <a:t>Observation:</a:t>
                </a:r>
              </a:p>
              <a:p>
                <a:pPr lvl="1"/>
                <a:r>
                  <a:rPr lang="en-US" dirty="0"/>
                  <a:t>Sometimes there might be ways to determine the position of values without comparisons!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56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405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443D-CC80-4223-4973-783A2799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“Linear Time” 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Useable when you are able to make additional assumptions about the contents of your list (beyond the ability to compare)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The list contains only positive integers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number of distinct values in the list is much smaller than the length of the list</a:t>
                </a:r>
              </a:p>
              <a:p>
                <a:r>
                  <a:rPr lang="en-US" dirty="0"/>
                  <a:t>The running time expression will always have a term other than the list’s length to account for this assumption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Running time might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range/count of values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11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38588" y="1410797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problem is “small” then solve directly and return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Break the problem into subproblem(s), each smaller instances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Solve subproblem(s)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solutions to subproblems to solve original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BD0AC-AF6B-41D9-8112-2153A916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DF71E6-F9FB-D6A8-1E23-54C6D3C4AD9B}"/>
              </a:ext>
            </a:extLst>
          </p:cNvPr>
          <p:cNvGrpSpPr/>
          <p:nvPr/>
        </p:nvGrpSpPr>
        <p:grpSpPr>
          <a:xfrm>
            <a:off x="6837680" y="257670"/>
            <a:ext cx="2535365" cy="1245566"/>
            <a:chOff x="1828800" y="1295400"/>
            <a:chExt cx="9753600" cy="47917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AC2D07C-463A-A5C5-6448-C3934F49A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BDA3FC-F142-9C70-E4D6-4E5EE4158D0A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28575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FDEAF6E4-A614-E805-EA09-1F12061D6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/>
          <a:stretch/>
        </p:blipFill>
        <p:spPr bwMode="auto">
          <a:xfrm>
            <a:off x="1504731" y="1216324"/>
            <a:ext cx="1397841" cy="10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C82D1E-2533-ECC2-B62E-317DC3B93625}"/>
              </a:ext>
            </a:extLst>
          </p:cNvPr>
          <p:cNvGrpSpPr/>
          <p:nvPr/>
        </p:nvGrpSpPr>
        <p:grpSpPr>
          <a:xfrm>
            <a:off x="37568" y="2335914"/>
            <a:ext cx="2844845" cy="1048732"/>
            <a:chOff x="8234658" y="3789922"/>
            <a:chExt cx="3957342" cy="145884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E10924C-B1C5-4455-DCE9-5F1998DBDA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10201827" y="3789922"/>
              <a:ext cx="1990173" cy="145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7B0E59-A4F9-1851-A061-37C342E5728B}"/>
                </a:ext>
              </a:extLst>
            </p:cNvPr>
            <p:cNvSpPr/>
            <p:nvPr/>
          </p:nvSpPr>
          <p:spPr>
            <a:xfrm>
              <a:off x="8234658" y="3938416"/>
              <a:ext cx="1976142" cy="1106424"/>
            </a:xfrm>
            <a:custGeom>
              <a:avLst/>
              <a:gdLst>
                <a:gd name="connsiteX0" fmla="*/ 1976142 w 1976142"/>
                <a:gd name="connsiteY0" fmla="*/ 0 h 1106424"/>
                <a:gd name="connsiteX1" fmla="*/ 1793262 w 1976142"/>
                <a:gd name="connsiteY1" fmla="*/ 9144 h 1106424"/>
                <a:gd name="connsiteX2" fmla="*/ 1729254 w 1976142"/>
                <a:gd name="connsiteY2" fmla="*/ 18288 h 1106424"/>
                <a:gd name="connsiteX3" fmla="*/ 1619526 w 1976142"/>
                <a:gd name="connsiteY3" fmla="*/ 91440 h 1106424"/>
                <a:gd name="connsiteX4" fmla="*/ 1546374 w 1976142"/>
                <a:gd name="connsiteY4" fmla="*/ 192024 h 1106424"/>
                <a:gd name="connsiteX5" fmla="*/ 1509798 w 1976142"/>
                <a:gd name="connsiteY5" fmla="*/ 329184 h 1106424"/>
                <a:gd name="connsiteX6" fmla="*/ 1592094 w 1976142"/>
                <a:gd name="connsiteY6" fmla="*/ 384048 h 1106424"/>
                <a:gd name="connsiteX7" fmla="*/ 1756686 w 1976142"/>
                <a:gd name="connsiteY7" fmla="*/ 365760 h 1106424"/>
                <a:gd name="connsiteX8" fmla="*/ 1774974 w 1976142"/>
                <a:gd name="connsiteY8" fmla="*/ 292608 h 1106424"/>
                <a:gd name="connsiteX9" fmla="*/ 1537230 w 1976142"/>
                <a:gd name="connsiteY9" fmla="*/ 201168 h 1106424"/>
                <a:gd name="connsiteX10" fmla="*/ 1409214 w 1976142"/>
                <a:gd name="connsiteY10" fmla="*/ 265176 h 1106424"/>
                <a:gd name="connsiteX11" fmla="*/ 1436646 w 1976142"/>
                <a:gd name="connsiteY11" fmla="*/ 384048 h 1106424"/>
                <a:gd name="connsiteX12" fmla="*/ 1582950 w 1976142"/>
                <a:gd name="connsiteY12" fmla="*/ 411480 h 1106424"/>
                <a:gd name="connsiteX13" fmla="*/ 1610382 w 1976142"/>
                <a:gd name="connsiteY13" fmla="*/ 393192 h 1106424"/>
                <a:gd name="connsiteX14" fmla="*/ 1436646 w 1976142"/>
                <a:gd name="connsiteY14" fmla="*/ 292608 h 1106424"/>
                <a:gd name="connsiteX15" fmla="*/ 1445790 w 1976142"/>
                <a:gd name="connsiteY15" fmla="*/ 694944 h 1106424"/>
                <a:gd name="connsiteX16" fmla="*/ 1729254 w 1976142"/>
                <a:gd name="connsiteY16" fmla="*/ 722376 h 1106424"/>
                <a:gd name="connsiteX17" fmla="*/ 1811550 w 1976142"/>
                <a:gd name="connsiteY17" fmla="*/ 393192 h 1106424"/>
                <a:gd name="connsiteX18" fmla="*/ 1656102 w 1976142"/>
                <a:gd name="connsiteY18" fmla="*/ 347472 h 1106424"/>
                <a:gd name="connsiteX19" fmla="*/ 1683534 w 1976142"/>
                <a:gd name="connsiteY19" fmla="*/ 539496 h 1106424"/>
                <a:gd name="connsiteX20" fmla="*/ 1784118 w 1976142"/>
                <a:gd name="connsiteY20" fmla="*/ 585216 h 1106424"/>
                <a:gd name="connsiteX21" fmla="*/ 1774974 w 1976142"/>
                <a:gd name="connsiteY21" fmla="*/ 448056 h 1106424"/>
                <a:gd name="connsiteX22" fmla="*/ 1464078 w 1976142"/>
                <a:gd name="connsiteY22" fmla="*/ 384048 h 1106424"/>
                <a:gd name="connsiteX23" fmla="*/ 1509798 w 1976142"/>
                <a:gd name="connsiteY23" fmla="*/ 466344 h 1106424"/>
                <a:gd name="connsiteX24" fmla="*/ 1564662 w 1976142"/>
                <a:gd name="connsiteY24" fmla="*/ 475488 h 1106424"/>
                <a:gd name="connsiteX25" fmla="*/ 1473222 w 1976142"/>
                <a:gd name="connsiteY25" fmla="*/ 402336 h 1106424"/>
                <a:gd name="connsiteX26" fmla="*/ 1390926 w 1976142"/>
                <a:gd name="connsiteY26" fmla="*/ 658368 h 1106424"/>
                <a:gd name="connsiteX27" fmla="*/ 1528086 w 1976142"/>
                <a:gd name="connsiteY27" fmla="*/ 676656 h 1106424"/>
                <a:gd name="connsiteX28" fmla="*/ 1573806 w 1976142"/>
                <a:gd name="connsiteY28" fmla="*/ 557784 h 1106424"/>
                <a:gd name="connsiteX29" fmla="*/ 1345206 w 1976142"/>
                <a:gd name="connsiteY29" fmla="*/ 612648 h 1106424"/>
                <a:gd name="connsiteX30" fmla="*/ 1546374 w 1976142"/>
                <a:gd name="connsiteY30" fmla="*/ 841248 h 1106424"/>
                <a:gd name="connsiteX31" fmla="*/ 1665246 w 1976142"/>
                <a:gd name="connsiteY31" fmla="*/ 658368 h 1106424"/>
                <a:gd name="connsiteX32" fmla="*/ 1601238 w 1976142"/>
                <a:gd name="connsiteY32" fmla="*/ 493776 h 1106424"/>
                <a:gd name="connsiteX33" fmla="*/ 1500654 w 1976142"/>
                <a:gd name="connsiteY33" fmla="*/ 448056 h 1106424"/>
                <a:gd name="connsiteX34" fmla="*/ 1464078 w 1976142"/>
                <a:gd name="connsiteY34" fmla="*/ 621792 h 1106424"/>
                <a:gd name="connsiteX35" fmla="*/ 1582950 w 1976142"/>
                <a:gd name="connsiteY35" fmla="*/ 667512 h 1106424"/>
                <a:gd name="connsiteX36" fmla="*/ 1582950 w 1976142"/>
                <a:gd name="connsiteY36" fmla="*/ 411480 h 1106424"/>
                <a:gd name="connsiteX37" fmla="*/ 1445790 w 1976142"/>
                <a:gd name="connsiteY37" fmla="*/ 402336 h 1106424"/>
                <a:gd name="connsiteX38" fmla="*/ 1363494 w 1976142"/>
                <a:gd name="connsiteY38" fmla="*/ 466344 h 1106424"/>
                <a:gd name="connsiteX39" fmla="*/ 1528086 w 1976142"/>
                <a:gd name="connsiteY39" fmla="*/ 813816 h 1106424"/>
                <a:gd name="connsiteX40" fmla="*/ 1765830 w 1976142"/>
                <a:gd name="connsiteY40" fmla="*/ 749808 h 1106424"/>
                <a:gd name="connsiteX41" fmla="*/ 1820694 w 1976142"/>
                <a:gd name="connsiteY41" fmla="*/ 402336 h 1106424"/>
                <a:gd name="connsiteX42" fmla="*/ 1720110 w 1976142"/>
                <a:gd name="connsiteY42" fmla="*/ 384048 h 1106424"/>
                <a:gd name="connsiteX43" fmla="*/ 1692678 w 1976142"/>
                <a:gd name="connsiteY43" fmla="*/ 676656 h 1106424"/>
                <a:gd name="connsiteX44" fmla="*/ 1857270 w 1976142"/>
                <a:gd name="connsiteY44" fmla="*/ 758952 h 1106424"/>
                <a:gd name="connsiteX45" fmla="*/ 1902990 w 1976142"/>
                <a:gd name="connsiteY45" fmla="*/ 640080 h 1106424"/>
                <a:gd name="connsiteX46" fmla="*/ 1592094 w 1976142"/>
                <a:gd name="connsiteY46" fmla="*/ 438912 h 1106424"/>
                <a:gd name="connsiteX47" fmla="*/ 1482366 w 1976142"/>
                <a:gd name="connsiteY47" fmla="*/ 740664 h 1106424"/>
                <a:gd name="connsiteX48" fmla="*/ 1546374 w 1976142"/>
                <a:gd name="connsiteY48" fmla="*/ 786384 h 1106424"/>
                <a:gd name="connsiteX49" fmla="*/ 1619526 w 1976142"/>
                <a:gd name="connsiteY49" fmla="*/ 685800 h 1106424"/>
                <a:gd name="connsiteX50" fmla="*/ 1354350 w 1976142"/>
                <a:gd name="connsiteY50" fmla="*/ 484632 h 1106424"/>
                <a:gd name="connsiteX51" fmla="*/ 1354350 w 1976142"/>
                <a:gd name="connsiteY51" fmla="*/ 832104 h 1106424"/>
                <a:gd name="connsiteX52" fmla="*/ 1482366 w 1976142"/>
                <a:gd name="connsiteY52" fmla="*/ 877824 h 1106424"/>
                <a:gd name="connsiteX53" fmla="*/ 1573806 w 1976142"/>
                <a:gd name="connsiteY53" fmla="*/ 758952 h 1106424"/>
                <a:gd name="connsiteX54" fmla="*/ 1509798 w 1976142"/>
                <a:gd name="connsiteY54" fmla="*/ 530352 h 1106424"/>
                <a:gd name="connsiteX55" fmla="*/ 1445790 w 1976142"/>
                <a:gd name="connsiteY55" fmla="*/ 804672 h 1106424"/>
                <a:gd name="connsiteX56" fmla="*/ 1546374 w 1976142"/>
                <a:gd name="connsiteY56" fmla="*/ 822960 h 1106424"/>
                <a:gd name="connsiteX57" fmla="*/ 1555518 w 1976142"/>
                <a:gd name="connsiteY57" fmla="*/ 640080 h 1106424"/>
                <a:gd name="connsiteX58" fmla="*/ 1189758 w 1976142"/>
                <a:gd name="connsiteY58" fmla="*/ 576072 h 1106424"/>
                <a:gd name="connsiteX59" fmla="*/ 1125750 w 1976142"/>
                <a:gd name="connsiteY59" fmla="*/ 603504 h 1106424"/>
                <a:gd name="connsiteX60" fmla="*/ 1061742 w 1976142"/>
                <a:gd name="connsiteY60" fmla="*/ 612648 h 1106424"/>
                <a:gd name="connsiteX61" fmla="*/ 503958 w 1976142"/>
                <a:gd name="connsiteY61" fmla="*/ 621792 h 1106424"/>
                <a:gd name="connsiteX62" fmla="*/ 339366 w 1976142"/>
                <a:gd name="connsiteY62" fmla="*/ 694944 h 1106424"/>
                <a:gd name="connsiteX63" fmla="*/ 302790 w 1976142"/>
                <a:gd name="connsiteY63" fmla="*/ 722376 h 1106424"/>
                <a:gd name="connsiteX64" fmla="*/ 513102 w 1976142"/>
                <a:gd name="connsiteY64" fmla="*/ 822960 h 1106424"/>
                <a:gd name="connsiteX65" fmla="*/ 394230 w 1976142"/>
                <a:gd name="connsiteY65" fmla="*/ 649224 h 1106424"/>
                <a:gd name="connsiteX66" fmla="*/ 348510 w 1976142"/>
                <a:gd name="connsiteY66" fmla="*/ 694944 h 1106424"/>
                <a:gd name="connsiteX67" fmla="*/ 476526 w 1976142"/>
                <a:gd name="connsiteY67" fmla="*/ 640080 h 1106424"/>
                <a:gd name="connsiteX68" fmla="*/ 366798 w 1976142"/>
                <a:gd name="connsiteY68" fmla="*/ 484632 h 1106424"/>
                <a:gd name="connsiteX69" fmla="*/ 238782 w 1976142"/>
                <a:gd name="connsiteY69" fmla="*/ 475488 h 1106424"/>
                <a:gd name="connsiteX70" fmla="*/ 220494 w 1976142"/>
                <a:gd name="connsiteY70" fmla="*/ 685800 h 1106424"/>
                <a:gd name="connsiteX71" fmla="*/ 321078 w 1976142"/>
                <a:gd name="connsiteY71" fmla="*/ 704088 h 1106424"/>
                <a:gd name="connsiteX72" fmla="*/ 366798 w 1976142"/>
                <a:gd name="connsiteY72" fmla="*/ 530352 h 1106424"/>
                <a:gd name="connsiteX73" fmla="*/ 211350 w 1976142"/>
                <a:gd name="connsiteY73" fmla="*/ 457200 h 1106424"/>
                <a:gd name="connsiteX74" fmla="*/ 129054 w 1976142"/>
                <a:gd name="connsiteY74" fmla="*/ 676656 h 1106424"/>
                <a:gd name="connsiteX75" fmla="*/ 339366 w 1976142"/>
                <a:gd name="connsiteY75" fmla="*/ 813816 h 1106424"/>
                <a:gd name="connsiteX76" fmla="*/ 394230 w 1976142"/>
                <a:gd name="connsiteY76" fmla="*/ 786384 h 1106424"/>
                <a:gd name="connsiteX77" fmla="*/ 348510 w 1976142"/>
                <a:gd name="connsiteY77" fmla="*/ 603504 h 1106424"/>
                <a:gd name="connsiteX78" fmla="*/ 238782 w 1976142"/>
                <a:gd name="connsiteY78" fmla="*/ 585216 h 1106424"/>
                <a:gd name="connsiteX79" fmla="*/ 357654 w 1976142"/>
                <a:gd name="connsiteY79" fmla="*/ 804672 h 1106424"/>
                <a:gd name="connsiteX80" fmla="*/ 467382 w 1976142"/>
                <a:gd name="connsiteY80" fmla="*/ 731520 h 1106424"/>
                <a:gd name="connsiteX81" fmla="*/ 330222 w 1976142"/>
                <a:gd name="connsiteY81" fmla="*/ 530352 h 1106424"/>
                <a:gd name="connsiteX82" fmla="*/ 302790 w 1976142"/>
                <a:gd name="connsiteY82" fmla="*/ 868680 h 1106424"/>
                <a:gd name="connsiteX83" fmla="*/ 394230 w 1976142"/>
                <a:gd name="connsiteY83" fmla="*/ 758952 h 1106424"/>
                <a:gd name="connsiteX84" fmla="*/ 403374 w 1976142"/>
                <a:gd name="connsiteY84" fmla="*/ 795528 h 1106424"/>
                <a:gd name="connsiteX85" fmla="*/ 449094 w 1976142"/>
                <a:gd name="connsiteY85" fmla="*/ 777240 h 1106424"/>
                <a:gd name="connsiteX86" fmla="*/ 412518 w 1976142"/>
                <a:gd name="connsiteY86" fmla="*/ 731520 h 1106424"/>
                <a:gd name="connsiteX87" fmla="*/ 385086 w 1976142"/>
                <a:gd name="connsiteY87" fmla="*/ 804672 h 1106424"/>
                <a:gd name="connsiteX88" fmla="*/ 439950 w 1976142"/>
                <a:gd name="connsiteY88" fmla="*/ 841248 h 1106424"/>
                <a:gd name="connsiteX89" fmla="*/ 449094 w 1976142"/>
                <a:gd name="connsiteY89" fmla="*/ 566928 h 1106424"/>
                <a:gd name="connsiteX90" fmla="*/ 513102 w 1976142"/>
                <a:gd name="connsiteY90" fmla="*/ 466344 h 1106424"/>
                <a:gd name="connsiteX91" fmla="*/ 1016022 w 1976142"/>
                <a:gd name="connsiteY91" fmla="*/ 329184 h 1106424"/>
                <a:gd name="connsiteX92" fmla="*/ 1363494 w 1976142"/>
                <a:gd name="connsiteY92" fmla="*/ 265176 h 1106424"/>
                <a:gd name="connsiteX93" fmla="*/ 1528086 w 1976142"/>
                <a:gd name="connsiteY93" fmla="*/ 274320 h 1106424"/>
                <a:gd name="connsiteX94" fmla="*/ 1518942 w 1976142"/>
                <a:gd name="connsiteY94" fmla="*/ 338328 h 1106424"/>
                <a:gd name="connsiteX95" fmla="*/ 1528086 w 1976142"/>
                <a:gd name="connsiteY95" fmla="*/ 411480 h 1106424"/>
                <a:gd name="connsiteX96" fmla="*/ 1573806 w 1976142"/>
                <a:gd name="connsiteY96" fmla="*/ 576072 h 1106424"/>
                <a:gd name="connsiteX97" fmla="*/ 1592094 w 1976142"/>
                <a:gd name="connsiteY97" fmla="*/ 612648 h 1106424"/>
                <a:gd name="connsiteX98" fmla="*/ 1619526 w 1976142"/>
                <a:gd name="connsiteY98" fmla="*/ 621792 h 1106424"/>
                <a:gd name="connsiteX99" fmla="*/ 1656102 w 1976142"/>
                <a:gd name="connsiteY99" fmla="*/ 685800 h 1106424"/>
                <a:gd name="connsiteX100" fmla="*/ 1710966 w 1976142"/>
                <a:gd name="connsiteY100" fmla="*/ 694944 h 1106424"/>
                <a:gd name="connsiteX101" fmla="*/ 1692678 w 1976142"/>
                <a:gd name="connsiteY101" fmla="*/ 740664 h 1106424"/>
                <a:gd name="connsiteX102" fmla="*/ 1637814 w 1976142"/>
                <a:gd name="connsiteY102" fmla="*/ 758952 h 1106424"/>
                <a:gd name="connsiteX103" fmla="*/ 1564662 w 1976142"/>
                <a:gd name="connsiteY103" fmla="*/ 795528 h 1106424"/>
                <a:gd name="connsiteX104" fmla="*/ 1326918 w 1976142"/>
                <a:gd name="connsiteY104" fmla="*/ 941832 h 1106424"/>
                <a:gd name="connsiteX105" fmla="*/ 1208046 w 1976142"/>
                <a:gd name="connsiteY105" fmla="*/ 969264 h 1106424"/>
                <a:gd name="connsiteX106" fmla="*/ 1052598 w 1976142"/>
                <a:gd name="connsiteY106" fmla="*/ 1033272 h 1106424"/>
                <a:gd name="connsiteX107" fmla="*/ 897150 w 1976142"/>
                <a:gd name="connsiteY107" fmla="*/ 1051560 h 1106424"/>
                <a:gd name="connsiteX108" fmla="*/ 650262 w 1976142"/>
                <a:gd name="connsiteY108" fmla="*/ 1005840 h 1106424"/>
                <a:gd name="connsiteX109" fmla="*/ 522246 w 1976142"/>
                <a:gd name="connsiteY109" fmla="*/ 896112 h 1106424"/>
                <a:gd name="connsiteX110" fmla="*/ 494814 w 1976142"/>
                <a:gd name="connsiteY110" fmla="*/ 859536 h 1106424"/>
                <a:gd name="connsiteX111" fmla="*/ 458238 w 1976142"/>
                <a:gd name="connsiteY111" fmla="*/ 841248 h 1106424"/>
                <a:gd name="connsiteX112" fmla="*/ 275358 w 1976142"/>
                <a:gd name="connsiteY112" fmla="*/ 722376 h 1106424"/>
                <a:gd name="connsiteX113" fmla="*/ 202206 w 1976142"/>
                <a:gd name="connsiteY113" fmla="*/ 694944 h 1106424"/>
                <a:gd name="connsiteX114" fmla="*/ 92478 w 1976142"/>
                <a:gd name="connsiteY114" fmla="*/ 804672 h 1106424"/>
                <a:gd name="connsiteX115" fmla="*/ 174774 w 1976142"/>
                <a:gd name="connsiteY115" fmla="*/ 868680 h 1106424"/>
                <a:gd name="connsiteX116" fmla="*/ 458238 w 1976142"/>
                <a:gd name="connsiteY116" fmla="*/ 795528 h 1106424"/>
                <a:gd name="connsiteX117" fmla="*/ 220494 w 1976142"/>
                <a:gd name="connsiteY117" fmla="*/ 685800 h 1106424"/>
                <a:gd name="connsiteX118" fmla="*/ 247926 w 1976142"/>
                <a:gd name="connsiteY118" fmla="*/ 1014984 h 1106424"/>
                <a:gd name="connsiteX119" fmla="*/ 385086 w 1976142"/>
                <a:gd name="connsiteY119" fmla="*/ 987552 h 1106424"/>
                <a:gd name="connsiteX120" fmla="*/ 412518 w 1976142"/>
                <a:gd name="connsiteY120" fmla="*/ 832104 h 1106424"/>
                <a:gd name="connsiteX121" fmla="*/ 110766 w 1976142"/>
                <a:gd name="connsiteY121" fmla="*/ 658368 h 1106424"/>
                <a:gd name="connsiteX122" fmla="*/ 101622 w 1976142"/>
                <a:gd name="connsiteY122" fmla="*/ 886968 h 1106424"/>
                <a:gd name="connsiteX123" fmla="*/ 211350 w 1976142"/>
                <a:gd name="connsiteY123" fmla="*/ 740664 h 1106424"/>
                <a:gd name="connsiteX124" fmla="*/ 83334 w 1976142"/>
                <a:gd name="connsiteY124" fmla="*/ 923544 h 1106424"/>
                <a:gd name="connsiteX125" fmla="*/ 238782 w 1976142"/>
                <a:gd name="connsiteY125" fmla="*/ 1106424 h 1106424"/>
                <a:gd name="connsiteX126" fmla="*/ 476526 w 1976142"/>
                <a:gd name="connsiteY126" fmla="*/ 960120 h 1106424"/>
                <a:gd name="connsiteX127" fmla="*/ 247926 w 1976142"/>
                <a:gd name="connsiteY127" fmla="*/ 630936 h 1106424"/>
                <a:gd name="connsiteX128" fmla="*/ 202206 w 1976142"/>
                <a:gd name="connsiteY128" fmla="*/ 612648 h 1106424"/>
                <a:gd name="connsiteX129" fmla="*/ 220494 w 1976142"/>
                <a:gd name="connsiteY129" fmla="*/ 941832 h 1106424"/>
                <a:gd name="connsiteX130" fmla="*/ 293646 w 1976142"/>
                <a:gd name="connsiteY130" fmla="*/ 950976 h 1106424"/>
                <a:gd name="connsiteX131" fmla="*/ 330222 w 1976142"/>
                <a:gd name="connsiteY131" fmla="*/ 795528 h 1106424"/>
                <a:gd name="connsiteX132" fmla="*/ 275358 w 1976142"/>
                <a:gd name="connsiteY132" fmla="*/ 795528 h 1106424"/>
                <a:gd name="connsiteX133" fmla="*/ 403374 w 1976142"/>
                <a:gd name="connsiteY133" fmla="*/ 786384 h 1106424"/>
                <a:gd name="connsiteX134" fmla="*/ 485670 w 1976142"/>
                <a:gd name="connsiteY134" fmla="*/ 777240 h 1106424"/>
                <a:gd name="connsiteX135" fmla="*/ 558822 w 1976142"/>
                <a:gd name="connsiteY135" fmla="*/ 768096 h 1106424"/>
                <a:gd name="connsiteX136" fmla="*/ 769134 w 1976142"/>
                <a:gd name="connsiteY136" fmla="*/ 758952 h 1106424"/>
                <a:gd name="connsiteX137" fmla="*/ 906294 w 1976142"/>
                <a:gd name="connsiteY137" fmla="*/ 740664 h 1106424"/>
                <a:gd name="connsiteX138" fmla="*/ 1153182 w 1976142"/>
                <a:gd name="connsiteY138" fmla="*/ 731520 h 1106424"/>
                <a:gd name="connsiteX139" fmla="*/ 1345206 w 1976142"/>
                <a:gd name="connsiteY139" fmla="*/ 713232 h 1106424"/>
                <a:gd name="connsiteX140" fmla="*/ 1436646 w 1976142"/>
                <a:gd name="connsiteY140" fmla="*/ 685800 h 1106424"/>
                <a:gd name="connsiteX141" fmla="*/ 1500654 w 1976142"/>
                <a:gd name="connsiteY141" fmla="*/ 676656 h 1106424"/>
                <a:gd name="connsiteX142" fmla="*/ 1555518 w 1976142"/>
                <a:gd name="connsiteY142" fmla="*/ 658368 h 11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976142" h="1106424">
                  <a:moveTo>
                    <a:pt x="1976142" y="0"/>
                  </a:moveTo>
                  <a:cubicBezTo>
                    <a:pt x="1915182" y="3048"/>
                    <a:pt x="1854131" y="4635"/>
                    <a:pt x="1793262" y="9144"/>
                  </a:cubicBezTo>
                  <a:cubicBezTo>
                    <a:pt x="1771768" y="10736"/>
                    <a:pt x="1749701" y="11472"/>
                    <a:pt x="1729254" y="18288"/>
                  </a:cubicBezTo>
                  <a:cubicBezTo>
                    <a:pt x="1711411" y="24236"/>
                    <a:pt x="1623701" y="86987"/>
                    <a:pt x="1619526" y="91440"/>
                  </a:cubicBezTo>
                  <a:cubicBezTo>
                    <a:pt x="1591172" y="121685"/>
                    <a:pt x="1570758" y="158496"/>
                    <a:pt x="1546374" y="192024"/>
                  </a:cubicBezTo>
                  <a:cubicBezTo>
                    <a:pt x="1516604" y="311103"/>
                    <a:pt x="1530864" y="265985"/>
                    <a:pt x="1509798" y="329184"/>
                  </a:cubicBezTo>
                  <a:cubicBezTo>
                    <a:pt x="1537230" y="347472"/>
                    <a:pt x="1561608" y="371495"/>
                    <a:pt x="1592094" y="384048"/>
                  </a:cubicBezTo>
                  <a:cubicBezTo>
                    <a:pt x="1654628" y="409797"/>
                    <a:pt x="1696349" y="383861"/>
                    <a:pt x="1756686" y="365760"/>
                  </a:cubicBezTo>
                  <a:cubicBezTo>
                    <a:pt x="1762782" y="341376"/>
                    <a:pt x="1787296" y="314515"/>
                    <a:pt x="1774974" y="292608"/>
                  </a:cubicBezTo>
                  <a:cubicBezTo>
                    <a:pt x="1725172" y="204071"/>
                    <a:pt x="1617482" y="211868"/>
                    <a:pt x="1537230" y="201168"/>
                  </a:cubicBezTo>
                  <a:cubicBezTo>
                    <a:pt x="1494558" y="222504"/>
                    <a:pt x="1446468" y="235373"/>
                    <a:pt x="1409214" y="265176"/>
                  </a:cubicBezTo>
                  <a:cubicBezTo>
                    <a:pt x="1376294" y="291512"/>
                    <a:pt x="1425447" y="377889"/>
                    <a:pt x="1436646" y="384048"/>
                  </a:cubicBezTo>
                  <a:cubicBezTo>
                    <a:pt x="1480122" y="407960"/>
                    <a:pt x="1534182" y="402336"/>
                    <a:pt x="1582950" y="411480"/>
                  </a:cubicBezTo>
                  <a:cubicBezTo>
                    <a:pt x="1592094" y="405384"/>
                    <a:pt x="1614138" y="403520"/>
                    <a:pt x="1610382" y="393192"/>
                  </a:cubicBezTo>
                  <a:cubicBezTo>
                    <a:pt x="1572794" y="289824"/>
                    <a:pt x="1528174" y="307863"/>
                    <a:pt x="1436646" y="292608"/>
                  </a:cubicBezTo>
                  <a:cubicBezTo>
                    <a:pt x="1410348" y="392539"/>
                    <a:pt x="1325437" y="603866"/>
                    <a:pt x="1445790" y="694944"/>
                  </a:cubicBezTo>
                  <a:cubicBezTo>
                    <a:pt x="1521487" y="752228"/>
                    <a:pt x="1634766" y="713232"/>
                    <a:pt x="1729254" y="722376"/>
                  </a:cubicBezTo>
                  <a:cubicBezTo>
                    <a:pt x="1788776" y="621933"/>
                    <a:pt x="1972251" y="486934"/>
                    <a:pt x="1811550" y="393192"/>
                  </a:cubicBezTo>
                  <a:cubicBezTo>
                    <a:pt x="1764897" y="365978"/>
                    <a:pt x="1707918" y="362712"/>
                    <a:pt x="1656102" y="347472"/>
                  </a:cubicBezTo>
                  <a:cubicBezTo>
                    <a:pt x="1568750" y="369310"/>
                    <a:pt x="1554311" y="360020"/>
                    <a:pt x="1683534" y="539496"/>
                  </a:cubicBezTo>
                  <a:cubicBezTo>
                    <a:pt x="1705053" y="569384"/>
                    <a:pt x="1750590" y="569976"/>
                    <a:pt x="1784118" y="585216"/>
                  </a:cubicBezTo>
                  <a:cubicBezTo>
                    <a:pt x="1781070" y="539496"/>
                    <a:pt x="1809764" y="477876"/>
                    <a:pt x="1774974" y="448056"/>
                  </a:cubicBezTo>
                  <a:cubicBezTo>
                    <a:pt x="1629840" y="323656"/>
                    <a:pt x="1580083" y="350904"/>
                    <a:pt x="1464078" y="384048"/>
                  </a:cubicBezTo>
                  <a:cubicBezTo>
                    <a:pt x="1479318" y="411480"/>
                    <a:pt x="1486578" y="445235"/>
                    <a:pt x="1509798" y="466344"/>
                  </a:cubicBezTo>
                  <a:cubicBezTo>
                    <a:pt x="1523517" y="478816"/>
                    <a:pt x="1573861" y="491585"/>
                    <a:pt x="1564662" y="475488"/>
                  </a:cubicBezTo>
                  <a:cubicBezTo>
                    <a:pt x="1545296" y="441597"/>
                    <a:pt x="1503702" y="426720"/>
                    <a:pt x="1473222" y="402336"/>
                  </a:cubicBezTo>
                  <a:cubicBezTo>
                    <a:pt x="1372225" y="436002"/>
                    <a:pt x="1298296" y="442231"/>
                    <a:pt x="1390926" y="658368"/>
                  </a:cubicBezTo>
                  <a:cubicBezTo>
                    <a:pt x="1409095" y="700763"/>
                    <a:pt x="1482366" y="670560"/>
                    <a:pt x="1528086" y="676656"/>
                  </a:cubicBezTo>
                  <a:cubicBezTo>
                    <a:pt x="1543326" y="637032"/>
                    <a:pt x="1586590" y="598267"/>
                    <a:pt x="1573806" y="557784"/>
                  </a:cubicBezTo>
                  <a:cubicBezTo>
                    <a:pt x="1521546" y="392295"/>
                    <a:pt x="1358496" y="601256"/>
                    <a:pt x="1345206" y="612648"/>
                  </a:cubicBezTo>
                  <a:cubicBezTo>
                    <a:pt x="1350351" y="705259"/>
                    <a:pt x="1311727" y="930966"/>
                    <a:pt x="1546374" y="841248"/>
                  </a:cubicBezTo>
                  <a:cubicBezTo>
                    <a:pt x="1614285" y="815282"/>
                    <a:pt x="1625622" y="719328"/>
                    <a:pt x="1665246" y="658368"/>
                  </a:cubicBezTo>
                  <a:cubicBezTo>
                    <a:pt x="1643910" y="603504"/>
                    <a:pt x="1637518" y="540134"/>
                    <a:pt x="1601238" y="493776"/>
                  </a:cubicBezTo>
                  <a:cubicBezTo>
                    <a:pt x="1578540" y="464773"/>
                    <a:pt x="1527578" y="422927"/>
                    <a:pt x="1500654" y="448056"/>
                  </a:cubicBezTo>
                  <a:cubicBezTo>
                    <a:pt x="1457389" y="488437"/>
                    <a:pt x="1476270" y="563880"/>
                    <a:pt x="1464078" y="621792"/>
                  </a:cubicBezTo>
                  <a:cubicBezTo>
                    <a:pt x="1503702" y="637032"/>
                    <a:pt x="1541764" y="677809"/>
                    <a:pt x="1582950" y="667512"/>
                  </a:cubicBezTo>
                  <a:cubicBezTo>
                    <a:pt x="1804811" y="612047"/>
                    <a:pt x="1723047" y="490868"/>
                    <a:pt x="1582950" y="411480"/>
                  </a:cubicBezTo>
                  <a:cubicBezTo>
                    <a:pt x="1543084" y="388889"/>
                    <a:pt x="1491510" y="405384"/>
                    <a:pt x="1445790" y="402336"/>
                  </a:cubicBezTo>
                  <a:cubicBezTo>
                    <a:pt x="1418358" y="423672"/>
                    <a:pt x="1369898" y="432187"/>
                    <a:pt x="1363494" y="466344"/>
                  </a:cubicBezTo>
                  <a:cubicBezTo>
                    <a:pt x="1321777" y="688837"/>
                    <a:pt x="1393124" y="696849"/>
                    <a:pt x="1528086" y="813816"/>
                  </a:cubicBezTo>
                  <a:cubicBezTo>
                    <a:pt x="1607334" y="792480"/>
                    <a:pt x="1701133" y="800303"/>
                    <a:pt x="1765830" y="749808"/>
                  </a:cubicBezTo>
                  <a:cubicBezTo>
                    <a:pt x="1910387" y="636983"/>
                    <a:pt x="1963008" y="509071"/>
                    <a:pt x="1820694" y="402336"/>
                  </a:cubicBezTo>
                  <a:cubicBezTo>
                    <a:pt x="1793432" y="381889"/>
                    <a:pt x="1753638" y="390144"/>
                    <a:pt x="1720110" y="384048"/>
                  </a:cubicBezTo>
                  <a:cubicBezTo>
                    <a:pt x="1631412" y="472746"/>
                    <a:pt x="1574924" y="494672"/>
                    <a:pt x="1692678" y="676656"/>
                  </a:cubicBezTo>
                  <a:cubicBezTo>
                    <a:pt x="1726001" y="728155"/>
                    <a:pt x="1802406" y="731520"/>
                    <a:pt x="1857270" y="758952"/>
                  </a:cubicBezTo>
                  <a:cubicBezTo>
                    <a:pt x="1872510" y="719328"/>
                    <a:pt x="1921976" y="678052"/>
                    <a:pt x="1902990" y="640080"/>
                  </a:cubicBezTo>
                  <a:cubicBezTo>
                    <a:pt x="1799482" y="433064"/>
                    <a:pt x="1745025" y="451656"/>
                    <a:pt x="1592094" y="438912"/>
                  </a:cubicBezTo>
                  <a:cubicBezTo>
                    <a:pt x="1556536" y="503563"/>
                    <a:pt x="1448762" y="639851"/>
                    <a:pt x="1482366" y="740664"/>
                  </a:cubicBezTo>
                  <a:cubicBezTo>
                    <a:pt x="1490657" y="765538"/>
                    <a:pt x="1525038" y="771144"/>
                    <a:pt x="1546374" y="786384"/>
                  </a:cubicBezTo>
                  <a:cubicBezTo>
                    <a:pt x="1570758" y="752856"/>
                    <a:pt x="1623792" y="727037"/>
                    <a:pt x="1619526" y="685800"/>
                  </a:cubicBezTo>
                  <a:cubicBezTo>
                    <a:pt x="1600077" y="497794"/>
                    <a:pt x="1485172" y="513703"/>
                    <a:pt x="1354350" y="484632"/>
                  </a:cubicBezTo>
                  <a:cubicBezTo>
                    <a:pt x="1286163" y="629528"/>
                    <a:pt x="1219989" y="673313"/>
                    <a:pt x="1354350" y="832104"/>
                  </a:cubicBezTo>
                  <a:cubicBezTo>
                    <a:pt x="1383619" y="866694"/>
                    <a:pt x="1439694" y="862584"/>
                    <a:pt x="1482366" y="877824"/>
                  </a:cubicBezTo>
                  <a:cubicBezTo>
                    <a:pt x="1512846" y="838200"/>
                    <a:pt x="1561681" y="807450"/>
                    <a:pt x="1573806" y="758952"/>
                  </a:cubicBezTo>
                  <a:cubicBezTo>
                    <a:pt x="1606974" y="626279"/>
                    <a:pt x="1570743" y="603486"/>
                    <a:pt x="1509798" y="530352"/>
                  </a:cubicBezTo>
                  <a:cubicBezTo>
                    <a:pt x="1424848" y="628372"/>
                    <a:pt x="1314599" y="673481"/>
                    <a:pt x="1445790" y="804672"/>
                  </a:cubicBezTo>
                  <a:cubicBezTo>
                    <a:pt x="1469887" y="828769"/>
                    <a:pt x="1512846" y="816864"/>
                    <a:pt x="1546374" y="822960"/>
                  </a:cubicBezTo>
                  <a:cubicBezTo>
                    <a:pt x="1549422" y="762000"/>
                    <a:pt x="1584341" y="693882"/>
                    <a:pt x="1555518" y="640080"/>
                  </a:cubicBezTo>
                  <a:cubicBezTo>
                    <a:pt x="1495403" y="527865"/>
                    <a:pt x="1260021" y="573144"/>
                    <a:pt x="1189758" y="576072"/>
                  </a:cubicBezTo>
                  <a:cubicBezTo>
                    <a:pt x="1168422" y="585216"/>
                    <a:pt x="1148070" y="597127"/>
                    <a:pt x="1125750" y="603504"/>
                  </a:cubicBezTo>
                  <a:cubicBezTo>
                    <a:pt x="1105027" y="609425"/>
                    <a:pt x="1083285" y="612014"/>
                    <a:pt x="1061742" y="612648"/>
                  </a:cubicBezTo>
                  <a:cubicBezTo>
                    <a:pt x="875869" y="618115"/>
                    <a:pt x="689886" y="618744"/>
                    <a:pt x="503958" y="621792"/>
                  </a:cubicBezTo>
                  <a:cubicBezTo>
                    <a:pt x="449094" y="646176"/>
                    <a:pt x="393066" y="668094"/>
                    <a:pt x="339366" y="694944"/>
                  </a:cubicBezTo>
                  <a:cubicBezTo>
                    <a:pt x="325735" y="701760"/>
                    <a:pt x="295974" y="708745"/>
                    <a:pt x="302790" y="722376"/>
                  </a:cubicBezTo>
                  <a:cubicBezTo>
                    <a:pt x="351791" y="820377"/>
                    <a:pt x="424324" y="809302"/>
                    <a:pt x="513102" y="822960"/>
                  </a:cubicBezTo>
                  <a:cubicBezTo>
                    <a:pt x="543887" y="730606"/>
                    <a:pt x="566783" y="718245"/>
                    <a:pt x="394230" y="649224"/>
                  </a:cubicBezTo>
                  <a:cubicBezTo>
                    <a:pt x="374219" y="641220"/>
                    <a:pt x="363750" y="679704"/>
                    <a:pt x="348510" y="694944"/>
                  </a:cubicBezTo>
                  <a:cubicBezTo>
                    <a:pt x="367255" y="710565"/>
                    <a:pt x="507736" y="858553"/>
                    <a:pt x="476526" y="640080"/>
                  </a:cubicBezTo>
                  <a:cubicBezTo>
                    <a:pt x="467556" y="577293"/>
                    <a:pt x="418945" y="520734"/>
                    <a:pt x="366798" y="484632"/>
                  </a:cubicBezTo>
                  <a:cubicBezTo>
                    <a:pt x="331624" y="460281"/>
                    <a:pt x="281454" y="478536"/>
                    <a:pt x="238782" y="475488"/>
                  </a:cubicBezTo>
                  <a:cubicBezTo>
                    <a:pt x="227488" y="512193"/>
                    <a:pt x="168266" y="637589"/>
                    <a:pt x="220494" y="685800"/>
                  </a:cubicBezTo>
                  <a:cubicBezTo>
                    <a:pt x="245534" y="708914"/>
                    <a:pt x="287550" y="697992"/>
                    <a:pt x="321078" y="704088"/>
                  </a:cubicBezTo>
                  <a:cubicBezTo>
                    <a:pt x="336318" y="646176"/>
                    <a:pt x="391119" y="585074"/>
                    <a:pt x="366798" y="530352"/>
                  </a:cubicBezTo>
                  <a:cubicBezTo>
                    <a:pt x="343540" y="478021"/>
                    <a:pt x="260122" y="427187"/>
                    <a:pt x="211350" y="457200"/>
                  </a:cubicBezTo>
                  <a:cubicBezTo>
                    <a:pt x="144813" y="498146"/>
                    <a:pt x="156486" y="603504"/>
                    <a:pt x="129054" y="676656"/>
                  </a:cubicBezTo>
                  <a:cubicBezTo>
                    <a:pt x="199158" y="722376"/>
                    <a:pt x="262030" y="781815"/>
                    <a:pt x="339366" y="813816"/>
                  </a:cubicBezTo>
                  <a:cubicBezTo>
                    <a:pt x="358259" y="821634"/>
                    <a:pt x="393342" y="806811"/>
                    <a:pt x="394230" y="786384"/>
                  </a:cubicBezTo>
                  <a:cubicBezTo>
                    <a:pt x="396959" y="723607"/>
                    <a:pt x="386931" y="653225"/>
                    <a:pt x="348510" y="603504"/>
                  </a:cubicBezTo>
                  <a:cubicBezTo>
                    <a:pt x="325837" y="574163"/>
                    <a:pt x="275358" y="591312"/>
                    <a:pt x="238782" y="585216"/>
                  </a:cubicBezTo>
                  <a:cubicBezTo>
                    <a:pt x="228340" y="679190"/>
                    <a:pt x="198097" y="761714"/>
                    <a:pt x="357654" y="804672"/>
                  </a:cubicBezTo>
                  <a:cubicBezTo>
                    <a:pt x="400101" y="816100"/>
                    <a:pt x="430806" y="755904"/>
                    <a:pt x="467382" y="731520"/>
                  </a:cubicBezTo>
                  <a:cubicBezTo>
                    <a:pt x="421662" y="664464"/>
                    <a:pt x="409529" y="513111"/>
                    <a:pt x="330222" y="530352"/>
                  </a:cubicBezTo>
                  <a:cubicBezTo>
                    <a:pt x="129433" y="574002"/>
                    <a:pt x="265516" y="794132"/>
                    <a:pt x="302790" y="868680"/>
                  </a:cubicBezTo>
                  <a:cubicBezTo>
                    <a:pt x="333270" y="832104"/>
                    <a:pt x="355725" y="786956"/>
                    <a:pt x="394230" y="758952"/>
                  </a:cubicBezTo>
                  <a:cubicBezTo>
                    <a:pt x="404394" y="751560"/>
                    <a:pt x="391452" y="791554"/>
                    <a:pt x="403374" y="795528"/>
                  </a:cubicBezTo>
                  <a:cubicBezTo>
                    <a:pt x="418946" y="800719"/>
                    <a:pt x="433854" y="783336"/>
                    <a:pt x="449094" y="777240"/>
                  </a:cubicBezTo>
                  <a:cubicBezTo>
                    <a:pt x="547245" y="949004"/>
                    <a:pt x="428167" y="737211"/>
                    <a:pt x="412518" y="731520"/>
                  </a:cubicBezTo>
                  <a:cubicBezTo>
                    <a:pt x="388044" y="722620"/>
                    <a:pt x="394230" y="780288"/>
                    <a:pt x="385086" y="804672"/>
                  </a:cubicBezTo>
                  <a:cubicBezTo>
                    <a:pt x="403374" y="816864"/>
                    <a:pt x="431628" y="861591"/>
                    <a:pt x="439950" y="841248"/>
                  </a:cubicBezTo>
                  <a:cubicBezTo>
                    <a:pt x="509537" y="671147"/>
                    <a:pt x="496122" y="660984"/>
                    <a:pt x="449094" y="566928"/>
                  </a:cubicBezTo>
                  <a:cubicBezTo>
                    <a:pt x="470430" y="533400"/>
                    <a:pt x="479528" y="487608"/>
                    <a:pt x="513102" y="466344"/>
                  </a:cubicBezTo>
                  <a:cubicBezTo>
                    <a:pt x="603198" y="409283"/>
                    <a:pt x="939463" y="343287"/>
                    <a:pt x="1016022" y="329184"/>
                  </a:cubicBezTo>
                  <a:lnTo>
                    <a:pt x="1363494" y="265176"/>
                  </a:lnTo>
                  <a:cubicBezTo>
                    <a:pt x="1418358" y="268224"/>
                    <a:pt x="1478367" y="250923"/>
                    <a:pt x="1528086" y="274320"/>
                  </a:cubicBezTo>
                  <a:cubicBezTo>
                    <a:pt x="1547587" y="283497"/>
                    <a:pt x="1518942" y="316775"/>
                    <a:pt x="1518942" y="338328"/>
                  </a:cubicBezTo>
                  <a:cubicBezTo>
                    <a:pt x="1518942" y="362902"/>
                    <a:pt x="1524046" y="387241"/>
                    <a:pt x="1528086" y="411480"/>
                  </a:cubicBezTo>
                  <a:cubicBezTo>
                    <a:pt x="1541592" y="492517"/>
                    <a:pt x="1543745" y="503925"/>
                    <a:pt x="1573806" y="576072"/>
                  </a:cubicBezTo>
                  <a:cubicBezTo>
                    <a:pt x="1579049" y="588655"/>
                    <a:pt x="1582455" y="603009"/>
                    <a:pt x="1592094" y="612648"/>
                  </a:cubicBezTo>
                  <a:cubicBezTo>
                    <a:pt x="1598910" y="619464"/>
                    <a:pt x="1610382" y="618744"/>
                    <a:pt x="1619526" y="621792"/>
                  </a:cubicBezTo>
                  <a:cubicBezTo>
                    <a:pt x="1631718" y="643128"/>
                    <a:pt x="1636913" y="670449"/>
                    <a:pt x="1656102" y="685800"/>
                  </a:cubicBezTo>
                  <a:cubicBezTo>
                    <a:pt x="1670580" y="697382"/>
                    <a:pt x="1700682" y="679518"/>
                    <a:pt x="1710966" y="694944"/>
                  </a:cubicBezTo>
                  <a:cubicBezTo>
                    <a:pt x="1720071" y="708601"/>
                    <a:pt x="1705031" y="729855"/>
                    <a:pt x="1692678" y="740664"/>
                  </a:cubicBezTo>
                  <a:cubicBezTo>
                    <a:pt x="1678170" y="753358"/>
                    <a:pt x="1655533" y="751358"/>
                    <a:pt x="1637814" y="758952"/>
                  </a:cubicBezTo>
                  <a:cubicBezTo>
                    <a:pt x="1612756" y="769691"/>
                    <a:pt x="1586472" y="779171"/>
                    <a:pt x="1564662" y="795528"/>
                  </a:cubicBezTo>
                  <a:cubicBezTo>
                    <a:pt x="1451099" y="880700"/>
                    <a:pt x="1443184" y="906447"/>
                    <a:pt x="1326918" y="941832"/>
                  </a:cubicBezTo>
                  <a:cubicBezTo>
                    <a:pt x="1288014" y="953672"/>
                    <a:pt x="1247670" y="960120"/>
                    <a:pt x="1208046" y="969264"/>
                  </a:cubicBezTo>
                  <a:cubicBezTo>
                    <a:pt x="1155769" y="995403"/>
                    <a:pt x="1111184" y="1022005"/>
                    <a:pt x="1052598" y="1033272"/>
                  </a:cubicBezTo>
                  <a:cubicBezTo>
                    <a:pt x="1001363" y="1043125"/>
                    <a:pt x="948966" y="1045464"/>
                    <a:pt x="897150" y="1051560"/>
                  </a:cubicBezTo>
                  <a:cubicBezTo>
                    <a:pt x="824326" y="1043468"/>
                    <a:pt x="721803" y="1043714"/>
                    <a:pt x="650262" y="1005840"/>
                  </a:cubicBezTo>
                  <a:cubicBezTo>
                    <a:pt x="609208" y="984105"/>
                    <a:pt x="553870" y="931250"/>
                    <a:pt x="522246" y="896112"/>
                  </a:cubicBezTo>
                  <a:cubicBezTo>
                    <a:pt x="512051" y="884784"/>
                    <a:pt x="506385" y="869454"/>
                    <a:pt x="494814" y="859536"/>
                  </a:cubicBezTo>
                  <a:cubicBezTo>
                    <a:pt x="484465" y="850665"/>
                    <a:pt x="469704" y="848619"/>
                    <a:pt x="458238" y="841248"/>
                  </a:cubicBezTo>
                  <a:cubicBezTo>
                    <a:pt x="420406" y="816927"/>
                    <a:pt x="319665" y="738991"/>
                    <a:pt x="275358" y="722376"/>
                  </a:cubicBezTo>
                  <a:lnTo>
                    <a:pt x="202206" y="694944"/>
                  </a:lnTo>
                  <a:cubicBezTo>
                    <a:pt x="156561" y="710159"/>
                    <a:pt x="78082" y="723095"/>
                    <a:pt x="92478" y="804672"/>
                  </a:cubicBezTo>
                  <a:cubicBezTo>
                    <a:pt x="98517" y="838896"/>
                    <a:pt x="147342" y="847344"/>
                    <a:pt x="174774" y="868680"/>
                  </a:cubicBezTo>
                  <a:cubicBezTo>
                    <a:pt x="269262" y="844296"/>
                    <a:pt x="404108" y="876722"/>
                    <a:pt x="458238" y="795528"/>
                  </a:cubicBezTo>
                  <a:cubicBezTo>
                    <a:pt x="570087" y="627754"/>
                    <a:pt x="245242" y="683050"/>
                    <a:pt x="220494" y="685800"/>
                  </a:cubicBezTo>
                  <a:cubicBezTo>
                    <a:pt x="185488" y="790818"/>
                    <a:pt x="81289" y="934998"/>
                    <a:pt x="247926" y="1014984"/>
                  </a:cubicBezTo>
                  <a:cubicBezTo>
                    <a:pt x="289960" y="1035160"/>
                    <a:pt x="339366" y="996696"/>
                    <a:pt x="385086" y="987552"/>
                  </a:cubicBezTo>
                  <a:cubicBezTo>
                    <a:pt x="394230" y="935736"/>
                    <a:pt x="439196" y="877456"/>
                    <a:pt x="412518" y="832104"/>
                  </a:cubicBezTo>
                  <a:cubicBezTo>
                    <a:pt x="327943" y="688327"/>
                    <a:pt x="233941" y="683003"/>
                    <a:pt x="110766" y="658368"/>
                  </a:cubicBezTo>
                  <a:cubicBezTo>
                    <a:pt x="60088" y="696377"/>
                    <a:pt x="-105671" y="804051"/>
                    <a:pt x="101622" y="886968"/>
                  </a:cubicBezTo>
                  <a:cubicBezTo>
                    <a:pt x="158222" y="909608"/>
                    <a:pt x="174774" y="789432"/>
                    <a:pt x="211350" y="740664"/>
                  </a:cubicBezTo>
                  <a:cubicBezTo>
                    <a:pt x="139272" y="678883"/>
                    <a:pt x="-3767" y="522882"/>
                    <a:pt x="83334" y="923544"/>
                  </a:cubicBezTo>
                  <a:cubicBezTo>
                    <a:pt x="100330" y="1001724"/>
                    <a:pt x="186966" y="1045464"/>
                    <a:pt x="238782" y="1106424"/>
                  </a:cubicBezTo>
                  <a:cubicBezTo>
                    <a:pt x="318030" y="1057656"/>
                    <a:pt x="420695" y="1034561"/>
                    <a:pt x="476526" y="960120"/>
                  </a:cubicBezTo>
                  <a:cubicBezTo>
                    <a:pt x="621366" y="767000"/>
                    <a:pt x="337863" y="683158"/>
                    <a:pt x="247926" y="630936"/>
                  </a:cubicBezTo>
                  <a:cubicBezTo>
                    <a:pt x="233731" y="622694"/>
                    <a:pt x="217446" y="618744"/>
                    <a:pt x="202206" y="612648"/>
                  </a:cubicBezTo>
                  <a:cubicBezTo>
                    <a:pt x="169272" y="750971"/>
                    <a:pt x="109896" y="823861"/>
                    <a:pt x="220494" y="941832"/>
                  </a:cubicBezTo>
                  <a:cubicBezTo>
                    <a:pt x="237301" y="959759"/>
                    <a:pt x="269262" y="947928"/>
                    <a:pt x="293646" y="950976"/>
                  </a:cubicBezTo>
                  <a:cubicBezTo>
                    <a:pt x="305838" y="899160"/>
                    <a:pt x="327424" y="848685"/>
                    <a:pt x="330222" y="795528"/>
                  </a:cubicBezTo>
                  <a:cubicBezTo>
                    <a:pt x="332777" y="746992"/>
                    <a:pt x="272803" y="795296"/>
                    <a:pt x="275358" y="795528"/>
                  </a:cubicBezTo>
                  <a:cubicBezTo>
                    <a:pt x="317963" y="799401"/>
                    <a:pt x="360754" y="790090"/>
                    <a:pt x="403374" y="786384"/>
                  </a:cubicBezTo>
                  <a:cubicBezTo>
                    <a:pt x="430871" y="783993"/>
                    <a:pt x="458258" y="780465"/>
                    <a:pt x="485670" y="777240"/>
                  </a:cubicBezTo>
                  <a:cubicBezTo>
                    <a:pt x="510075" y="774369"/>
                    <a:pt x="534299" y="769678"/>
                    <a:pt x="558822" y="768096"/>
                  </a:cubicBezTo>
                  <a:cubicBezTo>
                    <a:pt x="628847" y="763578"/>
                    <a:pt x="699030" y="762000"/>
                    <a:pt x="769134" y="758952"/>
                  </a:cubicBezTo>
                  <a:cubicBezTo>
                    <a:pt x="814854" y="752856"/>
                    <a:pt x="860287" y="743950"/>
                    <a:pt x="906294" y="740664"/>
                  </a:cubicBezTo>
                  <a:cubicBezTo>
                    <a:pt x="988437" y="734797"/>
                    <a:pt x="1070932" y="735632"/>
                    <a:pt x="1153182" y="731520"/>
                  </a:cubicBezTo>
                  <a:cubicBezTo>
                    <a:pt x="1245088" y="726925"/>
                    <a:pt x="1264445" y="723327"/>
                    <a:pt x="1345206" y="713232"/>
                  </a:cubicBezTo>
                  <a:cubicBezTo>
                    <a:pt x="1373836" y="703689"/>
                    <a:pt x="1406243" y="691328"/>
                    <a:pt x="1436646" y="685800"/>
                  </a:cubicBezTo>
                  <a:cubicBezTo>
                    <a:pt x="1457851" y="681945"/>
                    <a:pt x="1479318" y="679704"/>
                    <a:pt x="1500654" y="676656"/>
                  </a:cubicBezTo>
                  <a:lnTo>
                    <a:pt x="1555518" y="658368"/>
                  </a:lnTo>
                </a:path>
              </a:pathLst>
            </a:custGeom>
            <a:noFill/>
            <a:ln w="19050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1DDBC-58E7-4C71-EBF0-DBD7FB74D394}"/>
              </a:ext>
            </a:extLst>
          </p:cNvPr>
          <p:cNvGrpSpPr/>
          <p:nvPr/>
        </p:nvGrpSpPr>
        <p:grpSpPr>
          <a:xfrm>
            <a:off x="-76292" y="3619954"/>
            <a:ext cx="3334976" cy="1155246"/>
            <a:chOff x="-878932" y="3619954"/>
            <a:chExt cx="4211412" cy="14588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BF0906-4FE4-F100-2C24-281830D90350}"/>
                </a:ext>
              </a:extLst>
            </p:cNvPr>
            <p:cNvGrpSpPr/>
            <p:nvPr/>
          </p:nvGrpSpPr>
          <p:grpSpPr>
            <a:xfrm>
              <a:off x="-624862" y="3619954"/>
              <a:ext cx="3957342" cy="1458846"/>
              <a:chOff x="8234658" y="3789922"/>
              <a:chExt cx="3957342" cy="1458846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2247E5CC-152D-743A-6124-D5F3B6961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00"/>
              <a:stretch/>
            </p:blipFill>
            <p:spPr bwMode="auto">
              <a:xfrm>
                <a:off x="10201827" y="3789922"/>
                <a:ext cx="1990173" cy="1458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A4B5CD5-17D3-5951-BFAE-B25192D1575A}"/>
                  </a:ext>
                </a:extLst>
              </p:cNvPr>
              <p:cNvSpPr/>
              <p:nvPr/>
            </p:nvSpPr>
            <p:spPr>
              <a:xfrm>
                <a:off x="8234658" y="3938416"/>
                <a:ext cx="1976142" cy="1106424"/>
              </a:xfrm>
              <a:custGeom>
                <a:avLst/>
                <a:gdLst>
                  <a:gd name="connsiteX0" fmla="*/ 1976142 w 1976142"/>
                  <a:gd name="connsiteY0" fmla="*/ 0 h 1106424"/>
                  <a:gd name="connsiteX1" fmla="*/ 1793262 w 1976142"/>
                  <a:gd name="connsiteY1" fmla="*/ 9144 h 1106424"/>
                  <a:gd name="connsiteX2" fmla="*/ 1729254 w 1976142"/>
                  <a:gd name="connsiteY2" fmla="*/ 18288 h 1106424"/>
                  <a:gd name="connsiteX3" fmla="*/ 1619526 w 1976142"/>
                  <a:gd name="connsiteY3" fmla="*/ 91440 h 1106424"/>
                  <a:gd name="connsiteX4" fmla="*/ 1546374 w 1976142"/>
                  <a:gd name="connsiteY4" fmla="*/ 192024 h 1106424"/>
                  <a:gd name="connsiteX5" fmla="*/ 1509798 w 1976142"/>
                  <a:gd name="connsiteY5" fmla="*/ 329184 h 1106424"/>
                  <a:gd name="connsiteX6" fmla="*/ 1592094 w 1976142"/>
                  <a:gd name="connsiteY6" fmla="*/ 384048 h 1106424"/>
                  <a:gd name="connsiteX7" fmla="*/ 1756686 w 1976142"/>
                  <a:gd name="connsiteY7" fmla="*/ 365760 h 1106424"/>
                  <a:gd name="connsiteX8" fmla="*/ 1774974 w 1976142"/>
                  <a:gd name="connsiteY8" fmla="*/ 292608 h 1106424"/>
                  <a:gd name="connsiteX9" fmla="*/ 1537230 w 1976142"/>
                  <a:gd name="connsiteY9" fmla="*/ 201168 h 1106424"/>
                  <a:gd name="connsiteX10" fmla="*/ 1409214 w 1976142"/>
                  <a:gd name="connsiteY10" fmla="*/ 265176 h 1106424"/>
                  <a:gd name="connsiteX11" fmla="*/ 1436646 w 1976142"/>
                  <a:gd name="connsiteY11" fmla="*/ 384048 h 1106424"/>
                  <a:gd name="connsiteX12" fmla="*/ 1582950 w 1976142"/>
                  <a:gd name="connsiteY12" fmla="*/ 411480 h 1106424"/>
                  <a:gd name="connsiteX13" fmla="*/ 1610382 w 1976142"/>
                  <a:gd name="connsiteY13" fmla="*/ 393192 h 1106424"/>
                  <a:gd name="connsiteX14" fmla="*/ 1436646 w 1976142"/>
                  <a:gd name="connsiteY14" fmla="*/ 292608 h 1106424"/>
                  <a:gd name="connsiteX15" fmla="*/ 1445790 w 1976142"/>
                  <a:gd name="connsiteY15" fmla="*/ 694944 h 1106424"/>
                  <a:gd name="connsiteX16" fmla="*/ 1729254 w 1976142"/>
                  <a:gd name="connsiteY16" fmla="*/ 722376 h 1106424"/>
                  <a:gd name="connsiteX17" fmla="*/ 1811550 w 1976142"/>
                  <a:gd name="connsiteY17" fmla="*/ 393192 h 1106424"/>
                  <a:gd name="connsiteX18" fmla="*/ 1656102 w 1976142"/>
                  <a:gd name="connsiteY18" fmla="*/ 347472 h 1106424"/>
                  <a:gd name="connsiteX19" fmla="*/ 1683534 w 1976142"/>
                  <a:gd name="connsiteY19" fmla="*/ 539496 h 1106424"/>
                  <a:gd name="connsiteX20" fmla="*/ 1784118 w 1976142"/>
                  <a:gd name="connsiteY20" fmla="*/ 585216 h 1106424"/>
                  <a:gd name="connsiteX21" fmla="*/ 1774974 w 1976142"/>
                  <a:gd name="connsiteY21" fmla="*/ 448056 h 1106424"/>
                  <a:gd name="connsiteX22" fmla="*/ 1464078 w 1976142"/>
                  <a:gd name="connsiteY22" fmla="*/ 384048 h 1106424"/>
                  <a:gd name="connsiteX23" fmla="*/ 1509798 w 1976142"/>
                  <a:gd name="connsiteY23" fmla="*/ 466344 h 1106424"/>
                  <a:gd name="connsiteX24" fmla="*/ 1564662 w 1976142"/>
                  <a:gd name="connsiteY24" fmla="*/ 475488 h 1106424"/>
                  <a:gd name="connsiteX25" fmla="*/ 1473222 w 1976142"/>
                  <a:gd name="connsiteY25" fmla="*/ 402336 h 1106424"/>
                  <a:gd name="connsiteX26" fmla="*/ 1390926 w 1976142"/>
                  <a:gd name="connsiteY26" fmla="*/ 658368 h 1106424"/>
                  <a:gd name="connsiteX27" fmla="*/ 1528086 w 1976142"/>
                  <a:gd name="connsiteY27" fmla="*/ 676656 h 1106424"/>
                  <a:gd name="connsiteX28" fmla="*/ 1573806 w 1976142"/>
                  <a:gd name="connsiteY28" fmla="*/ 557784 h 1106424"/>
                  <a:gd name="connsiteX29" fmla="*/ 1345206 w 1976142"/>
                  <a:gd name="connsiteY29" fmla="*/ 612648 h 1106424"/>
                  <a:gd name="connsiteX30" fmla="*/ 1546374 w 1976142"/>
                  <a:gd name="connsiteY30" fmla="*/ 841248 h 1106424"/>
                  <a:gd name="connsiteX31" fmla="*/ 1665246 w 1976142"/>
                  <a:gd name="connsiteY31" fmla="*/ 658368 h 1106424"/>
                  <a:gd name="connsiteX32" fmla="*/ 1601238 w 1976142"/>
                  <a:gd name="connsiteY32" fmla="*/ 493776 h 1106424"/>
                  <a:gd name="connsiteX33" fmla="*/ 1500654 w 1976142"/>
                  <a:gd name="connsiteY33" fmla="*/ 448056 h 1106424"/>
                  <a:gd name="connsiteX34" fmla="*/ 1464078 w 1976142"/>
                  <a:gd name="connsiteY34" fmla="*/ 621792 h 1106424"/>
                  <a:gd name="connsiteX35" fmla="*/ 1582950 w 1976142"/>
                  <a:gd name="connsiteY35" fmla="*/ 667512 h 1106424"/>
                  <a:gd name="connsiteX36" fmla="*/ 1582950 w 1976142"/>
                  <a:gd name="connsiteY36" fmla="*/ 411480 h 1106424"/>
                  <a:gd name="connsiteX37" fmla="*/ 1445790 w 1976142"/>
                  <a:gd name="connsiteY37" fmla="*/ 402336 h 1106424"/>
                  <a:gd name="connsiteX38" fmla="*/ 1363494 w 1976142"/>
                  <a:gd name="connsiteY38" fmla="*/ 466344 h 1106424"/>
                  <a:gd name="connsiteX39" fmla="*/ 1528086 w 1976142"/>
                  <a:gd name="connsiteY39" fmla="*/ 813816 h 1106424"/>
                  <a:gd name="connsiteX40" fmla="*/ 1765830 w 1976142"/>
                  <a:gd name="connsiteY40" fmla="*/ 749808 h 1106424"/>
                  <a:gd name="connsiteX41" fmla="*/ 1820694 w 1976142"/>
                  <a:gd name="connsiteY41" fmla="*/ 402336 h 1106424"/>
                  <a:gd name="connsiteX42" fmla="*/ 1720110 w 1976142"/>
                  <a:gd name="connsiteY42" fmla="*/ 384048 h 1106424"/>
                  <a:gd name="connsiteX43" fmla="*/ 1692678 w 1976142"/>
                  <a:gd name="connsiteY43" fmla="*/ 676656 h 1106424"/>
                  <a:gd name="connsiteX44" fmla="*/ 1857270 w 1976142"/>
                  <a:gd name="connsiteY44" fmla="*/ 758952 h 1106424"/>
                  <a:gd name="connsiteX45" fmla="*/ 1902990 w 1976142"/>
                  <a:gd name="connsiteY45" fmla="*/ 640080 h 1106424"/>
                  <a:gd name="connsiteX46" fmla="*/ 1592094 w 1976142"/>
                  <a:gd name="connsiteY46" fmla="*/ 438912 h 1106424"/>
                  <a:gd name="connsiteX47" fmla="*/ 1482366 w 1976142"/>
                  <a:gd name="connsiteY47" fmla="*/ 740664 h 1106424"/>
                  <a:gd name="connsiteX48" fmla="*/ 1546374 w 1976142"/>
                  <a:gd name="connsiteY48" fmla="*/ 786384 h 1106424"/>
                  <a:gd name="connsiteX49" fmla="*/ 1619526 w 1976142"/>
                  <a:gd name="connsiteY49" fmla="*/ 685800 h 1106424"/>
                  <a:gd name="connsiteX50" fmla="*/ 1354350 w 1976142"/>
                  <a:gd name="connsiteY50" fmla="*/ 484632 h 1106424"/>
                  <a:gd name="connsiteX51" fmla="*/ 1354350 w 1976142"/>
                  <a:gd name="connsiteY51" fmla="*/ 832104 h 1106424"/>
                  <a:gd name="connsiteX52" fmla="*/ 1482366 w 1976142"/>
                  <a:gd name="connsiteY52" fmla="*/ 877824 h 1106424"/>
                  <a:gd name="connsiteX53" fmla="*/ 1573806 w 1976142"/>
                  <a:gd name="connsiteY53" fmla="*/ 758952 h 1106424"/>
                  <a:gd name="connsiteX54" fmla="*/ 1509798 w 1976142"/>
                  <a:gd name="connsiteY54" fmla="*/ 530352 h 1106424"/>
                  <a:gd name="connsiteX55" fmla="*/ 1445790 w 1976142"/>
                  <a:gd name="connsiteY55" fmla="*/ 804672 h 1106424"/>
                  <a:gd name="connsiteX56" fmla="*/ 1546374 w 1976142"/>
                  <a:gd name="connsiteY56" fmla="*/ 822960 h 1106424"/>
                  <a:gd name="connsiteX57" fmla="*/ 1555518 w 1976142"/>
                  <a:gd name="connsiteY57" fmla="*/ 640080 h 1106424"/>
                  <a:gd name="connsiteX58" fmla="*/ 1189758 w 1976142"/>
                  <a:gd name="connsiteY58" fmla="*/ 576072 h 1106424"/>
                  <a:gd name="connsiteX59" fmla="*/ 1125750 w 1976142"/>
                  <a:gd name="connsiteY59" fmla="*/ 603504 h 1106424"/>
                  <a:gd name="connsiteX60" fmla="*/ 1061742 w 1976142"/>
                  <a:gd name="connsiteY60" fmla="*/ 612648 h 1106424"/>
                  <a:gd name="connsiteX61" fmla="*/ 503958 w 1976142"/>
                  <a:gd name="connsiteY61" fmla="*/ 621792 h 1106424"/>
                  <a:gd name="connsiteX62" fmla="*/ 339366 w 1976142"/>
                  <a:gd name="connsiteY62" fmla="*/ 694944 h 1106424"/>
                  <a:gd name="connsiteX63" fmla="*/ 302790 w 1976142"/>
                  <a:gd name="connsiteY63" fmla="*/ 722376 h 1106424"/>
                  <a:gd name="connsiteX64" fmla="*/ 513102 w 1976142"/>
                  <a:gd name="connsiteY64" fmla="*/ 822960 h 1106424"/>
                  <a:gd name="connsiteX65" fmla="*/ 394230 w 1976142"/>
                  <a:gd name="connsiteY65" fmla="*/ 649224 h 1106424"/>
                  <a:gd name="connsiteX66" fmla="*/ 348510 w 1976142"/>
                  <a:gd name="connsiteY66" fmla="*/ 694944 h 1106424"/>
                  <a:gd name="connsiteX67" fmla="*/ 476526 w 1976142"/>
                  <a:gd name="connsiteY67" fmla="*/ 640080 h 1106424"/>
                  <a:gd name="connsiteX68" fmla="*/ 366798 w 1976142"/>
                  <a:gd name="connsiteY68" fmla="*/ 484632 h 1106424"/>
                  <a:gd name="connsiteX69" fmla="*/ 238782 w 1976142"/>
                  <a:gd name="connsiteY69" fmla="*/ 475488 h 1106424"/>
                  <a:gd name="connsiteX70" fmla="*/ 220494 w 1976142"/>
                  <a:gd name="connsiteY70" fmla="*/ 685800 h 1106424"/>
                  <a:gd name="connsiteX71" fmla="*/ 321078 w 1976142"/>
                  <a:gd name="connsiteY71" fmla="*/ 704088 h 1106424"/>
                  <a:gd name="connsiteX72" fmla="*/ 366798 w 1976142"/>
                  <a:gd name="connsiteY72" fmla="*/ 530352 h 1106424"/>
                  <a:gd name="connsiteX73" fmla="*/ 211350 w 1976142"/>
                  <a:gd name="connsiteY73" fmla="*/ 457200 h 1106424"/>
                  <a:gd name="connsiteX74" fmla="*/ 129054 w 1976142"/>
                  <a:gd name="connsiteY74" fmla="*/ 676656 h 1106424"/>
                  <a:gd name="connsiteX75" fmla="*/ 339366 w 1976142"/>
                  <a:gd name="connsiteY75" fmla="*/ 813816 h 1106424"/>
                  <a:gd name="connsiteX76" fmla="*/ 394230 w 1976142"/>
                  <a:gd name="connsiteY76" fmla="*/ 786384 h 1106424"/>
                  <a:gd name="connsiteX77" fmla="*/ 348510 w 1976142"/>
                  <a:gd name="connsiteY77" fmla="*/ 603504 h 1106424"/>
                  <a:gd name="connsiteX78" fmla="*/ 238782 w 1976142"/>
                  <a:gd name="connsiteY78" fmla="*/ 585216 h 1106424"/>
                  <a:gd name="connsiteX79" fmla="*/ 357654 w 1976142"/>
                  <a:gd name="connsiteY79" fmla="*/ 804672 h 1106424"/>
                  <a:gd name="connsiteX80" fmla="*/ 467382 w 1976142"/>
                  <a:gd name="connsiteY80" fmla="*/ 731520 h 1106424"/>
                  <a:gd name="connsiteX81" fmla="*/ 330222 w 1976142"/>
                  <a:gd name="connsiteY81" fmla="*/ 530352 h 1106424"/>
                  <a:gd name="connsiteX82" fmla="*/ 302790 w 1976142"/>
                  <a:gd name="connsiteY82" fmla="*/ 868680 h 1106424"/>
                  <a:gd name="connsiteX83" fmla="*/ 394230 w 1976142"/>
                  <a:gd name="connsiteY83" fmla="*/ 758952 h 1106424"/>
                  <a:gd name="connsiteX84" fmla="*/ 403374 w 1976142"/>
                  <a:gd name="connsiteY84" fmla="*/ 795528 h 1106424"/>
                  <a:gd name="connsiteX85" fmla="*/ 449094 w 1976142"/>
                  <a:gd name="connsiteY85" fmla="*/ 777240 h 1106424"/>
                  <a:gd name="connsiteX86" fmla="*/ 412518 w 1976142"/>
                  <a:gd name="connsiteY86" fmla="*/ 731520 h 1106424"/>
                  <a:gd name="connsiteX87" fmla="*/ 385086 w 1976142"/>
                  <a:gd name="connsiteY87" fmla="*/ 804672 h 1106424"/>
                  <a:gd name="connsiteX88" fmla="*/ 439950 w 1976142"/>
                  <a:gd name="connsiteY88" fmla="*/ 841248 h 1106424"/>
                  <a:gd name="connsiteX89" fmla="*/ 449094 w 1976142"/>
                  <a:gd name="connsiteY89" fmla="*/ 566928 h 1106424"/>
                  <a:gd name="connsiteX90" fmla="*/ 513102 w 1976142"/>
                  <a:gd name="connsiteY90" fmla="*/ 466344 h 1106424"/>
                  <a:gd name="connsiteX91" fmla="*/ 1016022 w 1976142"/>
                  <a:gd name="connsiteY91" fmla="*/ 329184 h 1106424"/>
                  <a:gd name="connsiteX92" fmla="*/ 1363494 w 1976142"/>
                  <a:gd name="connsiteY92" fmla="*/ 265176 h 1106424"/>
                  <a:gd name="connsiteX93" fmla="*/ 1528086 w 1976142"/>
                  <a:gd name="connsiteY93" fmla="*/ 274320 h 1106424"/>
                  <a:gd name="connsiteX94" fmla="*/ 1518942 w 1976142"/>
                  <a:gd name="connsiteY94" fmla="*/ 338328 h 1106424"/>
                  <a:gd name="connsiteX95" fmla="*/ 1528086 w 1976142"/>
                  <a:gd name="connsiteY95" fmla="*/ 411480 h 1106424"/>
                  <a:gd name="connsiteX96" fmla="*/ 1573806 w 1976142"/>
                  <a:gd name="connsiteY96" fmla="*/ 576072 h 1106424"/>
                  <a:gd name="connsiteX97" fmla="*/ 1592094 w 1976142"/>
                  <a:gd name="connsiteY97" fmla="*/ 612648 h 1106424"/>
                  <a:gd name="connsiteX98" fmla="*/ 1619526 w 1976142"/>
                  <a:gd name="connsiteY98" fmla="*/ 621792 h 1106424"/>
                  <a:gd name="connsiteX99" fmla="*/ 1656102 w 1976142"/>
                  <a:gd name="connsiteY99" fmla="*/ 685800 h 1106424"/>
                  <a:gd name="connsiteX100" fmla="*/ 1710966 w 1976142"/>
                  <a:gd name="connsiteY100" fmla="*/ 694944 h 1106424"/>
                  <a:gd name="connsiteX101" fmla="*/ 1692678 w 1976142"/>
                  <a:gd name="connsiteY101" fmla="*/ 740664 h 1106424"/>
                  <a:gd name="connsiteX102" fmla="*/ 1637814 w 1976142"/>
                  <a:gd name="connsiteY102" fmla="*/ 758952 h 1106424"/>
                  <a:gd name="connsiteX103" fmla="*/ 1564662 w 1976142"/>
                  <a:gd name="connsiteY103" fmla="*/ 795528 h 1106424"/>
                  <a:gd name="connsiteX104" fmla="*/ 1326918 w 1976142"/>
                  <a:gd name="connsiteY104" fmla="*/ 941832 h 1106424"/>
                  <a:gd name="connsiteX105" fmla="*/ 1208046 w 1976142"/>
                  <a:gd name="connsiteY105" fmla="*/ 969264 h 1106424"/>
                  <a:gd name="connsiteX106" fmla="*/ 1052598 w 1976142"/>
                  <a:gd name="connsiteY106" fmla="*/ 1033272 h 1106424"/>
                  <a:gd name="connsiteX107" fmla="*/ 897150 w 1976142"/>
                  <a:gd name="connsiteY107" fmla="*/ 1051560 h 1106424"/>
                  <a:gd name="connsiteX108" fmla="*/ 650262 w 1976142"/>
                  <a:gd name="connsiteY108" fmla="*/ 1005840 h 1106424"/>
                  <a:gd name="connsiteX109" fmla="*/ 522246 w 1976142"/>
                  <a:gd name="connsiteY109" fmla="*/ 896112 h 1106424"/>
                  <a:gd name="connsiteX110" fmla="*/ 494814 w 1976142"/>
                  <a:gd name="connsiteY110" fmla="*/ 859536 h 1106424"/>
                  <a:gd name="connsiteX111" fmla="*/ 458238 w 1976142"/>
                  <a:gd name="connsiteY111" fmla="*/ 841248 h 1106424"/>
                  <a:gd name="connsiteX112" fmla="*/ 275358 w 1976142"/>
                  <a:gd name="connsiteY112" fmla="*/ 722376 h 1106424"/>
                  <a:gd name="connsiteX113" fmla="*/ 202206 w 1976142"/>
                  <a:gd name="connsiteY113" fmla="*/ 694944 h 1106424"/>
                  <a:gd name="connsiteX114" fmla="*/ 92478 w 1976142"/>
                  <a:gd name="connsiteY114" fmla="*/ 804672 h 1106424"/>
                  <a:gd name="connsiteX115" fmla="*/ 174774 w 1976142"/>
                  <a:gd name="connsiteY115" fmla="*/ 868680 h 1106424"/>
                  <a:gd name="connsiteX116" fmla="*/ 458238 w 1976142"/>
                  <a:gd name="connsiteY116" fmla="*/ 795528 h 1106424"/>
                  <a:gd name="connsiteX117" fmla="*/ 220494 w 1976142"/>
                  <a:gd name="connsiteY117" fmla="*/ 685800 h 1106424"/>
                  <a:gd name="connsiteX118" fmla="*/ 247926 w 1976142"/>
                  <a:gd name="connsiteY118" fmla="*/ 1014984 h 1106424"/>
                  <a:gd name="connsiteX119" fmla="*/ 385086 w 1976142"/>
                  <a:gd name="connsiteY119" fmla="*/ 987552 h 1106424"/>
                  <a:gd name="connsiteX120" fmla="*/ 412518 w 1976142"/>
                  <a:gd name="connsiteY120" fmla="*/ 832104 h 1106424"/>
                  <a:gd name="connsiteX121" fmla="*/ 110766 w 1976142"/>
                  <a:gd name="connsiteY121" fmla="*/ 658368 h 1106424"/>
                  <a:gd name="connsiteX122" fmla="*/ 101622 w 1976142"/>
                  <a:gd name="connsiteY122" fmla="*/ 886968 h 1106424"/>
                  <a:gd name="connsiteX123" fmla="*/ 211350 w 1976142"/>
                  <a:gd name="connsiteY123" fmla="*/ 740664 h 1106424"/>
                  <a:gd name="connsiteX124" fmla="*/ 83334 w 1976142"/>
                  <a:gd name="connsiteY124" fmla="*/ 923544 h 1106424"/>
                  <a:gd name="connsiteX125" fmla="*/ 238782 w 1976142"/>
                  <a:gd name="connsiteY125" fmla="*/ 1106424 h 1106424"/>
                  <a:gd name="connsiteX126" fmla="*/ 476526 w 1976142"/>
                  <a:gd name="connsiteY126" fmla="*/ 960120 h 1106424"/>
                  <a:gd name="connsiteX127" fmla="*/ 247926 w 1976142"/>
                  <a:gd name="connsiteY127" fmla="*/ 630936 h 1106424"/>
                  <a:gd name="connsiteX128" fmla="*/ 202206 w 1976142"/>
                  <a:gd name="connsiteY128" fmla="*/ 612648 h 1106424"/>
                  <a:gd name="connsiteX129" fmla="*/ 220494 w 1976142"/>
                  <a:gd name="connsiteY129" fmla="*/ 941832 h 1106424"/>
                  <a:gd name="connsiteX130" fmla="*/ 293646 w 1976142"/>
                  <a:gd name="connsiteY130" fmla="*/ 950976 h 1106424"/>
                  <a:gd name="connsiteX131" fmla="*/ 330222 w 1976142"/>
                  <a:gd name="connsiteY131" fmla="*/ 795528 h 1106424"/>
                  <a:gd name="connsiteX132" fmla="*/ 275358 w 1976142"/>
                  <a:gd name="connsiteY132" fmla="*/ 795528 h 1106424"/>
                  <a:gd name="connsiteX133" fmla="*/ 403374 w 1976142"/>
                  <a:gd name="connsiteY133" fmla="*/ 786384 h 1106424"/>
                  <a:gd name="connsiteX134" fmla="*/ 485670 w 1976142"/>
                  <a:gd name="connsiteY134" fmla="*/ 777240 h 1106424"/>
                  <a:gd name="connsiteX135" fmla="*/ 558822 w 1976142"/>
                  <a:gd name="connsiteY135" fmla="*/ 768096 h 1106424"/>
                  <a:gd name="connsiteX136" fmla="*/ 769134 w 1976142"/>
                  <a:gd name="connsiteY136" fmla="*/ 758952 h 1106424"/>
                  <a:gd name="connsiteX137" fmla="*/ 906294 w 1976142"/>
                  <a:gd name="connsiteY137" fmla="*/ 740664 h 1106424"/>
                  <a:gd name="connsiteX138" fmla="*/ 1153182 w 1976142"/>
                  <a:gd name="connsiteY138" fmla="*/ 731520 h 1106424"/>
                  <a:gd name="connsiteX139" fmla="*/ 1345206 w 1976142"/>
                  <a:gd name="connsiteY139" fmla="*/ 713232 h 1106424"/>
                  <a:gd name="connsiteX140" fmla="*/ 1436646 w 1976142"/>
                  <a:gd name="connsiteY140" fmla="*/ 685800 h 1106424"/>
                  <a:gd name="connsiteX141" fmla="*/ 1500654 w 1976142"/>
                  <a:gd name="connsiteY141" fmla="*/ 676656 h 1106424"/>
                  <a:gd name="connsiteX142" fmla="*/ 1555518 w 1976142"/>
                  <a:gd name="connsiteY142" fmla="*/ 658368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976142" h="1106424">
                    <a:moveTo>
                      <a:pt x="1976142" y="0"/>
                    </a:moveTo>
                    <a:cubicBezTo>
                      <a:pt x="1915182" y="3048"/>
                      <a:pt x="1854131" y="4635"/>
                      <a:pt x="1793262" y="9144"/>
                    </a:cubicBezTo>
                    <a:cubicBezTo>
                      <a:pt x="1771768" y="10736"/>
                      <a:pt x="1749701" y="11472"/>
                      <a:pt x="1729254" y="18288"/>
                    </a:cubicBezTo>
                    <a:cubicBezTo>
                      <a:pt x="1711411" y="24236"/>
                      <a:pt x="1623701" y="86987"/>
                      <a:pt x="1619526" y="91440"/>
                    </a:cubicBezTo>
                    <a:cubicBezTo>
                      <a:pt x="1591172" y="121685"/>
                      <a:pt x="1570758" y="158496"/>
                      <a:pt x="1546374" y="192024"/>
                    </a:cubicBezTo>
                    <a:cubicBezTo>
                      <a:pt x="1516604" y="311103"/>
                      <a:pt x="1530864" y="265985"/>
                      <a:pt x="1509798" y="329184"/>
                    </a:cubicBezTo>
                    <a:cubicBezTo>
                      <a:pt x="1537230" y="347472"/>
                      <a:pt x="1561608" y="371495"/>
                      <a:pt x="1592094" y="384048"/>
                    </a:cubicBezTo>
                    <a:cubicBezTo>
                      <a:pt x="1654628" y="409797"/>
                      <a:pt x="1696349" y="383861"/>
                      <a:pt x="1756686" y="365760"/>
                    </a:cubicBezTo>
                    <a:cubicBezTo>
                      <a:pt x="1762782" y="341376"/>
                      <a:pt x="1787296" y="314515"/>
                      <a:pt x="1774974" y="292608"/>
                    </a:cubicBezTo>
                    <a:cubicBezTo>
                      <a:pt x="1725172" y="204071"/>
                      <a:pt x="1617482" y="211868"/>
                      <a:pt x="1537230" y="201168"/>
                    </a:cubicBezTo>
                    <a:cubicBezTo>
                      <a:pt x="1494558" y="222504"/>
                      <a:pt x="1446468" y="235373"/>
                      <a:pt x="1409214" y="265176"/>
                    </a:cubicBezTo>
                    <a:cubicBezTo>
                      <a:pt x="1376294" y="291512"/>
                      <a:pt x="1425447" y="377889"/>
                      <a:pt x="1436646" y="384048"/>
                    </a:cubicBezTo>
                    <a:cubicBezTo>
                      <a:pt x="1480122" y="407960"/>
                      <a:pt x="1534182" y="402336"/>
                      <a:pt x="1582950" y="411480"/>
                    </a:cubicBezTo>
                    <a:cubicBezTo>
                      <a:pt x="1592094" y="405384"/>
                      <a:pt x="1614138" y="403520"/>
                      <a:pt x="1610382" y="393192"/>
                    </a:cubicBezTo>
                    <a:cubicBezTo>
                      <a:pt x="1572794" y="289824"/>
                      <a:pt x="1528174" y="307863"/>
                      <a:pt x="1436646" y="292608"/>
                    </a:cubicBezTo>
                    <a:cubicBezTo>
                      <a:pt x="1410348" y="392539"/>
                      <a:pt x="1325437" y="603866"/>
                      <a:pt x="1445790" y="694944"/>
                    </a:cubicBezTo>
                    <a:cubicBezTo>
                      <a:pt x="1521487" y="752228"/>
                      <a:pt x="1634766" y="713232"/>
                      <a:pt x="1729254" y="722376"/>
                    </a:cubicBezTo>
                    <a:cubicBezTo>
                      <a:pt x="1788776" y="621933"/>
                      <a:pt x="1972251" y="486934"/>
                      <a:pt x="1811550" y="393192"/>
                    </a:cubicBezTo>
                    <a:cubicBezTo>
                      <a:pt x="1764897" y="365978"/>
                      <a:pt x="1707918" y="362712"/>
                      <a:pt x="1656102" y="347472"/>
                    </a:cubicBezTo>
                    <a:cubicBezTo>
                      <a:pt x="1568750" y="369310"/>
                      <a:pt x="1554311" y="360020"/>
                      <a:pt x="1683534" y="539496"/>
                    </a:cubicBezTo>
                    <a:cubicBezTo>
                      <a:pt x="1705053" y="569384"/>
                      <a:pt x="1750590" y="569976"/>
                      <a:pt x="1784118" y="585216"/>
                    </a:cubicBezTo>
                    <a:cubicBezTo>
                      <a:pt x="1781070" y="539496"/>
                      <a:pt x="1809764" y="477876"/>
                      <a:pt x="1774974" y="448056"/>
                    </a:cubicBezTo>
                    <a:cubicBezTo>
                      <a:pt x="1629840" y="323656"/>
                      <a:pt x="1580083" y="350904"/>
                      <a:pt x="1464078" y="384048"/>
                    </a:cubicBezTo>
                    <a:cubicBezTo>
                      <a:pt x="1479318" y="411480"/>
                      <a:pt x="1486578" y="445235"/>
                      <a:pt x="1509798" y="466344"/>
                    </a:cubicBezTo>
                    <a:cubicBezTo>
                      <a:pt x="1523517" y="478816"/>
                      <a:pt x="1573861" y="491585"/>
                      <a:pt x="1564662" y="475488"/>
                    </a:cubicBezTo>
                    <a:cubicBezTo>
                      <a:pt x="1545296" y="441597"/>
                      <a:pt x="1503702" y="426720"/>
                      <a:pt x="1473222" y="402336"/>
                    </a:cubicBezTo>
                    <a:cubicBezTo>
                      <a:pt x="1372225" y="436002"/>
                      <a:pt x="1298296" y="442231"/>
                      <a:pt x="1390926" y="658368"/>
                    </a:cubicBezTo>
                    <a:cubicBezTo>
                      <a:pt x="1409095" y="700763"/>
                      <a:pt x="1482366" y="670560"/>
                      <a:pt x="1528086" y="676656"/>
                    </a:cubicBezTo>
                    <a:cubicBezTo>
                      <a:pt x="1543326" y="637032"/>
                      <a:pt x="1586590" y="598267"/>
                      <a:pt x="1573806" y="557784"/>
                    </a:cubicBezTo>
                    <a:cubicBezTo>
                      <a:pt x="1521546" y="392295"/>
                      <a:pt x="1358496" y="601256"/>
                      <a:pt x="1345206" y="612648"/>
                    </a:cubicBezTo>
                    <a:cubicBezTo>
                      <a:pt x="1350351" y="705259"/>
                      <a:pt x="1311727" y="930966"/>
                      <a:pt x="1546374" y="841248"/>
                    </a:cubicBezTo>
                    <a:cubicBezTo>
                      <a:pt x="1614285" y="815282"/>
                      <a:pt x="1625622" y="719328"/>
                      <a:pt x="1665246" y="658368"/>
                    </a:cubicBezTo>
                    <a:cubicBezTo>
                      <a:pt x="1643910" y="603504"/>
                      <a:pt x="1637518" y="540134"/>
                      <a:pt x="1601238" y="493776"/>
                    </a:cubicBezTo>
                    <a:cubicBezTo>
                      <a:pt x="1578540" y="464773"/>
                      <a:pt x="1527578" y="422927"/>
                      <a:pt x="1500654" y="448056"/>
                    </a:cubicBezTo>
                    <a:cubicBezTo>
                      <a:pt x="1457389" y="488437"/>
                      <a:pt x="1476270" y="563880"/>
                      <a:pt x="1464078" y="621792"/>
                    </a:cubicBezTo>
                    <a:cubicBezTo>
                      <a:pt x="1503702" y="637032"/>
                      <a:pt x="1541764" y="677809"/>
                      <a:pt x="1582950" y="667512"/>
                    </a:cubicBezTo>
                    <a:cubicBezTo>
                      <a:pt x="1804811" y="612047"/>
                      <a:pt x="1723047" y="490868"/>
                      <a:pt x="1582950" y="411480"/>
                    </a:cubicBezTo>
                    <a:cubicBezTo>
                      <a:pt x="1543084" y="388889"/>
                      <a:pt x="1491510" y="405384"/>
                      <a:pt x="1445790" y="402336"/>
                    </a:cubicBezTo>
                    <a:cubicBezTo>
                      <a:pt x="1418358" y="423672"/>
                      <a:pt x="1369898" y="432187"/>
                      <a:pt x="1363494" y="466344"/>
                    </a:cubicBezTo>
                    <a:cubicBezTo>
                      <a:pt x="1321777" y="688837"/>
                      <a:pt x="1393124" y="696849"/>
                      <a:pt x="1528086" y="813816"/>
                    </a:cubicBezTo>
                    <a:cubicBezTo>
                      <a:pt x="1607334" y="792480"/>
                      <a:pt x="1701133" y="800303"/>
                      <a:pt x="1765830" y="749808"/>
                    </a:cubicBezTo>
                    <a:cubicBezTo>
                      <a:pt x="1910387" y="636983"/>
                      <a:pt x="1963008" y="509071"/>
                      <a:pt x="1820694" y="402336"/>
                    </a:cubicBezTo>
                    <a:cubicBezTo>
                      <a:pt x="1793432" y="381889"/>
                      <a:pt x="1753638" y="390144"/>
                      <a:pt x="1720110" y="384048"/>
                    </a:cubicBezTo>
                    <a:cubicBezTo>
                      <a:pt x="1631412" y="472746"/>
                      <a:pt x="1574924" y="494672"/>
                      <a:pt x="1692678" y="676656"/>
                    </a:cubicBezTo>
                    <a:cubicBezTo>
                      <a:pt x="1726001" y="728155"/>
                      <a:pt x="1802406" y="731520"/>
                      <a:pt x="1857270" y="758952"/>
                    </a:cubicBezTo>
                    <a:cubicBezTo>
                      <a:pt x="1872510" y="719328"/>
                      <a:pt x="1921976" y="678052"/>
                      <a:pt x="1902990" y="640080"/>
                    </a:cubicBezTo>
                    <a:cubicBezTo>
                      <a:pt x="1799482" y="433064"/>
                      <a:pt x="1745025" y="451656"/>
                      <a:pt x="1592094" y="438912"/>
                    </a:cubicBezTo>
                    <a:cubicBezTo>
                      <a:pt x="1556536" y="503563"/>
                      <a:pt x="1448762" y="639851"/>
                      <a:pt x="1482366" y="740664"/>
                    </a:cubicBezTo>
                    <a:cubicBezTo>
                      <a:pt x="1490657" y="765538"/>
                      <a:pt x="1525038" y="771144"/>
                      <a:pt x="1546374" y="786384"/>
                    </a:cubicBezTo>
                    <a:cubicBezTo>
                      <a:pt x="1570758" y="752856"/>
                      <a:pt x="1623792" y="727037"/>
                      <a:pt x="1619526" y="685800"/>
                    </a:cubicBezTo>
                    <a:cubicBezTo>
                      <a:pt x="1600077" y="497794"/>
                      <a:pt x="1485172" y="513703"/>
                      <a:pt x="1354350" y="484632"/>
                    </a:cubicBezTo>
                    <a:cubicBezTo>
                      <a:pt x="1286163" y="629528"/>
                      <a:pt x="1219989" y="673313"/>
                      <a:pt x="1354350" y="832104"/>
                    </a:cubicBezTo>
                    <a:cubicBezTo>
                      <a:pt x="1383619" y="866694"/>
                      <a:pt x="1439694" y="862584"/>
                      <a:pt x="1482366" y="877824"/>
                    </a:cubicBezTo>
                    <a:cubicBezTo>
                      <a:pt x="1512846" y="838200"/>
                      <a:pt x="1561681" y="807450"/>
                      <a:pt x="1573806" y="758952"/>
                    </a:cubicBezTo>
                    <a:cubicBezTo>
                      <a:pt x="1606974" y="626279"/>
                      <a:pt x="1570743" y="603486"/>
                      <a:pt x="1509798" y="530352"/>
                    </a:cubicBezTo>
                    <a:cubicBezTo>
                      <a:pt x="1424848" y="628372"/>
                      <a:pt x="1314599" y="673481"/>
                      <a:pt x="1445790" y="804672"/>
                    </a:cubicBezTo>
                    <a:cubicBezTo>
                      <a:pt x="1469887" y="828769"/>
                      <a:pt x="1512846" y="816864"/>
                      <a:pt x="1546374" y="822960"/>
                    </a:cubicBezTo>
                    <a:cubicBezTo>
                      <a:pt x="1549422" y="762000"/>
                      <a:pt x="1584341" y="693882"/>
                      <a:pt x="1555518" y="640080"/>
                    </a:cubicBezTo>
                    <a:cubicBezTo>
                      <a:pt x="1495403" y="527865"/>
                      <a:pt x="1260021" y="573144"/>
                      <a:pt x="1189758" y="576072"/>
                    </a:cubicBezTo>
                    <a:cubicBezTo>
                      <a:pt x="1168422" y="585216"/>
                      <a:pt x="1148070" y="597127"/>
                      <a:pt x="1125750" y="603504"/>
                    </a:cubicBezTo>
                    <a:cubicBezTo>
                      <a:pt x="1105027" y="609425"/>
                      <a:pt x="1083285" y="612014"/>
                      <a:pt x="1061742" y="612648"/>
                    </a:cubicBezTo>
                    <a:cubicBezTo>
                      <a:pt x="875869" y="618115"/>
                      <a:pt x="689886" y="618744"/>
                      <a:pt x="503958" y="621792"/>
                    </a:cubicBezTo>
                    <a:cubicBezTo>
                      <a:pt x="449094" y="646176"/>
                      <a:pt x="393066" y="668094"/>
                      <a:pt x="339366" y="694944"/>
                    </a:cubicBezTo>
                    <a:cubicBezTo>
                      <a:pt x="325735" y="701760"/>
                      <a:pt x="295974" y="708745"/>
                      <a:pt x="302790" y="722376"/>
                    </a:cubicBezTo>
                    <a:cubicBezTo>
                      <a:pt x="351791" y="820377"/>
                      <a:pt x="424324" y="809302"/>
                      <a:pt x="513102" y="822960"/>
                    </a:cubicBezTo>
                    <a:cubicBezTo>
                      <a:pt x="543887" y="730606"/>
                      <a:pt x="566783" y="718245"/>
                      <a:pt x="394230" y="649224"/>
                    </a:cubicBezTo>
                    <a:cubicBezTo>
                      <a:pt x="374219" y="641220"/>
                      <a:pt x="363750" y="679704"/>
                      <a:pt x="348510" y="694944"/>
                    </a:cubicBezTo>
                    <a:cubicBezTo>
                      <a:pt x="367255" y="710565"/>
                      <a:pt x="507736" y="858553"/>
                      <a:pt x="476526" y="640080"/>
                    </a:cubicBezTo>
                    <a:cubicBezTo>
                      <a:pt x="467556" y="577293"/>
                      <a:pt x="418945" y="520734"/>
                      <a:pt x="366798" y="484632"/>
                    </a:cubicBezTo>
                    <a:cubicBezTo>
                      <a:pt x="331624" y="460281"/>
                      <a:pt x="281454" y="478536"/>
                      <a:pt x="238782" y="475488"/>
                    </a:cubicBezTo>
                    <a:cubicBezTo>
                      <a:pt x="227488" y="512193"/>
                      <a:pt x="168266" y="637589"/>
                      <a:pt x="220494" y="685800"/>
                    </a:cubicBezTo>
                    <a:cubicBezTo>
                      <a:pt x="245534" y="708914"/>
                      <a:pt x="287550" y="697992"/>
                      <a:pt x="321078" y="704088"/>
                    </a:cubicBezTo>
                    <a:cubicBezTo>
                      <a:pt x="336318" y="646176"/>
                      <a:pt x="391119" y="585074"/>
                      <a:pt x="366798" y="530352"/>
                    </a:cubicBezTo>
                    <a:cubicBezTo>
                      <a:pt x="343540" y="478021"/>
                      <a:pt x="260122" y="427187"/>
                      <a:pt x="211350" y="457200"/>
                    </a:cubicBezTo>
                    <a:cubicBezTo>
                      <a:pt x="144813" y="498146"/>
                      <a:pt x="156486" y="603504"/>
                      <a:pt x="129054" y="676656"/>
                    </a:cubicBezTo>
                    <a:cubicBezTo>
                      <a:pt x="199158" y="722376"/>
                      <a:pt x="262030" y="781815"/>
                      <a:pt x="339366" y="813816"/>
                    </a:cubicBezTo>
                    <a:cubicBezTo>
                      <a:pt x="358259" y="821634"/>
                      <a:pt x="393342" y="806811"/>
                      <a:pt x="394230" y="786384"/>
                    </a:cubicBezTo>
                    <a:cubicBezTo>
                      <a:pt x="396959" y="723607"/>
                      <a:pt x="386931" y="653225"/>
                      <a:pt x="348510" y="603504"/>
                    </a:cubicBezTo>
                    <a:cubicBezTo>
                      <a:pt x="325837" y="574163"/>
                      <a:pt x="275358" y="591312"/>
                      <a:pt x="238782" y="585216"/>
                    </a:cubicBezTo>
                    <a:cubicBezTo>
                      <a:pt x="228340" y="679190"/>
                      <a:pt x="198097" y="761714"/>
                      <a:pt x="357654" y="804672"/>
                    </a:cubicBezTo>
                    <a:cubicBezTo>
                      <a:pt x="400101" y="816100"/>
                      <a:pt x="430806" y="755904"/>
                      <a:pt x="467382" y="731520"/>
                    </a:cubicBezTo>
                    <a:cubicBezTo>
                      <a:pt x="421662" y="664464"/>
                      <a:pt x="409529" y="513111"/>
                      <a:pt x="330222" y="530352"/>
                    </a:cubicBezTo>
                    <a:cubicBezTo>
                      <a:pt x="129433" y="574002"/>
                      <a:pt x="265516" y="794132"/>
                      <a:pt x="302790" y="868680"/>
                    </a:cubicBezTo>
                    <a:cubicBezTo>
                      <a:pt x="333270" y="832104"/>
                      <a:pt x="355725" y="786956"/>
                      <a:pt x="394230" y="758952"/>
                    </a:cubicBezTo>
                    <a:cubicBezTo>
                      <a:pt x="404394" y="751560"/>
                      <a:pt x="391452" y="791554"/>
                      <a:pt x="403374" y="795528"/>
                    </a:cubicBezTo>
                    <a:cubicBezTo>
                      <a:pt x="418946" y="800719"/>
                      <a:pt x="433854" y="783336"/>
                      <a:pt x="449094" y="777240"/>
                    </a:cubicBezTo>
                    <a:cubicBezTo>
                      <a:pt x="547245" y="949004"/>
                      <a:pt x="428167" y="737211"/>
                      <a:pt x="412518" y="731520"/>
                    </a:cubicBezTo>
                    <a:cubicBezTo>
                      <a:pt x="388044" y="722620"/>
                      <a:pt x="394230" y="780288"/>
                      <a:pt x="385086" y="804672"/>
                    </a:cubicBezTo>
                    <a:cubicBezTo>
                      <a:pt x="403374" y="816864"/>
                      <a:pt x="431628" y="861591"/>
                      <a:pt x="439950" y="841248"/>
                    </a:cubicBezTo>
                    <a:cubicBezTo>
                      <a:pt x="509537" y="671147"/>
                      <a:pt x="496122" y="660984"/>
                      <a:pt x="449094" y="566928"/>
                    </a:cubicBezTo>
                    <a:cubicBezTo>
                      <a:pt x="470430" y="533400"/>
                      <a:pt x="479528" y="487608"/>
                      <a:pt x="513102" y="466344"/>
                    </a:cubicBezTo>
                    <a:cubicBezTo>
                      <a:pt x="603198" y="409283"/>
                      <a:pt x="939463" y="343287"/>
                      <a:pt x="1016022" y="329184"/>
                    </a:cubicBezTo>
                    <a:lnTo>
                      <a:pt x="1363494" y="265176"/>
                    </a:lnTo>
                    <a:cubicBezTo>
                      <a:pt x="1418358" y="268224"/>
                      <a:pt x="1478367" y="250923"/>
                      <a:pt x="1528086" y="274320"/>
                    </a:cubicBezTo>
                    <a:cubicBezTo>
                      <a:pt x="1547587" y="283497"/>
                      <a:pt x="1518942" y="316775"/>
                      <a:pt x="1518942" y="338328"/>
                    </a:cubicBezTo>
                    <a:cubicBezTo>
                      <a:pt x="1518942" y="362902"/>
                      <a:pt x="1524046" y="387241"/>
                      <a:pt x="1528086" y="411480"/>
                    </a:cubicBezTo>
                    <a:cubicBezTo>
                      <a:pt x="1541592" y="492517"/>
                      <a:pt x="1543745" y="503925"/>
                      <a:pt x="1573806" y="576072"/>
                    </a:cubicBezTo>
                    <a:cubicBezTo>
                      <a:pt x="1579049" y="588655"/>
                      <a:pt x="1582455" y="603009"/>
                      <a:pt x="1592094" y="612648"/>
                    </a:cubicBezTo>
                    <a:cubicBezTo>
                      <a:pt x="1598910" y="619464"/>
                      <a:pt x="1610382" y="618744"/>
                      <a:pt x="1619526" y="621792"/>
                    </a:cubicBezTo>
                    <a:cubicBezTo>
                      <a:pt x="1631718" y="643128"/>
                      <a:pt x="1636913" y="670449"/>
                      <a:pt x="1656102" y="685800"/>
                    </a:cubicBezTo>
                    <a:cubicBezTo>
                      <a:pt x="1670580" y="697382"/>
                      <a:pt x="1700682" y="679518"/>
                      <a:pt x="1710966" y="694944"/>
                    </a:cubicBezTo>
                    <a:cubicBezTo>
                      <a:pt x="1720071" y="708601"/>
                      <a:pt x="1705031" y="729855"/>
                      <a:pt x="1692678" y="740664"/>
                    </a:cubicBezTo>
                    <a:cubicBezTo>
                      <a:pt x="1678170" y="753358"/>
                      <a:pt x="1655533" y="751358"/>
                      <a:pt x="1637814" y="758952"/>
                    </a:cubicBezTo>
                    <a:cubicBezTo>
                      <a:pt x="1612756" y="769691"/>
                      <a:pt x="1586472" y="779171"/>
                      <a:pt x="1564662" y="795528"/>
                    </a:cubicBezTo>
                    <a:cubicBezTo>
                      <a:pt x="1451099" y="880700"/>
                      <a:pt x="1443184" y="906447"/>
                      <a:pt x="1326918" y="941832"/>
                    </a:cubicBezTo>
                    <a:cubicBezTo>
                      <a:pt x="1288014" y="953672"/>
                      <a:pt x="1247670" y="960120"/>
                      <a:pt x="1208046" y="969264"/>
                    </a:cubicBezTo>
                    <a:cubicBezTo>
                      <a:pt x="1155769" y="995403"/>
                      <a:pt x="1111184" y="1022005"/>
                      <a:pt x="1052598" y="1033272"/>
                    </a:cubicBezTo>
                    <a:cubicBezTo>
                      <a:pt x="1001363" y="1043125"/>
                      <a:pt x="948966" y="1045464"/>
                      <a:pt x="897150" y="1051560"/>
                    </a:cubicBezTo>
                    <a:cubicBezTo>
                      <a:pt x="824326" y="1043468"/>
                      <a:pt x="721803" y="1043714"/>
                      <a:pt x="650262" y="1005840"/>
                    </a:cubicBezTo>
                    <a:cubicBezTo>
                      <a:pt x="609208" y="984105"/>
                      <a:pt x="553870" y="931250"/>
                      <a:pt x="522246" y="896112"/>
                    </a:cubicBezTo>
                    <a:cubicBezTo>
                      <a:pt x="512051" y="884784"/>
                      <a:pt x="506385" y="869454"/>
                      <a:pt x="494814" y="859536"/>
                    </a:cubicBezTo>
                    <a:cubicBezTo>
                      <a:pt x="484465" y="850665"/>
                      <a:pt x="469704" y="848619"/>
                      <a:pt x="458238" y="841248"/>
                    </a:cubicBezTo>
                    <a:cubicBezTo>
                      <a:pt x="420406" y="816927"/>
                      <a:pt x="319665" y="738991"/>
                      <a:pt x="275358" y="722376"/>
                    </a:cubicBezTo>
                    <a:lnTo>
                      <a:pt x="202206" y="694944"/>
                    </a:lnTo>
                    <a:cubicBezTo>
                      <a:pt x="156561" y="710159"/>
                      <a:pt x="78082" y="723095"/>
                      <a:pt x="92478" y="804672"/>
                    </a:cubicBezTo>
                    <a:cubicBezTo>
                      <a:pt x="98517" y="838896"/>
                      <a:pt x="147342" y="847344"/>
                      <a:pt x="174774" y="868680"/>
                    </a:cubicBezTo>
                    <a:cubicBezTo>
                      <a:pt x="269262" y="844296"/>
                      <a:pt x="404108" y="876722"/>
                      <a:pt x="458238" y="795528"/>
                    </a:cubicBezTo>
                    <a:cubicBezTo>
                      <a:pt x="570087" y="627754"/>
                      <a:pt x="245242" y="683050"/>
                      <a:pt x="220494" y="685800"/>
                    </a:cubicBezTo>
                    <a:cubicBezTo>
                      <a:pt x="185488" y="790818"/>
                      <a:pt x="81289" y="934998"/>
                      <a:pt x="247926" y="1014984"/>
                    </a:cubicBezTo>
                    <a:cubicBezTo>
                      <a:pt x="289960" y="1035160"/>
                      <a:pt x="339366" y="996696"/>
                      <a:pt x="385086" y="987552"/>
                    </a:cubicBezTo>
                    <a:cubicBezTo>
                      <a:pt x="394230" y="935736"/>
                      <a:pt x="439196" y="877456"/>
                      <a:pt x="412518" y="832104"/>
                    </a:cubicBezTo>
                    <a:cubicBezTo>
                      <a:pt x="327943" y="688327"/>
                      <a:pt x="233941" y="683003"/>
                      <a:pt x="110766" y="658368"/>
                    </a:cubicBezTo>
                    <a:cubicBezTo>
                      <a:pt x="60088" y="696377"/>
                      <a:pt x="-105671" y="804051"/>
                      <a:pt x="101622" y="886968"/>
                    </a:cubicBezTo>
                    <a:cubicBezTo>
                      <a:pt x="158222" y="909608"/>
                      <a:pt x="174774" y="789432"/>
                      <a:pt x="211350" y="740664"/>
                    </a:cubicBezTo>
                    <a:cubicBezTo>
                      <a:pt x="139272" y="678883"/>
                      <a:pt x="-3767" y="522882"/>
                      <a:pt x="83334" y="923544"/>
                    </a:cubicBezTo>
                    <a:cubicBezTo>
                      <a:pt x="100330" y="1001724"/>
                      <a:pt x="186966" y="1045464"/>
                      <a:pt x="238782" y="1106424"/>
                    </a:cubicBezTo>
                    <a:cubicBezTo>
                      <a:pt x="318030" y="1057656"/>
                      <a:pt x="420695" y="1034561"/>
                      <a:pt x="476526" y="960120"/>
                    </a:cubicBezTo>
                    <a:cubicBezTo>
                      <a:pt x="621366" y="767000"/>
                      <a:pt x="337863" y="683158"/>
                      <a:pt x="247926" y="630936"/>
                    </a:cubicBezTo>
                    <a:cubicBezTo>
                      <a:pt x="233731" y="622694"/>
                      <a:pt x="217446" y="618744"/>
                      <a:pt x="202206" y="612648"/>
                    </a:cubicBezTo>
                    <a:cubicBezTo>
                      <a:pt x="169272" y="750971"/>
                      <a:pt x="109896" y="823861"/>
                      <a:pt x="220494" y="941832"/>
                    </a:cubicBezTo>
                    <a:cubicBezTo>
                      <a:pt x="237301" y="959759"/>
                      <a:pt x="269262" y="947928"/>
                      <a:pt x="293646" y="950976"/>
                    </a:cubicBezTo>
                    <a:cubicBezTo>
                      <a:pt x="305838" y="899160"/>
                      <a:pt x="327424" y="848685"/>
                      <a:pt x="330222" y="795528"/>
                    </a:cubicBezTo>
                    <a:cubicBezTo>
                      <a:pt x="332777" y="746992"/>
                      <a:pt x="272803" y="795296"/>
                      <a:pt x="275358" y="795528"/>
                    </a:cubicBezTo>
                    <a:cubicBezTo>
                      <a:pt x="317963" y="799401"/>
                      <a:pt x="360754" y="790090"/>
                      <a:pt x="403374" y="786384"/>
                    </a:cubicBezTo>
                    <a:cubicBezTo>
                      <a:pt x="430871" y="783993"/>
                      <a:pt x="458258" y="780465"/>
                      <a:pt x="485670" y="777240"/>
                    </a:cubicBezTo>
                    <a:cubicBezTo>
                      <a:pt x="510075" y="774369"/>
                      <a:pt x="534299" y="769678"/>
                      <a:pt x="558822" y="768096"/>
                    </a:cubicBezTo>
                    <a:cubicBezTo>
                      <a:pt x="628847" y="763578"/>
                      <a:pt x="699030" y="762000"/>
                      <a:pt x="769134" y="758952"/>
                    </a:cubicBezTo>
                    <a:cubicBezTo>
                      <a:pt x="814854" y="752856"/>
                      <a:pt x="860287" y="743950"/>
                      <a:pt x="906294" y="740664"/>
                    </a:cubicBezTo>
                    <a:cubicBezTo>
                      <a:pt x="988437" y="734797"/>
                      <a:pt x="1070932" y="735632"/>
                      <a:pt x="1153182" y="731520"/>
                    </a:cubicBezTo>
                    <a:cubicBezTo>
                      <a:pt x="1245088" y="726925"/>
                      <a:pt x="1264445" y="723327"/>
                      <a:pt x="1345206" y="713232"/>
                    </a:cubicBezTo>
                    <a:cubicBezTo>
                      <a:pt x="1373836" y="703689"/>
                      <a:pt x="1406243" y="691328"/>
                      <a:pt x="1436646" y="685800"/>
                    </a:cubicBezTo>
                    <a:cubicBezTo>
                      <a:pt x="1457851" y="681945"/>
                      <a:pt x="1479318" y="679704"/>
                      <a:pt x="1500654" y="676656"/>
                    </a:cubicBezTo>
                    <a:lnTo>
                      <a:pt x="1555518" y="658368"/>
                    </a:lnTo>
                  </a:path>
                </a:pathLst>
              </a:custGeom>
              <a:noFill/>
              <a:ln w="19050">
                <a:solidFill>
                  <a:srgbClr val="DC4C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0C5F3E-E2EF-A94A-4566-EAD49787C1D6}"/>
                </a:ext>
              </a:extLst>
            </p:cNvPr>
            <p:cNvSpPr/>
            <p:nvPr/>
          </p:nvSpPr>
          <p:spPr>
            <a:xfrm>
              <a:off x="261370" y="3663634"/>
              <a:ext cx="1242309" cy="132792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5EEE48-1627-4A86-E86F-372008B163E3}"/>
                </a:ext>
              </a:extLst>
            </p:cNvPr>
            <p:cNvSpPr txBox="1"/>
            <p:nvPr/>
          </p:nvSpPr>
          <p:spPr>
            <a:xfrm>
              <a:off x="1134472" y="3768448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AC0440-CFB6-04CF-F283-03E190AD1723}"/>
                </a:ext>
              </a:extLst>
            </p:cNvPr>
            <p:cNvSpPr txBox="1"/>
            <p:nvPr/>
          </p:nvSpPr>
          <p:spPr>
            <a:xfrm>
              <a:off x="-878932" y="4103467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138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Assumes the array contains integers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(or some other small range)</a:t>
                </a:r>
              </a:p>
              <a:p>
                <a:r>
                  <a:rPr lang="en-US" dirty="0"/>
                  <a:t>Idea:</a:t>
                </a:r>
              </a:p>
              <a:p>
                <a:pPr lvl="1"/>
                <a:r>
                  <a:rPr lang="en-US" dirty="0"/>
                  <a:t>Use each value as an index into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the item into the “bucket” at that index (e.g. linked list)</a:t>
                </a:r>
              </a:p>
              <a:p>
                <a:pPr lvl="1"/>
                <a:r>
                  <a:rPr lang="en-US" dirty="0"/>
                  <a:t>Get sorted array by “appending” all the buckets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7AF8E09-4807-2868-A48C-6127E71A25DA}"/>
              </a:ext>
            </a:extLst>
          </p:cNvPr>
          <p:cNvGrpSpPr/>
          <p:nvPr/>
        </p:nvGrpSpPr>
        <p:grpSpPr>
          <a:xfrm>
            <a:off x="5029200" y="4971363"/>
            <a:ext cx="2133600" cy="1817195"/>
            <a:chOff x="4876800" y="4493526"/>
            <a:chExt cx="2133600" cy="18171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195B6B-8F20-1E06-FD24-55448A14BC22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CDDC84-F1EE-993E-EAE5-3B0A4221D133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BDC5BF-A788-9BB0-473D-1600DF77A3F1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D68542-BB28-5946-6762-7C4484D3871E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F4183B-2334-683F-82D4-12D377A07121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C120CA-55FF-AB22-BBE5-BF9068E1A49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A4C3E8-9EFE-C9A8-7B7A-F47C950A259C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62214D-E46D-80EC-D18F-6101DF8377CD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D2429C-A2C3-D78D-86E9-11CE8E41D125}"/>
              </a:ext>
            </a:extLst>
          </p:cNvPr>
          <p:cNvGrpSpPr/>
          <p:nvPr/>
        </p:nvGrpSpPr>
        <p:grpSpPr>
          <a:xfrm>
            <a:off x="11911" y="551457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8991133-53D2-21F2-29C3-E98E7709EE01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30D66B8-A5F7-07FF-D312-C7AC75751DF1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9E219E-11BF-685D-A6D4-EF356E8C2FA7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87A812-EAA0-D443-7950-C573364609A0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707F78-BE73-72CA-F6DC-1515ECE148EE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61E9614-6CC2-15BD-1F3E-2BE8C9109E3A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2D61F4-D525-E70B-DDA3-1CA9C95D238A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9D0A8A3-E471-716C-E1E2-84F388209D08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E38520-A7FB-159F-9CCA-D3E7AF2DAAAB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5A47277-D855-F580-7023-1EC9C825E2D6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1D4AD6-315C-B84D-7071-065DA90CB2D5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D60F3EF-76FE-B40C-1312-CAA6D43CD06D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C37DF3F-683D-C0A4-0917-907B958B84E0}"/>
              </a:ext>
            </a:extLst>
          </p:cNvPr>
          <p:cNvGrpSpPr/>
          <p:nvPr/>
        </p:nvGrpSpPr>
        <p:grpSpPr>
          <a:xfrm>
            <a:off x="7782872" y="552788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68E7DD3-EF08-978F-A4CC-F110D4874DFC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9B22446-6F01-32A0-2BB0-AEAB907E04D5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02ABD29-384B-723C-6187-14C726F98BDC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E9E328F-376B-9281-6918-22FBE538C2AE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9300FB-CEAE-D3F3-1EEE-A6D4FA6E9460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84D1EB2-7C2B-B887-349D-881E6E9E1109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1EB973-F099-2F63-CFFA-6B4FE1504307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6FC5AC-9509-45B7-F650-CED6211C8830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25304CE-B1AA-C3A7-6873-7110DE44C16E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07EFFBC-9B46-C790-EF65-9D92153F102F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624E2DD-4DD7-4825-D30E-BEAB32059351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FEDECB3-6B8A-6D9C-D63C-0945F37563C3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DC3E660-9E6E-B53B-EBBB-B31CCC11C4A0}"/>
              </a:ext>
            </a:extLst>
          </p:cNvPr>
          <p:cNvSpPr/>
          <p:nvPr/>
        </p:nvSpPr>
        <p:spPr>
          <a:xfrm>
            <a:off x="4520023" y="5341155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13A20324-3B66-FEF7-4AD8-FE7A0460A6BD}"/>
              </a:ext>
            </a:extLst>
          </p:cNvPr>
          <p:cNvSpPr/>
          <p:nvPr/>
        </p:nvSpPr>
        <p:spPr>
          <a:xfrm>
            <a:off x="7219147" y="5404803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8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Create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depending on some things…</a:t>
                </a:r>
              </a:p>
              <a:p>
                <a:r>
                  <a:rPr lang="en-US" dirty="0"/>
                  <a:t>Insert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into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Empty buckets into an array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97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BucketSort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C77C-A95B-025D-AC30-30085921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In-Place?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Adaptive?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Stable?</a:t>
            </a:r>
          </a:p>
          <a:p>
            <a:pPr lvl="1"/>
            <a:r>
              <a:rPr lang="en-US" dirty="0"/>
              <a:t>Yes! </a:t>
            </a:r>
          </a:p>
        </p:txBody>
      </p:sp>
    </p:spTree>
    <p:extLst>
      <p:ext uri="{BB962C8B-B14F-4D97-AF65-F5344CB8AC3E}">
        <p14:creationId xmlns:p14="http://schemas.microsoft.com/office/powerpoint/2010/main" val="3028115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293363" y="5249289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1’s place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0506CD8-5A21-1B48-F376-2B0346B1442F}"/>
              </a:ext>
            </a:extLst>
          </p:cNvPr>
          <p:cNvGrpSpPr/>
          <p:nvPr/>
        </p:nvGrpSpPr>
        <p:grpSpPr>
          <a:xfrm>
            <a:off x="503842" y="3666399"/>
            <a:ext cx="8561464" cy="849868"/>
            <a:chOff x="1752600" y="2743200"/>
            <a:chExt cx="8561464" cy="849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8EBC18-C202-3D7E-B926-33134979DB44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07EEFA4-C5F7-5449-AE1D-C9DCD31AEE37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772C34B-AE61-051B-E7C0-BD7A0E92C08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A76D77E-9B08-5B17-CAB0-434AA7692468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4E195B0-311A-9164-AE6C-6CC2E9E46C9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E96D355-24F5-F191-E3B1-402061B50FD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B07A61B-7381-B0A9-3D0B-7C9945E1349D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DB9E96C-7F87-6C59-7CAB-3D0C04C4A4B9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39CFBAD-84A8-D35F-518F-ACA2E84658C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D65DD80-C4D2-3900-188B-E4A300D3349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35E1F1-0254-0DDD-5734-F8739BDEB8E2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38B4C1-48B3-8D43-57B3-DF798D570F2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CE153C-97D2-2FDC-4F4B-FEDFBB49AE98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625EF-4B40-86AC-DBF7-AEC4DBAC7920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C37B8A-61E0-DCA9-F6F9-F99C03E50FC5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1485CC-79A7-5233-BFC5-0C022EE87F6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272925-512C-C00B-7B35-8DB56343F758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0E54D-BCBB-11D5-CD6E-F0AA8FE92BD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CAA4EA5-FE3D-8D40-0A90-42A1D5AC8ECF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028159C-F314-68E3-297B-5DE73893EACE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954409E-4BAF-A95F-544D-B8DF8CE93CEE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45B0D8C-0166-3B37-5CF9-01E6616C1DC7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8757A04-74EC-52A0-17F3-20B1DEECB0C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D5D8644-3F22-4B90-4575-591E69E6DD1D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0FB66AC-257C-A3A7-72A2-9BAA64032154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4146E2-4504-A8F1-99F9-D44753821034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4994ADB-06A8-D4BC-7DB5-3CC06E91FA0C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8740905-608B-1F49-6E88-49046DEDE13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4ED3AF-CE5A-B2A9-1793-8C8C2A1B881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0116F0-E2BC-4A94-3A2F-68B14E3D9D6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8EB4907-B83A-178C-0854-3A1D1D6D8064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29C78F-1BB3-E0F4-23B0-F89C42A85941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1155CF0-8F3F-B2B6-B4CE-818EC30457F9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ABAEC95-3AA8-1977-949A-53F10027BAC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F7C5BDB-74C7-EEA9-FD7A-108150ED3D0B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C38C609-4A48-7161-25E6-18F44C5174A4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6639080" y="4886764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443829" y="4592010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10’s place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452562" y="3381872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6401447" y="468376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6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100’s place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184190" y="341844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6390963" y="4659805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3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7438723" y="4078344"/>
            <a:ext cx="350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Convert back into an array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flipV="1">
            <a:off x="6027125" y="3877228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34961" y="3418440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8934FF-C8AB-D781-D815-713828A58097}"/>
              </a:ext>
            </a:extLst>
          </p:cNvPr>
          <p:cNvGrpSpPr/>
          <p:nvPr/>
        </p:nvGrpSpPr>
        <p:grpSpPr>
          <a:xfrm>
            <a:off x="503842" y="5962559"/>
            <a:ext cx="8561464" cy="849868"/>
            <a:chOff x="1752600" y="2743200"/>
            <a:chExt cx="8561464" cy="84986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6C8016D-7B0B-A436-E8B1-2B87C5834C4D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755D94F-2867-A4B9-F6AC-E9F1886F37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514DDEF-0799-B04F-5B56-64D468AAAEE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AB3906E-2D52-9AD8-0556-772ABCB5C5D9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811</a:t>
                  </a: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F0407A3-97AC-D294-9073-A3C5C3C52C0D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5B1E89E9-CD9C-EDED-9F75-F613D3AB91A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CEFA199-8AEF-A65C-B1DF-DB1BD53B7D4B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2314B16-133A-0F38-E912-090D0B52981D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F53B560-510C-CE26-6FD0-9126FC5E6EE5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6B9D8C3-45D5-97A3-0477-A8C14C88AA95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D59D340-F86D-62B2-AE74-933A408B6C2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4369803-FF3D-71C4-321A-534AEA695271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CF6890-2735-7463-9DA0-D55F9D0A85CA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E0E5BC-B5BB-CFC8-BC80-B3CEBD2B4439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A6340E6-115E-DFF8-F7E4-8EBA440A3683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8B0F7F2-8B83-8BD0-81C0-AA08A21A6314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4B3C70A-1F9D-1759-D960-6B5816CDF9D2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DA49A2D-6D5E-1096-7255-84F4793E32CE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D413D70-40DF-D119-7511-B9F9F3C5A188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04D5F06-57C0-9561-8DFB-97B7133278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50AB95D-A4E6-71A1-23FE-1422E35E9DB0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244BB98-1673-3E2D-1F18-41CA51F31C20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F048AD2-88EF-B37F-B639-FCDFE3693E59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99EC23D-1356-7C68-7368-D59878A983F4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497E028-C52E-675E-3CD6-CCD3F28302F7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3F32CD9-19E1-834C-26B7-A8F3D2CEE006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F675C80F-5B7A-BBA8-130A-B3CF5AD7FC8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19F6413-A167-1DFB-2A37-A3D51542BA28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3F22D5-36EF-BD52-DD4A-012D7F9C3B19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8AE7A7-92D6-4BF5-76F1-0BA807B9981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441F66-DC45-EE7B-7A4B-9574148133B9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9A5E20-A9BA-2C6A-A149-F0F458A67F9C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19C7F8-2A62-E3D0-DAE0-473ABBD1B157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815E93-ACC1-5FFF-BD91-42D18964DD18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B69515A-5AB2-AE1D-CB3B-DA3BB84E0EBD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D7BE6C-86B0-F51C-9E53-5ED83D0CFDA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5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largest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Choose a radix (base of representation)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BucketSort</a:t>
                </a:r>
                <a:r>
                  <a:rPr lang="en-US" dirty="0"/>
                  <a:t>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Repeat once per each digit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practice, you can select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optimize running time</a:t>
                </a:r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976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p:pic>
        <p:nvPicPr>
          <p:cNvPr id="1026" name="Picture 2" descr="Image result for UC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114801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RI Internat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295400" cy="95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CS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91" y="1694568"/>
            <a:ext cx="957755" cy="5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niversity of Uta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74" y="4419600"/>
            <a:ext cx="1042326" cy="10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arv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62" y="4850938"/>
            <a:ext cx="678862" cy="6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ya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30" y="2590800"/>
            <a:ext cx="674276" cy="7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m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35" y="3216885"/>
            <a:ext cx="994129" cy="99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i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99" y="3227427"/>
            <a:ext cx="737119" cy="3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university of virgin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91" y="1484924"/>
            <a:ext cx="927892" cy="9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624296" y="1948872"/>
            <a:ext cx="1214280" cy="673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676446" y="1807387"/>
            <a:ext cx="11092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stCxn id="1036" idx="2"/>
          </p:cNvCxnSpPr>
          <p:nvPr/>
        </p:nvCxnSpPr>
        <p:spPr>
          <a:xfrm>
            <a:off x="2342068" y="3294857"/>
            <a:ext cx="716596" cy="1029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stCxn id="1040" idx="1"/>
          </p:cNvCxnSpPr>
          <p:nvPr/>
        </p:nvCxnSpPr>
        <p:spPr>
          <a:xfrm flipH="1">
            <a:off x="3824008" y="3415704"/>
            <a:ext cx="882391" cy="91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 flipV="1">
            <a:off x="3776917" y="4780959"/>
            <a:ext cx="1135672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1040" idx="2"/>
            <a:endCxn id="1034" idx="0"/>
          </p:cNvCxnSpPr>
          <p:nvPr/>
        </p:nvCxnSpPr>
        <p:spPr>
          <a:xfrm>
            <a:off x="5074959" y="3603980"/>
            <a:ext cx="118834" cy="1246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V="1">
            <a:off x="5193794" y="2318202"/>
            <a:ext cx="787515" cy="9766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stCxn id="1034" idx="3"/>
          </p:cNvCxnSpPr>
          <p:nvPr/>
        </p:nvCxnSpPr>
        <p:spPr>
          <a:xfrm>
            <a:off x="5533224" y="5181601"/>
            <a:ext cx="1400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  <a:endCxn id="2050" idx="2"/>
          </p:cNvCxnSpPr>
          <p:nvPr/>
        </p:nvCxnSpPr>
        <p:spPr>
          <a:xfrm flipH="1" flipV="1">
            <a:off x="6249637" y="2412816"/>
            <a:ext cx="836964" cy="231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H="1" flipV="1">
            <a:off x="6637383" y="2238828"/>
            <a:ext cx="449218" cy="2317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410450" y="2942829"/>
            <a:ext cx="171450" cy="16053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 flipH="1" flipV="1">
            <a:off x="8013242" y="2872266"/>
            <a:ext cx="469440" cy="4563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 flipH="1">
            <a:off x="7772400" y="4163760"/>
            <a:ext cx="850482" cy="8178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030" idx="2"/>
            <a:endCxn id="1026" idx="0"/>
          </p:cNvCxnSpPr>
          <p:nvPr/>
        </p:nvCxnSpPr>
        <p:spPr>
          <a:xfrm flipH="1">
            <a:off x="3405188" y="2203174"/>
            <a:ext cx="792380" cy="19116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0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Undirected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p:grpSp>
        <p:nvGrpSpPr>
          <p:cNvPr id="2070" name="Group 2069"/>
          <p:cNvGrpSpPr/>
          <p:nvPr/>
        </p:nvGrpSpPr>
        <p:grpSpPr>
          <a:xfrm>
            <a:off x="1524000" y="2625729"/>
            <a:ext cx="7044346" cy="3888478"/>
            <a:chOff x="0" y="3020093"/>
            <a:chExt cx="7044346" cy="3888478"/>
          </a:xfrm>
        </p:grpSpPr>
        <p:cxnSp>
          <p:nvCxnSpPr>
            <p:cNvPr id="17" name="Straight Connector 16"/>
            <p:cNvCxnSpPr>
              <a:stCxn id="5" idx="7"/>
              <a:endCxn id="4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4" idx="6"/>
              <a:endCxn id="4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4"/>
              <a:endCxn id="4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7" idx="3"/>
              <a:endCxn id="4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0" idx="2"/>
              <a:endCxn id="4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7" idx="5"/>
              <a:endCxn id="5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7" idx="7"/>
              <a:endCxn id="4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0" idx="6"/>
              <a:endCxn id="5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51" idx="1"/>
              <a:endCxn id="4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4" idx="2"/>
              <a:endCxn id="4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1" idx="0"/>
              <a:endCxn id="5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3" idx="1"/>
              <a:endCxn id="5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3" idx="3"/>
              <a:endCxn id="5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44" idx="4"/>
              <a:endCxn id="4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TextBox 2066"/>
              <p:cNvSpPr txBox="1"/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Definition: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𝐺</m:t>
                    </m:r>
                    <m:r>
                      <a:rPr lang="en-US" sz="4000" i="1">
                        <a:latin typeface="Cambria Math"/>
                      </a:rPr>
                      <m:t>=(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067" name="TextBox 20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blipFill>
                <a:blip r:embed="rId2"/>
                <a:stretch>
                  <a:fillRect l="-4222" t="-12281" r="-21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067"/>
          <p:cNvSpPr txBox="1"/>
          <p:nvPr/>
        </p:nvSpPr>
        <p:spPr>
          <a:xfrm>
            <a:off x="6639846" y="1058920"/>
            <a:ext cx="209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Vertices/Nodes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90052" y="1847846"/>
            <a:ext cx="90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Box 2068"/>
              <p:cNvSpPr txBox="1"/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={1,2,3,4,5,6,7,8,9}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69" name="TextBox 20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,(1,3)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,…}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14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Template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240"/>
            <a:ext cx="10972800" cy="5445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def my_DandC(problem){</a:t>
            </a:r>
            <a:br>
              <a:rPr lang="en-US" dirty="0"/>
            </a:br>
            <a:r>
              <a:rPr lang="en-US" dirty="0"/>
              <a:t>    // Base Case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problem.size</a:t>
            </a:r>
            <a:r>
              <a:rPr lang="en-US" dirty="0"/>
              <a:t>() &lt;= </a:t>
            </a:r>
            <a:r>
              <a:rPr lang="en-US" dirty="0" err="1"/>
              <a:t>small_value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    return solve(problem);  // directly solve (e.g., brute force)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Divide</a:t>
            </a:r>
          </a:p>
          <a:p>
            <a:pPr marL="0" indent="0">
              <a:buNone/>
            </a:pPr>
            <a:r>
              <a:rPr lang="en-US" dirty="0"/>
              <a:t>    List subproblems = divide(problem);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// Conquer</a:t>
            </a:r>
          </a:p>
          <a:p>
            <a:pPr marL="0" indent="0">
              <a:buNone/>
            </a:pPr>
            <a:r>
              <a:rPr lang="en-US" dirty="0"/>
              <a:t>    solutions = new List();</a:t>
            </a:r>
          </a:p>
          <a:p>
            <a:pPr marL="0" indent="0">
              <a:buNone/>
            </a:pPr>
            <a:r>
              <a:rPr lang="en-US" dirty="0"/>
              <a:t>    for (sub : subproblems){</a:t>
            </a:r>
          </a:p>
          <a:p>
            <a:pPr marL="0" indent="0">
              <a:buNone/>
            </a:pPr>
            <a:r>
              <a:rPr lang="en-US" dirty="0"/>
              <a:t>        subsolution = my_DandC(sub);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solutions.add</a:t>
            </a:r>
            <a:r>
              <a:rPr lang="en-US" dirty="0"/>
              <a:t>(</a:t>
            </a:r>
            <a:r>
              <a:rPr lang="en-US" dirty="0" err="1"/>
              <a:t>subsolution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Combine</a:t>
            </a:r>
          </a:p>
          <a:p>
            <a:pPr marL="0" indent="0">
              <a:buNone/>
            </a:pPr>
            <a:r>
              <a:rPr lang="en-US" dirty="0"/>
              <a:t>    return combine(solutions);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53B9F-2FEB-4029-B061-C90B385A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4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TextBox 2066"/>
              <p:cNvSpPr txBox="1"/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Definition: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𝐺</m:t>
                    </m:r>
                    <m:r>
                      <a:rPr lang="en-US" sz="4000" i="1">
                        <a:latin typeface="Cambria Math"/>
                      </a:rPr>
                      <m:t>=(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067" name="TextBox 20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blipFill>
                <a:blip r:embed="rId2"/>
                <a:stretch>
                  <a:fillRect l="-4222" t="-12281" r="-21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067"/>
          <p:cNvSpPr txBox="1"/>
          <p:nvPr/>
        </p:nvSpPr>
        <p:spPr>
          <a:xfrm>
            <a:off x="6639846" y="1058920"/>
            <a:ext cx="209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Vertices/Nodes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90052" y="1847846"/>
            <a:ext cx="90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Box 2068"/>
              <p:cNvSpPr txBox="1"/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={1,2,3,4,5,6,7,8,9}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69" name="TextBox 20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,(1,3)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,…}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D4F64E0-3961-CFDA-3271-06B48D4D0B4D}"/>
              </a:ext>
            </a:extLst>
          </p:cNvPr>
          <p:cNvGrpSpPr/>
          <p:nvPr/>
        </p:nvGrpSpPr>
        <p:grpSpPr>
          <a:xfrm>
            <a:off x="1524000" y="2625729"/>
            <a:ext cx="7044346" cy="3888478"/>
            <a:chOff x="1524000" y="2625729"/>
            <a:chExt cx="7044346" cy="3888478"/>
          </a:xfrm>
        </p:grpSpPr>
        <p:grpSp>
          <p:nvGrpSpPr>
            <p:cNvPr id="2070" name="Group 2069"/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17" name="Straight Connector 16"/>
              <p:cNvCxnSpPr>
                <a:stCxn id="5" idx="7"/>
                <a:endCxn id="44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44" idx="6"/>
                <a:endCxn id="48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5" idx="4"/>
                <a:endCxn id="45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47" idx="3"/>
                <a:endCxn id="45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50" idx="2"/>
                <a:endCxn id="45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7" idx="5"/>
                <a:endCxn id="50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47" idx="7"/>
                <a:endCxn id="48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50" idx="6"/>
                <a:endCxn id="51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51" idx="1"/>
                <a:endCxn id="48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4" idx="2"/>
                <a:endCxn id="48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1" idx="0"/>
                <a:endCxn id="54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53" idx="1"/>
                <a:endCxn id="54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53" idx="3"/>
                <a:endCxn id="51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44" idx="4"/>
                <a:endCxn id="45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017AB7-164A-F3E8-2283-B6D8043EC3F1}"/>
                </a:ext>
              </a:extLst>
            </p:cNvPr>
            <p:cNvCxnSpPr>
              <a:cxnSpLocks/>
              <a:stCxn id="51" idx="7"/>
              <a:endCxn id="54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03C30C-4DA2-F5A0-18BB-7C9D45A12607}"/>
                </a:ext>
              </a:extLst>
            </p:cNvPr>
            <p:cNvCxnSpPr>
              <a:cxnSpLocks/>
              <a:stCxn id="50" idx="3"/>
              <a:endCxn id="45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9874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Self-Edges and Duplicate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4F64E0-3961-CFDA-3271-06B48D4D0B4D}"/>
              </a:ext>
            </a:extLst>
          </p:cNvPr>
          <p:cNvGrpSpPr/>
          <p:nvPr/>
        </p:nvGrpSpPr>
        <p:grpSpPr>
          <a:xfrm>
            <a:off x="1524000" y="2625729"/>
            <a:ext cx="7044346" cy="3888478"/>
            <a:chOff x="1524000" y="2625729"/>
            <a:chExt cx="7044346" cy="3888478"/>
          </a:xfrm>
        </p:grpSpPr>
        <p:grpSp>
          <p:nvGrpSpPr>
            <p:cNvPr id="2070" name="Group 2069"/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17" name="Straight Connector 16"/>
              <p:cNvCxnSpPr>
                <a:stCxn id="5" idx="7"/>
                <a:endCxn id="44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44" idx="6"/>
                <a:endCxn id="48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5" idx="4"/>
                <a:endCxn id="45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47" idx="3"/>
                <a:endCxn id="45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50" idx="2"/>
                <a:endCxn id="45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7" idx="5"/>
                <a:endCxn id="50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47" idx="7"/>
                <a:endCxn id="48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cxnSpLocks/>
                <a:stCxn id="50" idx="6"/>
                <a:endCxn id="51" idx="2"/>
              </p:cNvCxnSpPr>
              <p:nvPr/>
            </p:nvCxnSpPr>
            <p:spPr>
              <a:xfrm flipV="1">
                <a:off x="3360148" y="6395303"/>
                <a:ext cx="1641019" cy="25663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51" idx="1"/>
                <a:endCxn id="48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4" idx="2"/>
                <a:endCxn id="48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1" idx="0"/>
                <a:endCxn id="54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53" idx="1"/>
                <a:endCxn id="54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53" idx="3"/>
                <a:endCxn id="51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44" idx="4"/>
                <a:endCxn id="45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017AB7-164A-F3E8-2283-B6D8043EC3F1}"/>
                </a:ext>
              </a:extLst>
            </p:cNvPr>
            <p:cNvCxnSpPr>
              <a:cxnSpLocks/>
              <a:stCxn id="51" idx="7"/>
              <a:endCxn id="54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03C30C-4DA2-F5A0-18BB-7C9D45A12607}"/>
                </a:ext>
              </a:extLst>
            </p:cNvPr>
            <p:cNvCxnSpPr>
              <a:cxnSpLocks/>
              <a:stCxn id="50" idx="3"/>
              <a:endCxn id="45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33CB24-50C7-D2CF-FAED-CF4F258497C8}"/>
              </a:ext>
            </a:extLst>
          </p:cNvPr>
          <p:cNvCxnSpPr>
            <a:cxnSpLocks/>
            <a:stCxn id="5" idx="6"/>
            <a:endCxn id="44" idx="3"/>
          </p:cNvCxnSpPr>
          <p:nvPr/>
        </p:nvCxnSpPr>
        <p:spPr>
          <a:xfrm flipV="1">
            <a:off x="2037268" y="3063831"/>
            <a:ext cx="1492916" cy="962604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6B0E6A-605D-5996-9043-170D7CC5F07A}"/>
              </a:ext>
            </a:extLst>
          </p:cNvPr>
          <p:cNvCxnSpPr>
            <a:cxnSpLocks/>
            <a:stCxn id="51" idx="3"/>
            <a:endCxn id="50" idx="5"/>
          </p:cNvCxnSpPr>
          <p:nvPr/>
        </p:nvCxnSpPr>
        <p:spPr>
          <a:xfrm flipH="1">
            <a:off x="4808982" y="6182407"/>
            <a:ext cx="1791351" cy="256634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49B9F7E4-6D03-3262-1E65-A6910025C7EF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 rot="16200000" flipH="1" flipV="1">
            <a:off x="1524000" y="3769801"/>
            <a:ext cx="256634" cy="256634"/>
          </a:xfrm>
          <a:prstGeom prst="curvedConnector4">
            <a:avLst>
              <a:gd name="adj1" fmla="val -135735"/>
              <a:gd name="adj2" fmla="val 235735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C3F99A2-D314-6EC0-C057-BC351C4F1666}"/>
              </a:ext>
            </a:extLst>
          </p:cNvPr>
          <p:cNvSpPr txBox="1"/>
          <p:nvPr/>
        </p:nvSpPr>
        <p:spPr>
          <a:xfrm>
            <a:off x="3108113" y="1460924"/>
            <a:ext cx="10407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Some graphs may have duplicate edges (e.g. here we have the edge (1,2) twice).</a:t>
            </a:r>
          </a:p>
          <a:p>
            <a:r>
              <a:rPr lang="en-US" sz="2000" dirty="0"/>
              <a:t>Some may also have self-edges (e.g. here there is an edge from 1 to 1).</a:t>
            </a:r>
          </a:p>
          <a:p>
            <a:r>
              <a:rPr lang="en-US" sz="2000" dirty="0"/>
              <a:t>Graph with  Neither self-edges nor duplicate edges are called </a:t>
            </a:r>
            <a:r>
              <a:rPr lang="en-US" sz="2000" b="1" dirty="0">
                <a:solidFill>
                  <a:srgbClr val="FF00FF"/>
                </a:solidFill>
              </a:rPr>
              <a:t>simple graphs</a:t>
            </a:r>
          </a:p>
        </p:txBody>
      </p:sp>
    </p:spTree>
    <p:extLst>
      <p:ext uri="{BB962C8B-B14F-4D97-AF65-F5344CB8AC3E}">
        <p14:creationId xmlns:p14="http://schemas.microsoft.com/office/powerpoint/2010/main" val="3538788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  <p:grpSp>
        <p:nvGrpSpPr>
          <p:cNvPr id="2070" name="Group 2069"/>
          <p:cNvGrpSpPr/>
          <p:nvPr/>
        </p:nvGrpSpPr>
        <p:grpSpPr>
          <a:xfrm>
            <a:off x="1524000" y="2743200"/>
            <a:ext cx="7044346" cy="4072018"/>
            <a:chOff x="0" y="2862182"/>
            <a:chExt cx="7044346" cy="4072018"/>
          </a:xfrm>
        </p:grpSpPr>
        <p:cxnSp>
          <p:nvCxnSpPr>
            <p:cNvPr id="17" name="Straight Connector 16"/>
            <p:cNvCxnSpPr>
              <a:stCxn id="5" idx="7"/>
              <a:endCxn id="4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4" idx="6"/>
              <a:endCxn id="4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4"/>
              <a:endCxn id="4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7" idx="3"/>
              <a:endCxn id="4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0" idx="2"/>
              <a:endCxn id="4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7" idx="5"/>
              <a:endCxn id="5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7" idx="7"/>
              <a:endCxn id="4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0" idx="6"/>
              <a:endCxn id="5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51" idx="1"/>
              <a:endCxn id="4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4" idx="2"/>
              <a:endCxn id="4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1" idx="0"/>
              <a:endCxn id="5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3" idx="1"/>
              <a:endCxn id="5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3" idx="3"/>
              <a:endCxn id="5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7" name="TextBox 2056"/>
            <p:cNvSpPr txBox="1"/>
            <p:nvPr/>
          </p:nvSpPr>
          <p:spPr>
            <a:xfrm>
              <a:off x="886366" y="33314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95562" y="40990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95875" y="6564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47348" y="590515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04912" y="47172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19679" y="44627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82463" y="32991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58462" y="55463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64048" y="38531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51034" y="52242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85966" y="64043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30979" y="28621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6634" y="509652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69" name="Straight Connector 68"/>
            <p:cNvCxnSpPr>
              <a:stCxn id="44" idx="4"/>
              <a:endCxn id="4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414258" y="42624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TextBox 2066"/>
              <p:cNvSpPr txBox="1"/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Definition: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𝐺</m:t>
                    </m:r>
                    <m:r>
                      <a:rPr lang="en-US" sz="4000" i="1">
                        <a:latin typeface="Cambria Math"/>
                      </a:rPr>
                      <m:t>=(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067" name="TextBox 20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blipFill>
                <a:blip r:embed="rId2"/>
                <a:stretch>
                  <a:fillRect l="-4222" t="-12281" r="-21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067"/>
          <p:cNvSpPr txBox="1"/>
          <p:nvPr/>
        </p:nvSpPr>
        <p:spPr>
          <a:xfrm>
            <a:off x="6639846" y="1058920"/>
            <a:ext cx="209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Vertices/Nodes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90052" y="1847846"/>
            <a:ext cx="90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496650" y="1981200"/>
                <a:ext cx="50471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>
                    <a:solidFill>
                      <a:srgbClr val="00B050"/>
                    </a:solidFill>
                  </a:rPr>
                  <a:t>weight</a:t>
                </a:r>
                <a:r>
                  <a:rPr lang="en-US" sz="4000" dirty="0"/>
                  <a:t> of </a:t>
                </a:r>
                <a:r>
                  <a:rPr lang="en-US" sz="4000" dirty="0">
                    <a:solidFill>
                      <a:srgbClr val="FF0000"/>
                    </a:solidFill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650" y="1981200"/>
                <a:ext cx="5047151" cy="707886"/>
              </a:xfrm>
              <a:prstGeom prst="rect">
                <a:avLst/>
              </a:prstGeom>
              <a:blipFill>
                <a:blip r:embed="rId3"/>
                <a:stretch>
                  <a:fillRect l="-251" t="-1428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Box 2068"/>
              <p:cNvSpPr txBox="1"/>
              <p:nvPr/>
            </p:nvSpPr>
            <p:spPr>
              <a:xfrm>
                <a:off x="7322224" y="2789982"/>
                <a:ext cx="2651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={1,2,3,4,5,6,7,8,9}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69" name="TextBox 20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24" y="2789982"/>
                <a:ext cx="2651623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15200" y="3214708"/>
                <a:ext cx="3120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,(1,3)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,…}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214708"/>
                <a:ext cx="3120470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300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A2D5-C737-A39E-7E2E-D192CB64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0B705-15E4-A291-8248-D337DB23F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application below, consider:</a:t>
            </a:r>
          </a:p>
          <a:p>
            <a:pPr lvl="1"/>
            <a:r>
              <a:rPr lang="en-US" dirty="0"/>
              <a:t>What are the nodes, what are the edges?</a:t>
            </a:r>
          </a:p>
          <a:p>
            <a:pPr lvl="1"/>
            <a:r>
              <a:rPr lang="en-US" dirty="0"/>
              <a:t>Is the graph directed?</a:t>
            </a:r>
          </a:p>
          <a:p>
            <a:pPr lvl="1"/>
            <a:r>
              <a:rPr lang="en-US" dirty="0"/>
              <a:t>Is the graph simple?</a:t>
            </a:r>
          </a:p>
          <a:p>
            <a:pPr lvl="1"/>
            <a:r>
              <a:rPr lang="en-US" dirty="0"/>
              <a:t>Is the graph weighted?</a:t>
            </a:r>
          </a:p>
          <a:p>
            <a:r>
              <a:rPr lang="en-US" dirty="0"/>
              <a:t>Facebook friends</a:t>
            </a:r>
          </a:p>
          <a:p>
            <a:r>
              <a:rPr lang="en-US" dirty="0"/>
              <a:t>Twitter followers</a:t>
            </a:r>
          </a:p>
          <a:p>
            <a:r>
              <a:rPr lang="en-US" dirty="0"/>
              <a:t>Java inheritance</a:t>
            </a:r>
          </a:p>
          <a:p>
            <a:r>
              <a:rPr lang="en-US" dirty="0"/>
              <a:t>Airline Routes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56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1270-E0F8-A2B4-DC31-E1498BB4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Graph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73-AF4A-DFE5-A3D1-D1EC818D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007967" cy="4525963"/>
          </a:xfrm>
        </p:spPr>
        <p:txBody>
          <a:bodyPr>
            <a:normAutofit/>
          </a:bodyPr>
          <a:lstStyle/>
          <a:p>
            <a:r>
              <a:rPr lang="en-US" dirty="0"/>
              <a:t>Adjacent/Neighbors</a:t>
            </a:r>
          </a:p>
          <a:p>
            <a:pPr lvl="1"/>
            <a:r>
              <a:rPr lang="en-US" dirty="0"/>
              <a:t>Nodes are adjacent/neighbors if they share an edge</a:t>
            </a:r>
          </a:p>
          <a:p>
            <a:r>
              <a:rPr lang="en-US" dirty="0"/>
              <a:t>Degree</a:t>
            </a:r>
          </a:p>
          <a:p>
            <a:pPr lvl="1"/>
            <a:r>
              <a:rPr lang="en-US" dirty="0"/>
              <a:t>Number of “neighbors” of a vertex</a:t>
            </a:r>
          </a:p>
          <a:p>
            <a:r>
              <a:rPr lang="en-US" dirty="0"/>
              <a:t>Indegree</a:t>
            </a:r>
          </a:p>
          <a:p>
            <a:pPr lvl="1"/>
            <a:r>
              <a:rPr lang="en-US" dirty="0"/>
              <a:t>Number of incoming neighbors</a:t>
            </a:r>
          </a:p>
          <a:p>
            <a:r>
              <a:rPr lang="en-US" dirty="0"/>
              <a:t>Outdegree</a:t>
            </a:r>
          </a:p>
          <a:p>
            <a:pPr lvl="1"/>
            <a:r>
              <a:rPr lang="en-US" dirty="0"/>
              <a:t>Number of outgoing neighbors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7077EB-8563-0C5E-9AF2-6FB42457C3F5}"/>
              </a:ext>
            </a:extLst>
          </p:cNvPr>
          <p:cNvGrpSpPr/>
          <p:nvPr/>
        </p:nvGrpSpPr>
        <p:grpSpPr>
          <a:xfrm>
            <a:off x="7848600" y="846138"/>
            <a:ext cx="4301146" cy="2374232"/>
            <a:chOff x="0" y="3020093"/>
            <a:chExt cx="7044346" cy="388847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1C421F4-A457-DB86-1FD3-32D14A13BE0A}"/>
                </a:ext>
              </a:extLst>
            </p:cNvPr>
            <p:cNvCxnSpPr>
              <a:stCxn id="19" idx="7"/>
              <a:endCxn id="20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6D50B3-9D94-894A-AEF4-03C92A6437D5}"/>
                </a:ext>
              </a:extLst>
            </p:cNvPr>
            <p:cNvCxnSpPr>
              <a:stCxn id="20" idx="6"/>
              <a:endCxn id="23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F2AEC7-7C95-AF77-5085-BC18C20FED6C}"/>
                </a:ext>
              </a:extLst>
            </p:cNvPr>
            <p:cNvCxnSpPr>
              <a:stCxn id="19" idx="4"/>
              <a:endCxn id="21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91F591-A554-8D39-D9B1-E0EE5E18BBEA}"/>
                </a:ext>
              </a:extLst>
            </p:cNvPr>
            <p:cNvCxnSpPr>
              <a:stCxn id="22" idx="3"/>
              <a:endCxn id="21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DE6CD8-5778-FAA9-5C53-CE46081CD71E}"/>
                </a:ext>
              </a:extLst>
            </p:cNvPr>
            <p:cNvCxnSpPr>
              <a:stCxn id="24" idx="2"/>
              <a:endCxn id="21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7BBA0-F365-074C-3764-5C12DEEB2E8F}"/>
                </a:ext>
              </a:extLst>
            </p:cNvPr>
            <p:cNvCxnSpPr>
              <a:stCxn id="22" idx="5"/>
              <a:endCxn id="24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0203ADB-430A-D65F-9723-DAA04ACAFB9C}"/>
                </a:ext>
              </a:extLst>
            </p:cNvPr>
            <p:cNvCxnSpPr>
              <a:stCxn id="22" idx="7"/>
              <a:endCxn id="23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8AE7B9-7053-F6F9-A0D3-5A043D505A2D}"/>
                </a:ext>
              </a:extLst>
            </p:cNvPr>
            <p:cNvCxnSpPr>
              <a:stCxn id="24" idx="6"/>
              <a:endCxn id="25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5ACCEC-0E1D-BF87-4D29-C9EFE7A95074}"/>
                </a:ext>
              </a:extLst>
            </p:cNvPr>
            <p:cNvCxnSpPr>
              <a:stCxn id="25" idx="1"/>
              <a:endCxn id="23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ADBF4-FB3C-D330-300D-00B6AF377E53}"/>
                </a:ext>
              </a:extLst>
            </p:cNvPr>
            <p:cNvCxnSpPr>
              <a:stCxn id="27" idx="2"/>
              <a:endCxn id="23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FB4587-1690-02D4-BA3C-A0099E7358D5}"/>
                </a:ext>
              </a:extLst>
            </p:cNvPr>
            <p:cNvCxnSpPr>
              <a:stCxn id="25" idx="0"/>
              <a:endCxn id="27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C13D604-B112-B9D1-2FB0-D426EB51FDB5}"/>
                </a:ext>
              </a:extLst>
            </p:cNvPr>
            <p:cNvCxnSpPr>
              <a:stCxn id="26" idx="1"/>
              <a:endCxn id="27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B21677-B01D-DF4C-8F76-B4A4CCE81DFF}"/>
                </a:ext>
              </a:extLst>
            </p:cNvPr>
            <p:cNvCxnSpPr>
              <a:stCxn id="26" idx="3"/>
              <a:endCxn id="25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2EE3B9-2788-3830-4E73-9DF1652682FE}"/>
                </a:ext>
              </a:extLst>
            </p:cNvPr>
            <p:cNvCxnSpPr>
              <a:stCxn id="20" idx="4"/>
              <a:endCxn id="21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2ECF91-9510-823B-C909-5F0EB0CA3147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8B09655-F346-B1A3-1410-FB8E825C8643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9E88022-25E7-86C7-8B92-34447DB1CB81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B710F6-6934-006D-D44B-6C316E606C86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2B6EF87-9ED8-0DE9-D60E-95BDFA888588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E8C970-DD24-1453-11B9-B8ACAA2F939D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5E1A8BB-249C-43D9-96A3-202B7BEE668A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A1B0CD1-8132-C3B4-B8C7-CDDC25E0B19D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6E15FE-2AC2-BAA6-9B20-EDB3AA8EE9EF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BC2B0C-3F8F-E385-9C36-453724DCBB67}"/>
              </a:ext>
            </a:extLst>
          </p:cNvPr>
          <p:cNvGrpSpPr/>
          <p:nvPr/>
        </p:nvGrpSpPr>
        <p:grpSpPr>
          <a:xfrm>
            <a:off x="7752750" y="3494747"/>
            <a:ext cx="4385159" cy="2420607"/>
            <a:chOff x="1524000" y="2625729"/>
            <a:chExt cx="7044346" cy="388847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1311A56-0703-B4CB-4DF3-E964A1EBFC91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08BE01B-5DBC-5EE1-D933-A8EB34AAAF91}"/>
                  </a:ext>
                </a:extLst>
              </p:cNvPr>
              <p:cNvCxnSpPr>
                <a:stCxn id="94" idx="7"/>
                <a:endCxn id="95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8838333-99B5-EDB2-E636-E37A3041178D}"/>
                  </a:ext>
                </a:extLst>
              </p:cNvPr>
              <p:cNvCxnSpPr>
                <a:stCxn id="95" idx="6"/>
                <a:endCxn id="98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90C3336-FD01-DDE1-F0D0-03F55BFFCE28}"/>
                  </a:ext>
                </a:extLst>
              </p:cNvPr>
              <p:cNvCxnSpPr>
                <a:stCxn id="94" idx="4"/>
                <a:endCxn id="96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12F9B32-568D-6074-BFD1-06C1C822970C}"/>
                  </a:ext>
                </a:extLst>
              </p:cNvPr>
              <p:cNvCxnSpPr>
                <a:stCxn id="97" idx="3"/>
                <a:endCxn id="96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927DFB4-FE48-C8DF-70F7-FA2E1E749276}"/>
                  </a:ext>
                </a:extLst>
              </p:cNvPr>
              <p:cNvCxnSpPr>
                <a:stCxn id="99" idx="2"/>
                <a:endCxn id="96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6211A5-2B55-D230-16B2-2AD51EA7A0D9}"/>
                  </a:ext>
                </a:extLst>
              </p:cNvPr>
              <p:cNvCxnSpPr>
                <a:stCxn id="97" idx="5"/>
                <a:endCxn id="99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AC54169-CBFA-C7E2-BC2E-33184A527D9D}"/>
                  </a:ext>
                </a:extLst>
              </p:cNvPr>
              <p:cNvCxnSpPr>
                <a:stCxn id="97" idx="7"/>
                <a:endCxn id="98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ECDD1BC-741B-9CAD-1105-09E397EE3B17}"/>
                  </a:ext>
                </a:extLst>
              </p:cNvPr>
              <p:cNvCxnSpPr>
                <a:stCxn id="99" idx="6"/>
                <a:endCxn id="100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0CE11B8-8F5D-C7A3-14F8-FBE2BD41B155}"/>
                  </a:ext>
                </a:extLst>
              </p:cNvPr>
              <p:cNvCxnSpPr>
                <a:stCxn id="100" idx="1"/>
                <a:endCxn id="98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D4A98BB-84E0-53EA-CAB6-B34746A23FB1}"/>
                  </a:ext>
                </a:extLst>
              </p:cNvPr>
              <p:cNvCxnSpPr>
                <a:stCxn id="102" idx="2"/>
                <a:endCxn id="98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3DFE9DAC-A92C-CC96-A200-12881D3F5556}"/>
                  </a:ext>
                </a:extLst>
              </p:cNvPr>
              <p:cNvCxnSpPr>
                <a:stCxn id="100" idx="0"/>
                <a:endCxn id="102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53C9770-FA50-C8A2-029D-50072B26B7AA}"/>
                  </a:ext>
                </a:extLst>
              </p:cNvPr>
              <p:cNvCxnSpPr>
                <a:stCxn id="101" idx="1"/>
                <a:endCxn id="102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368074D-3071-983E-D9B7-5D8BED13FAD1}"/>
                  </a:ext>
                </a:extLst>
              </p:cNvPr>
              <p:cNvCxnSpPr>
                <a:stCxn id="101" idx="3"/>
                <a:endCxn id="100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DDF72EC-73F5-C92E-7376-748E30BB74C1}"/>
                  </a:ext>
                </a:extLst>
              </p:cNvPr>
              <p:cNvCxnSpPr>
                <a:stCxn id="95" idx="4"/>
                <a:endCxn id="96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5FC2285-020A-878E-90CE-2ACC450330AE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AA52F75-BA01-66A5-EF54-E52D90EDD432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0E6879E-1525-AA65-2114-574042CBEEB6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DC3F494-6211-1948-0CDB-6CD123A25C3C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BE19C25-5170-64E5-46A0-C59958E021A7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B48AE5A-C4EE-BA50-885A-F30C09797C9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87E7852-F9BC-8B04-BCFA-082683DAC53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E98C314-CBA0-EA5B-6C6F-13F8858E0BB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9C4FAAE-5AE5-4514-0BA9-55334F0335B1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A80272A-3CC3-702F-8EA2-DA7404D25FFB}"/>
                </a:ext>
              </a:extLst>
            </p:cNvPr>
            <p:cNvCxnSpPr>
              <a:cxnSpLocks/>
              <a:stCxn id="100" idx="7"/>
              <a:endCxn id="102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2BA105-F684-B473-14DF-7C5E0517E06F}"/>
                </a:ext>
              </a:extLst>
            </p:cNvPr>
            <p:cNvCxnSpPr>
              <a:cxnSpLocks/>
              <a:stCxn id="99" idx="3"/>
              <a:endCxn id="96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303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A9EB-3564-53B5-9F5A-0BB00FBC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F3BC2-F184-F17D-BECB-3D65CD011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represent a Graph (i.e. build a data structure) we need:</a:t>
            </a:r>
          </a:p>
          <a:p>
            <a:pPr lvl="1"/>
            <a:r>
              <a:rPr lang="en-US" dirty="0"/>
              <a:t>Add Edge</a:t>
            </a:r>
          </a:p>
          <a:p>
            <a:pPr lvl="1"/>
            <a:r>
              <a:rPr lang="en-US" dirty="0"/>
              <a:t>Remove Edge</a:t>
            </a:r>
          </a:p>
          <a:p>
            <a:pPr lvl="1"/>
            <a:r>
              <a:rPr lang="en-US" dirty="0"/>
              <a:t>Check if Edge Exists</a:t>
            </a:r>
          </a:p>
          <a:p>
            <a:pPr lvl="1"/>
            <a:r>
              <a:rPr lang="en-US" dirty="0"/>
              <a:t>Get Neighbors (incoming)</a:t>
            </a:r>
          </a:p>
          <a:p>
            <a:pPr lvl="1"/>
            <a:r>
              <a:rPr lang="en-US" dirty="0"/>
              <a:t>Get Neighbors (outgoing)</a:t>
            </a:r>
          </a:p>
        </p:txBody>
      </p:sp>
    </p:spTree>
    <p:extLst>
      <p:ext uri="{BB962C8B-B14F-4D97-AF65-F5344CB8AC3E}">
        <p14:creationId xmlns:p14="http://schemas.microsoft.com/office/powerpoint/2010/main" val="3572877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1246118"/>
            <a:ext cx="4600060" cy="2539233"/>
            <a:chOff x="0" y="3020093"/>
            <a:chExt cx="7044346" cy="3888478"/>
          </a:xfrm>
        </p:grpSpPr>
        <p:cxnSp>
          <p:nvCxnSpPr>
            <p:cNvPr id="6" name="Straight Connector 5"/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2" idx="2"/>
              <a:endCxn id="38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0" idx="0"/>
              <a:endCxn id="42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1" idx="1"/>
              <a:endCxn id="42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374272" y="1219201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74272" y="1806230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74272" y="2393259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74272" y="2980288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74272" y="3567317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74272" y="4154346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74272" y="4741375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74272" y="5328404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374272" y="5915433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085572" y="121920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672601" y="121829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85571" y="18062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672600" y="180532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259629" y="18053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085570" y="239234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672599" y="239143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259628" y="239143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847358" y="239325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090584" y="298028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677613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64642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090584" y="35562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677613" y="355530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64642" y="355530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852372" y="35571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090583" y="416237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677612" y="416146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264641" y="416146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090584" y="474137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677613" y="474046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264642" y="474046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846657" y="474940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090584" y="532749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77613" y="532658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264642" y="5326581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085569" y="591543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672598" y="591452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blipFill>
                <a:blip r:embed="rId2"/>
                <a:stretch>
                  <a:fillRect l="-199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DA5903-3571-D3F9-7AF6-CB63926F186F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DA5903-3571-D3F9-7AF6-CB63926F1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178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(Weighted)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374272" y="1219201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74272" y="1806230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74272" y="2393259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74272" y="2980288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74272" y="3567317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74272" y="4154346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74272" y="4741375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74272" y="5328404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374272" y="5915433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085572" y="121920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672601" y="121829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85571" y="18062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672600" y="180532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259629" y="18053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085570" y="239234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672599" y="239143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259628" y="239143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847358" y="239325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090584" y="298028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677613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64642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090584" y="35562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677613" y="355530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64642" y="355530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852372" y="35571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090583" y="416237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677612" y="416146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264641" y="416146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090584" y="474137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677613" y="474046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264642" y="474046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846657" y="474940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090584" y="532749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77613" y="532658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264642" y="5326581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085569" y="591543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672598" y="591452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D19F696-5548-15EA-EAB6-8A6E02CA8B19}"/>
              </a:ext>
            </a:extLst>
          </p:cNvPr>
          <p:cNvGrpSpPr/>
          <p:nvPr/>
        </p:nvGrpSpPr>
        <p:grpSpPr>
          <a:xfrm>
            <a:off x="1524000" y="1143000"/>
            <a:ext cx="4600060" cy="2787240"/>
            <a:chOff x="0" y="2862182"/>
            <a:chExt cx="7044346" cy="4268266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3DE259D-9034-9B3D-5EC4-DDD8E2DDC8F5}"/>
                </a:ext>
              </a:extLst>
            </p:cNvPr>
            <p:cNvCxnSpPr>
              <a:stCxn id="153" idx="7"/>
              <a:endCxn id="15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00F064A-9EA6-2346-9FD2-6D7C878741F6}"/>
                </a:ext>
              </a:extLst>
            </p:cNvPr>
            <p:cNvCxnSpPr>
              <a:stCxn id="154" idx="6"/>
              <a:endCxn id="157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0754BF9-F23A-64E4-9FC9-D8C00C7BF946}"/>
                </a:ext>
              </a:extLst>
            </p:cNvPr>
            <p:cNvCxnSpPr>
              <a:stCxn id="153" idx="4"/>
              <a:endCxn id="15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A6F304E-20EE-84AA-387B-778C945E958C}"/>
                </a:ext>
              </a:extLst>
            </p:cNvPr>
            <p:cNvCxnSpPr>
              <a:stCxn id="156" idx="3"/>
              <a:endCxn id="15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B40A342-7886-3842-E103-4EE1B48F9158}"/>
                </a:ext>
              </a:extLst>
            </p:cNvPr>
            <p:cNvCxnSpPr>
              <a:stCxn id="158" idx="2"/>
              <a:endCxn id="15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3F2A868-BB12-BF4F-B8C3-E46D41E28D92}"/>
                </a:ext>
              </a:extLst>
            </p:cNvPr>
            <p:cNvCxnSpPr>
              <a:stCxn id="156" idx="5"/>
              <a:endCxn id="158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C2CD981-8616-F667-62EF-DB0103A9E88F}"/>
                </a:ext>
              </a:extLst>
            </p:cNvPr>
            <p:cNvCxnSpPr>
              <a:stCxn id="156" idx="7"/>
              <a:endCxn id="157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62BEFD1-E5FB-315B-AF38-F2D298BEDCFF}"/>
                </a:ext>
              </a:extLst>
            </p:cNvPr>
            <p:cNvCxnSpPr>
              <a:stCxn id="158" idx="6"/>
              <a:endCxn id="159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F8DBD37-0CD6-E31F-4C9A-532CD6185060}"/>
                </a:ext>
              </a:extLst>
            </p:cNvPr>
            <p:cNvCxnSpPr>
              <a:stCxn id="159" idx="1"/>
              <a:endCxn id="157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44C237A-6AAB-6817-E6B9-534CCEB7CFCA}"/>
                </a:ext>
              </a:extLst>
            </p:cNvPr>
            <p:cNvCxnSpPr>
              <a:stCxn id="161" idx="2"/>
              <a:endCxn id="157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517E6B9-5FAD-1D92-1585-BCC74F25EB25}"/>
                </a:ext>
              </a:extLst>
            </p:cNvPr>
            <p:cNvCxnSpPr>
              <a:stCxn id="159" idx="0"/>
              <a:endCxn id="161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80BF92C-AE8E-5157-E223-D4D83DAA35C1}"/>
                </a:ext>
              </a:extLst>
            </p:cNvPr>
            <p:cNvCxnSpPr>
              <a:stCxn id="160" idx="1"/>
              <a:endCxn id="161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F363BD5-5FDA-E77C-8DEA-CC5C0E195765}"/>
                </a:ext>
              </a:extLst>
            </p:cNvPr>
            <p:cNvCxnSpPr>
              <a:stCxn id="160" idx="3"/>
              <a:endCxn id="159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E071D5E-15D2-5AF2-53D8-731A74F0CF08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18557C3-85CC-BEF6-F48F-88C8BA0C1A9B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55F019B-1C59-1125-9827-21B16E49DB73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CF82939-6E09-13CC-D97F-E560BA7843D7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98494BD-6655-8F50-4790-9A0BBB60C681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FA7B874-2677-8E34-798E-8179ACD4FD40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F2F83A0-B969-19D8-5ABE-7FD1DE889918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95F8570-0D82-9501-E9AE-75D60BA6E19C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953B783E-FF23-6B52-438F-674A468879E4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0A893A4E-4EB6-B07D-B0D4-EE0196BAE491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8F87E7-4A5E-FF90-5FBD-706547EB4B56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2AB894E-2934-FDB6-4D23-436B6C4566B9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B4BF10C-B938-B868-6846-217819D9C43C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A55DDF5-D54E-B68D-2B1A-F2F79A1A54D9}"/>
                </a:ext>
              </a:extLst>
            </p:cNvPr>
            <p:cNvCxnSpPr>
              <a:stCxn id="154" idx="4"/>
              <a:endCxn id="15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95C80263-D548-6F68-09D4-4D3420440F4A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D9488D2-B8EF-8FDB-44AE-CB1A83360F25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963990B-CD15-ACFE-15D8-27B89352DE7E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86583D9-0D6B-4722-E14B-49D47452CC06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A8B5BB0-6947-0F92-05DA-19F7129D50F9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3139458-4DB4-9D74-38A4-CE1D0EAAE6B9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D337E16-1EBE-88D1-EF21-7F2563787DEF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53DFFF2-181E-3C12-F6D4-333170CB7DE0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8F22F5D-6223-4D66-9A1E-0C966266F488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7500B587-7CCC-AE36-EFC0-7B1F312CE49C}"/>
                </a:ext>
              </a:extLst>
            </p:cNvPr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7227EA9-9350-06C5-302B-3C6F9F212B76}"/>
                  </a:ext>
                </a:extLst>
              </p:cNvPr>
              <p:cNvSpPr txBox="1"/>
              <p:nvPr/>
            </p:nvSpPr>
            <p:spPr>
              <a:xfrm>
                <a:off x="96850" y="3869510"/>
                <a:ext cx="458741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7227EA9-9350-06C5-302B-3C6F9F21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0" y="3869510"/>
                <a:ext cx="4587410" cy="3046988"/>
              </a:xfrm>
              <a:prstGeom prst="rect">
                <a:avLst/>
              </a:prstGeom>
              <a:blipFill>
                <a:blip r:embed="rId2"/>
                <a:stretch>
                  <a:fillRect l="-2128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709F0509-CE27-F1CC-E53E-D4ED982DE55A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709F0509-CE27-F1CC-E53E-D4ED982DE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406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A7F7DB-774F-DDB4-BC89-6AFAFF167796}"/>
              </a:ext>
            </a:extLst>
          </p:cNvPr>
          <p:cNvGrpSpPr/>
          <p:nvPr/>
        </p:nvGrpSpPr>
        <p:grpSpPr>
          <a:xfrm>
            <a:off x="7572412" y="1567190"/>
            <a:ext cx="4261557" cy="4144421"/>
            <a:chOff x="6939843" y="1796152"/>
            <a:chExt cx="2935140" cy="2854463"/>
          </a:xfrm>
        </p:grpSpPr>
        <p:sp>
          <p:nvSpPr>
            <p:cNvPr id="43" name="Rectangle 42"/>
            <p:cNvSpPr/>
            <p:nvPr/>
          </p:nvSpPr>
          <p:spPr>
            <a:xfrm>
              <a:off x="6939843" y="209019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39843" y="2383713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39843" y="266172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39843" y="294452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39843" y="323793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39843" y="3510186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39843" y="377474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939843" y="406851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39843" y="434678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33357" y="1796152"/>
              <a:ext cx="2641626" cy="298875"/>
              <a:chOff x="5709357" y="1796152"/>
              <a:chExt cx="2641626" cy="29887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709357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002871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296385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58989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883413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176927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470441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763955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05746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7233357" y="211209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26871" y="211209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0385" y="2111562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1389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407413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700927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994441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287955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8146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33357" y="237725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526871" y="237725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820385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11389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407413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700927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994441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287955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58146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233357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526871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820385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113899" y="2669761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407413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700927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994441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287955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581469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233357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526871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20385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11389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407413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700927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994441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287955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58146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233357" y="322897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526871" y="3228970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820385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113899" y="322843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407413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700927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994441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287955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9581469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233357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26871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820385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113899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407413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700927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994441" y="349306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9287955" y="349306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581469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233357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526871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820385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8113899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8407413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700927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994441" y="378610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9287955" y="378610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581469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233357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26871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820385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113899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07413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700927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994441" y="405126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9287955" y="405126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9581469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233357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526871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820385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11389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407413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700927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994441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9287955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958146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700927" y="2657973"/>
              <a:ext cx="293514" cy="265162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D50B7B-3100-C794-83B3-651BDC5F3DB5}"/>
              </a:ext>
            </a:extLst>
          </p:cNvPr>
          <p:cNvGrpSpPr/>
          <p:nvPr/>
        </p:nvGrpSpPr>
        <p:grpSpPr>
          <a:xfrm>
            <a:off x="1524000" y="1246118"/>
            <a:ext cx="4600060" cy="2539233"/>
            <a:chOff x="0" y="3020093"/>
            <a:chExt cx="7044346" cy="388847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3342EE-A9B2-FA6C-73D4-46AB375F0854}"/>
                </a:ext>
              </a:extLst>
            </p:cNvPr>
            <p:cNvCxnSpPr>
              <a:stCxn id="67" idx="7"/>
              <a:endCxn id="68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D91CB77-4C51-BFDB-275E-23A95C506138}"/>
                </a:ext>
              </a:extLst>
            </p:cNvPr>
            <p:cNvCxnSpPr>
              <a:stCxn id="68" idx="6"/>
              <a:endCxn id="71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BCF58B5-ECF0-F95A-3D8E-C1FF823F9D9C}"/>
                </a:ext>
              </a:extLst>
            </p:cNvPr>
            <p:cNvCxnSpPr>
              <a:stCxn id="67" idx="4"/>
              <a:endCxn id="69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012D5-F9F9-6C25-7F84-273687242B73}"/>
                </a:ext>
              </a:extLst>
            </p:cNvPr>
            <p:cNvCxnSpPr>
              <a:stCxn id="70" idx="3"/>
              <a:endCxn id="69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6B8498-7F38-B175-608F-5EACB1DC882D}"/>
                </a:ext>
              </a:extLst>
            </p:cNvPr>
            <p:cNvCxnSpPr>
              <a:stCxn id="72" idx="2"/>
              <a:endCxn id="69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0622185-67AE-8746-83C4-9430F0B601B1}"/>
                </a:ext>
              </a:extLst>
            </p:cNvPr>
            <p:cNvCxnSpPr>
              <a:stCxn id="70" idx="5"/>
              <a:endCxn id="72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5DCB21F-5EFD-8B37-9029-945FB9DCD116}"/>
                </a:ext>
              </a:extLst>
            </p:cNvPr>
            <p:cNvCxnSpPr>
              <a:stCxn id="70" idx="7"/>
              <a:endCxn id="71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F30A11C-A644-608E-EE8D-8169A2CBE13E}"/>
                </a:ext>
              </a:extLst>
            </p:cNvPr>
            <p:cNvCxnSpPr>
              <a:stCxn id="72" idx="6"/>
              <a:endCxn id="73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536144-ADFE-4E2B-0E88-0B75DA8A2636}"/>
                </a:ext>
              </a:extLst>
            </p:cNvPr>
            <p:cNvCxnSpPr>
              <a:stCxn id="73" idx="1"/>
              <a:endCxn id="71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32896E5-4865-638B-963D-3F36DDC7066A}"/>
                </a:ext>
              </a:extLst>
            </p:cNvPr>
            <p:cNvCxnSpPr>
              <a:stCxn id="75" idx="2"/>
              <a:endCxn id="71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325C00-F967-9FE5-EEC3-96943F31E68D}"/>
                </a:ext>
              </a:extLst>
            </p:cNvPr>
            <p:cNvCxnSpPr>
              <a:stCxn id="73" idx="0"/>
              <a:endCxn id="75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DA5262-2679-9A04-1545-443C541D5549}"/>
                </a:ext>
              </a:extLst>
            </p:cNvPr>
            <p:cNvCxnSpPr>
              <a:stCxn id="74" idx="1"/>
              <a:endCxn id="75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D583069-4000-75DF-D600-CD6DF4A08E4A}"/>
                </a:ext>
              </a:extLst>
            </p:cNvPr>
            <p:cNvCxnSpPr>
              <a:stCxn id="74" idx="3"/>
              <a:endCxn id="73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D16408F-FB91-869A-9BF7-8700A532C2CD}"/>
                </a:ext>
              </a:extLst>
            </p:cNvPr>
            <p:cNvCxnSpPr>
              <a:stCxn id="68" idx="4"/>
              <a:endCxn id="69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075E689-1532-32F5-D97D-16160EE5DF90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C49BF0B-5924-64AD-3493-7900DF244C30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8CE1177-4B0A-2EF3-CBE7-03AEBA8FB126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77C052A-E54F-19DA-8B07-AFD851537FB9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B67BCC-2BD0-A862-35D2-10179B59465B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6BC8E41-DAB6-A248-2348-C7CDEC8BF557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5294341-350D-16C6-4C8B-5EDE404D8260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AD7798D-D1F8-988C-F9BD-C2195897EC66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80C5C2A-FCF2-7A58-5811-CC6F91457247}"/>
                </a:ext>
              </a:extLst>
            </p:cNvPr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/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blipFill>
                <a:blip r:embed="rId2"/>
                <a:stretch>
                  <a:fillRect l="-199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105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(weighted)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A7F7DB-774F-DDB4-BC89-6AFAFF167796}"/>
              </a:ext>
            </a:extLst>
          </p:cNvPr>
          <p:cNvGrpSpPr/>
          <p:nvPr/>
        </p:nvGrpSpPr>
        <p:grpSpPr>
          <a:xfrm>
            <a:off x="7572412" y="1567190"/>
            <a:ext cx="4261557" cy="4144421"/>
            <a:chOff x="6939843" y="1796152"/>
            <a:chExt cx="2935140" cy="2854463"/>
          </a:xfrm>
        </p:grpSpPr>
        <p:sp>
          <p:nvSpPr>
            <p:cNvPr id="43" name="Rectangle 42"/>
            <p:cNvSpPr/>
            <p:nvPr/>
          </p:nvSpPr>
          <p:spPr>
            <a:xfrm>
              <a:off x="6939843" y="209019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39843" y="2383713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39843" y="266172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39843" y="294452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39843" y="323793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39843" y="3510186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39843" y="377474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939843" y="406851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39843" y="434678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33357" y="1796152"/>
              <a:ext cx="2641626" cy="298875"/>
              <a:chOff x="5709357" y="1796152"/>
              <a:chExt cx="2641626" cy="29887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709357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002871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296385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58989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883413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176927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470441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763955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05746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7233357" y="211209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26871" y="211209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0385" y="2111562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1389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407413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700927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994441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287955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8146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33357" y="237725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526871" y="237725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820385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11389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407413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700927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994441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287955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58146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233357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526871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820385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113899" y="2669761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407413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700927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994441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287955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581469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233357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526871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20385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11389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407413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700927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994441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287955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58146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233357" y="322897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526871" y="3228970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820385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113899" y="322843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407413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700927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994441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287955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9581469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233357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26871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820385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113899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407413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700927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994441" y="349306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9287955" y="349306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581469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233357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526871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820385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8113899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8407413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700927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994441" y="378610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9287955" y="378610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581469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233357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26871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820385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113899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07413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700927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994441" y="405126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9287955" y="405126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9581469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233357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526871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820385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11389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407413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700927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994441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9287955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958146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700927" y="2657973"/>
              <a:ext cx="293514" cy="265162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/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blipFill>
                <a:blip r:embed="rId2"/>
                <a:stretch>
                  <a:fillRect l="-199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CFD0F0-CAEA-3F3D-4355-8F6A6099BAF2}"/>
              </a:ext>
            </a:extLst>
          </p:cNvPr>
          <p:cNvGrpSpPr/>
          <p:nvPr/>
        </p:nvGrpSpPr>
        <p:grpSpPr>
          <a:xfrm>
            <a:off x="1524000" y="1143000"/>
            <a:ext cx="4600060" cy="2787240"/>
            <a:chOff x="0" y="2862182"/>
            <a:chExt cx="7044346" cy="42682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03DEDC3-8A71-12E6-C383-365BED1D0704}"/>
                </a:ext>
              </a:extLst>
            </p:cNvPr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D13497-D3B5-06B8-BA9A-196C3F3CFA4C}"/>
                </a:ext>
              </a:extLst>
            </p:cNvPr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80AC92-7DA0-5EB1-D6CE-1E8BA2CB5025}"/>
                </a:ext>
              </a:extLst>
            </p:cNvPr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893485-66AB-41D4-CF14-FB8728D94384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88FF82B-B6A8-E4C4-C963-B485543BCF62}"/>
                </a:ext>
              </a:extLst>
            </p:cNvPr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EC1AEF-3C5A-1795-38D8-7A50C4715784}"/>
                </a:ext>
              </a:extLst>
            </p:cNvPr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3E99C1B-E24F-309C-8930-89C0B541DFD1}"/>
                </a:ext>
              </a:extLst>
            </p:cNvPr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7B7152-5659-CA66-3DC9-869D534DC20E}"/>
                </a:ext>
              </a:extLst>
            </p:cNvPr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FBF6DE-D4F3-74B3-F635-3EAC0B9133B7}"/>
                </a:ext>
              </a:extLst>
            </p:cNvPr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05ACC5-E2D3-52BE-EB40-DF5A49484DDE}"/>
                </a:ext>
              </a:extLst>
            </p:cNvPr>
            <p:cNvCxnSpPr>
              <a:stCxn id="42" idx="2"/>
              <a:endCxn id="38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F6380E6-3FDA-E358-FB09-F29C47E60825}"/>
                </a:ext>
              </a:extLst>
            </p:cNvPr>
            <p:cNvCxnSpPr>
              <a:stCxn id="40" idx="0"/>
              <a:endCxn id="42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87A88A-409D-8D94-92EF-A3CA1A4D9C2F}"/>
                </a:ext>
              </a:extLst>
            </p:cNvPr>
            <p:cNvCxnSpPr>
              <a:stCxn id="41" idx="1"/>
              <a:endCxn id="42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CB830C-4010-0F6D-CA49-A03849EE150A}"/>
                </a:ext>
              </a:extLst>
            </p:cNvPr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1D52A1-F216-4E52-3B19-7DFF0E176116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021CB0-78A1-941A-85AF-73FD3BC82E39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B11E92-FCF0-7B03-799F-5C45C46FB499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920580-31C5-D681-D472-7CB082553E09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DA40A-FBEB-EA6E-6D79-F18C272C5E6C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2202B9-C6D8-1DC9-E3C3-1B4219FD9E53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28D2EB-E2B9-B81C-731B-E1B186DB6FC9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769688-4212-57E0-B979-91690162228C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2D6641-22D1-96ED-B8FF-BC87203F7117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F7DC8D-E02F-E016-85C4-79B772C00490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C20B16-5381-A254-5556-B6D4501B5116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81AD04-A3AE-9309-DFF4-EF3D9FE20F1C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4350CB-BC96-454D-1F32-9D4A085A1324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34BAA6F-E4FA-01D2-F81D-B9E528E7C8FB}"/>
                </a:ext>
              </a:extLst>
            </p:cNvPr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2282C8-F2F7-45DF-CCA9-6ECABF092DF1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BCD5587-B982-D447-D64F-888A5676E718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85891CD-0431-39DE-BEC0-93F30DF20BE4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48CA4F-80A5-D018-7F37-89E1A32D888F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220B665-2751-C1E6-D211-A728A19C7160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19D09CA-9AB0-12FB-2963-943D2B7BA8D9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B5E38A-97F6-1782-B853-200D66499393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BE4707-E84E-A8F1-278A-779689EB8E12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256ABF-7D43-EFB9-D701-A07B680CB27B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DAFED39-706A-A91E-BFFD-A74F814C4C10}"/>
                </a:ext>
              </a:extLst>
            </p:cNvPr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5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9680" y="1298448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list is of length 1 or 0, it’s already sorted, so just return it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Sort both lists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Merge</a:t>
            </a:r>
            <a:r>
              <a:rPr lang="en-US" dirty="0"/>
              <a:t> sorted sublists into one sorted list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5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435895E0-AEA0-0940-5D39-646A13B54670}"/>
              </a:ext>
            </a:extLst>
          </p:cNvPr>
          <p:cNvGrpSpPr/>
          <p:nvPr/>
        </p:nvGrpSpPr>
        <p:grpSpPr>
          <a:xfrm>
            <a:off x="143510" y="2620011"/>
            <a:ext cx="2359660" cy="375920"/>
            <a:chOff x="7866380" y="4321811"/>
            <a:chExt cx="235966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AC0146F-1215-033B-474C-1202CBB1382F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161B0BF-F025-0B80-A6D8-62CD5002CD1C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E43537C-9288-ABDA-EB6D-AEE370B64291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761104C-7C02-2944-984D-8E55BD05570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59D95F4-292C-4129-52CD-0D6A35C64D9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84B0681-6C9C-F58D-E1FF-80DFEFD8C581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512511D-0BF2-1BD4-61D9-99C53A707F13}"/>
              </a:ext>
            </a:extLst>
          </p:cNvPr>
          <p:cNvGrpSpPr/>
          <p:nvPr/>
        </p:nvGrpSpPr>
        <p:grpSpPr>
          <a:xfrm>
            <a:off x="8068310" y="455867"/>
            <a:ext cx="2258060" cy="375920"/>
            <a:chOff x="7967980" y="4321811"/>
            <a:chExt cx="2258060" cy="375920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DCBBB31-B027-E237-6E8F-A785199E188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3D01A99-515F-0FD5-8557-F5A51BEBD9F8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2EC17-6C8B-82E7-112A-93F08E4569EA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2145E-972E-AA98-83BB-11990B5B0A19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C88493-7B69-E58E-EAEA-116212C7C254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C9C7CE3-7A1C-CF03-CF1E-E5762740CED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E74BD3-16BD-405D-B960-A8F2C73ADA12}"/>
              </a:ext>
            </a:extLst>
          </p:cNvPr>
          <p:cNvGrpSpPr/>
          <p:nvPr/>
        </p:nvGrpSpPr>
        <p:grpSpPr>
          <a:xfrm>
            <a:off x="143510" y="3929254"/>
            <a:ext cx="2359660" cy="375920"/>
            <a:chOff x="7866380" y="4321811"/>
            <a:chExt cx="2359660" cy="3759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EC224A1-B18F-E6A5-748F-A75B1F455D67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CEEEE7-FC40-57CE-4C6B-E3C2648A6C3D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4FE4E47-C824-4651-08D3-308F39FAFA47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4962A4A-98DB-B15A-FE92-B6E41220439F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26CC13B-3743-C67D-1189-37D1268C051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40576FB-AFD1-4D3B-05F0-A0B70A599B74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05945E-100C-6B39-5FD1-BBBE0566368B}"/>
              </a:ext>
            </a:extLst>
          </p:cNvPr>
          <p:cNvGrpSpPr/>
          <p:nvPr/>
        </p:nvGrpSpPr>
        <p:grpSpPr>
          <a:xfrm>
            <a:off x="143510" y="6074982"/>
            <a:ext cx="2258060" cy="375920"/>
            <a:chOff x="7967980" y="4321811"/>
            <a:chExt cx="2258060" cy="37592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F3690BB-76CB-BAFE-26B3-260B537AE2D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23CC625-C6EE-939F-59C6-8FDBF827024F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B4D7055-02F7-A906-4A01-24889BAD2921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6CC5D9E-F542-E42E-4C24-9E7DC23692CD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B29DFD-1138-7F9E-DB14-8EC859E21220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1A2089A-AFB5-4C8F-9B13-2BCC0A93AEAB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9760A4B-C884-D45E-2DBC-75690FDA2811}"/>
              </a:ext>
            </a:extLst>
          </p:cNvPr>
          <p:cNvCxnSpPr>
            <a:cxnSpLocks/>
            <a:stCxn id="101" idx="2"/>
            <a:endCxn id="86" idx="0"/>
          </p:cNvCxnSpPr>
          <p:nvPr/>
        </p:nvCxnSpPr>
        <p:spPr>
          <a:xfrm flipH="1">
            <a:off x="331470" y="5628831"/>
            <a:ext cx="12306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BA8329B-B184-BF44-2E73-57E81568BE4A}"/>
              </a:ext>
            </a:extLst>
          </p:cNvPr>
          <p:cNvGrpSpPr/>
          <p:nvPr/>
        </p:nvGrpSpPr>
        <p:grpSpPr>
          <a:xfrm>
            <a:off x="142240" y="5252911"/>
            <a:ext cx="2359660" cy="375920"/>
            <a:chOff x="7866380" y="4321811"/>
            <a:chExt cx="2359660" cy="37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79926A6-DCE4-B48F-A5CB-5F011A4C0C72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D879902-45E2-374E-6352-92BEFC1772DA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AAC80FF-CC9B-8C57-D4EB-B9F52B08CF79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F991359-E10F-1CEE-641D-4D6B0901C70B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C042204-CC9B-292C-960C-FB3A9E83AD73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038750F-0C93-3541-CBB6-23133514AD7D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02132B9-9C9F-E2DC-3604-45581B49A1B6}"/>
              </a:ext>
            </a:extLst>
          </p:cNvPr>
          <p:cNvCxnSpPr>
            <a:cxnSpLocks/>
            <a:stCxn id="97" idx="2"/>
            <a:endCxn id="87" idx="0"/>
          </p:cNvCxnSpPr>
          <p:nvPr/>
        </p:nvCxnSpPr>
        <p:spPr>
          <a:xfrm>
            <a:off x="330200" y="5628831"/>
            <a:ext cx="37719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8AB2DD9-25E5-A2C3-5B30-1A2098D2A7B5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1085850" y="5628831"/>
            <a:ext cx="85217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64C6B2E-65E1-999F-AE4C-0C9B90029F04}"/>
              </a:ext>
            </a:extLst>
          </p:cNvPr>
          <p:cNvCxnSpPr>
            <a:cxnSpLocks/>
            <a:stCxn id="99" idx="2"/>
            <a:endCxn id="89" idx="0"/>
          </p:cNvCxnSpPr>
          <p:nvPr/>
        </p:nvCxnSpPr>
        <p:spPr>
          <a:xfrm>
            <a:off x="706120" y="5628831"/>
            <a:ext cx="75565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BF20938-E610-9740-E5E4-C2A73A8D0BB5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>
            <a:off x="1084580" y="5628831"/>
            <a:ext cx="75311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660D801-269E-358E-2F73-D1FECEE60AAA}"/>
              </a:ext>
            </a:extLst>
          </p:cNvPr>
          <p:cNvCxnSpPr>
            <a:cxnSpLocks/>
            <a:stCxn id="103" idx="2"/>
            <a:endCxn id="91" idx="0"/>
          </p:cNvCxnSpPr>
          <p:nvPr/>
        </p:nvCxnSpPr>
        <p:spPr>
          <a:xfrm flipH="1">
            <a:off x="2213610" y="5628831"/>
            <a:ext cx="1003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42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8CA-9965-F96E-527A-B3B96E0A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06F4-AEBA-AFF0-5435-30521973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always, adjacency lists are the better choice</a:t>
            </a:r>
          </a:p>
          <a:p>
            <a:r>
              <a:rPr lang="en-US" dirty="0"/>
              <a:t>Most graphs are missing most of their edges, so the adjacency list is much more space efficient and the slower operations aren’t that bad</a:t>
            </a:r>
          </a:p>
        </p:txBody>
      </p:sp>
    </p:spTree>
    <p:extLst>
      <p:ext uri="{BB962C8B-B14F-4D97-AF65-F5344CB8AC3E}">
        <p14:creationId xmlns:p14="http://schemas.microsoft.com/office/powerpoint/2010/main" val="196771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In Action!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4DCCF6-BB83-4EE3-BC80-0BFBFF244782}"/>
              </a:ext>
            </a:extLst>
          </p:cNvPr>
          <p:cNvGrpSpPr/>
          <p:nvPr/>
        </p:nvGrpSpPr>
        <p:grpSpPr>
          <a:xfrm>
            <a:off x="2876550" y="2056448"/>
            <a:ext cx="5862824" cy="732853"/>
            <a:chOff x="641350" y="2386266"/>
            <a:chExt cx="5862824" cy="7328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88C230-FD3C-EA40-210A-BFFCADEDCFB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8F41F6-3204-607E-164A-DCA6BA90C383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076EE9-0D45-1598-39E4-88A91E3187FC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F75015-E664-CC9C-4594-D28BA01E463F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7EF827-6599-548F-5C3D-8292DB144B00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9FB8D4-ECC1-E1AB-E075-8F7CCE064CB4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B24EE8-88B6-5BE1-2240-D58005BAE911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96B498-5386-7132-97CB-04CACDCC3646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/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Sort between indices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blipFill>
                <a:blip r:embed="rId2"/>
                <a:stretch>
                  <a:fillRect l="-112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/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/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/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Base Case: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==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then that range is already sorted!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blipFill>
                <a:blip r:embed="rId5"/>
                <a:stretch>
                  <a:fillRect l="-68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/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Divide and Conquer: Otherwise call </a:t>
                </a:r>
                <a:r>
                  <a:rPr lang="en-US" sz="2000" dirty="0" err="1"/>
                  <a:t>mergesort</a:t>
                </a:r>
                <a:r>
                  <a:rPr lang="en-US" sz="2000" dirty="0"/>
                  <a:t> on ranges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𝑙𝑜𝑤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h𝑖𝑔h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blipFill>
                <a:blip r:embed="rId6"/>
                <a:stretch>
                  <a:fillRect l="-55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D3C4954-18C7-146E-6B7E-0D9D212CA13A}"/>
              </a:ext>
            </a:extLst>
          </p:cNvPr>
          <p:cNvGrpSpPr/>
          <p:nvPr/>
        </p:nvGrpSpPr>
        <p:grpSpPr>
          <a:xfrm>
            <a:off x="2653030" y="4199677"/>
            <a:ext cx="5862824" cy="732853"/>
            <a:chOff x="641350" y="2386266"/>
            <a:chExt cx="5862824" cy="73285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3E3FFF-3C3A-E76C-6E22-3C2489A65651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AB53C9-518C-D320-CF21-4B4CD17CFE26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232457-E7F3-9FA4-E6AF-0C289F508761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C181DA-77E2-6D0D-BF2D-D935A61F7614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1CBE20-1325-540C-60C6-0FE22059A639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68CC84-471E-C966-DB8A-1C5F1B77A5AB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6BC1D1-46F1-7544-E4DA-77766CBBE52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3EE08D-8601-013B-E0A7-546F75941260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/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/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/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/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F4245F-E847-1743-85A7-9C67FC224BB0}"/>
              </a:ext>
            </a:extLst>
          </p:cNvPr>
          <p:cNvCxnSpPr>
            <a:cxnSpLocks/>
          </p:cNvCxnSpPr>
          <p:nvPr/>
        </p:nvCxnSpPr>
        <p:spPr>
          <a:xfrm>
            <a:off x="5584442" y="4002150"/>
            <a:ext cx="0" cy="15045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963E52-A4AF-852A-B21B-7A42B4E5386D}"/>
              </a:ext>
            </a:extLst>
          </p:cNvPr>
          <p:cNvGrpSpPr/>
          <p:nvPr/>
        </p:nvGrpSpPr>
        <p:grpSpPr>
          <a:xfrm>
            <a:off x="2653030" y="5672099"/>
            <a:ext cx="5862824" cy="732853"/>
            <a:chOff x="641350" y="2386266"/>
            <a:chExt cx="5862824" cy="73285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B02481-CF61-EF96-5453-7FB12E7F13A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FBB41E-AADC-E1A6-BE95-E0C85FDAB6B1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B7869A1-7679-DE17-3E60-8B50A6C4B0A2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04867C-4660-98C8-256D-C98F0EC9A42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952717D-A7A0-6046-1A59-D0F84BB09A6B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E4CCB4-9A64-FBB8-098E-EB736A9DC5E9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588CFB-6886-B3E4-F149-27A460466F7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3A6B9B3-683B-B245-2120-B6C97C6C0119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/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/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014B858A-911D-26ED-6F2B-0FF5014A4F19}"/>
              </a:ext>
            </a:extLst>
          </p:cNvPr>
          <p:cNvSpPr txBox="1"/>
          <p:nvPr/>
        </p:nvSpPr>
        <p:spPr>
          <a:xfrm>
            <a:off x="312257" y="5763351"/>
            <a:ext cx="1099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Recursion:</a:t>
            </a:r>
          </a:p>
        </p:txBody>
      </p:sp>
    </p:spTree>
    <p:extLst>
      <p:ext uri="{BB962C8B-B14F-4D97-AF65-F5344CB8AC3E}">
        <p14:creationId xmlns:p14="http://schemas.microsoft.com/office/powerpoint/2010/main" val="263213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F328-04B6-E91F-1000-0492DC56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(the combine part)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FF776E-9504-C0D2-67B4-434D98EAE99C}"/>
              </a:ext>
            </a:extLst>
          </p:cNvPr>
          <p:cNvGrpSpPr/>
          <p:nvPr/>
        </p:nvGrpSpPr>
        <p:grpSpPr>
          <a:xfrm>
            <a:off x="2957830" y="1516659"/>
            <a:ext cx="5862824" cy="732853"/>
            <a:chOff x="641350" y="2386266"/>
            <a:chExt cx="5862824" cy="7328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6EB25A-86A2-872F-96C0-79FF2C7F32DE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142F12-2080-CB61-8D64-C197A6CB325F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2AFA11-63FF-C162-E977-EAE405F3B96B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859EA-E4DB-A2C3-44F9-06E320A8401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2363DB-D76A-72A7-ABE8-0D90E1ACB543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CD79CE-539B-7DD5-551C-9E0EE3379200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963F99-4075-ED57-903C-7E402901C503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B90353-0F02-1988-D3A5-C06BC70A33DC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/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/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CA0072-DA42-358D-2313-C589B2C2A62B}"/>
              </a:ext>
            </a:extLst>
          </p:cNvPr>
          <p:cNvGrpSpPr/>
          <p:nvPr/>
        </p:nvGrpSpPr>
        <p:grpSpPr>
          <a:xfrm>
            <a:off x="2957830" y="3015897"/>
            <a:ext cx="5862824" cy="732853"/>
            <a:chOff x="641350" y="2386266"/>
            <a:chExt cx="5862824" cy="7328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85D454-719B-702F-2281-4A10415E7000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EF5804-408E-6879-D613-7044DEA0BF49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D21588-F912-24DA-B6A5-5E6B9C42EEE5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C151A5-A2A2-1312-39BF-4FADA5F73B4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B5ADAB-0AAF-740B-A52A-771577FB164D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3AD86E-0BE4-0ED4-ABD9-55F9BA416BC8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3FE899-1FCC-9493-9EA2-45ABB23DF07B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47FEB0-46B7-71E2-6A76-89C06FCA5695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/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/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C4B62DBB-53B8-EA2D-12CE-AAFE2075A980}"/>
              </a:ext>
            </a:extLst>
          </p:cNvPr>
          <p:cNvSpPr/>
          <p:nvPr/>
        </p:nvSpPr>
        <p:spPr>
          <a:xfrm rot="18941864">
            <a:off x="224668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 next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1982206-BF5B-A2CF-DE7D-8C5F945BC8DA}"/>
              </a:ext>
            </a:extLst>
          </p:cNvPr>
          <p:cNvSpPr/>
          <p:nvPr/>
        </p:nvSpPr>
        <p:spPr>
          <a:xfrm rot="18941864">
            <a:off x="525721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 next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66399B5-9CA7-FF10-921D-A115ADA6102E}"/>
              </a:ext>
            </a:extLst>
          </p:cNvPr>
          <p:cNvSpPr/>
          <p:nvPr/>
        </p:nvSpPr>
        <p:spPr>
          <a:xfrm rot="18941864">
            <a:off x="2218888" y="3763798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 next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40C5B3-F308-4ACC-3D1F-6D7C299211BC}"/>
              </a:ext>
            </a:extLst>
          </p:cNvPr>
          <p:cNvSpPr txBox="1"/>
          <p:nvPr/>
        </p:nvSpPr>
        <p:spPr>
          <a:xfrm>
            <a:off x="49304" y="4568149"/>
            <a:ext cx="7672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 a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array to merge into</a:t>
            </a:r>
            <a:r>
              <a:rPr lang="en-US" sz="2000" dirty="0"/>
              <a:t>, and 3 pointers/indices: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/>
              <a:t>: the smallest “unmerged” thing on the left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/>
              <a:t>: the smallest “unmerged” thing on the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: where the next smallest thing goes in the merged array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73BD5-9BD6-6F1A-701B-4FB3D2049E9F}"/>
              </a:ext>
            </a:extLst>
          </p:cNvPr>
          <p:cNvSpPr txBox="1"/>
          <p:nvPr/>
        </p:nvSpPr>
        <p:spPr>
          <a:xfrm>
            <a:off x="1" y="6046003"/>
            <a:ext cx="695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One-by-one: put the smallest of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into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, then advance both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whichever of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L/R </a:t>
            </a:r>
            <a:r>
              <a:rPr lang="en-US" sz="2000" dirty="0"/>
              <a:t>was used.</a:t>
            </a:r>
          </a:p>
        </p:txBody>
      </p:sp>
    </p:spTree>
    <p:extLst>
      <p:ext uri="{BB962C8B-B14F-4D97-AF65-F5344CB8AC3E}">
        <p14:creationId xmlns:p14="http://schemas.microsoft.com/office/powerpoint/2010/main" val="351918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1120"/>
            <a:ext cx="10972800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void mergesort(</a:t>
            </a:r>
            <a:r>
              <a:rPr lang="en-US" dirty="0" err="1"/>
              <a:t>myArray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0, </a:t>
            </a:r>
            <a:r>
              <a:rPr lang="en-US" dirty="0" err="1"/>
              <a:t>myArray.length</a:t>
            </a:r>
            <a:r>
              <a:rPr lang="en-US" dirty="0"/>
              <a:t>());</a:t>
            </a:r>
            <a:br>
              <a:rPr lang="en-US" dirty="0"/>
            </a:b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mshelper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low, high){</a:t>
            </a:r>
          </a:p>
          <a:p>
            <a:pPr marL="0" indent="0">
              <a:buNone/>
            </a:pPr>
            <a:r>
              <a:rPr lang="en-US" dirty="0"/>
              <a:t>	if (low == high){return;}  // Base Case</a:t>
            </a:r>
          </a:p>
          <a:p>
            <a:pPr marL="0" indent="0">
              <a:buNone/>
            </a:pPr>
            <a:r>
              <a:rPr lang="en-US" dirty="0"/>
              <a:t>	mid = (</a:t>
            </a:r>
            <a:r>
              <a:rPr lang="en-US" dirty="0" err="1"/>
              <a:t>low+high</a:t>
            </a:r>
            <a:r>
              <a:rPr lang="en-US" dirty="0"/>
              <a:t>)/2;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(low, mid);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(mid+1, high);</a:t>
            </a:r>
          </a:p>
          <a:p>
            <a:pPr marL="0" indent="0">
              <a:buNone/>
            </a:pPr>
            <a:r>
              <a:rPr lang="en-US" dirty="0"/>
              <a:t>	merge(</a:t>
            </a:r>
            <a:r>
              <a:rPr lang="en-US" dirty="0" err="1"/>
              <a:t>myArray</a:t>
            </a:r>
            <a:r>
              <a:rPr lang="en-US" dirty="0"/>
              <a:t>, low, mid, high);	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27835-8A41-4D7F-A2BA-C58F37B1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55B0-6D93-98AC-8022-6107AB6D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6235"/>
            <a:ext cx="10515600" cy="1325563"/>
          </a:xfrm>
        </p:spPr>
        <p:txBody>
          <a:bodyPr/>
          <a:lstStyle/>
          <a:p>
            <a:r>
              <a:rPr lang="en-US" dirty="0"/>
              <a:t>Merge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CFEC-8CB0-8275-D534-1D938B3A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6268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void merge(</a:t>
            </a:r>
            <a:r>
              <a:rPr lang="en-US" dirty="0" err="1"/>
              <a:t>myArray</a:t>
            </a:r>
            <a:r>
              <a:rPr lang="en-US" dirty="0"/>
              <a:t>, low, mid, high){</a:t>
            </a:r>
          </a:p>
          <a:p>
            <a:pPr marL="0" indent="0">
              <a:buNone/>
            </a:pPr>
            <a:r>
              <a:rPr lang="en-US" dirty="0"/>
              <a:t>	merged = new int[high-low+1]; // or whatever type is in </a:t>
            </a:r>
            <a:r>
              <a:rPr lang="en-US" dirty="0" err="1"/>
              <a:t>myArray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l_next</a:t>
            </a:r>
            <a:r>
              <a:rPr lang="en-US" dirty="0"/>
              <a:t> = low;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r_next</a:t>
            </a:r>
            <a:r>
              <a:rPr lang="en-US" dirty="0"/>
              <a:t> = high;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m_next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 &amp;&amp; </a:t>
            </a:r>
            <a:r>
              <a:rPr lang="en-US" dirty="0" err="1"/>
              <a:t>r_next</a:t>
            </a:r>
            <a:r>
              <a:rPr lang="en-US" dirty="0"/>
              <a:t> &lt;= high){</a:t>
            </a:r>
          </a:p>
          <a:p>
            <a:pPr marL="0" indent="0">
              <a:buNone/>
            </a:pPr>
            <a:r>
              <a:rPr lang="en-US" dirty="0"/>
              <a:t>		if (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] &lt;=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]){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else{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mid){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 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r_next</a:t>
            </a:r>
            <a:r>
              <a:rPr lang="en-US" dirty="0"/>
              <a:t> &lt;= high){ 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 } </a:t>
            </a:r>
          </a:p>
          <a:p>
            <a:pPr marL="0" indent="0">
              <a:buNone/>
            </a:pPr>
            <a:r>
              <a:rPr lang="en-US" dirty="0"/>
              <a:t>	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&lt;=</a:t>
            </a:r>
            <a:r>
              <a:rPr lang="en-US" dirty="0" err="1"/>
              <a:t>merged.length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i+low</a:t>
            </a:r>
            <a:r>
              <a:rPr lang="en-US" dirty="0"/>
              <a:t>] = merged[</a:t>
            </a:r>
            <a:r>
              <a:rPr lang="en-US" dirty="0" err="1"/>
              <a:t>i</a:t>
            </a:r>
            <a:r>
              <a:rPr lang="en-US" dirty="0"/>
              <a:t>];}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0148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11204</TotalTime>
  <Words>3528</Words>
  <Application>Microsoft Office PowerPoint</Application>
  <PresentationFormat>Widescreen</PresentationFormat>
  <Paragraphs>1334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Calibri</vt:lpstr>
      <vt:lpstr>Cambria Math</vt:lpstr>
      <vt:lpstr>Arial</vt:lpstr>
      <vt:lpstr>Symbol</vt:lpstr>
      <vt:lpstr>Calibri Light</vt:lpstr>
      <vt:lpstr>Office Theme</vt:lpstr>
      <vt:lpstr>CSE 332 Winter 2024 Lecture 15: Sorting</vt:lpstr>
      <vt:lpstr>Divide And Conquer Sorting</vt:lpstr>
      <vt:lpstr>Divide and Conquer</vt:lpstr>
      <vt:lpstr>Divide and Conquer Template Pseudocode</vt:lpstr>
      <vt:lpstr>Merge Sort</vt:lpstr>
      <vt:lpstr>Merge Sort In Action!</vt:lpstr>
      <vt:lpstr>Merge (the combine part)</vt:lpstr>
      <vt:lpstr>Merge Sort Pseudocode</vt:lpstr>
      <vt:lpstr>Merge Pseudocode</vt:lpstr>
      <vt:lpstr>Analyzing Merge Sort</vt:lpstr>
      <vt:lpstr>PowerPoint Presentation</vt:lpstr>
      <vt:lpstr>Properties of Merge Sort</vt:lpstr>
      <vt:lpstr>Quicksort</vt:lpstr>
      <vt:lpstr>Quicksort</vt:lpstr>
      <vt:lpstr>Partition (Divide step)</vt:lpstr>
      <vt:lpstr>Partition, Procedure</vt:lpstr>
      <vt:lpstr>PowerPoint Presentation</vt:lpstr>
      <vt:lpstr>Partition, Procedure</vt:lpstr>
      <vt:lpstr>Partition, Procedure</vt:lpstr>
      <vt:lpstr>Partition Summary</vt:lpstr>
      <vt:lpstr>Conquer</vt:lpstr>
      <vt:lpstr>Quicksort Run Time (Best)</vt:lpstr>
      <vt:lpstr>Quicksort Run Time (Worst)</vt:lpstr>
      <vt:lpstr>Quicksort Run Time (Worst)</vt:lpstr>
      <vt:lpstr>Quicksort on a (nearly) Sorted List</vt:lpstr>
      <vt:lpstr>Good Pivot</vt:lpstr>
      <vt:lpstr>Properties of Quick Sort</vt:lpstr>
      <vt:lpstr>Improving Running time</vt:lpstr>
      <vt:lpstr>“Linear Time” Sorting Algorithms</vt:lpstr>
      <vt:lpstr>BucketSort</vt:lpstr>
      <vt:lpstr>BucketSort Running Time</vt:lpstr>
      <vt:lpstr>Properties of BucketSort</vt:lpstr>
      <vt:lpstr>RadixSort</vt:lpstr>
      <vt:lpstr>RadixSort</vt:lpstr>
      <vt:lpstr>RadixSort</vt:lpstr>
      <vt:lpstr>RadixSort</vt:lpstr>
      <vt:lpstr>RadixSort Running Time</vt:lpstr>
      <vt:lpstr>ARPANET</vt:lpstr>
      <vt:lpstr>Undirected Graphs</vt:lpstr>
      <vt:lpstr>Directed Graphs</vt:lpstr>
      <vt:lpstr>Self-Edges and Duplicate Edges</vt:lpstr>
      <vt:lpstr>Weighted Graphs</vt:lpstr>
      <vt:lpstr>Graph Applications</vt:lpstr>
      <vt:lpstr>Some Graph Terms</vt:lpstr>
      <vt:lpstr>Graph Operations</vt:lpstr>
      <vt:lpstr>Adjacency List</vt:lpstr>
      <vt:lpstr>Adjacency List (Weighted)</vt:lpstr>
      <vt:lpstr>Adjacency Matrix</vt:lpstr>
      <vt:lpstr>Adjacency Matrix (weighted)</vt:lpstr>
      <vt:lpstr>Aside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195</cp:revision>
  <dcterms:created xsi:type="dcterms:W3CDTF">2023-10-13T16:06:42Z</dcterms:created>
  <dcterms:modified xsi:type="dcterms:W3CDTF">2024-02-09T19:23:10Z</dcterms:modified>
</cp:coreProperties>
</file>