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257" r:id="rId2"/>
    <p:sldId id="832" r:id="rId3"/>
    <p:sldId id="755" r:id="rId4"/>
    <p:sldId id="852" r:id="rId5"/>
    <p:sldId id="799" r:id="rId6"/>
    <p:sldId id="853" r:id="rId7"/>
    <p:sldId id="854" r:id="rId8"/>
    <p:sldId id="839" r:id="rId9"/>
    <p:sldId id="840" r:id="rId10"/>
    <p:sldId id="857" r:id="rId11"/>
    <p:sldId id="843" r:id="rId12"/>
    <p:sldId id="844" r:id="rId13"/>
    <p:sldId id="872" r:id="rId14"/>
    <p:sldId id="858" r:id="rId15"/>
    <p:sldId id="877" r:id="rId16"/>
    <p:sldId id="879" r:id="rId17"/>
    <p:sldId id="880" r:id="rId18"/>
    <p:sldId id="611" r:id="rId19"/>
    <p:sldId id="859" r:id="rId20"/>
    <p:sldId id="614" r:id="rId21"/>
    <p:sldId id="861" r:id="rId22"/>
    <p:sldId id="862" r:id="rId23"/>
    <p:sldId id="863" r:id="rId24"/>
    <p:sldId id="865" r:id="rId25"/>
    <p:sldId id="866" r:id="rId26"/>
    <p:sldId id="867" r:id="rId27"/>
    <p:sldId id="860" r:id="rId28"/>
    <p:sldId id="868" r:id="rId29"/>
    <p:sldId id="869" r:id="rId30"/>
    <p:sldId id="870" r:id="rId31"/>
    <p:sldId id="871" r:id="rId32"/>
    <p:sldId id="758" r:id="rId33"/>
    <p:sldId id="834" r:id="rId34"/>
    <p:sldId id="759" r:id="rId35"/>
    <p:sldId id="760" r:id="rId36"/>
    <p:sldId id="762" r:id="rId37"/>
    <p:sldId id="763" r:id="rId38"/>
    <p:sldId id="764" r:id="rId39"/>
    <p:sldId id="765" r:id="rId40"/>
    <p:sldId id="766" r:id="rId41"/>
    <p:sldId id="767" r:id="rId42"/>
    <p:sldId id="768" r:id="rId43"/>
    <p:sldId id="770" r:id="rId44"/>
    <p:sldId id="842" r:id="rId45"/>
    <p:sldId id="881" r:id="rId46"/>
    <p:sldId id="882" r:id="rId47"/>
    <p:sldId id="845" r:id="rId48"/>
    <p:sldId id="774" r:id="rId49"/>
    <p:sldId id="883" r:id="rId50"/>
    <p:sldId id="775" r:id="rId51"/>
    <p:sldId id="776" r:id="rId52"/>
    <p:sldId id="777" r:id="rId53"/>
    <p:sldId id="778" r:id="rId54"/>
    <p:sldId id="779" r:id="rId55"/>
    <p:sldId id="780" r:id="rId56"/>
    <p:sldId id="781" r:id="rId57"/>
    <p:sldId id="884" r:id="rId58"/>
    <p:sldId id="889" r:id="rId59"/>
    <p:sldId id="890" r:id="rId60"/>
    <p:sldId id="891" r:id="rId61"/>
  </p:sldIdLst>
  <p:sldSz cx="12192000" cy="6858000"/>
  <p:notesSz cx="6858000" cy="9144000"/>
  <p:embeddedFontLst>
    <p:embeddedFont>
      <p:font typeface="Cambria Math" panose="02040503050406030204" pitchFamily="18"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53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9A25B-064F-4940-8CEE-34D7920B25F9}"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A96D1-356A-4D34-AE7A-0DFABF1C9C5A}" type="slidenum">
              <a:rPr lang="en-US" smtClean="0"/>
              <a:t>‹#›</a:t>
            </a:fld>
            <a:endParaRPr lang="en-US"/>
          </a:p>
        </p:txBody>
      </p:sp>
    </p:spTree>
    <p:extLst>
      <p:ext uri="{BB962C8B-B14F-4D97-AF65-F5344CB8AC3E}">
        <p14:creationId xmlns:p14="http://schemas.microsoft.com/office/powerpoint/2010/main" val="189822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34</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42</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43</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44</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45</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46</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47</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49</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jpeg"/><Relationship Id="rId4" Type="http://schemas.openxmlformats.org/officeDocument/2006/relationships/image" Target="../media/image7.jpe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png"/><Relationship Id="rId7" Type="http://schemas.openxmlformats.org/officeDocument/2006/relationships/image" Target="../media/image20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41.png"/><Relationship Id="rId4" Type="http://schemas.openxmlformats.org/officeDocument/2006/relationships/image" Target="../media/image26.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70.png"/><Relationship Id="rId4" Type="http://schemas.openxmlformats.org/officeDocument/2006/relationships/image" Target="../media/image26.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1.png"/></Relationships>
</file>

<file path=ppt/slides/_rels/slide4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0.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Summer 2024</a:t>
            </a:r>
            <a:br>
              <a:rPr lang="en-US" dirty="0"/>
            </a:br>
            <a:r>
              <a:rPr lang="en-US"/>
              <a:t>Lecture 15: </a:t>
            </a:r>
            <a:r>
              <a:rPr lang="en-US" dirty="0"/>
              <a:t>Graphs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92802"/>
            <a:ext cx="10515600" cy="1325563"/>
          </a:xfrm>
        </p:spPr>
        <p:txBody>
          <a:bodyPr>
            <a:normAutofit/>
          </a:bodyPr>
          <a:lstStyle/>
          <a:p>
            <a:r>
              <a:rPr lang="en-US" dirty="0"/>
              <a:t>DFS (non-recursive)</a:t>
            </a:r>
          </a:p>
        </p:txBody>
      </p:sp>
      <p:sp>
        <p:nvSpPr>
          <p:cNvPr id="4" name="Slide Number Placeholder 3"/>
          <p:cNvSpPr>
            <a:spLocks noGrp="1"/>
          </p:cNvSpPr>
          <p:nvPr>
            <p:ph type="sldNum" sz="quarter" idx="12"/>
          </p:nvPr>
        </p:nvSpPr>
        <p:spPr/>
        <p:txBody>
          <a:bodyPr/>
          <a:lstStyle/>
          <a:p>
            <a:fld id="{86BADE50-950A-4D58-BFB2-FA2C6A8B385D}" type="slidenum">
              <a:rPr lang="en-US" smtClean="0"/>
              <a:t>10</a:t>
            </a:fld>
            <a:endParaRPr lang="en-US"/>
          </a:p>
        </p:txBody>
      </p:sp>
      <p:sp>
        <p:nvSpPr>
          <p:cNvPr id="43" name="TextBox 42"/>
          <p:cNvSpPr txBox="1"/>
          <p:nvPr/>
        </p:nvSpPr>
        <p:spPr>
          <a:xfrm>
            <a:off x="5194496" y="414158"/>
            <a:ext cx="8686800" cy="6124754"/>
          </a:xfrm>
          <a:prstGeom prst="rect">
            <a:avLst/>
          </a:prstGeom>
          <a:noFill/>
        </p:spPr>
        <p:txBody>
          <a:bodyPr wrap="square" rtlCol="0">
            <a:spAutoFit/>
          </a:bodyPr>
          <a:lstStyle/>
          <a:p>
            <a:r>
              <a:rPr lang="en-US" sz="2800" dirty="0"/>
              <a:t>void </a:t>
            </a:r>
            <a:r>
              <a:rPr lang="en-US" sz="2800" dirty="0" err="1"/>
              <a:t>dfs</a:t>
            </a:r>
            <a:r>
              <a:rPr lang="en-US" sz="2800" dirty="0"/>
              <a:t>(graph, s){</a:t>
            </a:r>
          </a:p>
          <a:p>
            <a:r>
              <a:rPr lang="en-US" sz="2800" dirty="0"/>
              <a:t>	found = new </a:t>
            </a:r>
            <a:r>
              <a:rPr lang="en-US" sz="2800" dirty="0">
                <a:solidFill>
                  <a:srgbClr val="FF0000"/>
                </a:solidFill>
              </a:rPr>
              <a:t>Stack();</a:t>
            </a:r>
          </a:p>
          <a:p>
            <a:r>
              <a:rPr lang="en-US" sz="2800" dirty="0"/>
              <a:t>	</a:t>
            </a:r>
            <a:r>
              <a:rPr lang="en-US" sz="2800" dirty="0" err="1"/>
              <a:t>found.</a:t>
            </a:r>
            <a:r>
              <a:rPr lang="en-US" sz="2800" dirty="0" err="1">
                <a:solidFill>
                  <a:srgbClr val="FF0000"/>
                </a:solidFill>
              </a:rPr>
              <a:t>pop</a:t>
            </a:r>
            <a:r>
              <a:rPr lang="en-US" sz="2800" dirty="0"/>
              <a:t>(s);</a:t>
            </a:r>
          </a:p>
          <a:p>
            <a:r>
              <a:rPr lang="en-US" sz="2800" dirty="0"/>
              <a:t>	mark s as “visited”;</a:t>
            </a:r>
          </a:p>
          <a:p>
            <a:r>
              <a:rPr lang="en-US" sz="2800" dirty="0"/>
              <a:t>	While (!</a:t>
            </a:r>
            <a:r>
              <a:rPr lang="en-US" sz="2800" dirty="0" err="1"/>
              <a:t>found.isEmpty</a:t>
            </a:r>
            <a:r>
              <a:rPr lang="en-US" sz="2800" dirty="0"/>
              <a:t>()){</a:t>
            </a:r>
          </a:p>
          <a:p>
            <a:r>
              <a:rPr lang="en-US" sz="2800" dirty="0"/>
              <a:t>		current = </a:t>
            </a:r>
            <a:r>
              <a:rPr lang="en-US" sz="2800" dirty="0" err="1"/>
              <a:t>found.</a:t>
            </a:r>
            <a:r>
              <a:rPr lang="en-US" sz="2800" dirty="0" err="1">
                <a:solidFill>
                  <a:srgbClr val="FF0000"/>
                </a:solidFill>
              </a:rPr>
              <a:t>pop</a:t>
            </a:r>
            <a:r>
              <a:rPr lang="en-US" sz="2800" dirty="0"/>
              <a:t>();</a:t>
            </a:r>
          </a:p>
          <a:p>
            <a:r>
              <a:rPr lang="en-US" sz="2800" dirty="0"/>
              <a:t>		for (v : neighbors(current)){</a:t>
            </a:r>
          </a:p>
          <a:p>
            <a:r>
              <a:rPr lang="en-US" sz="2800" dirty="0"/>
              <a:t>			if (! v marked “visited”){</a:t>
            </a:r>
          </a:p>
          <a:p>
            <a:r>
              <a:rPr lang="en-US" sz="2800" dirty="0"/>
              <a:t>				mark v as “visited”;</a:t>
            </a:r>
          </a:p>
          <a:p>
            <a:r>
              <a:rPr lang="en-US" sz="2800" dirty="0"/>
              <a:t>				</a:t>
            </a:r>
            <a:r>
              <a:rPr lang="en-US" sz="2800" dirty="0" err="1"/>
              <a:t>found.</a:t>
            </a:r>
            <a:r>
              <a:rPr lang="en-US" sz="2800" dirty="0" err="1">
                <a:solidFill>
                  <a:srgbClr val="FF0000"/>
                </a:solidFill>
              </a:rPr>
              <a:t>push</a:t>
            </a:r>
            <a:r>
              <a:rPr lang="en-US" sz="2800" dirty="0"/>
              <a:t>(v);</a:t>
            </a:r>
          </a:p>
          <a:p>
            <a:r>
              <a:rPr lang="en-US" sz="2800" dirty="0"/>
              <a:t>			}</a:t>
            </a:r>
          </a:p>
          <a:p>
            <a:r>
              <a:rPr lang="en-US" sz="2800" dirty="0"/>
              <a:t>		}</a:t>
            </a:r>
          </a:p>
          <a:p>
            <a:r>
              <a:rPr lang="en-US" sz="2800" dirty="0"/>
              <a:t>	}	</a:t>
            </a:r>
          </a:p>
          <a:p>
            <a:r>
              <a:rPr lang="en-US" sz="2800" dirty="0"/>
              <a:t>}			</a:t>
            </a:r>
          </a:p>
        </p:txBody>
      </p:sp>
      <p:grpSp>
        <p:nvGrpSpPr>
          <p:cNvPr id="31" name="Group 30">
            <a:extLst>
              <a:ext uri="{FF2B5EF4-FFF2-40B4-BE49-F238E27FC236}">
                <a16:creationId xmlns:a16="http://schemas.microsoft.com/office/drawing/2014/main" id="{05DE2EC2-2F8B-20FE-8951-E2BD5C549C1C}"/>
              </a:ext>
            </a:extLst>
          </p:cNvPr>
          <p:cNvGrpSpPr/>
          <p:nvPr/>
        </p:nvGrpSpPr>
        <p:grpSpPr>
          <a:xfrm>
            <a:off x="474420" y="1517187"/>
            <a:ext cx="4385159" cy="2420607"/>
            <a:chOff x="1524000" y="2625729"/>
            <a:chExt cx="7044346" cy="3888478"/>
          </a:xfrm>
        </p:grpSpPr>
        <p:grpSp>
          <p:nvGrpSpPr>
            <p:cNvPr id="32" name="Group 31">
              <a:extLst>
                <a:ext uri="{FF2B5EF4-FFF2-40B4-BE49-F238E27FC236}">
                  <a16:creationId xmlns:a16="http://schemas.microsoft.com/office/drawing/2014/main" id="{FB1968D4-0ECC-068E-765A-3DF8DE21145C}"/>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027EFB9C-1AD6-9281-AA30-5BE0BBE83EAC}"/>
                  </a:ext>
                </a:extLst>
              </p:cNvPr>
              <p:cNvCxnSpPr>
                <a:stCxn id="88" idx="7"/>
                <a:endCxn id="8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7B5A33-2C67-775A-F9F8-9849005F705A}"/>
                  </a:ext>
                </a:extLst>
              </p:cNvPr>
              <p:cNvCxnSpPr>
                <a:stCxn id="89" idx="6"/>
                <a:endCxn id="9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578285-E842-D666-EFFF-FAC536B41CA6}"/>
                  </a:ext>
                </a:extLst>
              </p:cNvPr>
              <p:cNvCxnSpPr>
                <a:stCxn id="88" idx="4"/>
                <a:endCxn id="9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344E26-0374-B29A-3047-F12847819446}"/>
                  </a:ext>
                </a:extLst>
              </p:cNvPr>
              <p:cNvCxnSpPr>
                <a:stCxn id="91" idx="3"/>
                <a:endCxn id="9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77E69-513F-8E97-420E-4508C3786C63}"/>
                  </a:ext>
                </a:extLst>
              </p:cNvPr>
              <p:cNvCxnSpPr>
                <a:stCxn id="93" idx="2"/>
                <a:endCxn id="9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D715E8-E960-3FE6-7B4F-3ED4B6D49FDA}"/>
                  </a:ext>
                </a:extLst>
              </p:cNvPr>
              <p:cNvCxnSpPr>
                <a:stCxn id="91" idx="5"/>
                <a:endCxn id="9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249CD4-F9C0-5A68-8D91-891A4FA839E0}"/>
                  </a:ext>
                </a:extLst>
              </p:cNvPr>
              <p:cNvCxnSpPr>
                <a:stCxn id="91" idx="7"/>
                <a:endCxn id="92"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04DB22-82A3-0118-6481-472F7A6AF3F1}"/>
                  </a:ext>
                </a:extLst>
              </p:cNvPr>
              <p:cNvCxnSpPr>
                <a:stCxn id="93" idx="6"/>
                <a:endCxn id="94"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26EFBD-31D4-049E-B188-F35998D684F2}"/>
                  </a:ext>
                </a:extLst>
              </p:cNvPr>
              <p:cNvCxnSpPr>
                <a:stCxn id="94" idx="1"/>
                <a:endCxn id="92"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849E95-CB0E-ABD6-850A-E61EBDEFACAA}"/>
                  </a:ext>
                </a:extLst>
              </p:cNvPr>
              <p:cNvCxnSpPr>
                <a:stCxn id="96" idx="2"/>
                <a:endCxn id="9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AD1B02-958A-B3BD-72CC-9B0590B340F7}"/>
                  </a:ext>
                </a:extLst>
              </p:cNvPr>
              <p:cNvCxnSpPr>
                <a:stCxn id="94" idx="0"/>
                <a:endCxn id="96"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0F441-A7E2-FA9E-92EB-30933184D3BE}"/>
                  </a:ext>
                </a:extLst>
              </p:cNvPr>
              <p:cNvCxnSpPr>
                <a:stCxn id="95" idx="1"/>
                <a:endCxn id="9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0B411A-7680-5A59-15AD-2CE231F51725}"/>
                  </a:ext>
                </a:extLst>
              </p:cNvPr>
              <p:cNvCxnSpPr>
                <a:stCxn id="95" idx="3"/>
                <a:endCxn id="9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8A6D9A-B0B6-1AB8-DA09-FDB8212801F7}"/>
                  </a:ext>
                </a:extLst>
              </p:cNvPr>
              <p:cNvCxnSpPr>
                <a:stCxn id="89" idx="4"/>
                <a:endCxn id="9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64BFE18-A20F-D4C8-0B8F-13C5DDCAC640}"/>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9" name="Oval 88">
                <a:extLst>
                  <a:ext uri="{FF2B5EF4-FFF2-40B4-BE49-F238E27FC236}">
                    <a16:creationId xmlns:a16="http://schemas.microsoft.com/office/drawing/2014/main" id="{67ECD6AE-5FC3-1D62-3146-0E728A59E99C}"/>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0" name="Oval 89">
                <a:extLst>
                  <a:ext uri="{FF2B5EF4-FFF2-40B4-BE49-F238E27FC236}">
                    <a16:creationId xmlns:a16="http://schemas.microsoft.com/office/drawing/2014/main" id="{CC9B2643-4AE7-7327-D66E-875DFE9D352B}"/>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1" name="Oval 90">
                <a:extLst>
                  <a:ext uri="{FF2B5EF4-FFF2-40B4-BE49-F238E27FC236}">
                    <a16:creationId xmlns:a16="http://schemas.microsoft.com/office/drawing/2014/main" id="{D2A84FF5-BE60-6F0B-E7E8-AC31F8FD91F1}"/>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Oval 91">
                <a:extLst>
                  <a:ext uri="{FF2B5EF4-FFF2-40B4-BE49-F238E27FC236}">
                    <a16:creationId xmlns:a16="http://schemas.microsoft.com/office/drawing/2014/main" id="{7725E181-533F-9D89-A8B9-60FC2F93CD5E}"/>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3" name="Oval 92">
                <a:extLst>
                  <a:ext uri="{FF2B5EF4-FFF2-40B4-BE49-F238E27FC236}">
                    <a16:creationId xmlns:a16="http://schemas.microsoft.com/office/drawing/2014/main" id="{089257CE-86BE-EB39-0021-0B5F58AB7E2C}"/>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4" name="Oval 93">
                <a:extLst>
                  <a:ext uri="{FF2B5EF4-FFF2-40B4-BE49-F238E27FC236}">
                    <a16:creationId xmlns:a16="http://schemas.microsoft.com/office/drawing/2014/main" id="{95D391F7-C135-F995-9D25-9947220935E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5" name="Oval 94">
                <a:extLst>
                  <a:ext uri="{FF2B5EF4-FFF2-40B4-BE49-F238E27FC236}">
                    <a16:creationId xmlns:a16="http://schemas.microsoft.com/office/drawing/2014/main" id="{34A9BCF0-A3F7-F8A4-C80C-FD60E28E095D}"/>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6" name="Oval 95">
                <a:extLst>
                  <a:ext uri="{FF2B5EF4-FFF2-40B4-BE49-F238E27FC236}">
                    <a16:creationId xmlns:a16="http://schemas.microsoft.com/office/drawing/2014/main" id="{150E87BD-E051-DE7A-3950-ABE1A2CEA1DE}"/>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6D9BE6BC-AF01-B341-278E-F84FB764CC8F}"/>
                </a:ext>
              </a:extLst>
            </p:cNvPr>
            <p:cNvCxnSpPr>
              <a:cxnSpLocks/>
              <a:stCxn id="94" idx="7"/>
              <a:endCxn id="96"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182084-CD52-8859-188D-BB9EC0EBC053}"/>
                </a:ext>
              </a:extLst>
            </p:cNvPr>
            <p:cNvCxnSpPr>
              <a:cxnSpLocks/>
              <a:stCxn id="93" idx="3"/>
              <a:endCxn id="9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685445-E91C-3488-3626-7813352F07C6}"/>
                  </a:ext>
                </a:extLst>
              </p:cNvPr>
              <p:cNvSpPr txBox="1"/>
              <p:nvPr/>
            </p:nvSpPr>
            <p:spPr>
              <a:xfrm>
                <a:off x="565536" y="4880066"/>
                <a:ext cx="4201535" cy="523220"/>
              </a:xfrm>
              <a:prstGeom prst="rect">
                <a:avLst/>
              </a:prstGeom>
              <a:noFill/>
            </p:spPr>
            <p:txBody>
              <a:bodyPr wrap="none" rtlCol="0">
                <a:spAutoFit/>
              </a:bodyPr>
              <a:lstStyle/>
              <a:p>
                <a:r>
                  <a:rPr lang="en-US" sz="2800" dirty="0">
                    <a:solidFill>
                      <a:srgbClr val="FF0000"/>
                    </a:solidFill>
                  </a:rPr>
                  <a:t>Running time: </a:t>
                </a:r>
                <a14:m>
                  <m:oMath xmlns:m="http://schemas.openxmlformats.org/officeDocument/2006/math">
                    <m:r>
                      <m:rPr>
                        <m:sty m:val="p"/>
                      </m:rPr>
                      <a:rPr lang="en-US" sz="2800" b="0" i="0" smtClean="0">
                        <a:solidFill>
                          <a:srgbClr val="FF0000"/>
                        </a:solidFill>
                        <a:latin typeface="Cambria Math" panose="02040503050406030204" pitchFamily="18" charset="0"/>
                      </a:rPr>
                      <m:t>Θ</m:t>
                    </m:r>
                    <m:d>
                      <m:dPr>
                        <m:ctrlPr>
                          <a:rPr lang="en-US" sz="2800" b="0" i="1" smtClean="0">
                            <a:solidFill>
                              <a:srgbClr val="FF0000"/>
                            </a:solidFill>
                            <a:latin typeface="Cambria Math" panose="02040503050406030204" pitchFamily="18" charset="0"/>
                          </a:rPr>
                        </m:ctrlPr>
                      </m:d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𝑉</m:t>
                            </m:r>
                          </m:e>
                        </m:d>
                        <m:r>
                          <a:rPr lang="en-US" sz="2800" b="0" i="1" smtClean="0">
                            <a:solidFill>
                              <a:srgbClr val="FF0000"/>
                            </a:solidFill>
                            <a:latin typeface="Cambria Math" panose="02040503050406030204" pitchFamily="18" charset="0"/>
                          </a:rPr>
                          <m:t>+</m:t>
                        </m:r>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𝐸</m:t>
                            </m:r>
                          </m:e>
                        </m:d>
                      </m:e>
                    </m:d>
                  </m:oMath>
                </a14:m>
                <a:endParaRPr lang="en-US" sz="2800" dirty="0">
                  <a:solidFill>
                    <a:srgbClr val="FF0000"/>
                  </a:solidFill>
                </a:endParaRPr>
              </a:p>
            </p:txBody>
          </p:sp>
        </mc:Choice>
        <mc:Fallback xmlns="">
          <p:sp>
            <p:nvSpPr>
              <p:cNvPr id="3" name="TextBox 2">
                <a:extLst>
                  <a:ext uri="{FF2B5EF4-FFF2-40B4-BE49-F238E27FC236}">
                    <a16:creationId xmlns:a16="http://schemas.microsoft.com/office/drawing/2014/main" id="{F7685445-E91C-3488-3626-7813352F07C6}"/>
                  </a:ext>
                </a:extLst>
              </p:cNvPr>
              <p:cNvSpPr txBox="1">
                <a:spLocks noRot="1" noChangeAspect="1" noMove="1" noResize="1" noEditPoints="1" noAdjustHandles="1" noChangeArrowheads="1" noChangeShapeType="1" noTextEdit="1"/>
              </p:cNvSpPr>
              <p:nvPr/>
            </p:nvSpPr>
            <p:spPr>
              <a:xfrm>
                <a:off x="565536" y="4880066"/>
                <a:ext cx="4201535" cy="523220"/>
              </a:xfrm>
              <a:prstGeom prst="rect">
                <a:avLst/>
              </a:prstGeom>
              <a:blipFill>
                <a:blip r:embed="rId2"/>
                <a:stretch>
                  <a:fillRect l="-3048"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39629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 (more common)</a:t>
            </a:r>
          </a:p>
        </p:txBody>
      </p:sp>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90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8A8A14-3CBF-B60B-19E3-50826B767932}"/>
              </a:ext>
            </a:extLst>
          </p:cNvPr>
          <p:cNvSpPr/>
          <p:nvPr/>
        </p:nvSpPr>
        <p:spPr>
          <a:xfrm>
            <a:off x="396240" y="3083319"/>
            <a:ext cx="5939716" cy="124545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1595"/>
            <a:ext cx="10515600" cy="1325563"/>
          </a:xfrm>
        </p:spPr>
        <p:txBody>
          <a:bodyPr/>
          <a:lstStyle/>
          <a:p>
            <a:r>
              <a:rPr lang="en-US" dirty="0"/>
              <a:t>Using DFS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95401"/>
                <a:ext cx="7525415" cy="5531984"/>
              </a:xfrm>
            </p:spPr>
            <p:txBody>
              <a:bodyPr>
                <a:normAutofit fontScale="92500" lnSpcReduction="10000"/>
              </a:bodyPr>
              <a:lstStyle/>
              <a:p>
                <a:r>
                  <a:rPr lang="en-US" dirty="0"/>
                  <a:t>Consider the “visited times” and “done times” </a:t>
                </a:r>
              </a:p>
              <a:p>
                <a:r>
                  <a:rPr lang="en-US" dirty="0"/>
                  <a:t>Edges can be categorized:</a:t>
                </a:r>
              </a:p>
              <a:p>
                <a:pPr lvl="1"/>
                <a:r>
                  <a:rPr lang="en-US" dirty="0">
                    <a:solidFill>
                      <a:schemeClr val="accent3">
                        <a:lumMod val="75000"/>
                      </a:schemeClr>
                    </a:solidFill>
                  </a:rPr>
                  <a:t>Tree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was followed when pushing</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b="0" dirty="0"/>
                  <a:t> when </a:t>
                </a:r>
                <a14:m>
                  <m:oMath xmlns:m="http://schemas.openxmlformats.org/officeDocument/2006/math">
                    <m:r>
                      <a:rPr lang="en-US" b="0" i="1" smtClean="0">
                        <a:latin typeface="Cambria Math" panose="02040503050406030204" pitchFamily="18" charset="0"/>
                      </a:rPr>
                      <m:t>𝑏</m:t>
                    </m:r>
                  </m:oMath>
                </a14:m>
                <a:r>
                  <a:rPr lang="en-US" dirty="0"/>
                  <a:t> was unvisited when we were at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solidFill>
                      <a:srgbClr val="7030A0"/>
                    </a:solidFill>
                  </a:rPr>
                  <a:t>Back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an “ancestor”</a:t>
                </a:r>
              </a:p>
              <a:p>
                <a:pPr lvl="2"/>
                <a14:m>
                  <m:oMath xmlns:m="http://schemas.openxmlformats.org/officeDocument/2006/math">
                    <m:r>
                      <a:rPr lang="en-US" b="0" i="1" smtClean="0">
                        <a:latin typeface="Cambria Math" panose="02040503050406030204" pitchFamily="18" charset="0"/>
                      </a:rPr>
                      <m:t>𝑎</m:t>
                    </m:r>
                  </m:oMath>
                </a14:m>
                <a:r>
                  <a:rPr lang="en-US" b="0" dirty="0"/>
                  <a:t> and </a:t>
                </a:r>
                <a14:m>
                  <m:oMath xmlns:m="http://schemas.openxmlformats.org/officeDocument/2006/math">
                    <m:r>
                      <a:rPr lang="en-US" b="0" i="1" smtClean="0">
                        <a:latin typeface="Cambria Math" panose="02040503050406030204" pitchFamily="18" charset="0"/>
                      </a:rPr>
                      <m:t>𝑏</m:t>
                    </m:r>
                  </m:oMath>
                </a14:m>
                <a:r>
                  <a:rPr lang="en-US" dirty="0"/>
                  <a:t> visited but not done when we saw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1"/>
                <a:r>
                  <a:rPr lang="en-US" dirty="0">
                    <a:solidFill>
                      <a:srgbClr val="FF33CC"/>
                    </a:solidFill>
                  </a:rPr>
                  <a:t>Forward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 “descendent”</a:t>
                </a:r>
              </a:p>
              <a:p>
                <a:pPr lvl="2"/>
                <a14:m>
                  <m:oMath xmlns:m="http://schemas.openxmlformats.org/officeDocument/2006/math">
                    <m:r>
                      <a:rPr lang="en-US" b="0" i="1" smtClean="0">
                        <a:latin typeface="Cambria Math" panose="02040503050406030204" pitchFamily="18" charset="0"/>
                      </a:rPr>
                      <m:t>𝑏</m:t>
                    </m:r>
                  </m:oMath>
                </a14:m>
                <a:r>
                  <a:rPr lang="en-US" dirty="0"/>
                  <a:t> was visited and done between when </a:t>
                </a:r>
                <a14:m>
                  <m:oMath xmlns:m="http://schemas.openxmlformats.org/officeDocument/2006/math">
                    <m:r>
                      <a:rPr lang="en-US" b="0" i="1" smtClean="0">
                        <a:latin typeface="Cambria Math" panose="02040503050406030204" pitchFamily="18" charset="0"/>
                      </a:rPr>
                      <m:t>𝑎</m:t>
                    </m:r>
                  </m:oMath>
                </a14:m>
                <a:r>
                  <a:rPr lang="en-US" dirty="0"/>
                  <a:t> was visited and done</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0"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endParaRPr lang="en-US" dirty="0"/>
              </a:p>
              <a:p>
                <a:pPr lvl="1"/>
                <a:r>
                  <a:rPr lang="en-US" dirty="0">
                    <a:solidFill>
                      <a:srgbClr val="FF9933"/>
                    </a:solidFill>
                  </a:rPr>
                  <a:t>Cross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 node that doesn’t connect to </a:t>
                </a:r>
                <a14:m>
                  <m:oMath xmlns:m="http://schemas.openxmlformats.org/officeDocument/2006/math">
                    <m:r>
                      <a:rPr lang="en-US" b="0" i="1" smtClean="0">
                        <a:latin typeface="Cambria Math" panose="02040503050406030204" pitchFamily="18" charset="0"/>
                      </a:rPr>
                      <m:t>𝑎</m:t>
                    </m:r>
                  </m:oMath>
                </a14:m>
                <a:endParaRPr lang="en-US" dirty="0"/>
              </a:p>
              <a:p>
                <a:pPr lvl="2"/>
                <a14:m>
                  <m:oMath xmlns:m="http://schemas.openxmlformats.org/officeDocument/2006/math">
                    <m:r>
                      <a:rPr lang="en-US" b="0" i="1" smtClean="0">
                        <a:latin typeface="Cambria Math" panose="02040503050406030204" pitchFamily="18" charset="0"/>
                      </a:rPr>
                      <m:t>𝑏</m:t>
                    </m:r>
                  </m:oMath>
                </a14:m>
                <a:r>
                  <a:rPr lang="en-US" dirty="0"/>
                  <a:t> was seen and done before </a:t>
                </a:r>
                <a14:m>
                  <m:oMath xmlns:m="http://schemas.openxmlformats.org/officeDocument/2006/math">
                    <m:r>
                      <a:rPr lang="en-US" b="0" i="1" smtClean="0">
                        <a:latin typeface="Cambria Math" panose="02040503050406030204" pitchFamily="18" charset="0"/>
                      </a:rPr>
                      <m:t>𝑎</m:t>
                    </m:r>
                  </m:oMath>
                </a14:m>
                <a:r>
                  <a:rPr lang="en-US" dirty="0"/>
                  <a:t> was ever visited</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95401"/>
                <a:ext cx="7525415" cy="5531984"/>
              </a:xfrm>
              <a:blipFill>
                <a:blip r:embed="rId2"/>
                <a:stretch>
                  <a:fillRect l="-1216" t="-2315" b="-5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7051376" y="2498155"/>
            <a:ext cx="1055802" cy="646331"/>
          </a:xfrm>
          <a:prstGeom prst="rect">
            <a:avLst/>
          </a:prstGeom>
          <a:noFill/>
        </p:spPr>
        <p:txBody>
          <a:bodyPr wrap="none" rtlCol="0">
            <a:spAutoFit/>
          </a:bodyPr>
          <a:lstStyle/>
          <a:p>
            <a:r>
              <a:rPr lang="en-US" dirty="0"/>
              <a:t>Visited: 0</a:t>
            </a:r>
          </a:p>
          <a:p>
            <a:r>
              <a:rPr lang="en-US" dirty="0"/>
              <a:t>Done: 15</a:t>
            </a:r>
          </a:p>
        </p:txBody>
      </p:sp>
      <p:sp>
        <p:nvSpPr>
          <p:cNvPr id="9" name="TextBox 8">
            <a:extLst>
              <a:ext uri="{FF2B5EF4-FFF2-40B4-BE49-F238E27FC236}">
                <a16:creationId xmlns:a16="http://schemas.microsoft.com/office/drawing/2014/main" id="{8C2373CC-A627-D9ED-0BCD-FD194BEA0AC1}"/>
              </a:ext>
            </a:extLst>
          </p:cNvPr>
          <p:cNvSpPr txBox="1"/>
          <p:nvPr/>
        </p:nvSpPr>
        <p:spPr>
          <a:xfrm>
            <a:off x="8400192" y="1738815"/>
            <a:ext cx="1108701" cy="646331"/>
          </a:xfrm>
          <a:prstGeom prst="rect">
            <a:avLst/>
          </a:prstGeom>
          <a:noFill/>
        </p:spPr>
        <p:txBody>
          <a:bodyPr wrap="none" rtlCol="0">
            <a:spAutoFit/>
          </a:bodyPr>
          <a:lstStyle/>
          <a:p>
            <a:r>
              <a:rPr lang="en-US" dirty="0"/>
              <a:t>Visited : 1</a:t>
            </a:r>
          </a:p>
          <a:p>
            <a:r>
              <a:rPr lang="en-US" dirty="0"/>
              <a:t>Done: 8</a:t>
            </a:r>
          </a:p>
        </p:txBody>
      </p:sp>
      <p:sp>
        <p:nvSpPr>
          <p:cNvPr id="13" name="TextBox 12">
            <a:extLst>
              <a:ext uri="{FF2B5EF4-FFF2-40B4-BE49-F238E27FC236}">
                <a16:creationId xmlns:a16="http://schemas.microsoft.com/office/drawing/2014/main" id="{25EF6F6B-53A1-1B5A-5296-E139589D5427}"/>
              </a:ext>
            </a:extLst>
          </p:cNvPr>
          <p:cNvSpPr txBox="1"/>
          <p:nvPr/>
        </p:nvSpPr>
        <p:spPr>
          <a:xfrm>
            <a:off x="9835743" y="1769458"/>
            <a:ext cx="1108701" cy="646331"/>
          </a:xfrm>
          <a:prstGeom prst="rect">
            <a:avLst/>
          </a:prstGeom>
          <a:noFill/>
        </p:spPr>
        <p:txBody>
          <a:bodyPr wrap="none" rtlCol="0">
            <a:spAutoFit/>
          </a:bodyPr>
          <a:lstStyle/>
          <a:p>
            <a:r>
              <a:rPr lang="en-US" dirty="0"/>
              <a:t>Visited : 2</a:t>
            </a:r>
          </a:p>
          <a:p>
            <a:r>
              <a:rPr lang="en-US" dirty="0"/>
              <a:t>Done: 7</a:t>
            </a:r>
          </a:p>
        </p:txBody>
      </p:sp>
      <p:sp>
        <p:nvSpPr>
          <p:cNvPr id="14" name="TextBox 13">
            <a:extLst>
              <a:ext uri="{FF2B5EF4-FFF2-40B4-BE49-F238E27FC236}">
                <a16:creationId xmlns:a16="http://schemas.microsoft.com/office/drawing/2014/main" id="{2602DFE7-756D-9FCD-789C-1C34AF7E9F41}"/>
              </a:ext>
            </a:extLst>
          </p:cNvPr>
          <p:cNvSpPr txBox="1"/>
          <p:nvPr/>
        </p:nvSpPr>
        <p:spPr>
          <a:xfrm>
            <a:off x="10817858" y="2189528"/>
            <a:ext cx="1108701" cy="646331"/>
          </a:xfrm>
          <a:prstGeom prst="rect">
            <a:avLst/>
          </a:prstGeom>
          <a:noFill/>
        </p:spPr>
        <p:txBody>
          <a:bodyPr wrap="none" rtlCol="0">
            <a:spAutoFit/>
          </a:bodyPr>
          <a:lstStyle/>
          <a:p>
            <a:r>
              <a:rPr lang="en-US" dirty="0"/>
              <a:t>Visited : 3</a:t>
            </a:r>
          </a:p>
          <a:p>
            <a:r>
              <a:rPr lang="en-US" dirty="0"/>
              <a:t>Done: 6</a:t>
            </a:r>
          </a:p>
        </p:txBody>
      </p:sp>
      <p:sp>
        <p:nvSpPr>
          <p:cNvPr id="15" name="TextBox 14">
            <a:extLst>
              <a:ext uri="{FF2B5EF4-FFF2-40B4-BE49-F238E27FC236}">
                <a16:creationId xmlns:a16="http://schemas.microsoft.com/office/drawing/2014/main" id="{DEC26F77-4D49-3950-8D22-8923AC36C2A4}"/>
              </a:ext>
            </a:extLst>
          </p:cNvPr>
          <p:cNvSpPr txBox="1"/>
          <p:nvPr/>
        </p:nvSpPr>
        <p:spPr>
          <a:xfrm>
            <a:off x="10958033" y="4504684"/>
            <a:ext cx="1108701" cy="646331"/>
          </a:xfrm>
          <a:prstGeom prst="rect">
            <a:avLst/>
          </a:prstGeom>
          <a:noFill/>
        </p:spPr>
        <p:txBody>
          <a:bodyPr wrap="none" rtlCol="0">
            <a:spAutoFit/>
          </a:bodyPr>
          <a:lstStyle/>
          <a:p>
            <a:r>
              <a:rPr lang="en-US" dirty="0"/>
              <a:t>Visited : 4</a:t>
            </a:r>
          </a:p>
          <a:p>
            <a:r>
              <a:rPr lang="en-US" dirty="0"/>
              <a:t>Done: 5</a:t>
            </a:r>
          </a:p>
        </p:txBody>
      </p:sp>
      <p:grpSp>
        <p:nvGrpSpPr>
          <p:cNvPr id="27" name="Group 26">
            <a:extLst>
              <a:ext uri="{FF2B5EF4-FFF2-40B4-BE49-F238E27FC236}">
                <a16:creationId xmlns:a16="http://schemas.microsoft.com/office/drawing/2014/main" id="{53B7506F-586D-4F12-6E6A-2136E400F4CD}"/>
              </a:ext>
            </a:extLst>
          </p:cNvPr>
          <p:cNvGrpSpPr/>
          <p:nvPr/>
        </p:nvGrpSpPr>
        <p:grpSpPr>
          <a:xfrm>
            <a:off x="7620000" y="2371126"/>
            <a:ext cx="4385159" cy="2420607"/>
            <a:chOff x="6934200" y="4047495"/>
            <a:chExt cx="4385159" cy="2420607"/>
          </a:xfrm>
        </p:grpSpPr>
        <p:grpSp>
          <p:nvGrpSpPr>
            <p:cNvPr id="31" name="Group 30">
              <a:extLst>
                <a:ext uri="{FF2B5EF4-FFF2-40B4-BE49-F238E27FC236}">
                  <a16:creationId xmlns:a16="http://schemas.microsoft.com/office/drawing/2014/main" id="{75E60E83-EF60-B160-6395-F34703A2E2C9}"/>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A2187964-E870-5C20-5011-7EF331D8B442}"/>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4CFC0412-9146-E934-F4DC-D43CAC4D8DE1}"/>
                    </a:ext>
                  </a:extLst>
                </p:cNvPr>
                <p:cNvCxnSpPr>
                  <a:stCxn id="49" idx="7"/>
                  <a:endCxn id="50" idx="2"/>
                </p:cNvCxnSpPr>
                <p:nvPr/>
              </p:nvCxnSpPr>
              <p:spPr>
                <a:xfrm flipV="1">
                  <a:off x="438102" y="3276727"/>
                  <a:ext cx="1492916" cy="962604"/>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8726BF-EB96-6CE6-3CBC-9B19B9874C5E}"/>
                    </a:ext>
                  </a:extLst>
                </p:cNvPr>
                <p:cNvCxnSpPr>
                  <a:stCxn id="50" idx="6"/>
                  <a:endCxn id="53" idx="2"/>
                </p:cNvCxnSpPr>
                <p:nvPr/>
              </p:nvCxnSpPr>
              <p:spPr>
                <a:xfrm>
                  <a:off x="2444286" y="3276727"/>
                  <a:ext cx="1510213" cy="52390"/>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3345FA-E452-9557-2472-ED7C1E1FF6F5}"/>
                    </a:ext>
                  </a:extLst>
                </p:cNvPr>
                <p:cNvCxnSpPr>
                  <a:stCxn id="49" idx="4"/>
                  <a:endCxn id="51" idx="1"/>
                </p:cNvCxnSpPr>
                <p:nvPr/>
              </p:nvCxnSpPr>
              <p:spPr>
                <a:xfrm>
                  <a:off x="256634" y="4677433"/>
                  <a:ext cx="857899" cy="1046257"/>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F20CE6-12E8-B8CD-4C6D-6E08BB48B8DD}"/>
                    </a:ext>
                  </a:extLst>
                </p:cNvPr>
                <p:cNvCxnSpPr>
                  <a:stCxn id="52" idx="3"/>
                  <a:endCxn id="51" idx="7"/>
                </p:cNvCxnSpPr>
                <p:nvPr/>
              </p:nvCxnSpPr>
              <p:spPr>
                <a:xfrm flipH="1">
                  <a:off x="1477469" y="4930617"/>
                  <a:ext cx="1172042" cy="793073"/>
                </a:xfrm>
                <a:prstGeom prst="line">
                  <a:avLst/>
                </a:prstGeom>
                <a:ln w="5715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65BF8-0C38-878D-43F0-DCA1382ECE78}"/>
                    </a:ext>
                  </a:extLst>
                </p:cNvPr>
                <p:cNvCxnSpPr>
                  <a:stCxn id="54" idx="2"/>
                  <a:endCxn id="51" idx="5"/>
                </p:cNvCxnSpPr>
                <p:nvPr/>
              </p:nvCxnSpPr>
              <p:spPr>
                <a:xfrm flipH="1" flipV="1">
                  <a:off x="1477469" y="6086626"/>
                  <a:ext cx="1369411" cy="5653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8A7D6-FA04-569D-7C8B-00D1000D5562}"/>
                    </a:ext>
                  </a:extLst>
                </p:cNvPr>
                <p:cNvCxnSpPr>
                  <a:stCxn id="52" idx="5"/>
                  <a:endCxn id="54" idx="0"/>
                </p:cNvCxnSpPr>
                <p:nvPr/>
              </p:nvCxnSpPr>
              <p:spPr>
                <a:xfrm>
                  <a:off x="3012447" y="4930617"/>
                  <a:ext cx="91067" cy="1464686"/>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44733C-FCCA-2B14-53BE-1D266F25D9A6}"/>
                    </a:ext>
                  </a:extLst>
                </p:cNvPr>
                <p:cNvCxnSpPr>
                  <a:cxnSpLocks/>
                  <a:stCxn id="50" idx="5"/>
                  <a:endCxn id="55" idx="1"/>
                </p:cNvCxnSpPr>
                <p:nvPr/>
              </p:nvCxnSpPr>
              <p:spPr>
                <a:xfrm>
                  <a:off x="2369118" y="3458194"/>
                  <a:ext cx="2707217" cy="2755642"/>
                </a:xfrm>
                <a:prstGeom prst="line">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A9FF4-A914-088F-BC91-64DF4D401A0C}"/>
                    </a:ext>
                  </a:extLst>
                </p:cNvPr>
                <p:cNvCxnSpPr>
                  <a:cxnSpLocks/>
                  <a:stCxn id="57" idx="4"/>
                  <a:endCxn id="55" idx="0"/>
                </p:cNvCxnSpPr>
                <p:nvPr/>
              </p:nvCxnSpPr>
              <p:spPr>
                <a:xfrm flipH="1">
                  <a:off x="5257802" y="4262423"/>
                  <a:ext cx="305431" cy="1876245"/>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444822-6EFB-DDAD-2CFA-EF917A222B88}"/>
                    </a:ext>
                  </a:extLst>
                </p:cNvPr>
                <p:cNvCxnSpPr>
                  <a:stCxn id="57" idx="2"/>
                  <a:endCxn id="53" idx="5"/>
                </p:cNvCxnSpPr>
                <p:nvPr/>
              </p:nvCxnSpPr>
              <p:spPr>
                <a:xfrm flipH="1" flipV="1">
                  <a:off x="4392601" y="3510585"/>
                  <a:ext cx="913997" cy="495205"/>
                </a:xfrm>
                <a:prstGeom prst="line">
                  <a:avLst/>
                </a:prstGeom>
                <a:ln w="5715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F4AA5D-0263-91BE-E34B-3CCF5E6D33A9}"/>
                    </a:ext>
                  </a:extLst>
                </p:cNvPr>
                <p:cNvCxnSpPr>
                  <a:stCxn id="56" idx="1"/>
                  <a:endCxn id="5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CB732B-4621-C7D4-11BA-682F7277548D}"/>
                    </a:ext>
                  </a:extLst>
                </p:cNvPr>
                <p:cNvCxnSpPr>
                  <a:stCxn id="56" idx="3"/>
                  <a:endCxn id="55"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753FED-EBEF-C50C-C21C-755E93539BEA}"/>
                    </a:ext>
                  </a:extLst>
                </p:cNvPr>
                <p:cNvCxnSpPr>
                  <a:stCxn id="50" idx="4"/>
                  <a:endCxn id="51" idx="0"/>
                </p:cNvCxnSpPr>
                <p:nvPr/>
              </p:nvCxnSpPr>
              <p:spPr>
                <a:xfrm flipH="1">
                  <a:off x="1296001" y="3533361"/>
                  <a:ext cx="891651" cy="2115163"/>
                </a:xfrm>
                <a:prstGeom prst="line">
                  <a:avLst/>
                </a:prstGeom>
                <a:ln w="57150">
                  <a:solidFill>
                    <a:srgbClr val="FF99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1B5F7B4A-9EC8-F78B-2346-A30082F4B6EE}"/>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BF6D25DC-D0D4-04D2-6803-B09D9B9393B3}"/>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AD85C94E-8822-4B5A-41C5-2476C6E729DD}"/>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379FB71B-E579-7B2A-783E-A82ED8BEA553}"/>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520B4334-C074-8A41-9DB1-8ED01D36B502}"/>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7ED46E86-17A7-C404-82BA-A842355628A9}"/>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8229461C-16BC-CC4C-AFAC-1E5547FEB92D}"/>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B2094438-55C6-D79E-8879-4351A8143ED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8C98B4E5-D147-0466-56D0-8ED4B68409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4" name="Straight Connector 33">
                <a:extLst>
                  <a:ext uri="{FF2B5EF4-FFF2-40B4-BE49-F238E27FC236}">
                    <a16:creationId xmlns:a16="http://schemas.microsoft.com/office/drawing/2014/main" id="{2739BBA3-18B2-BF36-7317-ED47E1F53C5D}"/>
                  </a:ext>
                </a:extLst>
              </p:cNvPr>
              <p:cNvCxnSpPr>
                <a:cxnSpLocks/>
                <a:stCxn id="54" idx="3"/>
                <a:endCxn id="51" idx="4"/>
              </p:cNvCxnSpPr>
              <p:nvPr/>
            </p:nvCxnSpPr>
            <p:spPr>
              <a:xfrm flipH="1" flipV="1">
                <a:off x="2820001" y="5767428"/>
                <a:ext cx="1626045" cy="671613"/>
              </a:xfrm>
              <a:prstGeom prst="line">
                <a:avLst/>
              </a:prstGeom>
              <a:ln w="57150">
                <a:solidFill>
                  <a:srgbClr val="FF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E9958E16-56EF-E87C-97A5-B5B68FBFEDCF}"/>
                </a:ext>
              </a:extLst>
            </p:cNvPr>
            <p:cNvCxnSpPr>
              <a:cxnSpLocks/>
              <a:stCxn id="54" idx="6"/>
              <a:endCxn id="55" idx="3"/>
            </p:cNvCxnSpPr>
            <p:nvPr/>
          </p:nvCxnSpPr>
          <p:spPr>
            <a:xfrm flipV="1">
              <a:off x="9025917" y="6261553"/>
              <a:ext cx="1068340" cy="46793"/>
            </a:xfrm>
            <a:prstGeom prst="line">
              <a:avLst/>
            </a:prstGeom>
            <a:ln w="57150">
              <a:solidFill>
                <a:srgbClr val="FF99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A32814FC-926C-D602-D14E-28CFA754FC90}"/>
              </a:ext>
            </a:extLst>
          </p:cNvPr>
          <p:cNvSpPr txBox="1"/>
          <p:nvPr/>
        </p:nvSpPr>
        <p:spPr>
          <a:xfrm>
            <a:off x="7248312" y="3989297"/>
            <a:ext cx="1108701" cy="646331"/>
          </a:xfrm>
          <a:prstGeom prst="rect">
            <a:avLst/>
          </a:prstGeom>
          <a:noFill/>
        </p:spPr>
        <p:txBody>
          <a:bodyPr wrap="none" rtlCol="0">
            <a:spAutoFit/>
          </a:bodyPr>
          <a:lstStyle/>
          <a:p>
            <a:r>
              <a:rPr lang="en-US" dirty="0"/>
              <a:t>Visited : 9</a:t>
            </a:r>
          </a:p>
          <a:p>
            <a:r>
              <a:rPr lang="en-US" dirty="0"/>
              <a:t>Done: 14 </a:t>
            </a:r>
          </a:p>
        </p:txBody>
      </p:sp>
      <p:sp>
        <p:nvSpPr>
          <p:cNvPr id="25" name="TextBox 24">
            <a:extLst>
              <a:ext uri="{FF2B5EF4-FFF2-40B4-BE49-F238E27FC236}">
                <a16:creationId xmlns:a16="http://schemas.microsoft.com/office/drawing/2014/main" id="{9847A006-6587-9141-4A2A-B0B5DC4D6D60}"/>
              </a:ext>
            </a:extLst>
          </p:cNvPr>
          <p:cNvSpPr txBox="1"/>
          <p:nvPr/>
        </p:nvSpPr>
        <p:spPr>
          <a:xfrm>
            <a:off x="9488075" y="3034367"/>
            <a:ext cx="1225720" cy="646331"/>
          </a:xfrm>
          <a:prstGeom prst="rect">
            <a:avLst/>
          </a:prstGeom>
          <a:noFill/>
        </p:spPr>
        <p:txBody>
          <a:bodyPr wrap="none" rtlCol="0">
            <a:spAutoFit/>
          </a:bodyPr>
          <a:lstStyle/>
          <a:p>
            <a:r>
              <a:rPr lang="en-US" dirty="0"/>
              <a:t>Visited : 10</a:t>
            </a:r>
          </a:p>
          <a:p>
            <a:r>
              <a:rPr lang="en-US" dirty="0"/>
              <a:t>Done: 13 </a:t>
            </a:r>
          </a:p>
        </p:txBody>
      </p:sp>
      <p:sp>
        <p:nvSpPr>
          <p:cNvPr id="26" name="TextBox 25">
            <a:extLst>
              <a:ext uri="{FF2B5EF4-FFF2-40B4-BE49-F238E27FC236}">
                <a16:creationId xmlns:a16="http://schemas.microsoft.com/office/drawing/2014/main" id="{CB4C1517-411B-677D-7B95-09FAEBAE632E}"/>
              </a:ext>
            </a:extLst>
          </p:cNvPr>
          <p:cNvSpPr txBox="1"/>
          <p:nvPr/>
        </p:nvSpPr>
        <p:spPr>
          <a:xfrm>
            <a:off x="9611646" y="4595255"/>
            <a:ext cx="1225720" cy="646331"/>
          </a:xfrm>
          <a:prstGeom prst="rect">
            <a:avLst/>
          </a:prstGeom>
          <a:noFill/>
        </p:spPr>
        <p:txBody>
          <a:bodyPr wrap="none" rtlCol="0">
            <a:spAutoFit/>
          </a:bodyPr>
          <a:lstStyle/>
          <a:p>
            <a:r>
              <a:rPr lang="en-US" dirty="0"/>
              <a:t>Visited : 11</a:t>
            </a:r>
          </a:p>
          <a:p>
            <a:r>
              <a:rPr lang="en-US" dirty="0"/>
              <a:t>Done: 12</a:t>
            </a:r>
          </a:p>
        </p:txBody>
      </p:sp>
    </p:spTree>
    <p:extLst>
      <p:ext uri="{BB962C8B-B14F-4D97-AF65-F5344CB8AC3E}">
        <p14:creationId xmlns:p14="http://schemas.microsoft.com/office/powerpoint/2010/main" val="374980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5E17-3E9F-B9AE-7A20-33EABD73B4AB}"/>
              </a:ext>
            </a:extLst>
          </p:cNvPr>
          <p:cNvSpPr>
            <a:spLocks noGrp="1"/>
          </p:cNvSpPr>
          <p:nvPr>
            <p:ph type="title"/>
          </p:nvPr>
        </p:nvSpPr>
        <p:spPr/>
        <p:txBody>
          <a:bodyPr/>
          <a:lstStyle/>
          <a:p>
            <a:r>
              <a:rPr lang="en-US" dirty="0"/>
              <a:t>Back Edges</a:t>
            </a:r>
          </a:p>
        </p:txBody>
      </p:sp>
      <p:sp>
        <p:nvSpPr>
          <p:cNvPr id="3" name="Content Placeholder 2">
            <a:extLst>
              <a:ext uri="{FF2B5EF4-FFF2-40B4-BE49-F238E27FC236}">
                <a16:creationId xmlns:a16="http://schemas.microsoft.com/office/drawing/2014/main" id="{8078C3A9-45D7-FF17-BBD2-A14D04F500C9}"/>
              </a:ext>
            </a:extLst>
          </p:cNvPr>
          <p:cNvSpPr>
            <a:spLocks noGrp="1"/>
          </p:cNvSpPr>
          <p:nvPr>
            <p:ph idx="1"/>
          </p:nvPr>
        </p:nvSpPr>
        <p:spPr/>
        <p:txBody>
          <a:bodyPr/>
          <a:lstStyle/>
          <a:p>
            <a:r>
              <a:rPr lang="en-US" dirty="0"/>
              <a:t>Behavior of DFS:</a:t>
            </a:r>
          </a:p>
          <a:p>
            <a:pPr lvl="1"/>
            <a:r>
              <a:rPr lang="en-US" dirty="0"/>
              <a:t>“Visit everything reachable from the current node before going back”</a:t>
            </a:r>
          </a:p>
          <a:p>
            <a:r>
              <a:rPr lang="en-US" dirty="0"/>
              <a:t>Back Edge:</a:t>
            </a:r>
          </a:p>
          <a:p>
            <a:pPr lvl="1"/>
            <a:r>
              <a:rPr lang="en-US" dirty="0"/>
              <a:t>The current node’s neighbor is an “in progress” node</a:t>
            </a:r>
          </a:p>
          <a:p>
            <a:pPr lvl="1"/>
            <a:r>
              <a:rPr lang="en-US" dirty="0"/>
              <a:t>Since that other node is “in progress”, the current node is reachable from it</a:t>
            </a:r>
          </a:p>
          <a:p>
            <a:pPr lvl="1"/>
            <a:r>
              <a:rPr lang="en-US" dirty="0"/>
              <a:t>The back edge is a path to that other node</a:t>
            </a:r>
          </a:p>
          <a:p>
            <a:pPr lvl="1"/>
            <a:r>
              <a:rPr lang="en-US" b="1" dirty="0"/>
              <a:t>Cycle!</a:t>
            </a:r>
          </a:p>
          <a:p>
            <a:pPr lvl="1"/>
            <a:endParaRPr lang="en-US" dirty="0"/>
          </a:p>
        </p:txBody>
      </p:sp>
      <p:grpSp>
        <p:nvGrpSpPr>
          <p:cNvPr id="4" name="Group 3">
            <a:extLst>
              <a:ext uri="{FF2B5EF4-FFF2-40B4-BE49-F238E27FC236}">
                <a16:creationId xmlns:a16="http://schemas.microsoft.com/office/drawing/2014/main" id="{11DCC4DB-F032-4A81-897E-295E7BE1228A}"/>
              </a:ext>
            </a:extLst>
          </p:cNvPr>
          <p:cNvGrpSpPr/>
          <p:nvPr/>
        </p:nvGrpSpPr>
        <p:grpSpPr>
          <a:xfrm>
            <a:off x="7371080" y="4232548"/>
            <a:ext cx="4385159" cy="2420607"/>
            <a:chOff x="6934200" y="4047495"/>
            <a:chExt cx="4385159" cy="2420607"/>
          </a:xfrm>
        </p:grpSpPr>
        <p:grpSp>
          <p:nvGrpSpPr>
            <p:cNvPr id="5" name="Group 4">
              <a:extLst>
                <a:ext uri="{FF2B5EF4-FFF2-40B4-BE49-F238E27FC236}">
                  <a16:creationId xmlns:a16="http://schemas.microsoft.com/office/drawing/2014/main" id="{C005497C-CF95-1114-2C14-12B127FE61D0}"/>
                </a:ext>
              </a:extLst>
            </p:cNvPr>
            <p:cNvGrpSpPr/>
            <p:nvPr/>
          </p:nvGrpSpPr>
          <p:grpSpPr>
            <a:xfrm>
              <a:off x="6934200" y="4047495"/>
              <a:ext cx="4385159" cy="2420607"/>
              <a:chOff x="1524000" y="2625729"/>
              <a:chExt cx="7044346" cy="3888478"/>
            </a:xfrm>
          </p:grpSpPr>
          <p:grpSp>
            <p:nvGrpSpPr>
              <p:cNvPr id="7" name="Group 6">
                <a:extLst>
                  <a:ext uri="{FF2B5EF4-FFF2-40B4-BE49-F238E27FC236}">
                    <a16:creationId xmlns:a16="http://schemas.microsoft.com/office/drawing/2014/main" id="{9C3D7E5C-709B-24DE-E459-C9E48E51A49E}"/>
                  </a:ext>
                </a:extLst>
              </p:cNvPr>
              <p:cNvGrpSpPr/>
              <p:nvPr/>
            </p:nvGrpSpPr>
            <p:grpSpPr>
              <a:xfrm>
                <a:off x="1524000" y="2625729"/>
                <a:ext cx="7044346" cy="3888478"/>
                <a:chOff x="0" y="3020093"/>
                <a:chExt cx="7044346" cy="3888478"/>
              </a:xfrm>
            </p:grpSpPr>
            <p:cxnSp>
              <p:nvCxnSpPr>
                <p:cNvPr id="9" name="Straight Connector 8">
                  <a:extLst>
                    <a:ext uri="{FF2B5EF4-FFF2-40B4-BE49-F238E27FC236}">
                      <a16:creationId xmlns:a16="http://schemas.microsoft.com/office/drawing/2014/main" id="{BBFAE05B-7497-744C-A5DF-44FF38A1B758}"/>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92929-9D37-C268-4973-01502CCD95DE}"/>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8FA5CC-5DA7-01F1-2FEA-47026A9CE0CD}"/>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D95AEC-5385-F86B-5C0C-1A605EBFA106}"/>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9A9856-2110-929C-2296-629DD2719CB1}"/>
                    </a:ext>
                  </a:extLst>
                </p:cNvPr>
                <p:cNvCxnSpPr>
                  <a:stCxn id="26" idx="2"/>
                  <a:endCxn id="23" idx="5"/>
                </p:cNvCxnSpPr>
                <p:nvPr/>
              </p:nvCxnSpPr>
              <p:spPr>
                <a:xfrm flipH="1" flipV="1">
                  <a:off x="1477469" y="6086626"/>
                  <a:ext cx="1369411" cy="5653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4D2DCE-0948-D368-8B07-0373D6B6DB9E}"/>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75036-CC03-E7BB-AF20-2A9B20DCB113}"/>
                    </a:ext>
                  </a:extLst>
                </p:cNvPr>
                <p:cNvCxnSpPr>
                  <a:cxnSpLocks/>
                  <a:stCxn id="22" idx="5"/>
                  <a:endCxn id="27" idx="1"/>
                </p:cNvCxnSpPr>
                <p:nvPr/>
              </p:nvCxnSpPr>
              <p:spPr>
                <a:xfrm>
                  <a:off x="2369118" y="3458194"/>
                  <a:ext cx="2707217" cy="2755642"/>
                </a:xfrm>
                <a:prstGeom prst="line">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A3F958-BEA5-B6DC-2BEA-0F03C1464AB6}"/>
                    </a:ext>
                  </a:extLst>
                </p:cNvPr>
                <p:cNvCxnSpPr>
                  <a:cxnSpLocks/>
                  <a:stCxn id="29"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34E752-806D-9EC0-9920-26490F7D20AC}"/>
                    </a:ext>
                  </a:extLst>
                </p:cNvPr>
                <p:cNvCxnSpPr>
                  <a:stCxn id="29"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3B54E8-F1AA-8138-92DD-A90F692F291A}"/>
                    </a:ext>
                  </a:extLst>
                </p:cNvPr>
                <p:cNvCxnSpPr>
                  <a:stCxn id="28" idx="1"/>
                  <a:endCxn id="29"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FE647C-B33C-6D0A-EF08-464FB5072C0E}"/>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E8BCCA-3BA1-3DA5-95F5-49AE6F38918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1DFB8EE-BA6D-03DB-6325-067BA39330C6}"/>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5358D523-10D3-DC0A-A3AC-680CD3B6CBA1}"/>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E2709509-5AFA-9027-8CE6-DDF1E65BECC7}"/>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B891A546-AD77-7B39-D8ED-3CEF182E85ED}"/>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E17795D5-B07D-6BBC-0FD6-93D219AC2221}"/>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51E2E627-E987-0637-939F-9D67131CED36}"/>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BAAC9EDC-C798-1CF1-AB22-2F75208F18C1}"/>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09A32FFF-2117-14FC-368E-3578D1750C0B}"/>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9" name="Oval 28">
                  <a:extLst>
                    <a:ext uri="{FF2B5EF4-FFF2-40B4-BE49-F238E27FC236}">
                      <a16:creationId xmlns:a16="http://schemas.microsoft.com/office/drawing/2014/main" id="{7CC32412-8B24-36D1-2463-8B1FD1F235E9}"/>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8" name="Straight Connector 7">
                <a:extLst>
                  <a:ext uri="{FF2B5EF4-FFF2-40B4-BE49-F238E27FC236}">
                    <a16:creationId xmlns:a16="http://schemas.microsoft.com/office/drawing/2014/main" id="{64169FFD-3958-E793-7DF4-EC555FBD836B}"/>
                  </a:ext>
                </a:extLst>
              </p:cNvPr>
              <p:cNvCxnSpPr>
                <a:cxnSpLocks/>
                <a:stCxn id="26" idx="3"/>
                <a:endCxn id="23"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05ED39C8-9FE1-0516-963A-24BEA5C6DC50}"/>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31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 Detection</a:t>
            </a:r>
          </a:p>
        </p:txBody>
      </p:sp>
      <p:sp>
        <p:nvSpPr>
          <p:cNvPr id="4" name="Slide Number Placeholder 3"/>
          <p:cNvSpPr>
            <a:spLocks noGrp="1"/>
          </p:cNvSpPr>
          <p:nvPr>
            <p:ph type="sldNum" sz="quarter" idx="12"/>
          </p:nvPr>
        </p:nvSpPr>
        <p:spPr/>
        <p:txBody>
          <a:bodyPr/>
          <a:lstStyle/>
          <a:p>
            <a:fld id="{86BADE50-950A-4D58-BFB2-FA2C6A8B385D}" type="slidenum">
              <a:rPr lang="en-US" smtClean="0"/>
              <a:t>14</a:t>
            </a:fld>
            <a:endParaRPr lang="en-US"/>
          </a:p>
        </p:txBody>
      </p:sp>
      <p:sp>
        <p:nvSpPr>
          <p:cNvPr id="43" name="TextBox 42"/>
          <p:cNvSpPr txBox="1"/>
          <p:nvPr/>
        </p:nvSpPr>
        <p:spPr>
          <a:xfrm>
            <a:off x="3479035" y="1529498"/>
            <a:ext cx="11568684" cy="5262979"/>
          </a:xfrm>
          <a:prstGeom prst="rect">
            <a:avLst/>
          </a:prstGeom>
          <a:noFill/>
        </p:spPr>
        <p:txBody>
          <a:bodyPr wrap="square" rtlCol="0">
            <a:spAutoFit/>
          </a:bodyPr>
          <a:lstStyle/>
          <a:p>
            <a:r>
              <a:rPr lang="en-US" sz="2400" dirty="0" err="1"/>
              <a:t>boolean</a:t>
            </a:r>
            <a:r>
              <a:rPr lang="en-US" sz="2400" dirty="0"/>
              <a:t> </a:t>
            </a:r>
            <a:r>
              <a:rPr lang="en-US" sz="2400" dirty="0" err="1"/>
              <a:t>hasCycle</a:t>
            </a:r>
            <a:r>
              <a:rPr lang="en-US" sz="2400" dirty="0"/>
              <a:t>(graph, </a:t>
            </a:r>
            <a:r>
              <a:rPr lang="en-US" sz="2400" dirty="0" err="1"/>
              <a:t>curr</a:t>
            </a:r>
            <a:r>
              <a:rPr lang="en-US" sz="2400" dirty="0"/>
              <a:t>){</a:t>
            </a:r>
          </a:p>
          <a:p>
            <a:r>
              <a:rPr lang="en-US" sz="2400" dirty="0"/>
              <a:t>	mark </a:t>
            </a:r>
            <a:r>
              <a:rPr lang="en-US" sz="2400" dirty="0" err="1"/>
              <a:t>curr</a:t>
            </a:r>
            <a:r>
              <a:rPr lang="en-US" sz="2400" dirty="0"/>
              <a:t> as “visited”;</a:t>
            </a:r>
          </a:p>
          <a:p>
            <a:r>
              <a:rPr lang="en-US" sz="2400" dirty="0"/>
              <a:t>	</a:t>
            </a:r>
            <a:r>
              <a:rPr lang="en-US" sz="2400" dirty="0" err="1">
                <a:solidFill>
                  <a:srgbClr val="FF0000"/>
                </a:solidFill>
              </a:rPr>
              <a:t>cycleFound</a:t>
            </a:r>
            <a:r>
              <a:rPr lang="en-US" sz="2400" dirty="0">
                <a:solidFill>
                  <a:srgbClr val="FF0000"/>
                </a:solidFill>
              </a:rPr>
              <a:t> = false;</a:t>
            </a:r>
          </a:p>
          <a:p>
            <a:r>
              <a:rPr lang="en-US" sz="2400" dirty="0"/>
              <a:t>	for (v : neighbors(current)){</a:t>
            </a:r>
          </a:p>
          <a:p>
            <a:r>
              <a:rPr lang="en-US" sz="2400" dirty="0"/>
              <a:t>		</a:t>
            </a:r>
            <a:r>
              <a:rPr lang="en-US" sz="2400" dirty="0">
                <a:solidFill>
                  <a:srgbClr val="FF0000"/>
                </a:solidFill>
              </a:rPr>
              <a:t>if (v marked “visited” &amp;&amp; ! v marked “done”){</a:t>
            </a:r>
          </a:p>
          <a:p>
            <a:r>
              <a:rPr lang="en-US" sz="2400" dirty="0">
                <a:solidFill>
                  <a:srgbClr val="FF0000"/>
                </a:solidFill>
              </a:rPr>
              <a:t>			</a:t>
            </a:r>
            <a:r>
              <a:rPr lang="en-US" sz="2400" dirty="0" err="1">
                <a:solidFill>
                  <a:srgbClr val="FF0000"/>
                </a:solidFill>
              </a:rPr>
              <a:t>cycleFound</a:t>
            </a:r>
            <a:r>
              <a:rPr lang="en-US" sz="2400" dirty="0">
                <a:solidFill>
                  <a:srgbClr val="FF0000"/>
                </a:solidFill>
              </a:rPr>
              <a:t>=true;</a:t>
            </a:r>
          </a:p>
          <a:p>
            <a:r>
              <a:rPr lang="en-US" sz="2400" dirty="0">
                <a:solidFill>
                  <a:srgbClr val="FF0000"/>
                </a:solidFill>
              </a:rPr>
              <a:t>		}</a:t>
            </a:r>
          </a:p>
          <a:p>
            <a:r>
              <a:rPr lang="en-US" sz="2400" dirty="0"/>
              <a:t>		if (! v marked “visited”</a:t>
            </a:r>
            <a:r>
              <a:rPr lang="en-US" sz="2400" dirty="0">
                <a:solidFill>
                  <a:srgbClr val="FF0000"/>
                </a:solidFill>
              </a:rPr>
              <a:t> &amp;&amp; !</a:t>
            </a:r>
            <a:r>
              <a:rPr lang="en-US" sz="2400" dirty="0" err="1">
                <a:solidFill>
                  <a:srgbClr val="FF0000"/>
                </a:solidFill>
              </a:rPr>
              <a:t>cycleFound</a:t>
            </a:r>
            <a:r>
              <a:rPr lang="en-US" sz="2400" dirty="0"/>
              <a:t>){</a:t>
            </a:r>
          </a:p>
          <a:p>
            <a:r>
              <a:rPr lang="en-US" sz="2400" dirty="0"/>
              <a:t>			</a:t>
            </a:r>
            <a:r>
              <a:rPr lang="en-US" sz="2400" dirty="0" err="1">
                <a:solidFill>
                  <a:srgbClr val="FF0000"/>
                </a:solidFill>
              </a:rPr>
              <a:t>cycleFound</a:t>
            </a:r>
            <a:r>
              <a:rPr lang="en-US" sz="2400" dirty="0">
                <a:solidFill>
                  <a:srgbClr val="FF0000"/>
                </a:solidFill>
              </a:rPr>
              <a:t> = </a:t>
            </a:r>
            <a:r>
              <a:rPr lang="en-US" sz="2400" dirty="0" err="1"/>
              <a:t>hasCycle</a:t>
            </a:r>
            <a:r>
              <a:rPr lang="en-US" sz="2400" dirty="0"/>
              <a:t>(graph, v);</a:t>
            </a:r>
          </a:p>
          <a:p>
            <a:r>
              <a:rPr lang="en-US" sz="2400" dirty="0"/>
              <a:t>		}</a:t>
            </a:r>
          </a:p>
          <a:p>
            <a:r>
              <a:rPr lang="en-US" sz="2400" dirty="0"/>
              <a:t>	}</a:t>
            </a:r>
          </a:p>
          <a:p>
            <a:r>
              <a:rPr lang="en-US" sz="2400" dirty="0"/>
              <a:t>	mark </a:t>
            </a:r>
            <a:r>
              <a:rPr lang="en-US" sz="2400" dirty="0" err="1"/>
              <a:t>curr</a:t>
            </a:r>
            <a:r>
              <a:rPr lang="en-US" sz="2400" dirty="0"/>
              <a:t> as “done”;</a:t>
            </a:r>
          </a:p>
          <a:p>
            <a:r>
              <a:rPr lang="en-US" sz="2400" dirty="0"/>
              <a:t>	</a:t>
            </a:r>
            <a:r>
              <a:rPr lang="en-US" sz="2400" dirty="0">
                <a:solidFill>
                  <a:srgbClr val="FF0000"/>
                </a:solidFill>
              </a:rPr>
              <a:t>return </a:t>
            </a:r>
            <a:r>
              <a:rPr lang="en-US" sz="2400" dirty="0" err="1">
                <a:solidFill>
                  <a:srgbClr val="FF0000"/>
                </a:solidFill>
              </a:rPr>
              <a:t>cycleFound</a:t>
            </a:r>
            <a:r>
              <a:rPr lang="en-US" sz="2400" dirty="0">
                <a:solidFill>
                  <a:srgbClr val="FF0000"/>
                </a:solidFill>
              </a:rPr>
              <a:t>;</a:t>
            </a:r>
          </a:p>
          <a:p>
            <a:r>
              <a:rPr lang="en-US" sz="24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303500" y="2950683"/>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305A923-957B-ED78-9721-01D3F5097FFD}"/>
              </a:ext>
            </a:extLst>
          </p:cNvPr>
          <p:cNvSpPr txBox="1"/>
          <p:nvPr/>
        </p:nvSpPr>
        <p:spPr>
          <a:xfrm>
            <a:off x="7931446" y="424092"/>
            <a:ext cx="4101507" cy="523220"/>
          </a:xfrm>
          <a:prstGeom prst="rect">
            <a:avLst/>
          </a:prstGeom>
          <a:noFill/>
          <a:ln>
            <a:solidFill>
              <a:srgbClr val="FF0000"/>
            </a:solidFill>
          </a:ln>
        </p:spPr>
        <p:txBody>
          <a:bodyPr wrap="none" rtlCol="0">
            <a:spAutoFit/>
          </a:bodyPr>
          <a:lstStyle/>
          <a:p>
            <a:r>
              <a:rPr lang="en-US" sz="2800" dirty="0">
                <a:solidFill>
                  <a:srgbClr val="FF0000"/>
                </a:solidFill>
              </a:rPr>
              <a:t>Idea: Look for a back edge!</a:t>
            </a:r>
          </a:p>
        </p:txBody>
      </p:sp>
    </p:spTree>
    <p:extLst>
      <p:ext uri="{BB962C8B-B14F-4D97-AF65-F5344CB8AC3E}">
        <p14:creationId xmlns:p14="http://schemas.microsoft.com/office/powerpoint/2010/main" val="217603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Topological Sort of a </a:t>
                </a:r>
                <a:r>
                  <a:rPr lang="en-US" b="1" dirty="0"/>
                  <a:t>directed acyclic graph </a:t>
                </a:r>
                <a14:m>
                  <m:oMath xmlns:m="http://schemas.openxmlformats.org/officeDocument/2006/math">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m:t>
                    </m:r>
                  </m:oMath>
                </a14:m>
                <a:r>
                  <a:rPr lang="en-US" b="1" dirty="0"/>
                  <a:t> </a:t>
                </a:r>
                <a:r>
                  <a:rPr lang="en-US" dirty="0"/>
                  <a:t>is a permutation of </a:t>
                </a:r>
                <a14:m>
                  <m:oMath xmlns:m="http://schemas.openxmlformats.org/officeDocument/2006/math">
                    <m:r>
                      <a:rPr lang="en-US" b="0" i="1" smtClean="0">
                        <a:latin typeface="Cambria Math" panose="02040503050406030204" pitchFamily="18" charset="0"/>
                      </a:rPr>
                      <m:t>𝑉</m:t>
                    </m:r>
                  </m:oMath>
                </a14:m>
                <a:r>
                  <a:rPr lang="en-US" b="1" dirty="0"/>
                  <a:t> </a:t>
                </a:r>
                <a:r>
                  <a:rPr lang="en-US" dirty="0"/>
                  <a:t>such that if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 then </a:t>
                </a:r>
                <a14:m>
                  <m:oMath xmlns:m="http://schemas.openxmlformats.org/officeDocument/2006/math">
                    <m:r>
                      <a:rPr lang="en-US" b="0" i="1" smtClean="0">
                        <a:latin typeface="Cambria Math" panose="02040503050406030204" pitchFamily="18" charset="0"/>
                      </a:rPr>
                      <m:t>𝑢</m:t>
                    </m:r>
                  </m:oMath>
                </a14:m>
                <a:r>
                  <a:rPr lang="en-US" dirty="0"/>
                  <a:t> is before </a:t>
                </a:r>
                <a14:m>
                  <m:oMath xmlns:m="http://schemas.openxmlformats.org/officeDocument/2006/math">
                    <m:r>
                      <a:rPr lang="en-US" b="0" i="1" smtClean="0">
                        <a:latin typeface="Cambria Math" panose="02040503050406030204" pitchFamily="18" charset="0"/>
                      </a:rPr>
                      <m:t>𝑣</m:t>
                    </m:r>
                  </m:oMath>
                </a14:m>
                <a:r>
                  <a:rPr lang="en-US" dirty="0"/>
                  <a:t> in the permutation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15</a:t>
            </a:fld>
            <a:endParaRPr lang="en-US" dirty="0"/>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66" idx="3"/>
                  <a:endCxn id="59"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2"/>
                <a:endCxn id="60"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320B0D44-4503-B113-87EC-AB0E7A1FCD53}"/>
              </a:ext>
            </a:extLst>
          </p:cNvPr>
          <p:cNvCxnSpPr>
            <a:stCxn id="50" idx="6"/>
            <a:endCxn id="53" idx="2"/>
          </p:cNvCxnSpPr>
          <p:nvPr/>
        </p:nvCxnSpPr>
        <p:spPr>
          <a:xfrm>
            <a:off x="3554103" y="5244295"/>
            <a:ext cx="395811" cy="217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39D31B-7AA3-5A48-D190-1D40BC85C1C6}"/>
              </a:ext>
            </a:extLst>
          </p:cNvPr>
          <p:cNvCxnSpPr>
            <a:cxnSpLocks/>
            <a:stCxn id="49" idx="6"/>
            <a:endCxn id="51" idx="2"/>
          </p:cNvCxnSpPr>
          <p:nvPr/>
        </p:nvCxnSpPr>
        <p:spPr>
          <a:xfrm>
            <a:off x="619356" y="5234984"/>
            <a:ext cx="449770" cy="631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29C94-2160-69CC-F66F-68DB22CA31D4}"/>
              </a:ext>
            </a:extLst>
          </p:cNvPr>
          <p:cNvCxnSpPr>
            <a:cxnSpLocks/>
            <a:stCxn id="52" idx="2"/>
            <a:endCxn id="51" idx="6"/>
          </p:cNvCxnSpPr>
          <p:nvPr/>
        </p:nvCxnSpPr>
        <p:spPr>
          <a:xfrm flipH="1" flipV="1">
            <a:off x="1388639" y="5241299"/>
            <a:ext cx="403878" cy="599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3BF517-36A9-3702-EE69-685E12DA7259}"/>
              </a:ext>
            </a:extLst>
          </p:cNvPr>
          <p:cNvCxnSpPr>
            <a:cxnSpLocks/>
            <a:stCxn id="52" idx="6"/>
            <a:endCxn id="54" idx="2"/>
          </p:cNvCxnSpPr>
          <p:nvPr/>
        </p:nvCxnSpPr>
        <p:spPr>
          <a:xfrm>
            <a:off x="2112030" y="5247292"/>
            <a:ext cx="401523" cy="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E0D209-7094-638C-C4AA-27037DB27106}"/>
              </a:ext>
            </a:extLst>
          </p:cNvPr>
          <p:cNvCxnSpPr>
            <a:cxnSpLocks/>
            <a:stCxn id="57" idx="6"/>
            <a:endCxn id="55" idx="2"/>
          </p:cNvCxnSpPr>
          <p:nvPr/>
        </p:nvCxnSpPr>
        <p:spPr>
          <a:xfrm flipV="1">
            <a:off x="5610488" y="5234983"/>
            <a:ext cx="325755" cy="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4C4795-CDC5-0939-14B6-7DF5DAF16019}"/>
              </a:ext>
            </a:extLst>
          </p:cNvPr>
          <p:cNvCxnSpPr>
            <a:cxnSpLocks/>
            <a:stCxn id="56" idx="6"/>
            <a:endCxn id="57" idx="2"/>
          </p:cNvCxnSpPr>
          <p:nvPr/>
        </p:nvCxnSpPr>
        <p:spPr>
          <a:xfrm>
            <a:off x="4895164" y="5222490"/>
            <a:ext cx="395811" cy="1249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71178C-0CB5-81FD-1C6B-5885A1FB0446}"/>
              </a:ext>
            </a:extLst>
          </p:cNvPr>
          <p:cNvSpPr/>
          <p:nvPr/>
        </p:nvSpPr>
        <p:spPr>
          <a:xfrm>
            <a:off x="299843" y="5075227"/>
            <a:ext cx="319513" cy="319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D513346B-401C-3652-32D9-06DEA4AF7513}"/>
              </a:ext>
            </a:extLst>
          </p:cNvPr>
          <p:cNvSpPr/>
          <p:nvPr/>
        </p:nvSpPr>
        <p:spPr>
          <a:xfrm>
            <a:off x="3234590" y="5084538"/>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9513FE45-B8A0-FFEC-0FD0-6DC0DB834F09}"/>
              </a:ext>
            </a:extLst>
          </p:cNvPr>
          <p:cNvSpPr/>
          <p:nvPr/>
        </p:nvSpPr>
        <p:spPr>
          <a:xfrm>
            <a:off x="1069126" y="5081542"/>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4DA80F62-FF8D-4A09-382B-25FB41FB52BB}"/>
              </a:ext>
            </a:extLst>
          </p:cNvPr>
          <p:cNvSpPr/>
          <p:nvPr/>
        </p:nvSpPr>
        <p:spPr>
          <a:xfrm>
            <a:off x="1792517"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F293ED18-F8D1-4A1B-3349-17CEE171B546}"/>
              </a:ext>
            </a:extLst>
          </p:cNvPr>
          <p:cNvSpPr/>
          <p:nvPr/>
        </p:nvSpPr>
        <p:spPr>
          <a:xfrm>
            <a:off x="3949914" y="508671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4E957851-1997-7A07-C848-B94950E30C25}"/>
              </a:ext>
            </a:extLst>
          </p:cNvPr>
          <p:cNvSpPr/>
          <p:nvPr/>
        </p:nvSpPr>
        <p:spPr>
          <a:xfrm>
            <a:off x="2513553"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FA22541B-82CB-C642-8CB9-FAA3546D6900}"/>
              </a:ext>
            </a:extLst>
          </p:cNvPr>
          <p:cNvSpPr/>
          <p:nvPr/>
        </p:nvSpPr>
        <p:spPr>
          <a:xfrm>
            <a:off x="5936243" y="507522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90AB557A-4E87-F26F-1D7A-BFF85239C859}"/>
              </a:ext>
            </a:extLst>
          </p:cNvPr>
          <p:cNvSpPr/>
          <p:nvPr/>
        </p:nvSpPr>
        <p:spPr>
          <a:xfrm>
            <a:off x="4575651" y="5062733"/>
            <a:ext cx="319513" cy="319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7EBB0A32-9C29-4F89-4C8D-81397F03586E}"/>
              </a:ext>
            </a:extLst>
          </p:cNvPr>
          <p:cNvSpPr/>
          <p:nvPr/>
        </p:nvSpPr>
        <p:spPr>
          <a:xfrm>
            <a:off x="5290975" y="5075227"/>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cxnSp>
        <p:nvCxnSpPr>
          <p:cNvPr id="153" name="Connector: Curved 152">
            <a:extLst>
              <a:ext uri="{FF2B5EF4-FFF2-40B4-BE49-F238E27FC236}">
                <a16:creationId xmlns:a16="http://schemas.microsoft.com/office/drawing/2014/main" id="{814C6C3D-8A21-06DD-4CAA-098772864918}"/>
              </a:ext>
            </a:extLst>
          </p:cNvPr>
          <p:cNvCxnSpPr>
            <a:cxnSpLocks/>
            <a:stCxn id="49" idx="0"/>
            <a:endCxn id="50" idx="0"/>
          </p:cNvCxnSpPr>
          <p:nvPr/>
        </p:nvCxnSpPr>
        <p:spPr>
          <a:xfrm rot="16200000" flipH="1">
            <a:off x="1922317" y="3612509"/>
            <a:ext cx="9311" cy="2934747"/>
          </a:xfrm>
          <a:prstGeom prst="curvedConnector3">
            <a:avLst>
              <a:gd name="adj1" fmla="val -443912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Curved 157">
            <a:extLst>
              <a:ext uri="{FF2B5EF4-FFF2-40B4-BE49-F238E27FC236}">
                <a16:creationId xmlns:a16="http://schemas.microsoft.com/office/drawing/2014/main" id="{A4729202-4054-EC19-C819-B933598504E1}"/>
              </a:ext>
            </a:extLst>
          </p:cNvPr>
          <p:cNvCxnSpPr>
            <a:cxnSpLocks/>
            <a:stCxn id="51" idx="0"/>
            <a:endCxn id="50" idx="1"/>
          </p:cNvCxnSpPr>
          <p:nvPr/>
        </p:nvCxnSpPr>
        <p:spPr>
          <a:xfrm rot="16200000" flipH="1">
            <a:off x="2230238" y="4080187"/>
            <a:ext cx="49788" cy="2052499"/>
          </a:xfrm>
          <a:prstGeom prst="curvedConnector3">
            <a:avLst>
              <a:gd name="adj1" fmla="val -459147"/>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Curved 161">
            <a:extLst>
              <a:ext uri="{FF2B5EF4-FFF2-40B4-BE49-F238E27FC236}">
                <a16:creationId xmlns:a16="http://schemas.microsoft.com/office/drawing/2014/main" id="{0559DE45-F33F-F5BF-9F25-091F131C8528}"/>
              </a:ext>
            </a:extLst>
          </p:cNvPr>
          <p:cNvCxnSpPr>
            <a:cxnSpLocks/>
            <a:stCxn id="51" idx="5"/>
            <a:endCxn id="54" idx="3"/>
          </p:cNvCxnSpPr>
          <p:nvPr/>
        </p:nvCxnSpPr>
        <p:spPr>
          <a:xfrm rot="16200000" flipH="1">
            <a:off x="1948100" y="4748010"/>
            <a:ext cx="5993" cy="1218498"/>
          </a:xfrm>
          <a:prstGeom prst="curvedConnector3">
            <a:avLst>
              <a:gd name="adj1" fmla="val 4695228"/>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Curved 164">
            <a:extLst>
              <a:ext uri="{FF2B5EF4-FFF2-40B4-BE49-F238E27FC236}">
                <a16:creationId xmlns:a16="http://schemas.microsoft.com/office/drawing/2014/main" id="{8C9D547F-8E81-F5F2-EDFF-11DB65A07280}"/>
              </a:ext>
            </a:extLst>
          </p:cNvPr>
          <p:cNvCxnSpPr>
            <a:cxnSpLocks/>
            <a:stCxn id="54" idx="5"/>
            <a:endCxn id="55" idx="4"/>
          </p:cNvCxnSpPr>
          <p:nvPr/>
        </p:nvCxnSpPr>
        <p:spPr>
          <a:xfrm rot="16200000" flipH="1">
            <a:off x="4423896" y="3722634"/>
            <a:ext cx="34483" cy="3309726"/>
          </a:xfrm>
          <a:prstGeom prst="curvedConnector3">
            <a:avLst>
              <a:gd name="adj1" fmla="val 187004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or: Curved 191">
            <a:extLst>
              <a:ext uri="{FF2B5EF4-FFF2-40B4-BE49-F238E27FC236}">
                <a16:creationId xmlns:a16="http://schemas.microsoft.com/office/drawing/2014/main" id="{B84B2C03-CFCF-CA20-781E-C58089660A45}"/>
              </a:ext>
            </a:extLst>
          </p:cNvPr>
          <p:cNvCxnSpPr>
            <a:cxnSpLocks/>
            <a:stCxn id="50" idx="7"/>
            <a:endCxn id="57" idx="0"/>
          </p:cNvCxnSpPr>
          <p:nvPr/>
        </p:nvCxnSpPr>
        <p:spPr>
          <a:xfrm rot="5400000" flipH="1" flipV="1">
            <a:off x="4450970" y="4131569"/>
            <a:ext cx="56103" cy="1943421"/>
          </a:xfrm>
          <a:prstGeom prst="curvedConnector3">
            <a:avLst>
              <a:gd name="adj1" fmla="val 853193"/>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or: Curved 210">
            <a:extLst>
              <a:ext uri="{FF2B5EF4-FFF2-40B4-BE49-F238E27FC236}">
                <a16:creationId xmlns:a16="http://schemas.microsoft.com/office/drawing/2014/main" id="{6415C442-473D-7C8D-D16D-EC9EDBE277FA}"/>
              </a:ext>
            </a:extLst>
          </p:cNvPr>
          <p:cNvCxnSpPr>
            <a:cxnSpLocks/>
            <a:stCxn id="53" idx="7"/>
            <a:endCxn id="57" idx="1"/>
          </p:cNvCxnSpPr>
          <p:nvPr/>
        </p:nvCxnSpPr>
        <p:spPr>
          <a:xfrm rot="5400000" flipH="1" flipV="1">
            <a:off x="4774457" y="4570198"/>
            <a:ext cx="11489" cy="1115132"/>
          </a:xfrm>
          <a:prstGeom prst="curvedConnector3">
            <a:avLst>
              <a:gd name="adj1" fmla="val 249700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Connector: Curved 227">
            <a:extLst>
              <a:ext uri="{FF2B5EF4-FFF2-40B4-BE49-F238E27FC236}">
                <a16:creationId xmlns:a16="http://schemas.microsoft.com/office/drawing/2014/main" id="{05560F74-47A6-8A48-52DE-D20A78234D0A}"/>
              </a:ext>
            </a:extLst>
          </p:cNvPr>
          <p:cNvCxnSpPr>
            <a:cxnSpLocks/>
            <a:stCxn id="56" idx="5"/>
            <a:endCxn id="55" idx="3"/>
          </p:cNvCxnSpPr>
          <p:nvPr/>
        </p:nvCxnSpPr>
        <p:spPr>
          <a:xfrm rot="16200000" flipH="1">
            <a:off x="5409457" y="4774368"/>
            <a:ext cx="12493" cy="1134663"/>
          </a:xfrm>
          <a:prstGeom prst="curvedConnector3">
            <a:avLst>
              <a:gd name="adj1" fmla="val 230437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85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16</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D1BA3A-96E8-D2C0-ED4F-1198276AF6C8}"/>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170705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1325563"/>
          </a:xfrm>
        </p:spPr>
        <p:txBody>
          <a:bodyPr>
            <a:normAutofit/>
          </a:bodyPr>
          <a:lstStyle/>
          <a:p>
            <a:r>
              <a:rPr lang="en-US" dirty="0"/>
              <a:t>DFS: Topological sort</a:t>
            </a:r>
          </a:p>
        </p:txBody>
      </p:sp>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p:sp>
        <p:nvSpPr>
          <p:cNvPr id="43" name="TextBox 42"/>
          <p:cNvSpPr txBox="1"/>
          <p:nvPr/>
        </p:nvSpPr>
        <p:spPr>
          <a:xfrm>
            <a:off x="49174" y="727110"/>
            <a:ext cx="8686800" cy="6247864"/>
          </a:xfrm>
          <a:prstGeom prst="rect">
            <a:avLst/>
          </a:prstGeom>
          <a:noFill/>
        </p:spPr>
        <p:txBody>
          <a:bodyPr wrap="square" rtlCol="0">
            <a:spAutoFit/>
          </a:bodyPr>
          <a:lstStyle/>
          <a:p>
            <a:r>
              <a:rPr lang="en-US" sz="2000" dirty="0"/>
              <a:t>List </a:t>
            </a:r>
            <a:r>
              <a:rPr lang="en-US" sz="2000" dirty="0" err="1"/>
              <a:t>topSort</a:t>
            </a:r>
            <a:r>
              <a:rPr lang="en-US" sz="2000" dirty="0"/>
              <a:t>(graph){</a:t>
            </a:r>
          </a:p>
          <a:p>
            <a:r>
              <a:rPr lang="en-US" sz="2000" b="1" dirty="0">
                <a:solidFill>
                  <a:srgbClr val="FF0000"/>
                </a:solidFill>
              </a:rPr>
              <a:t>	List&lt;Nodes&gt; done = new List&lt;&gt;();</a:t>
            </a:r>
          </a:p>
          <a:p>
            <a:r>
              <a:rPr lang="en-US" sz="2000" b="1" dirty="0">
                <a:solidFill>
                  <a:srgbClr val="FF0000"/>
                </a:solidFill>
              </a:rPr>
              <a:t>	for (Node v : </a:t>
            </a:r>
            <a:r>
              <a:rPr lang="en-US" sz="2000" b="1" dirty="0" err="1">
                <a:solidFill>
                  <a:srgbClr val="FF0000"/>
                </a:solidFill>
              </a:rPr>
              <a:t>graph.vertices</a:t>
            </a:r>
            <a:r>
              <a:rPr lang="en-US" sz="2000" b="1" dirty="0">
                <a:solidFill>
                  <a:srgbClr val="FF0000"/>
                </a:solidFill>
              </a:rPr>
              <a:t>){</a:t>
            </a:r>
          </a:p>
          <a:p>
            <a:r>
              <a:rPr lang="en-US" sz="2000" b="1" dirty="0">
                <a:solidFill>
                  <a:srgbClr val="FF0000"/>
                </a:solidFill>
              </a:rPr>
              <a:t>		if (!</a:t>
            </a:r>
            <a:r>
              <a:rPr lang="en-US" sz="2000" b="1" dirty="0" err="1">
                <a:solidFill>
                  <a:srgbClr val="FF0000"/>
                </a:solidFill>
              </a:rPr>
              <a:t>v.visited</a:t>
            </a:r>
            <a:r>
              <a:rPr lang="en-US" sz="2000" b="1" dirty="0">
                <a:solidFill>
                  <a:srgbClr val="FF0000"/>
                </a:solidFill>
              </a:rPr>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done.reverse</a:t>
            </a:r>
            <a:r>
              <a:rPr lang="en-US" sz="2000" b="1" dirty="0">
                <a:solidFill>
                  <a:srgbClr val="FF0000"/>
                </a:solidFill>
              </a:rPr>
              <a:t>();</a:t>
            </a:r>
          </a:p>
          <a:p>
            <a:r>
              <a:rPr lang="en-US" sz="2000" b="1" dirty="0">
                <a:solidFill>
                  <a:srgbClr val="FF0000"/>
                </a:solidFill>
              </a:rPr>
              <a:t>	return done;</a:t>
            </a:r>
          </a:p>
          <a:p>
            <a:r>
              <a:rPr lang="en-US" sz="2000" dirty="0"/>
              <a:t>}</a:t>
            </a:r>
          </a:p>
          <a:p>
            <a:endParaRPr lang="en-US" sz="2000" dirty="0"/>
          </a:p>
          <a:p>
            <a:r>
              <a:rPr lang="en-US" sz="2000" dirty="0"/>
              <a:t>void </a:t>
            </a:r>
            <a:r>
              <a:rPr lang="en-US" sz="2000" dirty="0" err="1"/>
              <a:t>finishTime</a:t>
            </a:r>
            <a:r>
              <a:rPr lang="en-US" sz="2000" dirty="0"/>
              <a:t>(graph, </a:t>
            </a:r>
            <a:r>
              <a:rPr lang="en-US" sz="2000" dirty="0" err="1"/>
              <a:t>curr</a:t>
            </a:r>
            <a:r>
              <a:rPr lang="en-US" sz="2000" dirty="0"/>
              <a:t>, finished){</a:t>
            </a:r>
          </a:p>
          <a:p>
            <a:r>
              <a:rPr lang="en-US" sz="2000" dirty="0"/>
              <a:t>	</a:t>
            </a:r>
            <a:r>
              <a:rPr lang="en-US" sz="2000" dirty="0" err="1"/>
              <a:t>curr.visited</a:t>
            </a:r>
            <a:r>
              <a:rPr lang="en-US" sz="2000" dirty="0"/>
              <a:t> = true;</a:t>
            </a:r>
          </a:p>
          <a:p>
            <a:r>
              <a:rPr lang="en-US" sz="2000" dirty="0"/>
              <a:t>	for (Node v : </a:t>
            </a:r>
            <a:r>
              <a:rPr lang="en-US" sz="2000" dirty="0" err="1"/>
              <a:t>curr.neighbors</a:t>
            </a:r>
            <a:r>
              <a:rPr lang="en-US" sz="2000" dirty="0"/>
              <a:t>){</a:t>
            </a:r>
          </a:p>
          <a:p>
            <a:r>
              <a:rPr lang="en-US" sz="2000" dirty="0"/>
              <a:t>		if (!</a:t>
            </a:r>
            <a:r>
              <a:rPr lang="en-US" sz="2000" dirty="0" err="1"/>
              <a:t>v.visited</a:t>
            </a:r>
            <a:r>
              <a:rPr lang="en-US" sz="2000" dirty="0"/>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done.add</a:t>
            </a:r>
            <a:r>
              <a:rPr lang="en-US" sz="2000" b="1" dirty="0">
                <a:solidFill>
                  <a:srgbClr val="FF0000"/>
                </a:solidFill>
              </a:rPr>
              <a:t>(</a:t>
            </a:r>
            <a:r>
              <a:rPr lang="en-US" sz="2000" b="1" dirty="0" err="1">
                <a:solidFill>
                  <a:srgbClr val="FF0000"/>
                </a:solidFill>
              </a:rPr>
              <a:t>curr</a:t>
            </a:r>
            <a:r>
              <a:rPr lang="en-US" sz="2000" b="1" dirty="0">
                <a:solidFill>
                  <a:srgbClr val="FF0000"/>
                </a:solidFill>
              </a:rPr>
              <a:t>)</a:t>
            </a:r>
          </a:p>
          <a:p>
            <a:r>
              <a:rPr lang="en-US" sz="2000" dirty="0"/>
              <a:t>}			</a:t>
            </a:r>
          </a:p>
        </p:txBody>
      </p:sp>
      <p:grpSp>
        <p:nvGrpSpPr>
          <p:cNvPr id="5" name="Group 4">
            <a:extLst>
              <a:ext uri="{FF2B5EF4-FFF2-40B4-BE49-F238E27FC236}">
                <a16:creationId xmlns:a16="http://schemas.microsoft.com/office/drawing/2014/main" id="{DE8D4C7C-0AE1-7852-CBEE-C620B6E41F0E}"/>
              </a:ext>
            </a:extLst>
          </p:cNvPr>
          <p:cNvGrpSpPr/>
          <p:nvPr/>
        </p:nvGrpSpPr>
        <p:grpSpPr>
          <a:xfrm>
            <a:off x="7009533" y="4114199"/>
            <a:ext cx="4385159" cy="2420607"/>
            <a:chOff x="6934200" y="4047495"/>
            <a:chExt cx="4385159" cy="2420607"/>
          </a:xfrm>
        </p:grpSpPr>
        <p:grpSp>
          <p:nvGrpSpPr>
            <p:cNvPr id="6" name="Group 5">
              <a:extLst>
                <a:ext uri="{FF2B5EF4-FFF2-40B4-BE49-F238E27FC236}">
                  <a16:creationId xmlns:a16="http://schemas.microsoft.com/office/drawing/2014/main" id="{A6AD1A1F-1858-45D6-7E51-1F9AF1CDD4A7}"/>
                </a:ext>
              </a:extLst>
            </p:cNvPr>
            <p:cNvGrpSpPr/>
            <p:nvPr/>
          </p:nvGrpSpPr>
          <p:grpSpPr>
            <a:xfrm>
              <a:off x="6934200" y="4047495"/>
              <a:ext cx="4385159" cy="2420607"/>
              <a:chOff x="1524000" y="2625729"/>
              <a:chExt cx="7044346" cy="3888478"/>
            </a:xfrm>
          </p:grpSpPr>
          <p:grpSp>
            <p:nvGrpSpPr>
              <p:cNvPr id="8" name="Group 7">
                <a:extLst>
                  <a:ext uri="{FF2B5EF4-FFF2-40B4-BE49-F238E27FC236}">
                    <a16:creationId xmlns:a16="http://schemas.microsoft.com/office/drawing/2014/main" id="{F677033C-CB5F-46AB-B374-335942CAC422}"/>
                  </a:ext>
                </a:extLst>
              </p:cNvPr>
              <p:cNvGrpSpPr/>
              <p:nvPr/>
            </p:nvGrpSpPr>
            <p:grpSpPr>
              <a:xfrm>
                <a:off x="1524000" y="2625729"/>
                <a:ext cx="7044346" cy="3888478"/>
                <a:chOff x="0" y="3020093"/>
                <a:chExt cx="7044346" cy="3888478"/>
              </a:xfrm>
            </p:grpSpPr>
            <p:cxnSp>
              <p:nvCxnSpPr>
                <p:cNvPr id="10" name="Straight Connector 9">
                  <a:extLst>
                    <a:ext uri="{FF2B5EF4-FFF2-40B4-BE49-F238E27FC236}">
                      <a16:creationId xmlns:a16="http://schemas.microsoft.com/office/drawing/2014/main" id="{6C65CFAA-FA9A-DDB6-F0F9-3C9FF5C1C650}"/>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421D9D-777D-CB21-D6E6-A17BCE7AFEAD}"/>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629D0-968A-8695-0E03-5E719B3B3761}"/>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4E1493-F810-AAF7-D036-ABDA53E0371E}"/>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0DB74C-4636-EC59-3B12-4158D04693E1}"/>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EE49A2-D7BB-55D2-CDF7-57117EFD6BC0}"/>
                    </a:ext>
                  </a:extLst>
                </p:cNvPr>
                <p:cNvCxnSpPr>
                  <a:cxnSpLocks/>
                  <a:stCxn id="56" idx="3"/>
                  <a:endCxn id="22"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B7356C-0FBF-4014-5B14-9D07550C2011}"/>
                    </a:ext>
                  </a:extLst>
                </p:cNvPr>
                <p:cNvCxnSpPr>
                  <a:cxnSpLocks/>
                  <a:stCxn id="56"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3CFE9C-7CA9-76B0-E6C8-A01F0F47567A}"/>
                    </a:ext>
                  </a:extLst>
                </p:cNvPr>
                <p:cNvCxnSpPr>
                  <a:stCxn id="56"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1EEFB6-6240-9286-EB6B-87B4E3A42C62}"/>
                    </a:ext>
                  </a:extLst>
                </p:cNvPr>
                <p:cNvCxnSpPr>
                  <a:stCxn id="28" idx="1"/>
                  <a:endCxn id="5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DD2A99-E823-2C5F-48A9-215EF4B837A0}"/>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45E6E6-E67F-AE66-A2FF-F42504A2C17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0252589-58D9-C066-18D8-930B9F0C654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CBAB2B40-EA53-50A6-67B2-4C18A86EFEF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27394C2A-20FB-8408-0C52-8124EB58C80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F13D01A1-2099-59FF-8B64-AAF9428E285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FE5977DB-14AA-CCA3-797B-283030773577}"/>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A93C95AB-CD73-19F4-C798-3BAD9970D00F}"/>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71BAD119-94DD-8C8A-99D3-A302AE58E595}"/>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B640C0E4-7E3C-3D79-7380-C6915BFD818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6" name="Oval 55">
                  <a:extLst>
                    <a:ext uri="{FF2B5EF4-FFF2-40B4-BE49-F238E27FC236}">
                      <a16:creationId xmlns:a16="http://schemas.microsoft.com/office/drawing/2014/main" id="{6AD5C5D0-2FEE-6D4B-935F-6492A37B941C}"/>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9" name="Straight Connector 8">
                <a:extLst>
                  <a:ext uri="{FF2B5EF4-FFF2-40B4-BE49-F238E27FC236}">
                    <a16:creationId xmlns:a16="http://schemas.microsoft.com/office/drawing/2014/main" id="{BEEEE52A-2F02-4140-A7B3-78C20CCC7FED}"/>
                  </a:ext>
                </a:extLst>
              </p:cNvPr>
              <p:cNvCxnSpPr>
                <a:cxnSpLocks/>
                <a:stCxn id="26" idx="2"/>
                <a:endCxn id="23"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2AA96582-F630-B845-F0CF-A10ECF5F36C6}"/>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8E7255-187D-527D-D4D0-00AE6ABCE8BB}"/>
              </a:ext>
            </a:extLst>
          </p:cNvPr>
          <p:cNvGrpSpPr/>
          <p:nvPr/>
        </p:nvGrpSpPr>
        <p:grpSpPr>
          <a:xfrm>
            <a:off x="6137495" y="3052992"/>
            <a:ext cx="5682036" cy="538444"/>
            <a:chOff x="7767403" y="2882319"/>
            <a:chExt cx="3971372" cy="376337"/>
          </a:xfrm>
        </p:grpSpPr>
        <p:grpSp>
          <p:nvGrpSpPr>
            <p:cNvPr id="39" name="Group 38">
              <a:extLst>
                <a:ext uri="{FF2B5EF4-FFF2-40B4-BE49-F238E27FC236}">
                  <a16:creationId xmlns:a16="http://schemas.microsoft.com/office/drawing/2014/main" id="{6790045B-2F32-574B-21DE-2D66631DC027}"/>
                </a:ext>
              </a:extLst>
            </p:cNvPr>
            <p:cNvGrpSpPr/>
            <p:nvPr/>
          </p:nvGrpSpPr>
          <p:grpSpPr>
            <a:xfrm>
              <a:off x="8371362" y="2882319"/>
              <a:ext cx="3367413" cy="376337"/>
              <a:chOff x="6834185" y="3171034"/>
              <a:chExt cx="3367413" cy="376337"/>
            </a:xfrm>
          </p:grpSpPr>
          <p:sp>
            <p:nvSpPr>
              <p:cNvPr id="29" name="Rectangle 28">
                <a:extLst>
                  <a:ext uri="{FF2B5EF4-FFF2-40B4-BE49-F238E27FC236}">
                    <a16:creationId xmlns:a16="http://schemas.microsoft.com/office/drawing/2014/main" id="{BFCD21DE-873D-0948-01AB-7B6EFA7DD1D9}"/>
                  </a:ext>
                </a:extLst>
              </p:cNvPr>
              <p:cNvSpPr/>
              <p:nvPr/>
            </p:nvSpPr>
            <p:spPr>
              <a:xfrm>
                <a:off x="6834185"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2CAD4C-6A2B-BFEB-EF9D-1998F5B2AD06}"/>
                  </a:ext>
                </a:extLst>
              </p:cNvPr>
              <p:cNvSpPr/>
              <p:nvPr/>
            </p:nvSpPr>
            <p:spPr>
              <a:xfrm>
                <a:off x="7208342"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868008-327D-8243-B1F3-D11DCE8FF2FE}"/>
                  </a:ext>
                </a:extLst>
              </p:cNvPr>
              <p:cNvSpPr/>
              <p:nvPr/>
            </p:nvSpPr>
            <p:spPr>
              <a:xfrm>
                <a:off x="7582499"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FE4A74-528B-DA33-573C-55CB58EF089C}"/>
                  </a:ext>
                </a:extLst>
              </p:cNvPr>
              <p:cNvSpPr/>
              <p:nvPr/>
            </p:nvSpPr>
            <p:spPr>
              <a:xfrm>
                <a:off x="7956656"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EB594F-FCAF-7CA7-BDA4-48D848AB46A2}"/>
                  </a:ext>
                </a:extLst>
              </p:cNvPr>
              <p:cNvSpPr/>
              <p:nvPr/>
            </p:nvSpPr>
            <p:spPr>
              <a:xfrm>
                <a:off x="8330813"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28763D2-5ED8-F326-A12C-7F9AF72C1521}"/>
                  </a:ext>
                </a:extLst>
              </p:cNvPr>
              <p:cNvSpPr/>
              <p:nvPr/>
            </p:nvSpPr>
            <p:spPr>
              <a:xfrm>
                <a:off x="8704970"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39B383-AA24-4F78-B96A-E2BB6FF2B8FE}"/>
                  </a:ext>
                </a:extLst>
              </p:cNvPr>
              <p:cNvSpPr/>
              <p:nvPr/>
            </p:nvSpPr>
            <p:spPr>
              <a:xfrm>
                <a:off x="9079127"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61B852-1CE3-C752-64EE-C4906CBEEDEF}"/>
                  </a:ext>
                </a:extLst>
              </p:cNvPr>
              <p:cNvSpPr/>
              <p:nvPr/>
            </p:nvSpPr>
            <p:spPr>
              <a:xfrm>
                <a:off x="9453284"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C7AA5A-29AB-650B-5877-CFACC47DFBD7}"/>
                  </a:ext>
                </a:extLst>
              </p:cNvPr>
              <p:cNvSpPr/>
              <p:nvPr/>
            </p:nvSpPr>
            <p:spPr>
              <a:xfrm>
                <a:off x="9827441"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ACD12F9E-10C2-F575-75E3-44213FAE7B5A}"/>
                </a:ext>
              </a:extLst>
            </p:cNvPr>
            <p:cNvSpPr txBox="1"/>
            <p:nvPr/>
          </p:nvSpPr>
          <p:spPr>
            <a:xfrm>
              <a:off x="7767403" y="2965901"/>
              <a:ext cx="607501" cy="224242"/>
            </a:xfrm>
            <a:prstGeom prst="rect">
              <a:avLst/>
            </a:prstGeom>
            <a:noFill/>
          </p:spPr>
          <p:txBody>
            <a:bodyPr wrap="none" rtlCol="0">
              <a:spAutoFit/>
            </a:bodyPr>
            <a:lstStyle/>
            <a:p>
              <a:pPr algn="r"/>
              <a:r>
                <a:rPr lang="en-US" sz="2000" dirty="0"/>
                <a:t>finished:</a:t>
              </a:r>
            </a:p>
          </p:txBody>
        </p:sp>
      </p:grpSp>
      <p:sp>
        <p:nvSpPr>
          <p:cNvPr id="38" name="TextBox 37">
            <a:extLst>
              <a:ext uri="{FF2B5EF4-FFF2-40B4-BE49-F238E27FC236}">
                <a16:creationId xmlns:a16="http://schemas.microsoft.com/office/drawing/2014/main" id="{DF63F4C6-0844-B0AA-630A-71E0D77220F9}"/>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280057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Single-Source Shortest Path</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524000" y="4572000"/>
                <a:ext cx="8915400" cy="2308324"/>
              </a:xfrm>
              <a:prstGeom prst="rect">
                <a:avLst/>
              </a:prstGeom>
              <a:noFill/>
            </p:spPr>
            <p:txBody>
              <a:bodyPr wrap="square" rtlCol="0">
                <a:spAutoFit/>
              </a:bodyPr>
              <a:lstStyle/>
              <a:p>
                <a:r>
                  <a:rPr lang="en-US" sz="2400" dirty="0"/>
                  <a:t>Find the quickest way to get from UVA to each of these other places</a:t>
                </a:r>
              </a:p>
              <a:p>
                <a:endParaRPr lang="en-US" sz="2400" dirty="0"/>
              </a:p>
              <a:p>
                <a:r>
                  <a:rPr lang="en-US" sz="2400" dirty="0"/>
                  <a:t>Given a graph </a:t>
                </a:r>
                <a14:m>
                  <m:oMath xmlns:m="http://schemas.openxmlformats.org/officeDocument/2006/math">
                    <m:r>
                      <a:rPr lang="en-US" sz="2400" i="1">
                        <a:latin typeface="Cambria Math"/>
                      </a:rPr>
                      <m:t>𝐺</m:t>
                    </m:r>
                    <m:r>
                      <a:rPr lang="en-US" sz="2400" i="1">
                        <a:latin typeface="Cambria Math"/>
                      </a:rPr>
                      <m:t>=(</m:t>
                    </m:r>
                    <m:r>
                      <a:rPr lang="en-US" sz="2400" i="1">
                        <a:latin typeface="Cambria Math"/>
                      </a:rPr>
                      <m:t>𝑉</m:t>
                    </m:r>
                    <m:r>
                      <a:rPr lang="en-US" sz="2400" i="1">
                        <a:latin typeface="Cambria Math"/>
                      </a:rPr>
                      <m:t>,</m:t>
                    </m:r>
                    <m:r>
                      <a:rPr lang="en-US" sz="2400" i="1">
                        <a:latin typeface="Cambria Math"/>
                      </a:rPr>
                      <m:t>𝐸</m:t>
                    </m:r>
                    <m:r>
                      <a:rPr lang="en-US" sz="2400" i="1">
                        <a:latin typeface="Cambria Math"/>
                      </a:rPr>
                      <m:t>)</m:t>
                    </m:r>
                  </m:oMath>
                </a14:m>
                <a:r>
                  <a:rPr lang="en-US" sz="2400" dirty="0"/>
                  <a:t> and a start node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𝑉</m:t>
                    </m:r>
                  </m:oMath>
                </a14:m>
                <a:r>
                  <a:rPr lang="en-US" sz="2400" dirty="0"/>
                  <a:t>, for each </a:t>
                </a:r>
                <a14:m>
                  <m:oMath xmlns:m="http://schemas.openxmlformats.org/officeDocument/2006/math">
                    <m:r>
                      <a:rPr lang="en-US" sz="2400" i="1">
                        <a:latin typeface="Cambria Math"/>
                      </a:rPr>
                      <m:t>𝑣</m:t>
                    </m:r>
                    <m:r>
                      <a:rPr lang="en-US" sz="2400" i="1">
                        <a:latin typeface="Cambria Math"/>
                      </a:rPr>
                      <m:t>∈</m:t>
                    </m:r>
                    <m:r>
                      <a:rPr lang="en-US" sz="2400" i="1">
                        <a:latin typeface="Cambria Math"/>
                      </a:rPr>
                      <m:t>𝑉</m:t>
                    </m:r>
                  </m:oMath>
                </a14:m>
                <a:r>
                  <a:rPr lang="en-US" sz="2400" dirty="0"/>
                  <a:t> find the least-weight path from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𝑣</m:t>
                    </m:r>
                  </m:oMath>
                </a14:m>
                <a:r>
                  <a:rPr lang="en-US" sz="2400" dirty="0"/>
                  <a:t> (call this weight </a:t>
                </a:r>
                <a14:m>
                  <m:oMath xmlns:m="http://schemas.openxmlformats.org/officeDocument/2006/math">
                    <m:r>
                      <a:rPr lang="en-US" sz="2400" i="1">
                        <a:latin typeface="Cambria Math"/>
                      </a:rPr>
                      <m:t>𝛿</m:t>
                    </m:r>
                    <m:r>
                      <a:rPr lang="en-US" sz="2400" i="1">
                        <a:latin typeface="Cambria Math"/>
                      </a:rPr>
                      <m:t>(</m:t>
                    </m:r>
                    <m:r>
                      <a:rPr lang="en-US" sz="2400" i="1">
                        <a:latin typeface="Cambria Math"/>
                      </a:rPr>
                      <m:t>𝑠</m:t>
                    </m:r>
                    <m:r>
                      <a:rPr lang="en-US" sz="2400" i="1">
                        <a:latin typeface="Cambria Math"/>
                      </a:rPr>
                      <m:t>,</m:t>
                    </m:r>
                    <m:r>
                      <a:rPr lang="en-US" sz="2400" i="1">
                        <a:latin typeface="Cambria Math"/>
                      </a:rPr>
                      <m:t>𝑣</m:t>
                    </m:r>
                    <m:r>
                      <a:rPr lang="en-US" sz="2400" i="1">
                        <a:latin typeface="Cambria Math"/>
                      </a:rPr>
                      <m:t>)</m:t>
                    </m:r>
                  </m:oMath>
                </a14:m>
                <a:r>
                  <a:rPr lang="en-US" sz="2400" dirty="0"/>
                  <a:t>)</a:t>
                </a:r>
              </a:p>
              <a:p>
                <a:endParaRPr lang="en-US" sz="2400" dirty="0"/>
              </a:p>
              <a:p>
                <a:r>
                  <a:rPr lang="en-US" sz="2400" dirty="0"/>
                  <a:t>(assumption: all edge weights are positive)</a:t>
                </a:r>
              </a:p>
            </p:txBody>
          </p:sp>
        </mc:Choice>
        <mc:Fallback xmlns="">
          <p:sp>
            <p:nvSpPr>
              <p:cNvPr id="3" name="TextBox 2"/>
              <p:cNvSpPr txBox="1">
                <a:spLocks noRot="1" noChangeAspect="1" noMove="1" noResize="1" noEditPoints="1" noAdjustHandles="1" noChangeArrowheads="1" noChangeShapeType="1" noTextEdit="1"/>
              </p:cNvSpPr>
              <p:nvPr/>
            </p:nvSpPr>
            <p:spPr>
              <a:xfrm>
                <a:off x="1524000" y="4572000"/>
                <a:ext cx="8915400" cy="2308324"/>
              </a:xfrm>
              <a:prstGeom prst="rect">
                <a:avLst/>
              </a:prstGeom>
              <a:blipFill>
                <a:blip r:embed="rId2"/>
                <a:stretch>
                  <a:fillRect l="-1140" t="-2198" b="-4396"/>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0BCC9019-DF73-D79E-6D28-0E1B9B39BB8C}"/>
              </a:ext>
            </a:extLst>
          </p:cNvPr>
          <p:cNvGrpSpPr/>
          <p:nvPr/>
        </p:nvGrpSpPr>
        <p:grpSpPr>
          <a:xfrm>
            <a:off x="3383668" y="1460060"/>
            <a:ext cx="5424664" cy="2953091"/>
            <a:chOff x="2004930" y="1521214"/>
            <a:chExt cx="7331334" cy="3991049"/>
          </a:xfrm>
        </p:grpSpPr>
        <p:pic>
          <p:nvPicPr>
            <p:cNvPr id="6" name="Picture 2" descr="Image result for UCLA">
              <a:extLst>
                <a:ext uri="{FF2B5EF4-FFF2-40B4-BE49-F238E27FC236}">
                  <a16:creationId xmlns:a16="http://schemas.microsoft.com/office/drawing/2014/main" id="{CAF21C7F-7318-8A70-1A1D-C92360336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4114801"/>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RI International">
              <a:extLst>
                <a:ext uri="{FF2B5EF4-FFF2-40B4-BE49-F238E27FC236}">
                  <a16:creationId xmlns:a16="http://schemas.microsoft.com/office/drawing/2014/main" id="{9A620BD3-A5ED-002E-DE7B-EECD63AEF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209800"/>
              <a:ext cx="1295400" cy="957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UCSB">
              <a:extLst>
                <a:ext uri="{FF2B5EF4-FFF2-40B4-BE49-F238E27FC236}">
                  <a16:creationId xmlns:a16="http://schemas.microsoft.com/office/drawing/2014/main" id="{24459CED-A487-F74E-DF25-233888EA92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691" y="1694568"/>
              <a:ext cx="957755" cy="508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University of Utah">
              <a:extLst>
                <a:ext uri="{FF2B5EF4-FFF2-40B4-BE49-F238E27FC236}">
                  <a16:creationId xmlns:a16="http://schemas.microsoft.com/office/drawing/2014/main" id="{3A843055-4F68-6FC0-EB1B-55B5C5F82D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0074" y="4419600"/>
              <a:ext cx="1042326" cy="1042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harvard">
              <a:extLst>
                <a:ext uri="{FF2B5EF4-FFF2-40B4-BE49-F238E27FC236}">
                  <a16:creationId xmlns:a16="http://schemas.microsoft.com/office/drawing/2014/main" id="{0C13C080-22DB-97C3-EF48-94F34B4BC3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4362" y="4850938"/>
              <a:ext cx="678862" cy="66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yale">
              <a:extLst>
                <a:ext uri="{FF2B5EF4-FFF2-40B4-BE49-F238E27FC236}">
                  <a16:creationId xmlns:a16="http://schemas.microsoft.com/office/drawing/2014/main" id="{03F26437-8EB8-77CC-0B58-DD29AC3600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4930" y="2590800"/>
              <a:ext cx="674276" cy="704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cmu">
              <a:extLst>
                <a:ext uri="{FF2B5EF4-FFF2-40B4-BE49-F238E27FC236}">
                  <a16:creationId xmlns:a16="http://schemas.microsoft.com/office/drawing/2014/main" id="{EFDA2442-D037-15C4-F6D4-CA6DCF5B2D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2135" y="3216885"/>
              <a:ext cx="994129" cy="994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Image result for mit">
              <a:extLst>
                <a:ext uri="{FF2B5EF4-FFF2-40B4-BE49-F238E27FC236}">
                  <a16:creationId xmlns:a16="http://schemas.microsoft.com/office/drawing/2014/main" id="{C1410B7C-28E1-AAA6-F7F3-7B78F51DC4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6399" y="3227427"/>
              <a:ext cx="737119" cy="37655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635CD9B-E41B-9366-370E-FFD4CA5738A1}"/>
                </a:ext>
              </a:extLst>
            </p:cNvPr>
            <p:cNvCxnSpPr>
              <a:cxnSpLocks/>
            </p:cNvCxnSpPr>
            <p:nvPr/>
          </p:nvCxnSpPr>
          <p:spPr>
            <a:xfrm flipV="1">
              <a:off x="2624296" y="1948872"/>
              <a:ext cx="1214280" cy="6733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FEF895-FBFD-977F-DF6E-C8C91610CA84}"/>
                </a:ext>
              </a:extLst>
            </p:cNvPr>
            <p:cNvCxnSpPr>
              <a:cxnSpLocks/>
            </p:cNvCxnSpPr>
            <p:nvPr/>
          </p:nvCxnSpPr>
          <p:spPr>
            <a:xfrm>
              <a:off x="4676446" y="1807387"/>
              <a:ext cx="11092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6742CD-E516-AAF4-776B-99CE4A2A92F6}"/>
                </a:ext>
              </a:extLst>
            </p:cNvPr>
            <p:cNvCxnSpPr>
              <a:cxnSpLocks/>
              <a:stCxn id="11" idx="2"/>
            </p:cNvCxnSpPr>
            <p:nvPr/>
          </p:nvCxnSpPr>
          <p:spPr>
            <a:xfrm>
              <a:off x="2342068" y="3294857"/>
              <a:ext cx="716596" cy="1029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CB19C2-9307-A34D-18DD-8E1FF6B560A8}"/>
                </a:ext>
              </a:extLst>
            </p:cNvPr>
            <p:cNvCxnSpPr>
              <a:cxnSpLocks/>
              <a:stCxn id="13" idx="1"/>
            </p:cNvCxnSpPr>
            <p:nvPr/>
          </p:nvCxnSpPr>
          <p:spPr>
            <a:xfrm flipH="1">
              <a:off x="3824008" y="3415704"/>
              <a:ext cx="882391" cy="9129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EB81FD-62A5-6CAB-35DD-C1CB47FA2C09}"/>
                </a:ext>
              </a:extLst>
            </p:cNvPr>
            <p:cNvCxnSpPr>
              <a:cxnSpLocks/>
            </p:cNvCxnSpPr>
            <p:nvPr/>
          </p:nvCxnSpPr>
          <p:spPr>
            <a:xfrm flipH="1" flipV="1">
              <a:off x="3776917" y="4780959"/>
              <a:ext cx="1135672"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545F96-A7E1-0906-0558-301D0E9A34C7}"/>
                </a:ext>
              </a:extLst>
            </p:cNvPr>
            <p:cNvCxnSpPr>
              <a:cxnSpLocks/>
              <a:stCxn id="13" idx="2"/>
              <a:endCxn id="10" idx="0"/>
            </p:cNvCxnSpPr>
            <p:nvPr/>
          </p:nvCxnSpPr>
          <p:spPr>
            <a:xfrm>
              <a:off x="5074959" y="3603980"/>
              <a:ext cx="118834" cy="1246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AD7121-915F-BF07-82E9-7F85E3D73927}"/>
                </a:ext>
              </a:extLst>
            </p:cNvPr>
            <p:cNvCxnSpPr>
              <a:cxnSpLocks/>
            </p:cNvCxnSpPr>
            <p:nvPr/>
          </p:nvCxnSpPr>
          <p:spPr>
            <a:xfrm flipV="1">
              <a:off x="5193794" y="2318202"/>
              <a:ext cx="787515" cy="976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BD135E-E317-A05D-86FF-FD483AFB2E00}"/>
                </a:ext>
              </a:extLst>
            </p:cNvPr>
            <p:cNvCxnSpPr>
              <a:cxnSpLocks/>
              <a:stCxn id="10" idx="3"/>
            </p:cNvCxnSpPr>
            <p:nvPr/>
          </p:nvCxnSpPr>
          <p:spPr>
            <a:xfrm>
              <a:off x="5533224" y="5181601"/>
              <a:ext cx="14009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B56382-445B-9BAB-5C5F-79F7A1C395A2}"/>
                </a:ext>
              </a:extLst>
            </p:cNvPr>
            <p:cNvCxnSpPr>
              <a:cxnSpLocks/>
            </p:cNvCxnSpPr>
            <p:nvPr/>
          </p:nvCxnSpPr>
          <p:spPr>
            <a:xfrm flipH="1" flipV="1">
              <a:off x="6249637" y="2412816"/>
              <a:ext cx="836964" cy="231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EA04C2-553C-65BA-BCBB-146D68692B14}"/>
                </a:ext>
              </a:extLst>
            </p:cNvPr>
            <p:cNvCxnSpPr>
              <a:cxnSpLocks/>
            </p:cNvCxnSpPr>
            <p:nvPr/>
          </p:nvCxnSpPr>
          <p:spPr>
            <a:xfrm flipH="1" flipV="1">
              <a:off x="6637383" y="2238828"/>
              <a:ext cx="449218" cy="231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569DF5-384F-7F94-BF36-1B9D567C78CE}"/>
                </a:ext>
              </a:extLst>
            </p:cNvPr>
            <p:cNvCxnSpPr/>
            <p:nvPr/>
          </p:nvCxnSpPr>
          <p:spPr>
            <a:xfrm flipV="1">
              <a:off x="7410450" y="2942829"/>
              <a:ext cx="171450" cy="1605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E7C106-A3DC-C812-74AE-88B0979A8F24}"/>
                </a:ext>
              </a:extLst>
            </p:cNvPr>
            <p:cNvCxnSpPr>
              <a:cxnSpLocks/>
            </p:cNvCxnSpPr>
            <p:nvPr/>
          </p:nvCxnSpPr>
          <p:spPr>
            <a:xfrm flipH="1" flipV="1">
              <a:off x="8013242" y="2872266"/>
              <a:ext cx="469440" cy="456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20EA8D-8BB0-0C2B-9658-1EDA406B198A}"/>
                </a:ext>
              </a:extLst>
            </p:cNvPr>
            <p:cNvCxnSpPr>
              <a:cxnSpLocks/>
            </p:cNvCxnSpPr>
            <p:nvPr/>
          </p:nvCxnSpPr>
          <p:spPr>
            <a:xfrm flipH="1">
              <a:off x="7772400" y="4163760"/>
              <a:ext cx="850482" cy="81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125BEC-AD12-C7EF-72B7-D0DDC59260AF}"/>
                </a:ext>
              </a:extLst>
            </p:cNvPr>
            <p:cNvCxnSpPr>
              <a:stCxn id="8" idx="2"/>
              <a:endCxn id="6" idx="0"/>
            </p:cNvCxnSpPr>
            <p:nvPr/>
          </p:nvCxnSpPr>
          <p:spPr>
            <a:xfrm flipH="1">
              <a:off x="3405188" y="2203174"/>
              <a:ext cx="792380" cy="19116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descr="University of Washington - Wikipedia">
              <a:extLst>
                <a:ext uri="{FF2B5EF4-FFF2-40B4-BE49-F238E27FC236}">
                  <a16:creationId xmlns:a16="http://schemas.microsoft.com/office/drawing/2014/main" id="{43127E7C-821B-8592-71F7-E339B06034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3628" y="1521214"/>
              <a:ext cx="994130" cy="99413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a:extLst>
              <a:ext uri="{FF2B5EF4-FFF2-40B4-BE49-F238E27FC236}">
                <a16:creationId xmlns:a16="http://schemas.microsoft.com/office/drawing/2014/main" id="{E95CE08F-B128-2042-28BB-D3F10868A95F}"/>
              </a:ext>
            </a:extLst>
          </p:cNvPr>
          <p:cNvSpPr txBox="1"/>
          <p:nvPr/>
        </p:nvSpPr>
        <p:spPr>
          <a:xfrm>
            <a:off x="5505303" y="1314943"/>
            <a:ext cx="418704" cy="369332"/>
          </a:xfrm>
          <a:prstGeom prst="rect">
            <a:avLst/>
          </a:prstGeom>
          <a:noFill/>
        </p:spPr>
        <p:txBody>
          <a:bodyPr wrap="none" rtlCol="0">
            <a:spAutoFit/>
          </a:bodyPr>
          <a:lstStyle/>
          <a:p>
            <a:r>
              <a:rPr lang="en-US" dirty="0">
                <a:solidFill>
                  <a:srgbClr val="00B050"/>
                </a:solidFill>
              </a:rPr>
              <a:t>10</a:t>
            </a:r>
          </a:p>
        </p:txBody>
      </p:sp>
      <p:sp>
        <p:nvSpPr>
          <p:cNvPr id="40" name="TextBox 39">
            <a:extLst>
              <a:ext uri="{FF2B5EF4-FFF2-40B4-BE49-F238E27FC236}">
                <a16:creationId xmlns:a16="http://schemas.microsoft.com/office/drawing/2014/main" id="{75028215-2803-F071-26F9-1BA458A957CC}"/>
              </a:ext>
            </a:extLst>
          </p:cNvPr>
          <p:cNvSpPr txBox="1"/>
          <p:nvPr/>
        </p:nvSpPr>
        <p:spPr>
          <a:xfrm>
            <a:off x="3855931" y="1666246"/>
            <a:ext cx="301686" cy="369332"/>
          </a:xfrm>
          <a:prstGeom prst="rect">
            <a:avLst/>
          </a:prstGeom>
          <a:noFill/>
        </p:spPr>
        <p:txBody>
          <a:bodyPr wrap="none" rtlCol="0">
            <a:spAutoFit/>
          </a:bodyPr>
          <a:lstStyle/>
          <a:p>
            <a:r>
              <a:rPr lang="en-US" dirty="0">
                <a:solidFill>
                  <a:srgbClr val="00B050"/>
                </a:solidFill>
              </a:rPr>
              <a:t>1</a:t>
            </a:r>
          </a:p>
        </p:txBody>
      </p:sp>
      <p:sp>
        <p:nvSpPr>
          <p:cNvPr id="41" name="TextBox 40">
            <a:extLst>
              <a:ext uri="{FF2B5EF4-FFF2-40B4-BE49-F238E27FC236}">
                <a16:creationId xmlns:a16="http://schemas.microsoft.com/office/drawing/2014/main" id="{34FB921B-A3C1-413A-B88D-87C36FA74ED7}"/>
              </a:ext>
            </a:extLst>
          </p:cNvPr>
          <p:cNvSpPr txBox="1"/>
          <p:nvPr/>
        </p:nvSpPr>
        <p:spPr>
          <a:xfrm>
            <a:off x="6841174" y="1675893"/>
            <a:ext cx="301686" cy="369332"/>
          </a:xfrm>
          <a:prstGeom prst="rect">
            <a:avLst/>
          </a:prstGeom>
          <a:noFill/>
        </p:spPr>
        <p:txBody>
          <a:bodyPr wrap="none" rtlCol="0">
            <a:spAutoFit/>
          </a:bodyPr>
          <a:lstStyle/>
          <a:p>
            <a:r>
              <a:rPr lang="en-US" dirty="0">
                <a:solidFill>
                  <a:srgbClr val="00B050"/>
                </a:solidFill>
              </a:rPr>
              <a:t>6</a:t>
            </a:r>
          </a:p>
        </p:txBody>
      </p:sp>
      <p:sp>
        <p:nvSpPr>
          <p:cNvPr id="42" name="TextBox 41">
            <a:extLst>
              <a:ext uri="{FF2B5EF4-FFF2-40B4-BE49-F238E27FC236}">
                <a16:creationId xmlns:a16="http://schemas.microsoft.com/office/drawing/2014/main" id="{B512462B-6799-1300-4E1C-75BDE0DBFBDB}"/>
              </a:ext>
            </a:extLst>
          </p:cNvPr>
          <p:cNvSpPr txBox="1"/>
          <p:nvPr/>
        </p:nvSpPr>
        <p:spPr>
          <a:xfrm>
            <a:off x="4291195" y="2410769"/>
            <a:ext cx="418704" cy="369332"/>
          </a:xfrm>
          <a:prstGeom prst="rect">
            <a:avLst/>
          </a:prstGeom>
          <a:noFill/>
        </p:spPr>
        <p:txBody>
          <a:bodyPr wrap="none" rtlCol="0">
            <a:spAutoFit/>
          </a:bodyPr>
          <a:lstStyle/>
          <a:p>
            <a:r>
              <a:rPr lang="en-US" dirty="0">
                <a:solidFill>
                  <a:srgbClr val="00B050"/>
                </a:solidFill>
              </a:rPr>
              <a:t>13</a:t>
            </a:r>
          </a:p>
        </p:txBody>
      </p:sp>
      <p:sp>
        <p:nvSpPr>
          <p:cNvPr id="44" name="TextBox 43">
            <a:extLst>
              <a:ext uri="{FF2B5EF4-FFF2-40B4-BE49-F238E27FC236}">
                <a16:creationId xmlns:a16="http://schemas.microsoft.com/office/drawing/2014/main" id="{2C1EE771-CAC5-43D0-034C-FCF96E495AF6}"/>
              </a:ext>
            </a:extLst>
          </p:cNvPr>
          <p:cNvSpPr txBox="1"/>
          <p:nvPr/>
        </p:nvSpPr>
        <p:spPr>
          <a:xfrm>
            <a:off x="5533846" y="2213893"/>
            <a:ext cx="301686" cy="369332"/>
          </a:xfrm>
          <a:prstGeom prst="rect">
            <a:avLst/>
          </a:prstGeom>
          <a:noFill/>
        </p:spPr>
        <p:txBody>
          <a:bodyPr wrap="none" rtlCol="0">
            <a:spAutoFit/>
          </a:bodyPr>
          <a:lstStyle/>
          <a:p>
            <a:r>
              <a:rPr lang="en-US" dirty="0">
                <a:solidFill>
                  <a:srgbClr val="00B050"/>
                </a:solidFill>
              </a:rPr>
              <a:t>2</a:t>
            </a:r>
          </a:p>
        </p:txBody>
      </p:sp>
      <p:sp>
        <p:nvSpPr>
          <p:cNvPr id="45" name="TextBox 44">
            <a:extLst>
              <a:ext uri="{FF2B5EF4-FFF2-40B4-BE49-F238E27FC236}">
                <a16:creationId xmlns:a16="http://schemas.microsoft.com/office/drawing/2014/main" id="{49137BDF-D2D7-796C-29AF-045063D8DC7E}"/>
              </a:ext>
            </a:extLst>
          </p:cNvPr>
          <p:cNvSpPr txBox="1"/>
          <p:nvPr/>
        </p:nvSpPr>
        <p:spPr>
          <a:xfrm>
            <a:off x="6455816" y="2774900"/>
            <a:ext cx="418704" cy="369332"/>
          </a:xfrm>
          <a:prstGeom prst="rect">
            <a:avLst/>
          </a:prstGeom>
          <a:noFill/>
        </p:spPr>
        <p:txBody>
          <a:bodyPr wrap="none" rtlCol="0">
            <a:spAutoFit/>
          </a:bodyPr>
          <a:lstStyle/>
          <a:p>
            <a:r>
              <a:rPr lang="en-US" dirty="0">
                <a:solidFill>
                  <a:srgbClr val="00B050"/>
                </a:solidFill>
              </a:rPr>
              <a:t>10</a:t>
            </a:r>
          </a:p>
        </p:txBody>
      </p:sp>
      <p:sp>
        <p:nvSpPr>
          <p:cNvPr id="47" name="TextBox 46">
            <a:extLst>
              <a:ext uri="{FF2B5EF4-FFF2-40B4-BE49-F238E27FC236}">
                <a16:creationId xmlns:a16="http://schemas.microsoft.com/office/drawing/2014/main" id="{CCFFD54F-479B-39DA-5679-7DD293F43E26}"/>
              </a:ext>
            </a:extLst>
          </p:cNvPr>
          <p:cNvSpPr txBox="1"/>
          <p:nvPr/>
        </p:nvSpPr>
        <p:spPr>
          <a:xfrm>
            <a:off x="7909071" y="2258337"/>
            <a:ext cx="418704" cy="369332"/>
          </a:xfrm>
          <a:prstGeom prst="rect">
            <a:avLst/>
          </a:prstGeom>
          <a:noFill/>
        </p:spPr>
        <p:txBody>
          <a:bodyPr wrap="none" rtlCol="0">
            <a:spAutoFit/>
          </a:bodyPr>
          <a:lstStyle/>
          <a:p>
            <a:r>
              <a:rPr lang="en-US" dirty="0">
                <a:solidFill>
                  <a:srgbClr val="00B050"/>
                </a:solidFill>
              </a:rPr>
              <a:t>12</a:t>
            </a:r>
          </a:p>
        </p:txBody>
      </p:sp>
      <p:sp>
        <p:nvSpPr>
          <p:cNvPr id="48" name="TextBox 47">
            <a:extLst>
              <a:ext uri="{FF2B5EF4-FFF2-40B4-BE49-F238E27FC236}">
                <a16:creationId xmlns:a16="http://schemas.microsoft.com/office/drawing/2014/main" id="{BBB476D7-EDBA-7EDD-40CF-B4A69BCB8BCB}"/>
              </a:ext>
            </a:extLst>
          </p:cNvPr>
          <p:cNvSpPr txBox="1"/>
          <p:nvPr/>
        </p:nvSpPr>
        <p:spPr>
          <a:xfrm>
            <a:off x="7085764" y="2884010"/>
            <a:ext cx="301686" cy="369332"/>
          </a:xfrm>
          <a:prstGeom prst="rect">
            <a:avLst/>
          </a:prstGeom>
          <a:noFill/>
        </p:spPr>
        <p:txBody>
          <a:bodyPr wrap="none" rtlCol="0">
            <a:spAutoFit/>
          </a:bodyPr>
          <a:lstStyle/>
          <a:p>
            <a:r>
              <a:rPr lang="en-US" dirty="0">
                <a:solidFill>
                  <a:srgbClr val="00B050"/>
                </a:solidFill>
              </a:rPr>
              <a:t>8</a:t>
            </a:r>
          </a:p>
        </p:txBody>
      </p:sp>
      <p:sp>
        <p:nvSpPr>
          <p:cNvPr id="50" name="TextBox 49">
            <a:extLst>
              <a:ext uri="{FF2B5EF4-FFF2-40B4-BE49-F238E27FC236}">
                <a16:creationId xmlns:a16="http://schemas.microsoft.com/office/drawing/2014/main" id="{794028C7-F44D-7BAA-30E4-2E18C755165C}"/>
              </a:ext>
            </a:extLst>
          </p:cNvPr>
          <p:cNvSpPr txBox="1"/>
          <p:nvPr/>
        </p:nvSpPr>
        <p:spPr>
          <a:xfrm>
            <a:off x="7967390" y="3627320"/>
            <a:ext cx="418704" cy="369332"/>
          </a:xfrm>
          <a:prstGeom prst="rect">
            <a:avLst/>
          </a:prstGeom>
          <a:noFill/>
        </p:spPr>
        <p:txBody>
          <a:bodyPr wrap="none" rtlCol="0">
            <a:spAutoFit/>
          </a:bodyPr>
          <a:lstStyle/>
          <a:p>
            <a:r>
              <a:rPr lang="en-US" dirty="0">
                <a:solidFill>
                  <a:srgbClr val="00B050"/>
                </a:solidFill>
              </a:rPr>
              <a:t>15</a:t>
            </a:r>
          </a:p>
        </p:txBody>
      </p:sp>
      <p:sp>
        <p:nvSpPr>
          <p:cNvPr id="51" name="TextBox 50">
            <a:extLst>
              <a:ext uri="{FF2B5EF4-FFF2-40B4-BE49-F238E27FC236}">
                <a16:creationId xmlns:a16="http://schemas.microsoft.com/office/drawing/2014/main" id="{A859BBC7-4F75-2158-B14F-3F9B95DF08B4}"/>
              </a:ext>
            </a:extLst>
          </p:cNvPr>
          <p:cNvSpPr txBox="1"/>
          <p:nvPr/>
        </p:nvSpPr>
        <p:spPr>
          <a:xfrm>
            <a:off x="6232483" y="3851465"/>
            <a:ext cx="418704" cy="369332"/>
          </a:xfrm>
          <a:prstGeom prst="rect">
            <a:avLst/>
          </a:prstGeom>
          <a:noFill/>
        </p:spPr>
        <p:txBody>
          <a:bodyPr wrap="none" rtlCol="0">
            <a:spAutoFit/>
          </a:bodyPr>
          <a:lstStyle/>
          <a:p>
            <a:r>
              <a:rPr lang="en-US" dirty="0">
                <a:solidFill>
                  <a:srgbClr val="00B050"/>
                </a:solidFill>
              </a:rPr>
              <a:t>20</a:t>
            </a:r>
          </a:p>
        </p:txBody>
      </p:sp>
      <p:sp>
        <p:nvSpPr>
          <p:cNvPr id="53" name="TextBox 52">
            <a:extLst>
              <a:ext uri="{FF2B5EF4-FFF2-40B4-BE49-F238E27FC236}">
                <a16:creationId xmlns:a16="http://schemas.microsoft.com/office/drawing/2014/main" id="{F33B9867-4E40-AF92-4241-9E0A19243229}"/>
              </a:ext>
            </a:extLst>
          </p:cNvPr>
          <p:cNvSpPr txBox="1"/>
          <p:nvPr/>
        </p:nvSpPr>
        <p:spPr>
          <a:xfrm>
            <a:off x="4780764" y="3954477"/>
            <a:ext cx="301686" cy="369332"/>
          </a:xfrm>
          <a:prstGeom prst="rect">
            <a:avLst/>
          </a:prstGeom>
          <a:noFill/>
        </p:spPr>
        <p:txBody>
          <a:bodyPr wrap="none" rtlCol="0">
            <a:spAutoFit/>
          </a:bodyPr>
          <a:lstStyle/>
          <a:p>
            <a:r>
              <a:rPr lang="en-US" dirty="0">
                <a:solidFill>
                  <a:srgbClr val="00B050"/>
                </a:solidFill>
              </a:rPr>
              <a:t>3</a:t>
            </a:r>
          </a:p>
        </p:txBody>
      </p:sp>
      <p:sp>
        <p:nvSpPr>
          <p:cNvPr id="54" name="TextBox 53">
            <a:extLst>
              <a:ext uri="{FF2B5EF4-FFF2-40B4-BE49-F238E27FC236}">
                <a16:creationId xmlns:a16="http://schemas.microsoft.com/office/drawing/2014/main" id="{C34DC7C3-5AB8-0026-2DBA-4CDA4375D063}"/>
              </a:ext>
            </a:extLst>
          </p:cNvPr>
          <p:cNvSpPr txBox="1"/>
          <p:nvPr/>
        </p:nvSpPr>
        <p:spPr>
          <a:xfrm>
            <a:off x="3407672" y="3080987"/>
            <a:ext cx="301686" cy="369332"/>
          </a:xfrm>
          <a:prstGeom prst="rect">
            <a:avLst/>
          </a:prstGeom>
          <a:noFill/>
        </p:spPr>
        <p:txBody>
          <a:bodyPr wrap="none" rtlCol="0">
            <a:spAutoFit/>
          </a:bodyPr>
          <a:lstStyle/>
          <a:p>
            <a:r>
              <a:rPr lang="en-US" dirty="0">
                <a:solidFill>
                  <a:srgbClr val="00B050"/>
                </a:solidFill>
              </a:rPr>
              <a:t>6</a:t>
            </a:r>
          </a:p>
        </p:txBody>
      </p:sp>
      <p:sp>
        <p:nvSpPr>
          <p:cNvPr id="55" name="TextBox 54">
            <a:extLst>
              <a:ext uri="{FF2B5EF4-FFF2-40B4-BE49-F238E27FC236}">
                <a16:creationId xmlns:a16="http://schemas.microsoft.com/office/drawing/2014/main" id="{D45B5286-5FD0-60F6-4A1D-590A4989C62A}"/>
              </a:ext>
            </a:extLst>
          </p:cNvPr>
          <p:cNvSpPr txBox="1"/>
          <p:nvPr/>
        </p:nvSpPr>
        <p:spPr>
          <a:xfrm>
            <a:off x="4985147" y="3168315"/>
            <a:ext cx="301686" cy="369332"/>
          </a:xfrm>
          <a:prstGeom prst="rect">
            <a:avLst/>
          </a:prstGeom>
          <a:noFill/>
        </p:spPr>
        <p:txBody>
          <a:bodyPr wrap="none" rtlCol="0">
            <a:spAutoFit/>
          </a:bodyPr>
          <a:lstStyle/>
          <a:p>
            <a:r>
              <a:rPr lang="en-US" dirty="0">
                <a:solidFill>
                  <a:srgbClr val="00B050"/>
                </a:solidFill>
              </a:rPr>
              <a:t>5</a:t>
            </a:r>
          </a:p>
        </p:txBody>
      </p:sp>
    </p:spTree>
    <p:extLst>
      <p:ext uri="{BB962C8B-B14F-4D97-AF65-F5344CB8AC3E}">
        <p14:creationId xmlns:p14="http://schemas.microsoft.com/office/powerpoint/2010/main" val="295075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graph with </a:t>
                </a:r>
                <a:r>
                  <a:rPr lang="en-US" b="1" dirty="0"/>
                  <a:t>no negative edge weights</a:t>
                </a:r>
                <a:r>
                  <a:rPr lang="en-US" dirty="0"/>
                  <a:t>, start node </a:t>
                </a:r>
                <a14:m>
                  <m:oMath xmlns:m="http://schemas.openxmlformats.org/officeDocument/2006/math">
                    <m:r>
                      <a:rPr lang="en-US" b="0" i="1" smtClean="0">
                        <a:solidFill>
                          <a:srgbClr val="FF0000"/>
                        </a:solidFill>
                        <a:latin typeface="Cambria Math"/>
                      </a:rPr>
                      <m:t>𝑠</m:t>
                    </m:r>
                  </m:oMath>
                </a14:m>
                <a:r>
                  <a:rPr lang="en-US" dirty="0"/>
                  <a:t>, end node </a:t>
                </a:r>
                <a14:m>
                  <m:oMath xmlns:m="http://schemas.openxmlformats.org/officeDocument/2006/math">
                    <m:r>
                      <a:rPr lang="en-US" b="0" i="1" smtClean="0">
                        <a:latin typeface="Cambria Math" panose="02040503050406030204" pitchFamily="18" charset="0"/>
                      </a:rPr>
                      <m:t>𝑡</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repeatedly go to the incomplete node “nearest” to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stop when </a:t>
                </a:r>
              </a:p>
              <a:p>
                <a:r>
                  <a:rPr lang="en-US" dirty="0"/>
                  <a:t>Output: </a:t>
                </a:r>
              </a:p>
              <a:p>
                <a:pPr lvl="1"/>
                <a:r>
                  <a:rPr lang="en-US" dirty="0"/>
                  <a:t>Distance from start to end</a:t>
                </a:r>
              </a:p>
              <a:p>
                <a:pPr lvl="1"/>
                <a:r>
                  <a:rPr lang="en-US" dirty="0"/>
                  <a:t>Distance from start to every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r="-2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dirty="0"/>
          </a:p>
        </p:txBody>
      </p:sp>
      <p:grpSp>
        <p:nvGrpSpPr>
          <p:cNvPr id="134" name="Group 133">
            <a:extLst>
              <a:ext uri="{FF2B5EF4-FFF2-40B4-BE49-F238E27FC236}">
                <a16:creationId xmlns:a16="http://schemas.microsoft.com/office/drawing/2014/main" id="{E2B0C053-06DE-DC6A-94E3-26A4B7C389DB}"/>
              </a:ext>
            </a:extLst>
          </p:cNvPr>
          <p:cNvGrpSpPr/>
          <p:nvPr/>
        </p:nvGrpSpPr>
        <p:grpSpPr>
          <a:xfrm>
            <a:off x="7103154" y="3461160"/>
            <a:ext cx="4600060" cy="2787240"/>
            <a:chOff x="0" y="2862182"/>
            <a:chExt cx="7044346" cy="4268266"/>
          </a:xfrm>
        </p:grpSpPr>
        <p:cxnSp>
          <p:nvCxnSpPr>
            <p:cNvPr id="135" name="Straight Connector 134">
              <a:extLst>
                <a:ext uri="{FF2B5EF4-FFF2-40B4-BE49-F238E27FC236}">
                  <a16:creationId xmlns:a16="http://schemas.microsoft.com/office/drawing/2014/main" id="{59D6E633-2018-6DF0-8676-6A173CB557A1}"/>
                </a:ext>
              </a:extLst>
            </p:cNvPr>
            <p:cNvCxnSpPr>
              <a:stCxn id="163" idx="7"/>
              <a:endCxn id="16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DD6544E-44ED-CF32-47B5-A1B4988A6D49}"/>
                </a:ext>
              </a:extLst>
            </p:cNvPr>
            <p:cNvCxnSpPr>
              <a:stCxn id="164" idx="6"/>
              <a:endCxn id="16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09AA63-0697-DFAB-2F65-DD84B6399C65}"/>
                </a:ext>
              </a:extLst>
            </p:cNvPr>
            <p:cNvCxnSpPr>
              <a:stCxn id="163" idx="4"/>
              <a:endCxn id="16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392A1AD-267A-CC27-B94E-D47715F596FF}"/>
                </a:ext>
              </a:extLst>
            </p:cNvPr>
            <p:cNvCxnSpPr>
              <a:stCxn id="166" idx="3"/>
              <a:endCxn id="16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8CCB42-49BD-0035-AF74-5D2BC6B5718E}"/>
                </a:ext>
              </a:extLst>
            </p:cNvPr>
            <p:cNvCxnSpPr>
              <a:stCxn id="168" idx="2"/>
              <a:endCxn id="16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6E63AAA-79BB-40A4-255C-8A6F4CEF1F70}"/>
                </a:ext>
              </a:extLst>
            </p:cNvPr>
            <p:cNvCxnSpPr>
              <a:stCxn id="166" idx="5"/>
              <a:endCxn id="16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C8E128-E7FF-0EE2-C929-28DCF5F3B109}"/>
                </a:ext>
              </a:extLst>
            </p:cNvPr>
            <p:cNvCxnSpPr>
              <a:stCxn id="166" idx="7"/>
              <a:endCxn id="16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466A6F-7C04-3155-ED0B-352D7B6E726F}"/>
                </a:ext>
              </a:extLst>
            </p:cNvPr>
            <p:cNvCxnSpPr>
              <a:stCxn id="168" idx="6"/>
              <a:endCxn id="16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3467D08-B158-F459-76E0-1CC5F3E2A736}"/>
                </a:ext>
              </a:extLst>
            </p:cNvPr>
            <p:cNvCxnSpPr>
              <a:stCxn id="169" idx="1"/>
              <a:endCxn id="16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ED42938-B1CF-CCAB-82E7-C5D9ED62B47E}"/>
                </a:ext>
              </a:extLst>
            </p:cNvPr>
            <p:cNvCxnSpPr>
              <a:stCxn id="171" idx="2"/>
              <a:endCxn id="16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0F49481-D214-4D23-F5DB-22D5C9AC8216}"/>
                </a:ext>
              </a:extLst>
            </p:cNvPr>
            <p:cNvCxnSpPr>
              <a:stCxn id="169" idx="0"/>
              <a:endCxn id="17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DD9656E-2A08-FAF6-0E5A-864DBE4AF542}"/>
                </a:ext>
              </a:extLst>
            </p:cNvPr>
            <p:cNvCxnSpPr>
              <a:stCxn id="170" idx="1"/>
              <a:endCxn id="17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918935C-8432-0740-DBB5-9F8278FF03C2}"/>
                </a:ext>
              </a:extLst>
            </p:cNvPr>
            <p:cNvCxnSpPr>
              <a:stCxn id="170" idx="3"/>
              <a:endCxn id="16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5DA70AD2-103F-3808-D08A-C8C7652E78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49" name="TextBox 148">
              <a:extLst>
                <a:ext uri="{FF2B5EF4-FFF2-40B4-BE49-F238E27FC236}">
                  <a16:creationId xmlns:a16="http://schemas.microsoft.com/office/drawing/2014/main" id="{3826737A-FAD1-118C-9744-F6C76DF1C2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150" name="TextBox 149">
              <a:extLst>
                <a:ext uri="{FF2B5EF4-FFF2-40B4-BE49-F238E27FC236}">
                  <a16:creationId xmlns:a16="http://schemas.microsoft.com/office/drawing/2014/main" id="{677F8BFC-E723-6F4D-29CA-E8ED1B6D3D9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51" name="TextBox 150">
              <a:extLst>
                <a:ext uri="{FF2B5EF4-FFF2-40B4-BE49-F238E27FC236}">
                  <a16:creationId xmlns:a16="http://schemas.microsoft.com/office/drawing/2014/main" id="{E5965D04-95BE-172D-DE21-720E47C71DB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52" name="TextBox 151">
              <a:extLst>
                <a:ext uri="{FF2B5EF4-FFF2-40B4-BE49-F238E27FC236}">
                  <a16:creationId xmlns:a16="http://schemas.microsoft.com/office/drawing/2014/main" id="{C0F2268A-3C7A-655E-79FA-25240CF558A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53" name="TextBox 152">
              <a:extLst>
                <a:ext uri="{FF2B5EF4-FFF2-40B4-BE49-F238E27FC236}">
                  <a16:creationId xmlns:a16="http://schemas.microsoft.com/office/drawing/2014/main" id="{46D66E34-9CBE-C2C6-5186-6CDDE266062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54" name="TextBox 153">
              <a:extLst>
                <a:ext uri="{FF2B5EF4-FFF2-40B4-BE49-F238E27FC236}">
                  <a16:creationId xmlns:a16="http://schemas.microsoft.com/office/drawing/2014/main" id="{1F4F19F6-511C-663F-AB69-47F024628721}"/>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55" name="TextBox 154">
              <a:extLst>
                <a:ext uri="{FF2B5EF4-FFF2-40B4-BE49-F238E27FC236}">
                  <a16:creationId xmlns:a16="http://schemas.microsoft.com/office/drawing/2014/main" id="{0DFECE1A-1211-86CD-9F2F-1BEA574448D8}"/>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56" name="TextBox 155">
              <a:extLst>
                <a:ext uri="{FF2B5EF4-FFF2-40B4-BE49-F238E27FC236}">
                  <a16:creationId xmlns:a16="http://schemas.microsoft.com/office/drawing/2014/main" id="{948369BE-B017-271D-FAD6-FCA8E179CD0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57" name="TextBox 156">
              <a:extLst>
                <a:ext uri="{FF2B5EF4-FFF2-40B4-BE49-F238E27FC236}">
                  <a16:creationId xmlns:a16="http://schemas.microsoft.com/office/drawing/2014/main" id="{BA7E08C1-460F-68AC-983A-1E7F28845F34}"/>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58" name="TextBox 157">
              <a:extLst>
                <a:ext uri="{FF2B5EF4-FFF2-40B4-BE49-F238E27FC236}">
                  <a16:creationId xmlns:a16="http://schemas.microsoft.com/office/drawing/2014/main" id="{54DF8D0B-3D67-6BD4-8990-704D5199F310}"/>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59" name="TextBox 158">
              <a:extLst>
                <a:ext uri="{FF2B5EF4-FFF2-40B4-BE49-F238E27FC236}">
                  <a16:creationId xmlns:a16="http://schemas.microsoft.com/office/drawing/2014/main" id="{7E1CF5CE-DA1C-A802-F0A8-C56514233D7F}"/>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60" name="TextBox 159">
              <a:extLst>
                <a:ext uri="{FF2B5EF4-FFF2-40B4-BE49-F238E27FC236}">
                  <a16:creationId xmlns:a16="http://schemas.microsoft.com/office/drawing/2014/main" id="{DBBF6E78-42E8-3F02-0B9F-2835210B593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61" name="Straight Connector 160">
              <a:extLst>
                <a:ext uri="{FF2B5EF4-FFF2-40B4-BE49-F238E27FC236}">
                  <a16:creationId xmlns:a16="http://schemas.microsoft.com/office/drawing/2014/main" id="{51C31B08-8330-A11B-4F1A-B06FF798EC0B}"/>
                </a:ext>
              </a:extLst>
            </p:cNvPr>
            <p:cNvCxnSpPr>
              <a:stCxn id="164" idx="4"/>
              <a:endCxn id="16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F936A7D-07BE-9BA8-21D5-AE93448D2F1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63" name="Oval 162">
              <a:extLst>
                <a:ext uri="{FF2B5EF4-FFF2-40B4-BE49-F238E27FC236}">
                  <a16:creationId xmlns:a16="http://schemas.microsoft.com/office/drawing/2014/main" id="{B5D2CB04-20EB-6DF5-8909-971BD47541D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64" name="Oval 163">
              <a:extLst>
                <a:ext uri="{FF2B5EF4-FFF2-40B4-BE49-F238E27FC236}">
                  <a16:creationId xmlns:a16="http://schemas.microsoft.com/office/drawing/2014/main" id="{72050422-D698-F55D-822D-539B17CD05BA}"/>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5" name="Oval 164">
              <a:extLst>
                <a:ext uri="{FF2B5EF4-FFF2-40B4-BE49-F238E27FC236}">
                  <a16:creationId xmlns:a16="http://schemas.microsoft.com/office/drawing/2014/main" id="{CB30E8C8-7D92-1928-E6B2-09A458489B4A}"/>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6" name="Oval 165">
              <a:extLst>
                <a:ext uri="{FF2B5EF4-FFF2-40B4-BE49-F238E27FC236}">
                  <a16:creationId xmlns:a16="http://schemas.microsoft.com/office/drawing/2014/main" id="{5659AE9B-AED2-63F5-FFEF-4AC3BF336A0C}"/>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7" name="Oval 166">
              <a:extLst>
                <a:ext uri="{FF2B5EF4-FFF2-40B4-BE49-F238E27FC236}">
                  <a16:creationId xmlns:a16="http://schemas.microsoft.com/office/drawing/2014/main" id="{5BDE5ABE-0BF2-0B27-7E8C-60DAA4887FE8}"/>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68" name="Oval 167">
              <a:extLst>
                <a:ext uri="{FF2B5EF4-FFF2-40B4-BE49-F238E27FC236}">
                  <a16:creationId xmlns:a16="http://schemas.microsoft.com/office/drawing/2014/main" id="{9E2D920A-40D6-F04D-AC14-A74BA229EA51}"/>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69" name="Oval 168">
              <a:extLst>
                <a:ext uri="{FF2B5EF4-FFF2-40B4-BE49-F238E27FC236}">
                  <a16:creationId xmlns:a16="http://schemas.microsoft.com/office/drawing/2014/main" id="{62DFA89F-EAD1-9C56-7425-0D3283049666}"/>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70" name="Oval 169">
              <a:extLst>
                <a:ext uri="{FF2B5EF4-FFF2-40B4-BE49-F238E27FC236}">
                  <a16:creationId xmlns:a16="http://schemas.microsoft.com/office/drawing/2014/main" id="{D25E4BD8-F1DE-8963-31EA-49C479A959B2}"/>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71" name="Oval 170">
              <a:extLst>
                <a:ext uri="{FF2B5EF4-FFF2-40B4-BE49-F238E27FC236}">
                  <a16:creationId xmlns:a16="http://schemas.microsoft.com/office/drawing/2014/main" id="{853FC4DB-BD17-BF97-F6FE-06F1DF7ADDBA}"/>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72" name="TextBox 171">
            <a:extLst>
              <a:ext uri="{FF2B5EF4-FFF2-40B4-BE49-F238E27FC236}">
                <a16:creationId xmlns:a16="http://schemas.microsoft.com/office/drawing/2014/main" id="{72B9C0E9-4F4A-28A1-4EF7-71C638927532}"/>
              </a:ext>
            </a:extLst>
          </p:cNvPr>
          <p:cNvSpPr txBox="1"/>
          <p:nvPr/>
        </p:nvSpPr>
        <p:spPr>
          <a:xfrm>
            <a:off x="7086600" y="3962400"/>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4C06AA38-1612-6A93-21BB-70EA359FCE44}"/>
                  </a:ext>
                </a:extLst>
              </p:cNvPr>
              <p:cNvSpPr txBox="1"/>
              <p:nvPr/>
            </p:nvSpPr>
            <p:spPr>
              <a:xfrm>
                <a:off x="8148957" y="32777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73" name="TextBox 172">
                <a:extLst>
                  <a:ext uri="{FF2B5EF4-FFF2-40B4-BE49-F238E27FC236}">
                    <a16:creationId xmlns:a16="http://schemas.microsoft.com/office/drawing/2014/main" id="{4C06AA38-1612-6A93-21BB-70EA359FCE44}"/>
                  </a:ext>
                </a:extLst>
              </p:cNvPr>
              <p:cNvSpPr txBox="1">
                <a:spLocks noRot="1" noChangeAspect="1" noMove="1" noResize="1" noEditPoints="1" noAdjustHandles="1" noChangeArrowheads="1" noChangeShapeType="1" noTextEdit="1"/>
              </p:cNvSpPr>
              <p:nvPr/>
            </p:nvSpPr>
            <p:spPr>
              <a:xfrm>
                <a:off x="8148957" y="3277786"/>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80460AAE-AA39-FF16-B609-F2F0EE40DF05}"/>
                  </a:ext>
                </a:extLst>
              </p:cNvPr>
              <p:cNvSpPr txBox="1"/>
              <p:nvPr/>
            </p:nvSpPr>
            <p:spPr>
              <a:xfrm>
                <a:off x="7315200" y="533892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74" name="TextBox 173">
                <a:extLst>
                  <a:ext uri="{FF2B5EF4-FFF2-40B4-BE49-F238E27FC236}">
                    <a16:creationId xmlns:a16="http://schemas.microsoft.com/office/drawing/2014/main" id="{80460AAE-AA39-FF16-B609-F2F0EE40DF05}"/>
                  </a:ext>
                </a:extLst>
              </p:cNvPr>
              <p:cNvSpPr txBox="1">
                <a:spLocks noRot="1" noChangeAspect="1" noMove="1" noResize="1" noEditPoints="1" noAdjustHandles="1" noChangeArrowheads="1" noChangeShapeType="1" noTextEdit="1"/>
              </p:cNvSpPr>
              <p:nvPr/>
            </p:nvSpPr>
            <p:spPr>
              <a:xfrm>
                <a:off x="7315200" y="5338920"/>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A0659F17-1C24-F96F-A6AF-0A70BE1087B3}"/>
                  </a:ext>
                </a:extLst>
              </p:cNvPr>
              <p:cNvSpPr txBox="1"/>
              <p:nvPr/>
            </p:nvSpPr>
            <p:spPr>
              <a:xfrm>
                <a:off x="8529076" y="426884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75" name="TextBox 174">
                <a:extLst>
                  <a:ext uri="{FF2B5EF4-FFF2-40B4-BE49-F238E27FC236}">
                    <a16:creationId xmlns:a16="http://schemas.microsoft.com/office/drawing/2014/main" id="{A0659F17-1C24-F96F-A6AF-0A70BE1087B3}"/>
                  </a:ext>
                </a:extLst>
              </p:cNvPr>
              <p:cNvSpPr txBox="1">
                <a:spLocks noRot="1" noChangeAspect="1" noMove="1" noResize="1" noEditPoints="1" noAdjustHandles="1" noChangeArrowheads="1" noChangeShapeType="1" noTextEdit="1"/>
              </p:cNvSpPr>
              <p:nvPr/>
            </p:nvSpPr>
            <p:spPr>
              <a:xfrm>
                <a:off x="8529076" y="4268840"/>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CB7366F2-337C-6A62-9057-95C180D24C66}"/>
                  </a:ext>
                </a:extLst>
              </p:cNvPr>
              <p:cNvSpPr txBox="1"/>
              <p:nvPr/>
            </p:nvSpPr>
            <p:spPr>
              <a:xfrm>
                <a:off x="9468933" y="33528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76" name="TextBox 175">
                <a:extLst>
                  <a:ext uri="{FF2B5EF4-FFF2-40B4-BE49-F238E27FC236}">
                    <a16:creationId xmlns:a16="http://schemas.microsoft.com/office/drawing/2014/main" id="{CB7366F2-337C-6A62-9057-95C180D24C66}"/>
                  </a:ext>
                </a:extLst>
              </p:cNvPr>
              <p:cNvSpPr txBox="1">
                <a:spLocks noRot="1" noChangeAspect="1" noMove="1" noResize="1" noEditPoints="1" noAdjustHandles="1" noChangeArrowheads="1" noChangeShapeType="1" noTextEdit="1"/>
              </p:cNvSpPr>
              <p:nvPr/>
            </p:nvSpPr>
            <p:spPr>
              <a:xfrm>
                <a:off x="9468933" y="33528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1D10D103-2C2A-CC57-50D7-0A6F7673076B}"/>
                  </a:ext>
                </a:extLst>
              </p:cNvPr>
              <p:cNvSpPr txBox="1"/>
              <p:nvPr/>
            </p:nvSpPr>
            <p:spPr>
              <a:xfrm>
                <a:off x="8687490" y="55235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77" name="TextBox 176">
                <a:extLst>
                  <a:ext uri="{FF2B5EF4-FFF2-40B4-BE49-F238E27FC236}">
                    <a16:creationId xmlns:a16="http://schemas.microsoft.com/office/drawing/2014/main" id="{1D10D103-2C2A-CC57-50D7-0A6F7673076B}"/>
                  </a:ext>
                </a:extLst>
              </p:cNvPr>
              <p:cNvSpPr txBox="1">
                <a:spLocks noRot="1" noChangeAspect="1" noMove="1" noResize="1" noEditPoints="1" noAdjustHandles="1" noChangeArrowheads="1" noChangeShapeType="1" noTextEdit="1"/>
              </p:cNvSpPr>
              <p:nvPr/>
            </p:nvSpPr>
            <p:spPr>
              <a:xfrm>
                <a:off x="8687490" y="5523586"/>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DB34DC73-2D5D-F33F-A1CF-3E17FD89079F}"/>
                  </a:ext>
                </a:extLst>
              </p:cNvPr>
              <p:cNvSpPr txBox="1"/>
              <p:nvPr/>
            </p:nvSpPr>
            <p:spPr>
              <a:xfrm>
                <a:off x="9944207" y="550815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8" name="TextBox 177">
                <a:extLst>
                  <a:ext uri="{FF2B5EF4-FFF2-40B4-BE49-F238E27FC236}">
                    <a16:creationId xmlns:a16="http://schemas.microsoft.com/office/drawing/2014/main" id="{DB34DC73-2D5D-F33F-A1CF-3E17FD89079F}"/>
                  </a:ext>
                </a:extLst>
              </p:cNvPr>
              <p:cNvSpPr txBox="1">
                <a:spLocks noRot="1" noChangeAspect="1" noMove="1" noResize="1" noEditPoints="1" noAdjustHandles="1" noChangeArrowheads="1" noChangeShapeType="1" noTextEdit="1"/>
              </p:cNvSpPr>
              <p:nvPr/>
            </p:nvSpPr>
            <p:spPr>
              <a:xfrm>
                <a:off x="9944207" y="550815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DCC898EB-EBD5-1D4A-8CB2-095DD1B664BE}"/>
                  </a:ext>
                </a:extLst>
              </p:cNvPr>
              <p:cNvSpPr txBox="1"/>
              <p:nvPr/>
            </p:nvSpPr>
            <p:spPr>
              <a:xfrm>
                <a:off x="10366649" y="3722132"/>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9" name="TextBox 178">
                <a:extLst>
                  <a:ext uri="{FF2B5EF4-FFF2-40B4-BE49-F238E27FC236}">
                    <a16:creationId xmlns:a16="http://schemas.microsoft.com/office/drawing/2014/main" id="{DCC898EB-EBD5-1D4A-8CB2-095DD1B664BE}"/>
                  </a:ext>
                </a:extLst>
              </p:cNvPr>
              <p:cNvSpPr txBox="1">
                <a:spLocks noRot="1" noChangeAspect="1" noMove="1" noResize="1" noEditPoints="1" noAdjustHandles="1" noChangeArrowheads="1" noChangeShapeType="1" noTextEdit="1"/>
              </p:cNvSpPr>
              <p:nvPr/>
            </p:nvSpPr>
            <p:spPr>
              <a:xfrm>
                <a:off x="10366649" y="3722132"/>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0C8388A9-2D5A-E7FD-BEDA-3F8161AD0BCE}"/>
                  </a:ext>
                </a:extLst>
              </p:cNvPr>
              <p:cNvSpPr txBox="1"/>
              <p:nvPr/>
            </p:nvSpPr>
            <p:spPr>
              <a:xfrm>
                <a:off x="11225468" y="4395879"/>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80" name="TextBox 179">
                <a:extLst>
                  <a:ext uri="{FF2B5EF4-FFF2-40B4-BE49-F238E27FC236}">
                    <a16:creationId xmlns:a16="http://schemas.microsoft.com/office/drawing/2014/main" id="{0C8388A9-2D5A-E7FD-BEDA-3F8161AD0BCE}"/>
                  </a:ext>
                </a:extLst>
              </p:cNvPr>
              <p:cNvSpPr txBox="1">
                <a:spLocks noRot="1" noChangeAspect="1" noMove="1" noResize="1" noEditPoints="1" noAdjustHandles="1" noChangeArrowheads="1" noChangeShapeType="1" noTextEdit="1"/>
              </p:cNvSpPr>
              <p:nvPr/>
            </p:nvSpPr>
            <p:spPr>
              <a:xfrm>
                <a:off x="11225468" y="4395879"/>
                <a:ext cx="433132"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609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List</a:t>
            </a:r>
          </a:p>
        </p:txBody>
      </p:sp>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a:p>
        </p:txBody>
      </p:sp>
      <p:grpSp>
        <p:nvGrpSpPr>
          <p:cNvPr id="5" name="Group 4"/>
          <p:cNvGrpSpPr/>
          <p:nvPr/>
        </p:nvGrpSpPr>
        <p:grpSpPr>
          <a:xfrm>
            <a:off x="1524000" y="1246118"/>
            <a:ext cx="4600060" cy="2539233"/>
            <a:chOff x="0" y="3020093"/>
            <a:chExt cx="7044346" cy="3888478"/>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5" idx="4"/>
              <a:endCxn id="36"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 name="Oval 41"/>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
        <p:nvSpPr>
          <p:cNvPr id="43" name="Rectangle 42"/>
          <p:cNvSpPr/>
          <p:nvPr/>
        </p:nvSpPr>
        <p:spPr>
          <a:xfrm>
            <a:off x="7374272" y="1219201"/>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Rectangle 43"/>
          <p:cNvSpPr/>
          <p:nvPr/>
        </p:nvSpPr>
        <p:spPr>
          <a:xfrm>
            <a:off x="7374272" y="1806230"/>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ectangle 44"/>
          <p:cNvSpPr/>
          <p:nvPr/>
        </p:nvSpPr>
        <p:spPr>
          <a:xfrm>
            <a:off x="7374272" y="2393259"/>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Rectangle 45"/>
          <p:cNvSpPr/>
          <p:nvPr/>
        </p:nvSpPr>
        <p:spPr>
          <a:xfrm>
            <a:off x="7374272" y="2980288"/>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7" name="Rectangle 46"/>
          <p:cNvSpPr/>
          <p:nvPr/>
        </p:nvSpPr>
        <p:spPr>
          <a:xfrm>
            <a:off x="7374272" y="3567317"/>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8" name="Rectangle 47"/>
          <p:cNvSpPr/>
          <p:nvPr/>
        </p:nvSpPr>
        <p:spPr>
          <a:xfrm>
            <a:off x="7374272" y="4154346"/>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9" name="Rectangle 48"/>
          <p:cNvSpPr/>
          <p:nvPr/>
        </p:nvSpPr>
        <p:spPr>
          <a:xfrm>
            <a:off x="7374272" y="4741375"/>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0" name="Rectangle 49"/>
          <p:cNvSpPr/>
          <p:nvPr/>
        </p:nvSpPr>
        <p:spPr>
          <a:xfrm>
            <a:off x="7374272" y="5328404"/>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51" name="Rectangle 50"/>
          <p:cNvSpPr/>
          <p:nvPr/>
        </p:nvSpPr>
        <p:spPr>
          <a:xfrm>
            <a:off x="7374272" y="5915433"/>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2" name="Rectangle 51"/>
          <p:cNvSpPr/>
          <p:nvPr/>
        </p:nvSpPr>
        <p:spPr>
          <a:xfrm>
            <a:off x="8085572" y="121920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3" name="Rectangle 52"/>
          <p:cNvSpPr/>
          <p:nvPr/>
        </p:nvSpPr>
        <p:spPr>
          <a:xfrm>
            <a:off x="8672601" y="121829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4" name="Rectangle 53"/>
          <p:cNvSpPr/>
          <p:nvPr/>
        </p:nvSpPr>
        <p:spPr>
          <a:xfrm>
            <a:off x="8085571" y="18062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5" name="Rectangle 54"/>
          <p:cNvSpPr/>
          <p:nvPr/>
        </p:nvSpPr>
        <p:spPr>
          <a:xfrm>
            <a:off x="8672600" y="180532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6" name="Rectangle 55"/>
          <p:cNvSpPr/>
          <p:nvPr/>
        </p:nvSpPr>
        <p:spPr>
          <a:xfrm>
            <a:off x="9259629" y="18053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7" name="Rectangle 56"/>
          <p:cNvSpPr/>
          <p:nvPr/>
        </p:nvSpPr>
        <p:spPr>
          <a:xfrm>
            <a:off x="8085570" y="239234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8" name="Rectangle 57"/>
          <p:cNvSpPr/>
          <p:nvPr/>
        </p:nvSpPr>
        <p:spPr>
          <a:xfrm>
            <a:off x="8672599" y="239143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9" name="Rectangle 58"/>
          <p:cNvSpPr/>
          <p:nvPr/>
        </p:nvSpPr>
        <p:spPr>
          <a:xfrm>
            <a:off x="9259628" y="239143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0" name="Rectangle 59"/>
          <p:cNvSpPr/>
          <p:nvPr/>
        </p:nvSpPr>
        <p:spPr>
          <a:xfrm>
            <a:off x="9847358" y="239325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1" name="Rectangle 60"/>
          <p:cNvSpPr/>
          <p:nvPr/>
        </p:nvSpPr>
        <p:spPr>
          <a:xfrm>
            <a:off x="8090584" y="298028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2" name="Rectangle 61"/>
          <p:cNvSpPr/>
          <p:nvPr/>
        </p:nvSpPr>
        <p:spPr>
          <a:xfrm>
            <a:off x="8677613"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63" name="Rectangle 62"/>
          <p:cNvSpPr/>
          <p:nvPr/>
        </p:nvSpPr>
        <p:spPr>
          <a:xfrm>
            <a:off x="9264642"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4" name="Rectangle 63"/>
          <p:cNvSpPr/>
          <p:nvPr/>
        </p:nvSpPr>
        <p:spPr>
          <a:xfrm>
            <a:off x="8090584" y="35562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5" name="Rectangle 64"/>
          <p:cNvSpPr/>
          <p:nvPr/>
        </p:nvSpPr>
        <p:spPr>
          <a:xfrm>
            <a:off x="8677613" y="355530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Rectangle 65"/>
          <p:cNvSpPr/>
          <p:nvPr/>
        </p:nvSpPr>
        <p:spPr>
          <a:xfrm>
            <a:off x="9264642" y="355530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7" name="Rectangle 66"/>
          <p:cNvSpPr/>
          <p:nvPr/>
        </p:nvSpPr>
        <p:spPr>
          <a:xfrm>
            <a:off x="9852372" y="35571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68" name="Rectangle 67"/>
          <p:cNvSpPr/>
          <p:nvPr/>
        </p:nvSpPr>
        <p:spPr>
          <a:xfrm>
            <a:off x="8090583" y="416237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9" name="Rectangle 68"/>
          <p:cNvSpPr/>
          <p:nvPr/>
        </p:nvSpPr>
        <p:spPr>
          <a:xfrm>
            <a:off x="8677612" y="416146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0" name="Rectangle 69"/>
          <p:cNvSpPr/>
          <p:nvPr/>
        </p:nvSpPr>
        <p:spPr>
          <a:xfrm>
            <a:off x="9264641" y="416146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1" name="Rectangle 70"/>
          <p:cNvSpPr/>
          <p:nvPr/>
        </p:nvSpPr>
        <p:spPr>
          <a:xfrm>
            <a:off x="8090584" y="474137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Rectangle 71"/>
          <p:cNvSpPr/>
          <p:nvPr/>
        </p:nvSpPr>
        <p:spPr>
          <a:xfrm>
            <a:off x="8677613" y="474046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Rectangle 72"/>
          <p:cNvSpPr/>
          <p:nvPr/>
        </p:nvSpPr>
        <p:spPr>
          <a:xfrm>
            <a:off x="9264642" y="474046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74" name="Rectangle 73"/>
          <p:cNvSpPr/>
          <p:nvPr/>
        </p:nvSpPr>
        <p:spPr>
          <a:xfrm>
            <a:off x="9846657" y="474940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Rectangle 74"/>
          <p:cNvSpPr/>
          <p:nvPr/>
        </p:nvSpPr>
        <p:spPr>
          <a:xfrm>
            <a:off x="8090584" y="532749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6" name="Rectangle 75"/>
          <p:cNvSpPr/>
          <p:nvPr/>
        </p:nvSpPr>
        <p:spPr>
          <a:xfrm>
            <a:off x="8677613" y="532658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7" name="Rectangle 76"/>
          <p:cNvSpPr/>
          <p:nvPr/>
        </p:nvSpPr>
        <p:spPr>
          <a:xfrm>
            <a:off x="9264642" y="5326581"/>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8" name="Rectangle 77"/>
          <p:cNvSpPr/>
          <p:nvPr/>
        </p:nvSpPr>
        <p:spPr>
          <a:xfrm>
            <a:off x="8085569" y="591543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9" name="Rectangle 78"/>
          <p:cNvSpPr/>
          <p:nvPr/>
        </p:nvSpPr>
        <p:spPr>
          <a:xfrm>
            <a:off x="8672598" y="591452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mc:AlternateContent xmlns:mc="http://schemas.openxmlformats.org/markup-compatibility/2006">
        <mc:Choice xmlns:a14="http://schemas.microsoft.com/office/drawing/2010/main" Requires="a14">
          <p:sp>
            <p:nvSpPr>
              <p:cNvPr id="81" name="TextBox 80"/>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e>
                        </m:func>
                      </m:e>
                    </m:d>
                  </m:oMath>
                </a14:m>
                <a:endParaRPr lang="en-US" sz="2400" dirty="0"/>
              </a:p>
              <a:p>
                <a:endParaRPr lang="en-US" sz="2400" dirty="0"/>
              </a:p>
            </p:txBody>
          </p:sp>
        </mc:Choice>
        <mc:Fallback>
          <p:sp>
            <p:nvSpPr>
              <p:cNvPr id="81" name="TextBox 80"/>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2"/>
                <a:stretch>
                  <a:fillRect l="-1980" t="-1600" r="-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DA5903-3571-D3F9-7AF6-CB63926F186F}"/>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3" name="TextBox 2">
                <a:extLst>
                  <a:ext uri="{FF2B5EF4-FFF2-40B4-BE49-F238E27FC236}">
                    <a16:creationId xmlns:a16="http://schemas.microsoft.com/office/drawing/2014/main" id="{29DA5903-3571-D3F9-7AF6-CB63926F186F}"/>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p:spTree>
    <p:extLst>
      <p:ext uri="{BB962C8B-B14F-4D97-AF65-F5344CB8AC3E}">
        <p14:creationId xmlns:p14="http://schemas.microsoft.com/office/powerpoint/2010/main" val="60117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33132"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3313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3313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2392768763"/>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endParaRPr lang="en-US"/>
                        </a:p>
                      </a:txBody>
                      <a:tcPr>
                        <a:blipFill>
                          <a:blip r:embed="rId10"/>
                          <a:stretch>
                            <a:fillRect l="-100588" t="-208197" r="-2941" b="-722951"/>
                          </a:stretch>
                        </a:blip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endParaRPr lang="en-US"/>
                        </a:p>
                      </a:txBody>
                      <a:tcPr>
                        <a:blipFill>
                          <a:blip r:embed="rId10"/>
                          <a:stretch>
                            <a:fillRect l="-100588" t="-308197" r="-2941" b="-622951"/>
                          </a:stretch>
                        </a:blip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endParaRPr lang="en-US"/>
                        </a:p>
                      </a:txBody>
                      <a:tcPr>
                        <a:blipFill>
                          <a:blip r:embed="rId10"/>
                          <a:stretch>
                            <a:fillRect l="-100588" t="-408197" r="-2941"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endParaRPr lang="en-US"/>
                        </a:p>
                      </a:txBody>
                      <a:tcPr>
                        <a:blipFill>
                          <a:blip r:embed="rId10"/>
                          <a:stretch>
                            <a:fillRect l="-100588" t="-508197" r="-2941" b="-422951"/>
                          </a:stretch>
                        </a:blip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endParaRPr lang="en-US"/>
                        </a:p>
                      </a:txBody>
                      <a:tcPr>
                        <a:blipFill>
                          <a:blip r:embed="rId10"/>
                          <a:stretch>
                            <a:fillRect l="-100588" t="-608197" r="-2941"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Tree>
    <p:extLst>
      <p:ext uri="{BB962C8B-B14F-4D97-AF65-F5344CB8AC3E}">
        <p14:creationId xmlns:p14="http://schemas.microsoft.com/office/powerpoint/2010/main" val="72304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3313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2367625175"/>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endParaRPr lang="en-US"/>
                        </a:p>
                      </a:txBody>
                      <a:tcPr>
                        <a:blipFill>
                          <a:blip r:embed="rId10"/>
                          <a:stretch>
                            <a:fillRect l="-100588" t="-408197" r="-2941"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endParaRPr lang="en-US"/>
                        </a:p>
                      </a:txBody>
                      <a:tcPr>
                        <a:blipFill>
                          <a:blip r:embed="rId10"/>
                          <a:stretch>
                            <a:fillRect l="-100588" t="-508197" r="-2941" b="-422951"/>
                          </a:stretch>
                        </a:blip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endParaRPr lang="en-US"/>
                        </a:p>
                      </a:txBody>
                      <a:tcPr>
                        <a:blipFill>
                          <a:blip r:embed="rId10"/>
                          <a:stretch>
                            <a:fillRect l="-100588" t="-608197" r="-2941"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3" name="Freeform 128">
            <a:extLst>
              <a:ext uri="{FF2B5EF4-FFF2-40B4-BE49-F238E27FC236}">
                <a16:creationId xmlns:a16="http://schemas.microsoft.com/office/drawing/2014/main" id="{55A2AC7A-2AFB-5043-31ED-CB388B10C1C8}"/>
              </a:ext>
            </a:extLst>
          </p:cNvPr>
          <p:cNvSpPr/>
          <p:nvPr/>
        </p:nvSpPr>
        <p:spPr>
          <a:xfrm>
            <a:off x="6094057" y="3839848"/>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63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22</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109358065"/>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endParaRPr lang="en-US"/>
                        </a:p>
                      </a:txBody>
                      <a:tcPr>
                        <a:blipFill>
                          <a:blip r:embed="rId10"/>
                          <a:stretch>
                            <a:fillRect l="-100588" t="-408197" r="-2941"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endParaRPr lang="en-US"/>
                        </a:p>
                      </a:txBody>
                      <a:tcPr>
                        <a:blipFill>
                          <a:blip r:embed="rId10"/>
                          <a:stretch>
                            <a:fillRect l="-100588" t="-608197" r="-2941"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6" name="Freeform 52">
            <a:extLst>
              <a:ext uri="{FF2B5EF4-FFF2-40B4-BE49-F238E27FC236}">
                <a16:creationId xmlns:a16="http://schemas.microsoft.com/office/drawing/2014/main" id="{6A915CC6-41C2-5EEB-A078-FB9410429D29}"/>
              </a:ext>
            </a:extLst>
          </p:cNvPr>
          <p:cNvSpPr/>
          <p:nvPr/>
        </p:nvSpPr>
        <p:spPr>
          <a:xfrm>
            <a:off x="6020278" y="2990600"/>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610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15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474627834"/>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15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3" name="Freeform 2">
            <a:extLst>
              <a:ext uri="{FF2B5EF4-FFF2-40B4-BE49-F238E27FC236}">
                <a16:creationId xmlns:a16="http://schemas.microsoft.com/office/drawing/2014/main" id="{5B00DD77-22D2-DAD9-DEC4-DAA06750910C}"/>
              </a:ext>
            </a:extLst>
          </p:cNvPr>
          <p:cNvSpPr/>
          <p:nvPr/>
        </p:nvSpPr>
        <p:spPr>
          <a:xfrm>
            <a:off x="6241676" y="3048735"/>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56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24</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14</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20</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14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r>
                            <a:rPr lang="en-US" dirty="0">
                              <a:solidFill>
                                <a:schemeClr val="tx1"/>
                              </a:solidFill>
                            </a:rPr>
                            <a:t>20</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3927053703"/>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14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r>
                            <a:rPr lang="en-US" dirty="0">
                              <a:solidFill>
                                <a:schemeClr val="tx1"/>
                              </a:solidFill>
                            </a:rPr>
                            <a:t>20</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6" name="Freeform 4">
            <a:extLst>
              <a:ext uri="{FF2B5EF4-FFF2-40B4-BE49-F238E27FC236}">
                <a16:creationId xmlns:a16="http://schemas.microsoft.com/office/drawing/2014/main" id="{7517BE1A-803F-1EFD-BBF2-B7D8BD2FC2D3}"/>
              </a:ext>
            </a:extLst>
          </p:cNvPr>
          <p:cNvSpPr/>
          <p:nvPr/>
        </p:nvSpPr>
        <p:spPr>
          <a:xfrm>
            <a:off x="6138563" y="3080616"/>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23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3" name="TextBox 42"/>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4141196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many total priority queue operations are necessary?</a:t>
                </a:r>
              </a:p>
              <a:p>
                <a:pPr lvl="1"/>
                <a:r>
                  <a:rPr lang="en-US" dirty="0"/>
                  <a:t>How many times is each node added to the priority queue?</a:t>
                </a:r>
              </a:p>
              <a:p>
                <a:pPr lvl="1"/>
                <a:r>
                  <a:rPr lang="en-US" dirty="0"/>
                  <a:t>How many times might a node’s priority be changed?</a:t>
                </a:r>
              </a:p>
              <a:p>
                <a:r>
                  <a:rPr lang="en-US" dirty="0"/>
                  <a:t>What’s the running time of each priority queue operation?</a:t>
                </a:r>
              </a:p>
              <a:p>
                <a:r>
                  <a:rPr lang="en-US" dirty="0"/>
                  <a:t>Overall running time:</a:t>
                </a:r>
              </a:p>
              <a:p>
                <a:pPr lvl="1"/>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func>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26</a:t>
            </a:fld>
            <a:endParaRPr lang="en-US" dirty="0"/>
          </a:p>
        </p:txBody>
      </p:sp>
    </p:spTree>
    <p:extLst>
      <p:ext uri="{BB962C8B-B14F-4D97-AF65-F5344CB8AC3E}">
        <p14:creationId xmlns:p14="http://schemas.microsoft.com/office/powerpoint/2010/main" val="200720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p:sp>
        <p:nvSpPr>
          <p:cNvPr id="3" name="Content Placeholder 2"/>
          <p:cNvSpPr>
            <a:spLocks noGrp="1"/>
          </p:cNvSpPr>
          <p:nvPr>
            <p:ph idx="1"/>
          </p:nvPr>
        </p:nvSpPr>
        <p:spPr/>
        <p:txBody>
          <a:bodyPr/>
          <a:lstStyle/>
          <a:p>
            <a:r>
              <a:rPr lang="en-US" dirty="0"/>
              <a:t>Claim: when a node is removed from the priority queue, we have found its shortest path</a:t>
            </a:r>
          </a:p>
          <a:p>
            <a:r>
              <a:rPr lang="en-US" dirty="0"/>
              <a:t>Induction over number of completed nodes</a:t>
            </a:r>
          </a:p>
          <a:p>
            <a:r>
              <a:rPr lang="en-US" dirty="0"/>
              <a:t>Base Case:</a:t>
            </a:r>
          </a:p>
          <a:p>
            <a:r>
              <a:rPr lang="en-US" dirty="0"/>
              <a:t>Inductive Step:</a:t>
            </a:r>
          </a:p>
        </p:txBody>
      </p:sp>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dirty="0"/>
          </a:p>
        </p:txBody>
      </p:sp>
      <p:grpSp>
        <p:nvGrpSpPr>
          <p:cNvPr id="5" name="Group 4">
            <a:extLst>
              <a:ext uri="{FF2B5EF4-FFF2-40B4-BE49-F238E27FC236}">
                <a16:creationId xmlns:a16="http://schemas.microsoft.com/office/drawing/2014/main" id="{A0BE4DB5-D57C-06C8-8315-53B19D740DED}"/>
              </a:ext>
            </a:extLst>
          </p:cNvPr>
          <p:cNvGrpSpPr/>
          <p:nvPr/>
        </p:nvGrpSpPr>
        <p:grpSpPr>
          <a:xfrm>
            <a:off x="7315200" y="3751673"/>
            <a:ext cx="4600060" cy="2787240"/>
            <a:chOff x="0" y="2862182"/>
            <a:chExt cx="7044346" cy="4268266"/>
          </a:xfrm>
        </p:grpSpPr>
        <p:cxnSp>
          <p:nvCxnSpPr>
            <p:cNvPr id="6" name="Straight Connector 5">
              <a:extLst>
                <a:ext uri="{FF2B5EF4-FFF2-40B4-BE49-F238E27FC236}">
                  <a16:creationId xmlns:a16="http://schemas.microsoft.com/office/drawing/2014/main" id="{E8A19218-1121-038A-D0C7-58EE3C1E427D}"/>
                </a:ext>
              </a:extLst>
            </p:cNvPr>
            <p:cNvCxnSpPr>
              <a:stCxn id="34" idx="7"/>
              <a:endCxn id="35"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339FE6-70DB-0853-D628-B1D39E14C1A4}"/>
                </a:ext>
              </a:extLst>
            </p:cNvPr>
            <p:cNvCxnSpPr>
              <a:stCxn id="35" idx="6"/>
              <a:endCxn id="38"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446580-4204-7DC9-41DB-249FA9BFED2A}"/>
                </a:ext>
              </a:extLst>
            </p:cNvPr>
            <p:cNvCxnSpPr>
              <a:stCxn id="34" idx="4"/>
              <a:endCxn id="36"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E9CBAE-878A-0CED-4EFC-B4C125A2AF30}"/>
                </a:ext>
              </a:extLst>
            </p:cNvPr>
            <p:cNvCxnSpPr>
              <a:stCxn id="39" idx="2"/>
              <a:endCxn id="36"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261B5C-2EBF-3F1B-E3C7-750F9145A088}"/>
                </a:ext>
              </a:extLst>
            </p:cNvPr>
            <p:cNvCxnSpPr>
              <a:stCxn id="37" idx="5"/>
              <a:endCxn id="39"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07D26E-3E77-42B4-20EC-653A5D8796E1}"/>
                </a:ext>
              </a:extLst>
            </p:cNvPr>
            <p:cNvCxnSpPr>
              <a:stCxn id="37" idx="7"/>
              <a:endCxn id="38"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4B9BE5-894A-93C4-FD4B-FB2082A0DB88}"/>
                </a:ext>
              </a:extLst>
            </p:cNvPr>
            <p:cNvCxnSpPr>
              <a:stCxn id="39" idx="6"/>
              <a:endCxn id="40"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F1A667-6D50-8C13-9C60-8752261F1B94}"/>
                </a:ext>
              </a:extLst>
            </p:cNvPr>
            <p:cNvCxnSpPr>
              <a:stCxn id="40" idx="1"/>
              <a:endCxn id="38"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B7C4A8-4555-2B04-8F4A-B328638DC798}"/>
                </a:ext>
              </a:extLst>
            </p:cNvPr>
            <p:cNvCxnSpPr>
              <a:stCxn id="42" idx="2"/>
              <a:endCxn id="38"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85B94A-A992-843D-E0DF-91BB29F99411}"/>
                </a:ext>
              </a:extLst>
            </p:cNvPr>
            <p:cNvCxnSpPr>
              <a:stCxn id="40" idx="0"/>
              <a:endCxn id="42"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46FAB-5FB9-D8A4-AAB4-3C9F99145B2C}"/>
                </a:ext>
              </a:extLst>
            </p:cNvPr>
            <p:cNvCxnSpPr>
              <a:stCxn id="41" idx="1"/>
              <a:endCxn id="42"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F66514-AE26-AA29-A5BE-717EDD5C7508}"/>
                </a:ext>
              </a:extLst>
            </p:cNvPr>
            <p:cNvCxnSpPr>
              <a:stCxn id="41" idx="3"/>
              <a:endCxn id="40"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584C3C-78C4-06AF-F7BB-88FBED0DEF7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A5BCFAD-56CE-253A-92E2-499E33C4ABD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29064A70-3299-835B-DA87-1D6151D1D41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764183A4-81A9-B6B6-64E0-6B106F485B5A}"/>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FA38D03-AC0A-894B-B958-3213FE86A09E}"/>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EF3EB12-5303-779B-C06B-B49D9730EF37}"/>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BCC6FB82-0B5F-CB84-ACB0-A77889ECF77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3FDF79EF-38D2-ACFD-DB29-0BD2114FCC9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81242934-1BD5-16B5-8528-3391C95F99AE}"/>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C348E5D-DCC1-6154-EDDC-6DC9076185AF}"/>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B7F2E3-1256-201B-1002-5CC53E95D31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4A56131-9D6A-1E86-4A19-0EA52077FF3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6B636D77-EE1B-4AB8-38EA-62185B665D4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F01F0EC7-BAF8-EDD8-0CC5-F2FF1B1B1411}"/>
                </a:ext>
              </a:extLst>
            </p:cNvPr>
            <p:cNvCxnSpPr>
              <a:stCxn id="35" idx="4"/>
              <a:endCxn id="36"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F44851-F68D-0D93-61C0-7067B587069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28FAB3-8BD0-3738-DA2D-79E3D16F1C02}"/>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5" name="Oval 34">
              <a:extLst>
                <a:ext uri="{FF2B5EF4-FFF2-40B4-BE49-F238E27FC236}">
                  <a16:creationId xmlns:a16="http://schemas.microsoft.com/office/drawing/2014/main" id="{BABBDF72-2FF5-2183-A9B1-28ADD7420C07}"/>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6" name="Oval 35">
              <a:extLst>
                <a:ext uri="{FF2B5EF4-FFF2-40B4-BE49-F238E27FC236}">
                  <a16:creationId xmlns:a16="http://schemas.microsoft.com/office/drawing/2014/main" id="{AE8CEF62-5070-282D-FBC7-78010062099D}"/>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7" name="Oval 36">
              <a:extLst>
                <a:ext uri="{FF2B5EF4-FFF2-40B4-BE49-F238E27FC236}">
                  <a16:creationId xmlns:a16="http://schemas.microsoft.com/office/drawing/2014/main" id="{F0CC2B2E-CACC-9F08-B7C8-C7E525968DFB}"/>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8" name="Oval 37">
              <a:extLst>
                <a:ext uri="{FF2B5EF4-FFF2-40B4-BE49-F238E27FC236}">
                  <a16:creationId xmlns:a16="http://schemas.microsoft.com/office/drawing/2014/main" id="{61E56EDC-EEA2-7218-7C4C-A37F0182DBF1}"/>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9" name="Oval 38">
              <a:extLst>
                <a:ext uri="{FF2B5EF4-FFF2-40B4-BE49-F238E27FC236}">
                  <a16:creationId xmlns:a16="http://schemas.microsoft.com/office/drawing/2014/main" id="{FFF8F7A3-353A-B161-329B-1B008DED5576}"/>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0" name="Oval 39">
              <a:extLst>
                <a:ext uri="{FF2B5EF4-FFF2-40B4-BE49-F238E27FC236}">
                  <a16:creationId xmlns:a16="http://schemas.microsoft.com/office/drawing/2014/main" id="{5AB17B03-D20D-AFE8-7C2F-BFB172415F1A}"/>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1" name="Oval 40">
              <a:extLst>
                <a:ext uri="{FF2B5EF4-FFF2-40B4-BE49-F238E27FC236}">
                  <a16:creationId xmlns:a16="http://schemas.microsoft.com/office/drawing/2014/main" id="{C92C3306-4682-4899-39AB-80EEBF8F172C}"/>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 name="Oval 41">
              <a:extLst>
                <a:ext uri="{FF2B5EF4-FFF2-40B4-BE49-F238E27FC236}">
                  <a16:creationId xmlns:a16="http://schemas.microsoft.com/office/drawing/2014/main" id="{703EED35-2FA8-0FCD-312F-06842F922A01}"/>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3" name="Freeform 4">
            <a:extLst>
              <a:ext uri="{FF2B5EF4-FFF2-40B4-BE49-F238E27FC236}">
                <a16:creationId xmlns:a16="http://schemas.microsoft.com/office/drawing/2014/main" id="{37061D92-55D1-D063-332E-86090D2833C9}"/>
              </a:ext>
            </a:extLst>
          </p:cNvPr>
          <p:cNvSpPr/>
          <p:nvPr/>
        </p:nvSpPr>
        <p:spPr>
          <a:xfrm>
            <a:off x="7176179" y="3495091"/>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117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7417893" cy="4525963"/>
              </a:xfrm>
            </p:spPr>
            <p:txBody>
              <a:bodyPr>
                <a:normAutofit/>
              </a:bodyPr>
              <a:lstStyle/>
              <a:p>
                <a:r>
                  <a:rPr lang="en-US" dirty="0"/>
                  <a:t>Claim: when a node is removed from the priority queue, its distance is that of the shortest path</a:t>
                </a:r>
              </a:p>
              <a:p>
                <a:r>
                  <a:rPr lang="en-US" dirty="0"/>
                  <a:t>Induction over number of completed nodes</a:t>
                </a:r>
              </a:p>
              <a:p>
                <a:r>
                  <a:rPr lang="en-US" dirty="0"/>
                  <a:t>Base Case: Only the start node removed</a:t>
                </a:r>
              </a:p>
              <a:p>
                <a:pPr lvl="1"/>
                <a:r>
                  <a:rPr lang="en-US" dirty="0"/>
                  <a:t>It is indeed 0 away from itself</a:t>
                </a:r>
              </a:p>
              <a:p>
                <a:r>
                  <a:rPr lang="en-US" dirty="0"/>
                  <a:t>Inductive Step:</a:t>
                </a:r>
              </a:p>
              <a:p>
                <a:pPr lvl="1"/>
                <a:r>
                  <a:rPr lang="en-US" dirty="0"/>
                  <a:t>If we have correctly found shortest paths for the first </a:t>
                </a:r>
                <a14:m>
                  <m:oMath xmlns:m="http://schemas.openxmlformats.org/officeDocument/2006/math">
                    <m:r>
                      <a:rPr lang="en-US" b="0" i="1" smtClean="0">
                        <a:latin typeface="Cambria Math" panose="02040503050406030204" pitchFamily="18" charset="0"/>
                      </a:rPr>
                      <m:t>𝑘</m:t>
                    </m:r>
                  </m:oMath>
                </a14:m>
                <a:r>
                  <a:rPr lang="en-US" dirty="0"/>
                  <a:t> nodes, then when we remove node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we have found its shortest path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7417893" cy="4525963"/>
              </a:xfrm>
              <a:blipFill>
                <a:blip r:embed="rId2"/>
                <a:stretch>
                  <a:fillRect l="-1479" t="-2291" r="-1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dirty="0"/>
          </a:p>
        </p:txBody>
      </p:sp>
      <p:grpSp>
        <p:nvGrpSpPr>
          <p:cNvPr id="50" name="Group 49">
            <a:extLst>
              <a:ext uri="{FF2B5EF4-FFF2-40B4-BE49-F238E27FC236}">
                <a16:creationId xmlns:a16="http://schemas.microsoft.com/office/drawing/2014/main" id="{D9F51567-0220-C8E3-67DF-59F647C811E1}"/>
              </a:ext>
            </a:extLst>
          </p:cNvPr>
          <p:cNvGrpSpPr/>
          <p:nvPr/>
        </p:nvGrpSpPr>
        <p:grpSpPr>
          <a:xfrm>
            <a:off x="8158085" y="1755227"/>
            <a:ext cx="3196912" cy="2664373"/>
            <a:chOff x="8158085" y="1755227"/>
            <a:chExt cx="3196912" cy="2664373"/>
          </a:xfrm>
        </p:grpSpPr>
        <p:sp>
          <p:nvSpPr>
            <p:cNvPr id="51" name="Freeform: Shape 50">
              <a:extLst>
                <a:ext uri="{FF2B5EF4-FFF2-40B4-BE49-F238E27FC236}">
                  <a16:creationId xmlns:a16="http://schemas.microsoft.com/office/drawing/2014/main" id="{72D717BB-C79F-F287-0BEC-F57D7EE7375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49F9BE9-05B2-3134-EBE0-6D649BBA4CEE}"/>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A54A58A-DD11-A6C3-5502-F87E9D3C97FE}"/>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1D95B863-A132-F109-C76B-E02F57ED5026}"/>
                </a:ext>
              </a:extLst>
            </p:cNvPr>
            <p:cNvCxnSpPr>
              <a:cxnSpLocks/>
              <a:stCxn id="57" idx="6"/>
              <a:endCxn id="62"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2ADCD8-B11C-C98E-8D45-5C544E1E2AEE}"/>
                </a:ext>
              </a:extLst>
            </p:cNvPr>
            <p:cNvCxnSpPr>
              <a:stCxn id="59" idx="3"/>
              <a:endCxn id="58"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CECCEFD7-142A-C970-5176-907A3A9F3847}"/>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56" name="Oval 55">
                  <a:extLst>
                    <a:ext uri="{FF2B5EF4-FFF2-40B4-BE49-F238E27FC236}">
                      <a16:creationId xmlns:a16="http://schemas.microsoft.com/office/drawing/2014/main" id="{CECCEFD7-142A-C970-5176-907A3A9F3847}"/>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ACF6EC2A-831A-A941-C2A8-CE34688ECE26}"/>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57" name="Oval 56">
                  <a:extLst>
                    <a:ext uri="{FF2B5EF4-FFF2-40B4-BE49-F238E27FC236}">
                      <a16:creationId xmlns:a16="http://schemas.microsoft.com/office/drawing/2014/main" id="{ACF6EC2A-831A-A941-C2A8-CE34688ECE26}"/>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val 57">
                  <a:extLst>
                    <a:ext uri="{FF2B5EF4-FFF2-40B4-BE49-F238E27FC236}">
                      <a16:creationId xmlns:a16="http://schemas.microsoft.com/office/drawing/2014/main" id="{6BF00F74-AA5F-F9E3-5FF3-32644B0A23A6}"/>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58" name="Oval 57">
                  <a:extLst>
                    <a:ext uri="{FF2B5EF4-FFF2-40B4-BE49-F238E27FC236}">
                      <a16:creationId xmlns:a16="http://schemas.microsoft.com/office/drawing/2014/main" id="{6BF00F74-AA5F-F9E3-5FF3-32644B0A23A6}"/>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274205F9-F459-6B53-7AB4-F0568284481A}"/>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59" name="Oval 58">
                  <a:extLst>
                    <a:ext uri="{FF2B5EF4-FFF2-40B4-BE49-F238E27FC236}">
                      <a16:creationId xmlns:a16="http://schemas.microsoft.com/office/drawing/2014/main" id="{274205F9-F459-6B53-7AB4-F0568284481A}"/>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60" name="Freeform 2">
              <a:extLst>
                <a:ext uri="{FF2B5EF4-FFF2-40B4-BE49-F238E27FC236}">
                  <a16:creationId xmlns:a16="http://schemas.microsoft.com/office/drawing/2014/main" id="{1AA321F2-CA62-96E6-71A4-74099224ED2B}"/>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1FAA253-D905-16A5-5B0F-C651DBDAB6CE}"/>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61" name="TextBox 60">
                  <a:extLst>
                    <a:ext uri="{FF2B5EF4-FFF2-40B4-BE49-F238E27FC236}">
                      <a16:creationId xmlns:a16="http://schemas.microsoft.com/office/drawing/2014/main" id="{01FAA253-D905-16A5-5B0F-C651DBDAB6CE}"/>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A9DA4521-2E76-80A8-25EE-FC42B7AB61DD}"/>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62" name="Oval 61">
                  <a:extLst>
                    <a:ext uri="{FF2B5EF4-FFF2-40B4-BE49-F238E27FC236}">
                      <a16:creationId xmlns:a16="http://schemas.microsoft.com/office/drawing/2014/main" id="{A9DA4521-2E76-80A8-25EE-FC42B7AB61DD}"/>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7709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7417893" cy="4525963"/>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What do we know bout </a:t>
                </a:r>
                <a14:m>
                  <m:oMath xmlns:m="http://schemas.openxmlformats.org/officeDocument/2006/math">
                    <m:r>
                      <a:rPr lang="en-US" b="0" i="1" smtClean="0">
                        <a:latin typeface="Cambria Math" panose="02040503050406030204" pitchFamily="18" charset="0"/>
                      </a:rPr>
                      <m:t>𝑎</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7417893" cy="4525963"/>
              </a:xfrm>
              <a:blipFill>
                <a:blip r:embed="rId2"/>
                <a:stretch>
                  <a:fillRect l="-1890"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dirty="0"/>
          </a:p>
        </p:txBody>
      </p:sp>
      <p:grpSp>
        <p:nvGrpSpPr>
          <p:cNvPr id="6" name="Group 5">
            <a:extLst>
              <a:ext uri="{FF2B5EF4-FFF2-40B4-BE49-F238E27FC236}">
                <a16:creationId xmlns:a16="http://schemas.microsoft.com/office/drawing/2014/main" id="{736FFE37-B68D-8CB3-2DAF-1FA5F7CF6923}"/>
              </a:ext>
            </a:extLst>
          </p:cNvPr>
          <p:cNvGrpSpPr/>
          <p:nvPr/>
        </p:nvGrpSpPr>
        <p:grpSpPr>
          <a:xfrm>
            <a:off x="8158085" y="1755227"/>
            <a:ext cx="3196912" cy="2664373"/>
            <a:chOff x="8158085" y="1755227"/>
            <a:chExt cx="3196912" cy="2664373"/>
          </a:xfrm>
        </p:grpSpPr>
        <p:sp>
          <p:nvSpPr>
            <p:cNvPr id="8" name="Freeform: Shape 7">
              <a:extLst>
                <a:ext uri="{FF2B5EF4-FFF2-40B4-BE49-F238E27FC236}">
                  <a16:creationId xmlns:a16="http://schemas.microsoft.com/office/drawing/2014/main" id="{8EF2FDF0-F493-81A8-D886-31219A363244}"/>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4AB5B1-E3ED-CE58-88FC-89A15DA67352}"/>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85DAC6F-D6AB-8004-1525-261A73856BF3}"/>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F5CDCB4-B120-199D-83F3-7142A47C7D39}"/>
                </a:ext>
              </a:extLst>
            </p:cNvPr>
            <p:cNvCxnSpPr>
              <a:cxnSpLocks/>
              <a:stCxn id="16" idx="6"/>
              <a:endCxn id="21"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D4B60-94A3-62D7-EE52-4C25ED1DF035}"/>
                </a:ext>
              </a:extLst>
            </p:cNvPr>
            <p:cNvCxnSpPr>
              <a:stCxn id="18" idx="3"/>
              <a:endCxn id="17"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B74F56B5-EA05-9004-9B8B-5BDE35F5D1A9}"/>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5" name="Oval 14">
                  <a:extLst>
                    <a:ext uri="{FF2B5EF4-FFF2-40B4-BE49-F238E27FC236}">
                      <a16:creationId xmlns:a16="http://schemas.microsoft.com/office/drawing/2014/main" id="{B74F56B5-EA05-9004-9B8B-5BDE35F5D1A9}"/>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C10B1F1-F259-C6CE-98D7-6833406F193B}"/>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16" name="Oval 15">
                  <a:extLst>
                    <a:ext uri="{FF2B5EF4-FFF2-40B4-BE49-F238E27FC236}">
                      <a16:creationId xmlns:a16="http://schemas.microsoft.com/office/drawing/2014/main" id="{EC10B1F1-F259-C6CE-98D7-6833406F193B}"/>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20DD1F8-6D41-5A3E-133E-D28416B26C9A}"/>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17" name="Oval 16">
                  <a:extLst>
                    <a:ext uri="{FF2B5EF4-FFF2-40B4-BE49-F238E27FC236}">
                      <a16:creationId xmlns:a16="http://schemas.microsoft.com/office/drawing/2014/main" id="{220DD1F8-6D41-5A3E-133E-D28416B26C9A}"/>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9250D169-6AE4-99EC-E73B-2BC84477191A}"/>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18" name="Oval 17">
                  <a:extLst>
                    <a:ext uri="{FF2B5EF4-FFF2-40B4-BE49-F238E27FC236}">
                      <a16:creationId xmlns:a16="http://schemas.microsoft.com/office/drawing/2014/main" id="{9250D169-6AE4-99EC-E73B-2BC84477191A}"/>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19" name="Freeform 2">
              <a:extLst>
                <a:ext uri="{FF2B5EF4-FFF2-40B4-BE49-F238E27FC236}">
                  <a16:creationId xmlns:a16="http://schemas.microsoft.com/office/drawing/2014/main" id="{FCAA960C-779E-4A36-098D-B35121B174D2}"/>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DB98B6-1A10-ABD4-44B2-3EA140589CA3}"/>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20" name="TextBox 19">
                  <a:extLst>
                    <a:ext uri="{FF2B5EF4-FFF2-40B4-BE49-F238E27FC236}">
                      <a16:creationId xmlns:a16="http://schemas.microsoft.com/office/drawing/2014/main" id="{B2DB98B6-1A10-ABD4-44B2-3EA140589CA3}"/>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5550C739-FC10-852E-8C7A-7A2DCBEB988F}"/>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21" name="Oval 20">
                  <a:extLst>
                    <a:ext uri="{FF2B5EF4-FFF2-40B4-BE49-F238E27FC236}">
                      <a16:creationId xmlns:a16="http://schemas.microsoft.com/office/drawing/2014/main" id="{5550C739-FC10-852E-8C7A-7A2DCBEB988F}"/>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9670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Matrix</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sp>
        <p:nvSpPr>
          <p:cNvPr id="43" name="Rectangle 42"/>
          <p:cNvSpPr/>
          <p:nvPr/>
        </p:nvSpPr>
        <p:spPr>
          <a:xfrm>
            <a:off x="7572412" y="1994120"/>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Rectangle 43"/>
          <p:cNvSpPr/>
          <p:nvPr/>
        </p:nvSpPr>
        <p:spPr>
          <a:xfrm>
            <a:off x="7572412" y="2420276"/>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ectangle 44"/>
          <p:cNvSpPr/>
          <p:nvPr/>
        </p:nvSpPr>
        <p:spPr>
          <a:xfrm>
            <a:off x="7572412" y="2823929"/>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Rectangle 45"/>
          <p:cNvSpPr/>
          <p:nvPr/>
        </p:nvSpPr>
        <p:spPr>
          <a:xfrm>
            <a:off x="7572412" y="3234517"/>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7" name="Rectangle 46"/>
          <p:cNvSpPr/>
          <p:nvPr/>
        </p:nvSpPr>
        <p:spPr>
          <a:xfrm>
            <a:off x="7572412" y="3660535"/>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8" name="Rectangle 47"/>
          <p:cNvSpPr/>
          <p:nvPr/>
        </p:nvSpPr>
        <p:spPr>
          <a:xfrm>
            <a:off x="7572412" y="4055813"/>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9" name="Rectangle 48"/>
          <p:cNvSpPr/>
          <p:nvPr/>
        </p:nvSpPr>
        <p:spPr>
          <a:xfrm>
            <a:off x="7572412" y="4439933"/>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0" name="Rectangle 49"/>
          <p:cNvSpPr/>
          <p:nvPr/>
        </p:nvSpPr>
        <p:spPr>
          <a:xfrm>
            <a:off x="7572412" y="4866448"/>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51" name="Rectangle 50"/>
          <p:cNvSpPr/>
          <p:nvPr/>
        </p:nvSpPr>
        <p:spPr>
          <a:xfrm>
            <a:off x="7572412" y="5270483"/>
            <a:ext cx="426156" cy="426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grpSp>
        <p:nvGrpSpPr>
          <p:cNvPr id="3" name="Group 2"/>
          <p:cNvGrpSpPr/>
          <p:nvPr/>
        </p:nvGrpSpPr>
        <p:grpSpPr>
          <a:xfrm>
            <a:off x="7998568" y="1582577"/>
            <a:ext cx="3835401" cy="430655"/>
            <a:chOff x="5709357" y="1793586"/>
            <a:chExt cx="2641626" cy="296613"/>
          </a:xfrm>
        </p:grpSpPr>
        <p:sp>
          <p:nvSpPr>
            <p:cNvPr id="85" name="Rectangle 84"/>
            <p:cNvSpPr/>
            <p:nvPr/>
          </p:nvSpPr>
          <p:spPr>
            <a:xfrm>
              <a:off x="5709357"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Rectangle 85"/>
            <p:cNvSpPr/>
            <p:nvPr/>
          </p:nvSpPr>
          <p:spPr>
            <a:xfrm>
              <a:off x="6002871"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Rectangle 86"/>
            <p:cNvSpPr/>
            <p:nvPr/>
          </p:nvSpPr>
          <p:spPr>
            <a:xfrm>
              <a:off x="6296385"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Rectangle 87"/>
            <p:cNvSpPr/>
            <p:nvPr/>
          </p:nvSpPr>
          <p:spPr>
            <a:xfrm>
              <a:off x="658989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9" name="Rectangle 88"/>
            <p:cNvSpPr/>
            <p:nvPr/>
          </p:nvSpPr>
          <p:spPr>
            <a:xfrm>
              <a:off x="6883413"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0" name="Rectangle 89"/>
            <p:cNvSpPr/>
            <p:nvPr/>
          </p:nvSpPr>
          <p:spPr>
            <a:xfrm>
              <a:off x="7176927"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1" name="Rectangle 90"/>
            <p:cNvSpPr/>
            <p:nvPr/>
          </p:nvSpPr>
          <p:spPr>
            <a:xfrm>
              <a:off x="7472244" y="1793586"/>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2" name="Rectangle 91"/>
            <p:cNvSpPr/>
            <p:nvPr/>
          </p:nvSpPr>
          <p:spPr>
            <a:xfrm>
              <a:off x="7767562" y="1795444"/>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93" name="Rectangle 92"/>
            <p:cNvSpPr/>
            <p:nvPr/>
          </p:nvSpPr>
          <p:spPr>
            <a:xfrm>
              <a:off x="805746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grpSp>
      <p:sp>
        <p:nvSpPr>
          <p:cNvPr id="95" name="Rectangle 94"/>
          <p:cNvSpPr/>
          <p:nvPr/>
        </p:nvSpPr>
        <p:spPr>
          <a:xfrm>
            <a:off x="7998568" y="2025911"/>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8424723" y="2025911"/>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Rectangle 96"/>
          <p:cNvSpPr/>
          <p:nvPr/>
        </p:nvSpPr>
        <p:spPr>
          <a:xfrm>
            <a:off x="8850879" y="2025137"/>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8" name="Rectangle 97"/>
          <p:cNvSpPr/>
          <p:nvPr/>
        </p:nvSpPr>
        <p:spPr>
          <a:xfrm>
            <a:off x="9277035" y="202513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9703191" y="202513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10129346" y="202513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10555502" y="202436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10981658" y="202436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11407813" y="202513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7998568" y="2410902"/>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6" name="Rectangle 105"/>
          <p:cNvSpPr/>
          <p:nvPr/>
        </p:nvSpPr>
        <p:spPr>
          <a:xfrm>
            <a:off x="8424723" y="241090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8850879" y="2410129"/>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8" name="Rectangle 107"/>
          <p:cNvSpPr/>
          <p:nvPr/>
        </p:nvSpPr>
        <p:spPr>
          <a:xfrm>
            <a:off x="9277035" y="241012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9703191" y="2410129"/>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0" name="Rectangle 109"/>
          <p:cNvSpPr/>
          <p:nvPr/>
        </p:nvSpPr>
        <p:spPr>
          <a:xfrm>
            <a:off x="10129346" y="241012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10555502" y="2409355"/>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10981658" y="2409355"/>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11407813" y="241012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7998568" y="2836366"/>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6" name="Rectangle 115"/>
          <p:cNvSpPr/>
          <p:nvPr/>
        </p:nvSpPr>
        <p:spPr>
          <a:xfrm>
            <a:off x="8424723" y="2836366"/>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7" name="Rectangle 116"/>
          <p:cNvSpPr/>
          <p:nvPr/>
        </p:nvSpPr>
        <p:spPr>
          <a:xfrm>
            <a:off x="8850879" y="283559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9277035" y="2835592"/>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9" name="Rectangle 118"/>
          <p:cNvSpPr/>
          <p:nvPr/>
        </p:nvSpPr>
        <p:spPr>
          <a:xfrm>
            <a:off x="9703191" y="283559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10129346" y="283559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10555502" y="2834818"/>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10981658" y="2834818"/>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11407813" y="283559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7998568" y="322135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8424723" y="322135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8850879" y="3220583"/>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8" name="Rectangle 127"/>
          <p:cNvSpPr/>
          <p:nvPr/>
        </p:nvSpPr>
        <p:spPr>
          <a:xfrm>
            <a:off x="9277035" y="3220583"/>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9703191" y="3220583"/>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0" name="Rectangle 129"/>
          <p:cNvSpPr/>
          <p:nvPr/>
        </p:nvSpPr>
        <p:spPr>
          <a:xfrm>
            <a:off x="10129346" y="3220583"/>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1" name="Rectangle 130"/>
          <p:cNvSpPr/>
          <p:nvPr/>
        </p:nvSpPr>
        <p:spPr>
          <a:xfrm>
            <a:off x="10555502" y="321980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10981658" y="321980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11407813" y="3220583"/>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7998568" y="364751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8424723" y="3647512"/>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7" name="Rectangle 136"/>
          <p:cNvSpPr/>
          <p:nvPr/>
        </p:nvSpPr>
        <p:spPr>
          <a:xfrm>
            <a:off x="8850879" y="364673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9277035" y="3646739"/>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9" name="Rectangle 138"/>
          <p:cNvSpPr/>
          <p:nvPr/>
        </p:nvSpPr>
        <p:spPr>
          <a:xfrm>
            <a:off x="9703191" y="364673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0129346" y="364673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10555502" y="3645965"/>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2" name="Rectangle 141"/>
          <p:cNvSpPr/>
          <p:nvPr/>
        </p:nvSpPr>
        <p:spPr>
          <a:xfrm>
            <a:off x="10981658" y="3645965"/>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3" name="Rectangle 142"/>
          <p:cNvSpPr/>
          <p:nvPr/>
        </p:nvSpPr>
        <p:spPr>
          <a:xfrm>
            <a:off x="11407813" y="364673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7998568" y="403250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8424723" y="403250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8850879" y="4031730"/>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8" name="Rectangle 147"/>
          <p:cNvSpPr/>
          <p:nvPr/>
        </p:nvSpPr>
        <p:spPr>
          <a:xfrm>
            <a:off x="9277035" y="4031730"/>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9" name="Rectangle 148"/>
          <p:cNvSpPr/>
          <p:nvPr/>
        </p:nvSpPr>
        <p:spPr>
          <a:xfrm>
            <a:off x="9703191" y="4031730"/>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10129346" y="4031730"/>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10555502" y="4030956"/>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2" name="Rectangle 151"/>
          <p:cNvSpPr/>
          <p:nvPr/>
        </p:nvSpPr>
        <p:spPr>
          <a:xfrm>
            <a:off x="10981658" y="4030956"/>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11407813" y="4031730"/>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7998568" y="445796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8424723" y="4457967"/>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8850879" y="4457193"/>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9277035" y="4457193"/>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9703191" y="4457193"/>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0" name="Rectangle 159"/>
          <p:cNvSpPr/>
          <p:nvPr/>
        </p:nvSpPr>
        <p:spPr>
          <a:xfrm>
            <a:off x="10129346" y="4457193"/>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1" name="Rectangle 160"/>
          <p:cNvSpPr/>
          <p:nvPr/>
        </p:nvSpPr>
        <p:spPr>
          <a:xfrm>
            <a:off x="10555502" y="4456419"/>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10981658" y="4456419"/>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3" name="Rectangle 162"/>
          <p:cNvSpPr/>
          <p:nvPr/>
        </p:nvSpPr>
        <p:spPr>
          <a:xfrm>
            <a:off x="11407813" y="4457193"/>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5" name="Rectangle 164"/>
          <p:cNvSpPr/>
          <p:nvPr/>
        </p:nvSpPr>
        <p:spPr>
          <a:xfrm>
            <a:off x="7998568" y="4842958"/>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8424723" y="4842958"/>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8850879" y="484218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9277035" y="484218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9703191" y="4842184"/>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0" name="Rectangle 169"/>
          <p:cNvSpPr/>
          <p:nvPr/>
        </p:nvSpPr>
        <p:spPr>
          <a:xfrm>
            <a:off x="10129346" y="4842184"/>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10555502" y="4841410"/>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2" name="Rectangle 171"/>
          <p:cNvSpPr/>
          <p:nvPr/>
        </p:nvSpPr>
        <p:spPr>
          <a:xfrm>
            <a:off x="10981658" y="4841410"/>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11407813" y="4842184"/>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7" name="Group 6">
            <a:extLst>
              <a:ext uri="{FF2B5EF4-FFF2-40B4-BE49-F238E27FC236}">
                <a16:creationId xmlns:a16="http://schemas.microsoft.com/office/drawing/2014/main" id="{8B935C34-9370-E9D6-7800-02EF096501EA}"/>
              </a:ext>
            </a:extLst>
          </p:cNvPr>
          <p:cNvGrpSpPr/>
          <p:nvPr/>
        </p:nvGrpSpPr>
        <p:grpSpPr>
          <a:xfrm>
            <a:off x="7998568" y="5269709"/>
            <a:ext cx="3835401" cy="427703"/>
            <a:chOff x="7998568" y="5283909"/>
            <a:chExt cx="3835401" cy="427703"/>
          </a:xfrm>
        </p:grpSpPr>
        <p:sp>
          <p:nvSpPr>
            <p:cNvPr id="175" name="Rectangle 174"/>
            <p:cNvSpPr/>
            <p:nvPr/>
          </p:nvSpPr>
          <p:spPr>
            <a:xfrm>
              <a:off x="7998568" y="5285456"/>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8424723" y="5285456"/>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8850879" y="528468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9277035" y="528468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9703191" y="528468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10129346" y="528468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10555502" y="5283909"/>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2" name="Rectangle 181"/>
            <p:cNvSpPr/>
            <p:nvPr/>
          </p:nvSpPr>
          <p:spPr>
            <a:xfrm>
              <a:off x="10981658" y="5283909"/>
              <a:ext cx="426156" cy="426156"/>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3" name="Rectangle 182"/>
            <p:cNvSpPr/>
            <p:nvPr/>
          </p:nvSpPr>
          <p:spPr>
            <a:xfrm>
              <a:off x="11407813" y="5284682"/>
              <a:ext cx="426156" cy="426156"/>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Rectangle 153"/>
          <p:cNvSpPr/>
          <p:nvPr/>
        </p:nvSpPr>
        <p:spPr>
          <a:xfrm>
            <a:off x="10129346" y="2818477"/>
            <a:ext cx="426156" cy="384991"/>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52" name="Group 51">
            <a:extLst>
              <a:ext uri="{FF2B5EF4-FFF2-40B4-BE49-F238E27FC236}">
                <a16:creationId xmlns:a16="http://schemas.microsoft.com/office/drawing/2014/main" id="{01D50B7B-3100-C794-83B3-651BDC5F3DB5}"/>
              </a:ext>
            </a:extLst>
          </p:cNvPr>
          <p:cNvGrpSpPr/>
          <p:nvPr/>
        </p:nvGrpSpPr>
        <p:grpSpPr>
          <a:xfrm>
            <a:off x="1524000" y="1246118"/>
            <a:ext cx="4600060" cy="2539233"/>
            <a:chOff x="0" y="3020093"/>
            <a:chExt cx="7044346" cy="3888478"/>
          </a:xfrm>
        </p:grpSpPr>
        <p:cxnSp>
          <p:nvCxnSpPr>
            <p:cNvPr id="53" name="Straight Connector 52">
              <a:extLst>
                <a:ext uri="{FF2B5EF4-FFF2-40B4-BE49-F238E27FC236}">
                  <a16:creationId xmlns:a16="http://schemas.microsoft.com/office/drawing/2014/main" id="{4F3342EE-A9B2-FA6C-73D4-46AB375F0854}"/>
                </a:ext>
              </a:extLst>
            </p:cNvPr>
            <p:cNvCxnSpPr>
              <a:stCxn id="67" idx="7"/>
              <a:endCxn id="68"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91CB77-4C51-BFDB-275E-23A95C506138}"/>
                </a:ext>
              </a:extLst>
            </p:cNvPr>
            <p:cNvCxnSpPr>
              <a:stCxn id="68" idx="6"/>
              <a:endCxn id="71"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CF58B5-ECF0-F95A-3D8E-C1FF823F9D9C}"/>
                </a:ext>
              </a:extLst>
            </p:cNvPr>
            <p:cNvCxnSpPr>
              <a:stCxn id="67" idx="4"/>
              <a:endCxn id="69"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0012D5-F9F9-6C25-7F84-273687242B73}"/>
                </a:ext>
              </a:extLst>
            </p:cNvPr>
            <p:cNvCxnSpPr>
              <a:stCxn id="70" idx="3"/>
              <a:endCxn id="69"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6B8498-7F38-B175-608F-5EACB1DC882D}"/>
                </a:ext>
              </a:extLst>
            </p:cNvPr>
            <p:cNvCxnSpPr>
              <a:stCxn id="72" idx="2"/>
              <a:endCxn id="69"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622185-67AE-8746-83C4-9430F0B601B1}"/>
                </a:ext>
              </a:extLst>
            </p:cNvPr>
            <p:cNvCxnSpPr>
              <a:stCxn id="70" idx="5"/>
              <a:endCxn id="72"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DCB21F-5EFD-8B37-9029-945FB9DCD116}"/>
                </a:ext>
              </a:extLst>
            </p:cNvPr>
            <p:cNvCxnSpPr>
              <a:stCxn id="70" idx="7"/>
              <a:endCxn id="71"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30A11C-A644-608E-EE8D-8169A2CBE13E}"/>
                </a:ext>
              </a:extLst>
            </p:cNvPr>
            <p:cNvCxnSpPr>
              <a:stCxn id="72" idx="6"/>
              <a:endCxn id="73"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536144-ADFE-4E2B-0E88-0B75DA8A2636}"/>
                </a:ext>
              </a:extLst>
            </p:cNvPr>
            <p:cNvCxnSpPr>
              <a:stCxn id="73" idx="1"/>
              <a:endCxn id="71"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896E5-4865-638B-963D-3F36DDC7066A}"/>
                </a:ext>
              </a:extLst>
            </p:cNvPr>
            <p:cNvCxnSpPr>
              <a:stCxn id="75" idx="2"/>
              <a:endCxn id="71"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325C00-F967-9FE5-EEC3-96943F31E68D}"/>
                </a:ext>
              </a:extLst>
            </p:cNvPr>
            <p:cNvCxnSpPr>
              <a:stCxn id="73" idx="0"/>
              <a:endCxn id="75"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DA5262-2679-9A04-1545-443C541D5549}"/>
                </a:ext>
              </a:extLst>
            </p:cNvPr>
            <p:cNvCxnSpPr>
              <a:stCxn id="74" idx="1"/>
              <a:endCxn id="75"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583069-4000-75DF-D600-CD6DF4A08E4A}"/>
                </a:ext>
              </a:extLst>
            </p:cNvPr>
            <p:cNvCxnSpPr>
              <a:stCxn id="74" idx="3"/>
              <a:endCxn id="73"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16408F-FB91-869A-9BF7-8700A532C2CD}"/>
                </a:ext>
              </a:extLst>
            </p:cNvPr>
            <p:cNvCxnSpPr>
              <a:stCxn id="68" idx="4"/>
              <a:endCxn id="69"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5075E689-1532-32F5-D97D-16160EE5DF90}"/>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8" name="Oval 67">
              <a:extLst>
                <a:ext uri="{FF2B5EF4-FFF2-40B4-BE49-F238E27FC236}">
                  <a16:creationId xmlns:a16="http://schemas.microsoft.com/office/drawing/2014/main" id="{0C49BF0B-5924-64AD-3493-7900DF244C30}"/>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9" name="Oval 68">
              <a:extLst>
                <a:ext uri="{FF2B5EF4-FFF2-40B4-BE49-F238E27FC236}">
                  <a16:creationId xmlns:a16="http://schemas.microsoft.com/office/drawing/2014/main" id="{C8CE1177-4B0A-2EF3-CBE7-03AEBA8FB12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0" name="Oval 69">
              <a:extLst>
                <a:ext uri="{FF2B5EF4-FFF2-40B4-BE49-F238E27FC236}">
                  <a16:creationId xmlns:a16="http://schemas.microsoft.com/office/drawing/2014/main" id="{977C052A-E54F-19DA-8B07-AFD851537FB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1" name="Oval 70">
              <a:extLst>
                <a:ext uri="{FF2B5EF4-FFF2-40B4-BE49-F238E27FC236}">
                  <a16:creationId xmlns:a16="http://schemas.microsoft.com/office/drawing/2014/main" id="{85B67BCC-2BD0-A862-35D2-10179B59465B}"/>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Oval 71">
              <a:extLst>
                <a:ext uri="{FF2B5EF4-FFF2-40B4-BE49-F238E27FC236}">
                  <a16:creationId xmlns:a16="http://schemas.microsoft.com/office/drawing/2014/main" id="{86BC8E41-DAB6-A248-2348-C7CDEC8BF55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Oval 72">
              <a:extLst>
                <a:ext uri="{FF2B5EF4-FFF2-40B4-BE49-F238E27FC236}">
                  <a16:creationId xmlns:a16="http://schemas.microsoft.com/office/drawing/2014/main" id="{B5294341-350D-16C6-4C8B-5EDE404D826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4" name="Oval 73">
              <a:extLst>
                <a:ext uri="{FF2B5EF4-FFF2-40B4-BE49-F238E27FC236}">
                  <a16:creationId xmlns:a16="http://schemas.microsoft.com/office/drawing/2014/main" id="{4AD7798D-D1F8-988C-F9BD-C2195897EC6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Oval 74">
              <a:extLst>
                <a:ext uri="{FF2B5EF4-FFF2-40B4-BE49-F238E27FC236}">
                  <a16:creationId xmlns:a16="http://schemas.microsoft.com/office/drawing/2014/main" id="{280C5C2A-FCF2-7A58-5811-CC6F91457247}"/>
                </a:ext>
              </a:extLst>
            </p:cNvPr>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285591A-507D-7AE7-1116-86739111EDA2}"/>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77" name="TextBox 76">
                <a:extLst>
                  <a:ext uri="{FF2B5EF4-FFF2-40B4-BE49-F238E27FC236}">
                    <a16:creationId xmlns:a16="http://schemas.microsoft.com/office/drawing/2014/main" id="{1285591A-507D-7AE7-1116-86739111EDA2}"/>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7064DDF-8436-4E12-4E3C-42EF46279474}"/>
                  </a:ext>
                </a:extLst>
              </p:cNvPr>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endParaRPr lang="en-US" sz="2400" dirty="0"/>
              </a:p>
              <a:p>
                <a:endParaRPr lang="en-US" sz="2400" dirty="0"/>
              </a:p>
            </p:txBody>
          </p:sp>
        </mc:Choice>
        <mc:Fallback>
          <p:sp>
            <p:nvSpPr>
              <p:cNvPr id="5" name="TextBox 4">
                <a:extLst>
                  <a:ext uri="{FF2B5EF4-FFF2-40B4-BE49-F238E27FC236}">
                    <a16:creationId xmlns:a16="http://schemas.microsoft.com/office/drawing/2014/main" id="{C7064DDF-8436-4E12-4E3C-42EF46279474}"/>
                  </a:ext>
                </a:extLst>
              </p:cNvPr>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4"/>
                <a:stretch>
                  <a:fillRect l="-1980" t="-1600"/>
                </a:stretch>
              </a:blipFill>
            </p:spPr>
            <p:txBody>
              <a:bodyPr/>
              <a:lstStyle/>
              <a:p>
                <a:r>
                  <a:rPr lang="en-US">
                    <a:noFill/>
                  </a:rPr>
                  <a:t> </a:t>
                </a:r>
              </a:p>
            </p:txBody>
          </p:sp>
        </mc:Fallback>
      </mc:AlternateContent>
    </p:spTree>
    <p:extLst>
      <p:ext uri="{BB962C8B-B14F-4D97-AF65-F5344CB8AC3E}">
        <p14:creationId xmlns:p14="http://schemas.microsoft.com/office/powerpoint/2010/main" val="1500105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1"/>
                <a:ext cx="8361699" cy="5121275"/>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a:t>
                </a:r>
              </a:p>
              <a:p>
                <a:pPr lvl="1"/>
                <a:r>
                  <a:rPr lang="en-US" dirty="0"/>
                  <a:t>No other node incomplete node has a shorter path discovered so far</a:t>
                </a:r>
              </a:p>
              <a:p>
                <a:r>
                  <a:rPr lang="en-US" dirty="0"/>
                  <a:t>Claim: no undiscovered path to </a:t>
                </a:r>
                <a14:m>
                  <m:oMath xmlns:m="http://schemas.openxmlformats.org/officeDocument/2006/math">
                    <m:r>
                      <a:rPr lang="en-US" b="0" i="1" smtClean="0">
                        <a:latin typeface="Cambria Math" panose="02040503050406030204" pitchFamily="18" charset="0"/>
                      </a:rPr>
                      <m:t>𝑎</m:t>
                    </m:r>
                  </m:oMath>
                </a14:m>
                <a:r>
                  <a:rPr lang="en-US" dirty="0"/>
                  <a:t> could be shorter</a:t>
                </a:r>
              </a:p>
              <a:p>
                <a:pPr lvl="1"/>
                <a:r>
                  <a:rPr lang="en-US" b="0" dirty="0"/>
                  <a:t>Consider any other incomplete node </a:t>
                </a:r>
                <a14:m>
                  <m:oMath xmlns:m="http://schemas.openxmlformats.org/officeDocument/2006/math">
                    <m:r>
                      <a:rPr lang="en-US" b="0" i="1" smtClean="0">
                        <a:latin typeface="Cambria Math" panose="02040503050406030204" pitchFamily="18" charset="0"/>
                      </a:rPr>
                      <m:t>𝑏</m:t>
                    </m:r>
                  </m:oMath>
                </a14:m>
                <a:r>
                  <a:rPr lang="en-US" dirty="0"/>
                  <a:t> that is 1 edge away from a complete node</a:t>
                </a:r>
              </a:p>
              <a:p>
                <a:pPr lvl="1"/>
                <a14:m>
                  <m:oMath xmlns:m="http://schemas.openxmlformats.org/officeDocument/2006/math">
                    <m:r>
                      <a:rPr lang="en-US" b="0" i="1" smtClean="0">
                        <a:latin typeface="Cambria Math" panose="02040503050406030204" pitchFamily="18" charset="0"/>
                      </a:rPr>
                      <m:t>𝑎</m:t>
                    </m:r>
                  </m:oMath>
                </a14:m>
                <a:r>
                  <a:rPr lang="en-US" dirty="0"/>
                  <a:t> is the closest node that is one away from a complete node</a:t>
                </a:r>
              </a:p>
              <a:p>
                <a:pPr lvl="1"/>
                <a:r>
                  <a:rPr lang="en-US" dirty="0"/>
                  <a:t>Thus no path that includes </a:t>
                </a:r>
                <a14:m>
                  <m:oMath xmlns:m="http://schemas.openxmlformats.org/officeDocument/2006/math">
                    <m:r>
                      <a:rPr lang="en-US" b="0" i="1" smtClean="0">
                        <a:latin typeface="Cambria Math" panose="02040503050406030204" pitchFamily="18" charset="0"/>
                      </a:rPr>
                      <m:t>𝑏</m:t>
                    </m:r>
                  </m:oMath>
                </a14:m>
                <a:r>
                  <a:rPr lang="en-US" dirty="0"/>
                  <a:t> can be a shorter path to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t>Therefore the shortest path to </a:t>
                </a:r>
                <a14:m>
                  <m:oMath xmlns:m="http://schemas.openxmlformats.org/officeDocument/2006/math">
                    <m:r>
                      <a:rPr lang="en-US" b="0" i="1" smtClean="0">
                        <a:latin typeface="Cambria Math" panose="02040503050406030204" pitchFamily="18" charset="0"/>
                      </a:rPr>
                      <m:t>𝑎</m:t>
                    </m:r>
                  </m:oMath>
                </a14:m>
                <a:r>
                  <a:rPr lang="en-US" dirty="0"/>
                  <a:t> must use only complete nodes, and therefore we have found it already!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1"/>
                <a:ext cx="8361699" cy="5121275"/>
              </a:xfrm>
              <a:blipFill>
                <a:blip r:embed="rId2"/>
                <a:stretch>
                  <a:fillRect l="-1312" t="-2024" r="-2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dirty="0"/>
          </a:p>
        </p:txBody>
      </p:sp>
      <p:grpSp>
        <p:nvGrpSpPr>
          <p:cNvPr id="20" name="Group 19">
            <a:extLst>
              <a:ext uri="{FF2B5EF4-FFF2-40B4-BE49-F238E27FC236}">
                <a16:creationId xmlns:a16="http://schemas.microsoft.com/office/drawing/2014/main" id="{49357B1E-48F0-D9B6-159A-08FA6DC3CFCF}"/>
              </a:ext>
            </a:extLst>
          </p:cNvPr>
          <p:cNvGrpSpPr/>
          <p:nvPr/>
        </p:nvGrpSpPr>
        <p:grpSpPr>
          <a:xfrm>
            <a:off x="8158085" y="1755227"/>
            <a:ext cx="3196912" cy="2664373"/>
            <a:chOff x="8158085" y="1755227"/>
            <a:chExt cx="3196912" cy="2664373"/>
          </a:xfrm>
        </p:grpSpPr>
        <p:sp>
          <p:nvSpPr>
            <p:cNvPr id="12" name="Freeform: Shape 11">
              <a:extLst>
                <a:ext uri="{FF2B5EF4-FFF2-40B4-BE49-F238E27FC236}">
                  <a16:creationId xmlns:a16="http://schemas.microsoft.com/office/drawing/2014/main" id="{F370E14E-294F-D4D8-77F0-CC545453D0D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497A4C-A31D-1F41-AD5A-57852224D4A6}"/>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EE5EFF-E73D-CC1A-67C7-83B99473A9EF}"/>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5339FE6-70DB-0853-D628-B1D39E14C1A4}"/>
                </a:ext>
              </a:extLst>
            </p:cNvPr>
            <p:cNvCxnSpPr>
              <a:cxnSpLocks/>
              <a:stCxn id="35" idx="6"/>
              <a:endCxn id="47"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8628FAB3-8BD0-3738-DA2D-79E3D16F1C02}"/>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4" name="Oval 33">
                  <a:extLst>
                    <a:ext uri="{FF2B5EF4-FFF2-40B4-BE49-F238E27FC236}">
                      <a16:creationId xmlns:a16="http://schemas.microsoft.com/office/drawing/2014/main" id="{8628FAB3-8BD0-3738-DA2D-79E3D16F1C02}"/>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ABBDF72-2FF5-2183-A9B1-28ADD7420C07}"/>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35" name="Oval 34">
                  <a:extLst>
                    <a:ext uri="{FF2B5EF4-FFF2-40B4-BE49-F238E27FC236}">
                      <a16:creationId xmlns:a16="http://schemas.microsoft.com/office/drawing/2014/main" id="{BABBDF72-2FF5-2183-A9B1-28ADD7420C07}"/>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E8CEF62-5070-282D-FBC7-78010062099D}"/>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36" name="Oval 35">
                  <a:extLst>
                    <a:ext uri="{FF2B5EF4-FFF2-40B4-BE49-F238E27FC236}">
                      <a16:creationId xmlns:a16="http://schemas.microsoft.com/office/drawing/2014/main" id="{AE8CEF62-5070-282D-FBC7-78010062099D}"/>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0CC2B2E-CACC-9F08-B7C8-C7E525968DFB}"/>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F0CC2B2E-CACC-9F08-B7C8-C7E525968DFB}"/>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44" name="Freeform 2">
              <a:extLst>
                <a:ext uri="{FF2B5EF4-FFF2-40B4-BE49-F238E27FC236}">
                  <a16:creationId xmlns:a16="http://schemas.microsoft.com/office/drawing/2014/main" id="{187AAD63-1D27-A33B-AA85-F13586E96FD7}"/>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9B7DCAD-FE75-8FAF-B7D8-C443CAF47EA7}"/>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45" name="TextBox 44">
                  <a:extLst>
                    <a:ext uri="{FF2B5EF4-FFF2-40B4-BE49-F238E27FC236}">
                      <a16:creationId xmlns:a16="http://schemas.microsoft.com/office/drawing/2014/main" id="{99B7DCAD-FE75-8FAF-B7D8-C443CAF47EA7}"/>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5A4C501F-64FF-88BA-788A-8096A2CFC062}"/>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47" name="Oval 46">
                  <a:extLst>
                    <a:ext uri="{FF2B5EF4-FFF2-40B4-BE49-F238E27FC236}">
                      <a16:creationId xmlns:a16="http://schemas.microsoft.com/office/drawing/2014/main" id="{5A4C501F-64FF-88BA-788A-8096A2CFC062}"/>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68628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1"/>
                <a:ext cx="8361699" cy="5121275"/>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a:t>
                </a:r>
              </a:p>
              <a:p>
                <a:pPr lvl="1"/>
                <a:r>
                  <a:rPr lang="en-US" dirty="0"/>
                  <a:t>No other node incomplete node has a shorter path discovered so far</a:t>
                </a:r>
              </a:p>
              <a:p>
                <a:r>
                  <a:rPr lang="en-US" dirty="0"/>
                  <a:t>Claim: no undiscovered path to </a:t>
                </a:r>
                <a14:m>
                  <m:oMath xmlns:m="http://schemas.openxmlformats.org/officeDocument/2006/math">
                    <m:r>
                      <a:rPr lang="en-US" b="0" i="1" smtClean="0">
                        <a:latin typeface="Cambria Math" panose="02040503050406030204" pitchFamily="18" charset="0"/>
                      </a:rPr>
                      <m:t>𝑎</m:t>
                    </m:r>
                  </m:oMath>
                </a14:m>
                <a:r>
                  <a:rPr lang="en-US" dirty="0"/>
                  <a:t> could be shorter</a:t>
                </a:r>
              </a:p>
              <a:p>
                <a:pPr lvl="1"/>
                <a:r>
                  <a:rPr lang="en-US" b="0" dirty="0"/>
                  <a:t>Consider any other incomplete node </a:t>
                </a:r>
                <a14:m>
                  <m:oMath xmlns:m="http://schemas.openxmlformats.org/officeDocument/2006/math">
                    <m:r>
                      <a:rPr lang="en-US" b="0" i="1" smtClean="0">
                        <a:latin typeface="Cambria Math" panose="02040503050406030204" pitchFamily="18" charset="0"/>
                      </a:rPr>
                      <m:t>𝑏</m:t>
                    </m:r>
                  </m:oMath>
                </a14:m>
                <a:r>
                  <a:rPr lang="en-US" dirty="0"/>
                  <a:t> that is 1 edge away from a complete node</a:t>
                </a:r>
              </a:p>
              <a:p>
                <a:pPr lvl="1"/>
                <a14:m>
                  <m:oMath xmlns:m="http://schemas.openxmlformats.org/officeDocument/2006/math">
                    <m:r>
                      <a:rPr lang="en-US" b="0" i="1" smtClean="0">
                        <a:latin typeface="Cambria Math" panose="02040503050406030204" pitchFamily="18" charset="0"/>
                      </a:rPr>
                      <m:t>𝑎</m:t>
                    </m:r>
                  </m:oMath>
                </a14:m>
                <a:r>
                  <a:rPr lang="en-US" dirty="0"/>
                  <a:t> is the closest node that is one away from a complete node</a:t>
                </a:r>
              </a:p>
              <a:p>
                <a:pPr lvl="1"/>
                <a:r>
                  <a:rPr lang="en-US" dirty="0">
                    <a:solidFill>
                      <a:srgbClr val="FF0000"/>
                    </a:solidFill>
                  </a:rPr>
                  <a:t>No path from </a:t>
                </a:r>
                <a14:m>
                  <m:oMath xmlns:m="http://schemas.openxmlformats.org/officeDocument/2006/math">
                    <m:r>
                      <a:rPr lang="en-US" b="0" i="1" smtClean="0">
                        <a:solidFill>
                          <a:srgbClr val="FF0000"/>
                        </a:solidFill>
                        <a:latin typeface="Cambria Math" panose="02040503050406030204" pitchFamily="18" charset="0"/>
                      </a:rPr>
                      <m:t>𝑏</m:t>
                    </m:r>
                  </m:oMath>
                </a14:m>
                <a:r>
                  <a:rPr lang="en-US" dirty="0">
                    <a:solidFill>
                      <a:srgbClr val="FF0000"/>
                    </a:solidFill>
                  </a:rPr>
                  <a:t> to </a:t>
                </a:r>
                <a14:m>
                  <m:oMath xmlns:m="http://schemas.openxmlformats.org/officeDocument/2006/math">
                    <m:r>
                      <a:rPr lang="en-US" b="0" i="1" smtClean="0">
                        <a:solidFill>
                          <a:srgbClr val="FF0000"/>
                        </a:solidFill>
                        <a:latin typeface="Cambria Math" panose="02040503050406030204" pitchFamily="18" charset="0"/>
                      </a:rPr>
                      <m:t>𝑎</m:t>
                    </m:r>
                  </m:oMath>
                </a14:m>
                <a:r>
                  <a:rPr lang="en-US" dirty="0">
                    <a:solidFill>
                      <a:srgbClr val="FF0000"/>
                    </a:solidFill>
                  </a:rPr>
                  <a:t> can have negative weight</a:t>
                </a:r>
                <a:endParaRPr lang="en-US" dirty="0"/>
              </a:p>
              <a:p>
                <a:pPr lvl="1"/>
                <a:r>
                  <a:rPr lang="en-US" dirty="0"/>
                  <a:t>Thus no path that includes </a:t>
                </a:r>
                <a14:m>
                  <m:oMath xmlns:m="http://schemas.openxmlformats.org/officeDocument/2006/math">
                    <m:r>
                      <a:rPr lang="en-US" b="0" i="1" smtClean="0">
                        <a:latin typeface="Cambria Math" panose="02040503050406030204" pitchFamily="18" charset="0"/>
                      </a:rPr>
                      <m:t>𝑏</m:t>
                    </m:r>
                  </m:oMath>
                </a14:m>
                <a:r>
                  <a:rPr lang="en-US" dirty="0"/>
                  <a:t> can be a shorter path to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t>Therefore the shortest path to </a:t>
                </a:r>
                <a14:m>
                  <m:oMath xmlns:m="http://schemas.openxmlformats.org/officeDocument/2006/math">
                    <m:r>
                      <a:rPr lang="en-US" b="0" i="1" smtClean="0">
                        <a:latin typeface="Cambria Math" panose="02040503050406030204" pitchFamily="18" charset="0"/>
                      </a:rPr>
                      <m:t>𝑎</m:t>
                    </m:r>
                  </m:oMath>
                </a14:m>
                <a:r>
                  <a:rPr lang="en-US" dirty="0"/>
                  <a:t> must use only complete nodes, and therefore we have found it already!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1"/>
                <a:ext cx="8361699" cy="5121275"/>
              </a:xfrm>
              <a:blipFill>
                <a:blip r:embed="rId2"/>
                <a:stretch>
                  <a:fillRect l="-1312" t="-2024" r="-2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31</a:t>
            </a:fld>
            <a:endParaRPr lang="en-US" dirty="0"/>
          </a:p>
        </p:txBody>
      </p:sp>
      <p:grpSp>
        <p:nvGrpSpPr>
          <p:cNvPr id="20" name="Group 19">
            <a:extLst>
              <a:ext uri="{FF2B5EF4-FFF2-40B4-BE49-F238E27FC236}">
                <a16:creationId xmlns:a16="http://schemas.microsoft.com/office/drawing/2014/main" id="{49357B1E-48F0-D9B6-159A-08FA6DC3CFCF}"/>
              </a:ext>
            </a:extLst>
          </p:cNvPr>
          <p:cNvGrpSpPr/>
          <p:nvPr/>
        </p:nvGrpSpPr>
        <p:grpSpPr>
          <a:xfrm>
            <a:off x="8158085" y="1755227"/>
            <a:ext cx="3196912" cy="2664373"/>
            <a:chOff x="8158085" y="1755227"/>
            <a:chExt cx="3196912" cy="2664373"/>
          </a:xfrm>
        </p:grpSpPr>
        <p:sp>
          <p:nvSpPr>
            <p:cNvPr id="12" name="Freeform: Shape 11">
              <a:extLst>
                <a:ext uri="{FF2B5EF4-FFF2-40B4-BE49-F238E27FC236}">
                  <a16:creationId xmlns:a16="http://schemas.microsoft.com/office/drawing/2014/main" id="{F370E14E-294F-D4D8-77F0-CC545453D0D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497A4C-A31D-1F41-AD5A-57852224D4A6}"/>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EE5EFF-E73D-CC1A-67C7-83B99473A9EF}"/>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5339FE6-70DB-0853-D628-B1D39E14C1A4}"/>
                </a:ext>
              </a:extLst>
            </p:cNvPr>
            <p:cNvCxnSpPr>
              <a:cxnSpLocks/>
              <a:stCxn id="35" idx="6"/>
              <a:endCxn id="47"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8628FAB3-8BD0-3738-DA2D-79E3D16F1C02}"/>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4" name="Oval 33">
                  <a:extLst>
                    <a:ext uri="{FF2B5EF4-FFF2-40B4-BE49-F238E27FC236}">
                      <a16:creationId xmlns:a16="http://schemas.microsoft.com/office/drawing/2014/main" id="{8628FAB3-8BD0-3738-DA2D-79E3D16F1C02}"/>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ABBDF72-2FF5-2183-A9B1-28ADD7420C07}"/>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35" name="Oval 34">
                  <a:extLst>
                    <a:ext uri="{FF2B5EF4-FFF2-40B4-BE49-F238E27FC236}">
                      <a16:creationId xmlns:a16="http://schemas.microsoft.com/office/drawing/2014/main" id="{BABBDF72-2FF5-2183-A9B1-28ADD7420C07}"/>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E8CEF62-5070-282D-FBC7-78010062099D}"/>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36" name="Oval 35">
                  <a:extLst>
                    <a:ext uri="{FF2B5EF4-FFF2-40B4-BE49-F238E27FC236}">
                      <a16:creationId xmlns:a16="http://schemas.microsoft.com/office/drawing/2014/main" id="{AE8CEF62-5070-282D-FBC7-78010062099D}"/>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0CC2B2E-CACC-9F08-B7C8-C7E525968DFB}"/>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F0CC2B2E-CACC-9F08-B7C8-C7E525968DFB}"/>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44" name="Freeform 2">
              <a:extLst>
                <a:ext uri="{FF2B5EF4-FFF2-40B4-BE49-F238E27FC236}">
                  <a16:creationId xmlns:a16="http://schemas.microsoft.com/office/drawing/2014/main" id="{187AAD63-1D27-A33B-AA85-F13586E96FD7}"/>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9B7DCAD-FE75-8FAF-B7D8-C443CAF47EA7}"/>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45" name="TextBox 44">
                  <a:extLst>
                    <a:ext uri="{FF2B5EF4-FFF2-40B4-BE49-F238E27FC236}">
                      <a16:creationId xmlns:a16="http://schemas.microsoft.com/office/drawing/2014/main" id="{99B7DCAD-FE75-8FAF-B7D8-C443CAF47EA7}"/>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5A4C501F-64FF-88BA-788A-8096A2CFC062}"/>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47" name="Oval 46">
                  <a:extLst>
                    <a:ext uri="{FF2B5EF4-FFF2-40B4-BE49-F238E27FC236}">
                      <a16:creationId xmlns:a16="http://schemas.microsoft.com/office/drawing/2014/main" id="{5A4C501F-64FF-88BA-788A-8096A2CFC062}"/>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40959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33</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611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34</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35</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5720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36</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37</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38</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D8CA-9965-F96E-527A-B3B96E0A9B73}"/>
              </a:ext>
            </a:extLst>
          </p:cNvPr>
          <p:cNvSpPr>
            <a:spLocks noGrp="1"/>
          </p:cNvSpPr>
          <p:nvPr>
            <p:ph type="title"/>
          </p:nvPr>
        </p:nvSpPr>
        <p:spPr/>
        <p:txBody>
          <a:bodyPr/>
          <a:lstStyle/>
          <a:p>
            <a:r>
              <a:rPr lang="en-US" dirty="0"/>
              <a:t>Comparison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8206F4-AEBA-AFF0-5435-30521973FE94}"/>
                  </a:ext>
                </a:extLst>
              </p:cNvPr>
              <p:cNvSpPr>
                <a:spLocks noGrp="1"/>
              </p:cNvSpPr>
              <p:nvPr>
                <p:ph idx="1"/>
              </p:nvPr>
            </p:nvSpPr>
            <p:spPr>
              <a:xfrm>
                <a:off x="838200" y="1825625"/>
                <a:ext cx="10515600" cy="4857808"/>
              </a:xfrm>
            </p:spPr>
            <p:txBody>
              <a:bodyPr>
                <a:normAutofit fontScale="92500" lnSpcReduction="20000"/>
              </a:bodyPr>
              <a:lstStyle/>
              <a:p>
                <a:r>
                  <a:rPr lang="en-US" dirty="0"/>
                  <a:t>Adjacency List:</a:t>
                </a:r>
              </a:p>
              <a:p>
                <a:pPr lvl="1"/>
                <a:r>
                  <a:rPr lang="en-US" dirty="0"/>
                  <a:t>Less memory when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endParaRPr lang="en-US" dirty="0"/>
              </a:p>
              <a:p>
                <a:pPr lvl="1"/>
                <a:r>
                  <a:rPr lang="en-US" dirty="0"/>
                  <a:t>Operations with running time linear in degree of source node</a:t>
                </a:r>
              </a:p>
              <a:p>
                <a:pPr lvl="2"/>
                <a:r>
                  <a:rPr lang="en-US" dirty="0"/>
                  <a:t>Add an edge</a:t>
                </a:r>
              </a:p>
              <a:p>
                <a:pPr lvl="2"/>
                <a:r>
                  <a:rPr lang="en-US" dirty="0"/>
                  <a:t>Remove an edge</a:t>
                </a:r>
              </a:p>
              <a:p>
                <a:pPr lvl="2"/>
                <a:r>
                  <a:rPr lang="en-US" dirty="0"/>
                  <a:t>Check for edge</a:t>
                </a:r>
              </a:p>
              <a:p>
                <a:pPr lvl="2"/>
                <a:r>
                  <a:rPr lang="en-US" dirty="0"/>
                  <a:t>Get neighbors</a:t>
                </a:r>
              </a:p>
              <a:p>
                <a:r>
                  <a:rPr lang="en-US" dirty="0"/>
                  <a:t>Adjacency Matrix:</a:t>
                </a:r>
              </a:p>
              <a:p>
                <a:pPr lvl="1"/>
                <a:r>
                  <a:rPr lang="en-US" dirty="0"/>
                  <a:t>Similar amount of memory when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endParaRPr lang="en-US" dirty="0"/>
              </a:p>
              <a:p>
                <a:pPr lvl="1"/>
                <a:r>
                  <a:rPr lang="en-US" dirty="0"/>
                  <a:t>Constant time operations:</a:t>
                </a:r>
              </a:p>
              <a:p>
                <a:pPr lvl="2"/>
                <a:r>
                  <a:rPr lang="en-US" dirty="0"/>
                  <a:t>Add an edge</a:t>
                </a:r>
              </a:p>
              <a:p>
                <a:pPr lvl="2"/>
                <a:r>
                  <a:rPr lang="en-US" dirty="0"/>
                  <a:t>Remove an edge</a:t>
                </a:r>
              </a:p>
              <a:p>
                <a:pPr lvl="2"/>
                <a:r>
                  <a:rPr lang="en-US" dirty="0"/>
                  <a:t>Check for an edge</a:t>
                </a:r>
              </a:p>
              <a:p>
                <a:pPr lvl="1"/>
                <a:r>
                  <a:rPr lang="en-US" dirty="0"/>
                  <a:t>Operations running with linear time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endParaRPr lang="en-US" dirty="0"/>
              </a:p>
              <a:p>
                <a:pPr lvl="2"/>
                <a:r>
                  <a:rPr lang="en-US" dirty="0">
                    <a:solidFill>
                      <a:srgbClr val="FF0000"/>
                    </a:solidFill>
                  </a:rPr>
                  <a:t>Get neighbors</a:t>
                </a:r>
              </a:p>
              <a:p>
                <a:pPr lvl="1"/>
                <a:endParaRPr lang="en-US" dirty="0"/>
              </a:p>
            </p:txBody>
          </p:sp>
        </mc:Choice>
        <mc:Fallback>
          <p:sp>
            <p:nvSpPr>
              <p:cNvPr id="3" name="Content Placeholder 2">
                <a:extLst>
                  <a:ext uri="{FF2B5EF4-FFF2-40B4-BE49-F238E27FC236}">
                    <a16:creationId xmlns:a16="http://schemas.microsoft.com/office/drawing/2014/main" id="{218206F4-AEBA-AFF0-5435-30521973FE94}"/>
                  </a:ext>
                </a:extLst>
              </p:cNvPr>
              <p:cNvSpPr>
                <a:spLocks noGrp="1" noRot="1" noChangeAspect="1" noMove="1" noResize="1" noEditPoints="1" noAdjustHandles="1" noChangeArrowheads="1" noChangeShapeType="1" noTextEdit="1"/>
              </p:cNvSpPr>
              <p:nvPr>
                <p:ph idx="1"/>
              </p:nvPr>
            </p:nvSpPr>
            <p:spPr>
              <a:xfrm>
                <a:off x="838200" y="1825625"/>
                <a:ext cx="10515600" cy="4857808"/>
              </a:xfrm>
              <a:blipFill>
                <a:blip r:embed="rId2"/>
                <a:stretch>
                  <a:fillRect l="-928" t="-31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30F1998-AC84-2B98-EFCA-7D0342965B19}"/>
                  </a:ext>
                </a:extLst>
              </p:cNvPr>
              <p:cNvSpPr txBox="1"/>
              <p:nvPr/>
            </p:nvSpPr>
            <p:spPr>
              <a:xfrm>
                <a:off x="6974378" y="3369973"/>
                <a:ext cx="4912822" cy="2246769"/>
              </a:xfrm>
              <a:prstGeom prst="rect">
                <a:avLst/>
              </a:prstGeom>
              <a:noFill/>
              <a:ln>
                <a:solidFill>
                  <a:srgbClr val="0070C0"/>
                </a:solidFill>
              </a:ln>
            </p:spPr>
            <p:txBody>
              <a:bodyPr wrap="square" rtlCol="0">
                <a:spAutoFit/>
              </a:bodyPr>
              <a:lstStyle/>
              <a:p>
                <a:r>
                  <a:rPr lang="en-US" sz="2000" dirty="0">
                    <a:solidFill>
                      <a:schemeClr val="accent5">
                        <a:lumMod val="75000"/>
                      </a:schemeClr>
                    </a:solidFill>
                  </a:rPr>
                  <a:t>Adjacency List is more common in practice:</a:t>
                </a:r>
              </a:p>
              <a:p>
                <a:pPr marL="285750" indent="-285750">
                  <a:buFont typeface="Arial" panose="020B0604020202020204" pitchFamily="34" charset="0"/>
                  <a:buChar char="•"/>
                </a:pPr>
                <a:r>
                  <a:rPr lang="en-US" sz="2000" dirty="0">
                    <a:solidFill>
                      <a:schemeClr val="accent5">
                        <a:lumMod val="75000"/>
                      </a:schemeClr>
                    </a:solidFill>
                  </a:rPr>
                  <a:t>Most graphs have </a:t>
                </a:r>
                <a14:m>
                  <m:oMath xmlns:m="http://schemas.openxmlformats.org/officeDocument/2006/math">
                    <m:d>
                      <m:dPr>
                        <m:begChr m:val="|"/>
                        <m:endChr m:val="|"/>
                        <m:ctrlPr>
                          <a:rPr lang="en-US" sz="2000" b="0" i="1" smtClean="0">
                            <a:solidFill>
                              <a:schemeClr val="accent5">
                                <a:lumMod val="75000"/>
                              </a:schemeClr>
                            </a:solidFill>
                            <a:latin typeface="Cambria Math" panose="02040503050406030204" pitchFamily="18" charset="0"/>
                          </a:rPr>
                        </m:ctrlPr>
                      </m:dPr>
                      <m:e>
                        <m:r>
                          <a:rPr lang="en-US" sz="2000" b="0" i="1" smtClean="0">
                            <a:solidFill>
                              <a:schemeClr val="accent5">
                                <a:lumMod val="75000"/>
                              </a:schemeClr>
                            </a:solidFill>
                            <a:latin typeface="Cambria Math" panose="02040503050406030204" pitchFamily="18" charset="0"/>
                          </a:rPr>
                          <m:t>𝐸</m:t>
                        </m:r>
                      </m:e>
                    </m:d>
                    <m:r>
                      <a:rPr lang="en-US" sz="2000" b="0" i="1" smtClean="0">
                        <a:solidFill>
                          <a:schemeClr val="accent5">
                            <a:lumMod val="75000"/>
                          </a:schemeClr>
                        </a:solidFill>
                        <a:latin typeface="Cambria Math" panose="02040503050406030204" pitchFamily="18" charset="0"/>
                      </a:rPr>
                      <m:t>≪</m:t>
                    </m:r>
                    <m:sSup>
                      <m:sSupPr>
                        <m:ctrlPr>
                          <a:rPr lang="en-US" sz="2000" b="0" i="1" smtClean="0">
                            <a:solidFill>
                              <a:schemeClr val="accent5">
                                <a:lumMod val="75000"/>
                              </a:schemeClr>
                            </a:solidFill>
                            <a:latin typeface="Cambria Math" panose="02040503050406030204" pitchFamily="18" charset="0"/>
                          </a:rPr>
                        </m:ctrlPr>
                      </m:sSupPr>
                      <m:e>
                        <m:d>
                          <m:dPr>
                            <m:begChr m:val="|"/>
                            <m:endChr m:val="|"/>
                            <m:ctrlPr>
                              <a:rPr lang="en-US" sz="2000" b="0" i="1" smtClean="0">
                                <a:solidFill>
                                  <a:schemeClr val="accent5">
                                    <a:lumMod val="75000"/>
                                  </a:schemeClr>
                                </a:solidFill>
                                <a:latin typeface="Cambria Math" panose="02040503050406030204" pitchFamily="18" charset="0"/>
                              </a:rPr>
                            </m:ctrlPr>
                          </m:dPr>
                          <m:e>
                            <m:r>
                              <a:rPr lang="en-US" sz="2000" b="0" i="1" smtClean="0">
                                <a:solidFill>
                                  <a:schemeClr val="accent5">
                                    <a:lumMod val="75000"/>
                                  </a:schemeClr>
                                </a:solidFill>
                                <a:latin typeface="Cambria Math" panose="02040503050406030204" pitchFamily="18" charset="0"/>
                              </a:rPr>
                              <m:t>𝑉</m:t>
                            </m:r>
                          </m:e>
                        </m:d>
                      </m:e>
                      <m:sup>
                        <m:r>
                          <a:rPr lang="en-US" sz="2000" b="0" i="1" smtClean="0">
                            <a:solidFill>
                              <a:schemeClr val="accent5">
                                <a:lumMod val="75000"/>
                              </a:schemeClr>
                            </a:solidFill>
                            <a:latin typeface="Cambria Math" panose="02040503050406030204" pitchFamily="18" charset="0"/>
                          </a:rPr>
                          <m:t>2</m:t>
                        </m:r>
                      </m:sup>
                    </m:sSup>
                  </m:oMath>
                </a14:m>
                <a:endParaRPr lang="en-US" sz="2000" dirty="0">
                  <a:solidFill>
                    <a:schemeClr val="accent5">
                      <a:lumMod val="75000"/>
                    </a:schemeClr>
                  </a:solidFill>
                </a:endParaRPr>
              </a:p>
              <a:p>
                <a:pPr marL="742950" lvl="1" indent="-285750">
                  <a:buFont typeface="Arial" panose="020B0604020202020204" pitchFamily="34" charset="0"/>
                  <a:buChar char="•"/>
                </a:pPr>
                <a:r>
                  <a:rPr lang="en-US" sz="2000" dirty="0">
                    <a:solidFill>
                      <a:schemeClr val="accent5">
                        <a:lumMod val="75000"/>
                      </a:schemeClr>
                    </a:solidFill>
                  </a:rPr>
                  <a:t>Saves memory</a:t>
                </a:r>
              </a:p>
              <a:p>
                <a:pPr marL="742950" lvl="1" indent="-285750">
                  <a:buFont typeface="Arial" panose="020B0604020202020204" pitchFamily="34" charset="0"/>
                  <a:buChar char="•"/>
                </a:pPr>
                <a:r>
                  <a:rPr lang="en-US" sz="2000" dirty="0">
                    <a:solidFill>
                      <a:schemeClr val="accent5">
                        <a:lumMod val="75000"/>
                      </a:schemeClr>
                    </a:solidFill>
                  </a:rPr>
                  <a:t>Most nodes will have small degree</a:t>
                </a:r>
              </a:p>
              <a:p>
                <a:pPr marL="285750" indent="-285750">
                  <a:buFont typeface="Arial" panose="020B0604020202020204" pitchFamily="34" charset="0"/>
                  <a:buChar char="•"/>
                </a:pPr>
                <a:r>
                  <a:rPr lang="en-US" sz="2000" dirty="0">
                    <a:solidFill>
                      <a:schemeClr val="accent5">
                        <a:lumMod val="75000"/>
                      </a:schemeClr>
                    </a:solidFill>
                  </a:rPr>
                  <a:t>Getting neighbors is a common operation</a:t>
                </a:r>
              </a:p>
              <a:p>
                <a:pPr marL="285750" indent="-285750">
                  <a:buFont typeface="Arial" panose="020B0604020202020204" pitchFamily="34" charset="0"/>
                  <a:buChar char="•"/>
                </a:pPr>
                <a:r>
                  <a:rPr lang="en-US" sz="2000" dirty="0">
                    <a:solidFill>
                      <a:schemeClr val="accent5">
                        <a:lumMod val="75000"/>
                      </a:schemeClr>
                    </a:solidFill>
                  </a:rPr>
                  <a:t>Adjacency Matrix may be better if the graph is “dense” or if its edges change a lot</a:t>
                </a:r>
              </a:p>
            </p:txBody>
          </p:sp>
        </mc:Choice>
        <mc:Fallback>
          <p:sp>
            <p:nvSpPr>
              <p:cNvPr id="4" name="TextBox 3">
                <a:extLst>
                  <a:ext uri="{FF2B5EF4-FFF2-40B4-BE49-F238E27FC236}">
                    <a16:creationId xmlns:a16="http://schemas.microsoft.com/office/drawing/2014/main" id="{A30F1998-AC84-2B98-EFCA-7D0342965B19}"/>
                  </a:ext>
                </a:extLst>
              </p:cNvPr>
              <p:cNvSpPr txBox="1">
                <a:spLocks noRot="1" noChangeAspect="1" noMove="1" noResize="1" noEditPoints="1" noAdjustHandles="1" noChangeArrowheads="1" noChangeShapeType="1" noTextEdit="1"/>
              </p:cNvSpPr>
              <p:nvPr/>
            </p:nvSpPr>
            <p:spPr>
              <a:xfrm>
                <a:off x="6974378" y="3369973"/>
                <a:ext cx="4912822" cy="2246769"/>
              </a:xfrm>
              <a:prstGeom prst="rect">
                <a:avLst/>
              </a:prstGeom>
              <a:blipFill>
                <a:blip r:embed="rId3"/>
                <a:stretch>
                  <a:fillRect l="-1114" t="-1351" r="-1114" b="-3784"/>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96771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40</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41</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42</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43</a:t>
            </a:fld>
            <a:endParaRPr lang="en-US"/>
          </a:p>
        </p:txBody>
      </p:sp>
    </p:spTree>
    <p:extLst>
      <p:ext uri="{BB962C8B-B14F-4D97-AF65-F5344CB8AC3E}">
        <p14:creationId xmlns:p14="http://schemas.microsoft.com/office/powerpoint/2010/main" val="2545427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44</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45</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46</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47</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48</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49</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Breadth-First Search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all neighbors of </a:t>
                </a:r>
                <a14:m>
                  <m:oMath xmlns:m="http://schemas.openxmlformats.org/officeDocument/2006/math">
                    <m:r>
                      <a:rPr lang="en-US" b="0" i="1" smtClean="0">
                        <a:solidFill>
                          <a:srgbClr val="FF0000"/>
                        </a:solidFill>
                        <a:latin typeface="Cambria Math"/>
                      </a:rPr>
                      <m:t>𝑠</m:t>
                    </m:r>
                  </m:oMath>
                </a14:m>
                <a:r>
                  <a:rPr lang="en-US" dirty="0"/>
                  <a:t>, then all neighbors of neighbors of </a:t>
                </a:r>
                <a14:m>
                  <m:oMath xmlns:m="http://schemas.openxmlformats.org/officeDocument/2006/math">
                    <m:r>
                      <a:rPr lang="en-US" b="0" i="1" smtClean="0">
                        <a:solidFill>
                          <a:srgbClr val="FF0000"/>
                        </a:solidFill>
                        <a:latin typeface="Cambria Math"/>
                      </a:rPr>
                      <m:t>𝑠</m:t>
                    </m:r>
                  </m:oMath>
                </a14:m>
                <a:r>
                  <a:rPr lang="en-US" dirty="0"/>
                  <a:t>, …</a:t>
                </a:r>
              </a:p>
              <a:p>
                <a:r>
                  <a:rPr lang="en-US" dirty="0"/>
                  <a:t>Visits every node reachable from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in order of distance</a:t>
                </a:r>
              </a:p>
              <a:p>
                <a:r>
                  <a:rPr lang="en-US" dirty="0"/>
                  <a:t>Output: </a:t>
                </a:r>
              </a:p>
              <a:p>
                <a:pPr lvl="1"/>
                <a:r>
                  <a:rPr lang="en-US" dirty="0"/>
                  <a:t>How long is the shortest path?</a:t>
                </a:r>
              </a:p>
              <a:p>
                <a:pPr lvl="1"/>
                <a:r>
                  <a:rPr lang="en-US" dirty="0"/>
                  <a:t>Is the graph connected?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a:p>
        </p:txBody>
      </p:sp>
      <p:grpSp>
        <p:nvGrpSpPr>
          <p:cNvPr id="31" name="Group 30">
            <a:extLst>
              <a:ext uri="{FF2B5EF4-FFF2-40B4-BE49-F238E27FC236}">
                <a16:creationId xmlns:a16="http://schemas.microsoft.com/office/drawing/2014/main" id="{75E60E83-EF60-B160-6395-F34703A2E2C9}"/>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A2187964-E870-5C20-5011-7EF331D8B442}"/>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4CFC0412-9146-E934-F4DC-D43CAC4D8DE1}"/>
                  </a:ext>
                </a:extLst>
              </p:cNvPr>
              <p:cNvCxnSpPr>
                <a:stCxn id="49" idx="7"/>
                <a:endCxn id="50"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8726BF-EB96-6CE6-3CBC-9B19B9874C5E}"/>
                  </a:ext>
                </a:extLst>
              </p:cNvPr>
              <p:cNvCxnSpPr>
                <a:stCxn id="50" idx="6"/>
                <a:endCxn id="53"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3345FA-E452-9557-2472-ED7C1E1FF6F5}"/>
                  </a:ext>
                </a:extLst>
              </p:cNvPr>
              <p:cNvCxnSpPr>
                <a:stCxn id="49" idx="4"/>
                <a:endCxn id="51"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F20CE6-12E8-B8CD-4C6D-6E08BB48B8DD}"/>
                  </a:ext>
                </a:extLst>
              </p:cNvPr>
              <p:cNvCxnSpPr>
                <a:stCxn id="52" idx="3"/>
                <a:endCxn id="51"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65BF8-0C38-878D-43F0-DCA1382ECE78}"/>
                  </a:ext>
                </a:extLst>
              </p:cNvPr>
              <p:cNvCxnSpPr>
                <a:stCxn id="54" idx="2"/>
                <a:endCxn id="51"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8A7D6-FA04-569D-7C8B-00D1000D5562}"/>
                  </a:ext>
                </a:extLst>
              </p:cNvPr>
              <p:cNvCxnSpPr>
                <a:stCxn id="52" idx="5"/>
                <a:endCxn id="54"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8CFF62-24F6-E065-106D-CA91FC2FD082}"/>
                  </a:ext>
                </a:extLst>
              </p:cNvPr>
              <p:cNvCxnSpPr>
                <a:stCxn id="52" idx="7"/>
                <a:endCxn id="53"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44733C-FCCA-2B14-53BE-1D266F25D9A6}"/>
                  </a:ext>
                </a:extLst>
              </p:cNvPr>
              <p:cNvCxnSpPr>
                <a:stCxn id="54" idx="6"/>
                <a:endCxn id="55"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A9FF4-A914-088F-BC91-64DF4D401A0C}"/>
                  </a:ext>
                </a:extLst>
              </p:cNvPr>
              <p:cNvCxnSpPr>
                <a:stCxn id="55" idx="1"/>
                <a:endCxn id="53"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444822-6EFB-DDAD-2CFA-EF917A222B88}"/>
                  </a:ext>
                </a:extLst>
              </p:cNvPr>
              <p:cNvCxnSpPr>
                <a:stCxn id="57" idx="2"/>
                <a:endCxn id="53"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A959733-B4ED-BA28-9EDF-61445BDDEFA8}"/>
                  </a:ext>
                </a:extLst>
              </p:cNvPr>
              <p:cNvCxnSpPr>
                <a:stCxn id="55" idx="0"/>
                <a:endCxn id="57"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F4AA5D-0263-91BE-E34B-3CCF5E6D33A9}"/>
                  </a:ext>
                </a:extLst>
              </p:cNvPr>
              <p:cNvCxnSpPr>
                <a:stCxn id="56" idx="1"/>
                <a:endCxn id="5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CB732B-4621-C7D4-11BA-682F7277548D}"/>
                  </a:ext>
                </a:extLst>
              </p:cNvPr>
              <p:cNvCxnSpPr>
                <a:stCxn id="56" idx="3"/>
                <a:endCxn id="55"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753FED-EBEF-C50C-C21C-755E93539BEA}"/>
                  </a:ext>
                </a:extLst>
              </p:cNvPr>
              <p:cNvCxnSpPr>
                <a:stCxn id="50" idx="4"/>
                <a:endCxn id="51"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1B5F7B4A-9EC8-F78B-2346-A30082F4B6EE}"/>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0" name="Oval 49">
                <a:extLst>
                  <a:ext uri="{FF2B5EF4-FFF2-40B4-BE49-F238E27FC236}">
                    <a16:creationId xmlns:a16="http://schemas.microsoft.com/office/drawing/2014/main" id="{BF6D25DC-D0D4-04D2-6803-B09D9B9393B3}"/>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1" name="Oval 50">
                <a:extLst>
                  <a:ext uri="{FF2B5EF4-FFF2-40B4-BE49-F238E27FC236}">
                    <a16:creationId xmlns:a16="http://schemas.microsoft.com/office/drawing/2014/main" id="{AD85C94E-8822-4B5A-41C5-2476C6E729DD}"/>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2" name="Oval 51">
                <a:extLst>
                  <a:ext uri="{FF2B5EF4-FFF2-40B4-BE49-F238E27FC236}">
                    <a16:creationId xmlns:a16="http://schemas.microsoft.com/office/drawing/2014/main" id="{379FB71B-E579-7B2A-783E-A82ED8BEA553}"/>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3" name="Oval 52">
                <a:extLst>
                  <a:ext uri="{FF2B5EF4-FFF2-40B4-BE49-F238E27FC236}">
                    <a16:creationId xmlns:a16="http://schemas.microsoft.com/office/drawing/2014/main" id="{520B4334-C074-8A41-9DB1-8ED01D36B502}"/>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7ED46E86-17A7-C404-82BA-A842355628A9}"/>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55" name="Oval 54">
                <a:extLst>
                  <a:ext uri="{FF2B5EF4-FFF2-40B4-BE49-F238E27FC236}">
                    <a16:creationId xmlns:a16="http://schemas.microsoft.com/office/drawing/2014/main" id="{8229461C-16BC-CC4C-AFAC-1E5547FEB9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6" name="Oval 55">
                <a:extLst>
                  <a:ext uri="{FF2B5EF4-FFF2-40B4-BE49-F238E27FC236}">
                    <a16:creationId xmlns:a16="http://schemas.microsoft.com/office/drawing/2014/main" id="{B2094438-55C6-D79E-8879-4351A8143ED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7" name="Oval 56">
                <a:extLst>
                  <a:ext uri="{FF2B5EF4-FFF2-40B4-BE49-F238E27FC236}">
                    <a16:creationId xmlns:a16="http://schemas.microsoft.com/office/drawing/2014/main" id="{8C98B4E5-D147-0466-56D0-8ED4B6840997}"/>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30932EFF-C21A-C8FB-6275-23E9BF2E34BA}"/>
                </a:ext>
              </a:extLst>
            </p:cNvPr>
            <p:cNvCxnSpPr>
              <a:cxnSpLocks/>
              <a:stCxn id="55" idx="7"/>
              <a:endCxn id="57"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39BBA3-18B2-BF36-7317-ED47E1F53C5D}"/>
                </a:ext>
              </a:extLst>
            </p:cNvPr>
            <p:cNvCxnSpPr>
              <a:cxnSpLocks/>
              <a:stCxn id="54" idx="3"/>
              <a:endCxn id="51"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4278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50</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51</a:t>
            </a:fld>
            <a:endParaRPr lang="en-US"/>
          </a:p>
        </p:txBody>
      </p:sp>
      <p:grpSp>
        <p:nvGrpSpPr>
          <p:cNvPr id="47" name="Group 46"/>
          <p:cNvGrpSpPr/>
          <p:nvPr/>
        </p:nvGrpSpPr>
        <p:grpSpPr>
          <a:xfrm>
            <a:off x="3826554" y="41469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445661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52</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CB268-C46A-459C-3E99-D9B93CA796D0}"/>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B980D4A8-AF69-8748-1E35-501D294B5562}"/>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3DF8A8-3B4B-A05E-4EF4-269B0FF5A08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7545C-3A87-442D-536C-B18B1736B65A}"/>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316FF-DA3C-B9B2-1A42-C9852DEAC9B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66D4D-7C41-2CAC-136A-B1219D99CED6}"/>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9C904-1440-5110-A820-8EC69F5633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1A274-3618-827E-8D13-5A8878A1553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03AB8-6EC4-E416-F925-DE82B31A62F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632C1-7B1E-4ED4-DC36-3828F11C4DC0}"/>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AE99C-E83D-F3D1-AA1A-765ECCDC761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94C1AF-E932-F5FC-6AAB-14710302E998}"/>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FA993E-C094-72C0-07CE-3C6CF3BA47A4}"/>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8118EB-0531-97E9-1EB4-33780155D05A}"/>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82FC22-818D-13D8-79F5-C7D388FBE60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B3723DBD-7521-B1C2-E618-3B34C9A24FD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C84945D-ADD3-990A-CAE1-D02CD3E6D5F7}"/>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DCFD6F0-28E2-99D0-092C-35F0ABDB9E3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A01992BD-C8D9-F15F-2B51-22280D49405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FD67750-A88A-6EAA-89E9-B75475678A1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0B7CB6AD-A183-C058-E8C4-434B8A9D726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CB13D4C-2D6A-78BC-3C5B-0BE501F141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D9F14CA-154C-C60C-A9BB-FF6CE38B2F5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E895D03-4555-83F3-821D-1EAE48FCEF57}"/>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D53A094-C487-A38C-5BD6-5222CD9AE66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958EBAB-A72F-6ED3-2BAE-34FDAED5077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BA058A7-E5F5-6D0A-54E0-5BD5C3AA1D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922CBDD-2E81-8345-04EB-C5461426FEF6}"/>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44AF6E-6182-55D3-8996-9818DDB3678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7C0238-EF8C-2EC3-B2F7-70D6091EBE0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2F48B61-2532-DCB2-EB35-AEFB3B4DE5B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D7A2D44B-0B27-5023-E8E3-9E3676D604BC}"/>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677B708-C449-5176-DA1C-551C0AB88332}"/>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48608BA3-9FE9-6A6A-BEDE-3658A17227C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25DC489-6E3F-FFD3-3BEB-97D709AFC4C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275D250-E37A-62D4-F375-92B75CC5E4D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D36BAC0D-825E-283B-F6AC-94F49373D85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94FADF4E-1B36-3744-1254-24068558CF65}"/>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530074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53</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E442FF3-6FA0-D913-7766-BD278C34B6D8}"/>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95A68EA5-1215-646E-3040-2693CD1A3DF5}"/>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B293A-E1AD-72C9-4C86-22C23BA74361}"/>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839797-672F-1F87-A632-53C8AEBD789D}"/>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673150-39BE-4C5B-81BF-2CB94FC0B9BD}"/>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05ECF6-335F-ED29-F438-802B5CF37CAD}"/>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EE0F9-C4C2-20CB-15A0-0A2FD341BD82}"/>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0B9A57-9912-EA67-7531-1C8FA4D48EE7}"/>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9230CF-B930-2F33-C943-5472BC2BA97D}"/>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C6FD8-B882-8929-C751-326E4C06ABA7}"/>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FDC595-0B81-483C-9528-AD108410733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B7160A-DCE8-F410-F2F4-550095D9F7A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4A9A58-7A7C-8290-2E2F-8651830995A3}"/>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19D3ED-3848-C823-A601-8C03B6EFBFE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791F7F-3CC5-CC42-D29B-D92EEA9039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FE131445-99DC-682F-5711-4142FD137A8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759B5571-1BDB-B5F9-B2DD-F9158CDBCB08}"/>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B6FA277D-132A-2819-8A1C-519C484099B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8893554-29C0-DEF5-BB90-0B2CAC2FD9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0C98DE3A-4379-5711-BA42-44E2841E8F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A05AB1E-0F3A-7AAA-ABB3-D7B8420B187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DB6A6C13-6AB0-E3BD-D297-317E823A847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7CEF03-D2CA-A686-A720-B13F16483870}"/>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30331C4-1564-0690-2692-4AE2C5EF1D38}"/>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9CF26C-C20A-C57E-83C7-616AC5C9B0C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7E14CF5-A08E-0639-19B7-7FFC4D2774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E745C80-4FF4-962A-9254-DA79BEAD4E8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AF834094-3ED9-4911-464A-CA5BFC63493B}"/>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C81C7E-096C-35D5-4319-B1BB50EE84D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B7C1A9D-186F-89D5-37B8-406C3320142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F371009-D343-C1F8-CB1A-D3EE6D86596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730A77E6-EDF8-8F04-631D-04536E754F4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342FDB11-259B-D0FF-1F97-3C3A98704E1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6DA38A0A-5B71-1D59-B1EC-BB04A200D21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7DA346A7-635D-2171-A28B-184987703CD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6CB05319-E4D4-3F26-B4F4-5D5167D0592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C62C9FB-9391-0D21-6F29-B9151581778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35176696-9789-CC2E-C0BF-FAB8DC09F88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39888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A7C54E-AF56-57FA-338F-2510ED8AB64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D3B59F-CF49-F29D-DF91-0783CC79FBB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A076FB98-D9F3-3849-93BF-758CC34433BC}"/>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EBD363-AAA5-8D49-D6B7-376E99AE1B43}"/>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71D33-21D0-014A-4982-0988626BD786}"/>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2896F-7736-0EB9-9C78-511F62458CDE}"/>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810C7A-6C8D-88FB-9EC8-2AEB46878466}"/>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09FF9F-CAF3-4643-9705-98B3AAC19095}"/>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CE87B4-EA72-C056-C587-D5801738EDF2}"/>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4A550A-BB0B-2716-B862-735FC18BD13B}"/>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C9AFE-57E6-4774-403F-D1511C7ACB79}"/>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4A4D25-A364-6C81-FF12-672D6F886EB8}"/>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06401F-1BF8-8A7A-6217-D15C17F0004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39D7D9-0493-F3B7-3C25-8082A56BD2C8}"/>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D02811-1F68-0B6B-BFB5-FE99543C4CE0}"/>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621DAB-35FF-8003-706D-E3170649CDB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80C92B1-C5EA-F6DF-B205-397934D19B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FA544427-4E1F-4904-D53C-D7C77E3E8B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AE9B121E-48A9-7BD8-E854-A9FBF22EFAB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542671F-516D-177D-A111-62698FBE93E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EBCC8C55-EC01-0005-8FC6-38AF4146654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498FE55C-0821-A057-FF77-AF8F4202E15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04D00768-7989-2AAE-6A4A-F542D036C11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71B1EA1-D412-E086-5528-DD0E78BBF14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8F1A46F-5DB7-E4F6-EB9C-AF7A79B2302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C4DCC3A8-884F-BC34-2D5B-2CB014F2FE3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5B518D6A-F43E-3964-4CDE-EBE0BBA8B2C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127F905-A8CF-B1FB-9F9A-F7092E11A11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4DC7D703-53CA-C164-1592-A189490FB14E}"/>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5B0C3-1B3A-805E-5095-D35989AAB53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9D8FEC82-26FF-B396-D215-01488389ABF6}"/>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9F7B386A-6352-312A-E8D6-3A174DA5FA6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EE2F3DB9-90AD-9CB4-5AE8-313CBC7DAA9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1FE7B9B8-4DF4-0A6E-B7DB-67D373B4441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0E80931D-39A3-B059-E0C2-DE86DA31B8C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B8F53483-BB3C-23E4-F30A-D73606586D2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65DDF5D0-42C4-978B-659D-19142CC5204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4014BBD-8075-099D-9FE0-1B89DEF3B273}"/>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389E4039-9811-E7D9-A3B4-F273F368581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504696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EDDE88-BC67-D05D-573D-C71900537B9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F25E7BB-9619-D050-E4F5-7B8F60F57956}"/>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D599EFC6-6D30-55E1-9D38-FACE182CD726}"/>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9AEE47-7313-A9D5-DC55-C64DE182B661}"/>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3E373B-1636-E344-9C5C-267CD61A4D4A}"/>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DC20CD-EA6E-1902-723C-040AD70FD6E4}"/>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D1ECD4-8D10-56D6-C69C-EC886DE3AC9C}"/>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CDF0AA-EC8F-B3E5-C050-2EBB3E0BB1F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3CD1C5-8FC1-92D2-AA99-891F1FA5BAC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6551A6-A126-E77E-4289-E77CE9CA9272}"/>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E77865-C15A-FC72-6A3A-F627EAE41546}"/>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74FA06-E0F2-1E7A-D4D2-3049983A583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2DC4BF-E516-FEC3-17EE-C6EE12DE288B}"/>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32979C-5A59-FEDF-F4C1-8DA05B332BBD}"/>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E27850-AA1B-2BF2-D3E8-6E98EE3D2AE1}"/>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0E0A0B2-4DD0-20AB-979A-53A029F1A6F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EABE52E-CB2B-CCE9-AD71-A088F58EF814}"/>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5A8D7EDC-90E9-A330-F6DE-B7811F8334A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BEAE98C6-7BBE-A153-772D-FBD16424BD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82EA6EC7-56EB-AD62-4E6B-0E2508F6C62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2DF706EE-F43E-947F-2A89-207022B6A39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3569850C-99C8-C1E1-4077-CEA0DF3F934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B6F85CD8-8FD8-E16B-3970-43D47E53FD6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D2368C58-7CF3-FEEF-E187-4588500D629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91FE7DD5-263B-0535-208C-6A2BAEF62394}"/>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C3E3BFB3-0450-8CDD-815C-4F1B2B69985E}"/>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183AAA82-1E15-E454-E4AD-2ECC5A90A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DA526017-EDBC-3802-3F81-2F957C762A9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B4E357C-B1FD-ECA7-11FA-A4AF5230ED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0D3DFB9-3812-1B89-FF6B-31B35784B9D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F3CF747-A771-4128-AF04-72383E6704F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7FB22AE7-382F-62BB-627D-E284B56097B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324D47C1-AB54-DA71-7D19-6E4646B070B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315C05A8-35BC-A8D4-BCFF-5311CD18E29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C9C3635F-032E-0DFB-EA7B-72C5A67F98B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EC67713D-F934-61B1-B10D-8595B1F43CE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BD5FE8FF-FE39-CAF3-36D4-BF04DB354F0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7D5DFDE-186E-DDBA-9439-712FFE5FF28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CD803C3-9610-9EFD-7358-F93BE9F4FF5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297035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a:xfrm>
            <a:off x="8737600" y="6356351"/>
            <a:ext cx="2844800" cy="365125"/>
          </a:xfrm>
        </p:spPr>
        <p:txBody>
          <a:bodyPr/>
          <a:lstStyle/>
          <a:p>
            <a:fld id="{86BADE50-950A-4D58-BFB2-FA2C6A8B385D}" type="slidenum">
              <a:rPr lang="en-US" smtClean="0"/>
              <a:t>56</a:t>
            </a:fld>
            <a:endParaRPr lang="en-US"/>
          </a:p>
        </p:txBody>
      </p:sp>
      <mc:AlternateContent xmlns:mc="http://schemas.openxmlformats.org/markup-compatibility/2006" xmlns:a14="http://schemas.microsoft.com/office/drawing/2010/main">
        <mc:Choice Requires="a14">
          <p:sp>
            <p:nvSpPr>
              <p:cNvPr id="45" name="TextBox 44"/>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51A940-9E49-531C-7109-C02D303F578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6D9FA8F-0067-0E85-290D-5EB831A8E6D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0382F57A-4695-5889-D7FF-04E564CEEDA4}"/>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73129-1634-8B3A-38AD-A14C98120759}"/>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EE0CC5-72DA-49B7-6253-EC58FB1D3464}"/>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7844A-F20C-7742-0EB3-AC90DD5275D3}"/>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0D9841-9DC5-E209-B9F0-FBB3AF958039}"/>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C212E-BE80-6E61-1AE9-46AFBA6AB1D4}"/>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694DB-763F-4571-12F4-95CAD351315D}"/>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27477B-9CE2-E440-977F-BC574E7AEFD8}"/>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872E80-7D38-B444-26F4-8874F251A522}"/>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1583AC-571B-28F8-FE55-B5AF9A321096}"/>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7DA6E2-036A-7787-81C6-76B6CD722F5C}"/>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DD73E-18EF-6E01-E6BD-B056EFA8F1B3}"/>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A7078B-E4B4-BA99-726E-029D5339DBD6}"/>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65166D-9043-FE32-84B2-74D26DF49C6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ED0D78D0-0C58-EF1A-0F94-51F7936899E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8AC91F5-6B70-C240-8A5E-B336F941FA6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1C8F79B5-B17C-3BC4-B9C0-5AACD195C6B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42629F-1425-BFFD-2618-39400F72DEB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71FAD44C-1CF5-7B07-FECE-A4D96CFE8C7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38B0B2A-D5A3-E743-DD44-0B8B3F7EC32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E815482B-7A79-8B98-5F5D-2067F12D5E51}"/>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025A17FF-4690-E53C-CC59-6449B11C165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F10A0B5F-5943-3AE9-2307-34485FC2B4B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0953C599-C429-6F9E-3E1E-B440E98B9F8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05FEEB2A-8D2B-3662-04C4-1A32C5F4428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8964983F-13A0-69B8-BE14-446C5C3D152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E54E6B51-FF3E-94BD-0094-B74987FC6073}"/>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AD4A9-78A2-3FDC-D950-15D390B8A1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F0937969-9D71-8776-BACA-2945A5A14E8A}"/>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2605EE3A-EC1A-D362-7A82-E09C2CD7B79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7CBAA3EF-4897-4F6C-5323-3D7B0F16743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800DA7FD-B416-796B-ABF3-45AFAC8FA09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CBA07CDC-5241-B424-9809-72A3096614F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3EDFFB88-8D17-69ED-1A2C-7C52097CFFF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8CC456A6-20E4-9859-3C0C-BC2B0B13BE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1C0B0F3-5C60-D502-4D6A-657953D83CB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8281C58C-778D-8FAB-AB88-E5B90FBC93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73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57</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a:t>Dijkstra’s Algorithm</a:t>
            </a:r>
          </a:p>
        </p:txBody>
      </p:sp>
    </p:spTree>
    <p:extLst>
      <p:ext uri="{BB962C8B-B14F-4D97-AF65-F5344CB8AC3E}">
        <p14:creationId xmlns:p14="http://schemas.microsoft.com/office/powerpoint/2010/main" val="3689754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58</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primss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err="1"/>
              <a:t>Prims’s</a:t>
            </a:r>
            <a:r>
              <a:rPr lang="en-US" dirty="0"/>
              <a:t> Algorithm</a:t>
            </a:r>
          </a:p>
        </p:txBody>
      </p:sp>
    </p:spTree>
    <p:extLst>
      <p:ext uri="{BB962C8B-B14F-4D97-AF65-F5344CB8AC3E}">
        <p14:creationId xmlns:p14="http://schemas.microsoft.com/office/powerpoint/2010/main" val="2176316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59</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solidFill>
                      <a:srgbClr val="FF0000"/>
                    </a:solidFill>
                  </a:rPr>
                  <a:t>new_dist</a:t>
                </a:r>
                <a:r>
                  <a:rPr lang="en-US" sz="1750" dirty="0">
                    <a:solidFill>
                      <a:srgbClr val="FF0000"/>
                    </a:solidFill>
                  </a:rPr>
                  <a:t> = distances[current]+weight(</a:t>
                </a:r>
                <a:r>
                  <a:rPr lang="en-US" sz="1750" dirty="0" err="1">
                    <a:solidFill>
                      <a:srgbClr val="FF0000"/>
                    </a:solidFill>
                  </a:rPr>
                  <a:t>current,neighbor</a:t>
                </a:r>
                <a:r>
                  <a:rPr lang="en-US" sz="1750" dirty="0">
                    <a:solidFill>
                      <a:srgbClr val="FF0000"/>
                    </a:solidFill>
                  </a:rPr>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a:t>Dijkstra’s Algorithm</a:t>
            </a:r>
          </a:p>
        </p:txBody>
      </p:sp>
    </p:spTree>
    <p:extLst>
      <p:ext uri="{BB962C8B-B14F-4D97-AF65-F5344CB8AC3E}">
        <p14:creationId xmlns:p14="http://schemas.microsoft.com/office/powerpoint/2010/main" val="38894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BFS</a:t>
            </a:r>
          </a:p>
        </p:txBody>
      </p:sp>
      <p:sp>
        <p:nvSpPr>
          <p:cNvPr id="4" name="Slide Number Placeholder 3"/>
          <p:cNvSpPr>
            <a:spLocks noGrp="1"/>
          </p:cNvSpPr>
          <p:nvPr>
            <p:ph type="sldNum" sz="quarter" idx="12"/>
          </p:nvPr>
        </p:nvSpPr>
        <p:spPr/>
        <p:txBody>
          <a:bodyPr/>
          <a:lstStyle/>
          <a:p>
            <a:fld id="{86BADE50-950A-4D58-BFB2-FA2C6A8B385D}" type="slidenum">
              <a:rPr lang="en-US" smtClean="0"/>
              <a:t>6</a:t>
            </a:fld>
            <a:endParaRPr lang="en-US"/>
          </a:p>
        </p:txBody>
      </p:sp>
      <p:sp>
        <p:nvSpPr>
          <p:cNvPr id="43" name="TextBox 42"/>
          <p:cNvSpPr txBox="1"/>
          <p:nvPr/>
        </p:nvSpPr>
        <p:spPr>
          <a:xfrm>
            <a:off x="5194496" y="414158"/>
            <a:ext cx="8686800" cy="6124754"/>
          </a:xfrm>
          <a:prstGeom prst="rect">
            <a:avLst/>
          </a:prstGeom>
          <a:noFill/>
        </p:spPr>
        <p:txBody>
          <a:bodyPr wrap="square" rtlCol="0">
            <a:spAutoFit/>
          </a:bodyPr>
          <a:lstStyle/>
          <a:p>
            <a:r>
              <a:rPr lang="en-US" sz="2800" dirty="0"/>
              <a:t>void </a:t>
            </a:r>
            <a:r>
              <a:rPr lang="en-US" sz="2800" dirty="0" err="1"/>
              <a:t>bfs</a:t>
            </a:r>
            <a:r>
              <a:rPr lang="en-US" sz="2800" dirty="0"/>
              <a:t>(graph, s){</a:t>
            </a:r>
          </a:p>
          <a:p>
            <a:r>
              <a:rPr lang="en-US" sz="2800" dirty="0"/>
              <a:t>	found = new Queue();</a:t>
            </a:r>
          </a:p>
          <a:p>
            <a:r>
              <a:rPr lang="en-US" sz="2800" dirty="0"/>
              <a:t>	</a:t>
            </a:r>
            <a:r>
              <a:rPr lang="en-US" sz="2800" dirty="0" err="1"/>
              <a:t>found.enqueue</a:t>
            </a:r>
            <a:r>
              <a:rPr lang="en-US" sz="2800" dirty="0"/>
              <a:t>(s);</a:t>
            </a:r>
          </a:p>
          <a:p>
            <a:r>
              <a:rPr lang="en-US" sz="2800" dirty="0"/>
              <a:t>	mark s as “visited”;</a:t>
            </a:r>
          </a:p>
          <a:p>
            <a:r>
              <a:rPr lang="en-US" sz="2800" dirty="0"/>
              <a:t>	While (!</a:t>
            </a:r>
            <a:r>
              <a:rPr lang="en-US" sz="2800" dirty="0" err="1"/>
              <a:t>found.isEmpty</a:t>
            </a:r>
            <a:r>
              <a:rPr lang="en-US" sz="2800" dirty="0"/>
              <a:t>()){</a:t>
            </a:r>
          </a:p>
          <a:p>
            <a:r>
              <a:rPr lang="en-US" sz="2800" dirty="0"/>
              <a:t>		current = </a:t>
            </a:r>
            <a:r>
              <a:rPr lang="en-US" sz="2800" dirty="0" err="1"/>
              <a:t>found.dequeue</a:t>
            </a:r>
            <a:r>
              <a:rPr lang="en-US" sz="2800" dirty="0"/>
              <a:t>();</a:t>
            </a:r>
          </a:p>
          <a:p>
            <a:r>
              <a:rPr lang="en-US" sz="2800" dirty="0"/>
              <a:t>		for (v : neighbors(current)){</a:t>
            </a:r>
          </a:p>
          <a:p>
            <a:r>
              <a:rPr lang="en-US" sz="2800" dirty="0"/>
              <a:t>			if (! v marked “visited”){</a:t>
            </a:r>
          </a:p>
          <a:p>
            <a:r>
              <a:rPr lang="en-US" sz="2800" dirty="0"/>
              <a:t>				mark v as “visited”;</a:t>
            </a:r>
          </a:p>
          <a:p>
            <a:r>
              <a:rPr lang="en-US" sz="2800" dirty="0"/>
              <a:t>				</a:t>
            </a:r>
            <a:r>
              <a:rPr lang="en-US" sz="2800" dirty="0" err="1"/>
              <a:t>found.enqueue</a:t>
            </a:r>
            <a:r>
              <a:rPr lang="en-US" sz="2800" dirty="0"/>
              <a:t>(v);</a:t>
            </a:r>
          </a:p>
          <a:p>
            <a:r>
              <a:rPr lang="en-US" sz="2800" dirty="0"/>
              <a:t>			}</a:t>
            </a:r>
          </a:p>
          <a:p>
            <a:r>
              <a:rPr lang="en-US" sz="2800" dirty="0"/>
              <a:t>		}</a:t>
            </a:r>
          </a:p>
          <a:p>
            <a:r>
              <a:rPr lang="en-US" sz="2800" dirty="0"/>
              <a:t>	}	</a:t>
            </a:r>
          </a:p>
          <a:p>
            <a:r>
              <a:rPr lang="en-US" sz="2800" dirty="0"/>
              <a:t>}			</a:t>
            </a:r>
          </a:p>
        </p:txBody>
      </p:sp>
      <p:grpSp>
        <p:nvGrpSpPr>
          <p:cNvPr id="31" name="Group 30">
            <a:extLst>
              <a:ext uri="{FF2B5EF4-FFF2-40B4-BE49-F238E27FC236}">
                <a16:creationId xmlns:a16="http://schemas.microsoft.com/office/drawing/2014/main" id="{05DE2EC2-2F8B-20FE-8951-E2BD5C549C1C}"/>
              </a:ext>
            </a:extLst>
          </p:cNvPr>
          <p:cNvGrpSpPr/>
          <p:nvPr/>
        </p:nvGrpSpPr>
        <p:grpSpPr>
          <a:xfrm>
            <a:off x="474420" y="1517187"/>
            <a:ext cx="4385159" cy="2420607"/>
            <a:chOff x="1524000" y="2625729"/>
            <a:chExt cx="7044346" cy="3888478"/>
          </a:xfrm>
        </p:grpSpPr>
        <p:grpSp>
          <p:nvGrpSpPr>
            <p:cNvPr id="32" name="Group 31">
              <a:extLst>
                <a:ext uri="{FF2B5EF4-FFF2-40B4-BE49-F238E27FC236}">
                  <a16:creationId xmlns:a16="http://schemas.microsoft.com/office/drawing/2014/main" id="{FB1968D4-0ECC-068E-765A-3DF8DE21145C}"/>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027EFB9C-1AD6-9281-AA30-5BE0BBE83EAC}"/>
                  </a:ext>
                </a:extLst>
              </p:cNvPr>
              <p:cNvCxnSpPr>
                <a:stCxn id="88" idx="7"/>
                <a:endCxn id="8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7B5A33-2C67-775A-F9F8-9849005F705A}"/>
                  </a:ext>
                </a:extLst>
              </p:cNvPr>
              <p:cNvCxnSpPr>
                <a:stCxn id="89" idx="6"/>
                <a:endCxn id="9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578285-E842-D666-EFFF-FAC536B41CA6}"/>
                  </a:ext>
                </a:extLst>
              </p:cNvPr>
              <p:cNvCxnSpPr>
                <a:stCxn id="88" idx="4"/>
                <a:endCxn id="9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344E26-0374-B29A-3047-F12847819446}"/>
                  </a:ext>
                </a:extLst>
              </p:cNvPr>
              <p:cNvCxnSpPr>
                <a:stCxn id="91" idx="3"/>
                <a:endCxn id="9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77E69-513F-8E97-420E-4508C3786C63}"/>
                  </a:ext>
                </a:extLst>
              </p:cNvPr>
              <p:cNvCxnSpPr>
                <a:stCxn id="93" idx="2"/>
                <a:endCxn id="9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D715E8-E960-3FE6-7B4F-3ED4B6D49FDA}"/>
                  </a:ext>
                </a:extLst>
              </p:cNvPr>
              <p:cNvCxnSpPr>
                <a:stCxn id="91" idx="5"/>
                <a:endCxn id="9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249CD4-F9C0-5A68-8D91-891A4FA839E0}"/>
                  </a:ext>
                </a:extLst>
              </p:cNvPr>
              <p:cNvCxnSpPr>
                <a:stCxn id="91" idx="7"/>
                <a:endCxn id="92"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04DB22-82A3-0118-6481-472F7A6AF3F1}"/>
                  </a:ext>
                </a:extLst>
              </p:cNvPr>
              <p:cNvCxnSpPr>
                <a:stCxn id="93" idx="6"/>
                <a:endCxn id="94"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26EFBD-31D4-049E-B188-F35998D684F2}"/>
                  </a:ext>
                </a:extLst>
              </p:cNvPr>
              <p:cNvCxnSpPr>
                <a:stCxn id="94" idx="1"/>
                <a:endCxn id="92"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849E95-CB0E-ABD6-850A-E61EBDEFACAA}"/>
                  </a:ext>
                </a:extLst>
              </p:cNvPr>
              <p:cNvCxnSpPr>
                <a:stCxn id="96" idx="2"/>
                <a:endCxn id="9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AD1B02-958A-B3BD-72CC-9B0590B340F7}"/>
                  </a:ext>
                </a:extLst>
              </p:cNvPr>
              <p:cNvCxnSpPr>
                <a:stCxn id="94" idx="0"/>
                <a:endCxn id="96"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0F441-A7E2-FA9E-92EB-30933184D3BE}"/>
                  </a:ext>
                </a:extLst>
              </p:cNvPr>
              <p:cNvCxnSpPr>
                <a:stCxn id="95" idx="1"/>
                <a:endCxn id="9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0B411A-7680-5A59-15AD-2CE231F51725}"/>
                  </a:ext>
                </a:extLst>
              </p:cNvPr>
              <p:cNvCxnSpPr>
                <a:stCxn id="95" idx="3"/>
                <a:endCxn id="9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8A6D9A-B0B6-1AB8-DA09-FDB8212801F7}"/>
                  </a:ext>
                </a:extLst>
              </p:cNvPr>
              <p:cNvCxnSpPr>
                <a:stCxn id="89" idx="4"/>
                <a:endCxn id="9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64BFE18-A20F-D4C8-0B8F-13C5DDCAC640}"/>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9" name="Oval 88">
                <a:extLst>
                  <a:ext uri="{FF2B5EF4-FFF2-40B4-BE49-F238E27FC236}">
                    <a16:creationId xmlns:a16="http://schemas.microsoft.com/office/drawing/2014/main" id="{67ECD6AE-5FC3-1D62-3146-0E728A59E99C}"/>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0" name="Oval 89">
                <a:extLst>
                  <a:ext uri="{FF2B5EF4-FFF2-40B4-BE49-F238E27FC236}">
                    <a16:creationId xmlns:a16="http://schemas.microsoft.com/office/drawing/2014/main" id="{CC9B2643-4AE7-7327-D66E-875DFE9D352B}"/>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1" name="Oval 90">
                <a:extLst>
                  <a:ext uri="{FF2B5EF4-FFF2-40B4-BE49-F238E27FC236}">
                    <a16:creationId xmlns:a16="http://schemas.microsoft.com/office/drawing/2014/main" id="{D2A84FF5-BE60-6F0B-E7E8-AC31F8FD91F1}"/>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Oval 91">
                <a:extLst>
                  <a:ext uri="{FF2B5EF4-FFF2-40B4-BE49-F238E27FC236}">
                    <a16:creationId xmlns:a16="http://schemas.microsoft.com/office/drawing/2014/main" id="{7725E181-533F-9D89-A8B9-60FC2F93CD5E}"/>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3" name="Oval 92">
                <a:extLst>
                  <a:ext uri="{FF2B5EF4-FFF2-40B4-BE49-F238E27FC236}">
                    <a16:creationId xmlns:a16="http://schemas.microsoft.com/office/drawing/2014/main" id="{089257CE-86BE-EB39-0021-0B5F58AB7E2C}"/>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4" name="Oval 93">
                <a:extLst>
                  <a:ext uri="{FF2B5EF4-FFF2-40B4-BE49-F238E27FC236}">
                    <a16:creationId xmlns:a16="http://schemas.microsoft.com/office/drawing/2014/main" id="{95D391F7-C135-F995-9D25-9947220935E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5" name="Oval 94">
                <a:extLst>
                  <a:ext uri="{FF2B5EF4-FFF2-40B4-BE49-F238E27FC236}">
                    <a16:creationId xmlns:a16="http://schemas.microsoft.com/office/drawing/2014/main" id="{34A9BCF0-A3F7-F8A4-C80C-FD60E28E095D}"/>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6" name="Oval 95">
                <a:extLst>
                  <a:ext uri="{FF2B5EF4-FFF2-40B4-BE49-F238E27FC236}">
                    <a16:creationId xmlns:a16="http://schemas.microsoft.com/office/drawing/2014/main" id="{150E87BD-E051-DE7A-3950-ABE1A2CEA1DE}"/>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6D9BE6BC-AF01-B341-278E-F84FB764CC8F}"/>
                </a:ext>
              </a:extLst>
            </p:cNvPr>
            <p:cNvCxnSpPr>
              <a:cxnSpLocks/>
              <a:stCxn id="94" idx="7"/>
              <a:endCxn id="96"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182084-CD52-8859-188D-BB9EC0EBC053}"/>
                </a:ext>
              </a:extLst>
            </p:cNvPr>
            <p:cNvCxnSpPr>
              <a:cxnSpLocks/>
              <a:stCxn id="93" idx="3"/>
              <a:endCxn id="9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685445-E91C-3488-3626-7813352F07C6}"/>
                  </a:ext>
                </a:extLst>
              </p:cNvPr>
              <p:cNvSpPr txBox="1"/>
              <p:nvPr/>
            </p:nvSpPr>
            <p:spPr>
              <a:xfrm>
                <a:off x="565536" y="4880066"/>
                <a:ext cx="4201535" cy="523220"/>
              </a:xfrm>
              <a:prstGeom prst="rect">
                <a:avLst/>
              </a:prstGeom>
              <a:noFill/>
            </p:spPr>
            <p:txBody>
              <a:bodyPr wrap="none" rtlCol="0">
                <a:spAutoFit/>
              </a:bodyPr>
              <a:lstStyle/>
              <a:p>
                <a:r>
                  <a:rPr lang="en-US" sz="2800" dirty="0">
                    <a:solidFill>
                      <a:srgbClr val="FF0000"/>
                    </a:solidFill>
                  </a:rPr>
                  <a:t>Running time: </a:t>
                </a:r>
                <a14:m>
                  <m:oMath xmlns:m="http://schemas.openxmlformats.org/officeDocument/2006/math">
                    <m:r>
                      <m:rPr>
                        <m:sty m:val="p"/>
                      </m:rPr>
                      <a:rPr lang="en-US" sz="2800" b="0" i="0" smtClean="0">
                        <a:solidFill>
                          <a:srgbClr val="FF0000"/>
                        </a:solidFill>
                        <a:latin typeface="Cambria Math" panose="02040503050406030204" pitchFamily="18" charset="0"/>
                      </a:rPr>
                      <m:t>Θ</m:t>
                    </m:r>
                    <m:d>
                      <m:dPr>
                        <m:ctrlPr>
                          <a:rPr lang="en-US" sz="2800" b="0" i="1" smtClean="0">
                            <a:solidFill>
                              <a:srgbClr val="FF0000"/>
                            </a:solidFill>
                            <a:latin typeface="Cambria Math" panose="02040503050406030204" pitchFamily="18" charset="0"/>
                          </a:rPr>
                        </m:ctrlPr>
                      </m:d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𝑉</m:t>
                            </m:r>
                          </m:e>
                        </m:d>
                        <m:r>
                          <a:rPr lang="en-US" sz="2800" b="0" i="1" smtClean="0">
                            <a:solidFill>
                              <a:srgbClr val="FF0000"/>
                            </a:solidFill>
                            <a:latin typeface="Cambria Math" panose="02040503050406030204" pitchFamily="18" charset="0"/>
                          </a:rPr>
                          <m:t>+</m:t>
                        </m:r>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𝐸</m:t>
                            </m:r>
                          </m:e>
                        </m:d>
                      </m:e>
                    </m:d>
                  </m:oMath>
                </a14:m>
                <a:endParaRPr lang="en-US" sz="2800" dirty="0">
                  <a:solidFill>
                    <a:srgbClr val="FF0000"/>
                  </a:solidFill>
                </a:endParaRPr>
              </a:p>
            </p:txBody>
          </p:sp>
        </mc:Choice>
        <mc:Fallback xmlns="">
          <p:sp>
            <p:nvSpPr>
              <p:cNvPr id="3" name="TextBox 2">
                <a:extLst>
                  <a:ext uri="{FF2B5EF4-FFF2-40B4-BE49-F238E27FC236}">
                    <a16:creationId xmlns:a16="http://schemas.microsoft.com/office/drawing/2014/main" id="{F7685445-E91C-3488-3626-7813352F07C6}"/>
                  </a:ext>
                </a:extLst>
              </p:cNvPr>
              <p:cNvSpPr txBox="1">
                <a:spLocks noRot="1" noChangeAspect="1" noMove="1" noResize="1" noEditPoints="1" noAdjustHandles="1" noChangeArrowheads="1" noChangeShapeType="1" noTextEdit="1"/>
              </p:cNvSpPr>
              <p:nvPr/>
            </p:nvSpPr>
            <p:spPr>
              <a:xfrm>
                <a:off x="565536" y="4880066"/>
                <a:ext cx="4201535" cy="523220"/>
              </a:xfrm>
              <a:prstGeom prst="rect">
                <a:avLst/>
              </a:prstGeom>
              <a:blipFill>
                <a:blip r:embed="rId2"/>
                <a:stretch>
                  <a:fillRect l="-3048"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399806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60</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primss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solidFill>
                      <a:srgbClr val="FF0000"/>
                    </a:solidFill>
                  </a:rPr>
                  <a:t>new_dist</a:t>
                </a:r>
                <a:r>
                  <a:rPr lang="en-US" sz="1750" dirty="0">
                    <a:solidFill>
                      <a:srgbClr val="FF0000"/>
                    </a:solidFill>
                  </a:rPr>
                  <a:t> = weight(</a:t>
                </a:r>
                <a:r>
                  <a:rPr lang="en-US" sz="1750" dirty="0" err="1">
                    <a:solidFill>
                      <a:srgbClr val="FF0000"/>
                    </a:solidFill>
                  </a:rPr>
                  <a:t>current,neighbor</a:t>
                </a:r>
                <a:r>
                  <a:rPr lang="en-US" sz="1750" dirty="0">
                    <a:solidFill>
                      <a:srgbClr val="FF0000"/>
                    </a:solidFill>
                  </a:rPr>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err="1"/>
              <a:t>Prims’s</a:t>
            </a:r>
            <a:r>
              <a:rPr lang="en-US" dirty="0"/>
              <a:t> Algorithm</a:t>
            </a:r>
          </a:p>
        </p:txBody>
      </p:sp>
    </p:spTree>
    <p:extLst>
      <p:ext uri="{BB962C8B-B14F-4D97-AF65-F5344CB8AC3E}">
        <p14:creationId xmlns:p14="http://schemas.microsoft.com/office/powerpoint/2010/main" val="287988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9" y="117543"/>
            <a:ext cx="10972800" cy="1143000"/>
          </a:xfrm>
        </p:spPr>
        <p:txBody>
          <a:bodyPr>
            <a:normAutofit/>
          </a:bodyPr>
          <a:lstStyle/>
          <a:p>
            <a:r>
              <a:rPr lang="en-US" sz="3600" dirty="0"/>
              <a:t>Shortest Path (unweighted)</a:t>
            </a:r>
          </a:p>
        </p:txBody>
      </p:sp>
      <p:sp>
        <p:nvSpPr>
          <p:cNvPr id="4" name="Slide Number Placeholder 3"/>
          <p:cNvSpPr>
            <a:spLocks noGrp="1"/>
          </p:cNvSpPr>
          <p:nvPr>
            <p:ph type="sldNum" sz="quarter" idx="12"/>
          </p:nvPr>
        </p:nvSpPr>
        <p:spPr/>
        <p:txBody>
          <a:bodyPr/>
          <a:lstStyle/>
          <a:p>
            <a:fld id="{86BADE50-950A-4D58-BFB2-FA2C6A8B385D}" type="slidenum">
              <a:rPr lang="en-US" smtClean="0"/>
              <a:t>7</a:t>
            </a:fld>
            <a:endParaRPr lang="en-US"/>
          </a:p>
        </p:txBody>
      </p:sp>
      <p:sp>
        <p:nvSpPr>
          <p:cNvPr id="43" name="TextBox 42"/>
          <p:cNvSpPr txBox="1"/>
          <p:nvPr/>
        </p:nvSpPr>
        <p:spPr>
          <a:xfrm>
            <a:off x="5506979" y="197326"/>
            <a:ext cx="8686800" cy="6740307"/>
          </a:xfrm>
          <a:prstGeom prst="rect">
            <a:avLst/>
          </a:prstGeom>
          <a:noFill/>
        </p:spPr>
        <p:txBody>
          <a:bodyPr wrap="square" rtlCol="0">
            <a:spAutoFit/>
          </a:bodyPr>
          <a:lstStyle/>
          <a:p>
            <a:r>
              <a:rPr lang="en-US" sz="2400" dirty="0"/>
              <a:t>int </a:t>
            </a:r>
            <a:r>
              <a:rPr lang="en-US" sz="2400" dirty="0" err="1"/>
              <a:t>shortestPath</a:t>
            </a:r>
            <a:r>
              <a:rPr lang="en-US" sz="2400" dirty="0"/>
              <a:t>(graph, s, t){</a:t>
            </a:r>
          </a:p>
          <a:p>
            <a:r>
              <a:rPr lang="en-US" sz="2400" dirty="0"/>
              <a:t>	found = new Queue();</a:t>
            </a:r>
          </a:p>
          <a:p>
            <a:r>
              <a:rPr lang="en-US" sz="2400" dirty="0"/>
              <a:t>	</a:t>
            </a:r>
            <a:r>
              <a:rPr lang="en-US" sz="2400" dirty="0">
                <a:solidFill>
                  <a:srgbClr val="FF0000"/>
                </a:solidFill>
              </a:rPr>
              <a:t>layer = 0;</a:t>
            </a:r>
          </a:p>
          <a:p>
            <a:r>
              <a:rPr lang="en-US" sz="2400" dirty="0"/>
              <a:t>	</a:t>
            </a:r>
            <a:r>
              <a:rPr lang="en-US" sz="2400" dirty="0" err="1"/>
              <a:t>found.enqueue</a:t>
            </a:r>
            <a:r>
              <a:rPr lang="en-US" sz="2400" dirty="0"/>
              <a:t>(s);</a:t>
            </a:r>
          </a:p>
          <a:p>
            <a:r>
              <a:rPr lang="en-US" sz="2400" dirty="0"/>
              <a:t>	mark s as “visited”;</a:t>
            </a:r>
          </a:p>
          <a:p>
            <a:r>
              <a:rPr lang="en-US" sz="2400" dirty="0"/>
              <a:t>	While (!</a:t>
            </a:r>
            <a:r>
              <a:rPr lang="en-US" sz="2400" dirty="0" err="1"/>
              <a:t>found.isEmpty</a:t>
            </a:r>
            <a:r>
              <a:rPr lang="en-US" sz="2400" dirty="0"/>
              <a:t>()){</a:t>
            </a:r>
          </a:p>
          <a:p>
            <a:r>
              <a:rPr lang="en-US" sz="2400" dirty="0"/>
              <a:t>		current = </a:t>
            </a:r>
            <a:r>
              <a:rPr lang="en-US" sz="2400" dirty="0" err="1"/>
              <a:t>found.dequeue</a:t>
            </a:r>
            <a:r>
              <a:rPr lang="en-US" sz="2400" dirty="0"/>
              <a:t>();</a:t>
            </a:r>
          </a:p>
          <a:p>
            <a:r>
              <a:rPr lang="en-US" sz="2400" dirty="0"/>
              <a:t>		</a:t>
            </a:r>
            <a:r>
              <a:rPr lang="en-US" sz="2400" dirty="0">
                <a:solidFill>
                  <a:srgbClr val="FF0000"/>
                </a:solidFill>
              </a:rPr>
              <a:t>layer = depth of current;</a:t>
            </a:r>
          </a:p>
          <a:p>
            <a:r>
              <a:rPr lang="en-US" sz="2400" dirty="0"/>
              <a:t>		for (v : neighbors(current)){</a:t>
            </a:r>
          </a:p>
          <a:p>
            <a:r>
              <a:rPr lang="en-US" sz="2400" dirty="0"/>
              <a:t>			if (! v marked “visited”){</a:t>
            </a:r>
          </a:p>
          <a:p>
            <a:r>
              <a:rPr lang="en-US" sz="2400" dirty="0"/>
              <a:t>				mark v as “visited”;</a:t>
            </a:r>
          </a:p>
          <a:p>
            <a:r>
              <a:rPr lang="en-US" sz="2400" dirty="0"/>
              <a:t>				</a:t>
            </a:r>
            <a:r>
              <a:rPr lang="en-US" sz="2400" dirty="0">
                <a:solidFill>
                  <a:srgbClr val="FF0000"/>
                </a:solidFill>
              </a:rPr>
              <a:t>depth of v = layer + 1;</a:t>
            </a:r>
          </a:p>
          <a:p>
            <a:r>
              <a:rPr lang="en-US" sz="2400" dirty="0"/>
              <a:t>				</a:t>
            </a:r>
            <a:r>
              <a:rPr lang="en-US" sz="2400" dirty="0" err="1"/>
              <a:t>found.enqueue</a:t>
            </a:r>
            <a:r>
              <a:rPr lang="en-US" sz="2400" dirty="0"/>
              <a:t>(v);</a:t>
            </a:r>
          </a:p>
          <a:p>
            <a:r>
              <a:rPr lang="en-US" sz="2400" dirty="0"/>
              <a:t>			}</a:t>
            </a:r>
          </a:p>
          <a:p>
            <a:r>
              <a:rPr lang="en-US" sz="2400" dirty="0"/>
              <a:t>		}</a:t>
            </a:r>
          </a:p>
          <a:p>
            <a:r>
              <a:rPr lang="en-US" sz="2400" dirty="0"/>
              <a:t>	}</a:t>
            </a:r>
          </a:p>
          <a:p>
            <a:r>
              <a:rPr lang="en-US" sz="2400" dirty="0"/>
              <a:t>	</a:t>
            </a:r>
            <a:r>
              <a:rPr lang="en-US" sz="2400" dirty="0">
                <a:solidFill>
                  <a:srgbClr val="FF0000"/>
                </a:solidFill>
              </a:rPr>
              <a:t>return depth of t;</a:t>
            </a:r>
            <a:r>
              <a:rPr lang="en-US" sz="2400" dirty="0"/>
              <a:t>	</a:t>
            </a:r>
          </a:p>
          <a:p>
            <a:r>
              <a:rPr lang="en-US" sz="2400" dirty="0"/>
              <a:t>}			</a:t>
            </a:r>
          </a:p>
        </p:txBody>
      </p:sp>
      <p:sp>
        <p:nvSpPr>
          <p:cNvPr id="3" name="TextBox 2">
            <a:extLst>
              <a:ext uri="{FF2B5EF4-FFF2-40B4-BE49-F238E27FC236}">
                <a16:creationId xmlns:a16="http://schemas.microsoft.com/office/drawing/2014/main" id="{3A1EF236-31C1-EF76-BCC3-71E806C76908}"/>
              </a:ext>
            </a:extLst>
          </p:cNvPr>
          <p:cNvSpPr txBox="1"/>
          <p:nvPr/>
        </p:nvSpPr>
        <p:spPr>
          <a:xfrm>
            <a:off x="197532" y="4632030"/>
            <a:ext cx="5007570" cy="954107"/>
          </a:xfrm>
          <a:prstGeom prst="rect">
            <a:avLst/>
          </a:prstGeom>
          <a:noFill/>
          <a:ln>
            <a:solidFill>
              <a:srgbClr val="FF0000"/>
            </a:solidFill>
          </a:ln>
        </p:spPr>
        <p:txBody>
          <a:bodyPr wrap="square" rtlCol="0">
            <a:spAutoFit/>
          </a:bodyPr>
          <a:lstStyle/>
          <a:p>
            <a:r>
              <a:rPr lang="en-US" sz="2800" dirty="0">
                <a:solidFill>
                  <a:srgbClr val="FF0000"/>
                </a:solidFill>
              </a:rPr>
              <a:t>Idea: when it’s seen, remember its “layer” depth!</a:t>
            </a:r>
          </a:p>
        </p:txBody>
      </p:sp>
      <p:grpSp>
        <p:nvGrpSpPr>
          <p:cNvPr id="5" name="Group 4">
            <a:extLst>
              <a:ext uri="{FF2B5EF4-FFF2-40B4-BE49-F238E27FC236}">
                <a16:creationId xmlns:a16="http://schemas.microsoft.com/office/drawing/2014/main" id="{0418904D-A23D-F7E7-77F7-9C5654D8606A}"/>
              </a:ext>
            </a:extLst>
          </p:cNvPr>
          <p:cNvGrpSpPr/>
          <p:nvPr/>
        </p:nvGrpSpPr>
        <p:grpSpPr>
          <a:xfrm>
            <a:off x="508737" y="1745062"/>
            <a:ext cx="4385159" cy="2420607"/>
            <a:chOff x="1524000" y="2625729"/>
            <a:chExt cx="7044346" cy="3888478"/>
          </a:xfrm>
        </p:grpSpPr>
        <p:grpSp>
          <p:nvGrpSpPr>
            <p:cNvPr id="6" name="Group 5">
              <a:extLst>
                <a:ext uri="{FF2B5EF4-FFF2-40B4-BE49-F238E27FC236}">
                  <a16:creationId xmlns:a16="http://schemas.microsoft.com/office/drawing/2014/main" id="{F575207F-5479-5963-8004-40032CDB5E54}"/>
                </a:ext>
              </a:extLst>
            </p:cNvPr>
            <p:cNvGrpSpPr/>
            <p:nvPr/>
          </p:nvGrpSpPr>
          <p:grpSpPr>
            <a:xfrm>
              <a:off x="1524000" y="2625729"/>
              <a:ext cx="7044346" cy="3888478"/>
              <a:chOff x="0" y="3020093"/>
              <a:chExt cx="7044346" cy="3888478"/>
            </a:xfrm>
          </p:grpSpPr>
          <p:cxnSp>
            <p:nvCxnSpPr>
              <p:cNvPr id="9" name="Straight Connector 8">
                <a:extLst>
                  <a:ext uri="{FF2B5EF4-FFF2-40B4-BE49-F238E27FC236}">
                    <a16:creationId xmlns:a16="http://schemas.microsoft.com/office/drawing/2014/main" id="{27288E00-3423-BF9C-8CF8-84F095D826DE}"/>
                  </a:ext>
                </a:extLst>
              </p:cNvPr>
              <p:cNvCxnSpPr>
                <a:stCxn id="23" idx="7"/>
                <a:endCxn id="2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86EFE9-D906-8A68-FB16-D547CEC30E1E}"/>
                  </a:ext>
                </a:extLst>
              </p:cNvPr>
              <p:cNvCxnSpPr>
                <a:stCxn id="24" idx="6"/>
                <a:endCxn id="27"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C25311-7C68-C36D-4476-CA0FCCD69244}"/>
                  </a:ext>
                </a:extLst>
              </p:cNvPr>
              <p:cNvCxnSpPr>
                <a:stCxn id="23" idx="4"/>
                <a:endCxn id="2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F5BADE-4A56-92F9-58BC-B486B8F7E070}"/>
                  </a:ext>
                </a:extLst>
              </p:cNvPr>
              <p:cNvCxnSpPr>
                <a:stCxn id="26" idx="3"/>
                <a:endCxn id="2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7FA524-C0FB-0934-FA57-17F9C7BAE186}"/>
                  </a:ext>
                </a:extLst>
              </p:cNvPr>
              <p:cNvCxnSpPr>
                <a:stCxn id="28" idx="2"/>
                <a:endCxn id="25"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D6C19D-2D8E-F3D1-9BEE-4E9B9E6A8587}"/>
                  </a:ext>
                </a:extLst>
              </p:cNvPr>
              <p:cNvCxnSpPr>
                <a:stCxn id="26" idx="5"/>
                <a:endCxn id="28"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C7CFD8-7844-11BF-72E2-7FAC5E5D51D9}"/>
                  </a:ext>
                </a:extLst>
              </p:cNvPr>
              <p:cNvCxnSpPr>
                <a:stCxn id="26" idx="7"/>
                <a:endCxn id="27"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E77900-A6CF-C297-A6B7-E676DEBA1211}"/>
                  </a:ext>
                </a:extLst>
              </p:cNvPr>
              <p:cNvCxnSpPr>
                <a:stCxn id="28" idx="6"/>
                <a:endCxn id="29"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4C5DD-3870-F3AC-A444-916129C761B5}"/>
                  </a:ext>
                </a:extLst>
              </p:cNvPr>
              <p:cNvCxnSpPr>
                <a:stCxn id="29" idx="1"/>
                <a:endCxn id="27"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629D72-BBBE-5AB8-F371-E489B421A452}"/>
                  </a:ext>
                </a:extLst>
              </p:cNvPr>
              <p:cNvCxnSpPr>
                <a:stCxn id="47" idx="2"/>
                <a:endCxn id="27"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9FB4E7-4DAE-BB0C-3685-407F9B1895F4}"/>
                  </a:ext>
                </a:extLst>
              </p:cNvPr>
              <p:cNvCxnSpPr>
                <a:stCxn id="29" idx="0"/>
                <a:endCxn id="47"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B8579B-0572-EE4C-4590-561529CC3161}"/>
                  </a:ext>
                </a:extLst>
              </p:cNvPr>
              <p:cNvCxnSpPr>
                <a:stCxn id="30" idx="1"/>
                <a:endCxn id="4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6E8E87-D0F7-BDA0-AF78-72DC2CE9C860}"/>
                  </a:ext>
                </a:extLst>
              </p:cNvPr>
              <p:cNvCxnSpPr>
                <a:stCxn id="30" idx="3"/>
                <a:endCxn id="29"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EE3F55-268C-5144-5B98-2EACFC0C0CBF}"/>
                  </a:ext>
                </a:extLst>
              </p:cNvPr>
              <p:cNvCxnSpPr>
                <a:stCxn id="24" idx="4"/>
                <a:endCxn id="25"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0798340-7B35-17BE-0B33-CE06FADA2E92}"/>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C4A65DA6-774E-0FE3-4D06-3E93383C728E}"/>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 name="Oval 24">
                <a:extLst>
                  <a:ext uri="{FF2B5EF4-FFF2-40B4-BE49-F238E27FC236}">
                    <a16:creationId xmlns:a16="http://schemas.microsoft.com/office/drawing/2014/main" id="{22B91480-4C85-A081-2FE2-963A3BCE0382}"/>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Oval 25">
                <a:extLst>
                  <a:ext uri="{FF2B5EF4-FFF2-40B4-BE49-F238E27FC236}">
                    <a16:creationId xmlns:a16="http://schemas.microsoft.com/office/drawing/2014/main" id="{AF7EAA21-792F-41EE-AC55-1B1D748CF362}"/>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7" name="Oval 26">
                <a:extLst>
                  <a:ext uri="{FF2B5EF4-FFF2-40B4-BE49-F238E27FC236}">
                    <a16:creationId xmlns:a16="http://schemas.microsoft.com/office/drawing/2014/main" id="{E2DC5204-758E-422C-7620-F2CB8AD543F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8" name="Oval 27">
                <a:extLst>
                  <a:ext uri="{FF2B5EF4-FFF2-40B4-BE49-F238E27FC236}">
                    <a16:creationId xmlns:a16="http://schemas.microsoft.com/office/drawing/2014/main" id="{FDDC74CF-E5BF-4989-DE6D-842F332C8CC3}"/>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9" name="Oval 28">
                <a:extLst>
                  <a:ext uri="{FF2B5EF4-FFF2-40B4-BE49-F238E27FC236}">
                    <a16:creationId xmlns:a16="http://schemas.microsoft.com/office/drawing/2014/main" id="{98920CAB-73F8-6071-7659-A84EA68DAF3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0" name="Oval 29">
                <a:extLst>
                  <a:ext uri="{FF2B5EF4-FFF2-40B4-BE49-F238E27FC236}">
                    <a16:creationId xmlns:a16="http://schemas.microsoft.com/office/drawing/2014/main" id="{4F9BCDA8-36C9-7E40-A352-11256FF278A8}"/>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7" name="Oval 46">
                <a:extLst>
                  <a:ext uri="{FF2B5EF4-FFF2-40B4-BE49-F238E27FC236}">
                    <a16:creationId xmlns:a16="http://schemas.microsoft.com/office/drawing/2014/main" id="{3EE2D146-DAEA-00BE-7C60-D185B4C0F610}"/>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7" name="Straight Connector 6">
              <a:extLst>
                <a:ext uri="{FF2B5EF4-FFF2-40B4-BE49-F238E27FC236}">
                  <a16:creationId xmlns:a16="http://schemas.microsoft.com/office/drawing/2014/main" id="{B06595CC-A5D9-7851-3D09-0246DF1C7A83}"/>
                </a:ext>
              </a:extLst>
            </p:cNvPr>
            <p:cNvCxnSpPr>
              <a:cxnSpLocks/>
              <a:stCxn id="29" idx="7"/>
              <a:endCxn id="47"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F675CA-0FA6-3D2C-63D0-79A0D2101294}"/>
                </a:ext>
              </a:extLst>
            </p:cNvPr>
            <p:cNvCxnSpPr>
              <a:cxnSpLocks/>
              <a:stCxn id="28" idx="3"/>
              <a:endCxn id="2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75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54B8-6E56-5819-01C5-30E4EDBFB016}"/>
              </a:ext>
            </a:extLst>
          </p:cNvPr>
          <p:cNvSpPr>
            <a:spLocks noGrp="1"/>
          </p:cNvSpPr>
          <p:nvPr>
            <p:ph type="title"/>
          </p:nvPr>
        </p:nvSpPr>
        <p:spPr/>
        <p:txBody>
          <a:bodyPr/>
          <a:lstStyle/>
          <a:p>
            <a:r>
              <a:rPr lang="en-US" dirty="0"/>
              <a:t>Depth-First Search</a:t>
            </a:r>
          </a:p>
        </p:txBody>
      </p:sp>
      <p:sp>
        <p:nvSpPr>
          <p:cNvPr id="3" name="Content Placeholder 2">
            <a:extLst>
              <a:ext uri="{FF2B5EF4-FFF2-40B4-BE49-F238E27FC236}">
                <a16:creationId xmlns:a16="http://schemas.microsoft.com/office/drawing/2014/main" id="{F04E1ADA-B56B-195F-9841-4F69B5159B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138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one neighbor of </a:t>
                </a:r>
                <a14:m>
                  <m:oMath xmlns:m="http://schemas.openxmlformats.org/officeDocument/2006/math">
                    <m:r>
                      <a:rPr lang="en-US" b="0" i="1" smtClean="0">
                        <a:solidFill>
                          <a:srgbClr val="FF0000"/>
                        </a:solidFill>
                        <a:latin typeface="Cambria Math"/>
                      </a:rPr>
                      <m:t>𝑠</m:t>
                    </m:r>
                  </m:oMath>
                </a14:m>
                <a:r>
                  <a:rPr lang="en-US" dirty="0"/>
                  <a:t>, then all nodes reachable from that neighbor of </a:t>
                </a:r>
                <a14:m>
                  <m:oMath xmlns:m="http://schemas.openxmlformats.org/officeDocument/2006/math">
                    <m:r>
                      <a:rPr lang="en-US" b="0" i="1" smtClean="0">
                        <a:solidFill>
                          <a:srgbClr val="FF0000"/>
                        </a:solidFill>
                        <a:latin typeface="Cambria Math"/>
                      </a:rPr>
                      <m:t>𝑠</m:t>
                    </m:r>
                  </m:oMath>
                </a14:m>
                <a:r>
                  <a:rPr lang="en-US" dirty="0"/>
                  <a:t>, then another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a:t>
                </a:r>
              </a:p>
              <a:p>
                <a:pPr lvl="1"/>
                <a:r>
                  <a:rPr lang="en-US" dirty="0"/>
                  <a:t>Before moving on to the second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visit everything reachable from the first neighbor of </a:t>
                </a:r>
                <a14:m>
                  <m:oMath xmlns:m="http://schemas.openxmlformats.org/officeDocument/2006/math">
                    <m:r>
                      <a:rPr lang="en-US" b="0" i="1" smtClean="0">
                        <a:solidFill>
                          <a:srgbClr val="FF0000"/>
                        </a:solidFill>
                        <a:latin typeface="Cambria Math" panose="02040503050406030204" pitchFamily="18" charset="0"/>
                      </a:rPr>
                      <m:t>𝑠</m:t>
                    </m:r>
                  </m:oMath>
                </a14:m>
                <a:endParaRPr lang="en-US" dirty="0"/>
              </a:p>
              <a:p>
                <a:r>
                  <a:rPr lang="en-US" dirty="0"/>
                  <a:t>Output: </a:t>
                </a:r>
              </a:p>
              <a:p>
                <a:pPr lvl="1"/>
                <a:r>
                  <a:rPr lang="en-US" dirty="0"/>
                  <a:t>Does the graph have a cycle?</a:t>
                </a:r>
              </a:p>
              <a:p>
                <a:pPr lvl="1"/>
                <a:r>
                  <a:rPr lang="en-US" dirty="0"/>
                  <a:t>A </a:t>
                </a:r>
                <a:r>
                  <a:rPr lang="en-US" b="1" dirty="0"/>
                  <a:t>topological sort </a:t>
                </a:r>
                <a:r>
                  <a:rPr lang="en-US" dirty="0"/>
                  <a:t>of the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6857667" y="4464542"/>
            <a:ext cx="301686"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0605044C-10BD-AEE9-D583-6E3F278B41F7}"/>
              </a:ext>
            </a:extLst>
          </p:cNvPr>
          <p:cNvSpPr txBox="1"/>
          <p:nvPr/>
        </p:nvSpPr>
        <p:spPr>
          <a:xfrm>
            <a:off x="8096239" y="3747441"/>
            <a:ext cx="301686"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id="{B137F514-BD71-389A-276B-9053B381D8E4}"/>
              </a:ext>
            </a:extLst>
          </p:cNvPr>
          <p:cNvSpPr txBox="1"/>
          <p:nvPr/>
        </p:nvSpPr>
        <p:spPr>
          <a:xfrm>
            <a:off x="9338044" y="3798833"/>
            <a:ext cx="301686"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id="{AA7298B3-A661-E800-FF4D-E8EEBF644EAB}"/>
              </a:ext>
            </a:extLst>
          </p:cNvPr>
          <p:cNvSpPr txBox="1"/>
          <p:nvPr/>
        </p:nvSpPr>
        <p:spPr>
          <a:xfrm>
            <a:off x="10242843" y="4155894"/>
            <a:ext cx="301686" cy="369332"/>
          </a:xfrm>
          <a:prstGeom prst="rect">
            <a:avLst/>
          </a:prstGeom>
          <a:noFill/>
        </p:spPr>
        <p:txBody>
          <a:bodyPr wrap="none" rtlCol="0">
            <a:spAutoFit/>
          </a:bodyPr>
          <a:lstStyle/>
          <a:p>
            <a:r>
              <a:rPr lang="en-US" dirty="0"/>
              <a:t>3</a:t>
            </a:r>
          </a:p>
        </p:txBody>
      </p:sp>
      <p:sp>
        <p:nvSpPr>
          <p:cNvPr id="10" name="TextBox 9">
            <a:extLst>
              <a:ext uri="{FF2B5EF4-FFF2-40B4-BE49-F238E27FC236}">
                <a16:creationId xmlns:a16="http://schemas.microsoft.com/office/drawing/2014/main" id="{84D8D756-6925-39E6-93AD-CDD831F97A7D}"/>
              </a:ext>
            </a:extLst>
          </p:cNvPr>
          <p:cNvSpPr txBox="1"/>
          <p:nvPr/>
        </p:nvSpPr>
        <p:spPr>
          <a:xfrm>
            <a:off x="10287000" y="6248400"/>
            <a:ext cx="301686" cy="369332"/>
          </a:xfrm>
          <a:prstGeom prst="rect">
            <a:avLst/>
          </a:prstGeom>
          <a:noFill/>
        </p:spPr>
        <p:txBody>
          <a:bodyPr wrap="none" rtlCol="0">
            <a:spAutoFit/>
          </a:bodyPr>
          <a:lstStyle/>
          <a:p>
            <a:r>
              <a:rPr lang="en-US" dirty="0"/>
              <a:t>4</a:t>
            </a:r>
          </a:p>
        </p:txBody>
      </p:sp>
      <p:sp>
        <p:nvSpPr>
          <p:cNvPr id="11" name="TextBox 10">
            <a:extLst>
              <a:ext uri="{FF2B5EF4-FFF2-40B4-BE49-F238E27FC236}">
                <a16:creationId xmlns:a16="http://schemas.microsoft.com/office/drawing/2014/main" id="{50F2CDBA-DA7A-3C1A-5713-45F18AC0DC23}"/>
              </a:ext>
            </a:extLst>
          </p:cNvPr>
          <p:cNvSpPr txBox="1"/>
          <p:nvPr/>
        </p:nvSpPr>
        <p:spPr>
          <a:xfrm>
            <a:off x="7421000" y="5817950"/>
            <a:ext cx="301686"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935030A1-83AA-A3BB-CB2D-2CE9A3C9892E}"/>
              </a:ext>
            </a:extLst>
          </p:cNvPr>
          <p:cNvSpPr txBox="1"/>
          <p:nvPr/>
        </p:nvSpPr>
        <p:spPr>
          <a:xfrm>
            <a:off x="8429267" y="4733162"/>
            <a:ext cx="301686" cy="369332"/>
          </a:xfrm>
          <a:prstGeom prst="rect">
            <a:avLst/>
          </a:prstGeom>
          <a:noFill/>
        </p:spPr>
        <p:txBody>
          <a:bodyPr wrap="none" rtlCol="0">
            <a:spAutoFit/>
          </a:bodyPr>
          <a:lstStyle/>
          <a:p>
            <a:r>
              <a:rPr lang="en-US" dirty="0"/>
              <a:t>6</a:t>
            </a:r>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AFCEF6-1E10-BE11-39F3-D367EC560DB9}"/>
                    </a:ext>
                  </a:extLst>
                </p:cNvPr>
                <p:cNvCxnSpPr>
                  <a:stCxn id="63" idx="2"/>
                  <a:endCxn id="6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59" idx="5"/>
                  <a:endCxn id="64"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3"/>
                <a:endCxn id="6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E2D8E6EA-0503-E96D-3170-C01DCD7AB07A}"/>
              </a:ext>
            </a:extLst>
          </p:cNvPr>
          <p:cNvSpPr txBox="1"/>
          <p:nvPr/>
        </p:nvSpPr>
        <p:spPr>
          <a:xfrm>
            <a:off x="8915400" y="6488668"/>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324569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24025</TotalTime>
  <Words>6782</Words>
  <Application>Microsoft Office PowerPoint</Application>
  <PresentationFormat>Widescreen</PresentationFormat>
  <Paragraphs>1992</Paragraphs>
  <Slides>60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Cambria Math</vt:lpstr>
      <vt:lpstr>Calibri Light</vt:lpstr>
      <vt:lpstr>Arial</vt:lpstr>
      <vt:lpstr>Calibri</vt:lpstr>
      <vt:lpstr>Aptos</vt:lpstr>
      <vt:lpstr>Office Theme</vt:lpstr>
      <vt:lpstr>CSE 332 Summer 2024 Lecture 15: Graphs</vt:lpstr>
      <vt:lpstr>Adjacency List</vt:lpstr>
      <vt:lpstr>Adjacency Matrix</vt:lpstr>
      <vt:lpstr>Comparison</vt:lpstr>
      <vt:lpstr>Breadth-First Search</vt:lpstr>
      <vt:lpstr>BFS</vt:lpstr>
      <vt:lpstr>Shortest Path (unweighted)</vt:lpstr>
      <vt:lpstr>Depth-First Search</vt:lpstr>
      <vt:lpstr>Depth-First Search</vt:lpstr>
      <vt:lpstr>DFS (non-recursive)</vt:lpstr>
      <vt:lpstr>DFS Recursively (more common)</vt:lpstr>
      <vt:lpstr>Using DFS</vt:lpstr>
      <vt:lpstr>Back Edges</vt:lpstr>
      <vt:lpstr>Cycle Detection</vt:lpstr>
      <vt:lpstr>Topological Sort</vt:lpstr>
      <vt:lpstr>DFS Recursively</vt:lpstr>
      <vt:lpstr>DFS: Topological sort</vt:lpstr>
      <vt:lpstr>Single-Source Shortest Path</vt:lpstr>
      <vt:lpstr>Dijkstra’s Algorithm</vt:lpstr>
      <vt:lpstr>Dijkstra’s Algorithm</vt:lpstr>
      <vt:lpstr>Dijkstra’s Algorithm</vt:lpstr>
      <vt:lpstr>Dijkstra’s Algorithm</vt:lpstr>
      <vt:lpstr>Dijkstra’s Algorithm</vt:lpstr>
      <vt:lpstr>Dijkstra’s Algorithm</vt:lpstr>
      <vt:lpstr>Dijkstra’s Algorithm</vt:lpstr>
      <vt:lpstr>Dijkstra’s Algorithm: Running Time</vt:lpstr>
      <vt:lpstr>Dijkstra’s Algorithm: Correctness</vt:lpstr>
      <vt:lpstr>Dijkstra’s Algorithm: Correctness</vt:lpstr>
      <vt:lpstr>Dijkstra’s Algorithm: Correctness</vt:lpstr>
      <vt:lpstr>Dijkstra’s Algorithm: Correctness</vt:lpstr>
      <vt:lpstr>Dijkstra’s Algorithm: Correctness</vt:lpstr>
      <vt:lpstr>Definition: Tree</vt:lpstr>
      <vt:lpstr>Definition: Tree</vt:lpstr>
      <vt:lpstr>Definition: Spanning Tree</vt:lpstr>
      <vt:lpstr>Definition: Minimum Spanning Tree</vt:lpstr>
      <vt:lpstr>Kruskal’s Algorithm</vt:lpstr>
      <vt:lpstr>Kruskal’s Algorithm</vt:lpstr>
      <vt:lpstr>Kruskal’s Algorithm</vt:lpstr>
      <vt:lpstr>Kruskal’s Algorithm</vt:lpstr>
      <vt:lpstr>Kruskal’s Algorithm</vt:lpstr>
      <vt:lpstr>Kruskal’s Algorithm</vt:lpstr>
      <vt:lpstr>Definition: Cut</vt:lpstr>
      <vt:lpstr>Cut Theorem</vt:lpstr>
      <vt:lpstr>Cut Theorem</vt:lpstr>
      <vt:lpstr>Cut Theorem</vt:lpstr>
      <vt:lpstr>Cut Theorem</vt:lpstr>
      <vt:lpstr>Cut Theorem</vt:lpstr>
      <vt:lpstr>Proof of Kruskal’s Algorithm</vt:lpstr>
      <vt:lpstr>Kruskal’s Algorithm Runtime</vt:lpstr>
      <vt:lpstr>General MST Algorithm</vt:lpstr>
      <vt:lpstr>Prim’s Algorithm</vt:lpstr>
      <vt:lpstr>Prim’s Algorithm</vt:lpstr>
      <vt:lpstr>Prim’s Algorithm</vt:lpstr>
      <vt:lpstr>Prim’s Algorithm</vt:lpstr>
      <vt:lpstr>Prim’s Algorithm</vt:lpstr>
      <vt:lpstr>Prim’s Algorithm</vt:lpstr>
      <vt:lpstr>Dijkstra’s Algorithm</vt:lpstr>
      <vt:lpstr>Prims’s Algorithm</vt:lpstr>
      <vt:lpstr>Dijkstra’s Algorithm</vt:lpstr>
      <vt:lpstr>Prims’s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239</cp:revision>
  <dcterms:created xsi:type="dcterms:W3CDTF">2023-10-13T16:06:42Z</dcterms:created>
  <dcterms:modified xsi:type="dcterms:W3CDTF">2024-07-24T13:40:26Z</dcterms:modified>
</cp:coreProperties>
</file>