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sldIdLst>
    <p:sldId id="257" r:id="rId2"/>
    <p:sldId id="752" r:id="rId3"/>
    <p:sldId id="753" r:id="rId4"/>
    <p:sldId id="830" r:id="rId5"/>
    <p:sldId id="836" r:id="rId6"/>
    <p:sldId id="829" r:id="rId7"/>
    <p:sldId id="837" r:id="rId8"/>
    <p:sldId id="846" r:id="rId9"/>
    <p:sldId id="850" r:id="rId10"/>
    <p:sldId id="756" r:id="rId11"/>
    <p:sldId id="757" r:id="rId12"/>
    <p:sldId id="847" r:id="rId13"/>
    <p:sldId id="848" r:id="rId14"/>
    <p:sldId id="849" r:id="rId15"/>
    <p:sldId id="851" r:id="rId16"/>
    <p:sldId id="831" r:id="rId17"/>
    <p:sldId id="832" r:id="rId18"/>
    <p:sldId id="754" r:id="rId19"/>
    <p:sldId id="755" r:id="rId20"/>
    <p:sldId id="888" r:id="rId21"/>
    <p:sldId id="835" r:id="rId22"/>
    <p:sldId id="852" r:id="rId23"/>
    <p:sldId id="799" r:id="rId24"/>
    <p:sldId id="853" r:id="rId25"/>
    <p:sldId id="854" r:id="rId26"/>
    <p:sldId id="839" r:id="rId27"/>
    <p:sldId id="840" r:id="rId28"/>
    <p:sldId id="857" r:id="rId29"/>
    <p:sldId id="843" r:id="rId30"/>
    <p:sldId id="844" r:id="rId31"/>
    <p:sldId id="872" r:id="rId32"/>
    <p:sldId id="858" r:id="rId33"/>
    <p:sldId id="877" r:id="rId34"/>
    <p:sldId id="879" r:id="rId35"/>
    <p:sldId id="880" r:id="rId36"/>
    <p:sldId id="611" r:id="rId37"/>
    <p:sldId id="859" r:id="rId38"/>
    <p:sldId id="614" r:id="rId39"/>
    <p:sldId id="861" r:id="rId40"/>
    <p:sldId id="862" r:id="rId41"/>
    <p:sldId id="863" r:id="rId42"/>
    <p:sldId id="865" r:id="rId43"/>
    <p:sldId id="866" r:id="rId44"/>
    <p:sldId id="867" r:id="rId45"/>
    <p:sldId id="860" r:id="rId46"/>
    <p:sldId id="868" r:id="rId47"/>
    <p:sldId id="869" r:id="rId48"/>
    <p:sldId id="870" r:id="rId49"/>
    <p:sldId id="871" r:id="rId50"/>
    <p:sldId id="758" r:id="rId51"/>
    <p:sldId id="834" r:id="rId52"/>
    <p:sldId id="759" r:id="rId53"/>
    <p:sldId id="760" r:id="rId54"/>
    <p:sldId id="762" r:id="rId55"/>
    <p:sldId id="763" r:id="rId56"/>
    <p:sldId id="764" r:id="rId57"/>
    <p:sldId id="765" r:id="rId58"/>
    <p:sldId id="766" r:id="rId59"/>
    <p:sldId id="767" r:id="rId60"/>
    <p:sldId id="768" r:id="rId61"/>
    <p:sldId id="770" r:id="rId62"/>
    <p:sldId id="842" r:id="rId63"/>
    <p:sldId id="881" r:id="rId64"/>
    <p:sldId id="882" r:id="rId65"/>
    <p:sldId id="845" r:id="rId66"/>
    <p:sldId id="774" r:id="rId67"/>
    <p:sldId id="883" r:id="rId68"/>
    <p:sldId id="775" r:id="rId69"/>
    <p:sldId id="776" r:id="rId70"/>
    <p:sldId id="777" r:id="rId71"/>
    <p:sldId id="778" r:id="rId72"/>
    <p:sldId id="779" r:id="rId73"/>
    <p:sldId id="780" r:id="rId74"/>
    <p:sldId id="781" r:id="rId75"/>
    <p:sldId id="884" r:id="rId76"/>
    <p:sldId id="889" r:id="rId77"/>
    <p:sldId id="890" r:id="rId78"/>
    <p:sldId id="891" r:id="rId79"/>
  </p:sldIdLst>
  <p:sldSz cx="12192000" cy="6858000"/>
  <p:notesSz cx="6858000" cy="9144000"/>
  <p:embeddedFontLst>
    <p:embeddedFont>
      <p:font typeface="Cambria Math" panose="02040503050406030204" pitchFamily="18" charset="0"/>
      <p:regular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376"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9A25B-064F-4940-8CEE-34D7920B25F9}"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A96D1-356A-4D34-AE7A-0DFABF1C9C5A}" type="slidenum">
              <a:rPr lang="en-US" smtClean="0"/>
              <a:t>‹#›</a:t>
            </a:fld>
            <a:endParaRPr lang="en-US"/>
          </a:p>
        </p:txBody>
      </p:sp>
    </p:spTree>
    <p:extLst>
      <p:ext uri="{BB962C8B-B14F-4D97-AF65-F5344CB8AC3E}">
        <p14:creationId xmlns:p14="http://schemas.microsoft.com/office/powerpoint/2010/main" val="189822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52</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60</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61</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62</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63</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64</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65</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67</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7/22/2024</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7/22/2024</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2100.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png"/><Relationship Id="rId10" Type="http://schemas.openxmlformats.org/officeDocument/2006/relationships/image" Target="../media/image341.png"/><Relationship Id="rId4" Type="http://schemas.openxmlformats.org/officeDocument/2006/relationships/image" Target="../media/image260.png"/><Relationship Id="rId9"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png"/><Relationship Id="rId10" Type="http://schemas.openxmlformats.org/officeDocument/2006/relationships/image" Target="../media/image370.png"/><Relationship Id="rId4" Type="http://schemas.openxmlformats.org/officeDocument/2006/relationships/image" Target="../media/image260.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260.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0.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0.png"/></Relationships>
</file>

<file path=ppt/slides/_rels/slide60.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6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90.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1.png"/><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1.png"/></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Summer 2024</a:t>
            </a:r>
            <a:br>
              <a:rPr lang="en-US" dirty="0"/>
            </a:br>
            <a:r>
              <a:rPr lang="en-US" dirty="0"/>
              <a:t>Lecture 14: Graphs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Path</a:t>
            </a:r>
          </a:p>
        </p:txBody>
      </p:sp>
      <p:sp>
        <p:nvSpPr>
          <p:cNvPr id="4" name="Slide Number Placeholder 3"/>
          <p:cNvSpPr>
            <a:spLocks noGrp="1"/>
          </p:cNvSpPr>
          <p:nvPr>
            <p:ph type="sldNum" sz="quarter" idx="12"/>
          </p:nvPr>
        </p:nvSpPr>
        <p:spPr/>
        <p:txBody>
          <a:bodyPr/>
          <a:lstStyle/>
          <a:p>
            <a:fld id="{86BADE50-950A-4D58-BFB2-FA2C6A8B385D}" type="slidenum">
              <a:rPr lang="en-US" smtClean="0"/>
              <a:t>10</a:t>
            </a:fld>
            <a:endParaRPr lang="en-US"/>
          </a:p>
        </p:txBody>
      </p:sp>
      <p:grpSp>
        <p:nvGrpSpPr>
          <p:cNvPr id="5" name="Group 4"/>
          <p:cNvGrpSpPr/>
          <p:nvPr/>
        </p:nvGrpSpPr>
        <p:grpSpPr>
          <a:xfrm>
            <a:off x="1524000" y="1687612"/>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81" name="TextBox 80"/>
              <p:cNvSpPr txBox="1"/>
              <p:nvPr/>
            </p:nvSpPr>
            <p:spPr>
              <a:xfrm>
                <a:off x="4818101" y="1135560"/>
                <a:ext cx="5492466" cy="954107"/>
              </a:xfrm>
              <a:prstGeom prst="rect">
                <a:avLst/>
              </a:prstGeom>
              <a:noFill/>
            </p:spPr>
            <p:txBody>
              <a:bodyPr wrap="none" rtlCol="0">
                <a:spAutoFit/>
              </a:bodyPr>
              <a:lstStyle/>
              <a:p>
                <a:r>
                  <a:rPr lang="en-US" sz="2800" dirty="0"/>
                  <a:t>A </a:t>
                </a:r>
                <a:r>
                  <a:rPr lang="en-US" sz="2800" dirty="0">
                    <a:solidFill>
                      <a:srgbClr val="7030A0"/>
                    </a:solidFill>
                  </a:rPr>
                  <a:t>sequence of nodes </a:t>
                </a:r>
                <a14:m>
                  <m:oMath xmlns:m="http://schemas.openxmlformats.org/officeDocument/2006/math">
                    <m:r>
                      <a:rPr lang="en-US" sz="2800" i="1">
                        <a:solidFill>
                          <a:srgbClr val="7030A0"/>
                        </a:solidFill>
                        <a:latin typeface="Cambria Math"/>
                      </a:rPr>
                      <m:t>(</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1</m:t>
                        </m:r>
                      </m:sub>
                    </m:sSub>
                    <m:r>
                      <a:rPr lang="en-US" sz="2800" i="1">
                        <a:solidFill>
                          <a:srgbClr val="7030A0"/>
                        </a:solidFill>
                        <a:latin typeface="Cambria Math"/>
                      </a:rPr>
                      <m:t>,</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2</m:t>
                        </m:r>
                      </m:sub>
                    </m:sSub>
                    <m:r>
                      <a:rPr lang="en-US" sz="2800" i="1">
                        <a:solidFill>
                          <a:srgbClr val="7030A0"/>
                        </a:solidFill>
                        <a:latin typeface="Cambria Math"/>
                      </a:rPr>
                      <m:t>,…, </m:t>
                    </m:r>
                    <m:sSub>
                      <m:sSubPr>
                        <m:ctrlPr>
                          <a:rPr lang="en-US" sz="2800" i="1">
                            <a:solidFill>
                              <a:srgbClr val="7030A0"/>
                            </a:solidFill>
                            <a:latin typeface="Cambria Math" panose="02040503050406030204" pitchFamily="18" charset="0"/>
                          </a:rPr>
                        </m:ctrlPr>
                      </m:sSubPr>
                      <m:e>
                        <m:r>
                          <a:rPr lang="en-US" sz="2800" i="1">
                            <a:solidFill>
                              <a:srgbClr val="7030A0"/>
                            </a:solidFill>
                            <a:latin typeface="Cambria Math"/>
                          </a:rPr>
                          <m:t>𝑣</m:t>
                        </m:r>
                      </m:e>
                      <m:sub>
                        <m:r>
                          <a:rPr lang="en-US" sz="2800" i="1">
                            <a:solidFill>
                              <a:srgbClr val="7030A0"/>
                            </a:solidFill>
                            <a:latin typeface="Cambria Math"/>
                          </a:rPr>
                          <m:t>𝑘</m:t>
                        </m:r>
                      </m:sub>
                    </m:sSub>
                    <m:r>
                      <a:rPr lang="en-US" sz="2800" i="1">
                        <a:solidFill>
                          <a:srgbClr val="7030A0"/>
                        </a:solidFill>
                        <a:latin typeface="Cambria Math"/>
                      </a:rPr>
                      <m:t>)</m:t>
                    </m:r>
                  </m:oMath>
                </a14:m>
                <a:r>
                  <a:rPr lang="en-US" sz="2800" dirty="0">
                    <a:solidFill>
                      <a:srgbClr val="7030A0"/>
                    </a:solidFill>
                  </a:rPr>
                  <a:t> </a:t>
                </a:r>
                <a:endParaRPr lang="en-US" sz="2800" dirty="0"/>
              </a:p>
              <a:p>
                <a:r>
                  <a:rPr lang="en-US" sz="2800" dirty="0" err="1"/>
                  <a:t>s.t.</a:t>
                </a:r>
                <a:r>
                  <a:rPr lang="en-US" sz="2800" dirty="0"/>
                  <a:t> </a:t>
                </a:r>
                <a14:m>
                  <m:oMath xmlns:m="http://schemas.openxmlformats.org/officeDocument/2006/math">
                    <m:r>
                      <a:rPr lang="en-US" sz="2800" i="1">
                        <a:latin typeface="Cambria Math"/>
                      </a:rPr>
                      <m:t>∀1≤</m:t>
                    </m:r>
                    <m:r>
                      <a:rPr lang="en-US" sz="2800" i="1">
                        <a:latin typeface="Cambria Math"/>
                      </a:rPr>
                      <m:t>𝑖</m:t>
                    </m:r>
                    <m:r>
                      <a:rPr lang="en-US" sz="2800" i="1">
                        <a:latin typeface="Cambria Math"/>
                      </a:rPr>
                      <m:t>≤</m:t>
                    </m:r>
                    <m:r>
                      <a:rPr lang="en-US" sz="2800" i="1">
                        <a:latin typeface="Cambria Math"/>
                      </a:rPr>
                      <m:t>𝑘</m:t>
                    </m:r>
                    <m:r>
                      <a:rPr lang="en-US" sz="2800" i="1">
                        <a:latin typeface="Cambria Math"/>
                      </a:rPr>
                      <m:t>−1</m:t>
                    </m:r>
                  </m:oMath>
                </a14:m>
                <a:r>
                  <a:rPr lang="en-US" sz="2800" dirty="0"/>
                  <a:t>, </a:t>
                </a:r>
                <a14:m>
                  <m:oMath xmlns:m="http://schemas.openxmlformats.org/officeDocument/2006/math">
                    <m:d>
                      <m:dPr>
                        <m:ctrlPr>
                          <a:rPr lang="en-US" sz="2800" i="1">
                            <a:solidFill>
                              <a:srgbClr val="FF0000"/>
                            </a:solidFill>
                            <a:latin typeface="Cambria Math" panose="02040503050406030204" pitchFamily="18" charset="0"/>
                          </a:rPr>
                        </m:ctrlPr>
                      </m:dPr>
                      <m:e>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𝑣</m:t>
                            </m:r>
                          </m:e>
                          <m:sub>
                            <m:r>
                              <a:rPr lang="en-US" sz="2800" i="1">
                                <a:solidFill>
                                  <a:srgbClr val="FF0000"/>
                                </a:solidFill>
                                <a:latin typeface="Cambria Math"/>
                              </a:rPr>
                              <m:t>𝑖</m:t>
                            </m:r>
                          </m:sub>
                        </m:sSub>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𝑣</m:t>
                            </m:r>
                          </m:e>
                          <m:sub>
                            <m:r>
                              <a:rPr lang="en-US" sz="2800" i="1">
                                <a:solidFill>
                                  <a:srgbClr val="FF0000"/>
                                </a:solidFill>
                                <a:latin typeface="Cambria Math"/>
                              </a:rPr>
                              <m:t>𝑖</m:t>
                            </m:r>
                            <m:r>
                              <a:rPr lang="en-US" sz="2800" i="1">
                                <a:solidFill>
                                  <a:srgbClr val="FF0000"/>
                                </a:solidFill>
                                <a:latin typeface="Cambria Math"/>
                              </a:rPr>
                              <m:t>+1</m:t>
                            </m:r>
                          </m:sub>
                        </m:sSub>
                      </m:e>
                    </m:d>
                    <m:r>
                      <a:rPr lang="en-US" sz="2800" i="1">
                        <a:solidFill>
                          <a:srgbClr val="FF0000"/>
                        </a:solidFill>
                        <a:latin typeface="Cambria Math"/>
                      </a:rPr>
                      <m:t>∈</m:t>
                    </m:r>
                    <m:r>
                      <a:rPr lang="en-US" sz="2800" i="1">
                        <a:solidFill>
                          <a:srgbClr val="FF0000"/>
                        </a:solidFill>
                        <a:latin typeface="Cambria Math"/>
                      </a:rPr>
                      <m:t>𝐸</m:t>
                    </m:r>
                  </m:oMath>
                </a14:m>
                <a:endParaRPr lang="en-US" sz="2800" dirty="0">
                  <a:solidFill>
                    <a:srgbClr val="FF0000"/>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818101" y="1135560"/>
                <a:ext cx="5492466" cy="954107"/>
              </a:xfrm>
              <a:prstGeom prst="rect">
                <a:avLst/>
              </a:prstGeom>
              <a:blipFill>
                <a:blip r:embed="rId2"/>
                <a:stretch>
                  <a:fillRect l="-2074" t="-5195" b="-15584"/>
                </a:stretch>
              </a:blipFill>
            </p:spPr>
            <p:txBody>
              <a:bodyPr/>
              <a:lstStyle/>
              <a:p>
                <a:r>
                  <a:rPr lang="en-US">
                    <a:noFill/>
                  </a:rPr>
                  <a:t> </a:t>
                </a:r>
              </a:p>
            </p:txBody>
          </p:sp>
        </mc:Fallback>
      </mc:AlternateContent>
      <p:sp>
        <p:nvSpPr>
          <p:cNvPr id="52" name="TextBox 51"/>
          <p:cNvSpPr txBox="1"/>
          <p:nvPr/>
        </p:nvSpPr>
        <p:spPr>
          <a:xfrm>
            <a:off x="1783389" y="4800601"/>
            <a:ext cx="4108321" cy="1384995"/>
          </a:xfrm>
          <a:prstGeom prst="rect">
            <a:avLst/>
          </a:prstGeom>
          <a:noFill/>
        </p:spPr>
        <p:txBody>
          <a:bodyPr wrap="square" rtlCol="0">
            <a:spAutoFit/>
          </a:bodyPr>
          <a:lstStyle/>
          <a:p>
            <a:r>
              <a:rPr lang="en-US" sz="2800" u="sng" dirty="0"/>
              <a:t>Simple Path:</a:t>
            </a:r>
          </a:p>
          <a:p>
            <a:r>
              <a:rPr lang="en-US" sz="2800" dirty="0"/>
              <a:t>A path in which each node appears at most once</a:t>
            </a:r>
          </a:p>
        </p:txBody>
      </p:sp>
      <p:sp>
        <p:nvSpPr>
          <p:cNvPr id="154" name="TextBox 153"/>
          <p:cNvSpPr txBox="1"/>
          <p:nvPr/>
        </p:nvSpPr>
        <p:spPr>
          <a:xfrm>
            <a:off x="6559680" y="4800600"/>
            <a:ext cx="4108321" cy="1384995"/>
          </a:xfrm>
          <a:prstGeom prst="rect">
            <a:avLst/>
          </a:prstGeom>
          <a:noFill/>
        </p:spPr>
        <p:txBody>
          <a:bodyPr wrap="square" rtlCol="0">
            <a:spAutoFit/>
          </a:bodyPr>
          <a:lstStyle/>
          <a:p>
            <a:r>
              <a:rPr lang="en-US" sz="2800" u="sng" dirty="0"/>
              <a:t>Cycle:</a:t>
            </a:r>
          </a:p>
          <a:p>
            <a:r>
              <a:rPr lang="en-US" sz="2800" dirty="0"/>
              <a:t>A path which starts and ends in the same place</a:t>
            </a:r>
          </a:p>
        </p:txBody>
      </p:sp>
    </p:spTree>
    <p:extLst>
      <p:ext uri="{BB962C8B-B14F-4D97-AF65-F5344CB8AC3E}">
        <p14:creationId xmlns:p14="http://schemas.microsoft.com/office/powerpoint/2010/main" val="105498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(Strongly) Connected Graph</a:t>
            </a:r>
          </a:p>
        </p:txBody>
      </p:sp>
      <p:sp>
        <p:nvSpPr>
          <p:cNvPr id="4" name="Slide Number Placeholder 3"/>
          <p:cNvSpPr>
            <a:spLocks noGrp="1"/>
          </p:cNvSpPr>
          <p:nvPr>
            <p:ph type="sldNum" sz="quarter" idx="12"/>
          </p:nvPr>
        </p:nvSpPr>
        <p:spPr/>
        <p:txBody>
          <a:bodyPr/>
          <a:lstStyle/>
          <a:p>
            <a:fld id="{86BADE50-950A-4D58-BFB2-FA2C6A8B385D}" type="slidenum">
              <a:rPr lang="en-US" smtClean="0"/>
              <a:t>11</a:t>
            </a:fld>
            <a:endParaRPr lang="en-US"/>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954107"/>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 path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954107"/>
              </a:xfrm>
              <a:prstGeom prst="rect">
                <a:avLst/>
              </a:prstGeom>
              <a:blipFill>
                <a:blip r:embed="rId2"/>
                <a:stretch>
                  <a:fillRect l="-1855" t="-6579" b="-1578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1BF1141-E287-AF7C-AFF5-2F8E9B62CA1A}"/>
              </a:ext>
            </a:extLst>
          </p:cNvPr>
          <p:cNvGrpSpPr/>
          <p:nvPr/>
        </p:nvGrpSpPr>
        <p:grpSpPr>
          <a:xfrm>
            <a:off x="7066996" y="2971845"/>
            <a:ext cx="4385159" cy="2420607"/>
            <a:chOff x="1524000" y="2625729"/>
            <a:chExt cx="7044346" cy="3888478"/>
          </a:xfrm>
        </p:grpSpPr>
        <p:grpSp>
          <p:nvGrpSpPr>
            <p:cNvPr id="5" name="Group 4">
              <a:extLst>
                <a:ext uri="{FF2B5EF4-FFF2-40B4-BE49-F238E27FC236}">
                  <a16:creationId xmlns:a16="http://schemas.microsoft.com/office/drawing/2014/main" id="{AEE66EC6-58BA-8B7F-F97E-CEC5873CDDC7}"/>
                </a:ext>
              </a:extLst>
            </p:cNvPr>
            <p:cNvGrpSpPr/>
            <p:nvPr/>
          </p:nvGrpSpPr>
          <p:grpSpPr>
            <a:xfrm>
              <a:off x="1524000" y="2625729"/>
              <a:ext cx="7044346" cy="3888478"/>
              <a:chOff x="0" y="3020093"/>
              <a:chExt cx="7044346" cy="3888478"/>
            </a:xfrm>
          </p:grpSpPr>
          <p:cxnSp>
            <p:nvCxnSpPr>
              <p:cNvPr id="8" name="Straight Connector 7">
                <a:extLst>
                  <a:ext uri="{FF2B5EF4-FFF2-40B4-BE49-F238E27FC236}">
                    <a16:creationId xmlns:a16="http://schemas.microsoft.com/office/drawing/2014/main" id="{89AFC12B-39C3-99AC-053B-CE2CCA14BA75}"/>
                  </a:ext>
                </a:extLst>
              </p:cNvPr>
              <p:cNvCxnSpPr>
                <a:stCxn id="22" idx="7"/>
                <a:endCxn id="23"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AF04E6-0506-14DD-C1B8-061A0C100FEC}"/>
                  </a:ext>
                </a:extLst>
              </p:cNvPr>
              <p:cNvCxnSpPr>
                <a:stCxn id="23" idx="6"/>
                <a:endCxn id="26"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AEB8A-3153-8E0D-0156-6F98D5335F49}"/>
                  </a:ext>
                </a:extLst>
              </p:cNvPr>
              <p:cNvCxnSpPr>
                <a:stCxn id="22" idx="4"/>
                <a:endCxn id="24"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5F06FF-1FBB-51C9-D087-2A0EB822B04D}"/>
                  </a:ext>
                </a:extLst>
              </p:cNvPr>
              <p:cNvCxnSpPr>
                <a:stCxn id="25" idx="3"/>
                <a:endCxn id="24"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098F52-2824-8AA8-3922-992FB49EB3E5}"/>
                  </a:ext>
                </a:extLst>
              </p:cNvPr>
              <p:cNvCxnSpPr>
                <a:stCxn id="27" idx="2"/>
                <a:endCxn id="24"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475DF4-532D-38A5-63C3-9BA7C3D6939C}"/>
                  </a:ext>
                </a:extLst>
              </p:cNvPr>
              <p:cNvCxnSpPr>
                <a:stCxn id="25" idx="5"/>
                <a:endCxn id="27"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64BD50-F8D5-5D5A-95EF-5568D430D039}"/>
                  </a:ext>
                </a:extLst>
              </p:cNvPr>
              <p:cNvCxnSpPr>
                <a:stCxn id="25" idx="7"/>
                <a:endCxn id="26"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7C31DA-8F2A-8F23-C636-D1342B4A7DF4}"/>
                  </a:ext>
                </a:extLst>
              </p:cNvPr>
              <p:cNvCxnSpPr>
                <a:stCxn id="27" idx="6"/>
                <a:endCxn id="28"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EA4FB5-ABAC-FB0F-FE78-8BE2B901BF66}"/>
                  </a:ext>
                </a:extLst>
              </p:cNvPr>
              <p:cNvCxnSpPr>
                <a:stCxn id="28" idx="1"/>
                <a:endCxn id="26"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5BF0B6-60ED-3C2A-9FB3-DC753FC6FAA6}"/>
                  </a:ext>
                </a:extLst>
              </p:cNvPr>
              <p:cNvCxnSpPr>
                <a:stCxn id="30" idx="2"/>
                <a:endCxn id="26"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6BAB-BB1E-C2B2-520A-A86FCCB55CE7}"/>
                  </a:ext>
                </a:extLst>
              </p:cNvPr>
              <p:cNvCxnSpPr>
                <a:stCxn id="28" idx="0"/>
                <a:endCxn id="30"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C7CFD-ECC5-6018-3782-7B088AECD37C}"/>
                  </a:ext>
                </a:extLst>
              </p:cNvPr>
              <p:cNvCxnSpPr>
                <a:stCxn id="29" idx="1"/>
                <a:endCxn id="30"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AEBB05-4F00-801A-D566-A93053A1D101}"/>
                  </a:ext>
                </a:extLst>
              </p:cNvPr>
              <p:cNvCxnSpPr>
                <a:stCxn id="29" idx="3"/>
                <a:endCxn id="28"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B02D6-9344-FD5B-8B88-9AC79699BFFE}"/>
                  </a:ext>
                </a:extLst>
              </p:cNvPr>
              <p:cNvCxnSpPr>
                <a:stCxn id="23" idx="4"/>
                <a:endCxn id="24"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DAE3905-1B05-6124-AB53-61458D9EB97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C3D966A-9151-52E6-017F-2694581BB74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62A45554-D79D-45C9-7301-93F33FFEF2C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0BF1C4A5-87DC-6397-F7B4-E8B6A536313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BE2669F6-C388-5DB3-8B7C-276BF872A7B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7" name="Oval 26">
                <a:extLst>
                  <a:ext uri="{FF2B5EF4-FFF2-40B4-BE49-F238E27FC236}">
                    <a16:creationId xmlns:a16="http://schemas.microsoft.com/office/drawing/2014/main" id="{AE4EA7AE-E274-5D22-6F89-0AB74F01887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CADFF9D3-A17E-83D3-E0AB-24C0F47B6A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9" name="Oval 28">
                <a:extLst>
                  <a:ext uri="{FF2B5EF4-FFF2-40B4-BE49-F238E27FC236}">
                    <a16:creationId xmlns:a16="http://schemas.microsoft.com/office/drawing/2014/main" id="{8057FAA4-BCDD-0947-760F-FCDFF8FAB60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0" name="Oval 29">
                <a:extLst>
                  <a:ext uri="{FF2B5EF4-FFF2-40B4-BE49-F238E27FC236}">
                    <a16:creationId xmlns:a16="http://schemas.microsoft.com/office/drawing/2014/main" id="{49D5AA22-30A7-9811-FE6C-6EDEA48BC1E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6" name="Straight Connector 5">
              <a:extLst>
                <a:ext uri="{FF2B5EF4-FFF2-40B4-BE49-F238E27FC236}">
                  <a16:creationId xmlns:a16="http://schemas.microsoft.com/office/drawing/2014/main" id="{2CF2B64D-2DF1-BB32-71E0-C22A56E4E2ED}"/>
                </a:ext>
              </a:extLst>
            </p:cNvPr>
            <p:cNvCxnSpPr>
              <a:cxnSpLocks/>
              <a:stCxn id="28" idx="7"/>
              <a:endCxn id="30"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29F38-5950-0CEC-28BD-9BE87A22D3DB}"/>
                </a:ext>
              </a:extLst>
            </p:cNvPr>
            <p:cNvCxnSpPr>
              <a:cxnSpLocks/>
              <a:stCxn id="27" idx="3"/>
              <a:endCxn id="24"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737F504-B85A-1520-E7F4-8989BE84231C}"/>
              </a:ext>
            </a:extLst>
          </p:cNvPr>
          <p:cNvGrpSpPr/>
          <p:nvPr/>
        </p:nvGrpSpPr>
        <p:grpSpPr>
          <a:xfrm>
            <a:off x="1616182" y="3116577"/>
            <a:ext cx="4301146" cy="2374232"/>
            <a:chOff x="0" y="3020093"/>
            <a:chExt cx="7044346" cy="3888478"/>
          </a:xfrm>
        </p:grpSpPr>
        <p:cxnSp>
          <p:nvCxnSpPr>
            <p:cNvPr id="32" name="Straight Connector 31">
              <a:extLst>
                <a:ext uri="{FF2B5EF4-FFF2-40B4-BE49-F238E27FC236}">
                  <a16:creationId xmlns:a16="http://schemas.microsoft.com/office/drawing/2014/main" id="{5E1BD8B7-4CC3-76C2-B59D-BB8E9AB4F6AB}"/>
                </a:ext>
              </a:extLst>
            </p:cNvPr>
            <p:cNvCxnSpPr>
              <a:stCxn id="85" idx="7"/>
              <a:endCxn id="8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A5863F-100D-A240-865D-33C97E04E063}"/>
                </a:ext>
              </a:extLst>
            </p:cNvPr>
            <p:cNvCxnSpPr>
              <a:stCxn id="86" idx="6"/>
              <a:endCxn id="89"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EE1F91-DED4-E4D4-2B84-54D4FDE1057A}"/>
                </a:ext>
              </a:extLst>
            </p:cNvPr>
            <p:cNvCxnSpPr>
              <a:stCxn id="85" idx="4"/>
              <a:endCxn id="8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EBBBC-BC80-BAFB-02A9-944572FA7FA8}"/>
                </a:ext>
              </a:extLst>
            </p:cNvPr>
            <p:cNvCxnSpPr>
              <a:stCxn id="88" idx="3"/>
              <a:endCxn id="8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ECCA56-B715-95D0-83A6-60AF5A7297FF}"/>
                </a:ext>
              </a:extLst>
            </p:cNvPr>
            <p:cNvCxnSpPr>
              <a:stCxn id="90" idx="2"/>
              <a:endCxn id="87"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590685-BC32-4A6F-5A37-D6428C971D84}"/>
                </a:ext>
              </a:extLst>
            </p:cNvPr>
            <p:cNvCxnSpPr>
              <a:stCxn id="88" idx="5"/>
              <a:endCxn id="9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2BE66F-CBDB-9CEF-9F06-ADB5F68BD1CB}"/>
                </a:ext>
              </a:extLst>
            </p:cNvPr>
            <p:cNvCxnSpPr>
              <a:stCxn id="88" idx="7"/>
              <a:endCxn id="8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D1E064-189B-F03C-1A06-B7A4627BCB55}"/>
                </a:ext>
              </a:extLst>
            </p:cNvPr>
            <p:cNvCxnSpPr>
              <a:stCxn id="90" idx="6"/>
              <a:endCxn id="9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FDEE05-0F64-09AD-162E-CEBA1DE2EEA0}"/>
                </a:ext>
              </a:extLst>
            </p:cNvPr>
            <p:cNvCxnSpPr>
              <a:stCxn id="91" idx="1"/>
              <a:endCxn id="8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AC6570-6D5A-48F4-4C13-5FEA4B295FA6}"/>
                </a:ext>
              </a:extLst>
            </p:cNvPr>
            <p:cNvCxnSpPr>
              <a:stCxn id="93" idx="2"/>
              <a:endCxn id="89"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429117-4959-566E-2650-71AFD0E1BBAA}"/>
                </a:ext>
              </a:extLst>
            </p:cNvPr>
            <p:cNvCxnSpPr>
              <a:stCxn id="91" idx="0"/>
              <a:endCxn id="93"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EDC6FD-F830-449D-BEA8-3A01CC00C88D}"/>
                </a:ext>
              </a:extLst>
            </p:cNvPr>
            <p:cNvCxnSpPr>
              <a:stCxn id="92" idx="1"/>
              <a:endCxn id="93"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325B0E-E771-8B2A-813B-1C9C414A2711}"/>
                </a:ext>
              </a:extLst>
            </p:cNvPr>
            <p:cNvCxnSpPr>
              <a:stCxn id="92" idx="3"/>
              <a:endCxn id="9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438BD-A475-6206-0EF0-890B3A937474}"/>
                </a:ext>
              </a:extLst>
            </p:cNvPr>
            <p:cNvCxnSpPr>
              <a:stCxn id="86" idx="4"/>
              <a:endCxn id="87"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33C72C6-1468-0C1C-DAFA-E75622DA098E}"/>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5C6235E6-E60A-062C-E312-5D5F0758C46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Oval 86">
              <a:extLst>
                <a:ext uri="{FF2B5EF4-FFF2-40B4-BE49-F238E27FC236}">
                  <a16:creationId xmlns:a16="http://schemas.microsoft.com/office/drawing/2014/main" id="{266721D1-8A4C-2F76-CAA9-FEE941202C6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Oval 87">
              <a:extLst>
                <a:ext uri="{FF2B5EF4-FFF2-40B4-BE49-F238E27FC236}">
                  <a16:creationId xmlns:a16="http://schemas.microsoft.com/office/drawing/2014/main" id="{A11DC63D-5D3B-50C2-0184-D0A5C0983F4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9" name="Oval 88">
              <a:extLst>
                <a:ext uri="{FF2B5EF4-FFF2-40B4-BE49-F238E27FC236}">
                  <a16:creationId xmlns:a16="http://schemas.microsoft.com/office/drawing/2014/main" id="{A85C5B94-C7C8-EF44-98C4-BE12B03F5982}"/>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0" name="Oval 89">
              <a:extLst>
                <a:ext uri="{FF2B5EF4-FFF2-40B4-BE49-F238E27FC236}">
                  <a16:creationId xmlns:a16="http://schemas.microsoft.com/office/drawing/2014/main" id="{B2B540B4-CB17-9AE6-4BB0-4C37019F57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1" name="Oval 90">
              <a:extLst>
                <a:ext uri="{FF2B5EF4-FFF2-40B4-BE49-F238E27FC236}">
                  <a16:creationId xmlns:a16="http://schemas.microsoft.com/office/drawing/2014/main" id="{33EC8594-8ABF-2A8A-5F6C-A051BCCEB0DB}"/>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2" name="Oval 91">
              <a:extLst>
                <a:ext uri="{FF2B5EF4-FFF2-40B4-BE49-F238E27FC236}">
                  <a16:creationId xmlns:a16="http://schemas.microsoft.com/office/drawing/2014/main" id="{4BEDAF14-D53E-75A5-E285-6B0F2B4BACC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3" name="Oval 92">
              <a:extLst>
                <a:ext uri="{FF2B5EF4-FFF2-40B4-BE49-F238E27FC236}">
                  <a16:creationId xmlns:a16="http://schemas.microsoft.com/office/drawing/2014/main" id="{A3638133-CC72-9171-3757-AEDA085786C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Tree>
    <p:extLst>
      <p:ext uri="{BB962C8B-B14F-4D97-AF65-F5344CB8AC3E}">
        <p14:creationId xmlns:p14="http://schemas.microsoft.com/office/powerpoint/2010/main" val="987997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(Strongly) Connected Graph</a:t>
            </a:r>
          </a:p>
        </p:txBody>
      </p:sp>
      <p:sp>
        <p:nvSpPr>
          <p:cNvPr id="4" name="Slide Number Placeholder 3"/>
          <p:cNvSpPr>
            <a:spLocks noGrp="1"/>
          </p:cNvSpPr>
          <p:nvPr>
            <p:ph type="sldNum" sz="quarter" idx="12"/>
          </p:nvPr>
        </p:nvSpPr>
        <p:spPr/>
        <p:txBody>
          <a:bodyPr/>
          <a:lstStyle/>
          <a:p>
            <a:fld id="{86BADE50-950A-4D58-BFB2-FA2C6A8B385D}" type="slidenum">
              <a:rPr lang="en-US" smtClean="0"/>
              <a:t>12</a:t>
            </a:fld>
            <a:endParaRPr lang="en-US"/>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954107"/>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 path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954107"/>
              </a:xfrm>
              <a:prstGeom prst="rect">
                <a:avLst/>
              </a:prstGeom>
              <a:blipFill>
                <a:blip r:embed="rId2"/>
                <a:stretch>
                  <a:fillRect l="-1855" t="-6579" b="-15789"/>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1BF1141-E287-AF7C-AFF5-2F8E9B62CA1A}"/>
              </a:ext>
            </a:extLst>
          </p:cNvPr>
          <p:cNvGrpSpPr/>
          <p:nvPr/>
        </p:nvGrpSpPr>
        <p:grpSpPr>
          <a:xfrm>
            <a:off x="7066996" y="2971845"/>
            <a:ext cx="4385159" cy="2420607"/>
            <a:chOff x="1524000" y="2625729"/>
            <a:chExt cx="7044346" cy="3888478"/>
          </a:xfrm>
        </p:grpSpPr>
        <p:grpSp>
          <p:nvGrpSpPr>
            <p:cNvPr id="5" name="Group 4">
              <a:extLst>
                <a:ext uri="{FF2B5EF4-FFF2-40B4-BE49-F238E27FC236}">
                  <a16:creationId xmlns:a16="http://schemas.microsoft.com/office/drawing/2014/main" id="{AEE66EC6-58BA-8B7F-F97E-CEC5873CDDC7}"/>
                </a:ext>
              </a:extLst>
            </p:cNvPr>
            <p:cNvGrpSpPr/>
            <p:nvPr/>
          </p:nvGrpSpPr>
          <p:grpSpPr>
            <a:xfrm>
              <a:off x="1524000" y="2625729"/>
              <a:ext cx="7044346" cy="3888478"/>
              <a:chOff x="0" y="3020093"/>
              <a:chExt cx="7044346" cy="3888478"/>
            </a:xfrm>
          </p:grpSpPr>
          <p:cxnSp>
            <p:nvCxnSpPr>
              <p:cNvPr id="8" name="Straight Connector 7">
                <a:extLst>
                  <a:ext uri="{FF2B5EF4-FFF2-40B4-BE49-F238E27FC236}">
                    <a16:creationId xmlns:a16="http://schemas.microsoft.com/office/drawing/2014/main" id="{89AFC12B-39C3-99AC-053B-CE2CCA14BA75}"/>
                  </a:ext>
                </a:extLst>
              </p:cNvPr>
              <p:cNvCxnSpPr>
                <a:stCxn id="22" idx="7"/>
                <a:endCxn id="23"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AF04E6-0506-14DD-C1B8-061A0C100FEC}"/>
                  </a:ext>
                </a:extLst>
              </p:cNvPr>
              <p:cNvCxnSpPr>
                <a:stCxn id="23" idx="6"/>
                <a:endCxn id="26"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AEB8A-3153-8E0D-0156-6F98D5335F49}"/>
                  </a:ext>
                </a:extLst>
              </p:cNvPr>
              <p:cNvCxnSpPr>
                <a:stCxn id="22" idx="4"/>
                <a:endCxn id="24"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5F06FF-1FBB-51C9-D087-2A0EB822B04D}"/>
                  </a:ext>
                </a:extLst>
              </p:cNvPr>
              <p:cNvCxnSpPr>
                <a:stCxn id="25" idx="3"/>
                <a:endCxn id="24"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098F52-2824-8AA8-3922-992FB49EB3E5}"/>
                  </a:ext>
                </a:extLst>
              </p:cNvPr>
              <p:cNvCxnSpPr>
                <a:stCxn id="27" idx="2"/>
                <a:endCxn id="24"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475DF4-532D-38A5-63C3-9BA7C3D6939C}"/>
                  </a:ext>
                </a:extLst>
              </p:cNvPr>
              <p:cNvCxnSpPr>
                <a:stCxn id="25" idx="5"/>
                <a:endCxn id="27"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64BD50-F8D5-5D5A-95EF-5568D430D039}"/>
                  </a:ext>
                </a:extLst>
              </p:cNvPr>
              <p:cNvCxnSpPr>
                <a:stCxn id="25" idx="7"/>
                <a:endCxn id="26"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7C31DA-8F2A-8F23-C636-D1342B4A7DF4}"/>
                  </a:ext>
                </a:extLst>
              </p:cNvPr>
              <p:cNvCxnSpPr>
                <a:stCxn id="27" idx="6"/>
                <a:endCxn id="28"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EA4FB5-ABAC-FB0F-FE78-8BE2B901BF66}"/>
                  </a:ext>
                </a:extLst>
              </p:cNvPr>
              <p:cNvCxnSpPr>
                <a:stCxn id="28" idx="1"/>
                <a:endCxn id="26"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5BF0B6-60ED-3C2A-9FB3-DC753FC6FAA6}"/>
                  </a:ext>
                </a:extLst>
              </p:cNvPr>
              <p:cNvCxnSpPr>
                <a:stCxn id="30" idx="2"/>
                <a:endCxn id="26"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6BAB-BB1E-C2B2-520A-A86FCCB55CE7}"/>
                  </a:ext>
                </a:extLst>
              </p:cNvPr>
              <p:cNvCxnSpPr>
                <a:stCxn id="28" idx="0"/>
                <a:endCxn id="30"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C7CFD-ECC5-6018-3782-7B088AECD37C}"/>
                  </a:ext>
                </a:extLst>
              </p:cNvPr>
              <p:cNvCxnSpPr>
                <a:stCxn id="29" idx="1"/>
                <a:endCxn id="30"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AEBB05-4F00-801A-D566-A93053A1D101}"/>
                  </a:ext>
                </a:extLst>
              </p:cNvPr>
              <p:cNvCxnSpPr>
                <a:stCxn id="29" idx="3"/>
                <a:endCxn id="28"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B02D6-9344-FD5B-8B88-9AC79699BFFE}"/>
                  </a:ext>
                </a:extLst>
              </p:cNvPr>
              <p:cNvCxnSpPr>
                <a:stCxn id="23" idx="4"/>
                <a:endCxn id="24"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DAE3905-1B05-6124-AB53-61458D9EB97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C3D966A-9151-52E6-017F-2694581BB74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62A45554-D79D-45C9-7301-93F33FFEF2C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0BF1C4A5-87DC-6397-F7B4-E8B6A536313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BE2669F6-C388-5DB3-8B7C-276BF872A7B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7" name="Oval 26">
                <a:extLst>
                  <a:ext uri="{FF2B5EF4-FFF2-40B4-BE49-F238E27FC236}">
                    <a16:creationId xmlns:a16="http://schemas.microsoft.com/office/drawing/2014/main" id="{AE4EA7AE-E274-5D22-6F89-0AB74F01887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CADFF9D3-A17E-83D3-E0AB-24C0F47B6A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9" name="Oval 28">
                <a:extLst>
                  <a:ext uri="{FF2B5EF4-FFF2-40B4-BE49-F238E27FC236}">
                    <a16:creationId xmlns:a16="http://schemas.microsoft.com/office/drawing/2014/main" id="{8057FAA4-BCDD-0947-760F-FCDFF8FAB60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0" name="Oval 29">
                <a:extLst>
                  <a:ext uri="{FF2B5EF4-FFF2-40B4-BE49-F238E27FC236}">
                    <a16:creationId xmlns:a16="http://schemas.microsoft.com/office/drawing/2014/main" id="{49D5AA22-30A7-9811-FE6C-6EDEA48BC1E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6" name="Straight Connector 5">
              <a:extLst>
                <a:ext uri="{FF2B5EF4-FFF2-40B4-BE49-F238E27FC236}">
                  <a16:creationId xmlns:a16="http://schemas.microsoft.com/office/drawing/2014/main" id="{2CF2B64D-2DF1-BB32-71E0-C22A56E4E2ED}"/>
                </a:ext>
              </a:extLst>
            </p:cNvPr>
            <p:cNvCxnSpPr>
              <a:cxnSpLocks/>
              <a:stCxn id="28" idx="7"/>
              <a:endCxn id="30"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29F38-5950-0CEC-28BD-9BE87A22D3DB}"/>
                </a:ext>
              </a:extLst>
            </p:cNvPr>
            <p:cNvCxnSpPr>
              <a:cxnSpLocks/>
              <a:stCxn id="27" idx="3"/>
              <a:endCxn id="24"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737F504-B85A-1520-E7F4-8989BE84231C}"/>
              </a:ext>
            </a:extLst>
          </p:cNvPr>
          <p:cNvGrpSpPr/>
          <p:nvPr/>
        </p:nvGrpSpPr>
        <p:grpSpPr>
          <a:xfrm>
            <a:off x="1616182" y="3116577"/>
            <a:ext cx="4301146" cy="2374232"/>
            <a:chOff x="0" y="3020093"/>
            <a:chExt cx="7044346" cy="3888478"/>
          </a:xfrm>
        </p:grpSpPr>
        <p:cxnSp>
          <p:nvCxnSpPr>
            <p:cNvPr id="32" name="Straight Connector 31">
              <a:extLst>
                <a:ext uri="{FF2B5EF4-FFF2-40B4-BE49-F238E27FC236}">
                  <a16:creationId xmlns:a16="http://schemas.microsoft.com/office/drawing/2014/main" id="{5E1BD8B7-4CC3-76C2-B59D-BB8E9AB4F6AB}"/>
                </a:ext>
              </a:extLst>
            </p:cNvPr>
            <p:cNvCxnSpPr>
              <a:stCxn id="85" idx="7"/>
              <a:endCxn id="8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A5863F-100D-A240-865D-33C97E04E063}"/>
                </a:ext>
              </a:extLst>
            </p:cNvPr>
            <p:cNvCxnSpPr>
              <a:stCxn id="86" idx="6"/>
              <a:endCxn id="89"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EE1F91-DED4-E4D4-2B84-54D4FDE1057A}"/>
                </a:ext>
              </a:extLst>
            </p:cNvPr>
            <p:cNvCxnSpPr>
              <a:stCxn id="85" idx="4"/>
              <a:endCxn id="8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EBBBC-BC80-BAFB-02A9-944572FA7FA8}"/>
                </a:ext>
              </a:extLst>
            </p:cNvPr>
            <p:cNvCxnSpPr>
              <a:stCxn id="88" idx="3"/>
              <a:endCxn id="8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ECCA56-B715-95D0-83A6-60AF5A7297FF}"/>
                </a:ext>
              </a:extLst>
            </p:cNvPr>
            <p:cNvCxnSpPr>
              <a:stCxn id="90" idx="2"/>
              <a:endCxn id="87"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590685-BC32-4A6F-5A37-D6428C971D84}"/>
                </a:ext>
              </a:extLst>
            </p:cNvPr>
            <p:cNvCxnSpPr>
              <a:stCxn id="88" idx="5"/>
              <a:endCxn id="9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2BE66F-CBDB-9CEF-9F06-ADB5F68BD1CB}"/>
                </a:ext>
              </a:extLst>
            </p:cNvPr>
            <p:cNvCxnSpPr>
              <a:stCxn id="88" idx="7"/>
              <a:endCxn id="8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ED1E064-189B-F03C-1A06-B7A4627BCB55}"/>
                </a:ext>
              </a:extLst>
            </p:cNvPr>
            <p:cNvCxnSpPr>
              <a:stCxn id="90" idx="6"/>
              <a:endCxn id="9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FDEE05-0F64-09AD-162E-CEBA1DE2EEA0}"/>
                </a:ext>
              </a:extLst>
            </p:cNvPr>
            <p:cNvCxnSpPr>
              <a:stCxn id="91" idx="1"/>
              <a:endCxn id="8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AC6570-6D5A-48F4-4C13-5FEA4B295FA6}"/>
                </a:ext>
              </a:extLst>
            </p:cNvPr>
            <p:cNvCxnSpPr>
              <a:stCxn id="93" idx="2"/>
              <a:endCxn id="89"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429117-4959-566E-2650-71AFD0E1BBAA}"/>
                </a:ext>
              </a:extLst>
            </p:cNvPr>
            <p:cNvCxnSpPr>
              <a:stCxn id="91" idx="0"/>
              <a:endCxn id="93"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2EDC6FD-F830-449D-BEA8-3A01CC00C88D}"/>
                </a:ext>
              </a:extLst>
            </p:cNvPr>
            <p:cNvCxnSpPr>
              <a:stCxn id="92" idx="1"/>
              <a:endCxn id="93"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325B0E-E771-8B2A-813B-1C9C414A2711}"/>
                </a:ext>
              </a:extLst>
            </p:cNvPr>
            <p:cNvCxnSpPr>
              <a:stCxn id="92" idx="3"/>
              <a:endCxn id="9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438BD-A475-6206-0EF0-890B3A937474}"/>
                </a:ext>
              </a:extLst>
            </p:cNvPr>
            <p:cNvCxnSpPr>
              <a:stCxn id="86" idx="4"/>
              <a:endCxn id="87"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33C72C6-1468-0C1C-DAFA-E75622DA098E}"/>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5C6235E6-E60A-062C-E312-5D5F0758C46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Oval 86">
              <a:extLst>
                <a:ext uri="{FF2B5EF4-FFF2-40B4-BE49-F238E27FC236}">
                  <a16:creationId xmlns:a16="http://schemas.microsoft.com/office/drawing/2014/main" id="{266721D1-8A4C-2F76-CAA9-FEE941202C6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Oval 87">
              <a:extLst>
                <a:ext uri="{FF2B5EF4-FFF2-40B4-BE49-F238E27FC236}">
                  <a16:creationId xmlns:a16="http://schemas.microsoft.com/office/drawing/2014/main" id="{A11DC63D-5D3B-50C2-0184-D0A5C0983F4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89" name="Oval 88">
              <a:extLst>
                <a:ext uri="{FF2B5EF4-FFF2-40B4-BE49-F238E27FC236}">
                  <a16:creationId xmlns:a16="http://schemas.microsoft.com/office/drawing/2014/main" id="{A85C5B94-C7C8-EF44-98C4-BE12B03F5982}"/>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0" name="Oval 89">
              <a:extLst>
                <a:ext uri="{FF2B5EF4-FFF2-40B4-BE49-F238E27FC236}">
                  <a16:creationId xmlns:a16="http://schemas.microsoft.com/office/drawing/2014/main" id="{B2B540B4-CB17-9AE6-4BB0-4C37019F57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1" name="Oval 90">
              <a:extLst>
                <a:ext uri="{FF2B5EF4-FFF2-40B4-BE49-F238E27FC236}">
                  <a16:creationId xmlns:a16="http://schemas.microsoft.com/office/drawing/2014/main" id="{33EC8594-8ABF-2A8A-5F6C-A051BCCEB0DB}"/>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2" name="Oval 91">
              <a:extLst>
                <a:ext uri="{FF2B5EF4-FFF2-40B4-BE49-F238E27FC236}">
                  <a16:creationId xmlns:a16="http://schemas.microsoft.com/office/drawing/2014/main" id="{4BEDAF14-D53E-75A5-E285-6B0F2B4BACC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3" name="Oval 92">
              <a:extLst>
                <a:ext uri="{FF2B5EF4-FFF2-40B4-BE49-F238E27FC236}">
                  <a16:creationId xmlns:a16="http://schemas.microsoft.com/office/drawing/2014/main" id="{A3638133-CC72-9171-3757-AEDA085786C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45" name="TextBox 44">
            <a:extLst>
              <a:ext uri="{FF2B5EF4-FFF2-40B4-BE49-F238E27FC236}">
                <a16:creationId xmlns:a16="http://schemas.microsoft.com/office/drawing/2014/main" id="{1E0F26B5-366A-711E-D723-7F1979D24DA8}"/>
              </a:ext>
            </a:extLst>
          </p:cNvPr>
          <p:cNvSpPr txBox="1"/>
          <p:nvPr/>
        </p:nvSpPr>
        <p:spPr>
          <a:xfrm>
            <a:off x="2548407" y="5745189"/>
            <a:ext cx="1756571" cy="523220"/>
          </a:xfrm>
          <a:prstGeom prst="rect">
            <a:avLst/>
          </a:prstGeom>
          <a:noFill/>
        </p:spPr>
        <p:txBody>
          <a:bodyPr wrap="none" rtlCol="0">
            <a:spAutoFit/>
          </a:bodyPr>
          <a:lstStyle/>
          <a:p>
            <a:r>
              <a:rPr lang="en-US" sz="2800" dirty="0"/>
              <a:t>Connected</a:t>
            </a:r>
          </a:p>
        </p:txBody>
      </p:sp>
      <p:sp>
        <p:nvSpPr>
          <p:cNvPr id="46" name="TextBox 45">
            <a:extLst>
              <a:ext uri="{FF2B5EF4-FFF2-40B4-BE49-F238E27FC236}">
                <a16:creationId xmlns:a16="http://schemas.microsoft.com/office/drawing/2014/main" id="{1DBCCB78-25D1-DA64-D181-C086C657BD95}"/>
              </a:ext>
            </a:extLst>
          </p:cNvPr>
          <p:cNvSpPr txBox="1"/>
          <p:nvPr/>
        </p:nvSpPr>
        <p:spPr>
          <a:xfrm>
            <a:off x="7493777" y="5776040"/>
            <a:ext cx="3846694" cy="523220"/>
          </a:xfrm>
          <a:prstGeom prst="rect">
            <a:avLst/>
          </a:prstGeom>
          <a:noFill/>
        </p:spPr>
        <p:txBody>
          <a:bodyPr wrap="none" rtlCol="0">
            <a:spAutoFit/>
          </a:bodyPr>
          <a:lstStyle/>
          <a:p>
            <a:r>
              <a:rPr lang="en-US" sz="2800" dirty="0"/>
              <a:t>Not (strongly) Connected</a:t>
            </a:r>
          </a:p>
        </p:txBody>
      </p:sp>
    </p:spTree>
    <p:extLst>
      <p:ext uri="{BB962C8B-B14F-4D97-AF65-F5344CB8AC3E}">
        <p14:creationId xmlns:p14="http://schemas.microsoft.com/office/powerpoint/2010/main" val="216253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Weakly Connected Graph</a:t>
            </a:r>
          </a:p>
        </p:txBody>
      </p:sp>
      <p:sp>
        <p:nvSpPr>
          <p:cNvPr id="4" name="Slide Number Placeholder 3"/>
          <p:cNvSpPr>
            <a:spLocks noGrp="1"/>
          </p:cNvSpPr>
          <p:nvPr>
            <p:ph type="sldNum" sz="quarter" idx="12"/>
          </p:nvPr>
        </p:nvSpPr>
        <p:spPr/>
        <p:txBody>
          <a:bodyPr/>
          <a:lstStyle/>
          <a:p>
            <a:fld id="{86BADE50-950A-4D58-BFB2-FA2C6A8B385D}" type="slidenum">
              <a:rPr lang="en-US" smtClean="0"/>
              <a:t>13</a:t>
            </a:fld>
            <a:endParaRPr lang="en-US"/>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1384995"/>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 path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r>
                  <a:rPr lang="en-US" sz="2800" dirty="0"/>
                  <a:t> ignoring direction of edges</a:t>
                </a:r>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1384995"/>
              </a:xfrm>
              <a:prstGeom prst="rect">
                <a:avLst/>
              </a:prstGeom>
              <a:blipFill>
                <a:blip r:embed="rId2"/>
                <a:stretch>
                  <a:fillRect l="-1872" t="-4405" b="-11454"/>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81BF1141-E287-AF7C-AFF5-2F8E9B62CA1A}"/>
              </a:ext>
            </a:extLst>
          </p:cNvPr>
          <p:cNvGrpSpPr/>
          <p:nvPr/>
        </p:nvGrpSpPr>
        <p:grpSpPr>
          <a:xfrm>
            <a:off x="1345045" y="3509073"/>
            <a:ext cx="4385159" cy="2420607"/>
            <a:chOff x="1524000" y="2625729"/>
            <a:chExt cx="7044346" cy="3888478"/>
          </a:xfrm>
        </p:grpSpPr>
        <p:grpSp>
          <p:nvGrpSpPr>
            <p:cNvPr id="5" name="Group 4">
              <a:extLst>
                <a:ext uri="{FF2B5EF4-FFF2-40B4-BE49-F238E27FC236}">
                  <a16:creationId xmlns:a16="http://schemas.microsoft.com/office/drawing/2014/main" id="{AEE66EC6-58BA-8B7F-F97E-CEC5873CDDC7}"/>
                </a:ext>
              </a:extLst>
            </p:cNvPr>
            <p:cNvGrpSpPr/>
            <p:nvPr/>
          </p:nvGrpSpPr>
          <p:grpSpPr>
            <a:xfrm>
              <a:off x="1524000" y="2625729"/>
              <a:ext cx="7044346" cy="3888478"/>
              <a:chOff x="0" y="3020093"/>
              <a:chExt cx="7044346" cy="3888478"/>
            </a:xfrm>
          </p:grpSpPr>
          <p:cxnSp>
            <p:nvCxnSpPr>
              <p:cNvPr id="8" name="Straight Connector 7">
                <a:extLst>
                  <a:ext uri="{FF2B5EF4-FFF2-40B4-BE49-F238E27FC236}">
                    <a16:creationId xmlns:a16="http://schemas.microsoft.com/office/drawing/2014/main" id="{89AFC12B-39C3-99AC-053B-CE2CCA14BA75}"/>
                  </a:ext>
                </a:extLst>
              </p:cNvPr>
              <p:cNvCxnSpPr>
                <a:stCxn id="22" idx="7"/>
                <a:endCxn id="23"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AF04E6-0506-14DD-C1B8-061A0C100FEC}"/>
                  </a:ext>
                </a:extLst>
              </p:cNvPr>
              <p:cNvCxnSpPr>
                <a:stCxn id="23" idx="6"/>
                <a:endCxn id="26"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AEB8A-3153-8E0D-0156-6F98D5335F49}"/>
                  </a:ext>
                </a:extLst>
              </p:cNvPr>
              <p:cNvCxnSpPr>
                <a:stCxn id="22" idx="4"/>
                <a:endCxn id="24"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5F06FF-1FBB-51C9-D087-2A0EB822B04D}"/>
                  </a:ext>
                </a:extLst>
              </p:cNvPr>
              <p:cNvCxnSpPr>
                <a:stCxn id="25" idx="3"/>
                <a:endCxn id="24"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5098F52-2824-8AA8-3922-992FB49EB3E5}"/>
                  </a:ext>
                </a:extLst>
              </p:cNvPr>
              <p:cNvCxnSpPr>
                <a:stCxn id="27" idx="2"/>
                <a:endCxn id="24"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475DF4-532D-38A5-63C3-9BA7C3D6939C}"/>
                  </a:ext>
                </a:extLst>
              </p:cNvPr>
              <p:cNvCxnSpPr>
                <a:stCxn id="25" idx="5"/>
                <a:endCxn id="27"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64BD50-F8D5-5D5A-95EF-5568D430D039}"/>
                  </a:ext>
                </a:extLst>
              </p:cNvPr>
              <p:cNvCxnSpPr>
                <a:stCxn id="25" idx="7"/>
                <a:endCxn id="26"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47C31DA-8F2A-8F23-C636-D1342B4A7DF4}"/>
                  </a:ext>
                </a:extLst>
              </p:cNvPr>
              <p:cNvCxnSpPr>
                <a:stCxn id="27" idx="6"/>
                <a:endCxn id="28"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EA4FB5-ABAC-FB0F-FE78-8BE2B901BF66}"/>
                  </a:ext>
                </a:extLst>
              </p:cNvPr>
              <p:cNvCxnSpPr>
                <a:stCxn id="28" idx="1"/>
                <a:endCxn id="26"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5BF0B6-60ED-3C2A-9FB3-DC753FC6FAA6}"/>
                  </a:ext>
                </a:extLst>
              </p:cNvPr>
              <p:cNvCxnSpPr>
                <a:stCxn id="30" idx="2"/>
                <a:endCxn id="26"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746BAB-BB1E-C2B2-520A-A86FCCB55CE7}"/>
                  </a:ext>
                </a:extLst>
              </p:cNvPr>
              <p:cNvCxnSpPr>
                <a:stCxn id="28" idx="0"/>
                <a:endCxn id="30"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AC7CFD-ECC5-6018-3782-7B088AECD37C}"/>
                  </a:ext>
                </a:extLst>
              </p:cNvPr>
              <p:cNvCxnSpPr>
                <a:stCxn id="29" idx="1"/>
                <a:endCxn id="30"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AEBB05-4F00-801A-D566-A93053A1D101}"/>
                  </a:ext>
                </a:extLst>
              </p:cNvPr>
              <p:cNvCxnSpPr>
                <a:stCxn id="29" idx="3"/>
                <a:endCxn id="28"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B02D6-9344-FD5B-8B88-9AC79699BFFE}"/>
                  </a:ext>
                </a:extLst>
              </p:cNvPr>
              <p:cNvCxnSpPr>
                <a:stCxn id="23" idx="4"/>
                <a:endCxn id="24"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1DAE3905-1B05-6124-AB53-61458D9EB97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C3D966A-9151-52E6-017F-2694581BB74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4" name="Oval 23">
                <a:extLst>
                  <a:ext uri="{FF2B5EF4-FFF2-40B4-BE49-F238E27FC236}">
                    <a16:creationId xmlns:a16="http://schemas.microsoft.com/office/drawing/2014/main" id="{62A45554-D79D-45C9-7301-93F33FFEF2C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5" name="Oval 24">
                <a:extLst>
                  <a:ext uri="{FF2B5EF4-FFF2-40B4-BE49-F238E27FC236}">
                    <a16:creationId xmlns:a16="http://schemas.microsoft.com/office/drawing/2014/main" id="{0BF1C4A5-87DC-6397-F7B4-E8B6A5363133}"/>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6" name="Oval 25">
                <a:extLst>
                  <a:ext uri="{FF2B5EF4-FFF2-40B4-BE49-F238E27FC236}">
                    <a16:creationId xmlns:a16="http://schemas.microsoft.com/office/drawing/2014/main" id="{BE2669F6-C388-5DB3-8B7C-276BF872A7B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7" name="Oval 26">
                <a:extLst>
                  <a:ext uri="{FF2B5EF4-FFF2-40B4-BE49-F238E27FC236}">
                    <a16:creationId xmlns:a16="http://schemas.microsoft.com/office/drawing/2014/main" id="{AE4EA7AE-E274-5D22-6F89-0AB74F01887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8" name="Oval 27">
                <a:extLst>
                  <a:ext uri="{FF2B5EF4-FFF2-40B4-BE49-F238E27FC236}">
                    <a16:creationId xmlns:a16="http://schemas.microsoft.com/office/drawing/2014/main" id="{CADFF9D3-A17E-83D3-E0AB-24C0F47B6A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9" name="Oval 28">
                <a:extLst>
                  <a:ext uri="{FF2B5EF4-FFF2-40B4-BE49-F238E27FC236}">
                    <a16:creationId xmlns:a16="http://schemas.microsoft.com/office/drawing/2014/main" id="{8057FAA4-BCDD-0947-760F-FCDFF8FAB60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30" name="Oval 29">
                <a:extLst>
                  <a:ext uri="{FF2B5EF4-FFF2-40B4-BE49-F238E27FC236}">
                    <a16:creationId xmlns:a16="http://schemas.microsoft.com/office/drawing/2014/main" id="{49D5AA22-30A7-9811-FE6C-6EDEA48BC1E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6" name="Straight Connector 5">
              <a:extLst>
                <a:ext uri="{FF2B5EF4-FFF2-40B4-BE49-F238E27FC236}">
                  <a16:creationId xmlns:a16="http://schemas.microsoft.com/office/drawing/2014/main" id="{2CF2B64D-2DF1-BB32-71E0-C22A56E4E2ED}"/>
                </a:ext>
              </a:extLst>
            </p:cNvPr>
            <p:cNvCxnSpPr>
              <a:cxnSpLocks/>
              <a:stCxn id="28" idx="7"/>
              <a:endCxn id="30"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29F38-5950-0CEC-28BD-9BE87A22D3DB}"/>
                </a:ext>
              </a:extLst>
            </p:cNvPr>
            <p:cNvCxnSpPr>
              <a:cxnSpLocks/>
              <a:stCxn id="27" idx="3"/>
              <a:endCxn id="24"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5" name="TextBox 44">
            <a:extLst>
              <a:ext uri="{FF2B5EF4-FFF2-40B4-BE49-F238E27FC236}">
                <a16:creationId xmlns:a16="http://schemas.microsoft.com/office/drawing/2014/main" id="{EE1BE191-9ADF-A0F9-9404-022D8FA417F2}"/>
              </a:ext>
            </a:extLst>
          </p:cNvPr>
          <p:cNvSpPr txBox="1"/>
          <p:nvPr/>
        </p:nvSpPr>
        <p:spPr>
          <a:xfrm>
            <a:off x="2038851" y="6080427"/>
            <a:ext cx="2900794" cy="523220"/>
          </a:xfrm>
          <a:prstGeom prst="rect">
            <a:avLst/>
          </a:prstGeom>
          <a:noFill/>
        </p:spPr>
        <p:txBody>
          <a:bodyPr wrap="none" rtlCol="0">
            <a:spAutoFit/>
          </a:bodyPr>
          <a:lstStyle/>
          <a:p>
            <a:r>
              <a:rPr lang="en-US" sz="2800" dirty="0"/>
              <a:t>Weakly Connected</a:t>
            </a:r>
          </a:p>
        </p:txBody>
      </p:sp>
      <p:grpSp>
        <p:nvGrpSpPr>
          <p:cNvPr id="46" name="Group 45">
            <a:extLst>
              <a:ext uri="{FF2B5EF4-FFF2-40B4-BE49-F238E27FC236}">
                <a16:creationId xmlns:a16="http://schemas.microsoft.com/office/drawing/2014/main" id="{F84C5F6F-58DE-3FC1-BB80-93719F85BC73}"/>
              </a:ext>
            </a:extLst>
          </p:cNvPr>
          <p:cNvGrpSpPr/>
          <p:nvPr/>
        </p:nvGrpSpPr>
        <p:grpSpPr>
          <a:xfrm>
            <a:off x="6788205" y="3626901"/>
            <a:ext cx="4385159" cy="2420607"/>
            <a:chOff x="1524000" y="2625729"/>
            <a:chExt cx="7044346" cy="3888478"/>
          </a:xfrm>
        </p:grpSpPr>
        <p:grpSp>
          <p:nvGrpSpPr>
            <p:cNvPr id="47" name="Group 46">
              <a:extLst>
                <a:ext uri="{FF2B5EF4-FFF2-40B4-BE49-F238E27FC236}">
                  <a16:creationId xmlns:a16="http://schemas.microsoft.com/office/drawing/2014/main" id="{18CB4F3E-CB23-97A6-EFAF-F9BD45269D39}"/>
                </a:ext>
              </a:extLst>
            </p:cNvPr>
            <p:cNvGrpSpPr/>
            <p:nvPr/>
          </p:nvGrpSpPr>
          <p:grpSpPr>
            <a:xfrm>
              <a:off x="1524000" y="2625729"/>
              <a:ext cx="7044346" cy="3888478"/>
              <a:chOff x="0" y="3020093"/>
              <a:chExt cx="7044346" cy="3888478"/>
            </a:xfrm>
          </p:grpSpPr>
          <p:cxnSp>
            <p:nvCxnSpPr>
              <p:cNvPr id="50" name="Straight Connector 49">
                <a:extLst>
                  <a:ext uri="{FF2B5EF4-FFF2-40B4-BE49-F238E27FC236}">
                    <a16:creationId xmlns:a16="http://schemas.microsoft.com/office/drawing/2014/main" id="{82DF5C0A-E8F2-69C9-D8DE-36C592DB1F35}"/>
                  </a:ext>
                </a:extLst>
              </p:cNvPr>
              <p:cNvCxnSpPr>
                <a:stCxn id="65" idx="7"/>
                <a:endCxn id="66"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36BDB3A-6A37-BF11-EE32-6CDC3F572EC1}"/>
                  </a:ext>
                </a:extLst>
              </p:cNvPr>
              <p:cNvCxnSpPr>
                <a:stCxn id="66" idx="6"/>
                <a:endCxn id="69"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D29429-F6EA-7784-1BA6-CCC4A20D5296}"/>
                  </a:ext>
                </a:extLst>
              </p:cNvPr>
              <p:cNvCxnSpPr>
                <a:stCxn id="65" idx="4"/>
                <a:endCxn id="67"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6D26E9-C424-E5E0-5828-DC247F0AE23F}"/>
                  </a:ext>
                </a:extLst>
              </p:cNvPr>
              <p:cNvCxnSpPr>
                <a:stCxn id="68" idx="5"/>
                <a:endCxn id="7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E300FF0-365B-494E-20E5-01CB17669309}"/>
                  </a:ext>
                </a:extLst>
              </p:cNvPr>
              <p:cNvCxnSpPr>
                <a:stCxn id="70" idx="6"/>
                <a:endCxn id="71"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2ACCC7-4379-03F2-199D-6BA7A3ABBDB0}"/>
                  </a:ext>
                </a:extLst>
              </p:cNvPr>
              <p:cNvCxnSpPr>
                <a:stCxn id="71" idx="0"/>
                <a:endCxn id="73"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FA6315-8521-AC29-8B30-A0CA8E3B459C}"/>
                  </a:ext>
                </a:extLst>
              </p:cNvPr>
              <p:cNvCxnSpPr>
                <a:stCxn id="72" idx="1"/>
                <a:endCxn id="73"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5F159AA-0EEA-ADC5-8921-C9C56BA6C0DF}"/>
                  </a:ext>
                </a:extLst>
              </p:cNvPr>
              <p:cNvCxnSpPr>
                <a:stCxn id="72" idx="3"/>
                <a:endCxn id="7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F9E7C5-BC15-996A-D145-12AEB7E95473}"/>
                  </a:ext>
                </a:extLst>
              </p:cNvPr>
              <p:cNvCxnSpPr>
                <a:stCxn id="66" idx="4"/>
                <a:endCxn id="67"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7CF46F7D-3C0A-7812-5BC4-CD5BDEA859B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6" name="Oval 65">
                <a:extLst>
                  <a:ext uri="{FF2B5EF4-FFF2-40B4-BE49-F238E27FC236}">
                    <a16:creationId xmlns:a16="http://schemas.microsoft.com/office/drawing/2014/main" id="{941D961C-8CE3-DBC7-EE64-675C6FF1BF1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7" name="Oval 66">
                <a:extLst>
                  <a:ext uri="{FF2B5EF4-FFF2-40B4-BE49-F238E27FC236}">
                    <a16:creationId xmlns:a16="http://schemas.microsoft.com/office/drawing/2014/main" id="{64CF45A4-1E9B-24B3-185C-1ADC7D62BEF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8" name="Oval 67">
                <a:extLst>
                  <a:ext uri="{FF2B5EF4-FFF2-40B4-BE49-F238E27FC236}">
                    <a16:creationId xmlns:a16="http://schemas.microsoft.com/office/drawing/2014/main" id="{55B9325F-60F2-4882-622D-1D708738D72E}"/>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9" name="Oval 68">
                <a:extLst>
                  <a:ext uri="{FF2B5EF4-FFF2-40B4-BE49-F238E27FC236}">
                    <a16:creationId xmlns:a16="http://schemas.microsoft.com/office/drawing/2014/main" id="{5458B5D4-3984-6FCD-0CF4-D6AD24A19202}"/>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0" name="Oval 69">
                <a:extLst>
                  <a:ext uri="{FF2B5EF4-FFF2-40B4-BE49-F238E27FC236}">
                    <a16:creationId xmlns:a16="http://schemas.microsoft.com/office/drawing/2014/main" id="{3C8E179C-59A4-27DB-665D-DC9BAB2B8C9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1" name="Oval 70">
                <a:extLst>
                  <a:ext uri="{FF2B5EF4-FFF2-40B4-BE49-F238E27FC236}">
                    <a16:creationId xmlns:a16="http://schemas.microsoft.com/office/drawing/2014/main" id="{00B9E416-A418-F46B-9E32-E1B19FA507A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2" name="Oval 71">
                <a:extLst>
                  <a:ext uri="{FF2B5EF4-FFF2-40B4-BE49-F238E27FC236}">
                    <a16:creationId xmlns:a16="http://schemas.microsoft.com/office/drawing/2014/main" id="{90DCD95A-6DC3-DEE9-8A08-6540DC6B46E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3" name="Oval 72">
                <a:extLst>
                  <a:ext uri="{FF2B5EF4-FFF2-40B4-BE49-F238E27FC236}">
                    <a16:creationId xmlns:a16="http://schemas.microsoft.com/office/drawing/2014/main" id="{BB8AC4A4-A928-9D1A-72E3-E11A496D884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48" name="Straight Connector 47">
              <a:extLst>
                <a:ext uri="{FF2B5EF4-FFF2-40B4-BE49-F238E27FC236}">
                  <a16:creationId xmlns:a16="http://schemas.microsoft.com/office/drawing/2014/main" id="{5AEFFE30-A635-FC0A-A611-D53C6175AA53}"/>
                </a:ext>
              </a:extLst>
            </p:cNvPr>
            <p:cNvCxnSpPr>
              <a:cxnSpLocks/>
              <a:stCxn id="71" idx="7"/>
              <a:endCxn id="73"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5CD567A0-55DE-E659-0F5F-1C52C0C2E415}"/>
              </a:ext>
            </a:extLst>
          </p:cNvPr>
          <p:cNvSpPr txBox="1"/>
          <p:nvPr/>
        </p:nvSpPr>
        <p:spPr>
          <a:xfrm>
            <a:off x="7482011" y="6198255"/>
            <a:ext cx="3524363" cy="523220"/>
          </a:xfrm>
          <a:prstGeom prst="rect">
            <a:avLst/>
          </a:prstGeom>
          <a:noFill/>
        </p:spPr>
        <p:txBody>
          <a:bodyPr wrap="none" rtlCol="0">
            <a:spAutoFit/>
          </a:bodyPr>
          <a:lstStyle/>
          <a:p>
            <a:r>
              <a:rPr lang="en-US" sz="2800" dirty="0"/>
              <a:t>Not Weakly Connected</a:t>
            </a:r>
          </a:p>
        </p:txBody>
      </p:sp>
    </p:spTree>
    <p:extLst>
      <p:ext uri="{BB962C8B-B14F-4D97-AF65-F5344CB8AC3E}">
        <p14:creationId xmlns:p14="http://schemas.microsoft.com/office/powerpoint/2010/main" val="292156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3AC3-3AA8-E27B-FB78-7759EBA9B3EB}"/>
              </a:ext>
            </a:extLst>
          </p:cNvPr>
          <p:cNvSpPr>
            <a:spLocks noGrp="1"/>
          </p:cNvSpPr>
          <p:nvPr>
            <p:ph type="title"/>
          </p:nvPr>
        </p:nvSpPr>
        <p:spPr/>
        <p:txBody>
          <a:bodyPr/>
          <a:lstStyle/>
          <a:p>
            <a:r>
              <a:rPr lang="en-US" dirty="0"/>
              <a:t>Graph Density, Data Structures, Efficiency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155EE9-7CE2-D431-734A-223076BAE216}"/>
                  </a:ext>
                </a:extLst>
              </p:cNvPr>
              <p:cNvSpPr>
                <a:spLocks noGrp="1"/>
              </p:cNvSpPr>
              <p:nvPr>
                <p:ph idx="1"/>
              </p:nvPr>
            </p:nvSpPr>
            <p:spPr/>
            <p:txBody>
              <a:bodyPr>
                <a:normAutofit lnSpcReduction="10000"/>
              </a:bodyPr>
              <a:lstStyle/>
              <a:p>
                <a:r>
                  <a:rPr lang="en-US" dirty="0"/>
                  <a:t>The maximum number of edges in a graph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endParaRPr lang="en-US" b="0" dirty="0"/>
              </a:p>
              <a:p>
                <a:pPr lvl="1"/>
                <a:r>
                  <a:rPr lang="en-US" dirty="0"/>
                  <a:t>Undirected and simple: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r>
                  <a:rPr lang="en-US" dirty="0"/>
                  <a:t>Directed and simple: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|−1)</m:t>
                    </m:r>
                  </m:oMath>
                </a14:m>
                <a:endParaRPr lang="en-US" dirty="0"/>
              </a:p>
              <a:p>
                <a:pPr lvl="1"/>
                <a:r>
                  <a:rPr lang="en-US" dirty="0"/>
                  <a:t>Direct and non-simple (but no duplicates): </a:t>
                </a:r>
                <a14:m>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r>
                  <a:rPr lang="en-US" dirty="0"/>
                  <a:t>If the graph is connected, the minimum number of edges is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b="0" i="1" smtClean="0">
                        <a:latin typeface="Cambria Math" panose="02040503050406030204" pitchFamily="18" charset="0"/>
                      </a:rPr>
                      <m:t>−1</m:t>
                    </m:r>
                  </m:oMath>
                </a14:m>
                <a:endParaRPr lang="en-US" dirty="0"/>
              </a:p>
              <a:p>
                <a:r>
                  <a:rPr lang="en-US" dirty="0"/>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e>
                    </m:d>
                  </m:oMath>
                </a14:m>
                <a:r>
                  <a:rPr lang="en-US" dirty="0"/>
                  <a:t> we say the graph is </a:t>
                </a:r>
                <a:r>
                  <a:rPr lang="en-US" b="1" dirty="0"/>
                  <a:t>dense</a:t>
                </a:r>
              </a:p>
              <a:p>
                <a:r>
                  <a:rPr lang="en-US" dirty="0"/>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e>
                    </m:d>
                  </m:oMath>
                </a14:m>
                <a:r>
                  <a:rPr lang="en-US" dirty="0"/>
                  <a:t> we say the graph is </a:t>
                </a:r>
                <a:r>
                  <a:rPr lang="en-US" b="1" dirty="0"/>
                  <a:t>sparse</a:t>
                </a:r>
                <a:endParaRPr lang="en-US" dirty="0"/>
              </a:p>
              <a:p>
                <a:r>
                  <a:rPr lang="en-US" dirty="0"/>
                  <a:t>Because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oMath>
                </a14:m>
                <a:r>
                  <a:rPr lang="en-US" dirty="0"/>
                  <a:t> is not always near to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r>
                  <a:rPr lang="en-US" dirty="0"/>
                  <a:t> we do not typically substitute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oMath>
                </a14:m>
                <a:r>
                  <a:rPr lang="en-US" dirty="0"/>
                  <a:t> in running times, but leave it as a separate variable</a:t>
                </a:r>
              </a:p>
              <a:p>
                <a:pPr lvl="1"/>
                <a:r>
                  <a:rPr lang="en-US" dirty="0"/>
                  <a:t>However,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e>
                        </m:d>
                      </m:e>
                    </m:func>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d>
                          </m:e>
                        </m:func>
                      </m:e>
                    </m:d>
                  </m:oMath>
                </a14:m>
                <a:endParaRPr lang="en-US" dirty="0"/>
              </a:p>
            </p:txBody>
          </p:sp>
        </mc:Choice>
        <mc:Fallback>
          <p:sp>
            <p:nvSpPr>
              <p:cNvPr id="3" name="Content Placeholder 2">
                <a:extLst>
                  <a:ext uri="{FF2B5EF4-FFF2-40B4-BE49-F238E27FC236}">
                    <a16:creationId xmlns:a16="http://schemas.microsoft.com/office/drawing/2014/main" id="{F6155EE9-7CE2-D431-734A-223076BAE216}"/>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142657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15</a:t>
            </a:fld>
            <a:endParaRPr lang="en-US"/>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1384995"/>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tree if it is undirect, connected, and has no cycles (i.e. is acyclic).</a:t>
                </a:r>
              </a:p>
              <a:p>
                <a:r>
                  <a:rPr lang="en-US" sz="2800" dirty="0"/>
                  <a:t>Often one node is identified as the “root”</a:t>
                </a:r>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1384995"/>
              </a:xfrm>
              <a:prstGeom prst="rect">
                <a:avLst/>
              </a:prstGeom>
              <a:blipFill>
                <a:blip r:embed="rId2"/>
                <a:stretch>
                  <a:fillRect l="-1872" t="-4405" b="-11454"/>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CB26A4FB-1FF3-22E3-008F-C86C19A60FCA}"/>
              </a:ext>
            </a:extLst>
          </p:cNvPr>
          <p:cNvSpPr txBox="1"/>
          <p:nvPr/>
        </p:nvSpPr>
        <p:spPr>
          <a:xfrm>
            <a:off x="1347968" y="5626650"/>
            <a:ext cx="2908318" cy="523220"/>
          </a:xfrm>
          <a:prstGeom prst="rect">
            <a:avLst/>
          </a:prstGeom>
          <a:noFill/>
        </p:spPr>
        <p:txBody>
          <a:bodyPr wrap="square" rtlCol="0">
            <a:spAutoFit/>
          </a:bodyPr>
          <a:lstStyle/>
          <a:p>
            <a:r>
              <a:rPr lang="en-US" sz="2800" dirty="0"/>
              <a:t>A Tree</a:t>
            </a:r>
          </a:p>
        </p:txBody>
      </p:sp>
      <p:grpSp>
        <p:nvGrpSpPr>
          <p:cNvPr id="103" name="Group 102">
            <a:extLst>
              <a:ext uri="{FF2B5EF4-FFF2-40B4-BE49-F238E27FC236}">
                <a16:creationId xmlns:a16="http://schemas.microsoft.com/office/drawing/2014/main" id="{A5759540-9AC3-0DDB-F03A-ACDE045114E3}"/>
              </a:ext>
            </a:extLst>
          </p:cNvPr>
          <p:cNvGrpSpPr/>
          <p:nvPr/>
        </p:nvGrpSpPr>
        <p:grpSpPr>
          <a:xfrm>
            <a:off x="222637" y="3116577"/>
            <a:ext cx="4301146" cy="2374232"/>
            <a:chOff x="0" y="3020093"/>
            <a:chExt cx="7044346" cy="3888478"/>
          </a:xfrm>
        </p:grpSpPr>
        <p:cxnSp>
          <p:nvCxnSpPr>
            <p:cNvPr id="104" name="Straight Connector 103">
              <a:extLst>
                <a:ext uri="{FF2B5EF4-FFF2-40B4-BE49-F238E27FC236}">
                  <a16:creationId xmlns:a16="http://schemas.microsoft.com/office/drawing/2014/main" id="{3579F93B-7403-10DF-E95E-AAEF3BA6A367}"/>
                </a:ext>
              </a:extLst>
            </p:cNvPr>
            <p:cNvCxnSpPr>
              <a:stCxn id="118" idx="7"/>
              <a:endCxn id="119"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D78E9FC-207A-E53D-7517-EEF9FF99AAF2}"/>
                </a:ext>
              </a:extLst>
            </p:cNvPr>
            <p:cNvCxnSpPr>
              <a:stCxn id="118" idx="4"/>
              <a:endCxn id="120"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86C4985-38E1-46D6-CB4D-A6A98BD9ED77}"/>
                </a:ext>
              </a:extLst>
            </p:cNvPr>
            <p:cNvCxnSpPr>
              <a:stCxn id="121" idx="3"/>
              <a:endCxn id="120"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22C930-0352-6899-1E98-8A3AA06731A6}"/>
                </a:ext>
              </a:extLst>
            </p:cNvPr>
            <p:cNvCxnSpPr>
              <a:stCxn id="121" idx="5"/>
              <a:endCxn id="123"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6F78A95-92D3-3C83-2D08-884970B4C01A}"/>
                </a:ext>
              </a:extLst>
            </p:cNvPr>
            <p:cNvCxnSpPr>
              <a:stCxn id="121" idx="7"/>
              <a:endCxn id="122"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9927E5-909C-C044-BEFF-60F1FEE460A4}"/>
                </a:ext>
              </a:extLst>
            </p:cNvPr>
            <p:cNvCxnSpPr>
              <a:stCxn id="126" idx="2"/>
              <a:endCxn id="122"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423522A-4F24-8A79-8AED-C46B27D17E35}"/>
                </a:ext>
              </a:extLst>
            </p:cNvPr>
            <p:cNvCxnSpPr>
              <a:stCxn id="124" idx="0"/>
              <a:endCxn id="126"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7937C5B-8522-FE68-C63F-72C9C051B3D7}"/>
                </a:ext>
              </a:extLst>
            </p:cNvPr>
            <p:cNvCxnSpPr>
              <a:stCxn id="125" idx="1"/>
              <a:endCxn id="126"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A6C4D89C-3C85-56BA-4BFC-56F1024D1EB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Oval 118">
              <a:extLst>
                <a:ext uri="{FF2B5EF4-FFF2-40B4-BE49-F238E27FC236}">
                  <a16:creationId xmlns:a16="http://schemas.microsoft.com/office/drawing/2014/main" id="{49B2B4FA-C1C9-855B-2015-97144E4F2FA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0" name="Oval 119">
              <a:extLst>
                <a:ext uri="{FF2B5EF4-FFF2-40B4-BE49-F238E27FC236}">
                  <a16:creationId xmlns:a16="http://schemas.microsoft.com/office/drawing/2014/main" id="{51D38388-C86D-1D9F-3601-C3BD0D65BAA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1" name="Oval 120">
              <a:extLst>
                <a:ext uri="{FF2B5EF4-FFF2-40B4-BE49-F238E27FC236}">
                  <a16:creationId xmlns:a16="http://schemas.microsoft.com/office/drawing/2014/main" id="{4DB4CA7F-D981-B1C6-AD3C-CD1E9E7E4C56}"/>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2" name="Oval 121">
              <a:extLst>
                <a:ext uri="{FF2B5EF4-FFF2-40B4-BE49-F238E27FC236}">
                  <a16:creationId xmlns:a16="http://schemas.microsoft.com/office/drawing/2014/main" id="{78C583B9-6AFF-9308-7CA5-EB8DD9BA17F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3" name="Oval 122">
              <a:extLst>
                <a:ext uri="{FF2B5EF4-FFF2-40B4-BE49-F238E27FC236}">
                  <a16:creationId xmlns:a16="http://schemas.microsoft.com/office/drawing/2014/main" id="{3057C619-BB2D-5ED4-80D6-6576D285508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4" name="Oval 123">
              <a:extLst>
                <a:ext uri="{FF2B5EF4-FFF2-40B4-BE49-F238E27FC236}">
                  <a16:creationId xmlns:a16="http://schemas.microsoft.com/office/drawing/2014/main" id="{269B7C16-C0D7-3D0C-6AB3-4D7B9EBFF8B7}"/>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5" name="Oval 124">
              <a:extLst>
                <a:ext uri="{FF2B5EF4-FFF2-40B4-BE49-F238E27FC236}">
                  <a16:creationId xmlns:a16="http://schemas.microsoft.com/office/drawing/2014/main" id="{CC7ABB57-BAD7-A7C2-0130-69898A09FBD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26" name="Oval 125">
              <a:extLst>
                <a:ext uri="{FF2B5EF4-FFF2-40B4-BE49-F238E27FC236}">
                  <a16:creationId xmlns:a16="http://schemas.microsoft.com/office/drawing/2014/main" id="{3C278552-0929-7F80-E4A2-BC45124A87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127" name="TextBox 126">
            <a:extLst>
              <a:ext uri="{FF2B5EF4-FFF2-40B4-BE49-F238E27FC236}">
                <a16:creationId xmlns:a16="http://schemas.microsoft.com/office/drawing/2014/main" id="{56204DC0-5532-D2DD-0951-4ED40E184A8D}"/>
              </a:ext>
            </a:extLst>
          </p:cNvPr>
          <p:cNvSpPr txBox="1"/>
          <p:nvPr/>
        </p:nvSpPr>
        <p:spPr>
          <a:xfrm>
            <a:off x="7891433" y="6056177"/>
            <a:ext cx="2908318" cy="523220"/>
          </a:xfrm>
          <a:prstGeom prst="rect">
            <a:avLst/>
          </a:prstGeom>
          <a:noFill/>
        </p:spPr>
        <p:txBody>
          <a:bodyPr wrap="square" rtlCol="0">
            <a:spAutoFit/>
          </a:bodyPr>
          <a:lstStyle/>
          <a:p>
            <a:r>
              <a:rPr lang="en-US" sz="2800" dirty="0"/>
              <a:t>A Rooted Tree</a:t>
            </a:r>
          </a:p>
        </p:txBody>
      </p:sp>
      <p:grpSp>
        <p:nvGrpSpPr>
          <p:cNvPr id="128" name="Group 127">
            <a:extLst>
              <a:ext uri="{FF2B5EF4-FFF2-40B4-BE49-F238E27FC236}">
                <a16:creationId xmlns:a16="http://schemas.microsoft.com/office/drawing/2014/main" id="{8B85FD0C-A578-1C23-26A0-A573C8E06253}"/>
              </a:ext>
            </a:extLst>
          </p:cNvPr>
          <p:cNvGrpSpPr/>
          <p:nvPr/>
        </p:nvGrpSpPr>
        <p:grpSpPr>
          <a:xfrm>
            <a:off x="7972595" y="3069482"/>
            <a:ext cx="1931460" cy="2875894"/>
            <a:chOff x="1975975" y="3234315"/>
            <a:chExt cx="3163313" cy="4710092"/>
          </a:xfrm>
        </p:grpSpPr>
        <p:cxnSp>
          <p:nvCxnSpPr>
            <p:cNvPr id="129" name="Straight Connector 128">
              <a:extLst>
                <a:ext uri="{FF2B5EF4-FFF2-40B4-BE49-F238E27FC236}">
                  <a16:creationId xmlns:a16="http://schemas.microsoft.com/office/drawing/2014/main" id="{50C46145-3AED-D952-D22E-5CD74086CFE4}"/>
                </a:ext>
              </a:extLst>
            </p:cNvPr>
            <p:cNvCxnSpPr>
              <a:cxnSpLocks/>
              <a:stCxn id="137" idx="4"/>
              <a:endCxn id="138" idx="0"/>
            </p:cNvCxnSpPr>
            <p:nvPr/>
          </p:nvCxnSpPr>
          <p:spPr>
            <a:xfrm flipH="1">
              <a:off x="2232609" y="6436506"/>
              <a:ext cx="18769" cy="7053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FBDAA7A-E23D-7B4C-9341-DEC0ABC0901B}"/>
                </a:ext>
              </a:extLst>
            </p:cNvPr>
            <p:cNvCxnSpPr>
              <a:cxnSpLocks/>
              <a:stCxn id="137" idx="0"/>
              <a:endCxn id="139" idx="4"/>
            </p:cNvCxnSpPr>
            <p:nvPr/>
          </p:nvCxnSpPr>
          <p:spPr>
            <a:xfrm flipH="1" flipV="1">
              <a:off x="2242545" y="5375694"/>
              <a:ext cx="8833" cy="547544"/>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BF3FBD-AAF8-E87C-0AE3-3C7987960345}"/>
                </a:ext>
              </a:extLst>
            </p:cNvPr>
            <p:cNvCxnSpPr>
              <a:cxnSpLocks/>
              <a:stCxn id="140" idx="3"/>
              <a:endCxn id="139" idx="7"/>
            </p:cNvCxnSpPr>
            <p:nvPr/>
          </p:nvCxnSpPr>
          <p:spPr>
            <a:xfrm flipH="1">
              <a:off x="2424013" y="3672417"/>
              <a:ext cx="533541" cy="1265175"/>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53F4EC0-D1D9-B03F-5C30-B3D5412FCFB0}"/>
                </a:ext>
              </a:extLst>
            </p:cNvPr>
            <p:cNvCxnSpPr>
              <a:cxnSpLocks/>
              <a:stCxn id="140" idx="4"/>
              <a:endCxn id="142" idx="0"/>
            </p:cNvCxnSpPr>
            <p:nvPr/>
          </p:nvCxnSpPr>
          <p:spPr>
            <a:xfrm flipH="1">
              <a:off x="3113923" y="3747583"/>
              <a:ext cx="25099" cy="12212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44D2C2C-BFA5-F796-EEBA-B1BE3FD52820}"/>
                </a:ext>
              </a:extLst>
            </p:cNvPr>
            <p:cNvCxnSpPr>
              <a:cxnSpLocks/>
              <a:stCxn id="140" idx="5"/>
              <a:endCxn id="141" idx="1"/>
            </p:cNvCxnSpPr>
            <p:nvPr/>
          </p:nvCxnSpPr>
          <p:spPr>
            <a:xfrm>
              <a:off x="3320490" y="3672417"/>
              <a:ext cx="478336" cy="128117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7B95E0A-9DDF-6B65-B8CC-4BA742F228DA}"/>
                </a:ext>
              </a:extLst>
            </p:cNvPr>
            <p:cNvCxnSpPr>
              <a:cxnSpLocks/>
              <a:stCxn id="145" idx="0"/>
              <a:endCxn id="141" idx="4"/>
            </p:cNvCxnSpPr>
            <p:nvPr/>
          </p:nvCxnSpPr>
          <p:spPr>
            <a:xfrm flipH="1" flipV="1">
              <a:off x="3980294" y="5391695"/>
              <a:ext cx="244352" cy="899002"/>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3EB0404-14D3-1B52-3A0F-886A0478956C}"/>
                </a:ext>
              </a:extLst>
            </p:cNvPr>
            <p:cNvCxnSpPr>
              <a:stCxn id="143" idx="0"/>
              <a:endCxn id="145" idx="3"/>
            </p:cNvCxnSpPr>
            <p:nvPr/>
          </p:nvCxnSpPr>
          <p:spPr>
            <a:xfrm flipV="1">
              <a:off x="3816291" y="6728800"/>
              <a:ext cx="226887" cy="702339"/>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C045A29-1865-0404-CBBC-2A9A656F44C8}"/>
                </a:ext>
              </a:extLst>
            </p:cNvPr>
            <p:cNvCxnSpPr>
              <a:cxnSpLocks/>
              <a:stCxn id="144" idx="0"/>
              <a:endCxn id="145" idx="5"/>
            </p:cNvCxnSpPr>
            <p:nvPr/>
          </p:nvCxnSpPr>
          <p:spPr>
            <a:xfrm flipH="1" flipV="1">
              <a:off x="4406115" y="6728800"/>
              <a:ext cx="476539" cy="6027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C3DAB289-ACE3-40AF-161A-F60C3F5C8E6D}"/>
                </a:ext>
              </a:extLst>
            </p:cNvPr>
            <p:cNvSpPr/>
            <p:nvPr/>
          </p:nvSpPr>
          <p:spPr>
            <a:xfrm>
              <a:off x="1994744" y="5923238"/>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8" name="Oval 137">
              <a:extLst>
                <a:ext uri="{FF2B5EF4-FFF2-40B4-BE49-F238E27FC236}">
                  <a16:creationId xmlns:a16="http://schemas.microsoft.com/office/drawing/2014/main" id="{DF763AAF-F20B-3CCC-54B3-571FE59D285C}"/>
                </a:ext>
              </a:extLst>
            </p:cNvPr>
            <p:cNvSpPr/>
            <p:nvPr/>
          </p:nvSpPr>
          <p:spPr>
            <a:xfrm>
              <a:off x="1975975" y="714184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9" name="Oval 138">
              <a:extLst>
                <a:ext uri="{FF2B5EF4-FFF2-40B4-BE49-F238E27FC236}">
                  <a16:creationId xmlns:a16="http://schemas.microsoft.com/office/drawing/2014/main" id="{3AC2FA7B-BA61-4C22-2789-214F7D17EA4F}"/>
                </a:ext>
              </a:extLst>
            </p:cNvPr>
            <p:cNvSpPr/>
            <p:nvPr/>
          </p:nvSpPr>
          <p:spPr>
            <a:xfrm>
              <a:off x="1985911" y="486242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0" name="Oval 139">
              <a:extLst>
                <a:ext uri="{FF2B5EF4-FFF2-40B4-BE49-F238E27FC236}">
                  <a16:creationId xmlns:a16="http://schemas.microsoft.com/office/drawing/2014/main" id="{A38AE445-8301-A81B-8E6A-74DCDE903058}"/>
                </a:ext>
              </a:extLst>
            </p:cNvPr>
            <p:cNvSpPr/>
            <p:nvPr/>
          </p:nvSpPr>
          <p:spPr>
            <a:xfrm>
              <a:off x="2882388" y="32343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1" name="Oval 140">
              <a:extLst>
                <a:ext uri="{FF2B5EF4-FFF2-40B4-BE49-F238E27FC236}">
                  <a16:creationId xmlns:a16="http://schemas.microsoft.com/office/drawing/2014/main" id="{E3634F20-61B8-01BA-265B-6D53BFED478F}"/>
                </a:ext>
              </a:extLst>
            </p:cNvPr>
            <p:cNvSpPr/>
            <p:nvPr/>
          </p:nvSpPr>
          <p:spPr>
            <a:xfrm>
              <a:off x="3723660" y="487842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2" name="Oval 141">
              <a:extLst>
                <a:ext uri="{FF2B5EF4-FFF2-40B4-BE49-F238E27FC236}">
                  <a16:creationId xmlns:a16="http://schemas.microsoft.com/office/drawing/2014/main" id="{F0FE370C-E9B0-5F3C-D304-503B3A904DC1}"/>
                </a:ext>
              </a:extLst>
            </p:cNvPr>
            <p:cNvSpPr/>
            <p:nvPr/>
          </p:nvSpPr>
          <p:spPr>
            <a:xfrm>
              <a:off x="2857289" y="496878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3" name="Oval 142">
              <a:extLst>
                <a:ext uri="{FF2B5EF4-FFF2-40B4-BE49-F238E27FC236}">
                  <a16:creationId xmlns:a16="http://schemas.microsoft.com/office/drawing/2014/main" id="{E4375051-9540-4F0A-98CC-A806591EFAC1}"/>
                </a:ext>
              </a:extLst>
            </p:cNvPr>
            <p:cNvSpPr/>
            <p:nvPr/>
          </p:nvSpPr>
          <p:spPr>
            <a:xfrm>
              <a:off x="3559657" y="743113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44" name="Oval 143">
              <a:extLst>
                <a:ext uri="{FF2B5EF4-FFF2-40B4-BE49-F238E27FC236}">
                  <a16:creationId xmlns:a16="http://schemas.microsoft.com/office/drawing/2014/main" id="{D85A1BCB-B54D-AFFF-3E9E-3D242BD2890D}"/>
                </a:ext>
              </a:extLst>
            </p:cNvPr>
            <p:cNvSpPr/>
            <p:nvPr/>
          </p:nvSpPr>
          <p:spPr>
            <a:xfrm>
              <a:off x="4626020" y="733157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45" name="Oval 144">
              <a:extLst>
                <a:ext uri="{FF2B5EF4-FFF2-40B4-BE49-F238E27FC236}">
                  <a16:creationId xmlns:a16="http://schemas.microsoft.com/office/drawing/2014/main" id="{C99D7300-F782-0F13-A601-B867BFB18170}"/>
                </a:ext>
              </a:extLst>
            </p:cNvPr>
            <p:cNvSpPr/>
            <p:nvPr/>
          </p:nvSpPr>
          <p:spPr>
            <a:xfrm>
              <a:off x="3968012" y="6290698"/>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Tree>
    <p:extLst>
      <p:ext uri="{BB962C8B-B14F-4D97-AF65-F5344CB8AC3E}">
        <p14:creationId xmlns:p14="http://schemas.microsoft.com/office/powerpoint/2010/main" val="171379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A9EB-3564-53B5-9F5A-0BB00FBC5E02}"/>
              </a:ext>
            </a:extLst>
          </p:cNvPr>
          <p:cNvSpPr>
            <a:spLocks noGrp="1"/>
          </p:cNvSpPr>
          <p:nvPr>
            <p:ph type="title"/>
          </p:nvPr>
        </p:nvSpPr>
        <p:spPr/>
        <p:txBody>
          <a:bodyPr/>
          <a:lstStyle/>
          <a:p>
            <a:r>
              <a:rPr lang="en-US" dirty="0"/>
              <a:t>Graph Operations</a:t>
            </a:r>
          </a:p>
        </p:txBody>
      </p:sp>
      <p:sp>
        <p:nvSpPr>
          <p:cNvPr id="3" name="Content Placeholder 2">
            <a:extLst>
              <a:ext uri="{FF2B5EF4-FFF2-40B4-BE49-F238E27FC236}">
                <a16:creationId xmlns:a16="http://schemas.microsoft.com/office/drawing/2014/main" id="{C56F3BC2-F184-F17D-BECB-3D65CD011247}"/>
              </a:ext>
            </a:extLst>
          </p:cNvPr>
          <p:cNvSpPr>
            <a:spLocks noGrp="1"/>
          </p:cNvSpPr>
          <p:nvPr>
            <p:ph idx="1"/>
          </p:nvPr>
        </p:nvSpPr>
        <p:spPr/>
        <p:txBody>
          <a:bodyPr/>
          <a:lstStyle/>
          <a:p>
            <a:r>
              <a:rPr lang="en-US" dirty="0"/>
              <a:t>To represent a Graph (i.e. build a data structure) we need:</a:t>
            </a:r>
          </a:p>
          <a:p>
            <a:pPr lvl="1"/>
            <a:r>
              <a:rPr lang="en-US" dirty="0"/>
              <a:t>Add Edge</a:t>
            </a:r>
          </a:p>
          <a:p>
            <a:pPr lvl="1"/>
            <a:r>
              <a:rPr lang="en-US" dirty="0"/>
              <a:t>Remove Edge</a:t>
            </a:r>
          </a:p>
          <a:p>
            <a:pPr lvl="1"/>
            <a:r>
              <a:rPr lang="en-US" dirty="0"/>
              <a:t>Check if Edge Exists</a:t>
            </a:r>
          </a:p>
          <a:p>
            <a:pPr lvl="1"/>
            <a:r>
              <a:rPr lang="en-US" dirty="0"/>
              <a:t>Get Neighbors (incoming)</a:t>
            </a:r>
          </a:p>
          <a:p>
            <a:pPr lvl="1"/>
            <a:r>
              <a:rPr lang="en-US" dirty="0"/>
              <a:t>Get Neighbors (outgoing)</a:t>
            </a:r>
          </a:p>
        </p:txBody>
      </p:sp>
    </p:spTree>
    <p:extLst>
      <p:ext uri="{BB962C8B-B14F-4D97-AF65-F5344CB8AC3E}">
        <p14:creationId xmlns:p14="http://schemas.microsoft.com/office/powerpoint/2010/main" val="357287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List</a:t>
            </a:r>
          </a:p>
        </p:txBody>
      </p:sp>
      <p:sp>
        <p:nvSpPr>
          <p:cNvPr id="4" name="Slide Number Placeholder 3"/>
          <p:cNvSpPr>
            <a:spLocks noGrp="1"/>
          </p:cNvSpPr>
          <p:nvPr>
            <p:ph type="sldNum" sz="quarter" idx="12"/>
          </p:nvPr>
        </p:nvSpPr>
        <p:spPr/>
        <p:txBody>
          <a:bodyPr/>
          <a:lstStyle/>
          <a:p>
            <a:fld id="{86BADE50-950A-4D58-BFB2-FA2C6A8B385D}" type="slidenum">
              <a:rPr lang="en-US" smtClean="0"/>
              <a:t>17</a:t>
            </a:fld>
            <a:endParaRPr lang="en-US"/>
          </a:p>
        </p:txBody>
      </p:sp>
      <p:grpSp>
        <p:nvGrpSpPr>
          <p:cNvPr id="5" name="Group 4"/>
          <p:cNvGrpSpPr/>
          <p:nvPr/>
        </p:nvGrpSpPr>
        <p:grpSpPr>
          <a:xfrm>
            <a:off x="1524000" y="1246118"/>
            <a:ext cx="4600060" cy="2539233"/>
            <a:chOff x="0" y="3020093"/>
            <a:chExt cx="7044346" cy="3888478"/>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 name="Oval 41"/>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sp>
        <p:nvSpPr>
          <p:cNvPr id="43" name="Rectangle 42"/>
          <p:cNvSpPr/>
          <p:nvPr/>
        </p:nvSpPr>
        <p:spPr>
          <a:xfrm>
            <a:off x="7374272" y="1219201"/>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p:cNvSpPr/>
          <p:nvPr/>
        </p:nvSpPr>
        <p:spPr>
          <a:xfrm>
            <a:off x="7374272" y="1806230"/>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ectangle 44"/>
          <p:cNvSpPr/>
          <p:nvPr/>
        </p:nvSpPr>
        <p:spPr>
          <a:xfrm>
            <a:off x="7374272" y="2393259"/>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ectangle 45"/>
          <p:cNvSpPr/>
          <p:nvPr/>
        </p:nvSpPr>
        <p:spPr>
          <a:xfrm>
            <a:off x="7374272" y="2980288"/>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7" name="Rectangle 46"/>
          <p:cNvSpPr/>
          <p:nvPr/>
        </p:nvSpPr>
        <p:spPr>
          <a:xfrm>
            <a:off x="7374272" y="3567317"/>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8" name="Rectangle 47"/>
          <p:cNvSpPr/>
          <p:nvPr/>
        </p:nvSpPr>
        <p:spPr>
          <a:xfrm>
            <a:off x="7374272" y="4154346"/>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9" name="Rectangle 48"/>
          <p:cNvSpPr/>
          <p:nvPr/>
        </p:nvSpPr>
        <p:spPr>
          <a:xfrm>
            <a:off x="7374272" y="4741375"/>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0" name="Rectangle 49"/>
          <p:cNvSpPr/>
          <p:nvPr/>
        </p:nvSpPr>
        <p:spPr>
          <a:xfrm>
            <a:off x="7374272" y="5328404"/>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51" name="Rectangle 50"/>
          <p:cNvSpPr/>
          <p:nvPr/>
        </p:nvSpPr>
        <p:spPr>
          <a:xfrm>
            <a:off x="7374272" y="5915433"/>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2" name="Rectangle 51"/>
          <p:cNvSpPr/>
          <p:nvPr/>
        </p:nvSpPr>
        <p:spPr>
          <a:xfrm>
            <a:off x="8085572" y="121920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3" name="Rectangle 52"/>
          <p:cNvSpPr/>
          <p:nvPr/>
        </p:nvSpPr>
        <p:spPr>
          <a:xfrm>
            <a:off x="8672601" y="121829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4" name="Rectangle 53"/>
          <p:cNvSpPr/>
          <p:nvPr/>
        </p:nvSpPr>
        <p:spPr>
          <a:xfrm>
            <a:off x="8085571" y="18062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5" name="Rectangle 54"/>
          <p:cNvSpPr/>
          <p:nvPr/>
        </p:nvSpPr>
        <p:spPr>
          <a:xfrm>
            <a:off x="8672600" y="180532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6" name="Rectangle 55"/>
          <p:cNvSpPr/>
          <p:nvPr/>
        </p:nvSpPr>
        <p:spPr>
          <a:xfrm>
            <a:off x="9259629" y="18053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7" name="Rectangle 56"/>
          <p:cNvSpPr/>
          <p:nvPr/>
        </p:nvSpPr>
        <p:spPr>
          <a:xfrm>
            <a:off x="8085570" y="239234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8" name="Rectangle 57"/>
          <p:cNvSpPr/>
          <p:nvPr/>
        </p:nvSpPr>
        <p:spPr>
          <a:xfrm>
            <a:off x="8672599" y="239143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9" name="Rectangle 58"/>
          <p:cNvSpPr/>
          <p:nvPr/>
        </p:nvSpPr>
        <p:spPr>
          <a:xfrm>
            <a:off x="9259628" y="239143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0" name="Rectangle 59"/>
          <p:cNvSpPr/>
          <p:nvPr/>
        </p:nvSpPr>
        <p:spPr>
          <a:xfrm>
            <a:off x="9847358" y="239325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1" name="Rectangle 60"/>
          <p:cNvSpPr/>
          <p:nvPr/>
        </p:nvSpPr>
        <p:spPr>
          <a:xfrm>
            <a:off x="8090584" y="298028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2" name="Rectangle 61"/>
          <p:cNvSpPr/>
          <p:nvPr/>
        </p:nvSpPr>
        <p:spPr>
          <a:xfrm>
            <a:off x="8677613"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3" name="Rectangle 62"/>
          <p:cNvSpPr/>
          <p:nvPr/>
        </p:nvSpPr>
        <p:spPr>
          <a:xfrm>
            <a:off x="9264642"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4" name="Rectangle 63"/>
          <p:cNvSpPr/>
          <p:nvPr/>
        </p:nvSpPr>
        <p:spPr>
          <a:xfrm>
            <a:off x="8090584" y="35562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5" name="Rectangle 64"/>
          <p:cNvSpPr/>
          <p:nvPr/>
        </p:nvSpPr>
        <p:spPr>
          <a:xfrm>
            <a:off x="8677613" y="355530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Rectangle 65"/>
          <p:cNvSpPr/>
          <p:nvPr/>
        </p:nvSpPr>
        <p:spPr>
          <a:xfrm>
            <a:off x="9264642" y="355530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7" name="Rectangle 66"/>
          <p:cNvSpPr/>
          <p:nvPr/>
        </p:nvSpPr>
        <p:spPr>
          <a:xfrm>
            <a:off x="9852372" y="35571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68" name="Rectangle 67"/>
          <p:cNvSpPr/>
          <p:nvPr/>
        </p:nvSpPr>
        <p:spPr>
          <a:xfrm>
            <a:off x="8090583" y="416237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9" name="Rectangle 68"/>
          <p:cNvSpPr/>
          <p:nvPr/>
        </p:nvSpPr>
        <p:spPr>
          <a:xfrm>
            <a:off x="8677612" y="416146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0" name="Rectangle 69"/>
          <p:cNvSpPr/>
          <p:nvPr/>
        </p:nvSpPr>
        <p:spPr>
          <a:xfrm>
            <a:off x="9264641" y="416146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1" name="Rectangle 70"/>
          <p:cNvSpPr/>
          <p:nvPr/>
        </p:nvSpPr>
        <p:spPr>
          <a:xfrm>
            <a:off x="8090584" y="474137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Rectangle 71"/>
          <p:cNvSpPr/>
          <p:nvPr/>
        </p:nvSpPr>
        <p:spPr>
          <a:xfrm>
            <a:off x="8677613" y="474046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Rectangle 72"/>
          <p:cNvSpPr/>
          <p:nvPr/>
        </p:nvSpPr>
        <p:spPr>
          <a:xfrm>
            <a:off x="9264642" y="474046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74" name="Rectangle 73"/>
          <p:cNvSpPr/>
          <p:nvPr/>
        </p:nvSpPr>
        <p:spPr>
          <a:xfrm>
            <a:off x="9846657" y="474940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Rectangle 74"/>
          <p:cNvSpPr/>
          <p:nvPr/>
        </p:nvSpPr>
        <p:spPr>
          <a:xfrm>
            <a:off x="8090584" y="532749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6" name="Rectangle 75"/>
          <p:cNvSpPr/>
          <p:nvPr/>
        </p:nvSpPr>
        <p:spPr>
          <a:xfrm>
            <a:off x="8677613" y="532658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7" name="Rectangle 76"/>
          <p:cNvSpPr/>
          <p:nvPr/>
        </p:nvSpPr>
        <p:spPr>
          <a:xfrm>
            <a:off x="9264642" y="5326581"/>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8" name="Rectangle 77"/>
          <p:cNvSpPr/>
          <p:nvPr/>
        </p:nvSpPr>
        <p:spPr>
          <a:xfrm>
            <a:off x="8085569" y="591543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9" name="Rectangle 78"/>
          <p:cNvSpPr/>
          <p:nvPr/>
        </p:nvSpPr>
        <p:spPr>
          <a:xfrm>
            <a:off x="8672598" y="591452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mc:AlternateContent xmlns:mc="http://schemas.openxmlformats.org/markup-compatibility/2006">
        <mc:Choice xmlns:a14="http://schemas.microsoft.com/office/drawing/2010/main" Requires="a14">
          <p:sp>
            <p:nvSpPr>
              <p:cNvPr id="81" name="TextBox 80"/>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e>
                        </m:func>
                      </m:e>
                    </m:d>
                  </m:oMath>
                </a14:m>
                <a:endParaRPr lang="en-US" sz="2400" dirty="0"/>
              </a:p>
              <a:p>
                <a:endParaRPr lang="en-US" sz="2400" dirty="0"/>
              </a:p>
            </p:txBody>
          </p:sp>
        </mc:Choice>
        <mc:Fallback>
          <p:sp>
            <p:nvSpPr>
              <p:cNvPr id="81" name="TextBox 80"/>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2"/>
                <a:stretch>
                  <a:fillRect l="-1980" t="-1600" r="-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DA5903-3571-D3F9-7AF6-CB63926F186F}"/>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3" name="TextBox 2">
                <a:extLst>
                  <a:ext uri="{FF2B5EF4-FFF2-40B4-BE49-F238E27FC236}">
                    <a16:creationId xmlns:a16="http://schemas.microsoft.com/office/drawing/2014/main" id="{29DA5903-3571-D3F9-7AF6-CB63926F186F}"/>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p:spTree>
    <p:extLst>
      <p:ext uri="{BB962C8B-B14F-4D97-AF65-F5344CB8AC3E}">
        <p14:creationId xmlns:p14="http://schemas.microsoft.com/office/powerpoint/2010/main" val="60117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List (Weighted)</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p:sp>
        <p:nvSpPr>
          <p:cNvPr id="43" name="Rectangle 42"/>
          <p:cNvSpPr/>
          <p:nvPr/>
        </p:nvSpPr>
        <p:spPr>
          <a:xfrm>
            <a:off x="7374272" y="1219201"/>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p:cNvSpPr/>
          <p:nvPr/>
        </p:nvSpPr>
        <p:spPr>
          <a:xfrm>
            <a:off x="7374272" y="1806230"/>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ectangle 44"/>
          <p:cNvSpPr/>
          <p:nvPr/>
        </p:nvSpPr>
        <p:spPr>
          <a:xfrm>
            <a:off x="7374272" y="2393259"/>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6" name="Rectangle 45"/>
          <p:cNvSpPr/>
          <p:nvPr/>
        </p:nvSpPr>
        <p:spPr>
          <a:xfrm>
            <a:off x="7374272" y="2980288"/>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7" name="Rectangle 46"/>
          <p:cNvSpPr/>
          <p:nvPr/>
        </p:nvSpPr>
        <p:spPr>
          <a:xfrm>
            <a:off x="7374272" y="3567317"/>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8" name="Rectangle 47"/>
          <p:cNvSpPr/>
          <p:nvPr/>
        </p:nvSpPr>
        <p:spPr>
          <a:xfrm>
            <a:off x="7374272" y="4154346"/>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9" name="Rectangle 48"/>
          <p:cNvSpPr/>
          <p:nvPr/>
        </p:nvSpPr>
        <p:spPr>
          <a:xfrm>
            <a:off x="7374272" y="4741375"/>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0" name="Rectangle 49"/>
          <p:cNvSpPr/>
          <p:nvPr/>
        </p:nvSpPr>
        <p:spPr>
          <a:xfrm>
            <a:off x="7374272" y="5328404"/>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51" name="Rectangle 50"/>
          <p:cNvSpPr/>
          <p:nvPr/>
        </p:nvSpPr>
        <p:spPr>
          <a:xfrm>
            <a:off x="7374272" y="5915433"/>
            <a:ext cx="587029" cy="58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2" name="Rectangle 51"/>
          <p:cNvSpPr/>
          <p:nvPr/>
        </p:nvSpPr>
        <p:spPr>
          <a:xfrm>
            <a:off x="8085572" y="121920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3" name="Rectangle 52"/>
          <p:cNvSpPr/>
          <p:nvPr/>
        </p:nvSpPr>
        <p:spPr>
          <a:xfrm>
            <a:off x="8672601" y="121829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4" name="Rectangle 53"/>
          <p:cNvSpPr/>
          <p:nvPr/>
        </p:nvSpPr>
        <p:spPr>
          <a:xfrm>
            <a:off x="8085571" y="18062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5" name="Rectangle 54"/>
          <p:cNvSpPr/>
          <p:nvPr/>
        </p:nvSpPr>
        <p:spPr>
          <a:xfrm>
            <a:off x="8672600" y="180532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6" name="Rectangle 55"/>
          <p:cNvSpPr/>
          <p:nvPr/>
        </p:nvSpPr>
        <p:spPr>
          <a:xfrm>
            <a:off x="9259629" y="18053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7" name="Rectangle 56"/>
          <p:cNvSpPr/>
          <p:nvPr/>
        </p:nvSpPr>
        <p:spPr>
          <a:xfrm>
            <a:off x="8085570" y="239234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8" name="Rectangle 57"/>
          <p:cNvSpPr/>
          <p:nvPr/>
        </p:nvSpPr>
        <p:spPr>
          <a:xfrm>
            <a:off x="8672599" y="239143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9" name="Rectangle 58"/>
          <p:cNvSpPr/>
          <p:nvPr/>
        </p:nvSpPr>
        <p:spPr>
          <a:xfrm>
            <a:off x="9259628" y="239143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0" name="Rectangle 59"/>
          <p:cNvSpPr/>
          <p:nvPr/>
        </p:nvSpPr>
        <p:spPr>
          <a:xfrm>
            <a:off x="9847358" y="239325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1" name="Rectangle 60"/>
          <p:cNvSpPr/>
          <p:nvPr/>
        </p:nvSpPr>
        <p:spPr>
          <a:xfrm>
            <a:off x="8090584" y="298028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2" name="Rectangle 61"/>
          <p:cNvSpPr/>
          <p:nvPr/>
        </p:nvSpPr>
        <p:spPr>
          <a:xfrm>
            <a:off x="8677613"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3" name="Rectangle 62"/>
          <p:cNvSpPr/>
          <p:nvPr/>
        </p:nvSpPr>
        <p:spPr>
          <a:xfrm>
            <a:off x="9264642" y="298028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64" name="Rectangle 63"/>
          <p:cNvSpPr/>
          <p:nvPr/>
        </p:nvSpPr>
        <p:spPr>
          <a:xfrm>
            <a:off x="8090584" y="355621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5" name="Rectangle 64"/>
          <p:cNvSpPr/>
          <p:nvPr/>
        </p:nvSpPr>
        <p:spPr>
          <a:xfrm>
            <a:off x="8677613" y="3555309"/>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6" name="Rectangle 65"/>
          <p:cNvSpPr/>
          <p:nvPr/>
        </p:nvSpPr>
        <p:spPr>
          <a:xfrm>
            <a:off x="9264642" y="355530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67" name="Rectangle 66"/>
          <p:cNvSpPr/>
          <p:nvPr/>
        </p:nvSpPr>
        <p:spPr>
          <a:xfrm>
            <a:off x="9852372" y="3557130"/>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68" name="Rectangle 67"/>
          <p:cNvSpPr/>
          <p:nvPr/>
        </p:nvSpPr>
        <p:spPr>
          <a:xfrm>
            <a:off x="8090583" y="416237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9" name="Rectangle 68"/>
          <p:cNvSpPr/>
          <p:nvPr/>
        </p:nvSpPr>
        <p:spPr>
          <a:xfrm>
            <a:off x="8677612" y="4161468"/>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0" name="Rectangle 69"/>
          <p:cNvSpPr/>
          <p:nvPr/>
        </p:nvSpPr>
        <p:spPr>
          <a:xfrm>
            <a:off x="9264641" y="416146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1" name="Rectangle 70"/>
          <p:cNvSpPr/>
          <p:nvPr/>
        </p:nvSpPr>
        <p:spPr>
          <a:xfrm>
            <a:off x="8090584" y="474137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Rectangle 71"/>
          <p:cNvSpPr/>
          <p:nvPr/>
        </p:nvSpPr>
        <p:spPr>
          <a:xfrm>
            <a:off x="8677613" y="4740464"/>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Rectangle 72"/>
          <p:cNvSpPr/>
          <p:nvPr/>
        </p:nvSpPr>
        <p:spPr>
          <a:xfrm>
            <a:off x="9264642" y="474046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74" name="Rectangle 73"/>
          <p:cNvSpPr/>
          <p:nvPr/>
        </p:nvSpPr>
        <p:spPr>
          <a:xfrm>
            <a:off x="9846657" y="4749407"/>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Rectangle 74"/>
          <p:cNvSpPr/>
          <p:nvPr/>
        </p:nvSpPr>
        <p:spPr>
          <a:xfrm>
            <a:off x="8090584" y="532749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6" name="Rectangle 75"/>
          <p:cNvSpPr/>
          <p:nvPr/>
        </p:nvSpPr>
        <p:spPr>
          <a:xfrm>
            <a:off x="8677613" y="5326582"/>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7" name="Rectangle 76"/>
          <p:cNvSpPr/>
          <p:nvPr/>
        </p:nvSpPr>
        <p:spPr>
          <a:xfrm>
            <a:off x="9264642" y="5326581"/>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8" name="Rectangle 77"/>
          <p:cNvSpPr/>
          <p:nvPr/>
        </p:nvSpPr>
        <p:spPr>
          <a:xfrm>
            <a:off x="8085569" y="591543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9" name="Rectangle 78"/>
          <p:cNvSpPr/>
          <p:nvPr/>
        </p:nvSpPr>
        <p:spPr>
          <a:xfrm>
            <a:off x="8672598" y="5914523"/>
            <a:ext cx="587029" cy="587029"/>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nvGrpSpPr>
          <p:cNvPr id="124" name="Group 123">
            <a:extLst>
              <a:ext uri="{FF2B5EF4-FFF2-40B4-BE49-F238E27FC236}">
                <a16:creationId xmlns:a16="http://schemas.microsoft.com/office/drawing/2014/main" id="{4D19F696-5548-15EA-EAB6-8A6E02CA8B19}"/>
              </a:ext>
            </a:extLst>
          </p:cNvPr>
          <p:cNvGrpSpPr/>
          <p:nvPr/>
        </p:nvGrpSpPr>
        <p:grpSpPr>
          <a:xfrm>
            <a:off x="1524000" y="1143000"/>
            <a:ext cx="4600060" cy="2787240"/>
            <a:chOff x="0" y="2862182"/>
            <a:chExt cx="7044346" cy="4268266"/>
          </a:xfrm>
        </p:grpSpPr>
        <p:cxnSp>
          <p:nvCxnSpPr>
            <p:cNvPr id="125" name="Straight Connector 124">
              <a:extLst>
                <a:ext uri="{FF2B5EF4-FFF2-40B4-BE49-F238E27FC236}">
                  <a16:creationId xmlns:a16="http://schemas.microsoft.com/office/drawing/2014/main" id="{53DE259D-9034-9B3D-5EC4-DDD8E2DDC8F5}"/>
                </a:ext>
              </a:extLst>
            </p:cNvPr>
            <p:cNvCxnSpPr>
              <a:stCxn id="153" idx="7"/>
              <a:endCxn id="154"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00F064A-9EA6-2346-9FD2-6D7C878741F6}"/>
                </a:ext>
              </a:extLst>
            </p:cNvPr>
            <p:cNvCxnSpPr>
              <a:stCxn id="154" idx="6"/>
              <a:endCxn id="157"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0754BF9-F23A-64E4-9FC9-D8C00C7BF946}"/>
                </a:ext>
              </a:extLst>
            </p:cNvPr>
            <p:cNvCxnSpPr>
              <a:stCxn id="153" idx="4"/>
              <a:endCxn id="155"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A6F304E-20EE-84AA-387B-778C945E958C}"/>
                </a:ext>
              </a:extLst>
            </p:cNvPr>
            <p:cNvCxnSpPr>
              <a:stCxn id="156" idx="3"/>
              <a:endCxn id="155"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B40A342-7886-3842-E103-4EE1B48F9158}"/>
                </a:ext>
              </a:extLst>
            </p:cNvPr>
            <p:cNvCxnSpPr>
              <a:stCxn id="158" idx="2"/>
              <a:endCxn id="155"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3F2A868-BB12-BF4F-B8C3-E46D41E28D92}"/>
                </a:ext>
              </a:extLst>
            </p:cNvPr>
            <p:cNvCxnSpPr>
              <a:stCxn id="156" idx="5"/>
              <a:endCxn id="158"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C2CD981-8616-F667-62EF-DB0103A9E88F}"/>
                </a:ext>
              </a:extLst>
            </p:cNvPr>
            <p:cNvCxnSpPr>
              <a:stCxn id="156" idx="7"/>
              <a:endCxn id="157"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62BEFD1-E5FB-315B-AF38-F2D298BEDCFF}"/>
                </a:ext>
              </a:extLst>
            </p:cNvPr>
            <p:cNvCxnSpPr>
              <a:stCxn id="158" idx="6"/>
              <a:endCxn id="159"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F8DBD37-0CD6-E31F-4C9A-532CD6185060}"/>
                </a:ext>
              </a:extLst>
            </p:cNvPr>
            <p:cNvCxnSpPr>
              <a:stCxn id="159" idx="1"/>
              <a:endCxn id="157"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44C237A-6AAB-6817-E6B9-534CCEB7CFCA}"/>
                </a:ext>
              </a:extLst>
            </p:cNvPr>
            <p:cNvCxnSpPr>
              <a:stCxn id="161" idx="2"/>
              <a:endCxn id="157"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517E6B9-5FAD-1D92-1585-BCC74F25EB25}"/>
                </a:ext>
              </a:extLst>
            </p:cNvPr>
            <p:cNvCxnSpPr>
              <a:stCxn id="159" idx="0"/>
              <a:endCxn id="161"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80BF92C-AE8E-5157-E223-D4D83DAA35C1}"/>
                </a:ext>
              </a:extLst>
            </p:cNvPr>
            <p:cNvCxnSpPr>
              <a:stCxn id="160" idx="1"/>
              <a:endCxn id="161"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F363BD5-5FDA-E77C-8DEA-CC5C0E195765}"/>
                </a:ext>
              </a:extLst>
            </p:cNvPr>
            <p:cNvCxnSpPr>
              <a:stCxn id="160" idx="3"/>
              <a:endCxn id="159"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4E071D5E-15D2-5AF2-53D8-731A74F0CF08}"/>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39" name="TextBox 138">
              <a:extLst>
                <a:ext uri="{FF2B5EF4-FFF2-40B4-BE49-F238E27FC236}">
                  <a16:creationId xmlns:a16="http://schemas.microsoft.com/office/drawing/2014/main" id="{518557C3-85CC-BEF6-F48F-88C8BA0C1A9B}"/>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140" name="TextBox 139">
              <a:extLst>
                <a:ext uri="{FF2B5EF4-FFF2-40B4-BE49-F238E27FC236}">
                  <a16:creationId xmlns:a16="http://schemas.microsoft.com/office/drawing/2014/main" id="{D55F019B-1C59-1125-9827-21B16E49DB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41" name="TextBox 140">
              <a:extLst>
                <a:ext uri="{FF2B5EF4-FFF2-40B4-BE49-F238E27FC236}">
                  <a16:creationId xmlns:a16="http://schemas.microsoft.com/office/drawing/2014/main" id="{0CF82939-6E09-13CC-D97F-E560BA7843D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42" name="TextBox 141">
              <a:extLst>
                <a:ext uri="{FF2B5EF4-FFF2-40B4-BE49-F238E27FC236}">
                  <a16:creationId xmlns:a16="http://schemas.microsoft.com/office/drawing/2014/main" id="{C98494BD-6655-8F50-4790-9A0BBB60C68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43" name="TextBox 142">
              <a:extLst>
                <a:ext uri="{FF2B5EF4-FFF2-40B4-BE49-F238E27FC236}">
                  <a16:creationId xmlns:a16="http://schemas.microsoft.com/office/drawing/2014/main" id="{CFA7B874-2677-8E34-798E-8179ACD4FD4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44" name="TextBox 143">
              <a:extLst>
                <a:ext uri="{FF2B5EF4-FFF2-40B4-BE49-F238E27FC236}">
                  <a16:creationId xmlns:a16="http://schemas.microsoft.com/office/drawing/2014/main" id="{8F2F83A0-B969-19D8-5ABE-7FD1DE88991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45" name="TextBox 144">
              <a:extLst>
                <a:ext uri="{FF2B5EF4-FFF2-40B4-BE49-F238E27FC236}">
                  <a16:creationId xmlns:a16="http://schemas.microsoft.com/office/drawing/2014/main" id="{F95F8570-0D82-9501-E9AE-75D60BA6E19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46" name="TextBox 145">
              <a:extLst>
                <a:ext uri="{FF2B5EF4-FFF2-40B4-BE49-F238E27FC236}">
                  <a16:creationId xmlns:a16="http://schemas.microsoft.com/office/drawing/2014/main" id="{953B783E-FF23-6B52-438F-674A468879E4}"/>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47" name="TextBox 146">
              <a:extLst>
                <a:ext uri="{FF2B5EF4-FFF2-40B4-BE49-F238E27FC236}">
                  <a16:creationId xmlns:a16="http://schemas.microsoft.com/office/drawing/2014/main" id="{0A893A4E-4EB6-B07D-B0D4-EE0196BAE491}"/>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48" name="TextBox 147">
              <a:extLst>
                <a:ext uri="{FF2B5EF4-FFF2-40B4-BE49-F238E27FC236}">
                  <a16:creationId xmlns:a16="http://schemas.microsoft.com/office/drawing/2014/main" id="{9B8F87E7-4A5E-FF90-5FBD-706547EB4B5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49" name="TextBox 148">
              <a:extLst>
                <a:ext uri="{FF2B5EF4-FFF2-40B4-BE49-F238E27FC236}">
                  <a16:creationId xmlns:a16="http://schemas.microsoft.com/office/drawing/2014/main" id="{A2AB894E-2934-FDB6-4D23-436B6C4566B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50" name="TextBox 149">
              <a:extLst>
                <a:ext uri="{FF2B5EF4-FFF2-40B4-BE49-F238E27FC236}">
                  <a16:creationId xmlns:a16="http://schemas.microsoft.com/office/drawing/2014/main" id="{6B4BF10C-B938-B868-6846-217819D9C43C}"/>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51" name="Straight Connector 150">
              <a:extLst>
                <a:ext uri="{FF2B5EF4-FFF2-40B4-BE49-F238E27FC236}">
                  <a16:creationId xmlns:a16="http://schemas.microsoft.com/office/drawing/2014/main" id="{1A55DDF5-D54E-B68D-2B1A-F2F79A1A54D9}"/>
                </a:ext>
              </a:extLst>
            </p:cNvPr>
            <p:cNvCxnSpPr>
              <a:stCxn id="154" idx="4"/>
              <a:endCxn id="155"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95C80263-D548-6F68-09D4-4D3420440F4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53" name="Oval 152">
              <a:extLst>
                <a:ext uri="{FF2B5EF4-FFF2-40B4-BE49-F238E27FC236}">
                  <a16:creationId xmlns:a16="http://schemas.microsoft.com/office/drawing/2014/main" id="{DD9488D2-B8EF-8FDB-44AE-CB1A83360F25}"/>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4" name="Oval 153">
              <a:extLst>
                <a:ext uri="{FF2B5EF4-FFF2-40B4-BE49-F238E27FC236}">
                  <a16:creationId xmlns:a16="http://schemas.microsoft.com/office/drawing/2014/main" id="{6963990B-CD15-ACFE-15D8-27B89352DE7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5" name="Oval 154">
              <a:extLst>
                <a:ext uri="{FF2B5EF4-FFF2-40B4-BE49-F238E27FC236}">
                  <a16:creationId xmlns:a16="http://schemas.microsoft.com/office/drawing/2014/main" id="{486583D9-0D6B-4722-E14B-49D47452CC0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6" name="Oval 155">
              <a:extLst>
                <a:ext uri="{FF2B5EF4-FFF2-40B4-BE49-F238E27FC236}">
                  <a16:creationId xmlns:a16="http://schemas.microsoft.com/office/drawing/2014/main" id="{AA8B5BB0-6947-0F92-05DA-19F7129D50F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7" name="Oval 156">
              <a:extLst>
                <a:ext uri="{FF2B5EF4-FFF2-40B4-BE49-F238E27FC236}">
                  <a16:creationId xmlns:a16="http://schemas.microsoft.com/office/drawing/2014/main" id="{23139458-4DB4-9D74-38A4-CE1D0EAAE6B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8" name="Oval 157">
              <a:extLst>
                <a:ext uri="{FF2B5EF4-FFF2-40B4-BE49-F238E27FC236}">
                  <a16:creationId xmlns:a16="http://schemas.microsoft.com/office/drawing/2014/main" id="{AD337E16-1EBE-88D1-EF21-7F2563787DE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59" name="Oval 158">
              <a:extLst>
                <a:ext uri="{FF2B5EF4-FFF2-40B4-BE49-F238E27FC236}">
                  <a16:creationId xmlns:a16="http://schemas.microsoft.com/office/drawing/2014/main" id="{653DFFF2-181E-3C12-F6D4-333170CB7DE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60" name="Oval 159">
              <a:extLst>
                <a:ext uri="{FF2B5EF4-FFF2-40B4-BE49-F238E27FC236}">
                  <a16:creationId xmlns:a16="http://schemas.microsoft.com/office/drawing/2014/main" id="{B8F22F5D-6223-4D66-9A1E-0C966266F48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61" name="Oval 160">
              <a:extLst>
                <a:ext uri="{FF2B5EF4-FFF2-40B4-BE49-F238E27FC236}">
                  <a16:creationId xmlns:a16="http://schemas.microsoft.com/office/drawing/2014/main" id="{7500B587-7CCC-AE36-EFC0-7B1F312CE49C}"/>
                </a:ext>
              </a:extLst>
            </p:cNvPr>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709F0509-CE27-F1CC-E53E-D4ED982DE55A}"/>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163" name="TextBox 162">
                <a:extLst>
                  <a:ext uri="{FF2B5EF4-FFF2-40B4-BE49-F238E27FC236}">
                    <a16:creationId xmlns:a16="http://schemas.microsoft.com/office/drawing/2014/main" id="{709F0509-CE27-F1CC-E53E-D4ED982DE55A}"/>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D0B161E-1F73-15E4-3E7D-EC4F2E75C535}"/>
                  </a:ext>
                </a:extLst>
              </p:cNvPr>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𝑚</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deg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𝑣</m:t>
                                </m:r>
                              </m:e>
                            </m:d>
                          </m:e>
                        </m:func>
                      </m:e>
                    </m:d>
                  </m:oMath>
                </a14:m>
                <a:endParaRPr lang="en-US" sz="2400" dirty="0"/>
              </a:p>
              <a:p>
                <a:endParaRPr lang="en-US" sz="2400" dirty="0"/>
              </a:p>
            </p:txBody>
          </p:sp>
        </mc:Choice>
        <mc:Fallback>
          <p:sp>
            <p:nvSpPr>
              <p:cNvPr id="5" name="TextBox 4">
                <a:extLst>
                  <a:ext uri="{FF2B5EF4-FFF2-40B4-BE49-F238E27FC236}">
                    <a16:creationId xmlns:a16="http://schemas.microsoft.com/office/drawing/2014/main" id="{1D0B161E-1F73-15E4-3E7D-EC4F2E75C535}"/>
                  </a:ext>
                </a:extLst>
              </p:cNvPr>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4"/>
                <a:stretch>
                  <a:fillRect l="-1980" t="-1600" r="-866"/>
                </a:stretch>
              </a:blipFill>
            </p:spPr>
            <p:txBody>
              <a:bodyPr/>
              <a:lstStyle/>
              <a:p>
                <a:r>
                  <a:rPr lang="en-US">
                    <a:noFill/>
                  </a:rPr>
                  <a:t> </a:t>
                </a:r>
              </a:p>
            </p:txBody>
          </p:sp>
        </mc:Fallback>
      </mc:AlternateContent>
    </p:spTree>
    <p:extLst>
      <p:ext uri="{BB962C8B-B14F-4D97-AF65-F5344CB8AC3E}">
        <p14:creationId xmlns:p14="http://schemas.microsoft.com/office/powerpoint/2010/main" val="206840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a:t>
            </a:r>
          </a:p>
        </p:txBody>
      </p:sp>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grpSp>
        <p:nvGrpSpPr>
          <p:cNvPr id="78" name="Group 77">
            <a:extLst>
              <a:ext uri="{FF2B5EF4-FFF2-40B4-BE49-F238E27FC236}">
                <a16:creationId xmlns:a16="http://schemas.microsoft.com/office/drawing/2014/main" id="{F1A7F7DB-774F-DDB4-BC89-6AFAFF167796}"/>
              </a:ext>
            </a:extLst>
          </p:cNvPr>
          <p:cNvGrpSpPr/>
          <p:nvPr/>
        </p:nvGrpSpPr>
        <p:grpSpPr>
          <a:xfrm>
            <a:off x="7572412" y="1567190"/>
            <a:ext cx="4261557" cy="4144421"/>
            <a:chOff x="6939843" y="1796152"/>
            <a:chExt cx="2935140" cy="2854463"/>
          </a:xfrm>
        </p:grpSpPr>
        <p:sp>
          <p:nvSpPr>
            <p:cNvPr id="43" name="Rectangle 42"/>
            <p:cNvSpPr/>
            <p:nvPr/>
          </p:nvSpPr>
          <p:spPr>
            <a:xfrm>
              <a:off x="6939843" y="209019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4" name="Rectangle 43"/>
            <p:cNvSpPr/>
            <p:nvPr/>
          </p:nvSpPr>
          <p:spPr>
            <a:xfrm>
              <a:off x="6939843" y="23837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5" name="Rectangle 44"/>
            <p:cNvSpPr/>
            <p:nvPr/>
          </p:nvSpPr>
          <p:spPr>
            <a:xfrm>
              <a:off x="6939843" y="266172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Rectangle 45"/>
            <p:cNvSpPr/>
            <p:nvPr/>
          </p:nvSpPr>
          <p:spPr>
            <a:xfrm>
              <a:off x="6939843" y="294452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7" name="Rectangle 46"/>
            <p:cNvSpPr/>
            <p:nvPr/>
          </p:nvSpPr>
          <p:spPr>
            <a:xfrm>
              <a:off x="6939843" y="323793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8" name="Rectangle 47"/>
            <p:cNvSpPr/>
            <p:nvPr/>
          </p:nvSpPr>
          <p:spPr>
            <a:xfrm>
              <a:off x="6939843" y="3510186"/>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9" name="Rectangle 48"/>
            <p:cNvSpPr/>
            <p:nvPr/>
          </p:nvSpPr>
          <p:spPr>
            <a:xfrm>
              <a:off x="6939843" y="377474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50" name="Rectangle 49"/>
            <p:cNvSpPr/>
            <p:nvPr/>
          </p:nvSpPr>
          <p:spPr>
            <a:xfrm>
              <a:off x="6939843" y="406851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51" name="Rectangle 50"/>
            <p:cNvSpPr/>
            <p:nvPr/>
          </p:nvSpPr>
          <p:spPr>
            <a:xfrm>
              <a:off x="6939843" y="434678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nvGrpSpPr>
            <p:cNvPr id="3" name="Group 2"/>
            <p:cNvGrpSpPr/>
            <p:nvPr/>
          </p:nvGrpSpPr>
          <p:grpSpPr>
            <a:xfrm>
              <a:off x="7233357" y="1796152"/>
              <a:ext cx="2641626" cy="298875"/>
              <a:chOff x="5709357" y="1796152"/>
              <a:chExt cx="2641626" cy="298875"/>
            </a:xfrm>
          </p:grpSpPr>
          <p:sp>
            <p:nvSpPr>
              <p:cNvPr id="85" name="Rectangle 84"/>
              <p:cNvSpPr/>
              <p:nvPr/>
            </p:nvSpPr>
            <p:spPr>
              <a:xfrm>
                <a:off x="5709357"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86" name="Rectangle 85"/>
              <p:cNvSpPr/>
              <p:nvPr/>
            </p:nvSpPr>
            <p:spPr>
              <a:xfrm>
                <a:off x="6002871"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7" name="Rectangle 86"/>
              <p:cNvSpPr/>
              <p:nvPr/>
            </p:nvSpPr>
            <p:spPr>
              <a:xfrm>
                <a:off x="6296385"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8" name="Rectangle 87"/>
              <p:cNvSpPr/>
              <p:nvPr/>
            </p:nvSpPr>
            <p:spPr>
              <a:xfrm>
                <a:off x="658989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9" name="Rectangle 88"/>
              <p:cNvSpPr/>
              <p:nvPr/>
            </p:nvSpPr>
            <p:spPr>
              <a:xfrm>
                <a:off x="6883413"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0" name="Rectangle 89"/>
              <p:cNvSpPr/>
              <p:nvPr/>
            </p:nvSpPr>
            <p:spPr>
              <a:xfrm>
                <a:off x="7176927"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1" name="Rectangle 90"/>
              <p:cNvSpPr/>
              <p:nvPr/>
            </p:nvSpPr>
            <p:spPr>
              <a:xfrm>
                <a:off x="7470441"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2" name="Rectangle 91"/>
              <p:cNvSpPr/>
              <p:nvPr/>
            </p:nvSpPr>
            <p:spPr>
              <a:xfrm>
                <a:off x="7763955"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93" name="Rectangle 92"/>
              <p:cNvSpPr/>
              <p:nvPr/>
            </p:nvSpPr>
            <p:spPr>
              <a:xfrm>
                <a:off x="805746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sp>
          <p:nvSpPr>
            <p:cNvPr id="95" name="Rectangle 94"/>
            <p:cNvSpPr/>
            <p:nvPr/>
          </p:nvSpPr>
          <p:spPr>
            <a:xfrm>
              <a:off x="7233357" y="211209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7526871" y="211209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p:cNvSpPr/>
            <p:nvPr/>
          </p:nvSpPr>
          <p:spPr>
            <a:xfrm>
              <a:off x="7820385" y="2111562"/>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8" name="Rectangle 97"/>
            <p:cNvSpPr/>
            <p:nvPr/>
          </p:nvSpPr>
          <p:spPr>
            <a:xfrm>
              <a:off x="811389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8407413"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8700927"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8994441"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287955"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958146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7233357" y="237725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6" name="Rectangle 105"/>
            <p:cNvSpPr/>
            <p:nvPr/>
          </p:nvSpPr>
          <p:spPr>
            <a:xfrm>
              <a:off x="7526871" y="237725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7820385"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8" name="Rectangle 107"/>
            <p:cNvSpPr/>
            <p:nvPr/>
          </p:nvSpPr>
          <p:spPr>
            <a:xfrm>
              <a:off x="811389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8407413"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0" name="Rectangle 109"/>
            <p:cNvSpPr/>
            <p:nvPr/>
          </p:nvSpPr>
          <p:spPr>
            <a:xfrm>
              <a:off x="8700927"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8994441"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9287955"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958146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233357"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6" name="Rectangle 115"/>
            <p:cNvSpPr/>
            <p:nvPr/>
          </p:nvSpPr>
          <p:spPr>
            <a:xfrm>
              <a:off x="7526871"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7" name="Rectangle 116"/>
            <p:cNvSpPr/>
            <p:nvPr/>
          </p:nvSpPr>
          <p:spPr>
            <a:xfrm>
              <a:off x="7820385"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8113899" y="2669761"/>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Rectangle 118"/>
            <p:cNvSpPr/>
            <p:nvPr/>
          </p:nvSpPr>
          <p:spPr>
            <a:xfrm>
              <a:off x="8407413"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8700927"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8994441"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9287955"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9581469"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233357"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7526871"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7820385"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8" name="Rectangle 127"/>
            <p:cNvSpPr/>
            <p:nvPr/>
          </p:nvSpPr>
          <p:spPr>
            <a:xfrm>
              <a:off x="811389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07413"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0" name="Rectangle 129"/>
            <p:cNvSpPr/>
            <p:nvPr/>
          </p:nvSpPr>
          <p:spPr>
            <a:xfrm>
              <a:off x="8700927"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1" name="Rectangle 130"/>
            <p:cNvSpPr/>
            <p:nvPr/>
          </p:nvSpPr>
          <p:spPr>
            <a:xfrm>
              <a:off x="8994441"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9287955"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58146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7233357" y="322897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7526871" y="3228970"/>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7" name="Rectangle 136"/>
            <p:cNvSpPr/>
            <p:nvPr/>
          </p:nvSpPr>
          <p:spPr>
            <a:xfrm>
              <a:off x="7820385"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8113899" y="322843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9" name="Rectangle 138"/>
            <p:cNvSpPr/>
            <p:nvPr/>
          </p:nvSpPr>
          <p:spPr>
            <a:xfrm>
              <a:off x="8407413"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8700927"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8994441"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2" name="Rectangle 141"/>
            <p:cNvSpPr/>
            <p:nvPr/>
          </p:nvSpPr>
          <p:spPr>
            <a:xfrm>
              <a:off x="9287955"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3" name="Rectangle 142"/>
            <p:cNvSpPr/>
            <p:nvPr/>
          </p:nvSpPr>
          <p:spPr>
            <a:xfrm>
              <a:off x="9581469"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7233357"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7526871"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7820385"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8" name="Rectangle 147"/>
            <p:cNvSpPr/>
            <p:nvPr/>
          </p:nvSpPr>
          <p:spPr>
            <a:xfrm>
              <a:off x="8113899"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9" name="Rectangle 148"/>
            <p:cNvSpPr/>
            <p:nvPr/>
          </p:nvSpPr>
          <p:spPr>
            <a:xfrm>
              <a:off x="8407413"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8700927"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8994441" y="349306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2" name="Rectangle 151"/>
            <p:cNvSpPr/>
            <p:nvPr/>
          </p:nvSpPr>
          <p:spPr>
            <a:xfrm>
              <a:off x="9287955" y="349306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9581469"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7233357"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7526871"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7820385"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8113899"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8407413"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0" name="Rectangle 159"/>
            <p:cNvSpPr/>
            <p:nvPr/>
          </p:nvSpPr>
          <p:spPr>
            <a:xfrm>
              <a:off x="8700927"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1" name="Rectangle 160"/>
            <p:cNvSpPr/>
            <p:nvPr/>
          </p:nvSpPr>
          <p:spPr>
            <a:xfrm>
              <a:off x="8994441" y="378610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9287955" y="378610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3" name="Rectangle 162"/>
            <p:cNvSpPr/>
            <p:nvPr/>
          </p:nvSpPr>
          <p:spPr>
            <a:xfrm>
              <a:off x="9581469"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5" name="Rectangle 164"/>
            <p:cNvSpPr/>
            <p:nvPr/>
          </p:nvSpPr>
          <p:spPr>
            <a:xfrm>
              <a:off x="7233357"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7526871"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7820385"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8113899"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8407413"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0" name="Rectangle 169"/>
            <p:cNvSpPr/>
            <p:nvPr/>
          </p:nvSpPr>
          <p:spPr>
            <a:xfrm>
              <a:off x="8700927"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8994441" y="405126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2" name="Rectangle 171"/>
            <p:cNvSpPr/>
            <p:nvPr/>
          </p:nvSpPr>
          <p:spPr>
            <a:xfrm>
              <a:off x="9287955" y="405126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9581469"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5" name="Rectangle 174"/>
            <p:cNvSpPr/>
            <p:nvPr/>
          </p:nvSpPr>
          <p:spPr>
            <a:xfrm>
              <a:off x="7233357"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7526871"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7820385"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811389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8407413"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8700927"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8994441"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2" name="Rectangle 181"/>
            <p:cNvSpPr/>
            <p:nvPr/>
          </p:nvSpPr>
          <p:spPr>
            <a:xfrm>
              <a:off x="9287955"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3" name="Rectangle 182"/>
            <p:cNvSpPr/>
            <p:nvPr/>
          </p:nvSpPr>
          <p:spPr>
            <a:xfrm>
              <a:off x="958146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8700927" y="2657973"/>
              <a:ext cx="293514" cy="265162"/>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52" name="Group 51">
            <a:extLst>
              <a:ext uri="{FF2B5EF4-FFF2-40B4-BE49-F238E27FC236}">
                <a16:creationId xmlns:a16="http://schemas.microsoft.com/office/drawing/2014/main" id="{01D50B7B-3100-C794-83B3-651BDC5F3DB5}"/>
              </a:ext>
            </a:extLst>
          </p:cNvPr>
          <p:cNvGrpSpPr/>
          <p:nvPr/>
        </p:nvGrpSpPr>
        <p:grpSpPr>
          <a:xfrm>
            <a:off x="1524000" y="1246118"/>
            <a:ext cx="4600060" cy="2539233"/>
            <a:chOff x="0" y="3020093"/>
            <a:chExt cx="7044346" cy="3888478"/>
          </a:xfrm>
        </p:grpSpPr>
        <p:cxnSp>
          <p:nvCxnSpPr>
            <p:cNvPr id="53" name="Straight Connector 52">
              <a:extLst>
                <a:ext uri="{FF2B5EF4-FFF2-40B4-BE49-F238E27FC236}">
                  <a16:creationId xmlns:a16="http://schemas.microsoft.com/office/drawing/2014/main" id="{4F3342EE-A9B2-FA6C-73D4-46AB375F0854}"/>
                </a:ext>
              </a:extLst>
            </p:cNvPr>
            <p:cNvCxnSpPr>
              <a:stCxn id="67" idx="7"/>
              <a:endCxn id="68"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91CB77-4C51-BFDB-275E-23A95C506138}"/>
                </a:ext>
              </a:extLst>
            </p:cNvPr>
            <p:cNvCxnSpPr>
              <a:stCxn id="68" idx="6"/>
              <a:endCxn id="71"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CF58B5-ECF0-F95A-3D8E-C1FF823F9D9C}"/>
                </a:ext>
              </a:extLst>
            </p:cNvPr>
            <p:cNvCxnSpPr>
              <a:stCxn id="67" idx="4"/>
              <a:endCxn id="69"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0012D5-F9F9-6C25-7F84-273687242B73}"/>
                </a:ext>
              </a:extLst>
            </p:cNvPr>
            <p:cNvCxnSpPr>
              <a:stCxn id="70" idx="3"/>
              <a:endCxn id="69"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6B8498-7F38-B175-608F-5EACB1DC882D}"/>
                </a:ext>
              </a:extLst>
            </p:cNvPr>
            <p:cNvCxnSpPr>
              <a:stCxn id="72" idx="2"/>
              <a:endCxn id="69"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622185-67AE-8746-83C4-9430F0B601B1}"/>
                </a:ext>
              </a:extLst>
            </p:cNvPr>
            <p:cNvCxnSpPr>
              <a:stCxn id="70" idx="5"/>
              <a:endCxn id="72"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DCB21F-5EFD-8B37-9029-945FB9DCD116}"/>
                </a:ext>
              </a:extLst>
            </p:cNvPr>
            <p:cNvCxnSpPr>
              <a:stCxn id="70" idx="7"/>
              <a:endCxn id="71"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30A11C-A644-608E-EE8D-8169A2CBE13E}"/>
                </a:ext>
              </a:extLst>
            </p:cNvPr>
            <p:cNvCxnSpPr>
              <a:stCxn id="72" idx="6"/>
              <a:endCxn id="73"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536144-ADFE-4E2B-0E88-0B75DA8A2636}"/>
                </a:ext>
              </a:extLst>
            </p:cNvPr>
            <p:cNvCxnSpPr>
              <a:stCxn id="73" idx="1"/>
              <a:endCxn id="71"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896E5-4865-638B-963D-3F36DDC7066A}"/>
                </a:ext>
              </a:extLst>
            </p:cNvPr>
            <p:cNvCxnSpPr>
              <a:stCxn id="75" idx="2"/>
              <a:endCxn id="71"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325C00-F967-9FE5-EEC3-96943F31E68D}"/>
                </a:ext>
              </a:extLst>
            </p:cNvPr>
            <p:cNvCxnSpPr>
              <a:stCxn id="73" idx="0"/>
              <a:endCxn id="75"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DA5262-2679-9A04-1545-443C541D5549}"/>
                </a:ext>
              </a:extLst>
            </p:cNvPr>
            <p:cNvCxnSpPr>
              <a:stCxn id="74" idx="1"/>
              <a:endCxn id="75"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583069-4000-75DF-D600-CD6DF4A08E4A}"/>
                </a:ext>
              </a:extLst>
            </p:cNvPr>
            <p:cNvCxnSpPr>
              <a:stCxn id="74" idx="3"/>
              <a:endCxn id="73"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16408F-FB91-869A-9BF7-8700A532C2CD}"/>
                </a:ext>
              </a:extLst>
            </p:cNvPr>
            <p:cNvCxnSpPr>
              <a:stCxn id="68" idx="4"/>
              <a:endCxn id="69"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075E689-1532-32F5-D97D-16160EE5DF90}"/>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8" name="Oval 67">
              <a:extLst>
                <a:ext uri="{FF2B5EF4-FFF2-40B4-BE49-F238E27FC236}">
                  <a16:creationId xmlns:a16="http://schemas.microsoft.com/office/drawing/2014/main" id="{0C49BF0B-5924-64AD-3493-7900DF244C30}"/>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9" name="Oval 68">
              <a:extLst>
                <a:ext uri="{FF2B5EF4-FFF2-40B4-BE49-F238E27FC236}">
                  <a16:creationId xmlns:a16="http://schemas.microsoft.com/office/drawing/2014/main" id="{C8CE1177-4B0A-2EF3-CBE7-03AEBA8FB12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0" name="Oval 69">
              <a:extLst>
                <a:ext uri="{FF2B5EF4-FFF2-40B4-BE49-F238E27FC236}">
                  <a16:creationId xmlns:a16="http://schemas.microsoft.com/office/drawing/2014/main" id="{977C052A-E54F-19DA-8B07-AFD851537FB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1" name="Oval 70">
              <a:extLst>
                <a:ext uri="{FF2B5EF4-FFF2-40B4-BE49-F238E27FC236}">
                  <a16:creationId xmlns:a16="http://schemas.microsoft.com/office/drawing/2014/main" id="{85B67BCC-2BD0-A862-35D2-10179B59465B}"/>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Oval 71">
              <a:extLst>
                <a:ext uri="{FF2B5EF4-FFF2-40B4-BE49-F238E27FC236}">
                  <a16:creationId xmlns:a16="http://schemas.microsoft.com/office/drawing/2014/main" id="{86BC8E41-DAB6-A248-2348-C7CDEC8BF5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Oval 72">
              <a:extLst>
                <a:ext uri="{FF2B5EF4-FFF2-40B4-BE49-F238E27FC236}">
                  <a16:creationId xmlns:a16="http://schemas.microsoft.com/office/drawing/2014/main" id="{B5294341-350D-16C6-4C8B-5EDE404D826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4" name="Oval 73">
              <a:extLst>
                <a:ext uri="{FF2B5EF4-FFF2-40B4-BE49-F238E27FC236}">
                  <a16:creationId xmlns:a16="http://schemas.microsoft.com/office/drawing/2014/main" id="{4AD7798D-D1F8-988C-F9BD-C2195897EC6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Oval 74">
              <a:extLst>
                <a:ext uri="{FF2B5EF4-FFF2-40B4-BE49-F238E27FC236}">
                  <a16:creationId xmlns:a16="http://schemas.microsoft.com/office/drawing/2014/main" id="{280C5C2A-FCF2-7A58-5811-CC6F91457247}"/>
                </a:ext>
              </a:extLst>
            </p:cNvPr>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285591A-507D-7AE7-1116-86739111EDA2}"/>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77" name="TextBox 76">
                <a:extLst>
                  <a:ext uri="{FF2B5EF4-FFF2-40B4-BE49-F238E27FC236}">
                    <a16:creationId xmlns:a16="http://schemas.microsoft.com/office/drawing/2014/main" id="{1285591A-507D-7AE7-1116-86739111EDA2}"/>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7064DDF-8436-4E12-4E3C-42EF46279474}"/>
                  </a:ext>
                </a:extLst>
              </p:cNvPr>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e>
                    </m:d>
                  </m:oMath>
                </a14:m>
                <a:endParaRPr lang="en-US" sz="2400" dirty="0"/>
              </a:p>
              <a:p>
                <a:endParaRPr lang="en-US" sz="2400" dirty="0"/>
              </a:p>
            </p:txBody>
          </p:sp>
        </mc:Choice>
        <mc:Fallback>
          <p:sp>
            <p:nvSpPr>
              <p:cNvPr id="5" name="TextBox 4">
                <a:extLst>
                  <a:ext uri="{FF2B5EF4-FFF2-40B4-BE49-F238E27FC236}">
                    <a16:creationId xmlns:a16="http://schemas.microsoft.com/office/drawing/2014/main" id="{C7064DDF-8436-4E12-4E3C-42EF46279474}"/>
                  </a:ext>
                </a:extLst>
              </p:cNvPr>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4"/>
                <a:stretch>
                  <a:fillRect l="-1980" t="-1600"/>
                </a:stretch>
              </a:blipFill>
            </p:spPr>
            <p:txBody>
              <a:bodyPr/>
              <a:lstStyle/>
              <a:p>
                <a:r>
                  <a:rPr lang="en-US">
                    <a:noFill/>
                  </a:rPr>
                  <a:t> </a:t>
                </a:r>
              </a:p>
            </p:txBody>
          </p:sp>
        </mc:Fallback>
      </mc:AlternateContent>
    </p:spTree>
    <p:extLst>
      <p:ext uri="{BB962C8B-B14F-4D97-AF65-F5344CB8AC3E}">
        <p14:creationId xmlns:p14="http://schemas.microsoft.com/office/powerpoint/2010/main" val="150010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ARPANET</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p:pic>
        <p:nvPicPr>
          <p:cNvPr id="1026" name="Picture 2" descr="Image result for UC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1" y="411480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RI Intern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09800"/>
            <a:ext cx="1295400" cy="957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UCS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8691" y="1694568"/>
            <a:ext cx="957755" cy="5086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versity of Uta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0074" y="4419600"/>
            <a:ext cx="1042326" cy="1042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arvar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4362" y="4850938"/>
            <a:ext cx="678862" cy="6613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ya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4930" y="2590800"/>
            <a:ext cx="674276" cy="7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m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2135" y="3216885"/>
            <a:ext cx="994129" cy="9941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mi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6399" y="3227427"/>
            <a:ext cx="737119" cy="37655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cxnSpLocks/>
          </p:cNvCxnSpPr>
          <p:nvPr/>
        </p:nvCxnSpPr>
        <p:spPr>
          <a:xfrm flipV="1">
            <a:off x="2624296" y="1948872"/>
            <a:ext cx="1214280" cy="6733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4676446" y="1807387"/>
            <a:ext cx="11092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1036" idx="2"/>
          </p:cNvCxnSpPr>
          <p:nvPr/>
        </p:nvCxnSpPr>
        <p:spPr>
          <a:xfrm>
            <a:off x="2342068" y="3294857"/>
            <a:ext cx="716596" cy="1029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040" idx="1"/>
          </p:cNvCxnSpPr>
          <p:nvPr/>
        </p:nvCxnSpPr>
        <p:spPr>
          <a:xfrm flipH="1">
            <a:off x="3824008" y="3415704"/>
            <a:ext cx="882391" cy="912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flipV="1">
            <a:off x="3776917" y="4780959"/>
            <a:ext cx="1135672"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1040" idx="2"/>
            <a:endCxn id="1034" idx="0"/>
          </p:cNvCxnSpPr>
          <p:nvPr/>
        </p:nvCxnSpPr>
        <p:spPr>
          <a:xfrm>
            <a:off x="5074959" y="3603980"/>
            <a:ext cx="118834" cy="1246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V="1">
            <a:off x="5193794" y="2318202"/>
            <a:ext cx="787515" cy="976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1034" idx="3"/>
          </p:cNvCxnSpPr>
          <p:nvPr/>
        </p:nvCxnSpPr>
        <p:spPr>
          <a:xfrm>
            <a:off x="5533224" y="5181601"/>
            <a:ext cx="1400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flipV="1">
            <a:off x="6249637" y="2412816"/>
            <a:ext cx="836964" cy="231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H="1" flipV="1">
            <a:off x="6637383" y="2238828"/>
            <a:ext cx="449218" cy="231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410450" y="2942829"/>
            <a:ext cx="171450" cy="1605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flipV="1">
            <a:off x="8013242" y="2872266"/>
            <a:ext cx="469440" cy="45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H="1">
            <a:off x="7772400" y="4163760"/>
            <a:ext cx="850482" cy="81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030" idx="2"/>
            <a:endCxn id="1026" idx="0"/>
          </p:cNvCxnSpPr>
          <p:nvPr/>
        </p:nvCxnSpPr>
        <p:spPr>
          <a:xfrm flipH="1">
            <a:off x="3405188" y="2203174"/>
            <a:ext cx="792380" cy="19116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University of Washington - Wikipedia">
            <a:extLst>
              <a:ext uri="{FF2B5EF4-FFF2-40B4-BE49-F238E27FC236}">
                <a16:creationId xmlns:a16="http://schemas.microsoft.com/office/drawing/2014/main" id="{A9A49F51-0866-954E-BFF9-1DE70B8806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3628" y="1521214"/>
            <a:ext cx="994130" cy="99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7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a:t>
            </a:r>
          </a:p>
        </p:txBody>
      </p:sp>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p:grpSp>
        <p:nvGrpSpPr>
          <p:cNvPr id="78" name="Group 77">
            <a:extLst>
              <a:ext uri="{FF2B5EF4-FFF2-40B4-BE49-F238E27FC236}">
                <a16:creationId xmlns:a16="http://schemas.microsoft.com/office/drawing/2014/main" id="{F1A7F7DB-774F-DDB4-BC89-6AFAFF167796}"/>
              </a:ext>
            </a:extLst>
          </p:cNvPr>
          <p:cNvGrpSpPr/>
          <p:nvPr/>
        </p:nvGrpSpPr>
        <p:grpSpPr>
          <a:xfrm>
            <a:off x="7572412" y="1567190"/>
            <a:ext cx="4261557" cy="4144421"/>
            <a:chOff x="6939843" y="1796152"/>
            <a:chExt cx="2935140" cy="2854463"/>
          </a:xfrm>
        </p:grpSpPr>
        <p:sp>
          <p:nvSpPr>
            <p:cNvPr id="43" name="Rectangle 42"/>
            <p:cNvSpPr/>
            <p:nvPr/>
          </p:nvSpPr>
          <p:spPr>
            <a:xfrm>
              <a:off x="6939843" y="209019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4" name="Rectangle 43"/>
            <p:cNvSpPr/>
            <p:nvPr/>
          </p:nvSpPr>
          <p:spPr>
            <a:xfrm>
              <a:off x="6939843" y="23837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5" name="Rectangle 44"/>
            <p:cNvSpPr/>
            <p:nvPr/>
          </p:nvSpPr>
          <p:spPr>
            <a:xfrm>
              <a:off x="6939843" y="266172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Rectangle 45"/>
            <p:cNvSpPr/>
            <p:nvPr/>
          </p:nvSpPr>
          <p:spPr>
            <a:xfrm>
              <a:off x="6939843" y="294452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7" name="Rectangle 46"/>
            <p:cNvSpPr/>
            <p:nvPr/>
          </p:nvSpPr>
          <p:spPr>
            <a:xfrm>
              <a:off x="6939843" y="323793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8" name="Rectangle 47"/>
            <p:cNvSpPr/>
            <p:nvPr/>
          </p:nvSpPr>
          <p:spPr>
            <a:xfrm>
              <a:off x="6939843" y="3510186"/>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9" name="Rectangle 48"/>
            <p:cNvSpPr/>
            <p:nvPr/>
          </p:nvSpPr>
          <p:spPr>
            <a:xfrm>
              <a:off x="6939843" y="377474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50" name="Rectangle 49"/>
            <p:cNvSpPr/>
            <p:nvPr/>
          </p:nvSpPr>
          <p:spPr>
            <a:xfrm>
              <a:off x="6939843" y="406851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51" name="Rectangle 50"/>
            <p:cNvSpPr/>
            <p:nvPr/>
          </p:nvSpPr>
          <p:spPr>
            <a:xfrm>
              <a:off x="6939843" y="434678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nvGrpSpPr>
            <p:cNvPr id="3" name="Group 2"/>
            <p:cNvGrpSpPr/>
            <p:nvPr/>
          </p:nvGrpSpPr>
          <p:grpSpPr>
            <a:xfrm>
              <a:off x="7233357" y="1796152"/>
              <a:ext cx="2641626" cy="298875"/>
              <a:chOff x="5709357" y="1796152"/>
              <a:chExt cx="2641626" cy="298875"/>
            </a:xfrm>
          </p:grpSpPr>
          <p:sp>
            <p:nvSpPr>
              <p:cNvPr id="85" name="Rectangle 84"/>
              <p:cNvSpPr/>
              <p:nvPr/>
            </p:nvSpPr>
            <p:spPr>
              <a:xfrm>
                <a:off x="5709357"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86" name="Rectangle 85"/>
              <p:cNvSpPr/>
              <p:nvPr/>
            </p:nvSpPr>
            <p:spPr>
              <a:xfrm>
                <a:off x="6002871"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7" name="Rectangle 86"/>
              <p:cNvSpPr/>
              <p:nvPr/>
            </p:nvSpPr>
            <p:spPr>
              <a:xfrm>
                <a:off x="6296385"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8" name="Rectangle 87"/>
              <p:cNvSpPr/>
              <p:nvPr/>
            </p:nvSpPr>
            <p:spPr>
              <a:xfrm>
                <a:off x="658989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9" name="Rectangle 88"/>
              <p:cNvSpPr/>
              <p:nvPr/>
            </p:nvSpPr>
            <p:spPr>
              <a:xfrm>
                <a:off x="6883413"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0" name="Rectangle 89"/>
              <p:cNvSpPr/>
              <p:nvPr/>
            </p:nvSpPr>
            <p:spPr>
              <a:xfrm>
                <a:off x="7176927"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1" name="Rectangle 90"/>
              <p:cNvSpPr/>
              <p:nvPr/>
            </p:nvSpPr>
            <p:spPr>
              <a:xfrm>
                <a:off x="7470441"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2" name="Rectangle 91"/>
              <p:cNvSpPr/>
              <p:nvPr/>
            </p:nvSpPr>
            <p:spPr>
              <a:xfrm>
                <a:off x="7763955"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93" name="Rectangle 92"/>
              <p:cNvSpPr/>
              <p:nvPr/>
            </p:nvSpPr>
            <p:spPr>
              <a:xfrm>
                <a:off x="805746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sp>
          <p:nvSpPr>
            <p:cNvPr id="95" name="Rectangle 94"/>
            <p:cNvSpPr/>
            <p:nvPr/>
          </p:nvSpPr>
          <p:spPr>
            <a:xfrm>
              <a:off x="7233357" y="211209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7526871" y="211209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p:cNvSpPr/>
            <p:nvPr/>
          </p:nvSpPr>
          <p:spPr>
            <a:xfrm>
              <a:off x="7820385" y="2111562"/>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8" name="Rectangle 97"/>
            <p:cNvSpPr/>
            <p:nvPr/>
          </p:nvSpPr>
          <p:spPr>
            <a:xfrm>
              <a:off x="811389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8407413"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8700927"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8994441"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287955"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958146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7233357" y="237725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6" name="Rectangle 105"/>
            <p:cNvSpPr/>
            <p:nvPr/>
          </p:nvSpPr>
          <p:spPr>
            <a:xfrm>
              <a:off x="7526871" y="237725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7820385"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8" name="Rectangle 107"/>
            <p:cNvSpPr/>
            <p:nvPr/>
          </p:nvSpPr>
          <p:spPr>
            <a:xfrm>
              <a:off x="811389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8407413"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0" name="Rectangle 109"/>
            <p:cNvSpPr/>
            <p:nvPr/>
          </p:nvSpPr>
          <p:spPr>
            <a:xfrm>
              <a:off x="8700927"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8994441"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9287955"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958146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233357"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6" name="Rectangle 115"/>
            <p:cNvSpPr/>
            <p:nvPr/>
          </p:nvSpPr>
          <p:spPr>
            <a:xfrm>
              <a:off x="7526871"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7" name="Rectangle 116"/>
            <p:cNvSpPr/>
            <p:nvPr/>
          </p:nvSpPr>
          <p:spPr>
            <a:xfrm>
              <a:off x="7820385"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8113899" y="2669761"/>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Rectangle 118"/>
            <p:cNvSpPr/>
            <p:nvPr/>
          </p:nvSpPr>
          <p:spPr>
            <a:xfrm>
              <a:off x="8407413"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8700927"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8994441"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9287955"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9581469"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233357"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7526871"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7820385"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8" name="Rectangle 127"/>
            <p:cNvSpPr/>
            <p:nvPr/>
          </p:nvSpPr>
          <p:spPr>
            <a:xfrm>
              <a:off x="811389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07413"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0" name="Rectangle 129"/>
            <p:cNvSpPr/>
            <p:nvPr/>
          </p:nvSpPr>
          <p:spPr>
            <a:xfrm>
              <a:off x="8700927"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1" name="Rectangle 130"/>
            <p:cNvSpPr/>
            <p:nvPr/>
          </p:nvSpPr>
          <p:spPr>
            <a:xfrm>
              <a:off x="8994441"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9287955"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58146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7233357" y="322897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7526871" y="3228970"/>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7" name="Rectangle 136"/>
            <p:cNvSpPr/>
            <p:nvPr/>
          </p:nvSpPr>
          <p:spPr>
            <a:xfrm>
              <a:off x="7820385"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8113899" y="322843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9" name="Rectangle 138"/>
            <p:cNvSpPr/>
            <p:nvPr/>
          </p:nvSpPr>
          <p:spPr>
            <a:xfrm>
              <a:off x="8407413"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8700927"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8994441"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2" name="Rectangle 141"/>
            <p:cNvSpPr/>
            <p:nvPr/>
          </p:nvSpPr>
          <p:spPr>
            <a:xfrm>
              <a:off x="9287955"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3" name="Rectangle 142"/>
            <p:cNvSpPr/>
            <p:nvPr/>
          </p:nvSpPr>
          <p:spPr>
            <a:xfrm>
              <a:off x="9581469"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7233357"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7526871"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7820385"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8" name="Rectangle 147"/>
            <p:cNvSpPr/>
            <p:nvPr/>
          </p:nvSpPr>
          <p:spPr>
            <a:xfrm>
              <a:off x="8113899"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9" name="Rectangle 148"/>
            <p:cNvSpPr/>
            <p:nvPr/>
          </p:nvSpPr>
          <p:spPr>
            <a:xfrm>
              <a:off x="8407413"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8700927"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8994441" y="349306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2" name="Rectangle 151"/>
            <p:cNvSpPr/>
            <p:nvPr/>
          </p:nvSpPr>
          <p:spPr>
            <a:xfrm>
              <a:off x="9287955" y="349306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9581469"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7233357"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7526871"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7820385"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8113899"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8407413"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0" name="Rectangle 159"/>
            <p:cNvSpPr/>
            <p:nvPr/>
          </p:nvSpPr>
          <p:spPr>
            <a:xfrm>
              <a:off x="8700927"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1" name="Rectangle 160"/>
            <p:cNvSpPr/>
            <p:nvPr/>
          </p:nvSpPr>
          <p:spPr>
            <a:xfrm>
              <a:off x="8994441" y="378610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9287955" y="378610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3" name="Rectangle 162"/>
            <p:cNvSpPr/>
            <p:nvPr/>
          </p:nvSpPr>
          <p:spPr>
            <a:xfrm>
              <a:off x="9581469"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5" name="Rectangle 164"/>
            <p:cNvSpPr/>
            <p:nvPr/>
          </p:nvSpPr>
          <p:spPr>
            <a:xfrm>
              <a:off x="7233357"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7526871"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7820385"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8113899"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8407413"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0" name="Rectangle 169"/>
            <p:cNvSpPr/>
            <p:nvPr/>
          </p:nvSpPr>
          <p:spPr>
            <a:xfrm>
              <a:off x="8700927"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8994441" y="405126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2" name="Rectangle 171"/>
            <p:cNvSpPr/>
            <p:nvPr/>
          </p:nvSpPr>
          <p:spPr>
            <a:xfrm>
              <a:off x="9287955" y="405126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9581469"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5" name="Rectangle 174"/>
            <p:cNvSpPr/>
            <p:nvPr/>
          </p:nvSpPr>
          <p:spPr>
            <a:xfrm>
              <a:off x="7233357"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7526871"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7820385"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811389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8407413"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8700927"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8994441"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2" name="Rectangle 181"/>
            <p:cNvSpPr/>
            <p:nvPr/>
          </p:nvSpPr>
          <p:spPr>
            <a:xfrm>
              <a:off x="9287955"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3" name="Rectangle 182"/>
            <p:cNvSpPr/>
            <p:nvPr/>
          </p:nvSpPr>
          <p:spPr>
            <a:xfrm>
              <a:off x="958146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8700927" y="2657973"/>
              <a:ext cx="293514" cy="265162"/>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p:grpSp>
        <p:nvGrpSpPr>
          <p:cNvPr id="52" name="Group 51">
            <a:extLst>
              <a:ext uri="{FF2B5EF4-FFF2-40B4-BE49-F238E27FC236}">
                <a16:creationId xmlns:a16="http://schemas.microsoft.com/office/drawing/2014/main" id="{01D50B7B-3100-C794-83B3-651BDC5F3DB5}"/>
              </a:ext>
            </a:extLst>
          </p:cNvPr>
          <p:cNvGrpSpPr/>
          <p:nvPr/>
        </p:nvGrpSpPr>
        <p:grpSpPr>
          <a:xfrm>
            <a:off x="1524000" y="1246118"/>
            <a:ext cx="4600060" cy="2539233"/>
            <a:chOff x="0" y="3020093"/>
            <a:chExt cx="7044346" cy="3888478"/>
          </a:xfrm>
        </p:grpSpPr>
        <p:cxnSp>
          <p:nvCxnSpPr>
            <p:cNvPr id="53" name="Straight Connector 52">
              <a:extLst>
                <a:ext uri="{FF2B5EF4-FFF2-40B4-BE49-F238E27FC236}">
                  <a16:creationId xmlns:a16="http://schemas.microsoft.com/office/drawing/2014/main" id="{4F3342EE-A9B2-FA6C-73D4-46AB375F0854}"/>
                </a:ext>
              </a:extLst>
            </p:cNvPr>
            <p:cNvCxnSpPr>
              <a:stCxn id="67" idx="7"/>
              <a:endCxn id="68"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91CB77-4C51-BFDB-275E-23A95C506138}"/>
                </a:ext>
              </a:extLst>
            </p:cNvPr>
            <p:cNvCxnSpPr>
              <a:stCxn id="68" idx="6"/>
              <a:endCxn id="71"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CF58B5-ECF0-F95A-3D8E-C1FF823F9D9C}"/>
                </a:ext>
              </a:extLst>
            </p:cNvPr>
            <p:cNvCxnSpPr>
              <a:stCxn id="67" idx="4"/>
              <a:endCxn id="69"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0012D5-F9F9-6C25-7F84-273687242B73}"/>
                </a:ext>
              </a:extLst>
            </p:cNvPr>
            <p:cNvCxnSpPr>
              <a:stCxn id="70" idx="3"/>
              <a:endCxn id="69"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6B8498-7F38-B175-608F-5EACB1DC882D}"/>
                </a:ext>
              </a:extLst>
            </p:cNvPr>
            <p:cNvCxnSpPr>
              <a:stCxn id="72" idx="2"/>
              <a:endCxn id="69"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622185-67AE-8746-83C4-9430F0B601B1}"/>
                </a:ext>
              </a:extLst>
            </p:cNvPr>
            <p:cNvCxnSpPr>
              <a:stCxn id="70" idx="5"/>
              <a:endCxn id="72"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DCB21F-5EFD-8B37-9029-945FB9DCD116}"/>
                </a:ext>
              </a:extLst>
            </p:cNvPr>
            <p:cNvCxnSpPr>
              <a:stCxn id="70" idx="7"/>
              <a:endCxn id="71"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30A11C-A644-608E-EE8D-8169A2CBE13E}"/>
                </a:ext>
              </a:extLst>
            </p:cNvPr>
            <p:cNvCxnSpPr>
              <a:stCxn id="72" idx="6"/>
              <a:endCxn id="73"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536144-ADFE-4E2B-0E88-0B75DA8A2636}"/>
                </a:ext>
              </a:extLst>
            </p:cNvPr>
            <p:cNvCxnSpPr>
              <a:stCxn id="73" idx="1"/>
              <a:endCxn id="71"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896E5-4865-638B-963D-3F36DDC7066A}"/>
                </a:ext>
              </a:extLst>
            </p:cNvPr>
            <p:cNvCxnSpPr>
              <a:stCxn id="75" idx="2"/>
              <a:endCxn id="71"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325C00-F967-9FE5-EEC3-96943F31E68D}"/>
                </a:ext>
              </a:extLst>
            </p:cNvPr>
            <p:cNvCxnSpPr>
              <a:stCxn id="73" idx="0"/>
              <a:endCxn id="75"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DA5262-2679-9A04-1545-443C541D5549}"/>
                </a:ext>
              </a:extLst>
            </p:cNvPr>
            <p:cNvCxnSpPr>
              <a:stCxn id="74" idx="1"/>
              <a:endCxn id="75"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583069-4000-75DF-D600-CD6DF4A08E4A}"/>
                </a:ext>
              </a:extLst>
            </p:cNvPr>
            <p:cNvCxnSpPr>
              <a:stCxn id="74" idx="3"/>
              <a:endCxn id="73"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D16408F-FB91-869A-9BF7-8700A532C2CD}"/>
                </a:ext>
              </a:extLst>
            </p:cNvPr>
            <p:cNvCxnSpPr>
              <a:stCxn id="68" idx="4"/>
              <a:endCxn id="69"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5075E689-1532-32F5-D97D-16160EE5DF90}"/>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8" name="Oval 67">
              <a:extLst>
                <a:ext uri="{FF2B5EF4-FFF2-40B4-BE49-F238E27FC236}">
                  <a16:creationId xmlns:a16="http://schemas.microsoft.com/office/drawing/2014/main" id="{0C49BF0B-5924-64AD-3493-7900DF244C30}"/>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9" name="Oval 68">
              <a:extLst>
                <a:ext uri="{FF2B5EF4-FFF2-40B4-BE49-F238E27FC236}">
                  <a16:creationId xmlns:a16="http://schemas.microsoft.com/office/drawing/2014/main" id="{C8CE1177-4B0A-2EF3-CBE7-03AEBA8FB12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0" name="Oval 69">
              <a:extLst>
                <a:ext uri="{FF2B5EF4-FFF2-40B4-BE49-F238E27FC236}">
                  <a16:creationId xmlns:a16="http://schemas.microsoft.com/office/drawing/2014/main" id="{977C052A-E54F-19DA-8B07-AFD851537FB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71" name="Oval 70">
              <a:extLst>
                <a:ext uri="{FF2B5EF4-FFF2-40B4-BE49-F238E27FC236}">
                  <a16:creationId xmlns:a16="http://schemas.microsoft.com/office/drawing/2014/main" id="{85B67BCC-2BD0-A862-35D2-10179B59465B}"/>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72" name="Oval 71">
              <a:extLst>
                <a:ext uri="{FF2B5EF4-FFF2-40B4-BE49-F238E27FC236}">
                  <a16:creationId xmlns:a16="http://schemas.microsoft.com/office/drawing/2014/main" id="{86BC8E41-DAB6-A248-2348-C7CDEC8BF5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73" name="Oval 72">
              <a:extLst>
                <a:ext uri="{FF2B5EF4-FFF2-40B4-BE49-F238E27FC236}">
                  <a16:creationId xmlns:a16="http://schemas.microsoft.com/office/drawing/2014/main" id="{B5294341-350D-16C6-4C8B-5EDE404D826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74" name="Oval 73">
              <a:extLst>
                <a:ext uri="{FF2B5EF4-FFF2-40B4-BE49-F238E27FC236}">
                  <a16:creationId xmlns:a16="http://schemas.microsoft.com/office/drawing/2014/main" id="{4AD7798D-D1F8-988C-F9BD-C2195897EC6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75" name="Oval 74">
              <a:extLst>
                <a:ext uri="{FF2B5EF4-FFF2-40B4-BE49-F238E27FC236}">
                  <a16:creationId xmlns:a16="http://schemas.microsoft.com/office/drawing/2014/main" id="{280C5C2A-FCF2-7A58-5811-CC6F91457247}"/>
                </a:ext>
              </a:extLst>
            </p:cNvPr>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285591A-507D-7AE7-1116-86739111EDA2}"/>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77" name="TextBox 76">
                <a:extLst>
                  <a:ext uri="{FF2B5EF4-FFF2-40B4-BE49-F238E27FC236}">
                    <a16:creationId xmlns:a16="http://schemas.microsoft.com/office/drawing/2014/main" id="{1285591A-507D-7AE7-1116-86739111EDA2}"/>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7064DDF-8436-4E12-4E3C-42EF46279474}"/>
                  </a:ext>
                </a:extLst>
              </p:cNvPr>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endParaRPr lang="en-US" sz="2400" dirty="0"/>
              </a:p>
              <a:p>
                <a:endParaRPr lang="en-US" sz="2400" dirty="0"/>
              </a:p>
            </p:txBody>
          </p:sp>
        </mc:Choice>
        <mc:Fallback>
          <p:sp>
            <p:nvSpPr>
              <p:cNvPr id="5" name="TextBox 4">
                <a:extLst>
                  <a:ext uri="{FF2B5EF4-FFF2-40B4-BE49-F238E27FC236}">
                    <a16:creationId xmlns:a16="http://schemas.microsoft.com/office/drawing/2014/main" id="{C7064DDF-8436-4E12-4E3C-42EF46279474}"/>
                  </a:ext>
                </a:extLst>
              </p:cNvPr>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4"/>
                <a:stretch>
                  <a:fillRect l="-1980" t="-1600"/>
                </a:stretch>
              </a:blipFill>
            </p:spPr>
            <p:txBody>
              <a:bodyPr/>
              <a:lstStyle/>
              <a:p>
                <a:r>
                  <a:rPr lang="en-US">
                    <a:noFill/>
                  </a:rPr>
                  <a:t> </a:t>
                </a:r>
              </a:p>
            </p:txBody>
          </p:sp>
        </mc:Fallback>
      </mc:AlternateContent>
    </p:spTree>
    <p:extLst>
      <p:ext uri="{BB962C8B-B14F-4D97-AF65-F5344CB8AC3E}">
        <p14:creationId xmlns:p14="http://schemas.microsoft.com/office/powerpoint/2010/main" val="201473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Matrix (weighted)</a:t>
            </a:r>
          </a:p>
        </p:txBody>
      </p:sp>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p:grpSp>
        <p:nvGrpSpPr>
          <p:cNvPr id="78" name="Group 77">
            <a:extLst>
              <a:ext uri="{FF2B5EF4-FFF2-40B4-BE49-F238E27FC236}">
                <a16:creationId xmlns:a16="http://schemas.microsoft.com/office/drawing/2014/main" id="{F1A7F7DB-774F-DDB4-BC89-6AFAFF167796}"/>
              </a:ext>
            </a:extLst>
          </p:cNvPr>
          <p:cNvGrpSpPr/>
          <p:nvPr/>
        </p:nvGrpSpPr>
        <p:grpSpPr>
          <a:xfrm>
            <a:off x="7572412" y="1567190"/>
            <a:ext cx="4261557" cy="4144421"/>
            <a:chOff x="6939843" y="1796152"/>
            <a:chExt cx="2935140" cy="2854463"/>
          </a:xfrm>
        </p:grpSpPr>
        <p:sp>
          <p:nvSpPr>
            <p:cNvPr id="43" name="Rectangle 42"/>
            <p:cNvSpPr/>
            <p:nvPr/>
          </p:nvSpPr>
          <p:spPr>
            <a:xfrm>
              <a:off x="6939843" y="209019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44" name="Rectangle 43"/>
            <p:cNvSpPr/>
            <p:nvPr/>
          </p:nvSpPr>
          <p:spPr>
            <a:xfrm>
              <a:off x="6939843" y="23837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5" name="Rectangle 44"/>
            <p:cNvSpPr/>
            <p:nvPr/>
          </p:nvSpPr>
          <p:spPr>
            <a:xfrm>
              <a:off x="6939843" y="266172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Rectangle 45"/>
            <p:cNvSpPr/>
            <p:nvPr/>
          </p:nvSpPr>
          <p:spPr>
            <a:xfrm>
              <a:off x="6939843" y="294452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7" name="Rectangle 46"/>
            <p:cNvSpPr/>
            <p:nvPr/>
          </p:nvSpPr>
          <p:spPr>
            <a:xfrm>
              <a:off x="6939843" y="3237939"/>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8" name="Rectangle 47"/>
            <p:cNvSpPr/>
            <p:nvPr/>
          </p:nvSpPr>
          <p:spPr>
            <a:xfrm>
              <a:off x="6939843" y="3510186"/>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9" name="Rectangle 48"/>
            <p:cNvSpPr/>
            <p:nvPr/>
          </p:nvSpPr>
          <p:spPr>
            <a:xfrm>
              <a:off x="6939843" y="377474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50" name="Rectangle 49"/>
            <p:cNvSpPr/>
            <p:nvPr/>
          </p:nvSpPr>
          <p:spPr>
            <a:xfrm>
              <a:off x="6939843" y="4068510"/>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51" name="Rectangle 50"/>
            <p:cNvSpPr/>
            <p:nvPr/>
          </p:nvSpPr>
          <p:spPr>
            <a:xfrm>
              <a:off x="6939843" y="4346788"/>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nvGrpSpPr>
            <p:cNvPr id="3" name="Group 2"/>
            <p:cNvGrpSpPr/>
            <p:nvPr/>
          </p:nvGrpSpPr>
          <p:grpSpPr>
            <a:xfrm>
              <a:off x="7233357" y="1796152"/>
              <a:ext cx="2641626" cy="298875"/>
              <a:chOff x="5709357" y="1796152"/>
              <a:chExt cx="2641626" cy="298875"/>
            </a:xfrm>
          </p:grpSpPr>
          <p:sp>
            <p:nvSpPr>
              <p:cNvPr id="85" name="Rectangle 84"/>
              <p:cNvSpPr/>
              <p:nvPr/>
            </p:nvSpPr>
            <p:spPr>
              <a:xfrm>
                <a:off x="5709357"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86" name="Rectangle 85"/>
              <p:cNvSpPr/>
              <p:nvPr/>
            </p:nvSpPr>
            <p:spPr>
              <a:xfrm>
                <a:off x="6002871" y="1796685"/>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7" name="Rectangle 86"/>
              <p:cNvSpPr/>
              <p:nvPr/>
            </p:nvSpPr>
            <p:spPr>
              <a:xfrm>
                <a:off x="6296385"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8" name="Rectangle 87"/>
              <p:cNvSpPr/>
              <p:nvPr/>
            </p:nvSpPr>
            <p:spPr>
              <a:xfrm>
                <a:off x="658989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9" name="Rectangle 88"/>
              <p:cNvSpPr/>
              <p:nvPr/>
            </p:nvSpPr>
            <p:spPr>
              <a:xfrm>
                <a:off x="6883413"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90" name="Rectangle 89"/>
              <p:cNvSpPr/>
              <p:nvPr/>
            </p:nvSpPr>
            <p:spPr>
              <a:xfrm>
                <a:off x="7176927"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1" name="Rectangle 90"/>
              <p:cNvSpPr/>
              <p:nvPr/>
            </p:nvSpPr>
            <p:spPr>
              <a:xfrm>
                <a:off x="7470441"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92" name="Rectangle 91"/>
              <p:cNvSpPr/>
              <p:nvPr/>
            </p:nvSpPr>
            <p:spPr>
              <a:xfrm>
                <a:off x="7763955" y="1801513"/>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93" name="Rectangle 92"/>
              <p:cNvSpPr/>
              <p:nvPr/>
            </p:nvSpPr>
            <p:spPr>
              <a:xfrm>
                <a:off x="8057469" y="1796152"/>
                <a:ext cx="293514" cy="29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grpSp>
        <p:sp>
          <p:nvSpPr>
            <p:cNvPr id="95" name="Rectangle 94"/>
            <p:cNvSpPr/>
            <p:nvPr/>
          </p:nvSpPr>
          <p:spPr>
            <a:xfrm>
              <a:off x="7233357" y="211209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7526871" y="211209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7" name="Rectangle 96"/>
            <p:cNvSpPr/>
            <p:nvPr/>
          </p:nvSpPr>
          <p:spPr>
            <a:xfrm>
              <a:off x="7820385" y="2111562"/>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8" name="Rectangle 97"/>
            <p:cNvSpPr/>
            <p:nvPr/>
          </p:nvSpPr>
          <p:spPr>
            <a:xfrm>
              <a:off x="811389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8407413"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8700927"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8994441"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287955" y="211102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9581469" y="211156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7233357" y="237725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6" name="Rectangle 105"/>
            <p:cNvSpPr/>
            <p:nvPr/>
          </p:nvSpPr>
          <p:spPr>
            <a:xfrm>
              <a:off x="7526871" y="237725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7820385"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8" name="Rectangle 107"/>
            <p:cNvSpPr/>
            <p:nvPr/>
          </p:nvSpPr>
          <p:spPr>
            <a:xfrm>
              <a:off x="811389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8407413" y="237672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0" name="Rectangle 109"/>
            <p:cNvSpPr/>
            <p:nvPr/>
          </p:nvSpPr>
          <p:spPr>
            <a:xfrm>
              <a:off x="8700927"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8994441"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9287955" y="237619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9581469" y="2376724"/>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233357"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6" name="Rectangle 115"/>
            <p:cNvSpPr/>
            <p:nvPr/>
          </p:nvSpPr>
          <p:spPr>
            <a:xfrm>
              <a:off x="7526871" y="267029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7" name="Rectangle 116"/>
            <p:cNvSpPr/>
            <p:nvPr/>
          </p:nvSpPr>
          <p:spPr>
            <a:xfrm>
              <a:off x="7820385"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8113899" y="2669761"/>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9" name="Rectangle 118"/>
            <p:cNvSpPr/>
            <p:nvPr/>
          </p:nvSpPr>
          <p:spPr>
            <a:xfrm>
              <a:off x="8407413"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8700927"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8994441"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9287955" y="266922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9581469" y="266976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233357"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7526871" y="293545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7820385"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8" name="Rectangle 127"/>
            <p:cNvSpPr/>
            <p:nvPr/>
          </p:nvSpPr>
          <p:spPr>
            <a:xfrm>
              <a:off x="811389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8407413"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0" name="Rectangle 129"/>
            <p:cNvSpPr/>
            <p:nvPr/>
          </p:nvSpPr>
          <p:spPr>
            <a:xfrm>
              <a:off x="8700927" y="293492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1" name="Rectangle 130"/>
            <p:cNvSpPr/>
            <p:nvPr/>
          </p:nvSpPr>
          <p:spPr>
            <a:xfrm>
              <a:off x="8994441"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9287955" y="293439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9581469" y="293492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p:cNvSpPr/>
            <p:nvPr/>
          </p:nvSpPr>
          <p:spPr>
            <a:xfrm>
              <a:off x="7233357" y="3228970"/>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7526871" y="3228970"/>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7" name="Rectangle 136"/>
            <p:cNvSpPr/>
            <p:nvPr/>
          </p:nvSpPr>
          <p:spPr>
            <a:xfrm>
              <a:off x="7820385"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8113899" y="3228437"/>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9" name="Rectangle 138"/>
            <p:cNvSpPr/>
            <p:nvPr/>
          </p:nvSpPr>
          <p:spPr>
            <a:xfrm>
              <a:off x="8407413"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8700927"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8994441"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2" name="Rectangle 141"/>
            <p:cNvSpPr/>
            <p:nvPr/>
          </p:nvSpPr>
          <p:spPr>
            <a:xfrm>
              <a:off x="9287955" y="3227904"/>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3" name="Rectangle 142"/>
            <p:cNvSpPr/>
            <p:nvPr/>
          </p:nvSpPr>
          <p:spPr>
            <a:xfrm>
              <a:off x="9581469" y="3228437"/>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7233357"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7526871" y="3494132"/>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7820385"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8" name="Rectangle 147"/>
            <p:cNvSpPr/>
            <p:nvPr/>
          </p:nvSpPr>
          <p:spPr>
            <a:xfrm>
              <a:off x="8113899" y="3493599"/>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9" name="Rectangle 148"/>
            <p:cNvSpPr/>
            <p:nvPr/>
          </p:nvSpPr>
          <p:spPr>
            <a:xfrm>
              <a:off x="8407413"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p:cNvSpPr/>
            <p:nvPr/>
          </p:nvSpPr>
          <p:spPr>
            <a:xfrm>
              <a:off x="8700927"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8994441" y="349306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2" name="Rectangle 151"/>
            <p:cNvSpPr/>
            <p:nvPr/>
          </p:nvSpPr>
          <p:spPr>
            <a:xfrm>
              <a:off x="9287955" y="349306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9581469" y="349359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7233357"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7526871" y="3787169"/>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7820385"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8113899" y="3786636"/>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8407413"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0" name="Rectangle 159"/>
            <p:cNvSpPr/>
            <p:nvPr/>
          </p:nvSpPr>
          <p:spPr>
            <a:xfrm>
              <a:off x="8700927"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1" name="Rectangle 160"/>
            <p:cNvSpPr/>
            <p:nvPr/>
          </p:nvSpPr>
          <p:spPr>
            <a:xfrm>
              <a:off x="8994441" y="3786103"/>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9287955" y="3786103"/>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3" name="Rectangle 162"/>
            <p:cNvSpPr/>
            <p:nvPr/>
          </p:nvSpPr>
          <p:spPr>
            <a:xfrm>
              <a:off x="9581469" y="3786636"/>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65" name="Rectangle 164"/>
            <p:cNvSpPr/>
            <p:nvPr/>
          </p:nvSpPr>
          <p:spPr>
            <a:xfrm>
              <a:off x="7233357"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7526871" y="405233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7820385"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8113899"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8407413"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0" name="Rectangle 169"/>
            <p:cNvSpPr/>
            <p:nvPr/>
          </p:nvSpPr>
          <p:spPr>
            <a:xfrm>
              <a:off x="8700927" y="405179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8994441" y="405126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2" name="Rectangle 171"/>
            <p:cNvSpPr/>
            <p:nvPr/>
          </p:nvSpPr>
          <p:spPr>
            <a:xfrm>
              <a:off x="9287955" y="4051265"/>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9581469" y="4051798"/>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5" name="Rectangle 174"/>
            <p:cNvSpPr/>
            <p:nvPr/>
          </p:nvSpPr>
          <p:spPr>
            <a:xfrm>
              <a:off x="7233357"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7526871" y="4357101"/>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7820385"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811389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8407413"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8700927"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8994441"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2" name="Rectangle 181"/>
            <p:cNvSpPr/>
            <p:nvPr/>
          </p:nvSpPr>
          <p:spPr>
            <a:xfrm>
              <a:off x="9287955" y="4356035"/>
              <a:ext cx="293514" cy="293514"/>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3" name="Rectangle 182"/>
            <p:cNvSpPr/>
            <p:nvPr/>
          </p:nvSpPr>
          <p:spPr>
            <a:xfrm>
              <a:off x="9581469" y="4356568"/>
              <a:ext cx="293514" cy="293514"/>
            </a:xfrm>
            <a:prstGeom prst="rect">
              <a:avLst/>
            </a:prstGeom>
            <a:solidFill>
              <a:schemeClr val="bg1">
                <a:lumMod val="75000"/>
              </a:scheme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8700927" y="2657973"/>
              <a:ext cx="293514" cy="265162"/>
            </a:xfrm>
            <a:prstGeom prst="rect">
              <a:avLst/>
            </a:prstGeom>
            <a:solidFill>
              <a:srgbClr val="FF505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gr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285591A-507D-7AE7-1116-86739111EDA2}"/>
                  </a:ext>
                </a:extLst>
              </p:cNvPr>
              <p:cNvSpPr txBox="1"/>
              <p:nvPr/>
            </p:nvSpPr>
            <p:spPr>
              <a:xfrm>
                <a:off x="5125006" y="4897409"/>
                <a:ext cx="1506887" cy="954107"/>
              </a:xfrm>
              <a:prstGeom prst="rect">
                <a:avLst/>
              </a:prstGeom>
              <a:noFill/>
              <a:ln>
                <a:solidFill>
                  <a:srgbClr val="FF33CC"/>
                </a:solidFill>
              </a:ln>
            </p:spPr>
            <p:txBody>
              <a:bodyPr wrap="none" rtlCol="0">
                <a:spAutoFit/>
              </a:bodyPr>
              <a:lstStyle/>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𝑉</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𝑛</m:t>
                    </m:r>
                  </m:oMath>
                </a14:m>
                <a:r>
                  <a:rPr lang="en-US" sz="2800" b="0" dirty="0">
                    <a:solidFill>
                      <a:srgbClr val="FF33CC"/>
                    </a:solidFill>
                  </a:rPr>
                  <a:t> </a:t>
                </a:r>
              </a:p>
              <a:p>
                <a14:m>
                  <m:oMath xmlns:m="http://schemas.openxmlformats.org/officeDocument/2006/math">
                    <m:d>
                      <m:dPr>
                        <m:begChr m:val="|"/>
                        <m:endChr m:val="|"/>
                        <m:ctrlPr>
                          <a:rPr lang="en-US" sz="2800" b="0" i="1" smtClean="0">
                            <a:solidFill>
                              <a:srgbClr val="FF33CC"/>
                            </a:solidFill>
                            <a:latin typeface="Cambria Math" panose="02040503050406030204" pitchFamily="18" charset="0"/>
                          </a:rPr>
                        </m:ctrlPr>
                      </m:dPr>
                      <m:e>
                        <m:r>
                          <a:rPr lang="en-US" sz="2800" b="0" i="1" smtClean="0">
                            <a:solidFill>
                              <a:srgbClr val="FF33CC"/>
                            </a:solidFill>
                            <a:latin typeface="Cambria Math" panose="02040503050406030204" pitchFamily="18" charset="0"/>
                          </a:rPr>
                          <m:t>𝐸</m:t>
                        </m:r>
                      </m:e>
                    </m:d>
                    <m:r>
                      <a:rPr lang="en-US" sz="2800" b="0" i="1" smtClean="0">
                        <a:solidFill>
                          <a:srgbClr val="FF33CC"/>
                        </a:solidFill>
                        <a:latin typeface="Cambria Math" panose="02040503050406030204" pitchFamily="18" charset="0"/>
                      </a:rPr>
                      <m:t>=</m:t>
                    </m:r>
                    <m:r>
                      <a:rPr lang="en-US" sz="2800" b="0" i="1" smtClean="0">
                        <a:solidFill>
                          <a:srgbClr val="FF33CC"/>
                        </a:solidFill>
                        <a:latin typeface="Cambria Math" panose="02040503050406030204" pitchFamily="18" charset="0"/>
                      </a:rPr>
                      <m:t>𝑚</m:t>
                    </m:r>
                  </m:oMath>
                </a14:m>
                <a:r>
                  <a:rPr lang="en-US" sz="2800" dirty="0">
                    <a:solidFill>
                      <a:srgbClr val="FF33CC"/>
                    </a:solidFill>
                  </a:rPr>
                  <a:t> </a:t>
                </a:r>
              </a:p>
            </p:txBody>
          </p:sp>
        </mc:Choice>
        <mc:Fallback xmlns="">
          <p:sp>
            <p:nvSpPr>
              <p:cNvPr id="77" name="TextBox 76">
                <a:extLst>
                  <a:ext uri="{FF2B5EF4-FFF2-40B4-BE49-F238E27FC236}">
                    <a16:creationId xmlns:a16="http://schemas.microsoft.com/office/drawing/2014/main" id="{1285591A-507D-7AE7-1116-86739111EDA2}"/>
                  </a:ext>
                </a:extLst>
              </p:cNvPr>
              <p:cNvSpPr txBox="1">
                <a:spLocks noRot="1" noChangeAspect="1" noMove="1" noResize="1" noEditPoints="1" noAdjustHandles="1" noChangeArrowheads="1" noChangeShapeType="1" noTextEdit="1"/>
              </p:cNvSpPr>
              <p:nvPr/>
            </p:nvSpPr>
            <p:spPr>
              <a:xfrm>
                <a:off x="5125006" y="4897409"/>
                <a:ext cx="1506887" cy="954107"/>
              </a:xfrm>
              <a:prstGeom prst="rect">
                <a:avLst/>
              </a:prstGeom>
              <a:blipFill>
                <a:blip r:embed="rId3"/>
                <a:stretch>
                  <a:fillRect/>
                </a:stretch>
              </a:blipFill>
              <a:ln>
                <a:solidFill>
                  <a:srgbClr val="FF33CC"/>
                </a:solid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ACFD0F0-CAEA-3F3D-4355-8F6A6099BAF2}"/>
              </a:ext>
            </a:extLst>
          </p:cNvPr>
          <p:cNvGrpSpPr/>
          <p:nvPr/>
        </p:nvGrpSpPr>
        <p:grpSpPr>
          <a:xfrm>
            <a:off x="1524000" y="1143000"/>
            <a:ext cx="4600060" cy="2787240"/>
            <a:chOff x="0" y="2862182"/>
            <a:chExt cx="7044346" cy="4268266"/>
          </a:xfrm>
        </p:grpSpPr>
        <p:cxnSp>
          <p:nvCxnSpPr>
            <p:cNvPr id="6" name="Straight Connector 5">
              <a:extLst>
                <a:ext uri="{FF2B5EF4-FFF2-40B4-BE49-F238E27FC236}">
                  <a16:creationId xmlns:a16="http://schemas.microsoft.com/office/drawing/2014/main" id="{B03DEDC3-8A71-12E6-C383-365BED1D0704}"/>
                </a:ext>
              </a:extLst>
            </p:cNvPr>
            <p:cNvCxnSpPr>
              <a:stCxn id="34" idx="7"/>
              <a:endCxn id="35"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0D13497-D3B5-06B8-BA9A-196C3F3CFA4C}"/>
                </a:ext>
              </a:extLst>
            </p:cNvPr>
            <p:cNvCxnSpPr>
              <a:stCxn id="35" idx="6"/>
              <a:endCxn id="3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80AC92-7DA0-5EB1-D6CE-1E8BA2CB5025}"/>
                </a:ext>
              </a:extLst>
            </p:cNvPr>
            <p:cNvCxnSpPr>
              <a:stCxn id="34" idx="4"/>
              <a:endCxn id="36"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893485-66AB-41D4-CF14-FB8728D94384}"/>
                </a:ext>
              </a:extLst>
            </p:cNvPr>
            <p:cNvCxnSpPr>
              <a:stCxn id="37" idx="3"/>
              <a:endCxn id="36"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8FF82B-B6A8-E4C4-C963-B485543BCF62}"/>
                </a:ext>
              </a:extLst>
            </p:cNvPr>
            <p:cNvCxnSpPr>
              <a:stCxn id="39" idx="2"/>
              <a:endCxn id="36"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EC1AEF-3C5A-1795-38D8-7A50C4715784}"/>
                </a:ext>
              </a:extLst>
            </p:cNvPr>
            <p:cNvCxnSpPr>
              <a:stCxn id="37" idx="5"/>
              <a:endCxn id="39"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E99C1B-E24F-309C-8930-89C0B541DFD1}"/>
                </a:ext>
              </a:extLst>
            </p:cNvPr>
            <p:cNvCxnSpPr>
              <a:stCxn id="37" idx="7"/>
              <a:endCxn id="3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B7B7152-5659-CA66-3DC9-869D534DC20E}"/>
                </a:ext>
              </a:extLst>
            </p:cNvPr>
            <p:cNvCxnSpPr>
              <a:stCxn id="39" idx="6"/>
              <a:endCxn id="40"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FBF6DE-D4F3-74B3-F635-3EAC0B9133B7}"/>
                </a:ext>
              </a:extLst>
            </p:cNvPr>
            <p:cNvCxnSpPr>
              <a:stCxn id="40" idx="1"/>
              <a:endCxn id="3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05ACC5-E2D3-52BE-EB40-DF5A49484DDE}"/>
                </a:ext>
              </a:extLst>
            </p:cNvPr>
            <p:cNvCxnSpPr>
              <a:stCxn id="42" idx="2"/>
              <a:endCxn id="38" idx="5"/>
            </p:cNvCxnSpPr>
            <p:nvPr/>
          </p:nvCxnSpPr>
          <p:spPr>
            <a:xfrm flipH="1" flipV="1">
              <a:off x="4392599" y="3510584"/>
              <a:ext cx="893790" cy="4952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6380E6-3FDA-E358-FB09-F29C47E60825}"/>
                </a:ext>
              </a:extLst>
            </p:cNvPr>
            <p:cNvCxnSpPr>
              <a:stCxn id="40" idx="0"/>
              <a:endCxn id="42" idx="3"/>
            </p:cNvCxnSpPr>
            <p:nvPr/>
          </p:nvCxnSpPr>
          <p:spPr>
            <a:xfrm flipV="1">
              <a:off x="5257802" y="4187257"/>
              <a:ext cx="103754" cy="1951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87A88A-409D-8D94-92EF-A3CA1A4D9C2F}"/>
                </a:ext>
              </a:extLst>
            </p:cNvPr>
            <p:cNvCxnSpPr>
              <a:stCxn id="41" idx="1"/>
              <a:endCxn id="42" idx="5"/>
            </p:cNvCxnSpPr>
            <p:nvPr/>
          </p:nvCxnSpPr>
          <p:spPr>
            <a:xfrm flipH="1" flipV="1">
              <a:off x="5724490" y="4187257"/>
              <a:ext cx="881755" cy="6748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6CB830C-4010-0F6D-CA49-A03849EE150A}"/>
                </a:ext>
              </a:extLst>
            </p:cNvPr>
            <p:cNvCxnSpPr>
              <a:stCxn id="41" idx="3"/>
              <a:endCxn id="40"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1D52A1-F216-4E52-3B19-7DFF0E17611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A021CB0-78A1-941A-85AF-73FD3BC82E3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8B11E92-FCF0-7B03-799F-5C45C46FB49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DF920580-31C5-D681-D472-7CB082553E0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5E6DA40A-FBEB-EA6E-6D79-F18C272C5E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82202B9-C6D8-1DC9-E3C3-1B4219FD9E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A28D2EB-E2B9-B81C-731B-E1B186DB6FC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A9769688-4212-57E0-B979-91690162228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F52D6641-22D1-96ED-B8FF-BC87203F711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A3F7DC8D-E02F-E016-85C4-79B772C0049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8FC20B16-5381-A254-5556-B6D4501B511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581AD04-A3AE-9309-DFF4-EF3D9FE20F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34350CB-BC96-454D-1F32-9D4A085A132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634BAA6F-E4FA-01D2-F81D-B9E528E7C8FB}"/>
                </a:ext>
              </a:extLst>
            </p:cNvPr>
            <p:cNvCxnSpPr>
              <a:stCxn id="35" idx="4"/>
              <a:endCxn id="36"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2282C8-F2F7-45DF-CCA9-6ECABF092DF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BCD5587-B982-D447-D64F-888A5676E718}"/>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a:extLst>
                <a:ext uri="{FF2B5EF4-FFF2-40B4-BE49-F238E27FC236}">
                  <a16:creationId xmlns:a16="http://schemas.microsoft.com/office/drawing/2014/main" id="{585891CD-0431-39DE-BEC0-93F30DF20BE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3D48CA4F-80A5-D018-7F37-89E1A32D888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7" name="Oval 36">
              <a:extLst>
                <a:ext uri="{FF2B5EF4-FFF2-40B4-BE49-F238E27FC236}">
                  <a16:creationId xmlns:a16="http://schemas.microsoft.com/office/drawing/2014/main" id="{C220B665-2751-C1E6-D211-A728A19C716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8" name="Oval 37">
              <a:extLst>
                <a:ext uri="{FF2B5EF4-FFF2-40B4-BE49-F238E27FC236}">
                  <a16:creationId xmlns:a16="http://schemas.microsoft.com/office/drawing/2014/main" id="{E19D09CA-9AB0-12FB-2963-943D2B7BA8D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a:extLst>
                <a:ext uri="{FF2B5EF4-FFF2-40B4-BE49-F238E27FC236}">
                  <a16:creationId xmlns:a16="http://schemas.microsoft.com/office/drawing/2014/main" id="{6BB5E38A-97F6-1782-B853-200D6649939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0" name="Oval 39">
              <a:extLst>
                <a:ext uri="{FF2B5EF4-FFF2-40B4-BE49-F238E27FC236}">
                  <a16:creationId xmlns:a16="http://schemas.microsoft.com/office/drawing/2014/main" id="{62BE4707-E84E-A8F1-278A-779689EB8E1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41" name="Oval 40">
              <a:extLst>
                <a:ext uri="{FF2B5EF4-FFF2-40B4-BE49-F238E27FC236}">
                  <a16:creationId xmlns:a16="http://schemas.microsoft.com/office/drawing/2014/main" id="{25256ABF-7D43-EFB9-D701-A07B680CB27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2" name="Oval 41">
              <a:extLst>
                <a:ext uri="{FF2B5EF4-FFF2-40B4-BE49-F238E27FC236}">
                  <a16:creationId xmlns:a16="http://schemas.microsoft.com/office/drawing/2014/main" id="{BDAFED39-706A-A91E-BFFD-A74F814C4C10}"/>
                </a:ext>
              </a:extLst>
            </p:cNvPr>
            <p:cNvSpPr/>
            <p:nvPr/>
          </p:nvSpPr>
          <p:spPr>
            <a:xfrm>
              <a:off x="5286390" y="374915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D1FB8B3D-BAAC-3A35-6028-01D2A3E24765}"/>
                  </a:ext>
                </a:extLst>
              </p:cNvPr>
              <p:cNvSpPr txBox="1"/>
              <p:nvPr/>
            </p:nvSpPr>
            <p:spPr>
              <a:xfrm>
                <a:off x="96849" y="3869510"/>
                <a:ext cx="4928325" cy="3046988"/>
              </a:xfrm>
              <a:prstGeom prst="rect">
                <a:avLst/>
              </a:prstGeom>
              <a:noFill/>
            </p:spPr>
            <p:txBody>
              <a:bodyPr wrap="square" rtlCol="0">
                <a:spAutoFit/>
              </a:bodyPr>
              <a:lstStyle/>
              <a:p>
                <a:r>
                  <a:rPr lang="en-US" sz="2400" u="sng" dirty="0"/>
                  <a:t>Time/Space Tradeoffs</a:t>
                </a:r>
              </a:p>
              <a:p>
                <a:r>
                  <a:rPr lang="en-US" sz="2400" dirty="0"/>
                  <a:t>Space to represent: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dirty="0"/>
              </a:p>
              <a:p>
                <a:r>
                  <a:rPr lang="en-US" sz="2400" dirty="0"/>
                  <a:t>Add Edge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Remove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Check if Edge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Exists: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0" smtClean="0">
                        <a:latin typeface="Cambria Math" panose="02040503050406030204" pitchFamily="18" charset="0"/>
                      </a:rPr>
                      <m:t>1</m:t>
                    </m:r>
                    <m:r>
                      <a:rPr lang="en-US" sz="2400" b="0" i="1" smtClean="0">
                        <a:latin typeface="Cambria Math" panose="02040503050406030204" pitchFamily="18" charset="0"/>
                      </a:rPr>
                      <m:t>)</m:t>
                    </m:r>
                  </m:oMath>
                </a14:m>
                <a:endParaRPr lang="en-US" sz="2400" dirty="0"/>
              </a:p>
              <a:p>
                <a:r>
                  <a:rPr lang="en-US" sz="2400" dirty="0"/>
                  <a:t>Get Neighbors (incoming):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r>
                  <a:rPr lang="en-US" sz="2400" dirty="0"/>
                  <a:t>Get Neighbors (outgoing): </a:t>
                </a:r>
                <a14:m>
                  <m:oMath xmlns:m="http://schemas.openxmlformats.org/officeDocument/2006/math">
                    <m:r>
                      <m:rPr>
                        <m:sty m:val="p"/>
                      </m:rPr>
                      <a:rPr lang="en-US" sz="2400" b="0" i="0" smtClean="0">
                        <a:latin typeface="Cambria Math" panose="02040503050406030204" pitchFamily="18" charset="0"/>
                      </a:rPr>
                      <m:t>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endParaRPr lang="en-US" sz="2400" dirty="0"/>
              </a:p>
              <a:p>
                <a:endParaRPr lang="en-US" sz="2400" dirty="0"/>
              </a:p>
            </p:txBody>
          </p:sp>
        </mc:Choice>
        <mc:Fallback>
          <p:sp>
            <p:nvSpPr>
              <p:cNvPr id="52" name="TextBox 51">
                <a:extLst>
                  <a:ext uri="{FF2B5EF4-FFF2-40B4-BE49-F238E27FC236}">
                    <a16:creationId xmlns:a16="http://schemas.microsoft.com/office/drawing/2014/main" id="{D1FB8B3D-BAAC-3A35-6028-01D2A3E24765}"/>
                  </a:ext>
                </a:extLst>
              </p:cNvPr>
              <p:cNvSpPr txBox="1">
                <a:spLocks noRot="1" noChangeAspect="1" noMove="1" noResize="1" noEditPoints="1" noAdjustHandles="1" noChangeArrowheads="1" noChangeShapeType="1" noTextEdit="1"/>
              </p:cNvSpPr>
              <p:nvPr/>
            </p:nvSpPr>
            <p:spPr>
              <a:xfrm>
                <a:off x="96849" y="3869510"/>
                <a:ext cx="4928325" cy="3046988"/>
              </a:xfrm>
              <a:prstGeom prst="rect">
                <a:avLst/>
              </a:prstGeom>
              <a:blipFill>
                <a:blip r:embed="rId4"/>
                <a:stretch>
                  <a:fillRect l="-1980" t="-1600"/>
                </a:stretch>
              </a:blipFill>
            </p:spPr>
            <p:txBody>
              <a:bodyPr/>
              <a:lstStyle/>
              <a:p>
                <a:r>
                  <a:rPr lang="en-US">
                    <a:noFill/>
                  </a:rPr>
                  <a:t> </a:t>
                </a:r>
              </a:p>
            </p:txBody>
          </p:sp>
        </mc:Fallback>
      </mc:AlternateContent>
    </p:spTree>
    <p:extLst>
      <p:ext uri="{BB962C8B-B14F-4D97-AF65-F5344CB8AC3E}">
        <p14:creationId xmlns:p14="http://schemas.microsoft.com/office/powerpoint/2010/main" val="13975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D8CA-9965-F96E-527A-B3B96E0A9B73}"/>
              </a:ext>
            </a:extLst>
          </p:cNvPr>
          <p:cNvSpPr>
            <a:spLocks noGrp="1"/>
          </p:cNvSpPr>
          <p:nvPr>
            <p:ph type="title"/>
          </p:nvPr>
        </p:nvSpPr>
        <p:spPr/>
        <p:txBody>
          <a:bodyPr/>
          <a:lstStyle/>
          <a:p>
            <a:r>
              <a:rPr lang="en-US" dirty="0"/>
              <a:t>Comparison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8206F4-AEBA-AFF0-5435-30521973FE94}"/>
                  </a:ext>
                </a:extLst>
              </p:cNvPr>
              <p:cNvSpPr>
                <a:spLocks noGrp="1"/>
              </p:cNvSpPr>
              <p:nvPr>
                <p:ph idx="1"/>
              </p:nvPr>
            </p:nvSpPr>
            <p:spPr>
              <a:xfrm>
                <a:off x="838200" y="1825625"/>
                <a:ext cx="10515600" cy="4857808"/>
              </a:xfrm>
            </p:spPr>
            <p:txBody>
              <a:bodyPr>
                <a:normAutofit fontScale="92500" lnSpcReduction="20000"/>
              </a:bodyPr>
              <a:lstStyle/>
              <a:p>
                <a:r>
                  <a:rPr lang="en-US" dirty="0"/>
                  <a:t>Adjacency List:</a:t>
                </a:r>
              </a:p>
              <a:p>
                <a:pPr lvl="1"/>
                <a:r>
                  <a:rPr lang="en-US" dirty="0"/>
                  <a:t>Less memory when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endParaRPr lang="en-US" dirty="0"/>
              </a:p>
              <a:p>
                <a:pPr lvl="1"/>
                <a:r>
                  <a:rPr lang="en-US" dirty="0"/>
                  <a:t>Operations with running time linear in degree of source node</a:t>
                </a:r>
              </a:p>
              <a:p>
                <a:pPr lvl="2"/>
                <a:r>
                  <a:rPr lang="en-US" dirty="0"/>
                  <a:t>Add an edge</a:t>
                </a:r>
              </a:p>
              <a:p>
                <a:pPr lvl="2"/>
                <a:r>
                  <a:rPr lang="en-US" dirty="0"/>
                  <a:t>Remove an edge</a:t>
                </a:r>
              </a:p>
              <a:p>
                <a:pPr lvl="2"/>
                <a:r>
                  <a:rPr lang="en-US" dirty="0"/>
                  <a:t>Check for edge</a:t>
                </a:r>
              </a:p>
              <a:p>
                <a:pPr lvl="2"/>
                <a:r>
                  <a:rPr lang="en-US" dirty="0"/>
                  <a:t>Get neighbors</a:t>
                </a:r>
              </a:p>
              <a:p>
                <a:r>
                  <a:rPr lang="en-US" dirty="0"/>
                  <a:t>Adjacency Matrix:</a:t>
                </a:r>
              </a:p>
              <a:p>
                <a:pPr lvl="1"/>
                <a:r>
                  <a:rPr lang="en-US" dirty="0"/>
                  <a:t>Similar amount of memory when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sup>
                        <m:r>
                          <a:rPr lang="en-US" b="0" i="1" smtClean="0">
                            <a:latin typeface="Cambria Math" panose="02040503050406030204" pitchFamily="18" charset="0"/>
                          </a:rPr>
                          <m:t>2</m:t>
                        </m:r>
                      </m:sup>
                    </m:sSup>
                  </m:oMath>
                </a14:m>
                <a:endParaRPr lang="en-US" dirty="0"/>
              </a:p>
              <a:p>
                <a:pPr lvl="1"/>
                <a:r>
                  <a:rPr lang="en-US" dirty="0"/>
                  <a:t>Constant time operations:</a:t>
                </a:r>
              </a:p>
              <a:p>
                <a:pPr lvl="2"/>
                <a:r>
                  <a:rPr lang="en-US" dirty="0"/>
                  <a:t>Add an edge</a:t>
                </a:r>
              </a:p>
              <a:p>
                <a:pPr lvl="2"/>
                <a:r>
                  <a:rPr lang="en-US" dirty="0"/>
                  <a:t>Remove an edge</a:t>
                </a:r>
              </a:p>
              <a:p>
                <a:pPr lvl="2"/>
                <a:r>
                  <a:rPr lang="en-US" dirty="0"/>
                  <a:t>Check for an edge</a:t>
                </a:r>
              </a:p>
              <a:p>
                <a:pPr lvl="1"/>
                <a:r>
                  <a:rPr lang="en-US" dirty="0"/>
                  <a:t>Operations running with linear time in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endParaRPr lang="en-US" dirty="0"/>
              </a:p>
              <a:p>
                <a:pPr lvl="2"/>
                <a:r>
                  <a:rPr lang="en-US" dirty="0">
                    <a:solidFill>
                      <a:srgbClr val="FF0000"/>
                    </a:solidFill>
                  </a:rPr>
                  <a:t>Get neighbors</a:t>
                </a:r>
              </a:p>
              <a:p>
                <a:pPr lvl="1"/>
                <a:endParaRPr lang="en-US" dirty="0"/>
              </a:p>
            </p:txBody>
          </p:sp>
        </mc:Choice>
        <mc:Fallback>
          <p:sp>
            <p:nvSpPr>
              <p:cNvPr id="3" name="Content Placeholder 2">
                <a:extLst>
                  <a:ext uri="{FF2B5EF4-FFF2-40B4-BE49-F238E27FC236}">
                    <a16:creationId xmlns:a16="http://schemas.microsoft.com/office/drawing/2014/main" id="{218206F4-AEBA-AFF0-5435-30521973FE94}"/>
                  </a:ext>
                </a:extLst>
              </p:cNvPr>
              <p:cNvSpPr>
                <a:spLocks noGrp="1" noRot="1" noChangeAspect="1" noMove="1" noResize="1" noEditPoints="1" noAdjustHandles="1" noChangeArrowheads="1" noChangeShapeType="1" noTextEdit="1"/>
              </p:cNvSpPr>
              <p:nvPr>
                <p:ph idx="1"/>
              </p:nvPr>
            </p:nvSpPr>
            <p:spPr>
              <a:xfrm>
                <a:off x="838200" y="1825625"/>
                <a:ext cx="10515600" cy="4857808"/>
              </a:xfrm>
              <a:blipFill>
                <a:blip r:embed="rId2"/>
                <a:stretch>
                  <a:fillRect l="-928" t="-31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30F1998-AC84-2B98-EFCA-7D0342965B19}"/>
                  </a:ext>
                </a:extLst>
              </p:cNvPr>
              <p:cNvSpPr txBox="1"/>
              <p:nvPr/>
            </p:nvSpPr>
            <p:spPr>
              <a:xfrm>
                <a:off x="6974378" y="3369973"/>
                <a:ext cx="4912822" cy="2246769"/>
              </a:xfrm>
              <a:prstGeom prst="rect">
                <a:avLst/>
              </a:prstGeom>
              <a:noFill/>
              <a:ln>
                <a:solidFill>
                  <a:srgbClr val="0070C0"/>
                </a:solidFill>
              </a:ln>
            </p:spPr>
            <p:txBody>
              <a:bodyPr wrap="square" rtlCol="0">
                <a:spAutoFit/>
              </a:bodyPr>
              <a:lstStyle/>
              <a:p>
                <a:r>
                  <a:rPr lang="en-US" sz="2000" dirty="0">
                    <a:solidFill>
                      <a:schemeClr val="accent5">
                        <a:lumMod val="75000"/>
                      </a:schemeClr>
                    </a:solidFill>
                  </a:rPr>
                  <a:t>Adjacency List is more common in practice:</a:t>
                </a:r>
              </a:p>
              <a:p>
                <a:pPr marL="285750" indent="-285750">
                  <a:buFont typeface="Arial" panose="020B0604020202020204" pitchFamily="34" charset="0"/>
                  <a:buChar char="•"/>
                </a:pPr>
                <a:r>
                  <a:rPr lang="en-US" sz="2000" dirty="0">
                    <a:solidFill>
                      <a:schemeClr val="accent5">
                        <a:lumMod val="75000"/>
                      </a:schemeClr>
                    </a:solidFill>
                  </a:rPr>
                  <a:t>Most graphs have </a:t>
                </a:r>
                <a14:m>
                  <m:oMath xmlns:m="http://schemas.openxmlformats.org/officeDocument/2006/math">
                    <m:d>
                      <m:dPr>
                        <m:begChr m:val="|"/>
                        <m:endChr m:val="|"/>
                        <m:ctrlPr>
                          <a:rPr lang="en-US" sz="2000" b="0" i="1" smtClean="0">
                            <a:solidFill>
                              <a:schemeClr val="accent5">
                                <a:lumMod val="75000"/>
                              </a:schemeClr>
                            </a:solidFill>
                            <a:latin typeface="Cambria Math" panose="02040503050406030204" pitchFamily="18" charset="0"/>
                          </a:rPr>
                        </m:ctrlPr>
                      </m:dPr>
                      <m:e>
                        <m:r>
                          <a:rPr lang="en-US" sz="2000" b="0" i="1" smtClean="0">
                            <a:solidFill>
                              <a:schemeClr val="accent5">
                                <a:lumMod val="75000"/>
                              </a:schemeClr>
                            </a:solidFill>
                            <a:latin typeface="Cambria Math" panose="02040503050406030204" pitchFamily="18" charset="0"/>
                          </a:rPr>
                          <m:t>𝐸</m:t>
                        </m:r>
                      </m:e>
                    </m:d>
                    <m:r>
                      <a:rPr lang="en-US" sz="2000" b="0" i="1" smtClean="0">
                        <a:solidFill>
                          <a:schemeClr val="accent5">
                            <a:lumMod val="75000"/>
                          </a:schemeClr>
                        </a:solidFill>
                        <a:latin typeface="Cambria Math" panose="02040503050406030204" pitchFamily="18" charset="0"/>
                      </a:rPr>
                      <m:t>≪</m:t>
                    </m:r>
                    <m:sSup>
                      <m:sSupPr>
                        <m:ctrlPr>
                          <a:rPr lang="en-US" sz="2000" b="0" i="1" smtClean="0">
                            <a:solidFill>
                              <a:schemeClr val="accent5">
                                <a:lumMod val="75000"/>
                              </a:schemeClr>
                            </a:solidFill>
                            <a:latin typeface="Cambria Math" panose="02040503050406030204" pitchFamily="18" charset="0"/>
                          </a:rPr>
                        </m:ctrlPr>
                      </m:sSupPr>
                      <m:e>
                        <m:d>
                          <m:dPr>
                            <m:begChr m:val="|"/>
                            <m:endChr m:val="|"/>
                            <m:ctrlPr>
                              <a:rPr lang="en-US" sz="2000" b="0" i="1" smtClean="0">
                                <a:solidFill>
                                  <a:schemeClr val="accent5">
                                    <a:lumMod val="75000"/>
                                  </a:schemeClr>
                                </a:solidFill>
                                <a:latin typeface="Cambria Math" panose="02040503050406030204" pitchFamily="18" charset="0"/>
                              </a:rPr>
                            </m:ctrlPr>
                          </m:dPr>
                          <m:e>
                            <m:r>
                              <a:rPr lang="en-US" sz="2000" b="0" i="1" smtClean="0">
                                <a:solidFill>
                                  <a:schemeClr val="accent5">
                                    <a:lumMod val="75000"/>
                                  </a:schemeClr>
                                </a:solidFill>
                                <a:latin typeface="Cambria Math" panose="02040503050406030204" pitchFamily="18" charset="0"/>
                              </a:rPr>
                              <m:t>𝑉</m:t>
                            </m:r>
                          </m:e>
                        </m:d>
                      </m:e>
                      <m:sup>
                        <m:r>
                          <a:rPr lang="en-US" sz="2000" b="0" i="1" smtClean="0">
                            <a:solidFill>
                              <a:schemeClr val="accent5">
                                <a:lumMod val="75000"/>
                              </a:schemeClr>
                            </a:solidFill>
                            <a:latin typeface="Cambria Math" panose="02040503050406030204" pitchFamily="18" charset="0"/>
                          </a:rPr>
                          <m:t>2</m:t>
                        </m:r>
                      </m:sup>
                    </m:sSup>
                  </m:oMath>
                </a14:m>
                <a:endParaRPr lang="en-US" sz="2000" dirty="0">
                  <a:solidFill>
                    <a:schemeClr val="accent5">
                      <a:lumMod val="75000"/>
                    </a:schemeClr>
                  </a:solidFill>
                </a:endParaRPr>
              </a:p>
              <a:p>
                <a:pPr marL="742950" lvl="1" indent="-285750">
                  <a:buFont typeface="Arial" panose="020B0604020202020204" pitchFamily="34" charset="0"/>
                  <a:buChar char="•"/>
                </a:pPr>
                <a:r>
                  <a:rPr lang="en-US" sz="2000" dirty="0">
                    <a:solidFill>
                      <a:schemeClr val="accent5">
                        <a:lumMod val="75000"/>
                      </a:schemeClr>
                    </a:solidFill>
                  </a:rPr>
                  <a:t>Saves memory</a:t>
                </a:r>
              </a:p>
              <a:p>
                <a:pPr marL="742950" lvl="1" indent="-285750">
                  <a:buFont typeface="Arial" panose="020B0604020202020204" pitchFamily="34" charset="0"/>
                  <a:buChar char="•"/>
                </a:pPr>
                <a:r>
                  <a:rPr lang="en-US" sz="2000" dirty="0">
                    <a:solidFill>
                      <a:schemeClr val="accent5">
                        <a:lumMod val="75000"/>
                      </a:schemeClr>
                    </a:solidFill>
                  </a:rPr>
                  <a:t>Most nodes will have small degree</a:t>
                </a:r>
              </a:p>
              <a:p>
                <a:pPr marL="285750" indent="-285750">
                  <a:buFont typeface="Arial" panose="020B0604020202020204" pitchFamily="34" charset="0"/>
                  <a:buChar char="•"/>
                </a:pPr>
                <a:r>
                  <a:rPr lang="en-US" sz="2000" dirty="0">
                    <a:solidFill>
                      <a:schemeClr val="accent5">
                        <a:lumMod val="75000"/>
                      </a:schemeClr>
                    </a:solidFill>
                  </a:rPr>
                  <a:t>Getting neighbors is a common operation</a:t>
                </a:r>
              </a:p>
              <a:p>
                <a:pPr marL="285750" indent="-285750">
                  <a:buFont typeface="Arial" panose="020B0604020202020204" pitchFamily="34" charset="0"/>
                  <a:buChar char="•"/>
                </a:pPr>
                <a:r>
                  <a:rPr lang="en-US" sz="2000" dirty="0">
                    <a:solidFill>
                      <a:schemeClr val="accent5">
                        <a:lumMod val="75000"/>
                      </a:schemeClr>
                    </a:solidFill>
                  </a:rPr>
                  <a:t>Adjacency Matrix may be better if the graph is “dense” or if its edges change a lot</a:t>
                </a:r>
              </a:p>
            </p:txBody>
          </p:sp>
        </mc:Choice>
        <mc:Fallback>
          <p:sp>
            <p:nvSpPr>
              <p:cNvPr id="4" name="TextBox 3">
                <a:extLst>
                  <a:ext uri="{FF2B5EF4-FFF2-40B4-BE49-F238E27FC236}">
                    <a16:creationId xmlns:a16="http://schemas.microsoft.com/office/drawing/2014/main" id="{A30F1998-AC84-2B98-EFCA-7D0342965B19}"/>
                  </a:ext>
                </a:extLst>
              </p:cNvPr>
              <p:cNvSpPr txBox="1">
                <a:spLocks noRot="1" noChangeAspect="1" noMove="1" noResize="1" noEditPoints="1" noAdjustHandles="1" noChangeArrowheads="1" noChangeShapeType="1" noTextEdit="1"/>
              </p:cNvSpPr>
              <p:nvPr/>
            </p:nvSpPr>
            <p:spPr>
              <a:xfrm>
                <a:off x="6974378" y="3369973"/>
                <a:ext cx="4912822" cy="2246769"/>
              </a:xfrm>
              <a:prstGeom prst="rect">
                <a:avLst/>
              </a:prstGeom>
              <a:blipFill>
                <a:blip r:embed="rId3"/>
                <a:stretch>
                  <a:fillRect l="-1114" t="-1351" r="-1114" b="-3784"/>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96771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Breadth-First Search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all neighbors of </a:t>
                </a:r>
                <a14:m>
                  <m:oMath xmlns:m="http://schemas.openxmlformats.org/officeDocument/2006/math">
                    <m:r>
                      <a:rPr lang="en-US" b="0" i="1" smtClean="0">
                        <a:solidFill>
                          <a:srgbClr val="FF0000"/>
                        </a:solidFill>
                        <a:latin typeface="Cambria Math"/>
                      </a:rPr>
                      <m:t>𝑠</m:t>
                    </m:r>
                  </m:oMath>
                </a14:m>
                <a:r>
                  <a:rPr lang="en-US" dirty="0"/>
                  <a:t>, then all neighbors of neighbors of </a:t>
                </a:r>
                <a14:m>
                  <m:oMath xmlns:m="http://schemas.openxmlformats.org/officeDocument/2006/math">
                    <m:r>
                      <a:rPr lang="en-US" b="0" i="1" smtClean="0">
                        <a:solidFill>
                          <a:srgbClr val="FF0000"/>
                        </a:solidFill>
                        <a:latin typeface="Cambria Math"/>
                      </a:rPr>
                      <m:t>𝑠</m:t>
                    </m:r>
                  </m:oMath>
                </a14:m>
                <a:r>
                  <a:rPr lang="en-US" dirty="0"/>
                  <a:t>, …</a:t>
                </a:r>
              </a:p>
              <a:p>
                <a:r>
                  <a:rPr lang="en-US" dirty="0"/>
                  <a:t>Visits every node reachable from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in order of distance</a:t>
                </a:r>
              </a:p>
              <a:p>
                <a:r>
                  <a:rPr lang="en-US" dirty="0"/>
                  <a:t>Output: </a:t>
                </a:r>
              </a:p>
              <a:p>
                <a:pPr lvl="1"/>
                <a:r>
                  <a:rPr lang="en-US" dirty="0"/>
                  <a:t>How long is the shortest path?</a:t>
                </a:r>
              </a:p>
              <a:p>
                <a:pPr lvl="1"/>
                <a:r>
                  <a:rPr lang="en-US" dirty="0"/>
                  <a:t>Is the graph connected?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p:grpSp>
        <p:nvGrpSpPr>
          <p:cNvPr id="31" name="Group 30">
            <a:extLst>
              <a:ext uri="{FF2B5EF4-FFF2-40B4-BE49-F238E27FC236}">
                <a16:creationId xmlns:a16="http://schemas.microsoft.com/office/drawing/2014/main" id="{75E60E83-EF60-B160-6395-F34703A2E2C9}"/>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A2187964-E870-5C20-5011-7EF331D8B442}"/>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4CFC0412-9146-E934-F4DC-D43CAC4D8DE1}"/>
                  </a:ext>
                </a:extLst>
              </p:cNvPr>
              <p:cNvCxnSpPr>
                <a:stCxn id="49" idx="7"/>
                <a:endCxn id="50"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726BF-EB96-6CE6-3CBC-9B19B9874C5E}"/>
                  </a:ext>
                </a:extLst>
              </p:cNvPr>
              <p:cNvCxnSpPr>
                <a:stCxn id="50" idx="6"/>
                <a:endCxn id="53"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345FA-E452-9557-2472-ED7C1E1FF6F5}"/>
                  </a:ext>
                </a:extLst>
              </p:cNvPr>
              <p:cNvCxnSpPr>
                <a:stCxn id="49" idx="4"/>
                <a:endCxn id="51"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F20CE6-12E8-B8CD-4C6D-6E08BB48B8DD}"/>
                  </a:ext>
                </a:extLst>
              </p:cNvPr>
              <p:cNvCxnSpPr>
                <a:stCxn id="52" idx="3"/>
                <a:endCxn id="51"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65BF8-0C38-878D-43F0-DCA1382ECE78}"/>
                  </a:ext>
                </a:extLst>
              </p:cNvPr>
              <p:cNvCxnSpPr>
                <a:stCxn id="54" idx="2"/>
                <a:endCxn id="51"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8A7D6-FA04-569D-7C8B-00D1000D5562}"/>
                  </a:ext>
                </a:extLst>
              </p:cNvPr>
              <p:cNvCxnSpPr>
                <a:stCxn id="52" idx="5"/>
                <a:endCxn id="54"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F8CFF62-24F6-E065-106D-CA91FC2FD082}"/>
                  </a:ext>
                </a:extLst>
              </p:cNvPr>
              <p:cNvCxnSpPr>
                <a:stCxn id="52" idx="7"/>
                <a:endCxn id="53"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44733C-FCCA-2B14-53BE-1D266F25D9A6}"/>
                  </a:ext>
                </a:extLst>
              </p:cNvPr>
              <p:cNvCxnSpPr>
                <a:stCxn id="54" idx="6"/>
                <a:endCxn id="55"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A9FF4-A914-088F-BC91-64DF4D401A0C}"/>
                  </a:ext>
                </a:extLst>
              </p:cNvPr>
              <p:cNvCxnSpPr>
                <a:stCxn id="55" idx="1"/>
                <a:endCxn id="53"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444822-6EFB-DDAD-2CFA-EF917A222B88}"/>
                  </a:ext>
                </a:extLst>
              </p:cNvPr>
              <p:cNvCxnSpPr>
                <a:stCxn id="57" idx="2"/>
                <a:endCxn id="53"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A959733-B4ED-BA28-9EDF-61445BDDEFA8}"/>
                  </a:ext>
                </a:extLst>
              </p:cNvPr>
              <p:cNvCxnSpPr>
                <a:stCxn id="55" idx="0"/>
                <a:endCxn id="57"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F4AA5D-0263-91BE-E34B-3CCF5E6D33A9}"/>
                  </a:ext>
                </a:extLst>
              </p:cNvPr>
              <p:cNvCxnSpPr>
                <a:stCxn id="56" idx="1"/>
                <a:endCxn id="5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CB732B-4621-C7D4-11BA-682F7277548D}"/>
                  </a:ext>
                </a:extLst>
              </p:cNvPr>
              <p:cNvCxnSpPr>
                <a:stCxn id="56" idx="3"/>
                <a:endCxn id="55"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753FED-EBEF-C50C-C21C-755E93539BEA}"/>
                  </a:ext>
                </a:extLst>
              </p:cNvPr>
              <p:cNvCxnSpPr>
                <a:stCxn id="50" idx="4"/>
                <a:endCxn id="51"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B5F7B4A-9EC8-F78B-2346-A30082F4B6EE}"/>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0" name="Oval 49">
                <a:extLst>
                  <a:ext uri="{FF2B5EF4-FFF2-40B4-BE49-F238E27FC236}">
                    <a16:creationId xmlns:a16="http://schemas.microsoft.com/office/drawing/2014/main" id="{BF6D25DC-D0D4-04D2-6803-B09D9B9393B3}"/>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51" name="Oval 50">
                <a:extLst>
                  <a:ext uri="{FF2B5EF4-FFF2-40B4-BE49-F238E27FC236}">
                    <a16:creationId xmlns:a16="http://schemas.microsoft.com/office/drawing/2014/main" id="{AD85C94E-8822-4B5A-41C5-2476C6E729DD}"/>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52" name="Oval 51">
                <a:extLst>
                  <a:ext uri="{FF2B5EF4-FFF2-40B4-BE49-F238E27FC236}">
                    <a16:creationId xmlns:a16="http://schemas.microsoft.com/office/drawing/2014/main" id="{379FB71B-E579-7B2A-783E-A82ED8BEA553}"/>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3" name="Oval 52">
                <a:extLst>
                  <a:ext uri="{FF2B5EF4-FFF2-40B4-BE49-F238E27FC236}">
                    <a16:creationId xmlns:a16="http://schemas.microsoft.com/office/drawing/2014/main" id="{520B4334-C074-8A41-9DB1-8ED01D36B502}"/>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7ED46E86-17A7-C404-82BA-A842355628A9}"/>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5" name="Oval 54">
                <a:extLst>
                  <a:ext uri="{FF2B5EF4-FFF2-40B4-BE49-F238E27FC236}">
                    <a16:creationId xmlns:a16="http://schemas.microsoft.com/office/drawing/2014/main" id="{8229461C-16BC-CC4C-AFAC-1E5547FEB9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6" name="Oval 55">
                <a:extLst>
                  <a:ext uri="{FF2B5EF4-FFF2-40B4-BE49-F238E27FC236}">
                    <a16:creationId xmlns:a16="http://schemas.microsoft.com/office/drawing/2014/main" id="{B2094438-55C6-D79E-8879-4351A8143ED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7" name="Oval 56">
                <a:extLst>
                  <a:ext uri="{FF2B5EF4-FFF2-40B4-BE49-F238E27FC236}">
                    <a16:creationId xmlns:a16="http://schemas.microsoft.com/office/drawing/2014/main" id="{8C98B4E5-D147-0466-56D0-8ED4B6840997}"/>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30932EFF-C21A-C8FB-6275-23E9BF2E34BA}"/>
                </a:ext>
              </a:extLst>
            </p:cNvPr>
            <p:cNvCxnSpPr>
              <a:cxnSpLocks/>
              <a:stCxn id="55" idx="7"/>
              <a:endCxn id="57"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39BBA3-18B2-BF36-7317-ED47E1F53C5D}"/>
                </a:ext>
              </a:extLst>
            </p:cNvPr>
            <p:cNvCxnSpPr>
              <a:cxnSpLocks/>
              <a:stCxn id="54" idx="3"/>
              <a:endCxn id="51"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4278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BFS</a:t>
            </a:r>
          </a:p>
        </p:txBody>
      </p:sp>
      <p:sp>
        <p:nvSpPr>
          <p:cNvPr id="4" name="Slide Number Placeholder 3"/>
          <p:cNvSpPr>
            <a:spLocks noGrp="1"/>
          </p:cNvSpPr>
          <p:nvPr>
            <p:ph type="sldNum" sz="quarter" idx="12"/>
          </p:nvPr>
        </p:nvSpPr>
        <p:spPr/>
        <p:txBody>
          <a:bodyPr/>
          <a:lstStyle/>
          <a:p>
            <a:fld id="{86BADE50-950A-4D58-BFB2-FA2C6A8B385D}" type="slidenum">
              <a:rPr lang="en-US" smtClean="0"/>
              <a:t>24</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bfs</a:t>
            </a:r>
            <a:r>
              <a:rPr lang="en-US" sz="2800" dirty="0"/>
              <a:t>(graph, s){</a:t>
            </a:r>
          </a:p>
          <a:p>
            <a:r>
              <a:rPr lang="en-US" sz="2800" dirty="0"/>
              <a:t>	found = new Queue();</a:t>
            </a:r>
          </a:p>
          <a:p>
            <a:r>
              <a:rPr lang="en-US" sz="2800" dirty="0"/>
              <a:t>	</a:t>
            </a:r>
            <a:r>
              <a:rPr lang="en-US" sz="2800" dirty="0" err="1"/>
              <a:t>found.enqueue</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found.dequeue</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found.enqueue</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39980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9" y="117543"/>
            <a:ext cx="10972800" cy="1143000"/>
          </a:xfrm>
        </p:spPr>
        <p:txBody>
          <a:bodyPr>
            <a:normAutofit/>
          </a:bodyPr>
          <a:lstStyle/>
          <a:p>
            <a:r>
              <a:rPr lang="en-US" sz="3600" dirty="0"/>
              <a:t>Shortest Path (unweighted)</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p:sp>
        <p:nvSpPr>
          <p:cNvPr id="43" name="TextBox 42"/>
          <p:cNvSpPr txBox="1"/>
          <p:nvPr/>
        </p:nvSpPr>
        <p:spPr>
          <a:xfrm>
            <a:off x="5506979" y="197326"/>
            <a:ext cx="8686800" cy="6740307"/>
          </a:xfrm>
          <a:prstGeom prst="rect">
            <a:avLst/>
          </a:prstGeom>
          <a:noFill/>
        </p:spPr>
        <p:txBody>
          <a:bodyPr wrap="square" rtlCol="0">
            <a:spAutoFit/>
          </a:bodyPr>
          <a:lstStyle/>
          <a:p>
            <a:r>
              <a:rPr lang="en-US" sz="2400" dirty="0"/>
              <a:t>int </a:t>
            </a:r>
            <a:r>
              <a:rPr lang="en-US" sz="2400" dirty="0" err="1"/>
              <a:t>shortestPath</a:t>
            </a:r>
            <a:r>
              <a:rPr lang="en-US" sz="2400" dirty="0"/>
              <a:t>(graph, s, t){</a:t>
            </a:r>
          </a:p>
          <a:p>
            <a:r>
              <a:rPr lang="en-US" sz="2400" dirty="0"/>
              <a:t>	found = new Queue();</a:t>
            </a:r>
          </a:p>
          <a:p>
            <a:r>
              <a:rPr lang="en-US" sz="2400" dirty="0"/>
              <a:t>	</a:t>
            </a:r>
            <a:r>
              <a:rPr lang="en-US" sz="2400" dirty="0">
                <a:solidFill>
                  <a:srgbClr val="FF0000"/>
                </a:solidFill>
              </a:rPr>
              <a:t>layer = 0;</a:t>
            </a:r>
          </a:p>
          <a:p>
            <a:r>
              <a:rPr lang="en-US" sz="2400" dirty="0"/>
              <a:t>	</a:t>
            </a:r>
            <a:r>
              <a:rPr lang="en-US" sz="2400" dirty="0" err="1"/>
              <a:t>found.enqueue</a:t>
            </a:r>
            <a:r>
              <a:rPr lang="en-US" sz="2400" dirty="0"/>
              <a:t>(s);</a:t>
            </a:r>
          </a:p>
          <a:p>
            <a:r>
              <a:rPr lang="en-US" sz="2400" dirty="0"/>
              <a:t>	mark s as “visited”;</a:t>
            </a:r>
          </a:p>
          <a:p>
            <a:r>
              <a:rPr lang="en-US" sz="2400" dirty="0"/>
              <a:t>	While (!</a:t>
            </a:r>
            <a:r>
              <a:rPr lang="en-US" sz="2400" dirty="0" err="1"/>
              <a:t>found.isEmpty</a:t>
            </a:r>
            <a:r>
              <a:rPr lang="en-US" sz="2400" dirty="0"/>
              <a:t>()){</a:t>
            </a:r>
          </a:p>
          <a:p>
            <a:r>
              <a:rPr lang="en-US" sz="2400" dirty="0"/>
              <a:t>		current = </a:t>
            </a:r>
            <a:r>
              <a:rPr lang="en-US" sz="2400" dirty="0" err="1"/>
              <a:t>found.dequeue</a:t>
            </a:r>
            <a:r>
              <a:rPr lang="en-US" sz="2400" dirty="0"/>
              <a:t>();</a:t>
            </a:r>
          </a:p>
          <a:p>
            <a:r>
              <a:rPr lang="en-US" sz="2400" dirty="0"/>
              <a:t>		</a:t>
            </a:r>
            <a:r>
              <a:rPr lang="en-US" sz="2400" dirty="0">
                <a:solidFill>
                  <a:srgbClr val="FF0000"/>
                </a:solidFill>
              </a:rPr>
              <a:t>layer = depth of current;</a:t>
            </a:r>
          </a:p>
          <a:p>
            <a:r>
              <a:rPr lang="en-US" sz="2400" dirty="0"/>
              <a:t>		for (v : neighbors(current)){</a:t>
            </a:r>
          </a:p>
          <a:p>
            <a:r>
              <a:rPr lang="en-US" sz="2400" dirty="0"/>
              <a:t>			if (! v marked “visited”){</a:t>
            </a:r>
          </a:p>
          <a:p>
            <a:r>
              <a:rPr lang="en-US" sz="2400" dirty="0"/>
              <a:t>				mark v as “visited”;</a:t>
            </a:r>
          </a:p>
          <a:p>
            <a:r>
              <a:rPr lang="en-US" sz="2400" dirty="0"/>
              <a:t>				</a:t>
            </a:r>
            <a:r>
              <a:rPr lang="en-US" sz="2400" dirty="0">
                <a:solidFill>
                  <a:srgbClr val="FF0000"/>
                </a:solidFill>
              </a:rPr>
              <a:t>depth of v = layer + 1;</a:t>
            </a:r>
          </a:p>
          <a:p>
            <a:r>
              <a:rPr lang="en-US" sz="2400" dirty="0"/>
              <a:t>				</a:t>
            </a:r>
            <a:r>
              <a:rPr lang="en-US" sz="2400" dirty="0" err="1"/>
              <a:t>found.enqueue</a:t>
            </a:r>
            <a:r>
              <a:rPr lang="en-US" sz="2400" dirty="0"/>
              <a:t>(v);</a:t>
            </a:r>
          </a:p>
          <a:p>
            <a:r>
              <a:rPr lang="en-US" sz="2400" dirty="0"/>
              <a:t>			}</a:t>
            </a:r>
          </a:p>
          <a:p>
            <a:r>
              <a:rPr lang="en-US" sz="2400" dirty="0"/>
              <a:t>		}</a:t>
            </a:r>
          </a:p>
          <a:p>
            <a:r>
              <a:rPr lang="en-US" sz="2400" dirty="0"/>
              <a:t>	}</a:t>
            </a:r>
          </a:p>
          <a:p>
            <a:r>
              <a:rPr lang="en-US" sz="2400" dirty="0"/>
              <a:t>	</a:t>
            </a:r>
            <a:r>
              <a:rPr lang="en-US" sz="2400" dirty="0">
                <a:solidFill>
                  <a:srgbClr val="FF0000"/>
                </a:solidFill>
              </a:rPr>
              <a:t>return depth of t;</a:t>
            </a:r>
            <a:r>
              <a:rPr lang="en-US" sz="2400" dirty="0"/>
              <a:t>	</a:t>
            </a:r>
          </a:p>
          <a:p>
            <a:r>
              <a:rPr lang="en-US" sz="2400" dirty="0"/>
              <a:t>}			</a:t>
            </a:r>
          </a:p>
        </p:txBody>
      </p:sp>
      <p:sp>
        <p:nvSpPr>
          <p:cNvPr id="3" name="TextBox 2">
            <a:extLst>
              <a:ext uri="{FF2B5EF4-FFF2-40B4-BE49-F238E27FC236}">
                <a16:creationId xmlns:a16="http://schemas.microsoft.com/office/drawing/2014/main" id="{3A1EF236-31C1-EF76-BCC3-71E806C76908}"/>
              </a:ext>
            </a:extLst>
          </p:cNvPr>
          <p:cNvSpPr txBox="1"/>
          <p:nvPr/>
        </p:nvSpPr>
        <p:spPr>
          <a:xfrm>
            <a:off x="197532" y="4632030"/>
            <a:ext cx="5007570" cy="954107"/>
          </a:xfrm>
          <a:prstGeom prst="rect">
            <a:avLst/>
          </a:prstGeom>
          <a:noFill/>
          <a:ln>
            <a:solidFill>
              <a:srgbClr val="FF0000"/>
            </a:solidFill>
          </a:ln>
        </p:spPr>
        <p:txBody>
          <a:bodyPr wrap="square" rtlCol="0">
            <a:spAutoFit/>
          </a:bodyPr>
          <a:lstStyle/>
          <a:p>
            <a:r>
              <a:rPr lang="en-US" sz="2800" dirty="0">
                <a:solidFill>
                  <a:srgbClr val="FF0000"/>
                </a:solidFill>
              </a:rPr>
              <a:t>Idea: when it’s seen, remember its “layer” depth!</a:t>
            </a:r>
          </a:p>
        </p:txBody>
      </p:sp>
      <p:grpSp>
        <p:nvGrpSpPr>
          <p:cNvPr id="5" name="Group 4">
            <a:extLst>
              <a:ext uri="{FF2B5EF4-FFF2-40B4-BE49-F238E27FC236}">
                <a16:creationId xmlns:a16="http://schemas.microsoft.com/office/drawing/2014/main" id="{0418904D-A23D-F7E7-77F7-9C5654D8606A}"/>
              </a:ext>
            </a:extLst>
          </p:cNvPr>
          <p:cNvGrpSpPr/>
          <p:nvPr/>
        </p:nvGrpSpPr>
        <p:grpSpPr>
          <a:xfrm>
            <a:off x="508737" y="1745062"/>
            <a:ext cx="4385159" cy="2420607"/>
            <a:chOff x="1524000" y="2625729"/>
            <a:chExt cx="7044346" cy="3888478"/>
          </a:xfrm>
        </p:grpSpPr>
        <p:grpSp>
          <p:nvGrpSpPr>
            <p:cNvPr id="6" name="Group 5">
              <a:extLst>
                <a:ext uri="{FF2B5EF4-FFF2-40B4-BE49-F238E27FC236}">
                  <a16:creationId xmlns:a16="http://schemas.microsoft.com/office/drawing/2014/main" id="{F575207F-5479-5963-8004-40032CDB5E54}"/>
                </a:ext>
              </a:extLst>
            </p:cNvPr>
            <p:cNvGrpSpPr/>
            <p:nvPr/>
          </p:nvGrpSpPr>
          <p:grpSpPr>
            <a:xfrm>
              <a:off x="1524000" y="2625729"/>
              <a:ext cx="7044346" cy="3888478"/>
              <a:chOff x="0" y="3020093"/>
              <a:chExt cx="7044346" cy="3888478"/>
            </a:xfrm>
          </p:grpSpPr>
          <p:cxnSp>
            <p:nvCxnSpPr>
              <p:cNvPr id="9" name="Straight Connector 8">
                <a:extLst>
                  <a:ext uri="{FF2B5EF4-FFF2-40B4-BE49-F238E27FC236}">
                    <a16:creationId xmlns:a16="http://schemas.microsoft.com/office/drawing/2014/main" id="{27288E00-3423-BF9C-8CF8-84F095D826DE}"/>
                  </a:ext>
                </a:extLst>
              </p:cNvPr>
              <p:cNvCxnSpPr>
                <a:stCxn id="23" idx="7"/>
                <a:endCxn id="2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86EFE9-D906-8A68-FB16-D547CEC30E1E}"/>
                  </a:ext>
                </a:extLst>
              </p:cNvPr>
              <p:cNvCxnSpPr>
                <a:stCxn id="24" idx="6"/>
                <a:endCxn id="27"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C25311-7C68-C36D-4476-CA0FCCD69244}"/>
                  </a:ext>
                </a:extLst>
              </p:cNvPr>
              <p:cNvCxnSpPr>
                <a:stCxn id="23" idx="4"/>
                <a:endCxn id="2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F5BADE-4A56-92F9-58BC-B486B8F7E070}"/>
                  </a:ext>
                </a:extLst>
              </p:cNvPr>
              <p:cNvCxnSpPr>
                <a:stCxn id="26" idx="3"/>
                <a:endCxn id="2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7FA524-C0FB-0934-FA57-17F9C7BAE186}"/>
                  </a:ext>
                </a:extLst>
              </p:cNvPr>
              <p:cNvCxnSpPr>
                <a:stCxn id="28" idx="2"/>
                <a:endCxn id="25"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D6C19D-2D8E-F3D1-9BEE-4E9B9E6A8587}"/>
                  </a:ext>
                </a:extLst>
              </p:cNvPr>
              <p:cNvCxnSpPr>
                <a:stCxn id="26" idx="5"/>
                <a:endCxn id="28"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C7CFD8-7844-11BF-72E2-7FAC5E5D51D9}"/>
                  </a:ext>
                </a:extLst>
              </p:cNvPr>
              <p:cNvCxnSpPr>
                <a:stCxn id="26" idx="7"/>
                <a:endCxn id="27"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E77900-A6CF-C297-A6B7-E676DEBA1211}"/>
                  </a:ext>
                </a:extLst>
              </p:cNvPr>
              <p:cNvCxnSpPr>
                <a:stCxn id="28" idx="6"/>
                <a:endCxn id="29"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4C5DD-3870-F3AC-A444-916129C761B5}"/>
                  </a:ext>
                </a:extLst>
              </p:cNvPr>
              <p:cNvCxnSpPr>
                <a:stCxn id="29" idx="1"/>
                <a:endCxn id="27"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629D72-BBBE-5AB8-F371-E489B421A452}"/>
                  </a:ext>
                </a:extLst>
              </p:cNvPr>
              <p:cNvCxnSpPr>
                <a:stCxn id="47" idx="2"/>
                <a:endCxn id="27"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9FB4E7-4DAE-BB0C-3685-407F9B1895F4}"/>
                  </a:ext>
                </a:extLst>
              </p:cNvPr>
              <p:cNvCxnSpPr>
                <a:stCxn id="29" idx="0"/>
                <a:endCxn id="47"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B8579B-0572-EE4C-4590-561529CC3161}"/>
                  </a:ext>
                </a:extLst>
              </p:cNvPr>
              <p:cNvCxnSpPr>
                <a:stCxn id="30" idx="1"/>
                <a:endCxn id="4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6E8E87-D0F7-BDA0-AF78-72DC2CE9C860}"/>
                  </a:ext>
                </a:extLst>
              </p:cNvPr>
              <p:cNvCxnSpPr>
                <a:stCxn id="30" idx="3"/>
                <a:endCxn id="29"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EE3F55-268C-5144-5B98-2EACFC0C0CBF}"/>
                  </a:ext>
                </a:extLst>
              </p:cNvPr>
              <p:cNvCxnSpPr>
                <a:stCxn id="24" idx="4"/>
                <a:endCxn id="25"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0798340-7B35-17BE-0B33-CE06FADA2E92}"/>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a:extLst>
                  <a:ext uri="{FF2B5EF4-FFF2-40B4-BE49-F238E27FC236}">
                    <a16:creationId xmlns:a16="http://schemas.microsoft.com/office/drawing/2014/main" id="{C4A65DA6-774E-0FE3-4D06-3E93383C728E}"/>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Oval 24">
                <a:extLst>
                  <a:ext uri="{FF2B5EF4-FFF2-40B4-BE49-F238E27FC236}">
                    <a16:creationId xmlns:a16="http://schemas.microsoft.com/office/drawing/2014/main" id="{22B91480-4C85-A081-2FE2-963A3BCE0382}"/>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6" name="Oval 25">
                <a:extLst>
                  <a:ext uri="{FF2B5EF4-FFF2-40B4-BE49-F238E27FC236}">
                    <a16:creationId xmlns:a16="http://schemas.microsoft.com/office/drawing/2014/main" id="{AF7EAA21-792F-41EE-AC55-1B1D748CF362}"/>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7" name="Oval 26">
                <a:extLst>
                  <a:ext uri="{FF2B5EF4-FFF2-40B4-BE49-F238E27FC236}">
                    <a16:creationId xmlns:a16="http://schemas.microsoft.com/office/drawing/2014/main" id="{E2DC5204-758E-422C-7620-F2CB8AD543F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8" name="Oval 27">
                <a:extLst>
                  <a:ext uri="{FF2B5EF4-FFF2-40B4-BE49-F238E27FC236}">
                    <a16:creationId xmlns:a16="http://schemas.microsoft.com/office/drawing/2014/main" id="{FDDC74CF-E5BF-4989-DE6D-842F332C8CC3}"/>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9" name="Oval 28">
                <a:extLst>
                  <a:ext uri="{FF2B5EF4-FFF2-40B4-BE49-F238E27FC236}">
                    <a16:creationId xmlns:a16="http://schemas.microsoft.com/office/drawing/2014/main" id="{98920CAB-73F8-6071-7659-A84EA68DAF3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0" name="Oval 29">
                <a:extLst>
                  <a:ext uri="{FF2B5EF4-FFF2-40B4-BE49-F238E27FC236}">
                    <a16:creationId xmlns:a16="http://schemas.microsoft.com/office/drawing/2014/main" id="{4F9BCDA8-36C9-7E40-A352-11256FF278A8}"/>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47" name="Oval 46">
                <a:extLst>
                  <a:ext uri="{FF2B5EF4-FFF2-40B4-BE49-F238E27FC236}">
                    <a16:creationId xmlns:a16="http://schemas.microsoft.com/office/drawing/2014/main" id="{3EE2D146-DAEA-00BE-7C60-D185B4C0F610}"/>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7" name="Straight Connector 6">
              <a:extLst>
                <a:ext uri="{FF2B5EF4-FFF2-40B4-BE49-F238E27FC236}">
                  <a16:creationId xmlns:a16="http://schemas.microsoft.com/office/drawing/2014/main" id="{B06595CC-A5D9-7851-3D09-0246DF1C7A83}"/>
                </a:ext>
              </a:extLst>
            </p:cNvPr>
            <p:cNvCxnSpPr>
              <a:cxnSpLocks/>
              <a:stCxn id="29" idx="7"/>
              <a:endCxn id="47"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F675CA-0FA6-3D2C-63D0-79A0D2101294}"/>
                </a:ext>
              </a:extLst>
            </p:cNvPr>
            <p:cNvCxnSpPr>
              <a:cxnSpLocks/>
              <a:stCxn id="28" idx="3"/>
              <a:endCxn id="2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475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54B8-6E56-5819-01C5-30E4EDBFB016}"/>
              </a:ext>
            </a:extLst>
          </p:cNvPr>
          <p:cNvSpPr>
            <a:spLocks noGrp="1"/>
          </p:cNvSpPr>
          <p:nvPr>
            <p:ph type="title"/>
          </p:nvPr>
        </p:nvSpPr>
        <p:spPr/>
        <p:txBody>
          <a:bodyPr/>
          <a:lstStyle/>
          <a:p>
            <a:r>
              <a:rPr lang="en-US" dirty="0"/>
              <a:t>Depth-First Search</a:t>
            </a:r>
          </a:p>
        </p:txBody>
      </p:sp>
      <p:sp>
        <p:nvSpPr>
          <p:cNvPr id="3" name="Content Placeholder 2">
            <a:extLst>
              <a:ext uri="{FF2B5EF4-FFF2-40B4-BE49-F238E27FC236}">
                <a16:creationId xmlns:a16="http://schemas.microsoft.com/office/drawing/2014/main" id="{F04E1ADA-B56B-195F-9841-4F69B5159B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138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a node </a:t>
                </a:r>
                <a14:m>
                  <m:oMath xmlns:m="http://schemas.openxmlformats.org/officeDocument/2006/math">
                    <m:r>
                      <a:rPr lang="en-US" b="0" i="1" smtClean="0">
                        <a:solidFill>
                          <a:srgbClr val="FF0000"/>
                        </a:solidFill>
                        <a:latin typeface="Cambria Math"/>
                      </a:rPr>
                      <m:t>𝑠</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visit one neighbor of </a:t>
                </a:r>
                <a14:m>
                  <m:oMath xmlns:m="http://schemas.openxmlformats.org/officeDocument/2006/math">
                    <m:r>
                      <a:rPr lang="en-US" b="0" i="1" smtClean="0">
                        <a:solidFill>
                          <a:srgbClr val="FF0000"/>
                        </a:solidFill>
                        <a:latin typeface="Cambria Math"/>
                      </a:rPr>
                      <m:t>𝑠</m:t>
                    </m:r>
                  </m:oMath>
                </a14:m>
                <a:r>
                  <a:rPr lang="en-US" dirty="0"/>
                  <a:t>, then all nodes reachable from that neighbor of </a:t>
                </a:r>
                <a14:m>
                  <m:oMath xmlns:m="http://schemas.openxmlformats.org/officeDocument/2006/math">
                    <m:r>
                      <a:rPr lang="en-US" b="0" i="1" smtClean="0">
                        <a:solidFill>
                          <a:srgbClr val="FF0000"/>
                        </a:solidFill>
                        <a:latin typeface="Cambria Math"/>
                      </a:rPr>
                      <m:t>𝑠</m:t>
                    </m:r>
                  </m:oMath>
                </a14:m>
                <a:r>
                  <a:rPr lang="en-US" dirty="0"/>
                  <a:t>, then another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a:t>
                </a:r>
              </a:p>
              <a:p>
                <a:pPr lvl="1"/>
                <a:r>
                  <a:rPr lang="en-US" dirty="0"/>
                  <a:t>Before moving on to the second neighbor of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visit everything reachable from the first neighbor of </a:t>
                </a:r>
                <a14:m>
                  <m:oMath xmlns:m="http://schemas.openxmlformats.org/officeDocument/2006/math">
                    <m:r>
                      <a:rPr lang="en-US" b="0" i="1" smtClean="0">
                        <a:solidFill>
                          <a:srgbClr val="FF0000"/>
                        </a:solidFill>
                        <a:latin typeface="Cambria Math" panose="02040503050406030204" pitchFamily="18" charset="0"/>
                      </a:rPr>
                      <m:t>𝑠</m:t>
                    </m:r>
                  </m:oMath>
                </a14:m>
                <a:endParaRPr lang="en-US" dirty="0"/>
              </a:p>
              <a:p>
                <a:r>
                  <a:rPr lang="en-US" dirty="0"/>
                  <a:t>Output: </a:t>
                </a:r>
              </a:p>
              <a:p>
                <a:pPr lvl="1"/>
                <a:r>
                  <a:rPr lang="en-US" dirty="0"/>
                  <a:t>Does the graph have a cycle?</a:t>
                </a:r>
              </a:p>
              <a:p>
                <a:pPr lvl="1"/>
                <a:r>
                  <a:rPr lang="en-US" dirty="0"/>
                  <a:t>A </a:t>
                </a:r>
                <a:r>
                  <a:rPr lang="en-US" b="1" dirty="0"/>
                  <a:t>topological sort </a:t>
                </a:r>
                <a:r>
                  <a:rPr lang="en-US" dirty="0"/>
                  <a:t>of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6857667" y="4464542"/>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0605044C-10BD-AEE9-D583-6E3F278B41F7}"/>
              </a:ext>
            </a:extLst>
          </p:cNvPr>
          <p:cNvSpPr txBox="1"/>
          <p:nvPr/>
        </p:nvSpPr>
        <p:spPr>
          <a:xfrm>
            <a:off x="8096239" y="3747441"/>
            <a:ext cx="301686" cy="369332"/>
          </a:xfrm>
          <a:prstGeom prst="rect">
            <a:avLst/>
          </a:prstGeom>
          <a:noFill/>
        </p:spPr>
        <p:txBody>
          <a:bodyPr wrap="none" rtlCol="0">
            <a:spAutoFit/>
          </a:bodyPr>
          <a:lstStyle/>
          <a:p>
            <a:r>
              <a:rPr lang="en-US" dirty="0"/>
              <a:t>1</a:t>
            </a:r>
          </a:p>
        </p:txBody>
      </p:sp>
      <p:sp>
        <p:nvSpPr>
          <p:cNvPr id="7" name="TextBox 6">
            <a:extLst>
              <a:ext uri="{FF2B5EF4-FFF2-40B4-BE49-F238E27FC236}">
                <a16:creationId xmlns:a16="http://schemas.microsoft.com/office/drawing/2014/main" id="{B137F514-BD71-389A-276B-9053B381D8E4}"/>
              </a:ext>
            </a:extLst>
          </p:cNvPr>
          <p:cNvSpPr txBox="1"/>
          <p:nvPr/>
        </p:nvSpPr>
        <p:spPr>
          <a:xfrm>
            <a:off x="9338044" y="3798833"/>
            <a:ext cx="301686" cy="369332"/>
          </a:xfrm>
          <a:prstGeom prst="rect">
            <a:avLst/>
          </a:prstGeom>
          <a:noFill/>
        </p:spPr>
        <p:txBody>
          <a:bodyPr wrap="none" rtlCol="0">
            <a:spAutoFit/>
          </a:bodyPr>
          <a:lstStyle/>
          <a:p>
            <a:r>
              <a:rPr lang="en-US" dirty="0"/>
              <a:t>2</a:t>
            </a:r>
          </a:p>
        </p:txBody>
      </p:sp>
      <p:sp>
        <p:nvSpPr>
          <p:cNvPr id="8" name="TextBox 7">
            <a:extLst>
              <a:ext uri="{FF2B5EF4-FFF2-40B4-BE49-F238E27FC236}">
                <a16:creationId xmlns:a16="http://schemas.microsoft.com/office/drawing/2014/main" id="{AA7298B3-A661-E800-FF4D-E8EEBF644EAB}"/>
              </a:ext>
            </a:extLst>
          </p:cNvPr>
          <p:cNvSpPr txBox="1"/>
          <p:nvPr/>
        </p:nvSpPr>
        <p:spPr>
          <a:xfrm>
            <a:off x="10242843" y="4155894"/>
            <a:ext cx="301686" cy="369332"/>
          </a:xfrm>
          <a:prstGeom prst="rect">
            <a:avLst/>
          </a:prstGeom>
          <a:noFill/>
        </p:spPr>
        <p:txBody>
          <a:bodyPr wrap="none" rtlCol="0">
            <a:spAutoFit/>
          </a:bodyPr>
          <a:lstStyle/>
          <a:p>
            <a:r>
              <a:rPr lang="en-US" dirty="0"/>
              <a:t>3</a:t>
            </a:r>
          </a:p>
        </p:txBody>
      </p:sp>
      <p:sp>
        <p:nvSpPr>
          <p:cNvPr id="10" name="TextBox 9">
            <a:extLst>
              <a:ext uri="{FF2B5EF4-FFF2-40B4-BE49-F238E27FC236}">
                <a16:creationId xmlns:a16="http://schemas.microsoft.com/office/drawing/2014/main" id="{84D8D756-6925-39E6-93AD-CDD831F97A7D}"/>
              </a:ext>
            </a:extLst>
          </p:cNvPr>
          <p:cNvSpPr txBox="1"/>
          <p:nvPr/>
        </p:nvSpPr>
        <p:spPr>
          <a:xfrm>
            <a:off x="10287000" y="6248400"/>
            <a:ext cx="301686" cy="369332"/>
          </a:xfrm>
          <a:prstGeom prst="rect">
            <a:avLst/>
          </a:prstGeom>
          <a:noFill/>
        </p:spPr>
        <p:txBody>
          <a:bodyPr wrap="none" rtlCol="0">
            <a:spAutoFit/>
          </a:bodyPr>
          <a:lstStyle/>
          <a:p>
            <a:r>
              <a:rPr lang="en-US" dirty="0"/>
              <a:t>4</a:t>
            </a:r>
          </a:p>
        </p:txBody>
      </p:sp>
      <p:sp>
        <p:nvSpPr>
          <p:cNvPr id="11" name="TextBox 10">
            <a:extLst>
              <a:ext uri="{FF2B5EF4-FFF2-40B4-BE49-F238E27FC236}">
                <a16:creationId xmlns:a16="http://schemas.microsoft.com/office/drawing/2014/main" id="{50F2CDBA-DA7A-3C1A-5713-45F18AC0DC23}"/>
              </a:ext>
            </a:extLst>
          </p:cNvPr>
          <p:cNvSpPr txBox="1"/>
          <p:nvPr/>
        </p:nvSpPr>
        <p:spPr>
          <a:xfrm>
            <a:off x="7421000" y="5817950"/>
            <a:ext cx="301686"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935030A1-83AA-A3BB-CB2D-2CE9A3C9892E}"/>
              </a:ext>
            </a:extLst>
          </p:cNvPr>
          <p:cNvSpPr txBox="1"/>
          <p:nvPr/>
        </p:nvSpPr>
        <p:spPr>
          <a:xfrm>
            <a:off x="8429267" y="4733162"/>
            <a:ext cx="301686" cy="369332"/>
          </a:xfrm>
          <a:prstGeom prst="rect">
            <a:avLst/>
          </a:prstGeom>
          <a:noFill/>
        </p:spPr>
        <p:txBody>
          <a:bodyPr wrap="none" rtlCol="0">
            <a:spAutoFit/>
          </a:bodyPr>
          <a:lstStyle/>
          <a:p>
            <a:r>
              <a:rPr lang="en-US" dirty="0"/>
              <a:t>6</a:t>
            </a:r>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AFCEF6-1E10-BE11-39F3-D367EC560DB9}"/>
                    </a:ext>
                  </a:extLst>
                </p:cNvPr>
                <p:cNvCxnSpPr>
                  <a:stCxn id="63" idx="2"/>
                  <a:endCxn id="6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59" idx="5"/>
                  <a:endCxn id="64"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3"/>
                <a:endCxn id="6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E2D8E6EA-0503-E96D-3170-C01DCD7AB07A}"/>
              </a:ext>
            </a:extLst>
          </p:cNvPr>
          <p:cNvSpPr txBox="1"/>
          <p:nvPr/>
        </p:nvSpPr>
        <p:spPr>
          <a:xfrm>
            <a:off x="8915400" y="6488668"/>
            <a:ext cx="30168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324569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92802"/>
            <a:ext cx="10515600" cy="1325563"/>
          </a:xfrm>
        </p:spPr>
        <p:txBody>
          <a:bodyPr>
            <a:normAutofit/>
          </a:bodyPr>
          <a:lstStyle/>
          <a:p>
            <a:r>
              <a:rPr lang="en-US" dirty="0"/>
              <a:t>DFS (non-recursive)</a:t>
            </a:r>
          </a:p>
        </p:txBody>
      </p:sp>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p:sp>
        <p:nvSpPr>
          <p:cNvPr id="43" name="TextBox 42"/>
          <p:cNvSpPr txBox="1"/>
          <p:nvPr/>
        </p:nvSpPr>
        <p:spPr>
          <a:xfrm>
            <a:off x="5194496" y="414158"/>
            <a:ext cx="8686800" cy="6124754"/>
          </a:xfrm>
          <a:prstGeom prst="rect">
            <a:avLst/>
          </a:prstGeom>
          <a:noFill/>
        </p:spPr>
        <p:txBody>
          <a:bodyPr wrap="square" rtlCol="0">
            <a:spAutoFit/>
          </a:bodyPr>
          <a:lstStyle/>
          <a:p>
            <a:r>
              <a:rPr lang="en-US" sz="2800" dirty="0"/>
              <a:t>void </a:t>
            </a:r>
            <a:r>
              <a:rPr lang="en-US" sz="2800" dirty="0" err="1"/>
              <a:t>dfs</a:t>
            </a:r>
            <a:r>
              <a:rPr lang="en-US" sz="2800" dirty="0"/>
              <a:t>(graph, s){</a:t>
            </a:r>
          </a:p>
          <a:p>
            <a:r>
              <a:rPr lang="en-US" sz="2800" dirty="0"/>
              <a:t>	found = new </a:t>
            </a:r>
            <a:r>
              <a:rPr lang="en-US" sz="2800" dirty="0">
                <a:solidFill>
                  <a:srgbClr val="FF0000"/>
                </a:solidFill>
              </a:rPr>
              <a:t>Stack();</a:t>
            </a:r>
          </a:p>
          <a:p>
            <a:r>
              <a:rPr lang="en-US" sz="2800" dirty="0"/>
              <a:t>	</a:t>
            </a:r>
            <a:r>
              <a:rPr lang="en-US" sz="2800" dirty="0" err="1"/>
              <a:t>found.</a:t>
            </a:r>
            <a:r>
              <a:rPr lang="en-US" sz="2800" dirty="0" err="1">
                <a:solidFill>
                  <a:srgbClr val="FF0000"/>
                </a:solidFill>
              </a:rPr>
              <a:t>pop</a:t>
            </a:r>
            <a:r>
              <a:rPr lang="en-US" sz="2800" dirty="0"/>
              <a:t>(s);</a:t>
            </a:r>
          </a:p>
          <a:p>
            <a:r>
              <a:rPr lang="en-US" sz="2800" dirty="0"/>
              <a:t>	mark s as “visited”;</a:t>
            </a:r>
          </a:p>
          <a:p>
            <a:r>
              <a:rPr lang="en-US" sz="2800" dirty="0"/>
              <a:t>	While (!</a:t>
            </a:r>
            <a:r>
              <a:rPr lang="en-US" sz="2800" dirty="0" err="1"/>
              <a:t>found.isEmpty</a:t>
            </a:r>
            <a:r>
              <a:rPr lang="en-US" sz="2800" dirty="0"/>
              <a:t>()){</a:t>
            </a:r>
          </a:p>
          <a:p>
            <a:r>
              <a:rPr lang="en-US" sz="2800" dirty="0"/>
              <a:t>		current = </a:t>
            </a:r>
            <a:r>
              <a:rPr lang="en-US" sz="2800" dirty="0" err="1"/>
              <a:t>found.</a:t>
            </a:r>
            <a:r>
              <a:rPr lang="en-US" sz="2800" dirty="0" err="1">
                <a:solidFill>
                  <a:srgbClr val="FF0000"/>
                </a:solidFill>
              </a:rPr>
              <a:t>pop</a:t>
            </a:r>
            <a:r>
              <a:rPr lang="en-US" sz="2800" dirty="0"/>
              <a:t>();</a:t>
            </a:r>
          </a:p>
          <a:p>
            <a:r>
              <a:rPr lang="en-US" sz="2800" dirty="0"/>
              <a:t>		for (v : neighbors(current)){</a:t>
            </a:r>
          </a:p>
          <a:p>
            <a:r>
              <a:rPr lang="en-US" sz="2800" dirty="0"/>
              <a:t>			if (! v marked “visited”){</a:t>
            </a:r>
          </a:p>
          <a:p>
            <a:r>
              <a:rPr lang="en-US" sz="2800" dirty="0"/>
              <a:t>				mark v as “visited”;</a:t>
            </a:r>
          </a:p>
          <a:p>
            <a:r>
              <a:rPr lang="en-US" sz="2800" dirty="0"/>
              <a:t>				</a:t>
            </a:r>
            <a:r>
              <a:rPr lang="en-US" sz="2800" dirty="0" err="1"/>
              <a:t>found.</a:t>
            </a:r>
            <a:r>
              <a:rPr lang="en-US" sz="2800" dirty="0" err="1">
                <a:solidFill>
                  <a:srgbClr val="FF0000"/>
                </a:solidFill>
              </a:rPr>
              <a:t>push</a:t>
            </a:r>
            <a:r>
              <a:rPr lang="en-US" sz="2800" dirty="0"/>
              <a:t>(v);</a:t>
            </a:r>
          </a:p>
          <a:p>
            <a:r>
              <a:rPr lang="en-US" sz="2800" dirty="0"/>
              <a:t>			}</a:t>
            </a:r>
          </a:p>
          <a:p>
            <a:r>
              <a:rPr lang="en-US" sz="2800" dirty="0"/>
              <a:t>		}</a:t>
            </a:r>
          </a:p>
          <a:p>
            <a:r>
              <a:rPr lang="en-US" sz="2800" dirty="0"/>
              <a:t>	}	</a:t>
            </a:r>
          </a:p>
          <a:p>
            <a:r>
              <a:rPr lang="en-US" sz="2800" dirty="0"/>
              <a:t>}			</a:t>
            </a:r>
          </a:p>
        </p:txBody>
      </p:sp>
      <p:grpSp>
        <p:nvGrpSpPr>
          <p:cNvPr id="31" name="Group 30">
            <a:extLst>
              <a:ext uri="{FF2B5EF4-FFF2-40B4-BE49-F238E27FC236}">
                <a16:creationId xmlns:a16="http://schemas.microsoft.com/office/drawing/2014/main" id="{05DE2EC2-2F8B-20FE-8951-E2BD5C549C1C}"/>
              </a:ext>
            </a:extLst>
          </p:cNvPr>
          <p:cNvGrpSpPr/>
          <p:nvPr/>
        </p:nvGrpSpPr>
        <p:grpSpPr>
          <a:xfrm>
            <a:off x="474420" y="1517187"/>
            <a:ext cx="4385159" cy="2420607"/>
            <a:chOff x="1524000" y="2625729"/>
            <a:chExt cx="7044346" cy="3888478"/>
          </a:xfrm>
        </p:grpSpPr>
        <p:grpSp>
          <p:nvGrpSpPr>
            <p:cNvPr id="32" name="Group 31">
              <a:extLst>
                <a:ext uri="{FF2B5EF4-FFF2-40B4-BE49-F238E27FC236}">
                  <a16:creationId xmlns:a16="http://schemas.microsoft.com/office/drawing/2014/main" id="{FB1968D4-0ECC-068E-765A-3DF8DE21145C}"/>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027EFB9C-1AD6-9281-AA30-5BE0BBE83EAC}"/>
                  </a:ext>
                </a:extLst>
              </p:cNvPr>
              <p:cNvCxnSpPr>
                <a:stCxn id="88" idx="7"/>
                <a:endCxn id="8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7B5A33-2C67-775A-F9F8-9849005F705A}"/>
                  </a:ext>
                </a:extLst>
              </p:cNvPr>
              <p:cNvCxnSpPr>
                <a:stCxn id="89" idx="6"/>
                <a:endCxn id="9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578285-E842-D666-EFFF-FAC536B41CA6}"/>
                  </a:ext>
                </a:extLst>
              </p:cNvPr>
              <p:cNvCxnSpPr>
                <a:stCxn id="88" idx="4"/>
                <a:endCxn id="9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344E26-0374-B29A-3047-F12847819446}"/>
                  </a:ext>
                </a:extLst>
              </p:cNvPr>
              <p:cNvCxnSpPr>
                <a:stCxn id="91" idx="3"/>
                <a:endCxn id="9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77E69-513F-8E97-420E-4508C3786C63}"/>
                  </a:ext>
                </a:extLst>
              </p:cNvPr>
              <p:cNvCxnSpPr>
                <a:stCxn id="93" idx="2"/>
                <a:endCxn id="90"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D715E8-E960-3FE6-7B4F-3ED4B6D49FDA}"/>
                  </a:ext>
                </a:extLst>
              </p:cNvPr>
              <p:cNvCxnSpPr>
                <a:stCxn id="91" idx="5"/>
                <a:endCxn id="9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249CD4-F9C0-5A68-8D91-891A4FA839E0}"/>
                  </a:ext>
                </a:extLst>
              </p:cNvPr>
              <p:cNvCxnSpPr>
                <a:stCxn id="91" idx="7"/>
                <a:endCxn id="92" idx="3"/>
              </p:cNvCxnSpPr>
              <p:nvPr/>
            </p:nvCxnSpPr>
            <p:spPr>
              <a:xfrm flipV="1">
                <a:off x="3012447" y="3510585"/>
                <a:ext cx="1017218" cy="105709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04DB22-82A3-0118-6481-472F7A6AF3F1}"/>
                  </a:ext>
                </a:extLst>
              </p:cNvPr>
              <p:cNvCxnSpPr>
                <a:stCxn id="93" idx="6"/>
                <a:endCxn id="94" idx="3"/>
              </p:cNvCxnSpPr>
              <p:nvPr/>
            </p:nvCxnSpPr>
            <p:spPr>
              <a:xfrm flipV="1">
                <a:off x="3360148" y="6576771"/>
                <a:ext cx="1716185" cy="75166"/>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26EFBD-31D4-049E-B188-F35998D684F2}"/>
                  </a:ext>
                </a:extLst>
              </p:cNvPr>
              <p:cNvCxnSpPr>
                <a:stCxn id="94" idx="1"/>
                <a:endCxn id="92" idx="4"/>
              </p:cNvCxnSpPr>
              <p:nvPr/>
            </p:nvCxnSpPr>
            <p:spPr>
              <a:xfrm flipH="1" flipV="1">
                <a:off x="4211133" y="3585751"/>
                <a:ext cx="865200" cy="262808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849E95-CB0E-ABD6-850A-E61EBDEFACAA}"/>
                  </a:ext>
                </a:extLst>
              </p:cNvPr>
              <p:cNvCxnSpPr>
                <a:stCxn id="96" idx="2"/>
                <a:endCxn id="9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AD1B02-958A-B3BD-72CC-9B0590B340F7}"/>
                  </a:ext>
                </a:extLst>
              </p:cNvPr>
              <p:cNvCxnSpPr>
                <a:stCxn id="94" idx="0"/>
                <a:endCxn id="96" idx="3"/>
              </p:cNvCxnSpPr>
              <p:nvPr/>
            </p:nvCxnSpPr>
            <p:spPr>
              <a:xfrm flipV="1">
                <a:off x="5257801" y="4187258"/>
                <a:ext cx="123963" cy="1951411"/>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8B0F441-A7E2-FA9E-92EB-30933184D3BE}"/>
                  </a:ext>
                </a:extLst>
              </p:cNvPr>
              <p:cNvCxnSpPr>
                <a:stCxn id="95" idx="1"/>
                <a:endCxn id="9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A0B411A-7680-5A59-15AD-2CE231F51725}"/>
                  </a:ext>
                </a:extLst>
              </p:cNvPr>
              <p:cNvCxnSpPr>
                <a:stCxn id="95" idx="3"/>
                <a:endCxn id="9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B8A6D9A-B0B6-1AB8-DA09-FDB8212801F7}"/>
                  </a:ext>
                </a:extLst>
              </p:cNvPr>
              <p:cNvCxnSpPr>
                <a:stCxn id="89" idx="4"/>
                <a:endCxn id="9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64BFE18-A20F-D4C8-0B8F-13C5DDCAC640}"/>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9" name="Oval 88">
                <a:extLst>
                  <a:ext uri="{FF2B5EF4-FFF2-40B4-BE49-F238E27FC236}">
                    <a16:creationId xmlns:a16="http://schemas.microsoft.com/office/drawing/2014/main" id="{67ECD6AE-5FC3-1D62-3146-0E728A59E99C}"/>
                  </a:ext>
                </a:extLst>
              </p:cNvPr>
              <p:cNvSpPr/>
              <p:nvPr/>
            </p:nvSpPr>
            <p:spPr>
              <a:xfrm>
                <a:off x="1931018" y="3020093"/>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0" name="Oval 89">
                <a:extLst>
                  <a:ext uri="{FF2B5EF4-FFF2-40B4-BE49-F238E27FC236}">
                    <a16:creationId xmlns:a16="http://schemas.microsoft.com/office/drawing/2014/main" id="{CC9B2643-4AE7-7327-D66E-875DFE9D352B}"/>
                  </a:ext>
                </a:extLst>
              </p:cNvPr>
              <p:cNvSpPr/>
              <p:nvPr/>
            </p:nvSpPr>
            <p:spPr>
              <a:xfrm>
                <a:off x="1039367" y="5648524"/>
                <a:ext cx="513268" cy="5132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1" name="Oval 90">
                <a:extLst>
                  <a:ext uri="{FF2B5EF4-FFF2-40B4-BE49-F238E27FC236}">
                    <a16:creationId xmlns:a16="http://schemas.microsoft.com/office/drawing/2014/main" id="{D2A84FF5-BE60-6F0B-E7E8-AC31F8FD91F1}"/>
                  </a:ext>
                </a:extLst>
              </p:cNvPr>
              <p:cNvSpPr/>
              <p:nvPr/>
            </p:nvSpPr>
            <p:spPr>
              <a:xfrm>
                <a:off x="2574345" y="4492515"/>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Oval 91">
                <a:extLst>
                  <a:ext uri="{FF2B5EF4-FFF2-40B4-BE49-F238E27FC236}">
                    <a16:creationId xmlns:a16="http://schemas.microsoft.com/office/drawing/2014/main" id="{7725E181-533F-9D89-A8B9-60FC2F93CD5E}"/>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3" name="Oval 92">
                <a:extLst>
                  <a:ext uri="{FF2B5EF4-FFF2-40B4-BE49-F238E27FC236}">
                    <a16:creationId xmlns:a16="http://schemas.microsoft.com/office/drawing/2014/main" id="{089257CE-86BE-EB39-0021-0B5F58AB7E2C}"/>
                  </a:ext>
                </a:extLst>
              </p:cNvPr>
              <p:cNvSpPr/>
              <p:nvPr/>
            </p:nvSpPr>
            <p:spPr>
              <a:xfrm>
                <a:off x="2846880" y="639530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4" name="Oval 93">
                <a:extLst>
                  <a:ext uri="{FF2B5EF4-FFF2-40B4-BE49-F238E27FC236}">
                    <a16:creationId xmlns:a16="http://schemas.microsoft.com/office/drawing/2014/main" id="{95D391F7-C135-F995-9D25-9947220935E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95" name="Oval 94">
                <a:extLst>
                  <a:ext uri="{FF2B5EF4-FFF2-40B4-BE49-F238E27FC236}">
                    <a16:creationId xmlns:a16="http://schemas.microsoft.com/office/drawing/2014/main" id="{34A9BCF0-A3F7-F8A4-C80C-FD60E28E095D}"/>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96" name="Oval 95">
                <a:extLst>
                  <a:ext uri="{FF2B5EF4-FFF2-40B4-BE49-F238E27FC236}">
                    <a16:creationId xmlns:a16="http://schemas.microsoft.com/office/drawing/2014/main" id="{150E87BD-E051-DE7A-3950-ABE1A2CEA1DE}"/>
                  </a:ext>
                </a:extLst>
              </p:cNvPr>
              <p:cNvSpPr/>
              <p:nvPr/>
            </p:nvSpPr>
            <p:spPr>
              <a:xfrm>
                <a:off x="5306598" y="3749156"/>
                <a:ext cx="513268" cy="51326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3" name="Straight Connector 32">
              <a:extLst>
                <a:ext uri="{FF2B5EF4-FFF2-40B4-BE49-F238E27FC236}">
                  <a16:creationId xmlns:a16="http://schemas.microsoft.com/office/drawing/2014/main" id="{6D9BE6BC-AF01-B341-278E-F84FB764CC8F}"/>
                </a:ext>
              </a:extLst>
            </p:cNvPr>
            <p:cNvCxnSpPr>
              <a:cxnSpLocks/>
              <a:stCxn id="94" idx="7"/>
              <a:endCxn id="96" idx="4"/>
            </p:cNvCxnSpPr>
            <p:nvPr/>
          </p:nvCxnSpPr>
          <p:spPr>
            <a:xfrm flipV="1">
              <a:off x="6963269" y="3868060"/>
              <a:ext cx="123963" cy="19514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182084-CD52-8859-188D-BB9EC0EBC053}"/>
                </a:ext>
              </a:extLst>
            </p:cNvPr>
            <p:cNvCxnSpPr>
              <a:cxnSpLocks/>
              <a:stCxn id="93" idx="3"/>
              <a:endCxn id="90"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685445-E91C-3488-3626-7813352F07C6}"/>
                  </a:ext>
                </a:extLst>
              </p:cNvPr>
              <p:cNvSpPr txBox="1"/>
              <p:nvPr/>
            </p:nvSpPr>
            <p:spPr>
              <a:xfrm>
                <a:off x="565536" y="4880066"/>
                <a:ext cx="4201535" cy="523220"/>
              </a:xfrm>
              <a:prstGeom prst="rect">
                <a:avLst/>
              </a:prstGeom>
              <a:noFill/>
            </p:spPr>
            <p:txBody>
              <a:bodyPr wrap="none" rtlCol="0">
                <a:spAutoFit/>
              </a:bodyPr>
              <a:lstStyle/>
              <a:p>
                <a:r>
                  <a:rPr lang="en-US" sz="2800" dirty="0">
                    <a:solidFill>
                      <a:srgbClr val="FF0000"/>
                    </a:solidFill>
                  </a:rPr>
                  <a:t>Running time: </a:t>
                </a:r>
                <a14:m>
                  <m:oMath xmlns:m="http://schemas.openxmlformats.org/officeDocument/2006/math">
                    <m:r>
                      <m:rPr>
                        <m:sty m:val="p"/>
                      </m:rPr>
                      <a:rPr lang="en-US" sz="2800" b="0" i="0" smtClean="0">
                        <a:solidFill>
                          <a:srgbClr val="FF0000"/>
                        </a:solidFill>
                        <a:latin typeface="Cambria Math" panose="02040503050406030204" pitchFamily="18" charset="0"/>
                      </a:rPr>
                      <m:t>Θ</m:t>
                    </m:r>
                    <m:d>
                      <m:dPr>
                        <m:ctrlPr>
                          <a:rPr lang="en-US" sz="2800" b="0" i="1" smtClean="0">
                            <a:solidFill>
                              <a:srgbClr val="FF0000"/>
                            </a:solidFill>
                            <a:latin typeface="Cambria Math" panose="02040503050406030204" pitchFamily="18" charset="0"/>
                          </a:rPr>
                        </m:ctrlPr>
                      </m:dPr>
                      <m:e>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𝑉</m:t>
                            </m:r>
                          </m:e>
                        </m:d>
                        <m:r>
                          <a:rPr lang="en-US" sz="2800" b="0" i="1" smtClean="0">
                            <a:solidFill>
                              <a:srgbClr val="FF0000"/>
                            </a:solidFill>
                            <a:latin typeface="Cambria Math" panose="02040503050406030204" pitchFamily="18" charset="0"/>
                          </a:rPr>
                          <m:t>+</m:t>
                        </m:r>
                        <m:d>
                          <m:dPr>
                            <m:begChr m:val="|"/>
                            <m:endChr m:val="|"/>
                            <m:ctrlPr>
                              <a:rPr lang="en-US" sz="2800" b="0" i="1" smtClean="0">
                                <a:solidFill>
                                  <a:srgbClr val="FF0000"/>
                                </a:solidFill>
                                <a:latin typeface="Cambria Math" panose="02040503050406030204" pitchFamily="18" charset="0"/>
                              </a:rPr>
                            </m:ctrlPr>
                          </m:dPr>
                          <m:e>
                            <m:r>
                              <a:rPr lang="en-US" sz="2800" b="0" i="1" smtClean="0">
                                <a:solidFill>
                                  <a:srgbClr val="FF0000"/>
                                </a:solidFill>
                                <a:latin typeface="Cambria Math" panose="02040503050406030204" pitchFamily="18" charset="0"/>
                              </a:rPr>
                              <m:t>𝐸</m:t>
                            </m:r>
                          </m:e>
                        </m:d>
                      </m:e>
                    </m:d>
                  </m:oMath>
                </a14:m>
                <a:endParaRPr lang="en-US" sz="2800" dirty="0">
                  <a:solidFill>
                    <a:srgbClr val="FF0000"/>
                  </a:solidFill>
                </a:endParaRPr>
              </a:p>
            </p:txBody>
          </p:sp>
        </mc:Choice>
        <mc:Fallback xmlns="">
          <p:sp>
            <p:nvSpPr>
              <p:cNvPr id="3" name="TextBox 2">
                <a:extLst>
                  <a:ext uri="{FF2B5EF4-FFF2-40B4-BE49-F238E27FC236}">
                    <a16:creationId xmlns:a16="http://schemas.microsoft.com/office/drawing/2014/main" id="{F7685445-E91C-3488-3626-7813352F07C6}"/>
                  </a:ext>
                </a:extLst>
              </p:cNvPr>
              <p:cNvSpPr txBox="1">
                <a:spLocks noRot="1" noChangeAspect="1" noMove="1" noResize="1" noEditPoints="1" noAdjustHandles="1" noChangeArrowheads="1" noChangeShapeType="1" noTextEdit="1"/>
              </p:cNvSpPr>
              <p:nvPr/>
            </p:nvSpPr>
            <p:spPr>
              <a:xfrm>
                <a:off x="565536" y="4880066"/>
                <a:ext cx="4201535" cy="523220"/>
              </a:xfrm>
              <a:prstGeom prst="rect">
                <a:avLst/>
              </a:prstGeom>
              <a:blipFill>
                <a:blip r:embed="rId2"/>
                <a:stretch>
                  <a:fillRect l="-3048"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39629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 (more common)</a:t>
            </a:r>
          </a:p>
        </p:txBody>
      </p:sp>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90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Undirected Graphs</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grpSp>
        <p:nvGrpSpPr>
          <p:cNvPr id="2070" name="Group 2069"/>
          <p:cNvGrpSpPr/>
          <p:nvPr/>
        </p:nvGrpSpPr>
        <p:grpSpPr>
          <a:xfrm>
            <a:off x="1524000" y="2625729"/>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2067" name="TextBox 2066"/>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xmlns="">
          <p:sp>
            <p:nvSpPr>
              <p:cNvPr id="2067" name="TextBox 2066"/>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222" t="-12281" r="-2111" b="-36842"/>
                </a:stretch>
              </a:blipFill>
            </p:spPr>
            <p:txBody>
              <a:bodyPr/>
              <a:lstStyle/>
              <a:p>
                <a:r>
                  <a:rPr lang="en-US">
                    <a:noFill/>
                  </a:rPr>
                  <a:t> </a:t>
                </a:r>
              </a:p>
            </p:txBody>
          </p:sp>
        </mc:Fallback>
      </mc:AlternateContent>
      <p:sp>
        <p:nvSpPr>
          <p:cNvPr id="2068" name="TextBox 2067"/>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90" name="TextBox 89"/>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mc:AlternateContent xmlns:mc="http://schemas.openxmlformats.org/markup-compatibility/2006" xmlns:a14="http://schemas.microsoft.com/office/drawing/2010/main">
        <mc:Choice Requires="a14">
          <p:sp>
            <p:nvSpPr>
              <p:cNvPr id="2069" name="TextBox 2068"/>
              <p:cNvSpPr txBox="1"/>
              <p:nvPr/>
            </p:nvSpPr>
            <p:spPr>
              <a:xfrm>
                <a:off x="7322224" y="2514600"/>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xmlns="">
          <p:sp>
            <p:nvSpPr>
              <p:cNvPr id="2069" name="TextBox 2068"/>
              <p:cNvSpPr txBox="1">
                <a:spLocks noRot="1" noChangeAspect="1" noMove="1" noResize="1" noEditPoints="1" noAdjustHandles="1" noChangeArrowheads="1" noChangeShapeType="1" noTextEdit="1"/>
              </p:cNvSpPr>
              <p:nvPr/>
            </p:nvSpPr>
            <p:spPr>
              <a:xfrm>
                <a:off x="7322224" y="2514600"/>
                <a:ext cx="2651623" cy="400110"/>
              </a:xfrm>
              <a:prstGeom prst="rect">
                <a:avLst/>
              </a:prstGeom>
              <a:blipFill>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7315200" y="2939326"/>
                <a:ext cx="31204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2,3</m:t>
                          </m:r>
                        </m:e>
                      </m:d>
                      <m:r>
                        <a:rPr lang="en-US" sz="2000" b="0" i="1" smtClean="0">
                          <a:solidFill>
                            <a:srgbClr val="FF0000"/>
                          </a:solidFill>
                          <a:latin typeface="Cambria Math" panose="02040503050406030204" pitchFamily="18" charset="0"/>
                        </a:rPr>
                        <m:t>,(1,3)</m:t>
                      </m:r>
                      <m:r>
                        <a:rPr lang="en-US" sz="2000" i="1">
                          <a:solidFill>
                            <a:srgbClr val="FF0000"/>
                          </a:solidFill>
                          <a:latin typeface="Cambria Math"/>
                        </a:rPr>
                        <m:t>,…}</m:t>
                      </m:r>
                    </m:oMath>
                  </m:oMathPara>
                </a14:m>
                <a:endParaRPr lang="en-US" sz="2000" dirty="0">
                  <a:solidFill>
                    <a:srgbClr val="FF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7315200" y="2939326"/>
                <a:ext cx="3120470" cy="400110"/>
              </a:xfrm>
              <a:prstGeom prst="rect">
                <a:avLst/>
              </a:prstGeom>
              <a:blipFill>
                <a:blip r:embed="rId4"/>
                <a:stretch>
                  <a:fillRect b="-15152"/>
                </a:stretch>
              </a:blipFill>
            </p:spPr>
            <p:txBody>
              <a:bodyPr/>
              <a:lstStyle/>
              <a:p>
                <a:r>
                  <a:rPr lang="en-US">
                    <a:noFill/>
                  </a:rPr>
                  <a:t> </a:t>
                </a:r>
              </a:p>
            </p:txBody>
          </p:sp>
        </mc:Fallback>
      </mc:AlternateContent>
    </p:spTree>
    <p:extLst>
      <p:ext uri="{BB962C8B-B14F-4D97-AF65-F5344CB8AC3E}">
        <p14:creationId xmlns:p14="http://schemas.microsoft.com/office/powerpoint/2010/main" val="182314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A8A14-3CBF-B60B-19E3-50826B767932}"/>
              </a:ext>
            </a:extLst>
          </p:cNvPr>
          <p:cNvSpPr/>
          <p:nvPr/>
        </p:nvSpPr>
        <p:spPr>
          <a:xfrm>
            <a:off x="396240" y="3083319"/>
            <a:ext cx="5939716" cy="124545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1595"/>
            <a:ext cx="10515600" cy="1325563"/>
          </a:xfrm>
        </p:spPr>
        <p:txBody>
          <a:bodyPr/>
          <a:lstStyle/>
          <a:p>
            <a:r>
              <a:rPr lang="en-US" dirty="0"/>
              <a:t>Using DFS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95401"/>
                <a:ext cx="7525415" cy="5531984"/>
              </a:xfrm>
            </p:spPr>
            <p:txBody>
              <a:bodyPr>
                <a:normAutofit fontScale="92500" lnSpcReduction="10000"/>
              </a:bodyPr>
              <a:lstStyle/>
              <a:p>
                <a:r>
                  <a:rPr lang="en-US" dirty="0"/>
                  <a:t>Consider the “visited times” and “done times” </a:t>
                </a:r>
              </a:p>
              <a:p>
                <a:r>
                  <a:rPr lang="en-US" dirty="0"/>
                  <a:t>Edges can be categorized:</a:t>
                </a:r>
              </a:p>
              <a:p>
                <a:pPr lvl="1"/>
                <a:r>
                  <a:rPr lang="en-US" dirty="0">
                    <a:solidFill>
                      <a:schemeClr val="accent3">
                        <a:lumMod val="75000"/>
                      </a:schemeClr>
                    </a:solidFill>
                  </a:rPr>
                  <a:t>Tree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was followed when pushing</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b="0" dirty="0"/>
                  <a:t> when </a:t>
                </a:r>
                <a14:m>
                  <m:oMath xmlns:m="http://schemas.openxmlformats.org/officeDocument/2006/math">
                    <m:r>
                      <a:rPr lang="en-US" b="0" i="1" smtClean="0">
                        <a:latin typeface="Cambria Math" panose="02040503050406030204" pitchFamily="18" charset="0"/>
                      </a:rPr>
                      <m:t>𝑏</m:t>
                    </m:r>
                  </m:oMath>
                </a14:m>
                <a:r>
                  <a:rPr lang="en-US" dirty="0"/>
                  <a:t> was unvisited when we were at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solidFill>
                      <a:srgbClr val="7030A0"/>
                    </a:solidFill>
                  </a:rPr>
                  <a:t>Back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an “ancestor”</a:t>
                </a:r>
              </a:p>
              <a:p>
                <a:pPr lvl="2"/>
                <a14:m>
                  <m:oMath xmlns:m="http://schemas.openxmlformats.org/officeDocument/2006/math">
                    <m:r>
                      <a:rPr lang="en-US" b="0" i="1" smtClean="0">
                        <a:latin typeface="Cambria Math" panose="02040503050406030204" pitchFamily="18" charset="0"/>
                      </a:rPr>
                      <m:t>𝑎</m:t>
                    </m:r>
                  </m:oMath>
                </a14:m>
                <a:r>
                  <a:rPr lang="en-US" b="0" dirty="0"/>
                  <a:t> and </a:t>
                </a:r>
                <a14:m>
                  <m:oMath xmlns:m="http://schemas.openxmlformats.org/officeDocument/2006/math">
                    <m:r>
                      <a:rPr lang="en-US" b="0" i="1" smtClean="0">
                        <a:latin typeface="Cambria Math" panose="02040503050406030204" pitchFamily="18" charset="0"/>
                      </a:rPr>
                      <m:t>𝑏</m:t>
                    </m:r>
                  </m:oMath>
                </a14:m>
                <a:r>
                  <a:rPr lang="en-US" dirty="0"/>
                  <a:t> visited but not done when we saw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pPr lvl="1"/>
                <a:r>
                  <a:rPr lang="en-US" dirty="0">
                    <a:solidFill>
                      <a:srgbClr val="FF33CC"/>
                    </a:solidFill>
                  </a:rPr>
                  <a:t>Forward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“descendent”</a:t>
                </a:r>
              </a:p>
              <a:p>
                <a:pPr lvl="2"/>
                <a14:m>
                  <m:oMath xmlns:m="http://schemas.openxmlformats.org/officeDocument/2006/math">
                    <m:r>
                      <a:rPr lang="en-US" b="0" i="1" smtClean="0">
                        <a:latin typeface="Cambria Math" panose="02040503050406030204" pitchFamily="18" charset="0"/>
                      </a:rPr>
                      <m:t>𝑏</m:t>
                    </m:r>
                  </m:oMath>
                </a14:m>
                <a:r>
                  <a:rPr lang="en-US" dirty="0"/>
                  <a:t> was visited and done between when </a:t>
                </a:r>
                <a14:m>
                  <m:oMath xmlns:m="http://schemas.openxmlformats.org/officeDocument/2006/math">
                    <m:r>
                      <a:rPr lang="en-US" b="0" i="1" smtClean="0">
                        <a:latin typeface="Cambria Math" panose="02040503050406030204" pitchFamily="18" charset="0"/>
                      </a:rPr>
                      <m:t>𝑎</m:t>
                    </m:r>
                  </m:oMath>
                </a14:m>
                <a:r>
                  <a:rPr lang="en-US" dirty="0"/>
                  <a:t> was visited and done</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0"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endParaRPr lang="en-US" dirty="0"/>
              </a:p>
              <a:p>
                <a:pPr lvl="1"/>
                <a:r>
                  <a:rPr lang="en-US" dirty="0">
                    <a:solidFill>
                      <a:srgbClr val="FF9933"/>
                    </a:solidFill>
                  </a:rPr>
                  <a:t>Cross Edge</a:t>
                </a:r>
              </a:p>
              <a:p>
                <a:pPr lvl="2"/>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goes to a node that doesn’t connect to </a:t>
                </a:r>
                <a14:m>
                  <m:oMath xmlns:m="http://schemas.openxmlformats.org/officeDocument/2006/math">
                    <m:r>
                      <a:rPr lang="en-US" b="0" i="1" smtClean="0">
                        <a:latin typeface="Cambria Math" panose="02040503050406030204" pitchFamily="18" charset="0"/>
                      </a:rPr>
                      <m:t>𝑎</m:t>
                    </m:r>
                  </m:oMath>
                </a14:m>
                <a:endParaRPr lang="en-US" dirty="0"/>
              </a:p>
              <a:p>
                <a:pPr lvl="2"/>
                <a14:m>
                  <m:oMath xmlns:m="http://schemas.openxmlformats.org/officeDocument/2006/math">
                    <m:r>
                      <a:rPr lang="en-US" b="0" i="1" smtClean="0">
                        <a:latin typeface="Cambria Math" panose="02040503050406030204" pitchFamily="18" charset="0"/>
                      </a:rPr>
                      <m:t>𝑏</m:t>
                    </m:r>
                  </m:oMath>
                </a14:m>
                <a:r>
                  <a:rPr lang="en-US" dirty="0"/>
                  <a:t> was seen and done before </a:t>
                </a:r>
                <a14:m>
                  <m:oMath xmlns:m="http://schemas.openxmlformats.org/officeDocument/2006/math">
                    <m:r>
                      <a:rPr lang="en-US" b="0" i="1" smtClean="0">
                        <a:latin typeface="Cambria Math" panose="02040503050406030204" pitchFamily="18" charset="0"/>
                      </a:rPr>
                      <m:t>𝑎</m:t>
                    </m:r>
                  </m:oMath>
                </a14:m>
                <a:r>
                  <a:rPr lang="en-US" dirty="0"/>
                  <a:t> was ever visited</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𝑑𝑜𝑛𝑒</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𝑏</m:t>
                        </m:r>
                      </m:e>
                    </m:d>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𝑣𝑖𝑠𝑖𝑡𝑒𝑑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295401"/>
                <a:ext cx="7525415" cy="5531984"/>
              </a:xfrm>
              <a:blipFill>
                <a:blip r:embed="rId2"/>
                <a:stretch>
                  <a:fillRect l="-1216" t="-2315" b="-5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dirty="0"/>
          </a:p>
        </p:txBody>
      </p:sp>
      <p:sp>
        <p:nvSpPr>
          <p:cNvPr id="5" name="TextBox 4">
            <a:extLst>
              <a:ext uri="{FF2B5EF4-FFF2-40B4-BE49-F238E27FC236}">
                <a16:creationId xmlns:a16="http://schemas.microsoft.com/office/drawing/2014/main" id="{637040C6-C78B-8017-6D73-97D93EB826C3}"/>
              </a:ext>
            </a:extLst>
          </p:cNvPr>
          <p:cNvSpPr txBox="1"/>
          <p:nvPr/>
        </p:nvSpPr>
        <p:spPr>
          <a:xfrm>
            <a:off x="7051376" y="2498155"/>
            <a:ext cx="1055802" cy="646331"/>
          </a:xfrm>
          <a:prstGeom prst="rect">
            <a:avLst/>
          </a:prstGeom>
          <a:noFill/>
        </p:spPr>
        <p:txBody>
          <a:bodyPr wrap="none" rtlCol="0">
            <a:spAutoFit/>
          </a:bodyPr>
          <a:lstStyle/>
          <a:p>
            <a:r>
              <a:rPr lang="en-US" dirty="0"/>
              <a:t>Visited: 0</a:t>
            </a:r>
          </a:p>
          <a:p>
            <a:r>
              <a:rPr lang="en-US" dirty="0"/>
              <a:t>Done: 15</a:t>
            </a:r>
          </a:p>
        </p:txBody>
      </p:sp>
      <p:sp>
        <p:nvSpPr>
          <p:cNvPr id="9" name="TextBox 8">
            <a:extLst>
              <a:ext uri="{FF2B5EF4-FFF2-40B4-BE49-F238E27FC236}">
                <a16:creationId xmlns:a16="http://schemas.microsoft.com/office/drawing/2014/main" id="{8C2373CC-A627-D9ED-0BCD-FD194BEA0AC1}"/>
              </a:ext>
            </a:extLst>
          </p:cNvPr>
          <p:cNvSpPr txBox="1"/>
          <p:nvPr/>
        </p:nvSpPr>
        <p:spPr>
          <a:xfrm>
            <a:off x="8400192" y="1738815"/>
            <a:ext cx="1108701" cy="646331"/>
          </a:xfrm>
          <a:prstGeom prst="rect">
            <a:avLst/>
          </a:prstGeom>
          <a:noFill/>
        </p:spPr>
        <p:txBody>
          <a:bodyPr wrap="none" rtlCol="0">
            <a:spAutoFit/>
          </a:bodyPr>
          <a:lstStyle/>
          <a:p>
            <a:r>
              <a:rPr lang="en-US" dirty="0"/>
              <a:t>Visited : 1</a:t>
            </a:r>
          </a:p>
          <a:p>
            <a:r>
              <a:rPr lang="en-US" dirty="0"/>
              <a:t>Done: 8</a:t>
            </a:r>
          </a:p>
        </p:txBody>
      </p:sp>
      <p:sp>
        <p:nvSpPr>
          <p:cNvPr id="13" name="TextBox 12">
            <a:extLst>
              <a:ext uri="{FF2B5EF4-FFF2-40B4-BE49-F238E27FC236}">
                <a16:creationId xmlns:a16="http://schemas.microsoft.com/office/drawing/2014/main" id="{25EF6F6B-53A1-1B5A-5296-E139589D5427}"/>
              </a:ext>
            </a:extLst>
          </p:cNvPr>
          <p:cNvSpPr txBox="1"/>
          <p:nvPr/>
        </p:nvSpPr>
        <p:spPr>
          <a:xfrm>
            <a:off x="9835743" y="1769458"/>
            <a:ext cx="1108701" cy="646331"/>
          </a:xfrm>
          <a:prstGeom prst="rect">
            <a:avLst/>
          </a:prstGeom>
          <a:noFill/>
        </p:spPr>
        <p:txBody>
          <a:bodyPr wrap="none" rtlCol="0">
            <a:spAutoFit/>
          </a:bodyPr>
          <a:lstStyle/>
          <a:p>
            <a:r>
              <a:rPr lang="en-US" dirty="0"/>
              <a:t>Visited : 2</a:t>
            </a:r>
          </a:p>
          <a:p>
            <a:r>
              <a:rPr lang="en-US" dirty="0"/>
              <a:t>Done: 7</a:t>
            </a:r>
          </a:p>
        </p:txBody>
      </p:sp>
      <p:sp>
        <p:nvSpPr>
          <p:cNvPr id="14" name="TextBox 13">
            <a:extLst>
              <a:ext uri="{FF2B5EF4-FFF2-40B4-BE49-F238E27FC236}">
                <a16:creationId xmlns:a16="http://schemas.microsoft.com/office/drawing/2014/main" id="{2602DFE7-756D-9FCD-789C-1C34AF7E9F41}"/>
              </a:ext>
            </a:extLst>
          </p:cNvPr>
          <p:cNvSpPr txBox="1"/>
          <p:nvPr/>
        </p:nvSpPr>
        <p:spPr>
          <a:xfrm>
            <a:off x="10817858" y="2189528"/>
            <a:ext cx="1108701" cy="646331"/>
          </a:xfrm>
          <a:prstGeom prst="rect">
            <a:avLst/>
          </a:prstGeom>
          <a:noFill/>
        </p:spPr>
        <p:txBody>
          <a:bodyPr wrap="none" rtlCol="0">
            <a:spAutoFit/>
          </a:bodyPr>
          <a:lstStyle/>
          <a:p>
            <a:r>
              <a:rPr lang="en-US" dirty="0"/>
              <a:t>Visited : 3</a:t>
            </a:r>
          </a:p>
          <a:p>
            <a:r>
              <a:rPr lang="en-US" dirty="0"/>
              <a:t>Done: 6</a:t>
            </a:r>
          </a:p>
        </p:txBody>
      </p:sp>
      <p:sp>
        <p:nvSpPr>
          <p:cNvPr id="15" name="TextBox 14">
            <a:extLst>
              <a:ext uri="{FF2B5EF4-FFF2-40B4-BE49-F238E27FC236}">
                <a16:creationId xmlns:a16="http://schemas.microsoft.com/office/drawing/2014/main" id="{DEC26F77-4D49-3950-8D22-8923AC36C2A4}"/>
              </a:ext>
            </a:extLst>
          </p:cNvPr>
          <p:cNvSpPr txBox="1"/>
          <p:nvPr/>
        </p:nvSpPr>
        <p:spPr>
          <a:xfrm>
            <a:off x="10958033" y="4504684"/>
            <a:ext cx="1108701" cy="646331"/>
          </a:xfrm>
          <a:prstGeom prst="rect">
            <a:avLst/>
          </a:prstGeom>
          <a:noFill/>
        </p:spPr>
        <p:txBody>
          <a:bodyPr wrap="none" rtlCol="0">
            <a:spAutoFit/>
          </a:bodyPr>
          <a:lstStyle/>
          <a:p>
            <a:r>
              <a:rPr lang="en-US" dirty="0"/>
              <a:t>Visited : 4</a:t>
            </a:r>
          </a:p>
          <a:p>
            <a:r>
              <a:rPr lang="en-US" dirty="0"/>
              <a:t>Done: 5</a:t>
            </a:r>
          </a:p>
        </p:txBody>
      </p:sp>
      <p:grpSp>
        <p:nvGrpSpPr>
          <p:cNvPr id="27" name="Group 26">
            <a:extLst>
              <a:ext uri="{FF2B5EF4-FFF2-40B4-BE49-F238E27FC236}">
                <a16:creationId xmlns:a16="http://schemas.microsoft.com/office/drawing/2014/main" id="{53B7506F-586D-4F12-6E6A-2136E400F4CD}"/>
              </a:ext>
            </a:extLst>
          </p:cNvPr>
          <p:cNvGrpSpPr/>
          <p:nvPr/>
        </p:nvGrpSpPr>
        <p:grpSpPr>
          <a:xfrm>
            <a:off x="7620000" y="2371126"/>
            <a:ext cx="4385159" cy="2420607"/>
            <a:chOff x="6934200" y="4047495"/>
            <a:chExt cx="4385159" cy="2420607"/>
          </a:xfrm>
        </p:grpSpPr>
        <p:grpSp>
          <p:nvGrpSpPr>
            <p:cNvPr id="31" name="Group 30">
              <a:extLst>
                <a:ext uri="{FF2B5EF4-FFF2-40B4-BE49-F238E27FC236}">
                  <a16:creationId xmlns:a16="http://schemas.microsoft.com/office/drawing/2014/main" id="{75E60E83-EF60-B160-6395-F34703A2E2C9}"/>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A2187964-E870-5C20-5011-7EF331D8B442}"/>
                  </a:ext>
                </a:extLst>
              </p:cNvPr>
              <p:cNvGrpSpPr/>
              <p:nvPr/>
            </p:nvGrpSpPr>
            <p:grpSpPr>
              <a:xfrm>
                <a:off x="1524000" y="2625729"/>
                <a:ext cx="7044346" cy="3888478"/>
                <a:chOff x="0" y="3020093"/>
                <a:chExt cx="7044346" cy="3888478"/>
              </a:xfrm>
            </p:grpSpPr>
            <p:cxnSp>
              <p:nvCxnSpPr>
                <p:cNvPr id="35" name="Straight Connector 34">
                  <a:extLst>
                    <a:ext uri="{FF2B5EF4-FFF2-40B4-BE49-F238E27FC236}">
                      <a16:creationId xmlns:a16="http://schemas.microsoft.com/office/drawing/2014/main" id="{4CFC0412-9146-E934-F4DC-D43CAC4D8DE1}"/>
                    </a:ext>
                  </a:extLst>
                </p:cNvPr>
                <p:cNvCxnSpPr>
                  <a:stCxn id="49" idx="7"/>
                  <a:endCxn id="50" idx="2"/>
                </p:cNvCxnSpPr>
                <p:nvPr/>
              </p:nvCxnSpPr>
              <p:spPr>
                <a:xfrm flipV="1">
                  <a:off x="438102" y="3276727"/>
                  <a:ext cx="1492916" cy="962604"/>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8726BF-EB96-6CE6-3CBC-9B19B9874C5E}"/>
                    </a:ext>
                  </a:extLst>
                </p:cNvPr>
                <p:cNvCxnSpPr>
                  <a:stCxn id="50" idx="6"/>
                  <a:endCxn id="53" idx="2"/>
                </p:cNvCxnSpPr>
                <p:nvPr/>
              </p:nvCxnSpPr>
              <p:spPr>
                <a:xfrm>
                  <a:off x="2444286" y="3276727"/>
                  <a:ext cx="1510213" cy="52390"/>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3345FA-E452-9557-2472-ED7C1E1FF6F5}"/>
                    </a:ext>
                  </a:extLst>
                </p:cNvPr>
                <p:cNvCxnSpPr>
                  <a:stCxn id="49" idx="4"/>
                  <a:endCxn id="51" idx="1"/>
                </p:cNvCxnSpPr>
                <p:nvPr/>
              </p:nvCxnSpPr>
              <p:spPr>
                <a:xfrm>
                  <a:off x="256634" y="4677433"/>
                  <a:ext cx="857899" cy="1046257"/>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6F20CE6-12E8-B8CD-4C6D-6E08BB48B8DD}"/>
                    </a:ext>
                  </a:extLst>
                </p:cNvPr>
                <p:cNvCxnSpPr>
                  <a:stCxn id="52" idx="3"/>
                  <a:endCxn id="51" idx="7"/>
                </p:cNvCxnSpPr>
                <p:nvPr/>
              </p:nvCxnSpPr>
              <p:spPr>
                <a:xfrm flipH="1">
                  <a:off x="1477469" y="4930617"/>
                  <a:ext cx="1172042" cy="793073"/>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E65BF8-0C38-878D-43F0-DCA1382ECE78}"/>
                    </a:ext>
                  </a:extLst>
                </p:cNvPr>
                <p:cNvCxnSpPr>
                  <a:stCxn id="54" idx="2"/>
                  <a:endCxn id="51" idx="5"/>
                </p:cNvCxnSpPr>
                <p:nvPr/>
              </p:nvCxnSpPr>
              <p:spPr>
                <a:xfrm flipH="1" flipV="1">
                  <a:off x="1477469" y="6086626"/>
                  <a:ext cx="1369411" cy="5653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E8A7D6-FA04-569D-7C8B-00D1000D5562}"/>
                    </a:ext>
                  </a:extLst>
                </p:cNvPr>
                <p:cNvCxnSpPr>
                  <a:stCxn id="52" idx="5"/>
                  <a:endCxn id="54" idx="0"/>
                </p:cNvCxnSpPr>
                <p:nvPr/>
              </p:nvCxnSpPr>
              <p:spPr>
                <a:xfrm>
                  <a:off x="3012447" y="4930617"/>
                  <a:ext cx="91067" cy="1464686"/>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44733C-FCCA-2B14-53BE-1D266F25D9A6}"/>
                    </a:ext>
                  </a:extLst>
                </p:cNvPr>
                <p:cNvCxnSpPr>
                  <a:cxnSpLocks/>
                  <a:stCxn id="50" idx="5"/>
                  <a:endCxn id="55" idx="1"/>
                </p:cNvCxnSpPr>
                <p:nvPr/>
              </p:nvCxnSpPr>
              <p:spPr>
                <a:xfrm>
                  <a:off x="2369118" y="3458194"/>
                  <a:ext cx="2707217" cy="2755642"/>
                </a:xfrm>
                <a:prstGeom prst="line">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A9FF4-A914-088F-BC91-64DF4D401A0C}"/>
                    </a:ext>
                  </a:extLst>
                </p:cNvPr>
                <p:cNvCxnSpPr>
                  <a:cxnSpLocks/>
                  <a:stCxn id="57" idx="4"/>
                  <a:endCxn id="55" idx="0"/>
                </p:cNvCxnSpPr>
                <p:nvPr/>
              </p:nvCxnSpPr>
              <p:spPr>
                <a:xfrm flipH="1">
                  <a:off x="5257802" y="4262423"/>
                  <a:ext cx="305431" cy="1876245"/>
                </a:xfrm>
                <a:prstGeom prst="line">
                  <a:avLst/>
                </a:prstGeom>
                <a:ln w="5715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444822-6EFB-DDAD-2CFA-EF917A222B88}"/>
                    </a:ext>
                  </a:extLst>
                </p:cNvPr>
                <p:cNvCxnSpPr>
                  <a:stCxn id="57" idx="2"/>
                  <a:endCxn id="53" idx="5"/>
                </p:cNvCxnSpPr>
                <p:nvPr/>
              </p:nvCxnSpPr>
              <p:spPr>
                <a:xfrm flipH="1" flipV="1">
                  <a:off x="4392601" y="3510585"/>
                  <a:ext cx="913997" cy="495205"/>
                </a:xfrm>
                <a:prstGeom prst="line">
                  <a:avLst/>
                </a:prstGeom>
                <a:ln w="57150">
                  <a:solidFill>
                    <a:schemeClr val="accent3">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8F4AA5D-0263-91BE-E34B-3CCF5E6D33A9}"/>
                    </a:ext>
                  </a:extLst>
                </p:cNvPr>
                <p:cNvCxnSpPr>
                  <a:stCxn id="56" idx="1"/>
                  <a:endCxn id="57"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CB732B-4621-C7D4-11BA-682F7277548D}"/>
                    </a:ext>
                  </a:extLst>
                </p:cNvPr>
                <p:cNvCxnSpPr>
                  <a:stCxn id="56" idx="3"/>
                  <a:endCxn id="55"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753FED-EBEF-C50C-C21C-755E93539BEA}"/>
                    </a:ext>
                  </a:extLst>
                </p:cNvPr>
                <p:cNvCxnSpPr>
                  <a:stCxn id="50" idx="4"/>
                  <a:endCxn id="51" idx="0"/>
                </p:cNvCxnSpPr>
                <p:nvPr/>
              </p:nvCxnSpPr>
              <p:spPr>
                <a:xfrm flipH="1">
                  <a:off x="1296001" y="3533361"/>
                  <a:ext cx="891651" cy="2115163"/>
                </a:xfrm>
                <a:prstGeom prst="line">
                  <a:avLst/>
                </a:prstGeom>
                <a:ln w="57150">
                  <a:solidFill>
                    <a:srgbClr val="FF99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B5F7B4A-9EC8-F78B-2346-A30082F4B6EE}"/>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BF6D25DC-D0D4-04D2-6803-B09D9B9393B3}"/>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AD85C94E-8822-4B5A-41C5-2476C6E729DD}"/>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379FB71B-E579-7B2A-783E-A82ED8BEA553}"/>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520B4334-C074-8A41-9DB1-8ED01D36B502}"/>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7ED46E86-17A7-C404-82BA-A842355628A9}"/>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8229461C-16BC-CC4C-AFAC-1E5547FEB92D}"/>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B2094438-55C6-D79E-8879-4351A8143ED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8C98B4E5-D147-0466-56D0-8ED4B68409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4" name="Straight Connector 33">
                <a:extLst>
                  <a:ext uri="{FF2B5EF4-FFF2-40B4-BE49-F238E27FC236}">
                    <a16:creationId xmlns:a16="http://schemas.microsoft.com/office/drawing/2014/main" id="{2739BBA3-18B2-BF36-7317-ED47E1F53C5D}"/>
                  </a:ext>
                </a:extLst>
              </p:cNvPr>
              <p:cNvCxnSpPr>
                <a:cxnSpLocks/>
                <a:stCxn id="54" idx="3"/>
                <a:endCxn id="51" idx="4"/>
              </p:cNvCxnSpPr>
              <p:nvPr/>
            </p:nvCxnSpPr>
            <p:spPr>
              <a:xfrm flipH="1" flipV="1">
                <a:off x="2820001" y="5767428"/>
                <a:ext cx="1626045" cy="671613"/>
              </a:xfrm>
              <a:prstGeom prst="line">
                <a:avLst/>
              </a:prstGeom>
              <a:ln w="57150">
                <a:solidFill>
                  <a:srgbClr val="FF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E9958E16-56EF-E87C-97A5-B5B68FBFEDCF}"/>
                </a:ext>
              </a:extLst>
            </p:cNvPr>
            <p:cNvCxnSpPr>
              <a:cxnSpLocks/>
              <a:stCxn id="54" idx="6"/>
              <a:endCxn id="55" idx="3"/>
            </p:cNvCxnSpPr>
            <p:nvPr/>
          </p:nvCxnSpPr>
          <p:spPr>
            <a:xfrm flipV="1">
              <a:off x="9025917" y="6261553"/>
              <a:ext cx="1068340" cy="46793"/>
            </a:xfrm>
            <a:prstGeom prst="line">
              <a:avLst/>
            </a:prstGeom>
            <a:ln w="57150">
              <a:solidFill>
                <a:srgbClr val="FF99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A32814FC-926C-D602-D14E-28CFA754FC90}"/>
              </a:ext>
            </a:extLst>
          </p:cNvPr>
          <p:cNvSpPr txBox="1"/>
          <p:nvPr/>
        </p:nvSpPr>
        <p:spPr>
          <a:xfrm>
            <a:off x="7248312" y="3989297"/>
            <a:ext cx="1108701" cy="646331"/>
          </a:xfrm>
          <a:prstGeom prst="rect">
            <a:avLst/>
          </a:prstGeom>
          <a:noFill/>
        </p:spPr>
        <p:txBody>
          <a:bodyPr wrap="none" rtlCol="0">
            <a:spAutoFit/>
          </a:bodyPr>
          <a:lstStyle/>
          <a:p>
            <a:r>
              <a:rPr lang="en-US" dirty="0"/>
              <a:t>Visited : 9</a:t>
            </a:r>
          </a:p>
          <a:p>
            <a:r>
              <a:rPr lang="en-US" dirty="0"/>
              <a:t>Done: 14 </a:t>
            </a:r>
          </a:p>
        </p:txBody>
      </p:sp>
      <p:sp>
        <p:nvSpPr>
          <p:cNvPr id="25" name="TextBox 24">
            <a:extLst>
              <a:ext uri="{FF2B5EF4-FFF2-40B4-BE49-F238E27FC236}">
                <a16:creationId xmlns:a16="http://schemas.microsoft.com/office/drawing/2014/main" id="{9847A006-6587-9141-4A2A-B0B5DC4D6D60}"/>
              </a:ext>
            </a:extLst>
          </p:cNvPr>
          <p:cNvSpPr txBox="1"/>
          <p:nvPr/>
        </p:nvSpPr>
        <p:spPr>
          <a:xfrm>
            <a:off x="9488075" y="3034367"/>
            <a:ext cx="1225720" cy="646331"/>
          </a:xfrm>
          <a:prstGeom prst="rect">
            <a:avLst/>
          </a:prstGeom>
          <a:noFill/>
        </p:spPr>
        <p:txBody>
          <a:bodyPr wrap="none" rtlCol="0">
            <a:spAutoFit/>
          </a:bodyPr>
          <a:lstStyle/>
          <a:p>
            <a:r>
              <a:rPr lang="en-US" dirty="0"/>
              <a:t>Visited : 10</a:t>
            </a:r>
          </a:p>
          <a:p>
            <a:r>
              <a:rPr lang="en-US" dirty="0"/>
              <a:t>Done: 13 </a:t>
            </a:r>
          </a:p>
        </p:txBody>
      </p:sp>
      <p:sp>
        <p:nvSpPr>
          <p:cNvPr id="26" name="TextBox 25">
            <a:extLst>
              <a:ext uri="{FF2B5EF4-FFF2-40B4-BE49-F238E27FC236}">
                <a16:creationId xmlns:a16="http://schemas.microsoft.com/office/drawing/2014/main" id="{CB4C1517-411B-677D-7B95-09FAEBAE632E}"/>
              </a:ext>
            </a:extLst>
          </p:cNvPr>
          <p:cNvSpPr txBox="1"/>
          <p:nvPr/>
        </p:nvSpPr>
        <p:spPr>
          <a:xfrm>
            <a:off x="9611646" y="4595255"/>
            <a:ext cx="1225720" cy="646331"/>
          </a:xfrm>
          <a:prstGeom prst="rect">
            <a:avLst/>
          </a:prstGeom>
          <a:noFill/>
        </p:spPr>
        <p:txBody>
          <a:bodyPr wrap="none" rtlCol="0">
            <a:spAutoFit/>
          </a:bodyPr>
          <a:lstStyle/>
          <a:p>
            <a:r>
              <a:rPr lang="en-US" dirty="0"/>
              <a:t>Visited : 11</a:t>
            </a:r>
          </a:p>
          <a:p>
            <a:r>
              <a:rPr lang="en-US" dirty="0"/>
              <a:t>Done: 12</a:t>
            </a:r>
          </a:p>
        </p:txBody>
      </p:sp>
    </p:spTree>
    <p:extLst>
      <p:ext uri="{BB962C8B-B14F-4D97-AF65-F5344CB8AC3E}">
        <p14:creationId xmlns:p14="http://schemas.microsoft.com/office/powerpoint/2010/main" val="3749809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5E17-3E9F-B9AE-7A20-33EABD73B4AB}"/>
              </a:ext>
            </a:extLst>
          </p:cNvPr>
          <p:cNvSpPr>
            <a:spLocks noGrp="1"/>
          </p:cNvSpPr>
          <p:nvPr>
            <p:ph type="title"/>
          </p:nvPr>
        </p:nvSpPr>
        <p:spPr/>
        <p:txBody>
          <a:bodyPr/>
          <a:lstStyle/>
          <a:p>
            <a:r>
              <a:rPr lang="en-US" dirty="0"/>
              <a:t>Back Edges</a:t>
            </a:r>
          </a:p>
        </p:txBody>
      </p:sp>
      <p:sp>
        <p:nvSpPr>
          <p:cNvPr id="3" name="Content Placeholder 2">
            <a:extLst>
              <a:ext uri="{FF2B5EF4-FFF2-40B4-BE49-F238E27FC236}">
                <a16:creationId xmlns:a16="http://schemas.microsoft.com/office/drawing/2014/main" id="{8078C3A9-45D7-FF17-BBD2-A14D04F500C9}"/>
              </a:ext>
            </a:extLst>
          </p:cNvPr>
          <p:cNvSpPr>
            <a:spLocks noGrp="1"/>
          </p:cNvSpPr>
          <p:nvPr>
            <p:ph idx="1"/>
          </p:nvPr>
        </p:nvSpPr>
        <p:spPr/>
        <p:txBody>
          <a:bodyPr/>
          <a:lstStyle/>
          <a:p>
            <a:r>
              <a:rPr lang="en-US" dirty="0"/>
              <a:t>Behavior of DFS:</a:t>
            </a:r>
          </a:p>
          <a:p>
            <a:pPr lvl="1"/>
            <a:r>
              <a:rPr lang="en-US" dirty="0"/>
              <a:t>“Visit everything reachable from the current node before going back”</a:t>
            </a:r>
          </a:p>
          <a:p>
            <a:r>
              <a:rPr lang="en-US" dirty="0"/>
              <a:t>Back Edge:</a:t>
            </a:r>
          </a:p>
          <a:p>
            <a:pPr lvl="1"/>
            <a:r>
              <a:rPr lang="en-US" dirty="0"/>
              <a:t>The current node’s neighbor is an “in progress” node</a:t>
            </a:r>
          </a:p>
          <a:p>
            <a:pPr lvl="1"/>
            <a:r>
              <a:rPr lang="en-US" dirty="0"/>
              <a:t>Since that other node is “in progress”, the current node is reachable from it</a:t>
            </a:r>
          </a:p>
          <a:p>
            <a:pPr lvl="1"/>
            <a:r>
              <a:rPr lang="en-US" dirty="0"/>
              <a:t>The back edge is a path to that other node</a:t>
            </a:r>
          </a:p>
          <a:p>
            <a:pPr lvl="1"/>
            <a:r>
              <a:rPr lang="en-US" b="1" dirty="0"/>
              <a:t>Cycle!</a:t>
            </a:r>
          </a:p>
          <a:p>
            <a:pPr lvl="1"/>
            <a:endParaRPr lang="en-US" dirty="0"/>
          </a:p>
        </p:txBody>
      </p:sp>
      <p:grpSp>
        <p:nvGrpSpPr>
          <p:cNvPr id="4" name="Group 3">
            <a:extLst>
              <a:ext uri="{FF2B5EF4-FFF2-40B4-BE49-F238E27FC236}">
                <a16:creationId xmlns:a16="http://schemas.microsoft.com/office/drawing/2014/main" id="{11DCC4DB-F032-4A81-897E-295E7BE1228A}"/>
              </a:ext>
            </a:extLst>
          </p:cNvPr>
          <p:cNvGrpSpPr/>
          <p:nvPr/>
        </p:nvGrpSpPr>
        <p:grpSpPr>
          <a:xfrm>
            <a:off x="7371080" y="4232548"/>
            <a:ext cx="4385159" cy="2420607"/>
            <a:chOff x="6934200" y="4047495"/>
            <a:chExt cx="4385159" cy="2420607"/>
          </a:xfrm>
        </p:grpSpPr>
        <p:grpSp>
          <p:nvGrpSpPr>
            <p:cNvPr id="5" name="Group 4">
              <a:extLst>
                <a:ext uri="{FF2B5EF4-FFF2-40B4-BE49-F238E27FC236}">
                  <a16:creationId xmlns:a16="http://schemas.microsoft.com/office/drawing/2014/main" id="{C005497C-CF95-1114-2C14-12B127FE61D0}"/>
                </a:ext>
              </a:extLst>
            </p:cNvPr>
            <p:cNvGrpSpPr/>
            <p:nvPr/>
          </p:nvGrpSpPr>
          <p:grpSpPr>
            <a:xfrm>
              <a:off x="6934200" y="4047495"/>
              <a:ext cx="4385159" cy="2420607"/>
              <a:chOff x="1524000" y="2625729"/>
              <a:chExt cx="7044346" cy="3888478"/>
            </a:xfrm>
          </p:grpSpPr>
          <p:grpSp>
            <p:nvGrpSpPr>
              <p:cNvPr id="7" name="Group 6">
                <a:extLst>
                  <a:ext uri="{FF2B5EF4-FFF2-40B4-BE49-F238E27FC236}">
                    <a16:creationId xmlns:a16="http://schemas.microsoft.com/office/drawing/2014/main" id="{9C3D7E5C-709B-24DE-E459-C9E48E51A49E}"/>
                  </a:ext>
                </a:extLst>
              </p:cNvPr>
              <p:cNvGrpSpPr/>
              <p:nvPr/>
            </p:nvGrpSpPr>
            <p:grpSpPr>
              <a:xfrm>
                <a:off x="1524000" y="2625729"/>
                <a:ext cx="7044346" cy="3888478"/>
                <a:chOff x="0" y="3020093"/>
                <a:chExt cx="7044346" cy="3888478"/>
              </a:xfrm>
            </p:grpSpPr>
            <p:cxnSp>
              <p:nvCxnSpPr>
                <p:cNvPr id="9" name="Straight Connector 8">
                  <a:extLst>
                    <a:ext uri="{FF2B5EF4-FFF2-40B4-BE49-F238E27FC236}">
                      <a16:creationId xmlns:a16="http://schemas.microsoft.com/office/drawing/2014/main" id="{BBFAE05B-7497-744C-A5DF-44FF38A1B758}"/>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92929-9D37-C268-4973-01502CCD95DE}"/>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8FA5CC-5DA7-01F1-2FEA-47026A9CE0CD}"/>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D95AEC-5385-F86B-5C0C-1A605EBFA106}"/>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9A9856-2110-929C-2296-629DD2719CB1}"/>
                    </a:ext>
                  </a:extLst>
                </p:cNvPr>
                <p:cNvCxnSpPr>
                  <a:stCxn id="26" idx="2"/>
                  <a:endCxn id="23" idx="5"/>
                </p:cNvCxnSpPr>
                <p:nvPr/>
              </p:nvCxnSpPr>
              <p:spPr>
                <a:xfrm flipH="1" flipV="1">
                  <a:off x="1477469" y="6086626"/>
                  <a:ext cx="1369411" cy="56531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4D2DCE-0948-D368-8B07-0373D6B6DB9E}"/>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75036-CC03-E7BB-AF20-2A9B20DCB113}"/>
                    </a:ext>
                  </a:extLst>
                </p:cNvPr>
                <p:cNvCxnSpPr>
                  <a:cxnSpLocks/>
                  <a:stCxn id="22" idx="5"/>
                  <a:endCxn id="27" idx="1"/>
                </p:cNvCxnSpPr>
                <p:nvPr/>
              </p:nvCxnSpPr>
              <p:spPr>
                <a:xfrm>
                  <a:off x="2369118" y="3458194"/>
                  <a:ext cx="2707217" cy="2755642"/>
                </a:xfrm>
                <a:prstGeom prst="line">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A3F958-BEA5-B6DC-2BEA-0F03C1464AB6}"/>
                    </a:ext>
                  </a:extLst>
                </p:cNvPr>
                <p:cNvCxnSpPr>
                  <a:cxnSpLocks/>
                  <a:stCxn id="29"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34E752-806D-9EC0-9920-26490F7D20AC}"/>
                    </a:ext>
                  </a:extLst>
                </p:cNvPr>
                <p:cNvCxnSpPr>
                  <a:stCxn id="29"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3B54E8-F1AA-8138-92DD-A90F692F291A}"/>
                    </a:ext>
                  </a:extLst>
                </p:cNvPr>
                <p:cNvCxnSpPr>
                  <a:stCxn id="28" idx="1"/>
                  <a:endCxn id="29"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FE647C-B33C-6D0A-EF08-464FB5072C0E}"/>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E8BCCA-3BA1-3DA5-95F5-49AE6F38918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1DFB8EE-BA6D-03DB-6325-067BA39330C6}"/>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5358D523-10D3-DC0A-A3AC-680CD3B6CBA1}"/>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E2709509-5AFA-9027-8CE6-DDF1E65BECC7}"/>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B891A546-AD77-7B39-D8ED-3CEF182E85ED}"/>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E17795D5-B07D-6BBC-0FD6-93D219AC2221}"/>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51E2E627-E987-0637-939F-9D67131CED36}"/>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BAAC9EDC-C798-1CF1-AB22-2F75208F18C1}"/>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09A32FFF-2117-14FC-368E-3578D1750C0B}"/>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29" name="Oval 28">
                  <a:extLst>
                    <a:ext uri="{FF2B5EF4-FFF2-40B4-BE49-F238E27FC236}">
                      <a16:creationId xmlns:a16="http://schemas.microsoft.com/office/drawing/2014/main" id="{7CC32412-8B24-36D1-2463-8B1FD1F235E9}"/>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8" name="Straight Connector 7">
                <a:extLst>
                  <a:ext uri="{FF2B5EF4-FFF2-40B4-BE49-F238E27FC236}">
                    <a16:creationId xmlns:a16="http://schemas.microsoft.com/office/drawing/2014/main" id="{64169FFD-3958-E793-7DF4-EC555FBD836B}"/>
                  </a:ext>
                </a:extLst>
              </p:cNvPr>
              <p:cNvCxnSpPr>
                <a:cxnSpLocks/>
                <a:stCxn id="26" idx="3"/>
                <a:endCxn id="23"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05ED39C8-9FE1-0516-963A-24BEA5C6DC50}"/>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31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Cycle Detection</a:t>
            </a:r>
          </a:p>
        </p:txBody>
      </p:sp>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p:sp>
        <p:nvSpPr>
          <p:cNvPr id="43" name="TextBox 42"/>
          <p:cNvSpPr txBox="1"/>
          <p:nvPr/>
        </p:nvSpPr>
        <p:spPr>
          <a:xfrm>
            <a:off x="3479035" y="1529498"/>
            <a:ext cx="11568684" cy="5262979"/>
          </a:xfrm>
          <a:prstGeom prst="rect">
            <a:avLst/>
          </a:prstGeom>
          <a:noFill/>
        </p:spPr>
        <p:txBody>
          <a:bodyPr wrap="square" rtlCol="0">
            <a:spAutoFit/>
          </a:bodyPr>
          <a:lstStyle/>
          <a:p>
            <a:r>
              <a:rPr lang="en-US" sz="2400" dirty="0" err="1"/>
              <a:t>boolean</a:t>
            </a:r>
            <a:r>
              <a:rPr lang="en-US" sz="2400" dirty="0"/>
              <a:t> </a:t>
            </a:r>
            <a:r>
              <a:rPr lang="en-US" sz="2400" dirty="0" err="1"/>
              <a:t>hasCycle</a:t>
            </a:r>
            <a:r>
              <a:rPr lang="en-US" sz="2400" dirty="0"/>
              <a:t>(graph, </a:t>
            </a:r>
            <a:r>
              <a:rPr lang="en-US" sz="2400" dirty="0" err="1"/>
              <a:t>curr</a:t>
            </a:r>
            <a:r>
              <a:rPr lang="en-US" sz="2400" dirty="0"/>
              <a:t>){</a:t>
            </a:r>
          </a:p>
          <a:p>
            <a:r>
              <a:rPr lang="en-US" sz="2400" dirty="0"/>
              <a:t>	mark </a:t>
            </a:r>
            <a:r>
              <a:rPr lang="en-US" sz="2400" dirty="0" err="1"/>
              <a:t>curr</a:t>
            </a:r>
            <a:r>
              <a:rPr lang="en-US" sz="2400" dirty="0"/>
              <a:t> as “visited”;</a:t>
            </a:r>
          </a:p>
          <a:p>
            <a:r>
              <a:rPr lang="en-US" sz="2400" dirty="0"/>
              <a:t>	</a:t>
            </a:r>
            <a:r>
              <a:rPr lang="en-US" sz="2400" dirty="0" err="1">
                <a:solidFill>
                  <a:srgbClr val="FF0000"/>
                </a:solidFill>
              </a:rPr>
              <a:t>cycleFound</a:t>
            </a:r>
            <a:r>
              <a:rPr lang="en-US" sz="2400" dirty="0">
                <a:solidFill>
                  <a:srgbClr val="FF0000"/>
                </a:solidFill>
              </a:rPr>
              <a:t> = false;</a:t>
            </a:r>
          </a:p>
          <a:p>
            <a:r>
              <a:rPr lang="en-US" sz="2400" dirty="0"/>
              <a:t>	for (v : neighbors(current)){</a:t>
            </a:r>
          </a:p>
          <a:p>
            <a:r>
              <a:rPr lang="en-US" sz="2400" dirty="0"/>
              <a:t>		</a:t>
            </a:r>
            <a:r>
              <a:rPr lang="en-US" sz="2400" dirty="0">
                <a:solidFill>
                  <a:srgbClr val="FF0000"/>
                </a:solidFill>
              </a:rPr>
              <a:t>if (v marked “visited” &amp;&amp; ! v marked “done”){</a:t>
            </a:r>
          </a:p>
          <a:p>
            <a:r>
              <a:rPr lang="en-US" sz="2400" dirty="0">
                <a:solidFill>
                  <a:srgbClr val="FF0000"/>
                </a:solidFill>
              </a:rPr>
              <a:t>			</a:t>
            </a:r>
            <a:r>
              <a:rPr lang="en-US" sz="2400" dirty="0" err="1">
                <a:solidFill>
                  <a:srgbClr val="FF0000"/>
                </a:solidFill>
              </a:rPr>
              <a:t>cycleFound</a:t>
            </a:r>
            <a:r>
              <a:rPr lang="en-US" sz="2400" dirty="0">
                <a:solidFill>
                  <a:srgbClr val="FF0000"/>
                </a:solidFill>
              </a:rPr>
              <a:t>=true;</a:t>
            </a:r>
          </a:p>
          <a:p>
            <a:r>
              <a:rPr lang="en-US" sz="2400" dirty="0">
                <a:solidFill>
                  <a:srgbClr val="FF0000"/>
                </a:solidFill>
              </a:rPr>
              <a:t>		}</a:t>
            </a:r>
          </a:p>
          <a:p>
            <a:r>
              <a:rPr lang="en-US" sz="2400" dirty="0"/>
              <a:t>		if (! v marked “visited”</a:t>
            </a:r>
            <a:r>
              <a:rPr lang="en-US" sz="2400" dirty="0">
                <a:solidFill>
                  <a:srgbClr val="FF0000"/>
                </a:solidFill>
              </a:rPr>
              <a:t> &amp;&amp; !</a:t>
            </a:r>
            <a:r>
              <a:rPr lang="en-US" sz="2400" dirty="0" err="1">
                <a:solidFill>
                  <a:srgbClr val="FF0000"/>
                </a:solidFill>
              </a:rPr>
              <a:t>cycleFound</a:t>
            </a:r>
            <a:r>
              <a:rPr lang="en-US" sz="2400" dirty="0"/>
              <a:t>){</a:t>
            </a:r>
          </a:p>
          <a:p>
            <a:r>
              <a:rPr lang="en-US" sz="2400" dirty="0"/>
              <a:t>			</a:t>
            </a:r>
            <a:r>
              <a:rPr lang="en-US" sz="2400" dirty="0" err="1">
                <a:solidFill>
                  <a:srgbClr val="FF0000"/>
                </a:solidFill>
              </a:rPr>
              <a:t>cycleFound</a:t>
            </a:r>
            <a:r>
              <a:rPr lang="en-US" sz="2400" dirty="0">
                <a:solidFill>
                  <a:srgbClr val="FF0000"/>
                </a:solidFill>
              </a:rPr>
              <a:t> = </a:t>
            </a:r>
            <a:r>
              <a:rPr lang="en-US" sz="2400" dirty="0" err="1"/>
              <a:t>hasCycle</a:t>
            </a:r>
            <a:r>
              <a:rPr lang="en-US" sz="2400" dirty="0"/>
              <a:t>(graph, v);</a:t>
            </a:r>
          </a:p>
          <a:p>
            <a:r>
              <a:rPr lang="en-US" sz="2400" dirty="0"/>
              <a:t>		}</a:t>
            </a:r>
          </a:p>
          <a:p>
            <a:r>
              <a:rPr lang="en-US" sz="2400" dirty="0"/>
              <a:t>	}</a:t>
            </a:r>
          </a:p>
          <a:p>
            <a:r>
              <a:rPr lang="en-US" sz="2400" dirty="0"/>
              <a:t>	mark </a:t>
            </a:r>
            <a:r>
              <a:rPr lang="en-US" sz="2400" dirty="0" err="1"/>
              <a:t>curr</a:t>
            </a:r>
            <a:r>
              <a:rPr lang="en-US" sz="2400" dirty="0"/>
              <a:t> as “done”;</a:t>
            </a:r>
          </a:p>
          <a:p>
            <a:r>
              <a:rPr lang="en-US" sz="2400" dirty="0"/>
              <a:t>	</a:t>
            </a:r>
            <a:r>
              <a:rPr lang="en-US" sz="2400" dirty="0">
                <a:solidFill>
                  <a:srgbClr val="FF0000"/>
                </a:solidFill>
              </a:rPr>
              <a:t>return </a:t>
            </a:r>
            <a:r>
              <a:rPr lang="en-US" sz="2400" dirty="0" err="1">
                <a:solidFill>
                  <a:srgbClr val="FF0000"/>
                </a:solidFill>
              </a:rPr>
              <a:t>cycleFound</a:t>
            </a:r>
            <a:r>
              <a:rPr lang="en-US" sz="2400" dirty="0">
                <a:solidFill>
                  <a:srgbClr val="FF0000"/>
                </a:solidFill>
              </a:rPr>
              <a:t>;</a:t>
            </a:r>
          </a:p>
          <a:p>
            <a:r>
              <a:rPr lang="en-US" sz="24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303500" y="2950683"/>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305A923-957B-ED78-9721-01D3F5097FFD}"/>
              </a:ext>
            </a:extLst>
          </p:cNvPr>
          <p:cNvSpPr txBox="1"/>
          <p:nvPr/>
        </p:nvSpPr>
        <p:spPr>
          <a:xfrm>
            <a:off x="7931446" y="424092"/>
            <a:ext cx="4101507" cy="523220"/>
          </a:xfrm>
          <a:prstGeom prst="rect">
            <a:avLst/>
          </a:prstGeom>
          <a:noFill/>
          <a:ln>
            <a:solidFill>
              <a:srgbClr val="FF0000"/>
            </a:solidFill>
          </a:ln>
        </p:spPr>
        <p:txBody>
          <a:bodyPr wrap="none" rtlCol="0">
            <a:spAutoFit/>
          </a:bodyPr>
          <a:lstStyle/>
          <a:p>
            <a:r>
              <a:rPr lang="en-US" sz="2800" dirty="0">
                <a:solidFill>
                  <a:srgbClr val="FF0000"/>
                </a:solidFill>
              </a:rPr>
              <a:t>Idea: Look for a back edge!</a:t>
            </a:r>
          </a:p>
        </p:txBody>
      </p:sp>
    </p:spTree>
    <p:extLst>
      <p:ext uri="{BB962C8B-B14F-4D97-AF65-F5344CB8AC3E}">
        <p14:creationId xmlns:p14="http://schemas.microsoft.com/office/powerpoint/2010/main" val="2176031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Topological Sort of a </a:t>
                </a:r>
                <a:r>
                  <a:rPr lang="en-US" b="1" dirty="0"/>
                  <a:t>directed acyclic 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b="1" dirty="0"/>
                  <a:t> </a:t>
                </a:r>
                <a:r>
                  <a:rPr lang="en-US" dirty="0"/>
                  <a:t>is a permutation of </a:t>
                </a:r>
                <a14:m>
                  <m:oMath xmlns:m="http://schemas.openxmlformats.org/officeDocument/2006/math">
                    <m:r>
                      <a:rPr lang="en-US" b="0" i="1" smtClean="0">
                        <a:latin typeface="Cambria Math" panose="02040503050406030204" pitchFamily="18" charset="0"/>
                      </a:rPr>
                      <m:t>𝑉</m:t>
                    </m:r>
                  </m:oMath>
                </a14:m>
                <a:r>
                  <a:rPr lang="en-US" b="1" dirty="0"/>
                  <a:t> </a:t>
                </a:r>
                <a:r>
                  <a:rPr lang="en-US" dirty="0"/>
                  <a:t>such that if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r>
                  <a:rPr lang="en-US" dirty="0"/>
                  <a:t> then </a:t>
                </a:r>
                <a14:m>
                  <m:oMath xmlns:m="http://schemas.openxmlformats.org/officeDocument/2006/math">
                    <m:r>
                      <a:rPr lang="en-US" b="0" i="1" smtClean="0">
                        <a:latin typeface="Cambria Math" panose="02040503050406030204" pitchFamily="18" charset="0"/>
                      </a:rPr>
                      <m:t>𝑢</m:t>
                    </m:r>
                  </m:oMath>
                </a14:m>
                <a:r>
                  <a:rPr lang="en-US" dirty="0"/>
                  <a:t> is before </a:t>
                </a:r>
                <a14:m>
                  <m:oMath xmlns:m="http://schemas.openxmlformats.org/officeDocument/2006/math">
                    <m:r>
                      <a:rPr lang="en-US" b="0" i="1" smtClean="0">
                        <a:latin typeface="Cambria Math" panose="02040503050406030204" pitchFamily="18" charset="0"/>
                      </a:rPr>
                      <m:t>𝑣</m:t>
                    </m:r>
                  </m:oMath>
                </a14:m>
                <a:r>
                  <a:rPr lang="en-US" dirty="0"/>
                  <a:t> in the permutation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33</a:t>
            </a:fld>
            <a:endParaRPr lang="en-US" dirty="0"/>
          </a:p>
        </p:txBody>
      </p:sp>
      <p:grpSp>
        <p:nvGrpSpPr>
          <p:cNvPr id="14" name="Group 13">
            <a:extLst>
              <a:ext uri="{FF2B5EF4-FFF2-40B4-BE49-F238E27FC236}">
                <a16:creationId xmlns:a16="http://schemas.microsoft.com/office/drawing/2014/main" id="{16652F29-0A79-210D-2DF8-9579B15BE792}"/>
              </a:ext>
            </a:extLst>
          </p:cNvPr>
          <p:cNvGrpSpPr/>
          <p:nvPr/>
        </p:nvGrpSpPr>
        <p:grpSpPr>
          <a:xfrm>
            <a:off x="7009533" y="4114199"/>
            <a:ext cx="4385159" cy="2420607"/>
            <a:chOff x="6934200" y="4047495"/>
            <a:chExt cx="4385159" cy="2420607"/>
          </a:xfrm>
        </p:grpSpPr>
        <p:grpSp>
          <p:nvGrpSpPr>
            <p:cNvPr id="15" name="Group 14">
              <a:extLst>
                <a:ext uri="{FF2B5EF4-FFF2-40B4-BE49-F238E27FC236}">
                  <a16:creationId xmlns:a16="http://schemas.microsoft.com/office/drawing/2014/main" id="{77EB8E3F-6751-1E82-7583-8F80C26138DF}"/>
                </a:ext>
              </a:extLst>
            </p:cNvPr>
            <p:cNvGrpSpPr/>
            <p:nvPr/>
          </p:nvGrpSpPr>
          <p:grpSpPr>
            <a:xfrm>
              <a:off x="6934200" y="4047495"/>
              <a:ext cx="4385159" cy="2420607"/>
              <a:chOff x="1524000" y="2625729"/>
              <a:chExt cx="7044346" cy="3888478"/>
            </a:xfrm>
          </p:grpSpPr>
          <p:grpSp>
            <p:nvGrpSpPr>
              <p:cNvPr id="17" name="Group 16">
                <a:extLst>
                  <a:ext uri="{FF2B5EF4-FFF2-40B4-BE49-F238E27FC236}">
                    <a16:creationId xmlns:a16="http://schemas.microsoft.com/office/drawing/2014/main" id="{933A9D27-8499-DCAD-BB09-C5811A2BD9B8}"/>
                  </a:ext>
                </a:extLst>
              </p:cNvPr>
              <p:cNvGrpSpPr/>
              <p:nvPr/>
            </p:nvGrpSpPr>
            <p:grpSpPr>
              <a:xfrm>
                <a:off x="1524000" y="2625729"/>
                <a:ext cx="7044346" cy="3888478"/>
                <a:chOff x="0" y="3020093"/>
                <a:chExt cx="7044346" cy="3888478"/>
              </a:xfrm>
            </p:grpSpPr>
            <p:cxnSp>
              <p:nvCxnSpPr>
                <p:cNvPr id="19" name="Straight Connector 18">
                  <a:extLst>
                    <a:ext uri="{FF2B5EF4-FFF2-40B4-BE49-F238E27FC236}">
                      <a16:creationId xmlns:a16="http://schemas.microsoft.com/office/drawing/2014/main" id="{76F20D4D-C2AE-E63F-6C7C-DE9BDBED70C7}"/>
                    </a:ext>
                  </a:extLst>
                </p:cNvPr>
                <p:cNvCxnSpPr>
                  <a:stCxn id="58" idx="7"/>
                  <a:endCxn id="59"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2F690A-F0D8-CEFB-E093-724538ADFB0B}"/>
                    </a:ext>
                  </a:extLst>
                </p:cNvPr>
                <p:cNvCxnSpPr>
                  <a:stCxn id="59" idx="6"/>
                  <a:endCxn id="62"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52C7ABA-BBB6-2678-6598-C7D0CEA71D55}"/>
                    </a:ext>
                  </a:extLst>
                </p:cNvPr>
                <p:cNvCxnSpPr>
                  <a:stCxn id="58" idx="4"/>
                  <a:endCxn id="60"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62FE4-23A3-CBB5-86C2-A01319284309}"/>
                    </a:ext>
                  </a:extLst>
                </p:cNvPr>
                <p:cNvCxnSpPr>
                  <a:stCxn id="61" idx="3"/>
                  <a:endCxn id="60"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A12C4-8001-3670-1EDB-F2EFBDB7661E}"/>
                    </a:ext>
                  </a:extLst>
                </p:cNvPr>
                <p:cNvCxnSpPr>
                  <a:stCxn id="61" idx="5"/>
                  <a:endCxn id="63"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FE5E66-3D07-C865-EB56-C97B22695E90}"/>
                    </a:ext>
                  </a:extLst>
                </p:cNvPr>
                <p:cNvCxnSpPr>
                  <a:cxnSpLocks/>
                  <a:stCxn id="66" idx="3"/>
                  <a:endCxn id="59"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24CD16-9A95-C1EA-83C5-7A9080A0385E}"/>
                    </a:ext>
                  </a:extLst>
                </p:cNvPr>
                <p:cNvCxnSpPr>
                  <a:cxnSpLocks/>
                  <a:stCxn id="66" idx="4"/>
                  <a:endCxn id="64"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E0805D-E768-31B1-8BF9-AAD97F21580B}"/>
                    </a:ext>
                  </a:extLst>
                </p:cNvPr>
                <p:cNvCxnSpPr>
                  <a:stCxn id="66" idx="2"/>
                  <a:endCxn id="62"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C691D0-D9B7-B74F-D15F-4D0CDB0BB571}"/>
                    </a:ext>
                  </a:extLst>
                </p:cNvPr>
                <p:cNvCxnSpPr>
                  <a:stCxn id="65" idx="1"/>
                  <a:endCxn id="6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8A2562-2B96-4380-2649-D2603A892492}"/>
                    </a:ext>
                  </a:extLst>
                </p:cNvPr>
                <p:cNvCxnSpPr>
                  <a:stCxn id="65" idx="3"/>
                  <a:endCxn id="64"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77C7EE-6C4E-FD2F-87D9-ABDBFACDFE6D}"/>
                    </a:ext>
                  </a:extLst>
                </p:cNvPr>
                <p:cNvCxnSpPr>
                  <a:stCxn id="59" idx="4"/>
                  <a:endCxn id="60"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D856A7F-12C5-19F0-FCB2-420F43545988}"/>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9" name="Oval 58">
                  <a:extLst>
                    <a:ext uri="{FF2B5EF4-FFF2-40B4-BE49-F238E27FC236}">
                      <a16:creationId xmlns:a16="http://schemas.microsoft.com/office/drawing/2014/main" id="{3C5968D7-2907-9113-8FF6-CC4B379CC232}"/>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0" name="Oval 59">
                  <a:extLst>
                    <a:ext uri="{FF2B5EF4-FFF2-40B4-BE49-F238E27FC236}">
                      <a16:creationId xmlns:a16="http://schemas.microsoft.com/office/drawing/2014/main" id="{7DBE19AF-9821-7DB2-BABD-9828DF2FDA2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61" name="Oval 60">
                  <a:extLst>
                    <a:ext uri="{FF2B5EF4-FFF2-40B4-BE49-F238E27FC236}">
                      <a16:creationId xmlns:a16="http://schemas.microsoft.com/office/drawing/2014/main" id="{66C0888B-D28A-7C05-A7DC-C42BD35E4A46}"/>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62" name="Oval 61">
                  <a:extLst>
                    <a:ext uri="{FF2B5EF4-FFF2-40B4-BE49-F238E27FC236}">
                      <a16:creationId xmlns:a16="http://schemas.microsoft.com/office/drawing/2014/main" id="{AF6BA200-2A32-4B42-FDB6-8BC54E2290CC}"/>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Oval 62">
                  <a:extLst>
                    <a:ext uri="{FF2B5EF4-FFF2-40B4-BE49-F238E27FC236}">
                      <a16:creationId xmlns:a16="http://schemas.microsoft.com/office/drawing/2014/main" id="{10A11247-2014-BBA9-F784-829C0D1A56DD}"/>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64" name="Oval 63">
                  <a:extLst>
                    <a:ext uri="{FF2B5EF4-FFF2-40B4-BE49-F238E27FC236}">
                      <a16:creationId xmlns:a16="http://schemas.microsoft.com/office/drawing/2014/main" id="{A6FA3B9B-58B9-D650-AE52-EB3C4C14EBF2}"/>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Oval 64">
                  <a:extLst>
                    <a:ext uri="{FF2B5EF4-FFF2-40B4-BE49-F238E27FC236}">
                      <a16:creationId xmlns:a16="http://schemas.microsoft.com/office/drawing/2014/main" id="{B5EA0F88-7B97-1BA7-DF0F-7D545939207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66" name="Oval 65">
                  <a:extLst>
                    <a:ext uri="{FF2B5EF4-FFF2-40B4-BE49-F238E27FC236}">
                      <a16:creationId xmlns:a16="http://schemas.microsoft.com/office/drawing/2014/main" id="{2909E842-3B88-2325-732B-830110DB65F8}"/>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18" name="Straight Connector 17">
                <a:extLst>
                  <a:ext uri="{FF2B5EF4-FFF2-40B4-BE49-F238E27FC236}">
                    <a16:creationId xmlns:a16="http://schemas.microsoft.com/office/drawing/2014/main" id="{7234E73A-0E2E-C169-BBC8-1336F0573A3C}"/>
                  </a:ext>
                </a:extLst>
              </p:cNvPr>
              <p:cNvCxnSpPr>
                <a:cxnSpLocks/>
                <a:stCxn id="63" idx="2"/>
                <a:endCxn id="60"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ED5250A6-491F-63A7-7A2B-12750046089E}"/>
                </a:ext>
              </a:extLst>
            </p:cNvPr>
            <p:cNvCxnSpPr>
              <a:cxnSpLocks/>
              <a:stCxn id="63" idx="6"/>
              <a:endCxn id="64"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320B0D44-4503-B113-87EC-AB0E7A1FCD53}"/>
              </a:ext>
            </a:extLst>
          </p:cNvPr>
          <p:cNvCxnSpPr>
            <a:stCxn id="50" idx="6"/>
            <a:endCxn id="53" idx="2"/>
          </p:cNvCxnSpPr>
          <p:nvPr/>
        </p:nvCxnSpPr>
        <p:spPr>
          <a:xfrm>
            <a:off x="3554103" y="5244295"/>
            <a:ext cx="395811" cy="217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C39D31B-7AA3-5A48-D190-1D40BC85C1C6}"/>
              </a:ext>
            </a:extLst>
          </p:cNvPr>
          <p:cNvCxnSpPr>
            <a:cxnSpLocks/>
            <a:stCxn id="49" idx="6"/>
            <a:endCxn id="51" idx="2"/>
          </p:cNvCxnSpPr>
          <p:nvPr/>
        </p:nvCxnSpPr>
        <p:spPr>
          <a:xfrm>
            <a:off x="619356" y="5234984"/>
            <a:ext cx="449770" cy="631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529C94-2160-69CC-F66F-68DB22CA31D4}"/>
              </a:ext>
            </a:extLst>
          </p:cNvPr>
          <p:cNvCxnSpPr>
            <a:cxnSpLocks/>
            <a:stCxn id="52" idx="2"/>
            <a:endCxn id="51" idx="6"/>
          </p:cNvCxnSpPr>
          <p:nvPr/>
        </p:nvCxnSpPr>
        <p:spPr>
          <a:xfrm flipH="1" flipV="1">
            <a:off x="1388639" y="5241299"/>
            <a:ext cx="403878" cy="599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3BF517-36A9-3702-EE69-685E12DA7259}"/>
              </a:ext>
            </a:extLst>
          </p:cNvPr>
          <p:cNvCxnSpPr>
            <a:cxnSpLocks/>
            <a:stCxn id="52" idx="6"/>
            <a:endCxn id="54" idx="2"/>
          </p:cNvCxnSpPr>
          <p:nvPr/>
        </p:nvCxnSpPr>
        <p:spPr>
          <a:xfrm>
            <a:off x="2112030" y="5247292"/>
            <a:ext cx="401523" cy="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E0D209-7094-638C-C4AA-27037DB27106}"/>
              </a:ext>
            </a:extLst>
          </p:cNvPr>
          <p:cNvCxnSpPr>
            <a:cxnSpLocks/>
            <a:stCxn id="57" idx="6"/>
            <a:endCxn id="55" idx="2"/>
          </p:cNvCxnSpPr>
          <p:nvPr/>
        </p:nvCxnSpPr>
        <p:spPr>
          <a:xfrm flipV="1">
            <a:off x="5610488" y="5234983"/>
            <a:ext cx="325755" cy="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44C4795-CDC5-0939-14B6-7DF5DAF16019}"/>
              </a:ext>
            </a:extLst>
          </p:cNvPr>
          <p:cNvCxnSpPr>
            <a:cxnSpLocks/>
            <a:stCxn id="56" idx="6"/>
            <a:endCxn id="57" idx="2"/>
          </p:cNvCxnSpPr>
          <p:nvPr/>
        </p:nvCxnSpPr>
        <p:spPr>
          <a:xfrm>
            <a:off x="4895164" y="5222490"/>
            <a:ext cx="395811" cy="1249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A71178C-0CB5-81FD-1C6B-5885A1FB0446}"/>
              </a:ext>
            </a:extLst>
          </p:cNvPr>
          <p:cNvSpPr/>
          <p:nvPr/>
        </p:nvSpPr>
        <p:spPr>
          <a:xfrm>
            <a:off x="299843" y="5075227"/>
            <a:ext cx="319513" cy="319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50" name="Oval 49">
            <a:extLst>
              <a:ext uri="{FF2B5EF4-FFF2-40B4-BE49-F238E27FC236}">
                <a16:creationId xmlns:a16="http://schemas.microsoft.com/office/drawing/2014/main" id="{D513346B-401C-3652-32D9-06DEA4AF7513}"/>
              </a:ext>
            </a:extLst>
          </p:cNvPr>
          <p:cNvSpPr/>
          <p:nvPr/>
        </p:nvSpPr>
        <p:spPr>
          <a:xfrm>
            <a:off x="3234590" y="5084538"/>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1" name="Oval 50">
            <a:extLst>
              <a:ext uri="{FF2B5EF4-FFF2-40B4-BE49-F238E27FC236}">
                <a16:creationId xmlns:a16="http://schemas.microsoft.com/office/drawing/2014/main" id="{9513FE45-B8A0-FFEC-0FD0-6DC0DB834F09}"/>
              </a:ext>
            </a:extLst>
          </p:cNvPr>
          <p:cNvSpPr/>
          <p:nvPr/>
        </p:nvSpPr>
        <p:spPr>
          <a:xfrm>
            <a:off x="1069126" y="5081542"/>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2" name="Oval 51">
            <a:extLst>
              <a:ext uri="{FF2B5EF4-FFF2-40B4-BE49-F238E27FC236}">
                <a16:creationId xmlns:a16="http://schemas.microsoft.com/office/drawing/2014/main" id="{4DA80F62-FF8D-4A09-382B-25FB41FB52BB}"/>
              </a:ext>
            </a:extLst>
          </p:cNvPr>
          <p:cNvSpPr/>
          <p:nvPr/>
        </p:nvSpPr>
        <p:spPr>
          <a:xfrm>
            <a:off x="1792517"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3" name="Oval 52">
            <a:extLst>
              <a:ext uri="{FF2B5EF4-FFF2-40B4-BE49-F238E27FC236}">
                <a16:creationId xmlns:a16="http://schemas.microsoft.com/office/drawing/2014/main" id="{F293ED18-F8D1-4A1B-3349-17CEE171B546}"/>
              </a:ext>
            </a:extLst>
          </p:cNvPr>
          <p:cNvSpPr/>
          <p:nvPr/>
        </p:nvSpPr>
        <p:spPr>
          <a:xfrm>
            <a:off x="3949914" y="508671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4" name="Oval 53">
            <a:extLst>
              <a:ext uri="{FF2B5EF4-FFF2-40B4-BE49-F238E27FC236}">
                <a16:creationId xmlns:a16="http://schemas.microsoft.com/office/drawing/2014/main" id="{4E957851-1997-7A07-C848-B94950E30C25}"/>
              </a:ext>
            </a:extLst>
          </p:cNvPr>
          <p:cNvSpPr/>
          <p:nvPr/>
        </p:nvSpPr>
        <p:spPr>
          <a:xfrm>
            <a:off x="2513553" y="5087535"/>
            <a:ext cx="319513" cy="319513"/>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5" name="Oval 54">
            <a:extLst>
              <a:ext uri="{FF2B5EF4-FFF2-40B4-BE49-F238E27FC236}">
                <a16:creationId xmlns:a16="http://schemas.microsoft.com/office/drawing/2014/main" id="{FA22541B-82CB-C642-8CB9-FAA3546D6900}"/>
              </a:ext>
            </a:extLst>
          </p:cNvPr>
          <p:cNvSpPr/>
          <p:nvPr/>
        </p:nvSpPr>
        <p:spPr>
          <a:xfrm>
            <a:off x="5936243" y="5075226"/>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6" name="Oval 55">
            <a:extLst>
              <a:ext uri="{FF2B5EF4-FFF2-40B4-BE49-F238E27FC236}">
                <a16:creationId xmlns:a16="http://schemas.microsoft.com/office/drawing/2014/main" id="{90AB557A-4E87-F26F-1D7A-BFF85239C859}"/>
              </a:ext>
            </a:extLst>
          </p:cNvPr>
          <p:cNvSpPr/>
          <p:nvPr/>
        </p:nvSpPr>
        <p:spPr>
          <a:xfrm>
            <a:off x="4575651" y="5062733"/>
            <a:ext cx="319513" cy="3195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7" name="Oval 56">
            <a:extLst>
              <a:ext uri="{FF2B5EF4-FFF2-40B4-BE49-F238E27FC236}">
                <a16:creationId xmlns:a16="http://schemas.microsoft.com/office/drawing/2014/main" id="{7EBB0A32-9C29-4F89-4C8D-81397F03586E}"/>
              </a:ext>
            </a:extLst>
          </p:cNvPr>
          <p:cNvSpPr/>
          <p:nvPr/>
        </p:nvSpPr>
        <p:spPr>
          <a:xfrm>
            <a:off x="5290975" y="5075227"/>
            <a:ext cx="319513" cy="31951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cxnSp>
        <p:nvCxnSpPr>
          <p:cNvPr id="153" name="Connector: Curved 152">
            <a:extLst>
              <a:ext uri="{FF2B5EF4-FFF2-40B4-BE49-F238E27FC236}">
                <a16:creationId xmlns:a16="http://schemas.microsoft.com/office/drawing/2014/main" id="{814C6C3D-8A21-06DD-4CAA-098772864918}"/>
              </a:ext>
            </a:extLst>
          </p:cNvPr>
          <p:cNvCxnSpPr>
            <a:cxnSpLocks/>
            <a:stCxn id="49" idx="0"/>
            <a:endCxn id="50" idx="0"/>
          </p:cNvCxnSpPr>
          <p:nvPr/>
        </p:nvCxnSpPr>
        <p:spPr>
          <a:xfrm rot="16200000" flipH="1">
            <a:off x="1922317" y="3612509"/>
            <a:ext cx="9311" cy="2934747"/>
          </a:xfrm>
          <a:prstGeom prst="curvedConnector3">
            <a:avLst>
              <a:gd name="adj1" fmla="val -443912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A4729202-4054-EC19-C819-B933598504E1}"/>
              </a:ext>
            </a:extLst>
          </p:cNvPr>
          <p:cNvCxnSpPr>
            <a:cxnSpLocks/>
            <a:stCxn id="51" idx="0"/>
            <a:endCxn id="50" idx="1"/>
          </p:cNvCxnSpPr>
          <p:nvPr/>
        </p:nvCxnSpPr>
        <p:spPr>
          <a:xfrm rot="16200000" flipH="1">
            <a:off x="2230238" y="4080187"/>
            <a:ext cx="49788" cy="2052499"/>
          </a:xfrm>
          <a:prstGeom prst="curvedConnector3">
            <a:avLst>
              <a:gd name="adj1" fmla="val -459147"/>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Curved 161">
            <a:extLst>
              <a:ext uri="{FF2B5EF4-FFF2-40B4-BE49-F238E27FC236}">
                <a16:creationId xmlns:a16="http://schemas.microsoft.com/office/drawing/2014/main" id="{0559DE45-F33F-F5BF-9F25-091F131C8528}"/>
              </a:ext>
            </a:extLst>
          </p:cNvPr>
          <p:cNvCxnSpPr>
            <a:cxnSpLocks/>
            <a:stCxn id="51" idx="5"/>
            <a:endCxn id="54" idx="3"/>
          </p:cNvCxnSpPr>
          <p:nvPr/>
        </p:nvCxnSpPr>
        <p:spPr>
          <a:xfrm rot="16200000" flipH="1">
            <a:off x="1948100" y="4748010"/>
            <a:ext cx="5993" cy="1218498"/>
          </a:xfrm>
          <a:prstGeom prst="curvedConnector3">
            <a:avLst>
              <a:gd name="adj1" fmla="val 4695228"/>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Curved 164">
            <a:extLst>
              <a:ext uri="{FF2B5EF4-FFF2-40B4-BE49-F238E27FC236}">
                <a16:creationId xmlns:a16="http://schemas.microsoft.com/office/drawing/2014/main" id="{8C9D547F-8E81-F5F2-EDFF-11DB65A07280}"/>
              </a:ext>
            </a:extLst>
          </p:cNvPr>
          <p:cNvCxnSpPr>
            <a:cxnSpLocks/>
            <a:stCxn id="54" idx="5"/>
            <a:endCxn id="55" idx="4"/>
          </p:cNvCxnSpPr>
          <p:nvPr/>
        </p:nvCxnSpPr>
        <p:spPr>
          <a:xfrm rot="16200000" flipH="1">
            <a:off x="4423896" y="3722634"/>
            <a:ext cx="34483" cy="3309726"/>
          </a:xfrm>
          <a:prstGeom prst="curvedConnector3">
            <a:avLst>
              <a:gd name="adj1" fmla="val 187004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Curved 191">
            <a:extLst>
              <a:ext uri="{FF2B5EF4-FFF2-40B4-BE49-F238E27FC236}">
                <a16:creationId xmlns:a16="http://schemas.microsoft.com/office/drawing/2014/main" id="{B84B2C03-CFCF-CA20-781E-C58089660A45}"/>
              </a:ext>
            </a:extLst>
          </p:cNvPr>
          <p:cNvCxnSpPr>
            <a:cxnSpLocks/>
            <a:stCxn id="50" idx="7"/>
            <a:endCxn id="57" idx="0"/>
          </p:cNvCxnSpPr>
          <p:nvPr/>
        </p:nvCxnSpPr>
        <p:spPr>
          <a:xfrm rot="5400000" flipH="1" flipV="1">
            <a:off x="4450970" y="4131569"/>
            <a:ext cx="56103" cy="1943421"/>
          </a:xfrm>
          <a:prstGeom prst="curvedConnector3">
            <a:avLst>
              <a:gd name="adj1" fmla="val 853193"/>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Curved 210">
            <a:extLst>
              <a:ext uri="{FF2B5EF4-FFF2-40B4-BE49-F238E27FC236}">
                <a16:creationId xmlns:a16="http://schemas.microsoft.com/office/drawing/2014/main" id="{6415C442-473D-7C8D-D16D-EC9EDBE277FA}"/>
              </a:ext>
            </a:extLst>
          </p:cNvPr>
          <p:cNvCxnSpPr>
            <a:cxnSpLocks/>
            <a:stCxn id="53" idx="7"/>
            <a:endCxn id="57" idx="1"/>
          </p:cNvCxnSpPr>
          <p:nvPr/>
        </p:nvCxnSpPr>
        <p:spPr>
          <a:xfrm rot="5400000" flipH="1" flipV="1">
            <a:off x="4774457" y="4570198"/>
            <a:ext cx="11489" cy="1115132"/>
          </a:xfrm>
          <a:prstGeom prst="curvedConnector3">
            <a:avLst>
              <a:gd name="adj1" fmla="val 2497006"/>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Connector: Curved 227">
            <a:extLst>
              <a:ext uri="{FF2B5EF4-FFF2-40B4-BE49-F238E27FC236}">
                <a16:creationId xmlns:a16="http://schemas.microsoft.com/office/drawing/2014/main" id="{05560F74-47A6-8A48-52DE-D20A78234D0A}"/>
              </a:ext>
            </a:extLst>
          </p:cNvPr>
          <p:cNvCxnSpPr>
            <a:cxnSpLocks/>
            <a:stCxn id="56" idx="5"/>
            <a:endCxn id="55" idx="3"/>
          </p:cNvCxnSpPr>
          <p:nvPr/>
        </p:nvCxnSpPr>
        <p:spPr>
          <a:xfrm rot="16200000" flipH="1">
            <a:off x="5409457" y="4774368"/>
            <a:ext cx="12493" cy="1134663"/>
          </a:xfrm>
          <a:prstGeom prst="curvedConnector3">
            <a:avLst>
              <a:gd name="adj1" fmla="val 2304370"/>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85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DFS Recursively</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p:sp>
        <p:nvSpPr>
          <p:cNvPr id="43" name="TextBox 42"/>
          <p:cNvSpPr txBox="1"/>
          <p:nvPr/>
        </p:nvSpPr>
        <p:spPr>
          <a:xfrm>
            <a:off x="105865" y="1866236"/>
            <a:ext cx="8686800" cy="3970318"/>
          </a:xfrm>
          <a:prstGeom prst="rect">
            <a:avLst/>
          </a:prstGeom>
          <a:noFill/>
        </p:spPr>
        <p:txBody>
          <a:bodyPr wrap="square" rtlCol="0">
            <a:spAutoFit/>
          </a:bodyPr>
          <a:lstStyle/>
          <a:p>
            <a:r>
              <a:rPr lang="en-US" sz="2800" dirty="0"/>
              <a:t>void </a:t>
            </a:r>
            <a:r>
              <a:rPr lang="en-US" sz="2800" dirty="0" err="1"/>
              <a:t>dfs</a:t>
            </a:r>
            <a:r>
              <a:rPr lang="en-US" sz="2800" dirty="0"/>
              <a:t>(graph, </a:t>
            </a:r>
            <a:r>
              <a:rPr lang="en-US" sz="2800" dirty="0" err="1"/>
              <a:t>curr</a:t>
            </a:r>
            <a:r>
              <a:rPr lang="en-US" sz="2800" dirty="0"/>
              <a:t>){</a:t>
            </a:r>
          </a:p>
          <a:p>
            <a:r>
              <a:rPr lang="en-US" sz="2800" dirty="0"/>
              <a:t>	mark </a:t>
            </a:r>
            <a:r>
              <a:rPr lang="en-US" sz="2800" dirty="0" err="1"/>
              <a:t>curr</a:t>
            </a:r>
            <a:r>
              <a:rPr lang="en-US" sz="2800" dirty="0"/>
              <a:t> as “visited”;</a:t>
            </a:r>
          </a:p>
          <a:p>
            <a:r>
              <a:rPr lang="en-US" sz="2800" dirty="0"/>
              <a:t>	for (v : neighbors(current)){</a:t>
            </a:r>
          </a:p>
          <a:p>
            <a:r>
              <a:rPr lang="en-US" sz="2800" dirty="0"/>
              <a:t>		if (! v marked “visited”){</a:t>
            </a:r>
          </a:p>
          <a:p>
            <a:r>
              <a:rPr lang="en-US" sz="2800" dirty="0"/>
              <a:t>			</a:t>
            </a:r>
            <a:r>
              <a:rPr lang="en-US" sz="2800" dirty="0" err="1"/>
              <a:t>dfs</a:t>
            </a:r>
            <a:r>
              <a:rPr lang="en-US" sz="2800" dirty="0"/>
              <a:t>(graph, v);</a:t>
            </a:r>
          </a:p>
          <a:p>
            <a:r>
              <a:rPr lang="en-US" sz="2800" dirty="0"/>
              <a:t>		}</a:t>
            </a:r>
          </a:p>
          <a:p>
            <a:r>
              <a:rPr lang="en-US" sz="2800" dirty="0"/>
              <a:t>	}</a:t>
            </a:r>
          </a:p>
          <a:p>
            <a:r>
              <a:rPr lang="en-US" sz="2800" dirty="0"/>
              <a:t>	mark </a:t>
            </a:r>
            <a:r>
              <a:rPr lang="en-US" sz="2800" dirty="0" err="1"/>
              <a:t>curr</a:t>
            </a:r>
            <a:r>
              <a:rPr lang="en-US" sz="2800" dirty="0"/>
              <a:t> as “done”;</a:t>
            </a:r>
          </a:p>
          <a:p>
            <a:r>
              <a:rPr lang="en-US" sz="2800" dirty="0"/>
              <a:t>}			</a:t>
            </a:r>
          </a:p>
        </p:txBody>
      </p:sp>
      <p:grpSp>
        <p:nvGrpSpPr>
          <p:cNvPr id="29" name="Group 28">
            <a:extLst>
              <a:ext uri="{FF2B5EF4-FFF2-40B4-BE49-F238E27FC236}">
                <a16:creationId xmlns:a16="http://schemas.microsoft.com/office/drawing/2014/main" id="{88200AC9-7D9A-1925-52EB-C7B86A898E60}"/>
              </a:ext>
            </a:extLst>
          </p:cNvPr>
          <p:cNvGrpSpPr/>
          <p:nvPr/>
        </p:nvGrpSpPr>
        <p:grpSpPr>
          <a:xfrm>
            <a:off x="7543800" y="3714388"/>
            <a:ext cx="4385159" cy="2420607"/>
            <a:chOff x="6934200" y="4047495"/>
            <a:chExt cx="4385159" cy="2420607"/>
          </a:xfrm>
        </p:grpSpPr>
        <p:grpSp>
          <p:nvGrpSpPr>
            <p:cNvPr id="30" name="Group 29">
              <a:extLst>
                <a:ext uri="{FF2B5EF4-FFF2-40B4-BE49-F238E27FC236}">
                  <a16:creationId xmlns:a16="http://schemas.microsoft.com/office/drawing/2014/main" id="{4F4A86F4-FB7F-26CB-6FB5-7F1BFF9453F7}"/>
                </a:ext>
              </a:extLst>
            </p:cNvPr>
            <p:cNvGrpSpPr/>
            <p:nvPr/>
          </p:nvGrpSpPr>
          <p:grpSpPr>
            <a:xfrm>
              <a:off x="6934200" y="4047495"/>
              <a:ext cx="4385159" cy="2420607"/>
              <a:chOff x="1524000" y="2625729"/>
              <a:chExt cx="7044346" cy="3888478"/>
            </a:xfrm>
          </p:grpSpPr>
          <p:grpSp>
            <p:nvGrpSpPr>
              <p:cNvPr id="32" name="Group 31">
                <a:extLst>
                  <a:ext uri="{FF2B5EF4-FFF2-40B4-BE49-F238E27FC236}">
                    <a16:creationId xmlns:a16="http://schemas.microsoft.com/office/drawing/2014/main" id="{57445EE1-44C3-64A2-986E-D46EA88A8BED}"/>
                  </a:ext>
                </a:extLst>
              </p:cNvPr>
              <p:cNvGrpSpPr/>
              <p:nvPr/>
            </p:nvGrpSpPr>
            <p:grpSpPr>
              <a:xfrm>
                <a:off x="1524000" y="2625729"/>
                <a:ext cx="7044346" cy="3888478"/>
                <a:chOff x="0" y="3020093"/>
                <a:chExt cx="7044346" cy="3888478"/>
              </a:xfrm>
            </p:grpSpPr>
            <p:cxnSp>
              <p:nvCxnSpPr>
                <p:cNvPr id="34" name="Straight Connector 33">
                  <a:extLst>
                    <a:ext uri="{FF2B5EF4-FFF2-40B4-BE49-F238E27FC236}">
                      <a16:creationId xmlns:a16="http://schemas.microsoft.com/office/drawing/2014/main" id="{98667B16-A5D7-BBD9-C34D-964D4C9AFF12}"/>
                    </a:ext>
                  </a:extLst>
                </p:cNvPr>
                <p:cNvCxnSpPr>
                  <a:stCxn id="47" idx="7"/>
                  <a:endCxn id="48"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A0256C7-0C0F-A799-5AE9-2E217FD5D756}"/>
                    </a:ext>
                  </a:extLst>
                </p:cNvPr>
                <p:cNvCxnSpPr>
                  <a:stCxn id="48" idx="6"/>
                  <a:endCxn id="51"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4B94F8-CF37-B94A-47FD-BD2899922A25}"/>
                    </a:ext>
                  </a:extLst>
                </p:cNvPr>
                <p:cNvCxnSpPr>
                  <a:stCxn id="47" idx="4"/>
                  <a:endCxn id="49"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98E141-8BD7-326E-BA69-6B184455899A}"/>
                    </a:ext>
                  </a:extLst>
                </p:cNvPr>
                <p:cNvCxnSpPr>
                  <a:stCxn id="50" idx="3"/>
                  <a:endCxn id="49"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AFBF81-44CC-A51D-66C0-2C5B87B35C40}"/>
                    </a:ext>
                  </a:extLst>
                </p:cNvPr>
                <p:cNvCxnSpPr>
                  <a:stCxn id="52" idx="2"/>
                  <a:endCxn id="49" idx="5"/>
                </p:cNvCxnSpPr>
                <p:nvPr/>
              </p:nvCxnSpPr>
              <p:spPr>
                <a:xfrm flipH="1" flipV="1">
                  <a:off x="1477469" y="6086626"/>
                  <a:ext cx="1369411" cy="56531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C89A0F-5857-790A-2E5A-C334C74AD9DF}"/>
                    </a:ext>
                  </a:extLst>
                </p:cNvPr>
                <p:cNvCxnSpPr>
                  <a:stCxn id="50" idx="5"/>
                  <a:endCxn id="52"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2BECD2-A307-35FE-E7B9-BEF318C03A1D}"/>
                    </a:ext>
                  </a:extLst>
                </p:cNvPr>
                <p:cNvCxnSpPr>
                  <a:cxnSpLocks/>
                  <a:stCxn id="48" idx="5"/>
                  <a:endCxn id="53" idx="1"/>
                </p:cNvCxnSpPr>
                <p:nvPr/>
              </p:nvCxnSpPr>
              <p:spPr>
                <a:xfrm>
                  <a:off x="2369118" y="3458194"/>
                  <a:ext cx="2707217" cy="2755642"/>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9A6867-664B-0A60-EC3B-4B9FB9DABFF2}"/>
                    </a:ext>
                  </a:extLst>
                </p:cNvPr>
                <p:cNvCxnSpPr>
                  <a:cxnSpLocks/>
                  <a:stCxn id="55" idx="4"/>
                  <a:endCxn id="53"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90D792-DD4D-C941-053C-56792BC91B07}"/>
                    </a:ext>
                  </a:extLst>
                </p:cNvPr>
                <p:cNvCxnSpPr>
                  <a:stCxn id="55" idx="2"/>
                  <a:endCxn id="51"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E4AEE4-0B75-9ED8-B545-8ECB83BC5819}"/>
                    </a:ext>
                  </a:extLst>
                </p:cNvPr>
                <p:cNvCxnSpPr>
                  <a:stCxn id="54" idx="1"/>
                  <a:endCxn id="55"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F552B6-93EB-210F-6CA5-732260C4CB99}"/>
                    </a:ext>
                  </a:extLst>
                </p:cNvPr>
                <p:cNvCxnSpPr>
                  <a:stCxn id="54" idx="3"/>
                  <a:endCxn id="53"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CF98F7-72EE-A41B-94B4-C0C7D5B40A13}"/>
                    </a:ext>
                  </a:extLst>
                </p:cNvPr>
                <p:cNvCxnSpPr>
                  <a:stCxn id="48" idx="4"/>
                  <a:endCxn id="49"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D3DB87-8FDD-BBEE-9D89-F763E1040ED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48" name="Oval 47">
                  <a:extLst>
                    <a:ext uri="{FF2B5EF4-FFF2-40B4-BE49-F238E27FC236}">
                      <a16:creationId xmlns:a16="http://schemas.microsoft.com/office/drawing/2014/main" id="{684B893D-29DB-BB7C-BBA0-B919C23C6B1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9" name="Oval 48">
                  <a:extLst>
                    <a:ext uri="{FF2B5EF4-FFF2-40B4-BE49-F238E27FC236}">
                      <a16:creationId xmlns:a16="http://schemas.microsoft.com/office/drawing/2014/main" id="{E98533ED-C91E-BCB7-C7FA-6A6BB23DB5EE}"/>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50" name="Oval 49">
                  <a:extLst>
                    <a:ext uri="{FF2B5EF4-FFF2-40B4-BE49-F238E27FC236}">
                      <a16:creationId xmlns:a16="http://schemas.microsoft.com/office/drawing/2014/main" id="{E5E38723-49F4-D444-B6E9-10D1CEE06FA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51" name="Oval 50">
                  <a:extLst>
                    <a:ext uri="{FF2B5EF4-FFF2-40B4-BE49-F238E27FC236}">
                      <a16:creationId xmlns:a16="http://schemas.microsoft.com/office/drawing/2014/main" id="{494084C6-F266-1A65-C3CD-B28BAECD1CD3}"/>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52" name="Oval 51">
                  <a:extLst>
                    <a:ext uri="{FF2B5EF4-FFF2-40B4-BE49-F238E27FC236}">
                      <a16:creationId xmlns:a16="http://schemas.microsoft.com/office/drawing/2014/main" id="{D79CA729-96DA-7BDA-8FA9-CD452C4A54D4}"/>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53" name="Oval 52">
                  <a:extLst>
                    <a:ext uri="{FF2B5EF4-FFF2-40B4-BE49-F238E27FC236}">
                      <a16:creationId xmlns:a16="http://schemas.microsoft.com/office/drawing/2014/main" id="{1F607055-3BC9-7EEA-81D8-BD20DB6D7E80}"/>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4" name="Oval 53">
                  <a:extLst>
                    <a:ext uri="{FF2B5EF4-FFF2-40B4-BE49-F238E27FC236}">
                      <a16:creationId xmlns:a16="http://schemas.microsoft.com/office/drawing/2014/main" id="{58830F5E-7D53-760E-EA93-ACF453B746AC}"/>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5" name="Oval 54">
                  <a:extLst>
                    <a:ext uri="{FF2B5EF4-FFF2-40B4-BE49-F238E27FC236}">
                      <a16:creationId xmlns:a16="http://schemas.microsoft.com/office/drawing/2014/main" id="{DA593680-DCFA-7AF1-C06C-855B87D1B597}"/>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33" name="Straight Connector 32">
                <a:extLst>
                  <a:ext uri="{FF2B5EF4-FFF2-40B4-BE49-F238E27FC236}">
                    <a16:creationId xmlns:a16="http://schemas.microsoft.com/office/drawing/2014/main" id="{E035AA82-3EEE-70A9-9876-C158C70B2BD0}"/>
                  </a:ext>
                </a:extLst>
              </p:cNvPr>
              <p:cNvCxnSpPr>
                <a:cxnSpLocks/>
                <a:stCxn id="52" idx="3"/>
                <a:endCxn id="49" idx="4"/>
              </p:cNvCxnSpPr>
              <p:nvPr/>
            </p:nvCxnSpPr>
            <p:spPr>
              <a:xfrm flipH="1" flipV="1">
                <a:off x="2820001" y="5767428"/>
                <a:ext cx="1626045" cy="67161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80E6D0F4-C146-E647-3385-43715450879E}"/>
                </a:ext>
              </a:extLst>
            </p:cNvPr>
            <p:cNvCxnSpPr>
              <a:cxnSpLocks/>
              <a:stCxn id="52" idx="6"/>
              <a:endCxn id="53"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D1BA3A-96E8-D2C0-ED4F-1198276AF6C8}"/>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1707056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normAutofit/>
          </a:bodyPr>
          <a:lstStyle/>
          <a:p>
            <a:r>
              <a:rPr lang="en-US" dirty="0"/>
              <a:t>DFS: Topological sort</a:t>
            </a:r>
          </a:p>
        </p:txBody>
      </p:sp>
      <p:sp>
        <p:nvSpPr>
          <p:cNvPr id="4" name="Slide Number Placeholder 3"/>
          <p:cNvSpPr>
            <a:spLocks noGrp="1"/>
          </p:cNvSpPr>
          <p:nvPr>
            <p:ph type="sldNum" sz="quarter" idx="12"/>
          </p:nvPr>
        </p:nvSpPr>
        <p:spPr/>
        <p:txBody>
          <a:bodyPr/>
          <a:lstStyle/>
          <a:p>
            <a:fld id="{86BADE50-950A-4D58-BFB2-FA2C6A8B385D}" type="slidenum">
              <a:rPr lang="en-US" smtClean="0"/>
              <a:t>35</a:t>
            </a:fld>
            <a:endParaRPr lang="en-US"/>
          </a:p>
        </p:txBody>
      </p:sp>
      <p:sp>
        <p:nvSpPr>
          <p:cNvPr id="43" name="TextBox 42"/>
          <p:cNvSpPr txBox="1"/>
          <p:nvPr/>
        </p:nvSpPr>
        <p:spPr>
          <a:xfrm>
            <a:off x="49174" y="727110"/>
            <a:ext cx="8686800" cy="6247864"/>
          </a:xfrm>
          <a:prstGeom prst="rect">
            <a:avLst/>
          </a:prstGeom>
          <a:noFill/>
        </p:spPr>
        <p:txBody>
          <a:bodyPr wrap="square" rtlCol="0">
            <a:spAutoFit/>
          </a:bodyPr>
          <a:lstStyle/>
          <a:p>
            <a:r>
              <a:rPr lang="en-US" sz="2000" dirty="0"/>
              <a:t>List </a:t>
            </a:r>
            <a:r>
              <a:rPr lang="en-US" sz="2000" dirty="0" err="1"/>
              <a:t>topSort</a:t>
            </a:r>
            <a:r>
              <a:rPr lang="en-US" sz="2000" dirty="0"/>
              <a:t>(graph){</a:t>
            </a:r>
          </a:p>
          <a:p>
            <a:r>
              <a:rPr lang="en-US" sz="2000" b="1" dirty="0">
                <a:solidFill>
                  <a:srgbClr val="FF0000"/>
                </a:solidFill>
              </a:rPr>
              <a:t>	List&lt;Nodes&gt; done = new List&lt;&gt;();</a:t>
            </a:r>
          </a:p>
          <a:p>
            <a:r>
              <a:rPr lang="en-US" sz="2000" b="1" dirty="0">
                <a:solidFill>
                  <a:srgbClr val="FF0000"/>
                </a:solidFill>
              </a:rPr>
              <a:t>	for (Node v : </a:t>
            </a:r>
            <a:r>
              <a:rPr lang="en-US" sz="2000" b="1" dirty="0" err="1">
                <a:solidFill>
                  <a:srgbClr val="FF0000"/>
                </a:solidFill>
              </a:rPr>
              <a:t>graph.vertices</a:t>
            </a:r>
            <a:r>
              <a:rPr lang="en-US" sz="2000" b="1" dirty="0">
                <a:solidFill>
                  <a:srgbClr val="FF0000"/>
                </a:solidFill>
              </a:rPr>
              <a:t>){</a:t>
            </a:r>
          </a:p>
          <a:p>
            <a:r>
              <a:rPr lang="en-US" sz="2000" b="1" dirty="0">
                <a:solidFill>
                  <a:srgbClr val="FF0000"/>
                </a:solidFill>
              </a:rPr>
              <a:t>		if (!</a:t>
            </a:r>
            <a:r>
              <a:rPr lang="en-US" sz="2000" b="1" dirty="0" err="1">
                <a:solidFill>
                  <a:srgbClr val="FF0000"/>
                </a:solidFill>
              </a:rPr>
              <a:t>v.visited</a:t>
            </a:r>
            <a:r>
              <a:rPr lang="en-US" sz="2000" b="1" dirty="0">
                <a:solidFill>
                  <a:srgbClr val="FF0000"/>
                </a:solidFill>
              </a:rPr>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done.reverse</a:t>
            </a:r>
            <a:r>
              <a:rPr lang="en-US" sz="2000" b="1" dirty="0">
                <a:solidFill>
                  <a:srgbClr val="FF0000"/>
                </a:solidFill>
              </a:rPr>
              <a:t>();</a:t>
            </a:r>
          </a:p>
          <a:p>
            <a:r>
              <a:rPr lang="en-US" sz="2000" b="1" dirty="0">
                <a:solidFill>
                  <a:srgbClr val="FF0000"/>
                </a:solidFill>
              </a:rPr>
              <a:t>	return done;</a:t>
            </a:r>
          </a:p>
          <a:p>
            <a:r>
              <a:rPr lang="en-US" sz="2000" dirty="0"/>
              <a:t>}</a:t>
            </a:r>
          </a:p>
          <a:p>
            <a:endParaRPr lang="en-US" sz="2000" dirty="0"/>
          </a:p>
          <a:p>
            <a:r>
              <a:rPr lang="en-US" sz="2000" dirty="0"/>
              <a:t>void </a:t>
            </a:r>
            <a:r>
              <a:rPr lang="en-US" sz="2000" dirty="0" err="1"/>
              <a:t>finishTime</a:t>
            </a:r>
            <a:r>
              <a:rPr lang="en-US" sz="2000" dirty="0"/>
              <a:t>(graph, </a:t>
            </a:r>
            <a:r>
              <a:rPr lang="en-US" sz="2000" dirty="0" err="1"/>
              <a:t>curr</a:t>
            </a:r>
            <a:r>
              <a:rPr lang="en-US" sz="2000" dirty="0"/>
              <a:t>, finished){</a:t>
            </a:r>
          </a:p>
          <a:p>
            <a:r>
              <a:rPr lang="en-US" sz="2000" dirty="0"/>
              <a:t>	</a:t>
            </a:r>
            <a:r>
              <a:rPr lang="en-US" sz="2000" dirty="0" err="1"/>
              <a:t>curr.visited</a:t>
            </a:r>
            <a:r>
              <a:rPr lang="en-US" sz="2000" dirty="0"/>
              <a:t> = true;</a:t>
            </a:r>
          </a:p>
          <a:p>
            <a:r>
              <a:rPr lang="en-US" sz="2000" dirty="0"/>
              <a:t>	for (Node v : </a:t>
            </a:r>
            <a:r>
              <a:rPr lang="en-US" sz="2000" dirty="0" err="1"/>
              <a:t>curr.neighbors</a:t>
            </a:r>
            <a:r>
              <a:rPr lang="en-US" sz="2000" dirty="0"/>
              <a:t>){</a:t>
            </a:r>
          </a:p>
          <a:p>
            <a:r>
              <a:rPr lang="en-US" sz="2000" dirty="0"/>
              <a:t>		if (!</a:t>
            </a:r>
            <a:r>
              <a:rPr lang="en-US" sz="2000" dirty="0" err="1"/>
              <a:t>v.visited</a:t>
            </a:r>
            <a:r>
              <a:rPr lang="en-US" sz="2000" dirty="0"/>
              <a:t>){</a:t>
            </a:r>
          </a:p>
          <a:p>
            <a:r>
              <a:rPr lang="en-US" sz="2000" dirty="0"/>
              <a:t>			</a:t>
            </a:r>
            <a:r>
              <a:rPr lang="en-US" sz="2000" dirty="0" err="1"/>
              <a:t>finishTime</a:t>
            </a:r>
            <a:r>
              <a:rPr lang="en-US" sz="2000" dirty="0"/>
              <a:t>(graph, v, finished);</a:t>
            </a:r>
          </a:p>
          <a:p>
            <a:r>
              <a:rPr lang="en-US" sz="2000" dirty="0"/>
              <a:t>		}</a:t>
            </a:r>
          </a:p>
          <a:p>
            <a:r>
              <a:rPr lang="en-US" sz="2000" dirty="0"/>
              <a:t>	}</a:t>
            </a:r>
          </a:p>
          <a:p>
            <a:r>
              <a:rPr lang="en-US" sz="2000" dirty="0"/>
              <a:t>	</a:t>
            </a:r>
            <a:r>
              <a:rPr lang="en-US" sz="2000" b="1" dirty="0" err="1">
                <a:solidFill>
                  <a:srgbClr val="FF0000"/>
                </a:solidFill>
              </a:rPr>
              <a:t>done.add</a:t>
            </a:r>
            <a:r>
              <a:rPr lang="en-US" sz="2000" b="1" dirty="0">
                <a:solidFill>
                  <a:srgbClr val="FF0000"/>
                </a:solidFill>
              </a:rPr>
              <a:t>(</a:t>
            </a:r>
            <a:r>
              <a:rPr lang="en-US" sz="2000" b="1" dirty="0" err="1">
                <a:solidFill>
                  <a:srgbClr val="FF0000"/>
                </a:solidFill>
              </a:rPr>
              <a:t>curr</a:t>
            </a:r>
            <a:r>
              <a:rPr lang="en-US" sz="2000" b="1" dirty="0">
                <a:solidFill>
                  <a:srgbClr val="FF0000"/>
                </a:solidFill>
              </a:rPr>
              <a:t>)</a:t>
            </a:r>
          </a:p>
          <a:p>
            <a:r>
              <a:rPr lang="en-US" sz="2000" dirty="0"/>
              <a:t>}			</a:t>
            </a:r>
          </a:p>
        </p:txBody>
      </p:sp>
      <p:grpSp>
        <p:nvGrpSpPr>
          <p:cNvPr id="5" name="Group 4">
            <a:extLst>
              <a:ext uri="{FF2B5EF4-FFF2-40B4-BE49-F238E27FC236}">
                <a16:creationId xmlns:a16="http://schemas.microsoft.com/office/drawing/2014/main" id="{DE8D4C7C-0AE1-7852-CBEE-C620B6E41F0E}"/>
              </a:ext>
            </a:extLst>
          </p:cNvPr>
          <p:cNvGrpSpPr/>
          <p:nvPr/>
        </p:nvGrpSpPr>
        <p:grpSpPr>
          <a:xfrm>
            <a:off x="7009533" y="4114199"/>
            <a:ext cx="4385159" cy="2420607"/>
            <a:chOff x="6934200" y="4047495"/>
            <a:chExt cx="4385159" cy="2420607"/>
          </a:xfrm>
        </p:grpSpPr>
        <p:grpSp>
          <p:nvGrpSpPr>
            <p:cNvPr id="6" name="Group 5">
              <a:extLst>
                <a:ext uri="{FF2B5EF4-FFF2-40B4-BE49-F238E27FC236}">
                  <a16:creationId xmlns:a16="http://schemas.microsoft.com/office/drawing/2014/main" id="{A6AD1A1F-1858-45D6-7E51-1F9AF1CDD4A7}"/>
                </a:ext>
              </a:extLst>
            </p:cNvPr>
            <p:cNvGrpSpPr/>
            <p:nvPr/>
          </p:nvGrpSpPr>
          <p:grpSpPr>
            <a:xfrm>
              <a:off x="6934200" y="4047495"/>
              <a:ext cx="4385159" cy="2420607"/>
              <a:chOff x="1524000" y="2625729"/>
              <a:chExt cx="7044346" cy="3888478"/>
            </a:xfrm>
          </p:grpSpPr>
          <p:grpSp>
            <p:nvGrpSpPr>
              <p:cNvPr id="8" name="Group 7">
                <a:extLst>
                  <a:ext uri="{FF2B5EF4-FFF2-40B4-BE49-F238E27FC236}">
                    <a16:creationId xmlns:a16="http://schemas.microsoft.com/office/drawing/2014/main" id="{F677033C-CB5F-46AB-B374-335942CAC422}"/>
                  </a:ext>
                </a:extLst>
              </p:cNvPr>
              <p:cNvGrpSpPr/>
              <p:nvPr/>
            </p:nvGrpSpPr>
            <p:grpSpPr>
              <a:xfrm>
                <a:off x="1524000" y="2625729"/>
                <a:ext cx="7044346" cy="3888478"/>
                <a:chOff x="0" y="3020093"/>
                <a:chExt cx="7044346" cy="3888478"/>
              </a:xfrm>
            </p:grpSpPr>
            <p:cxnSp>
              <p:nvCxnSpPr>
                <p:cNvPr id="10" name="Straight Connector 9">
                  <a:extLst>
                    <a:ext uri="{FF2B5EF4-FFF2-40B4-BE49-F238E27FC236}">
                      <a16:creationId xmlns:a16="http://schemas.microsoft.com/office/drawing/2014/main" id="{6C65CFAA-FA9A-DDB6-F0F9-3C9FF5C1C650}"/>
                    </a:ext>
                  </a:extLst>
                </p:cNvPr>
                <p:cNvCxnSpPr>
                  <a:stCxn id="21" idx="7"/>
                  <a:endCxn id="22" idx="2"/>
                </p:cNvCxnSpPr>
                <p:nvPr/>
              </p:nvCxnSpPr>
              <p:spPr>
                <a:xfrm flipV="1">
                  <a:off x="438102" y="3276727"/>
                  <a:ext cx="1492916" cy="962604"/>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21D9D-777D-CB21-D6E6-A17BCE7AFEAD}"/>
                    </a:ext>
                  </a:extLst>
                </p:cNvPr>
                <p:cNvCxnSpPr>
                  <a:stCxn id="22" idx="6"/>
                  <a:endCxn id="25" idx="2"/>
                </p:cNvCxnSpPr>
                <p:nvPr/>
              </p:nvCxnSpPr>
              <p:spPr>
                <a:xfrm>
                  <a:off x="2444286" y="3276727"/>
                  <a:ext cx="1510213" cy="52390"/>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629D0-968A-8695-0E03-5E719B3B3761}"/>
                    </a:ext>
                  </a:extLst>
                </p:cNvPr>
                <p:cNvCxnSpPr>
                  <a:stCxn id="21" idx="4"/>
                  <a:endCxn id="23" idx="1"/>
                </p:cNvCxnSpPr>
                <p:nvPr/>
              </p:nvCxnSpPr>
              <p:spPr>
                <a:xfrm>
                  <a:off x="256634" y="4677433"/>
                  <a:ext cx="857899" cy="1046257"/>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4E1493-F810-AAF7-D036-ABDA53E0371E}"/>
                    </a:ext>
                  </a:extLst>
                </p:cNvPr>
                <p:cNvCxnSpPr>
                  <a:stCxn id="24" idx="3"/>
                  <a:endCxn id="23" idx="7"/>
                </p:cNvCxnSpPr>
                <p:nvPr/>
              </p:nvCxnSpPr>
              <p:spPr>
                <a:xfrm flipH="1">
                  <a:off x="1477469" y="4930617"/>
                  <a:ext cx="1172042" cy="79307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0DB74C-4636-EC59-3B12-4158D04693E1}"/>
                    </a:ext>
                  </a:extLst>
                </p:cNvPr>
                <p:cNvCxnSpPr>
                  <a:stCxn id="24" idx="5"/>
                  <a:endCxn id="26" idx="0"/>
                </p:cNvCxnSpPr>
                <p:nvPr/>
              </p:nvCxnSpPr>
              <p:spPr>
                <a:xfrm>
                  <a:off x="3012447" y="4930617"/>
                  <a:ext cx="91067" cy="1464686"/>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E49A2-D7BB-55D2-CDF7-57117EFD6BC0}"/>
                    </a:ext>
                  </a:extLst>
                </p:cNvPr>
                <p:cNvCxnSpPr>
                  <a:cxnSpLocks/>
                  <a:stCxn id="56" idx="3"/>
                  <a:endCxn id="22" idx="5"/>
                </p:cNvCxnSpPr>
                <p:nvPr/>
              </p:nvCxnSpPr>
              <p:spPr>
                <a:xfrm flipH="1" flipV="1">
                  <a:off x="2369118" y="3458194"/>
                  <a:ext cx="3012648" cy="7290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B7356C-0FBF-4014-5B14-9D07550C2011}"/>
                    </a:ext>
                  </a:extLst>
                </p:cNvPr>
                <p:cNvCxnSpPr>
                  <a:cxnSpLocks/>
                  <a:stCxn id="56" idx="4"/>
                  <a:endCxn id="27" idx="0"/>
                </p:cNvCxnSpPr>
                <p:nvPr/>
              </p:nvCxnSpPr>
              <p:spPr>
                <a:xfrm flipH="1">
                  <a:off x="5257802" y="4262423"/>
                  <a:ext cx="305431" cy="1876245"/>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3CFE9C-7CA9-76B0-E6C8-A01F0F47567A}"/>
                    </a:ext>
                  </a:extLst>
                </p:cNvPr>
                <p:cNvCxnSpPr>
                  <a:stCxn id="56" idx="2"/>
                  <a:endCxn id="25" idx="5"/>
                </p:cNvCxnSpPr>
                <p:nvPr/>
              </p:nvCxnSpPr>
              <p:spPr>
                <a:xfrm flipH="1" flipV="1">
                  <a:off x="4392601" y="3510585"/>
                  <a:ext cx="913997" cy="495205"/>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1EEFB6-6240-9286-EB6B-87B4E3A42C62}"/>
                    </a:ext>
                  </a:extLst>
                </p:cNvPr>
                <p:cNvCxnSpPr>
                  <a:stCxn id="28" idx="1"/>
                  <a:endCxn id="56" idx="5"/>
                </p:cNvCxnSpPr>
                <p:nvPr/>
              </p:nvCxnSpPr>
              <p:spPr>
                <a:xfrm flipH="1" flipV="1">
                  <a:off x="5744700" y="4187258"/>
                  <a:ext cx="861544" cy="674868"/>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DD2A99-E823-2C5F-48A9-215EF4B837A0}"/>
                    </a:ext>
                  </a:extLst>
                </p:cNvPr>
                <p:cNvCxnSpPr>
                  <a:stCxn id="28" idx="3"/>
                  <a:endCxn id="27" idx="6"/>
                </p:cNvCxnSpPr>
                <p:nvPr/>
              </p:nvCxnSpPr>
              <p:spPr>
                <a:xfrm flipH="1">
                  <a:off x="5514435" y="5225062"/>
                  <a:ext cx="1091809" cy="1170241"/>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45E6E6-E67F-AE66-A2FF-F42504A2C175}"/>
                    </a:ext>
                  </a:extLst>
                </p:cNvPr>
                <p:cNvCxnSpPr>
                  <a:stCxn id="22" idx="4"/>
                  <a:endCxn id="23" idx="0"/>
                </p:cNvCxnSpPr>
                <p:nvPr/>
              </p:nvCxnSpPr>
              <p:spPr>
                <a:xfrm flipH="1">
                  <a:off x="1296001" y="3533361"/>
                  <a:ext cx="891651" cy="2115163"/>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0252589-58D9-C066-18D8-930B9F0C6547}"/>
                    </a:ext>
                  </a:extLst>
                </p:cNvPr>
                <p:cNvSpPr/>
                <p:nvPr/>
              </p:nvSpPr>
              <p:spPr>
                <a:xfrm>
                  <a:off x="0" y="4164165"/>
                  <a:ext cx="513268" cy="5132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22" name="Oval 21">
                  <a:extLst>
                    <a:ext uri="{FF2B5EF4-FFF2-40B4-BE49-F238E27FC236}">
                      <a16:creationId xmlns:a16="http://schemas.microsoft.com/office/drawing/2014/main" id="{CBAB2B40-EA53-50A6-67B2-4C18A86EFEFE}"/>
                    </a:ext>
                  </a:extLst>
                </p:cNvPr>
                <p:cNvSpPr/>
                <p:nvPr/>
              </p:nvSpPr>
              <p:spPr>
                <a:xfrm>
                  <a:off x="1931018" y="302009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3" name="Oval 22">
                  <a:extLst>
                    <a:ext uri="{FF2B5EF4-FFF2-40B4-BE49-F238E27FC236}">
                      <a16:creationId xmlns:a16="http://schemas.microsoft.com/office/drawing/2014/main" id="{27394C2A-20FB-8408-0C52-8124EB58C80B}"/>
                    </a:ext>
                  </a:extLst>
                </p:cNvPr>
                <p:cNvSpPr/>
                <p:nvPr/>
              </p:nvSpPr>
              <p:spPr>
                <a:xfrm>
                  <a:off x="1039367" y="5648524"/>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24" name="Oval 23">
                  <a:extLst>
                    <a:ext uri="{FF2B5EF4-FFF2-40B4-BE49-F238E27FC236}">
                      <a16:creationId xmlns:a16="http://schemas.microsoft.com/office/drawing/2014/main" id="{F13D01A1-2099-59FF-8B64-AAF9428E285A}"/>
                    </a:ext>
                  </a:extLst>
                </p:cNvPr>
                <p:cNvSpPr/>
                <p:nvPr/>
              </p:nvSpPr>
              <p:spPr>
                <a:xfrm>
                  <a:off x="2574345" y="4492515"/>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sp>
              <p:nvSpPr>
                <p:cNvPr id="25" name="Oval 24">
                  <a:extLst>
                    <a:ext uri="{FF2B5EF4-FFF2-40B4-BE49-F238E27FC236}">
                      <a16:creationId xmlns:a16="http://schemas.microsoft.com/office/drawing/2014/main" id="{FE5977DB-14AA-CCA3-797B-283030773577}"/>
                    </a:ext>
                  </a:extLst>
                </p:cNvPr>
                <p:cNvSpPr/>
                <p:nvPr/>
              </p:nvSpPr>
              <p:spPr>
                <a:xfrm>
                  <a:off x="3954499" y="3072483"/>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6" name="Oval 25">
                  <a:extLst>
                    <a:ext uri="{FF2B5EF4-FFF2-40B4-BE49-F238E27FC236}">
                      <a16:creationId xmlns:a16="http://schemas.microsoft.com/office/drawing/2014/main" id="{A93C95AB-CD73-19F4-C798-3BAD9970D00F}"/>
                    </a:ext>
                  </a:extLst>
                </p:cNvPr>
                <p:cNvSpPr/>
                <p:nvPr/>
              </p:nvSpPr>
              <p:spPr>
                <a:xfrm>
                  <a:off x="2846880" y="6395303"/>
                  <a:ext cx="513268" cy="513268"/>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6</a:t>
                  </a:r>
                </a:p>
              </p:txBody>
            </p:sp>
            <p:sp>
              <p:nvSpPr>
                <p:cNvPr id="27" name="Oval 26">
                  <a:extLst>
                    <a:ext uri="{FF2B5EF4-FFF2-40B4-BE49-F238E27FC236}">
                      <a16:creationId xmlns:a16="http://schemas.microsoft.com/office/drawing/2014/main" id="{71BAD119-94DD-8C8A-99D3-A302AE58E595}"/>
                    </a:ext>
                  </a:extLst>
                </p:cNvPr>
                <p:cNvSpPr/>
                <p:nvPr/>
              </p:nvSpPr>
              <p:spPr>
                <a:xfrm>
                  <a:off x="5001167" y="6138669"/>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8" name="Oval 27">
                  <a:extLst>
                    <a:ext uri="{FF2B5EF4-FFF2-40B4-BE49-F238E27FC236}">
                      <a16:creationId xmlns:a16="http://schemas.microsoft.com/office/drawing/2014/main" id="{B640C0E4-7E3C-3D79-7380-C6915BFD8181}"/>
                    </a:ext>
                  </a:extLst>
                </p:cNvPr>
                <p:cNvSpPr/>
                <p:nvPr/>
              </p:nvSpPr>
              <p:spPr>
                <a:xfrm>
                  <a:off x="6531078" y="4786960"/>
                  <a:ext cx="513268" cy="51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9</a:t>
                  </a:r>
                </a:p>
              </p:txBody>
            </p:sp>
            <p:sp>
              <p:nvSpPr>
                <p:cNvPr id="56" name="Oval 55">
                  <a:extLst>
                    <a:ext uri="{FF2B5EF4-FFF2-40B4-BE49-F238E27FC236}">
                      <a16:creationId xmlns:a16="http://schemas.microsoft.com/office/drawing/2014/main" id="{6AD5C5D0-2FEE-6D4B-935F-6492A37B941C}"/>
                    </a:ext>
                  </a:extLst>
                </p:cNvPr>
                <p:cNvSpPr/>
                <p:nvPr/>
              </p:nvSpPr>
              <p:spPr>
                <a:xfrm>
                  <a:off x="5306598" y="3749156"/>
                  <a:ext cx="513268" cy="51326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grpSp>
          <p:cxnSp>
            <p:nvCxnSpPr>
              <p:cNvPr id="9" name="Straight Connector 8">
                <a:extLst>
                  <a:ext uri="{FF2B5EF4-FFF2-40B4-BE49-F238E27FC236}">
                    <a16:creationId xmlns:a16="http://schemas.microsoft.com/office/drawing/2014/main" id="{BEEEE52A-2F02-4140-A7B3-78C20CCC7FED}"/>
                  </a:ext>
                </a:extLst>
              </p:cNvPr>
              <p:cNvCxnSpPr>
                <a:cxnSpLocks/>
                <a:stCxn id="26" idx="2"/>
                <a:endCxn id="23" idx="5"/>
              </p:cNvCxnSpPr>
              <p:nvPr/>
            </p:nvCxnSpPr>
            <p:spPr>
              <a:xfrm flipH="1" flipV="1">
                <a:off x="3001468" y="5692260"/>
                <a:ext cx="1369411" cy="565314"/>
              </a:xfrm>
              <a:prstGeom prst="line">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2AA96582-F630-B845-F0CF-A10ECF5F36C6}"/>
                </a:ext>
              </a:extLst>
            </p:cNvPr>
            <p:cNvCxnSpPr>
              <a:cxnSpLocks/>
              <a:stCxn id="26" idx="6"/>
              <a:endCxn id="27" idx="3"/>
            </p:cNvCxnSpPr>
            <p:nvPr/>
          </p:nvCxnSpPr>
          <p:spPr>
            <a:xfrm flipV="1">
              <a:off x="9025917" y="6261553"/>
              <a:ext cx="1068340" cy="46793"/>
            </a:xfrm>
            <a:prstGeom prst="line">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68E7255-187D-527D-D4D0-00AE6ABCE8BB}"/>
              </a:ext>
            </a:extLst>
          </p:cNvPr>
          <p:cNvGrpSpPr/>
          <p:nvPr/>
        </p:nvGrpSpPr>
        <p:grpSpPr>
          <a:xfrm>
            <a:off x="6137495" y="3052992"/>
            <a:ext cx="5682036" cy="538444"/>
            <a:chOff x="7767403" y="2882319"/>
            <a:chExt cx="3971372" cy="376337"/>
          </a:xfrm>
        </p:grpSpPr>
        <p:grpSp>
          <p:nvGrpSpPr>
            <p:cNvPr id="39" name="Group 38">
              <a:extLst>
                <a:ext uri="{FF2B5EF4-FFF2-40B4-BE49-F238E27FC236}">
                  <a16:creationId xmlns:a16="http://schemas.microsoft.com/office/drawing/2014/main" id="{6790045B-2F32-574B-21DE-2D66631DC027}"/>
                </a:ext>
              </a:extLst>
            </p:cNvPr>
            <p:cNvGrpSpPr/>
            <p:nvPr/>
          </p:nvGrpSpPr>
          <p:grpSpPr>
            <a:xfrm>
              <a:off x="8371362" y="2882319"/>
              <a:ext cx="3367413" cy="376337"/>
              <a:chOff x="6834185" y="3171034"/>
              <a:chExt cx="3367413" cy="376337"/>
            </a:xfrm>
          </p:grpSpPr>
          <p:sp>
            <p:nvSpPr>
              <p:cNvPr id="29" name="Rectangle 28">
                <a:extLst>
                  <a:ext uri="{FF2B5EF4-FFF2-40B4-BE49-F238E27FC236}">
                    <a16:creationId xmlns:a16="http://schemas.microsoft.com/office/drawing/2014/main" id="{BFCD21DE-873D-0948-01AB-7B6EFA7DD1D9}"/>
                  </a:ext>
                </a:extLst>
              </p:cNvPr>
              <p:cNvSpPr/>
              <p:nvPr/>
            </p:nvSpPr>
            <p:spPr>
              <a:xfrm>
                <a:off x="6834185"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2CAD4C-6A2B-BFEB-EF9D-1998F5B2AD06}"/>
                  </a:ext>
                </a:extLst>
              </p:cNvPr>
              <p:cNvSpPr/>
              <p:nvPr/>
            </p:nvSpPr>
            <p:spPr>
              <a:xfrm>
                <a:off x="7208342"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868008-327D-8243-B1F3-D11DCE8FF2FE}"/>
                  </a:ext>
                </a:extLst>
              </p:cNvPr>
              <p:cNvSpPr/>
              <p:nvPr/>
            </p:nvSpPr>
            <p:spPr>
              <a:xfrm>
                <a:off x="7582499" y="317321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FE4A74-528B-DA33-573C-55CB58EF089C}"/>
                  </a:ext>
                </a:extLst>
              </p:cNvPr>
              <p:cNvSpPr/>
              <p:nvPr/>
            </p:nvSpPr>
            <p:spPr>
              <a:xfrm>
                <a:off x="7956656"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EEB594F-FCAF-7CA7-BDA4-48D848AB46A2}"/>
                  </a:ext>
                </a:extLst>
              </p:cNvPr>
              <p:cNvSpPr/>
              <p:nvPr/>
            </p:nvSpPr>
            <p:spPr>
              <a:xfrm>
                <a:off x="8330813"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28763D2-5ED8-F326-A12C-7F9AF72C1521}"/>
                  </a:ext>
                </a:extLst>
              </p:cNvPr>
              <p:cNvSpPr/>
              <p:nvPr/>
            </p:nvSpPr>
            <p:spPr>
              <a:xfrm>
                <a:off x="8704970" y="3171035"/>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39B383-AA24-4F78-B96A-E2BB6FF2B8FE}"/>
                  </a:ext>
                </a:extLst>
              </p:cNvPr>
              <p:cNvSpPr/>
              <p:nvPr/>
            </p:nvSpPr>
            <p:spPr>
              <a:xfrm>
                <a:off x="9079127"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61B852-1CE3-C752-64EE-C4906CBEEDEF}"/>
                  </a:ext>
                </a:extLst>
              </p:cNvPr>
              <p:cNvSpPr/>
              <p:nvPr/>
            </p:nvSpPr>
            <p:spPr>
              <a:xfrm>
                <a:off x="9453284"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C7AA5A-29AB-650B-5877-CFACC47DFBD7}"/>
                  </a:ext>
                </a:extLst>
              </p:cNvPr>
              <p:cNvSpPr/>
              <p:nvPr/>
            </p:nvSpPr>
            <p:spPr>
              <a:xfrm>
                <a:off x="9827441" y="3171034"/>
                <a:ext cx="374157" cy="3741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ACD12F9E-10C2-F575-75E3-44213FAE7B5A}"/>
                </a:ext>
              </a:extLst>
            </p:cNvPr>
            <p:cNvSpPr txBox="1"/>
            <p:nvPr/>
          </p:nvSpPr>
          <p:spPr>
            <a:xfrm>
              <a:off x="7767403" y="2965901"/>
              <a:ext cx="607501" cy="224242"/>
            </a:xfrm>
            <a:prstGeom prst="rect">
              <a:avLst/>
            </a:prstGeom>
            <a:noFill/>
          </p:spPr>
          <p:txBody>
            <a:bodyPr wrap="none" rtlCol="0">
              <a:spAutoFit/>
            </a:bodyPr>
            <a:lstStyle/>
            <a:p>
              <a:pPr algn="r"/>
              <a:r>
                <a:rPr lang="en-US" sz="2000" dirty="0"/>
                <a:t>finished:</a:t>
              </a:r>
            </a:p>
          </p:txBody>
        </p:sp>
      </p:grpSp>
      <p:sp>
        <p:nvSpPr>
          <p:cNvPr id="38" name="TextBox 37">
            <a:extLst>
              <a:ext uri="{FF2B5EF4-FFF2-40B4-BE49-F238E27FC236}">
                <a16:creationId xmlns:a16="http://schemas.microsoft.com/office/drawing/2014/main" id="{DF63F4C6-0844-B0AA-630A-71E0D77220F9}"/>
              </a:ext>
            </a:extLst>
          </p:cNvPr>
          <p:cNvSpPr txBox="1"/>
          <p:nvPr/>
        </p:nvSpPr>
        <p:spPr>
          <a:xfrm>
            <a:off x="7456715" y="1337129"/>
            <a:ext cx="3516086" cy="954107"/>
          </a:xfrm>
          <a:prstGeom prst="rect">
            <a:avLst/>
          </a:prstGeom>
          <a:noFill/>
          <a:ln>
            <a:solidFill>
              <a:srgbClr val="FF0000"/>
            </a:solidFill>
          </a:ln>
        </p:spPr>
        <p:txBody>
          <a:bodyPr wrap="square" rtlCol="0">
            <a:spAutoFit/>
          </a:bodyPr>
          <a:lstStyle/>
          <a:p>
            <a:r>
              <a:rPr lang="en-US" sz="2800" dirty="0">
                <a:solidFill>
                  <a:srgbClr val="FF0000"/>
                </a:solidFill>
              </a:rPr>
              <a:t>Idea: List in reverse order by “done” time</a:t>
            </a:r>
          </a:p>
        </p:txBody>
      </p:sp>
    </p:spTree>
    <p:extLst>
      <p:ext uri="{BB962C8B-B14F-4D97-AF65-F5344CB8AC3E}">
        <p14:creationId xmlns:p14="http://schemas.microsoft.com/office/powerpoint/2010/main" val="2800571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Single-Source Shortest Path</a:t>
            </a:r>
          </a:p>
        </p:txBody>
      </p:sp>
      <p:sp>
        <p:nvSpPr>
          <p:cNvPr id="4" name="Slide Number Placeholder 3"/>
          <p:cNvSpPr>
            <a:spLocks noGrp="1"/>
          </p:cNvSpPr>
          <p:nvPr>
            <p:ph type="sldNum" sz="quarter" idx="12"/>
          </p:nvPr>
        </p:nvSpPr>
        <p:spPr/>
        <p:txBody>
          <a:bodyPr/>
          <a:lstStyle/>
          <a:p>
            <a:fld id="{86BADE50-950A-4D58-BFB2-FA2C6A8B385D}" type="slidenum">
              <a:rPr lang="en-US" smtClean="0"/>
              <a:t>36</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524000" y="4572000"/>
                <a:ext cx="8915400" cy="2308324"/>
              </a:xfrm>
              <a:prstGeom prst="rect">
                <a:avLst/>
              </a:prstGeom>
              <a:noFill/>
            </p:spPr>
            <p:txBody>
              <a:bodyPr wrap="square" rtlCol="0">
                <a:spAutoFit/>
              </a:bodyPr>
              <a:lstStyle/>
              <a:p>
                <a:r>
                  <a:rPr lang="en-US" sz="2400" dirty="0"/>
                  <a:t>Find the quickest way to get from UVA to each of these other places</a:t>
                </a:r>
              </a:p>
              <a:p>
                <a:endParaRPr lang="en-US" sz="2400" dirty="0"/>
              </a:p>
              <a:p>
                <a:r>
                  <a:rPr lang="en-US" sz="2400" dirty="0"/>
                  <a:t>Given a graph </a:t>
                </a:r>
                <a14:m>
                  <m:oMath xmlns:m="http://schemas.openxmlformats.org/officeDocument/2006/math">
                    <m:r>
                      <a:rPr lang="en-US" sz="2400" i="1">
                        <a:latin typeface="Cambria Math"/>
                      </a:rPr>
                      <m:t>𝐺</m:t>
                    </m:r>
                    <m:r>
                      <a:rPr lang="en-US" sz="2400" i="1">
                        <a:latin typeface="Cambria Math"/>
                      </a:rPr>
                      <m:t>=(</m:t>
                    </m:r>
                    <m:r>
                      <a:rPr lang="en-US" sz="2400" i="1">
                        <a:latin typeface="Cambria Math"/>
                      </a:rPr>
                      <m:t>𝑉</m:t>
                    </m:r>
                    <m:r>
                      <a:rPr lang="en-US" sz="2400" i="1">
                        <a:latin typeface="Cambria Math"/>
                      </a:rPr>
                      <m:t>,</m:t>
                    </m:r>
                    <m:r>
                      <a:rPr lang="en-US" sz="2400" i="1">
                        <a:latin typeface="Cambria Math"/>
                      </a:rPr>
                      <m:t>𝐸</m:t>
                    </m:r>
                    <m:r>
                      <a:rPr lang="en-US" sz="2400" i="1">
                        <a:latin typeface="Cambria Math"/>
                      </a:rPr>
                      <m:t>)</m:t>
                    </m:r>
                  </m:oMath>
                </a14:m>
                <a:r>
                  <a:rPr lang="en-US" sz="2400" dirty="0"/>
                  <a:t> and a start node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𝑉</m:t>
                    </m:r>
                  </m:oMath>
                </a14:m>
                <a:r>
                  <a:rPr lang="en-US" sz="2400" dirty="0"/>
                  <a:t>, for each </a:t>
                </a:r>
                <a14:m>
                  <m:oMath xmlns:m="http://schemas.openxmlformats.org/officeDocument/2006/math">
                    <m:r>
                      <a:rPr lang="en-US" sz="2400" i="1">
                        <a:latin typeface="Cambria Math"/>
                      </a:rPr>
                      <m:t>𝑣</m:t>
                    </m:r>
                    <m:r>
                      <a:rPr lang="en-US" sz="2400" i="1">
                        <a:latin typeface="Cambria Math"/>
                      </a:rPr>
                      <m:t>∈</m:t>
                    </m:r>
                    <m:r>
                      <a:rPr lang="en-US" sz="2400" i="1">
                        <a:latin typeface="Cambria Math"/>
                      </a:rPr>
                      <m:t>𝑉</m:t>
                    </m:r>
                  </m:oMath>
                </a14:m>
                <a:r>
                  <a:rPr lang="en-US" sz="2400" dirty="0"/>
                  <a:t> find the least-weight path from </a:t>
                </a:r>
                <a14:m>
                  <m:oMath xmlns:m="http://schemas.openxmlformats.org/officeDocument/2006/math">
                    <m:r>
                      <a:rPr lang="en-US" sz="2400" i="1">
                        <a:latin typeface="Cambria Math"/>
                      </a:rPr>
                      <m:t>𝑠</m:t>
                    </m:r>
                    <m:r>
                      <a:rPr lang="en-US" sz="2400" i="1">
                        <a:latin typeface="Cambria Math"/>
                      </a:rPr>
                      <m:t>→</m:t>
                    </m:r>
                    <m:r>
                      <a:rPr lang="en-US" sz="2400" i="1">
                        <a:latin typeface="Cambria Math"/>
                      </a:rPr>
                      <m:t>𝑣</m:t>
                    </m:r>
                  </m:oMath>
                </a14:m>
                <a:r>
                  <a:rPr lang="en-US" sz="2400" dirty="0"/>
                  <a:t> (call this weight </a:t>
                </a:r>
                <a14:m>
                  <m:oMath xmlns:m="http://schemas.openxmlformats.org/officeDocument/2006/math">
                    <m:r>
                      <a:rPr lang="en-US" sz="2400" i="1">
                        <a:latin typeface="Cambria Math"/>
                      </a:rPr>
                      <m:t>𝛿</m:t>
                    </m:r>
                    <m:r>
                      <a:rPr lang="en-US" sz="2400" i="1">
                        <a:latin typeface="Cambria Math"/>
                      </a:rPr>
                      <m:t>(</m:t>
                    </m:r>
                    <m:r>
                      <a:rPr lang="en-US" sz="2400" i="1">
                        <a:latin typeface="Cambria Math"/>
                      </a:rPr>
                      <m:t>𝑠</m:t>
                    </m:r>
                    <m:r>
                      <a:rPr lang="en-US" sz="2400" i="1">
                        <a:latin typeface="Cambria Math"/>
                      </a:rPr>
                      <m:t>,</m:t>
                    </m:r>
                    <m:r>
                      <a:rPr lang="en-US" sz="2400" i="1">
                        <a:latin typeface="Cambria Math"/>
                      </a:rPr>
                      <m:t>𝑣</m:t>
                    </m:r>
                    <m:r>
                      <a:rPr lang="en-US" sz="2400" i="1">
                        <a:latin typeface="Cambria Math"/>
                      </a:rPr>
                      <m:t>)</m:t>
                    </m:r>
                  </m:oMath>
                </a14:m>
                <a:r>
                  <a:rPr lang="en-US" sz="2400" dirty="0"/>
                  <a:t>)</a:t>
                </a:r>
              </a:p>
              <a:p>
                <a:endParaRPr lang="en-US" sz="2400" dirty="0"/>
              </a:p>
              <a:p>
                <a:r>
                  <a:rPr lang="en-US" sz="2400" dirty="0"/>
                  <a:t>(assumption: all edge weights are positive)</a:t>
                </a:r>
              </a:p>
            </p:txBody>
          </p:sp>
        </mc:Choice>
        <mc:Fallback xmlns="">
          <p:sp>
            <p:nvSpPr>
              <p:cNvPr id="3" name="TextBox 2"/>
              <p:cNvSpPr txBox="1">
                <a:spLocks noRot="1" noChangeAspect="1" noMove="1" noResize="1" noEditPoints="1" noAdjustHandles="1" noChangeArrowheads="1" noChangeShapeType="1" noTextEdit="1"/>
              </p:cNvSpPr>
              <p:nvPr/>
            </p:nvSpPr>
            <p:spPr>
              <a:xfrm>
                <a:off x="1524000" y="4572000"/>
                <a:ext cx="8915400" cy="2308324"/>
              </a:xfrm>
              <a:prstGeom prst="rect">
                <a:avLst/>
              </a:prstGeom>
              <a:blipFill>
                <a:blip r:embed="rId2"/>
                <a:stretch>
                  <a:fillRect l="-1140" t="-2198" b="-4396"/>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0BCC9019-DF73-D79E-6D28-0E1B9B39BB8C}"/>
              </a:ext>
            </a:extLst>
          </p:cNvPr>
          <p:cNvGrpSpPr/>
          <p:nvPr/>
        </p:nvGrpSpPr>
        <p:grpSpPr>
          <a:xfrm>
            <a:off x="3383668" y="1460060"/>
            <a:ext cx="5424664" cy="2953091"/>
            <a:chOff x="2004930" y="1521214"/>
            <a:chExt cx="7331334" cy="3991049"/>
          </a:xfrm>
        </p:grpSpPr>
        <p:pic>
          <p:nvPicPr>
            <p:cNvPr id="6" name="Picture 2" descr="Image result for UCLA">
              <a:extLst>
                <a:ext uri="{FF2B5EF4-FFF2-40B4-BE49-F238E27FC236}">
                  <a16:creationId xmlns:a16="http://schemas.microsoft.com/office/drawing/2014/main" id="{CAF21C7F-7318-8A70-1A1D-C92360336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4114801"/>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RI International">
              <a:extLst>
                <a:ext uri="{FF2B5EF4-FFF2-40B4-BE49-F238E27FC236}">
                  <a16:creationId xmlns:a16="http://schemas.microsoft.com/office/drawing/2014/main" id="{9A620BD3-A5ED-002E-DE7B-EECD63AEF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209800"/>
              <a:ext cx="1295400" cy="957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UCSB">
              <a:extLst>
                <a:ext uri="{FF2B5EF4-FFF2-40B4-BE49-F238E27FC236}">
                  <a16:creationId xmlns:a16="http://schemas.microsoft.com/office/drawing/2014/main" id="{24459CED-A487-F74E-DF25-233888EA92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691" y="1694568"/>
              <a:ext cx="957755" cy="5086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niversity of Utah">
              <a:extLst>
                <a:ext uri="{FF2B5EF4-FFF2-40B4-BE49-F238E27FC236}">
                  <a16:creationId xmlns:a16="http://schemas.microsoft.com/office/drawing/2014/main" id="{3A843055-4F68-6FC0-EB1B-55B5C5F82D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074" y="4419600"/>
              <a:ext cx="1042326" cy="1042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harvard">
              <a:extLst>
                <a:ext uri="{FF2B5EF4-FFF2-40B4-BE49-F238E27FC236}">
                  <a16:creationId xmlns:a16="http://schemas.microsoft.com/office/drawing/2014/main" id="{0C13C080-22DB-97C3-EF48-94F34B4BC3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4362" y="4850938"/>
              <a:ext cx="678862" cy="66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yale">
              <a:extLst>
                <a:ext uri="{FF2B5EF4-FFF2-40B4-BE49-F238E27FC236}">
                  <a16:creationId xmlns:a16="http://schemas.microsoft.com/office/drawing/2014/main" id="{03F26437-8EB8-77CC-0B58-DD29AC3600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4930" y="2590800"/>
              <a:ext cx="674276" cy="704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cmu">
              <a:extLst>
                <a:ext uri="{FF2B5EF4-FFF2-40B4-BE49-F238E27FC236}">
                  <a16:creationId xmlns:a16="http://schemas.microsoft.com/office/drawing/2014/main" id="{EFDA2442-D037-15C4-F6D4-CA6DCF5B2D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2135" y="3216885"/>
              <a:ext cx="994129" cy="994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mit">
              <a:extLst>
                <a:ext uri="{FF2B5EF4-FFF2-40B4-BE49-F238E27FC236}">
                  <a16:creationId xmlns:a16="http://schemas.microsoft.com/office/drawing/2014/main" id="{C1410B7C-28E1-AAA6-F7F3-7B78F51DC4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6399" y="3227427"/>
              <a:ext cx="737119" cy="37655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635CD9B-E41B-9366-370E-FFD4CA5738A1}"/>
                </a:ext>
              </a:extLst>
            </p:cNvPr>
            <p:cNvCxnSpPr>
              <a:cxnSpLocks/>
            </p:cNvCxnSpPr>
            <p:nvPr/>
          </p:nvCxnSpPr>
          <p:spPr>
            <a:xfrm flipV="1">
              <a:off x="2624296" y="1948872"/>
              <a:ext cx="1214280" cy="6733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FEF895-FBFD-977F-DF6E-C8C91610CA84}"/>
                </a:ext>
              </a:extLst>
            </p:cNvPr>
            <p:cNvCxnSpPr>
              <a:cxnSpLocks/>
            </p:cNvCxnSpPr>
            <p:nvPr/>
          </p:nvCxnSpPr>
          <p:spPr>
            <a:xfrm>
              <a:off x="4676446" y="1807387"/>
              <a:ext cx="110924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6742CD-E516-AAF4-776B-99CE4A2A92F6}"/>
                </a:ext>
              </a:extLst>
            </p:cNvPr>
            <p:cNvCxnSpPr>
              <a:cxnSpLocks/>
              <a:stCxn id="11" idx="2"/>
            </p:cNvCxnSpPr>
            <p:nvPr/>
          </p:nvCxnSpPr>
          <p:spPr>
            <a:xfrm>
              <a:off x="2342068" y="3294857"/>
              <a:ext cx="716596" cy="10290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CB19C2-9307-A34D-18DD-8E1FF6B560A8}"/>
                </a:ext>
              </a:extLst>
            </p:cNvPr>
            <p:cNvCxnSpPr>
              <a:cxnSpLocks/>
              <a:stCxn id="13" idx="1"/>
            </p:cNvCxnSpPr>
            <p:nvPr/>
          </p:nvCxnSpPr>
          <p:spPr>
            <a:xfrm flipH="1">
              <a:off x="3824008" y="3415704"/>
              <a:ext cx="882391" cy="91291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81FD-62A5-6CAB-35DD-C1CB47FA2C09}"/>
                </a:ext>
              </a:extLst>
            </p:cNvPr>
            <p:cNvCxnSpPr>
              <a:cxnSpLocks/>
            </p:cNvCxnSpPr>
            <p:nvPr/>
          </p:nvCxnSpPr>
          <p:spPr>
            <a:xfrm flipH="1" flipV="1">
              <a:off x="3776917" y="4780959"/>
              <a:ext cx="1135672" cy="457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545F96-A7E1-0906-0558-301D0E9A34C7}"/>
                </a:ext>
              </a:extLst>
            </p:cNvPr>
            <p:cNvCxnSpPr>
              <a:cxnSpLocks/>
              <a:stCxn id="13" idx="2"/>
              <a:endCxn id="10" idx="0"/>
            </p:cNvCxnSpPr>
            <p:nvPr/>
          </p:nvCxnSpPr>
          <p:spPr>
            <a:xfrm>
              <a:off x="5074959" y="3603980"/>
              <a:ext cx="118834" cy="12469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7AD7121-915F-BF07-82E9-7F85E3D73927}"/>
                </a:ext>
              </a:extLst>
            </p:cNvPr>
            <p:cNvCxnSpPr>
              <a:cxnSpLocks/>
            </p:cNvCxnSpPr>
            <p:nvPr/>
          </p:nvCxnSpPr>
          <p:spPr>
            <a:xfrm flipV="1">
              <a:off x="5193794" y="2318202"/>
              <a:ext cx="787515" cy="9766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BD135E-E317-A05D-86FF-FD483AFB2E00}"/>
                </a:ext>
              </a:extLst>
            </p:cNvPr>
            <p:cNvCxnSpPr>
              <a:cxnSpLocks/>
              <a:stCxn id="10" idx="3"/>
            </p:cNvCxnSpPr>
            <p:nvPr/>
          </p:nvCxnSpPr>
          <p:spPr>
            <a:xfrm>
              <a:off x="5533224" y="5181601"/>
              <a:ext cx="140097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B56382-445B-9BAB-5C5F-79F7A1C395A2}"/>
                </a:ext>
              </a:extLst>
            </p:cNvPr>
            <p:cNvCxnSpPr>
              <a:cxnSpLocks/>
            </p:cNvCxnSpPr>
            <p:nvPr/>
          </p:nvCxnSpPr>
          <p:spPr>
            <a:xfrm flipH="1" flipV="1">
              <a:off x="6249637" y="2412816"/>
              <a:ext cx="836964" cy="231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EA04C2-553C-65BA-BCBB-146D68692B14}"/>
                </a:ext>
              </a:extLst>
            </p:cNvPr>
            <p:cNvCxnSpPr>
              <a:cxnSpLocks/>
            </p:cNvCxnSpPr>
            <p:nvPr/>
          </p:nvCxnSpPr>
          <p:spPr>
            <a:xfrm flipH="1" flipV="1">
              <a:off x="6637383" y="2238828"/>
              <a:ext cx="449218" cy="231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569DF5-384F-7F94-BF36-1B9D567C78CE}"/>
                </a:ext>
              </a:extLst>
            </p:cNvPr>
            <p:cNvCxnSpPr/>
            <p:nvPr/>
          </p:nvCxnSpPr>
          <p:spPr>
            <a:xfrm flipV="1">
              <a:off x="7410450" y="2942829"/>
              <a:ext cx="171450" cy="16053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E7C106-A3DC-C812-74AE-88B0979A8F24}"/>
                </a:ext>
              </a:extLst>
            </p:cNvPr>
            <p:cNvCxnSpPr>
              <a:cxnSpLocks/>
            </p:cNvCxnSpPr>
            <p:nvPr/>
          </p:nvCxnSpPr>
          <p:spPr>
            <a:xfrm flipH="1" flipV="1">
              <a:off x="8013242" y="2872266"/>
              <a:ext cx="469440" cy="456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20EA8D-8BB0-0C2B-9658-1EDA406B198A}"/>
                </a:ext>
              </a:extLst>
            </p:cNvPr>
            <p:cNvCxnSpPr>
              <a:cxnSpLocks/>
            </p:cNvCxnSpPr>
            <p:nvPr/>
          </p:nvCxnSpPr>
          <p:spPr>
            <a:xfrm flipH="1">
              <a:off x="7772400" y="4163760"/>
              <a:ext cx="850482" cy="8178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125BEC-AD12-C7EF-72B7-D0DDC59260AF}"/>
                </a:ext>
              </a:extLst>
            </p:cNvPr>
            <p:cNvCxnSpPr>
              <a:stCxn id="8" idx="2"/>
              <a:endCxn id="6" idx="0"/>
            </p:cNvCxnSpPr>
            <p:nvPr/>
          </p:nvCxnSpPr>
          <p:spPr>
            <a:xfrm flipH="1">
              <a:off x="3405188" y="2203174"/>
              <a:ext cx="792380" cy="19116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descr="University of Washington - Wikipedia">
              <a:extLst>
                <a:ext uri="{FF2B5EF4-FFF2-40B4-BE49-F238E27FC236}">
                  <a16:creationId xmlns:a16="http://schemas.microsoft.com/office/drawing/2014/main" id="{43127E7C-821B-8592-71F7-E339B06034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3628" y="1521214"/>
              <a:ext cx="994130" cy="99413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a:extLst>
              <a:ext uri="{FF2B5EF4-FFF2-40B4-BE49-F238E27FC236}">
                <a16:creationId xmlns:a16="http://schemas.microsoft.com/office/drawing/2014/main" id="{E95CE08F-B128-2042-28BB-D3F10868A95F}"/>
              </a:ext>
            </a:extLst>
          </p:cNvPr>
          <p:cNvSpPr txBox="1"/>
          <p:nvPr/>
        </p:nvSpPr>
        <p:spPr>
          <a:xfrm>
            <a:off x="5505303" y="1314943"/>
            <a:ext cx="418704" cy="369332"/>
          </a:xfrm>
          <a:prstGeom prst="rect">
            <a:avLst/>
          </a:prstGeom>
          <a:noFill/>
        </p:spPr>
        <p:txBody>
          <a:bodyPr wrap="none" rtlCol="0">
            <a:spAutoFit/>
          </a:bodyPr>
          <a:lstStyle/>
          <a:p>
            <a:r>
              <a:rPr lang="en-US" dirty="0">
                <a:solidFill>
                  <a:srgbClr val="00B050"/>
                </a:solidFill>
              </a:rPr>
              <a:t>10</a:t>
            </a:r>
          </a:p>
        </p:txBody>
      </p:sp>
      <p:sp>
        <p:nvSpPr>
          <p:cNvPr id="40" name="TextBox 39">
            <a:extLst>
              <a:ext uri="{FF2B5EF4-FFF2-40B4-BE49-F238E27FC236}">
                <a16:creationId xmlns:a16="http://schemas.microsoft.com/office/drawing/2014/main" id="{75028215-2803-F071-26F9-1BA458A957CC}"/>
              </a:ext>
            </a:extLst>
          </p:cNvPr>
          <p:cNvSpPr txBox="1"/>
          <p:nvPr/>
        </p:nvSpPr>
        <p:spPr>
          <a:xfrm>
            <a:off x="3855931" y="1666246"/>
            <a:ext cx="301686" cy="369332"/>
          </a:xfrm>
          <a:prstGeom prst="rect">
            <a:avLst/>
          </a:prstGeom>
          <a:noFill/>
        </p:spPr>
        <p:txBody>
          <a:bodyPr wrap="none" rtlCol="0">
            <a:spAutoFit/>
          </a:bodyPr>
          <a:lstStyle/>
          <a:p>
            <a:r>
              <a:rPr lang="en-US" dirty="0">
                <a:solidFill>
                  <a:srgbClr val="00B050"/>
                </a:solidFill>
              </a:rPr>
              <a:t>1</a:t>
            </a:r>
          </a:p>
        </p:txBody>
      </p:sp>
      <p:sp>
        <p:nvSpPr>
          <p:cNvPr id="41" name="TextBox 40">
            <a:extLst>
              <a:ext uri="{FF2B5EF4-FFF2-40B4-BE49-F238E27FC236}">
                <a16:creationId xmlns:a16="http://schemas.microsoft.com/office/drawing/2014/main" id="{34FB921B-A3C1-413A-B88D-87C36FA74ED7}"/>
              </a:ext>
            </a:extLst>
          </p:cNvPr>
          <p:cNvSpPr txBox="1"/>
          <p:nvPr/>
        </p:nvSpPr>
        <p:spPr>
          <a:xfrm>
            <a:off x="6841174" y="1675893"/>
            <a:ext cx="301686" cy="369332"/>
          </a:xfrm>
          <a:prstGeom prst="rect">
            <a:avLst/>
          </a:prstGeom>
          <a:noFill/>
        </p:spPr>
        <p:txBody>
          <a:bodyPr wrap="none" rtlCol="0">
            <a:spAutoFit/>
          </a:bodyPr>
          <a:lstStyle/>
          <a:p>
            <a:r>
              <a:rPr lang="en-US" dirty="0">
                <a:solidFill>
                  <a:srgbClr val="00B050"/>
                </a:solidFill>
              </a:rPr>
              <a:t>6</a:t>
            </a:r>
          </a:p>
        </p:txBody>
      </p:sp>
      <p:sp>
        <p:nvSpPr>
          <p:cNvPr id="42" name="TextBox 41">
            <a:extLst>
              <a:ext uri="{FF2B5EF4-FFF2-40B4-BE49-F238E27FC236}">
                <a16:creationId xmlns:a16="http://schemas.microsoft.com/office/drawing/2014/main" id="{B512462B-6799-1300-4E1C-75BDE0DBFBDB}"/>
              </a:ext>
            </a:extLst>
          </p:cNvPr>
          <p:cNvSpPr txBox="1"/>
          <p:nvPr/>
        </p:nvSpPr>
        <p:spPr>
          <a:xfrm>
            <a:off x="4291195" y="2410769"/>
            <a:ext cx="418704" cy="369332"/>
          </a:xfrm>
          <a:prstGeom prst="rect">
            <a:avLst/>
          </a:prstGeom>
          <a:noFill/>
        </p:spPr>
        <p:txBody>
          <a:bodyPr wrap="none" rtlCol="0">
            <a:spAutoFit/>
          </a:bodyPr>
          <a:lstStyle/>
          <a:p>
            <a:r>
              <a:rPr lang="en-US" dirty="0">
                <a:solidFill>
                  <a:srgbClr val="00B050"/>
                </a:solidFill>
              </a:rPr>
              <a:t>13</a:t>
            </a:r>
          </a:p>
        </p:txBody>
      </p:sp>
      <p:sp>
        <p:nvSpPr>
          <p:cNvPr id="44" name="TextBox 43">
            <a:extLst>
              <a:ext uri="{FF2B5EF4-FFF2-40B4-BE49-F238E27FC236}">
                <a16:creationId xmlns:a16="http://schemas.microsoft.com/office/drawing/2014/main" id="{2C1EE771-CAC5-43D0-034C-FCF96E495AF6}"/>
              </a:ext>
            </a:extLst>
          </p:cNvPr>
          <p:cNvSpPr txBox="1"/>
          <p:nvPr/>
        </p:nvSpPr>
        <p:spPr>
          <a:xfrm>
            <a:off x="5533846" y="2213893"/>
            <a:ext cx="301686" cy="369332"/>
          </a:xfrm>
          <a:prstGeom prst="rect">
            <a:avLst/>
          </a:prstGeom>
          <a:noFill/>
        </p:spPr>
        <p:txBody>
          <a:bodyPr wrap="none" rtlCol="0">
            <a:spAutoFit/>
          </a:bodyPr>
          <a:lstStyle/>
          <a:p>
            <a:r>
              <a:rPr lang="en-US" dirty="0">
                <a:solidFill>
                  <a:srgbClr val="00B050"/>
                </a:solidFill>
              </a:rPr>
              <a:t>2</a:t>
            </a:r>
          </a:p>
        </p:txBody>
      </p:sp>
      <p:sp>
        <p:nvSpPr>
          <p:cNvPr id="45" name="TextBox 44">
            <a:extLst>
              <a:ext uri="{FF2B5EF4-FFF2-40B4-BE49-F238E27FC236}">
                <a16:creationId xmlns:a16="http://schemas.microsoft.com/office/drawing/2014/main" id="{49137BDF-D2D7-796C-29AF-045063D8DC7E}"/>
              </a:ext>
            </a:extLst>
          </p:cNvPr>
          <p:cNvSpPr txBox="1"/>
          <p:nvPr/>
        </p:nvSpPr>
        <p:spPr>
          <a:xfrm>
            <a:off x="6455816" y="2774900"/>
            <a:ext cx="418704" cy="369332"/>
          </a:xfrm>
          <a:prstGeom prst="rect">
            <a:avLst/>
          </a:prstGeom>
          <a:noFill/>
        </p:spPr>
        <p:txBody>
          <a:bodyPr wrap="none" rtlCol="0">
            <a:spAutoFit/>
          </a:bodyPr>
          <a:lstStyle/>
          <a:p>
            <a:r>
              <a:rPr lang="en-US" dirty="0">
                <a:solidFill>
                  <a:srgbClr val="00B050"/>
                </a:solidFill>
              </a:rPr>
              <a:t>10</a:t>
            </a:r>
          </a:p>
        </p:txBody>
      </p:sp>
      <p:sp>
        <p:nvSpPr>
          <p:cNvPr id="47" name="TextBox 46">
            <a:extLst>
              <a:ext uri="{FF2B5EF4-FFF2-40B4-BE49-F238E27FC236}">
                <a16:creationId xmlns:a16="http://schemas.microsoft.com/office/drawing/2014/main" id="{CCFFD54F-479B-39DA-5679-7DD293F43E26}"/>
              </a:ext>
            </a:extLst>
          </p:cNvPr>
          <p:cNvSpPr txBox="1"/>
          <p:nvPr/>
        </p:nvSpPr>
        <p:spPr>
          <a:xfrm>
            <a:off x="7909071" y="2258337"/>
            <a:ext cx="418704" cy="369332"/>
          </a:xfrm>
          <a:prstGeom prst="rect">
            <a:avLst/>
          </a:prstGeom>
          <a:noFill/>
        </p:spPr>
        <p:txBody>
          <a:bodyPr wrap="none" rtlCol="0">
            <a:spAutoFit/>
          </a:bodyPr>
          <a:lstStyle/>
          <a:p>
            <a:r>
              <a:rPr lang="en-US" dirty="0">
                <a:solidFill>
                  <a:srgbClr val="00B050"/>
                </a:solidFill>
              </a:rPr>
              <a:t>12</a:t>
            </a:r>
          </a:p>
        </p:txBody>
      </p:sp>
      <p:sp>
        <p:nvSpPr>
          <p:cNvPr id="48" name="TextBox 47">
            <a:extLst>
              <a:ext uri="{FF2B5EF4-FFF2-40B4-BE49-F238E27FC236}">
                <a16:creationId xmlns:a16="http://schemas.microsoft.com/office/drawing/2014/main" id="{BBB476D7-EDBA-7EDD-40CF-B4A69BCB8BCB}"/>
              </a:ext>
            </a:extLst>
          </p:cNvPr>
          <p:cNvSpPr txBox="1"/>
          <p:nvPr/>
        </p:nvSpPr>
        <p:spPr>
          <a:xfrm>
            <a:off x="7085764" y="2884010"/>
            <a:ext cx="301686" cy="369332"/>
          </a:xfrm>
          <a:prstGeom prst="rect">
            <a:avLst/>
          </a:prstGeom>
          <a:noFill/>
        </p:spPr>
        <p:txBody>
          <a:bodyPr wrap="none" rtlCol="0">
            <a:spAutoFit/>
          </a:bodyPr>
          <a:lstStyle/>
          <a:p>
            <a:r>
              <a:rPr lang="en-US" dirty="0">
                <a:solidFill>
                  <a:srgbClr val="00B050"/>
                </a:solidFill>
              </a:rPr>
              <a:t>8</a:t>
            </a:r>
          </a:p>
        </p:txBody>
      </p:sp>
      <p:sp>
        <p:nvSpPr>
          <p:cNvPr id="50" name="TextBox 49">
            <a:extLst>
              <a:ext uri="{FF2B5EF4-FFF2-40B4-BE49-F238E27FC236}">
                <a16:creationId xmlns:a16="http://schemas.microsoft.com/office/drawing/2014/main" id="{794028C7-F44D-7BAA-30E4-2E18C755165C}"/>
              </a:ext>
            </a:extLst>
          </p:cNvPr>
          <p:cNvSpPr txBox="1"/>
          <p:nvPr/>
        </p:nvSpPr>
        <p:spPr>
          <a:xfrm>
            <a:off x="7967390" y="3627320"/>
            <a:ext cx="418704" cy="369332"/>
          </a:xfrm>
          <a:prstGeom prst="rect">
            <a:avLst/>
          </a:prstGeom>
          <a:noFill/>
        </p:spPr>
        <p:txBody>
          <a:bodyPr wrap="none" rtlCol="0">
            <a:spAutoFit/>
          </a:bodyPr>
          <a:lstStyle/>
          <a:p>
            <a:r>
              <a:rPr lang="en-US" dirty="0">
                <a:solidFill>
                  <a:srgbClr val="00B050"/>
                </a:solidFill>
              </a:rPr>
              <a:t>15</a:t>
            </a:r>
          </a:p>
        </p:txBody>
      </p:sp>
      <p:sp>
        <p:nvSpPr>
          <p:cNvPr id="51" name="TextBox 50">
            <a:extLst>
              <a:ext uri="{FF2B5EF4-FFF2-40B4-BE49-F238E27FC236}">
                <a16:creationId xmlns:a16="http://schemas.microsoft.com/office/drawing/2014/main" id="{A859BBC7-4F75-2158-B14F-3F9B95DF08B4}"/>
              </a:ext>
            </a:extLst>
          </p:cNvPr>
          <p:cNvSpPr txBox="1"/>
          <p:nvPr/>
        </p:nvSpPr>
        <p:spPr>
          <a:xfrm>
            <a:off x="6232483" y="3851465"/>
            <a:ext cx="418704" cy="369332"/>
          </a:xfrm>
          <a:prstGeom prst="rect">
            <a:avLst/>
          </a:prstGeom>
          <a:noFill/>
        </p:spPr>
        <p:txBody>
          <a:bodyPr wrap="none" rtlCol="0">
            <a:spAutoFit/>
          </a:bodyPr>
          <a:lstStyle/>
          <a:p>
            <a:r>
              <a:rPr lang="en-US" dirty="0">
                <a:solidFill>
                  <a:srgbClr val="00B050"/>
                </a:solidFill>
              </a:rPr>
              <a:t>20</a:t>
            </a:r>
          </a:p>
        </p:txBody>
      </p:sp>
      <p:sp>
        <p:nvSpPr>
          <p:cNvPr id="53" name="TextBox 52">
            <a:extLst>
              <a:ext uri="{FF2B5EF4-FFF2-40B4-BE49-F238E27FC236}">
                <a16:creationId xmlns:a16="http://schemas.microsoft.com/office/drawing/2014/main" id="{F33B9867-4E40-AF92-4241-9E0A19243229}"/>
              </a:ext>
            </a:extLst>
          </p:cNvPr>
          <p:cNvSpPr txBox="1"/>
          <p:nvPr/>
        </p:nvSpPr>
        <p:spPr>
          <a:xfrm>
            <a:off x="4780764" y="3954477"/>
            <a:ext cx="301686" cy="369332"/>
          </a:xfrm>
          <a:prstGeom prst="rect">
            <a:avLst/>
          </a:prstGeom>
          <a:noFill/>
        </p:spPr>
        <p:txBody>
          <a:bodyPr wrap="none" rtlCol="0">
            <a:spAutoFit/>
          </a:bodyPr>
          <a:lstStyle/>
          <a:p>
            <a:r>
              <a:rPr lang="en-US" dirty="0">
                <a:solidFill>
                  <a:srgbClr val="00B050"/>
                </a:solidFill>
              </a:rPr>
              <a:t>3</a:t>
            </a:r>
          </a:p>
        </p:txBody>
      </p:sp>
      <p:sp>
        <p:nvSpPr>
          <p:cNvPr id="54" name="TextBox 53">
            <a:extLst>
              <a:ext uri="{FF2B5EF4-FFF2-40B4-BE49-F238E27FC236}">
                <a16:creationId xmlns:a16="http://schemas.microsoft.com/office/drawing/2014/main" id="{C34DC7C3-5AB8-0026-2DBA-4CDA4375D063}"/>
              </a:ext>
            </a:extLst>
          </p:cNvPr>
          <p:cNvSpPr txBox="1"/>
          <p:nvPr/>
        </p:nvSpPr>
        <p:spPr>
          <a:xfrm>
            <a:off x="3407672" y="3080987"/>
            <a:ext cx="301686" cy="369332"/>
          </a:xfrm>
          <a:prstGeom prst="rect">
            <a:avLst/>
          </a:prstGeom>
          <a:noFill/>
        </p:spPr>
        <p:txBody>
          <a:bodyPr wrap="none" rtlCol="0">
            <a:spAutoFit/>
          </a:bodyPr>
          <a:lstStyle/>
          <a:p>
            <a:r>
              <a:rPr lang="en-US" dirty="0">
                <a:solidFill>
                  <a:srgbClr val="00B050"/>
                </a:solidFill>
              </a:rPr>
              <a:t>6</a:t>
            </a:r>
          </a:p>
        </p:txBody>
      </p:sp>
      <p:sp>
        <p:nvSpPr>
          <p:cNvPr id="55" name="TextBox 54">
            <a:extLst>
              <a:ext uri="{FF2B5EF4-FFF2-40B4-BE49-F238E27FC236}">
                <a16:creationId xmlns:a16="http://schemas.microsoft.com/office/drawing/2014/main" id="{D45B5286-5FD0-60F6-4A1D-590A4989C62A}"/>
              </a:ext>
            </a:extLst>
          </p:cNvPr>
          <p:cNvSpPr txBox="1"/>
          <p:nvPr/>
        </p:nvSpPr>
        <p:spPr>
          <a:xfrm>
            <a:off x="4985147" y="3168315"/>
            <a:ext cx="301686" cy="369332"/>
          </a:xfrm>
          <a:prstGeom prst="rect">
            <a:avLst/>
          </a:prstGeom>
          <a:noFill/>
        </p:spPr>
        <p:txBody>
          <a:bodyPr wrap="none" rtlCol="0">
            <a:spAutoFit/>
          </a:bodyPr>
          <a:lstStyle/>
          <a:p>
            <a:r>
              <a:rPr lang="en-US" dirty="0">
                <a:solidFill>
                  <a:srgbClr val="00B050"/>
                </a:solidFill>
              </a:rPr>
              <a:t>5</a:t>
            </a:r>
          </a:p>
        </p:txBody>
      </p:sp>
    </p:spTree>
    <p:extLst>
      <p:ext uri="{BB962C8B-B14F-4D97-AF65-F5344CB8AC3E}">
        <p14:creationId xmlns:p14="http://schemas.microsoft.com/office/powerpoint/2010/main" val="295075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Input: graph with </a:t>
                </a:r>
                <a:r>
                  <a:rPr lang="en-US" b="1" dirty="0"/>
                  <a:t>no negative edge weights</a:t>
                </a:r>
                <a:r>
                  <a:rPr lang="en-US" dirty="0"/>
                  <a:t>, start node </a:t>
                </a:r>
                <a14:m>
                  <m:oMath xmlns:m="http://schemas.openxmlformats.org/officeDocument/2006/math">
                    <m:r>
                      <a:rPr lang="en-US" b="0" i="1" smtClean="0">
                        <a:solidFill>
                          <a:srgbClr val="FF0000"/>
                        </a:solidFill>
                        <a:latin typeface="Cambria Math"/>
                      </a:rPr>
                      <m:t>𝑠</m:t>
                    </m:r>
                  </m:oMath>
                </a14:m>
                <a:r>
                  <a:rPr lang="en-US" dirty="0"/>
                  <a:t>, end node </a:t>
                </a:r>
                <a14:m>
                  <m:oMath xmlns:m="http://schemas.openxmlformats.org/officeDocument/2006/math">
                    <m:r>
                      <a:rPr lang="en-US" b="0" i="1" smtClean="0">
                        <a:latin typeface="Cambria Math" panose="02040503050406030204" pitchFamily="18" charset="0"/>
                      </a:rPr>
                      <m:t>𝑡</m:t>
                    </m:r>
                  </m:oMath>
                </a14:m>
                <a:endParaRPr lang="en-US" dirty="0"/>
              </a:p>
              <a:p>
                <a:r>
                  <a:rPr lang="en-US" dirty="0"/>
                  <a:t>Behavior: Start with node </a:t>
                </a:r>
                <a14:m>
                  <m:oMath xmlns:m="http://schemas.openxmlformats.org/officeDocument/2006/math">
                    <m:r>
                      <a:rPr lang="en-US" b="0" i="1" smtClean="0">
                        <a:solidFill>
                          <a:srgbClr val="FF0000"/>
                        </a:solidFill>
                        <a:latin typeface="Cambria Math"/>
                      </a:rPr>
                      <m:t>𝑠</m:t>
                    </m:r>
                  </m:oMath>
                </a14:m>
                <a:r>
                  <a:rPr lang="en-US" dirty="0"/>
                  <a:t>, repeatedly go to the incomplete node “nearest” to </a:t>
                </a:r>
                <a14:m>
                  <m:oMath xmlns:m="http://schemas.openxmlformats.org/officeDocument/2006/math">
                    <m:r>
                      <a:rPr lang="en-US" b="0" i="1" smtClean="0">
                        <a:solidFill>
                          <a:srgbClr val="FF0000"/>
                        </a:solidFill>
                        <a:latin typeface="Cambria Math" panose="02040503050406030204" pitchFamily="18" charset="0"/>
                      </a:rPr>
                      <m:t>𝑠</m:t>
                    </m:r>
                  </m:oMath>
                </a14:m>
                <a:r>
                  <a:rPr lang="en-US" dirty="0"/>
                  <a:t>, stop when </a:t>
                </a:r>
              </a:p>
              <a:p>
                <a:r>
                  <a:rPr lang="en-US" dirty="0"/>
                  <a:t>Output: </a:t>
                </a:r>
              </a:p>
              <a:p>
                <a:pPr lvl="1"/>
                <a:r>
                  <a:rPr lang="en-US" dirty="0"/>
                  <a:t>Distance from start to end</a:t>
                </a:r>
              </a:p>
              <a:p>
                <a:pPr lvl="1"/>
                <a:r>
                  <a:rPr lang="en-US" dirty="0"/>
                  <a:t>Distance from start to every node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78" t="-1617" r="-27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37</a:t>
            </a:fld>
            <a:endParaRPr lang="en-US" dirty="0"/>
          </a:p>
        </p:txBody>
      </p:sp>
      <p:grpSp>
        <p:nvGrpSpPr>
          <p:cNvPr id="134" name="Group 133">
            <a:extLst>
              <a:ext uri="{FF2B5EF4-FFF2-40B4-BE49-F238E27FC236}">
                <a16:creationId xmlns:a16="http://schemas.microsoft.com/office/drawing/2014/main" id="{E2B0C053-06DE-DC6A-94E3-26A4B7C389DB}"/>
              </a:ext>
            </a:extLst>
          </p:cNvPr>
          <p:cNvGrpSpPr/>
          <p:nvPr/>
        </p:nvGrpSpPr>
        <p:grpSpPr>
          <a:xfrm>
            <a:off x="7103154" y="3461160"/>
            <a:ext cx="4600060" cy="2787240"/>
            <a:chOff x="0" y="2862182"/>
            <a:chExt cx="7044346" cy="4268266"/>
          </a:xfrm>
        </p:grpSpPr>
        <p:cxnSp>
          <p:nvCxnSpPr>
            <p:cNvPr id="135" name="Straight Connector 134">
              <a:extLst>
                <a:ext uri="{FF2B5EF4-FFF2-40B4-BE49-F238E27FC236}">
                  <a16:creationId xmlns:a16="http://schemas.microsoft.com/office/drawing/2014/main" id="{59D6E633-2018-6DF0-8676-6A173CB557A1}"/>
                </a:ext>
              </a:extLst>
            </p:cNvPr>
            <p:cNvCxnSpPr>
              <a:stCxn id="163" idx="7"/>
              <a:endCxn id="16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DD6544E-44ED-CF32-47B5-A1B4988A6D49}"/>
                </a:ext>
              </a:extLst>
            </p:cNvPr>
            <p:cNvCxnSpPr>
              <a:stCxn id="164" idx="6"/>
              <a:endCxn id="16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09AA63-0697-DFAB-2F65-DD84B6399C65}"/>
                </a:ext>
              </a:extLst>
            </p:cNvPr>
            <p:cNvCxnSpPr>
              <a:stCxn id="163" idx="4"/>
              <a:endCxn id="16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392A1AD-267A-CC27-B94E-D47715F596FF}"/>
                </a:ext>
              </a:extLst>
            </p:cNvPr>
            <p:cNvCxnSpPr>
              <a:stCxn id="166" idx="3"/>
              <a:endCxn id="16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8CCB42-49BD-0035-AF74-5D2BC6B5718E}"/>
                </a:ext>
              </a:extLst>
            </p:cNvPr>
            <p:cNvCxnSpPr>
              <a:stCxn id="168" idx="2"/>
              <a:endCxn id="16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E63AAA-79BB-40A4-255C-8A6F4CEF1F70}"/>
                </a:ext>
              </a:extLst>
            </p:cNvPr>
            <p:cNvCxnSpPr>
              <a:stCxn id="166" idx="5"/>
              <a:endCxn id="16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C8E128-E7FF-0EE2-C929-28DCF5F3B109}"/>
                </a:ext>
              </a:extLst>
            </p:cNvPr>
            <p:cNvCxnSpPr>
              <a:stCxn id="166" idx="7"/>
              <a:endCxn id="16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2466A6F-7C04-3155-ED0B-352D7B6E726F}"/>
                </a:ext>
              </a:extLst>
            </p:cNvPr>
            <p:cNvCxnSpPr>
              <a:stCxn id="168" idx="6"/>
              <a:endCxn id="16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3467D08-B158-F459-76E0-1CC5F3E2A736}"/>
                </a:ext>
              </a:extLst>
            </p:cNvPr>
            <p:cNvCxnSpPr>
              <a:stCxn id="169" idx="1"/>
              <a:endCxn id="16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ED42938-B1CF-CCAB-82E7-C5D9ED62B47E}"/>
                </a:ext>
              </a:extLst>
            </p:cNvPr>
            <p:cNvCxnSpPr>
              <a:stCxn id="171" idx="2"/>
              <a:endCxn id="16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0F49481-D214-4D23-F5DB-22D5C9AC8216}"/>
                </a:ext>
              </a:extLst>
            </p:cNvPr>
            <p:cNvCxnSpPr>
              <a:stCxn id="169" idx="0"/>
              <a:endCxn id="17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DD9656E-2A08-FAF6-0E5A-864DBE4AF542}"/>
                </a:ext>
              </a:extLst>
            </p:cNvPr>
            <p:cNvCxnSpPr>
              <a:stCxn id="170" idx="1"/>
              <a:endCxn id="17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3918935C-8432-0740-DBB5-9F8278FF03C2}"/>
                </a:ext>
              </a:extLst>
            </p:cNvPr>
            <p:cNvCxnSpPr>
              <a:stCxn id="170" idx="3"/>
              <a:endCxn id="16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5DA70AD2-103F-3808-D08A-C8C7652E78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49" name="TextBox 148">
              <a:extLst>
                <a:ext uri="{FF2B5EF4-FFF2-40B4-BE49-F238E27FC236}">
                  <a16:creationId xmlns:a16="http://schemas.microsoft.com/office/drawing/2014/main" id="{3826737A-FAD1-118C-9744-F6C76DF1C2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150" name="TextBox 149">
              <a:extLst>
                <a:ext uri="{FF2B5EF4-FFF2-40B4-BE49-F238E27FC236}">
                  <a16:creationId xmlns:a16="http://schemas.microsoft.com/office/drawing/2014/main" id="{677F8BFC-E723-6F4D-29CA-E8ED1B6D3D9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51" name="TextBox 150">
              <a:extLst>
                <a:ext uri="{FF2B5EF4-FFF2-40B4-BE49-F238E27FC236}">
                  <a16:creationId xmlns:a16="http://schemas.microsoft.com/office/drawing/2014/main" id="{E5965D04-95BE-172D-DE21-720E47C71DB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52" name="TextBox 151">
              <a:extLst>
                <a:ext uri="{FF2B5EF4-FFF2-40B4-BE49-F238E27FC236}">
                  <a16:creationId xmlns:a16="http://schemas.microsoft.com/office/drawing/2014/main" id="{C0F2268A-3C7A-655E-79FA-25240CF558A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53" name="TextBox 152">
              <a:extLst>
                <a:ext uri="{FF2B5EF4-FFF2-40B4-BE49-F238E27FC236}">
                  <a16:creationId xmlns:a16="http://schemas.microsoft.com/office/drawing/2014/main" id="{46D66E34-9CBE-C2C6-5186-6CDDE266062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54" name="TextBox 153">
              <a:extLst>
                <a:ext uri="{FF2B5EF4-FFF2-40B4-BE49-F238E27FC236}">
                  <a16:creationId xmlns:a16="http://schemas.microsoft.com/office/drawing/2014/main" id="{1F4F19F6-511C-663F-AB69-47F024628721}"/>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55" name="TextBox 154">
              <a:extLst>
                <a:ext uri="{FF2B5EF4-FFF2-40B4-BE49-F238E27FC236}">
                  <a16:creationId xmlns:a16="http://schemas.microsoft.com/office/drawing/2014/main" id="{0DFECE1A-1211-86CD-9F2F-1BEA574448D8}"/>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56" name="TextBox 155">
              <a:extLst>
                <a:ext uri="{FF2B5EF4-FFF2-40B4-BE49-F238E27FC236}">
                  <a16:creationId xmlns:a16="http://schemas.microsoft.com/office/drawing/2014/main" id="{948369BE-B017-271D-FAD6-FCA8E179CD0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57" name="TextBox 156">
              <a:extLst>
                <a:ext uri="{FF2B5EF4-FFF2-40B4-BE49-F238E27FC236}">
                  <a16:creationId xmlns:a16="http://schemas.microsoft.com/office/drawing/2014/main" id="{BA7E08C1-460F-68AC-983A-1E7F28845F34}"/>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58" name="TextBox 157">
              <a:extLst>
                <a:ext uri="{FF2B5EF4-FFF2-40B4-BE49-F238E27FC236}">
                  <a16:creationId xmlns:a16="http://schemas.microsoft.com/office/drawing/2014/main" id="{54DF8D0B-3D67-6BD4-8990-704D5199F310}"/>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59" name="TextBox 158">
              <a:extLst>
                <a:ext uri="{FF2B5EF4-FFF2-40B4-BE49-F238E27FC236}">
                  <a16:creationId xmlns:a16="http://schemas.microsoft.com/office/drawing/2014/main" id="{7E1CF5CE-DA1C-A802-F0A8-C56514233D7F}"/>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60" name="TextBox 159">
              <a:extLst>
                <a:ext uri="{FF2B5EF4-FFF2-40B4-BE49-F238E27FC236}">
                  <a16:creationId xmlns:a16="http://schemas.microsoft.com/office/drawing/2014/main" id="{DBBF6E78-42E8-3F02-0B9F-2835210B593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61" name="Straight Connector 160">
              <a:extLst>
                <a:ext uri="{FF2B5EF4-FFF2-40B4-BE49-F238E27FC236}">
                  <a16:creationId xmlns:a16="http://schemas.microsoft.com/office/drawing/2014/main" id="{51C31B08-8330-A11B-4F1A-B06FF798EC0B}"/>
                </a:ext>
              </a:extLst>
            </p:cNvPr>
            <p:cNvCxnSpPr>
              <a:stCxn id="164" idx="4"/>
              <a:endCxn id="16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F936A7D-07BE-9BA8-21D5-AE93448D2F1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63" name="Oval 162">
              <a:extLst>
                <a:ext uri="{FF2B5EF4-FFF2-40B4-BE49-F238E27FC236}">
                  <a16:creationId xmlns:a16="http://schemas.microsoft.com/office/drawing/2014/main" id="{B5D2CB04-20EB-6DF5-8909-971BD47541D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64" name="Oval 163">
              <a:extLst>
                <a:ext uri="{FF2B5EF4-FFF2-40B4-BE49-F238E27FC236}">
                  <a16:creationId xmlns:a16="http://schemas.microsoft.com/office/drawing/2014/main" id="{72050422-D698-F55D-822D-539B17CD05BA}"/>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65" name="Oval 164">
              <a:extLst>
                <a:ext uri="{FF2B5EF4-FFF2-40B4-BE49-F238E27FC236}">
                  <a16:creationId xmlns:a16="http://schemas.microsoft.com/office/drawing/2014/main" id="{CB30E8C8-7D92-1928-E6B2-09A458489B4A}"/>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6" name="Oval 165">
              <a:extLst>
                <a:ext uri="{FF2B5EF4-FFF2-40B4-BE49-F238E27FC236}">
                  <a16:creationId xmlns:a16="http://schemas.microsoft.com/office/drawing/2014/main" id="{5659AE9B-AED2-63F5-FFEF-4AC3BF336A0C}"/>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7" name="Oval 166">
              <a:extLst>
                <a:ext uri="{FF2B5EF4-FFF2-40B4-BE49-F238E27FC236}">
                  <a16:creationId xmlns:a16="http://schemas.microsoft.com/office/drawing/2014/main" id="{5BDE5ABE-0BF2-0B27-7E8C-60DAA4887FE8}"/>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68" name="Oval 167">
              <a:extLst>
                <a:ext uri="{FF2B5EF4-FFF2-40B4-BE49-F238E27FC236}">
                  <a16:creationId xmlns:a16="http://schemas.microsoft.com/office/drawing/2014/main" id="{9E2D920A-40D6-F04D-AC14-A74BA229EA51}"/>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69" name="Oval 168">
              <a:extLst>
                <a:ext uri="{FF2B5EF4-FFF2-40B4-BE49-F238E27FC236}">
                  <a16:creationId xmlns:a16="http://schemas.microsoft.com/office/drawing/2014/main" id="{62DFA89F-EAD1-9C56-7425-0D3283049666}"/>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70" name="Oval 169">
              <a:extLst>
                <a:ext uri="{FF2B5EF4-FFF2-40B4-BE49-F238E27FC236}">
                  <a16:creationId xmlns:a16="http://schemas.microsoft.com/office/drawing/2014/main" id="{D25E4BD8-F1DE-8963-31EA-49C479A959B2}"/>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71" name="Oval 170">
              <a:extLst>
                <a:ext uri="{FF2B5EF4-FFF2-40B4-BE49-F238E27FC236}">
                  <a16:creationId xmlns:a16="http://schemas.microsoft.com/office/drawing/2014/main" id="{853FC4DB-BD17-BF97-F6FE-06F1DF7ADDBA}"/>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72" name="TextBox 171">
            <a:extLst>
              <a:ext uri="{FF2B5EF4-FFF2-40B4-BE49-F238E27FC236}">
                <a16:creationId xmlns:a16="http://schemas.microsoft.com/office/drawing/2014/main" id="{72B9C0E9-4F4A-28A1-4EF7-71C638927532}"/>
              </a:ext>
            </a:extLst>
          </p:cNvPr>
          <p:cNvSpPr txBox="1"/>
          <p:nvPr/>
        </p:nvSpPr>
        <p:spPr>
          <a:xfrm>
            <a:off x="7086600" y="3962400"/>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4C06AA38-1612-6A93-21BB-70EA359FCE44}"/>
                  </a:ext>
                </a:extLst>
              </p:cNvPr>
              <p:cNvSpPr txBox="1"/>
              <p:nvPr/>
            </p:nvSpPr>
            <p:spPr>
              <a:xfrm>
                <a:off x="8148957" y="32777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73" name="TextBox 172">
                <a:extLst>
                  <a:ext uri="{FF2B5EF4-FFF2-40B4-BE49-F238E27FC236}">
                    <a16:creationId xmlns:a16="http://schemas.microsoft.com/office/drawing/2014/main" id="{4C06AA38-1612-6A93-21BB-70EA359FCE44}"/>
                  </a:ext>
                </a:extLst>
              </p:cNvPr>
              <p:cNvSpPr txBox="1">
                <a:spLocks noRot="1" noChangeAspect="1" noMove="1" noResize="1" noEditPoints="1" noAdjustHandles="1" noChangeArrowheads="1" noChangeShapeType="1" noTextEdit="1"/>
              </p:cNvSpPr>
              <p:nvPr/>
            </p:nvSpPr>
            <p:spPr>
              <a:xfrm>
                <a:off x="8148957" y="3277786"/>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80460AAE-AA39-FF16-B609-F2F0EE40DF05}"/>
                  </a:ext>
                </a:extLst>
              </p:cNvPr>
              <p:cNvSpPr txBox="1"/>
              <p:nvPr/>
            </p:nvSpPr>
            <p:spPr>
              <a:xfrm>
                <a:off x="7315200" y="533892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74" name="TextBox 173">
                <a:extLst>
                  <a:ext uri="{FF2B5EF4-FFF2-40B4-BE49-F238E27FC236}">
                    <a16:creationId xmlns:a16="http://schemas.microsoft.com/office/drawing/2014/main" id="{80460AAE-AA39-FF16-B609-F2F0EE40DF05}"/>
                  </a:ext>
                </a:extLst>
              </p:cNvPr>
              <p:cNvSpPr txBox="1">
                <a:spLocks noRot="1" noChangeAspect="1" noMove="1" noResize="1" noEditPoints="1" noAdjustHandles="1" noChangeArrowheads="1" noChangeShapeType="1" noTextEdit="1"/>
              </p:cNvSpPr>
              <p:nvPr/>
            </p:nvSpPr>
            <p:spPr>
              <a:xfrm>
                <a:off x="7315200" y="5338920"/>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A0659F17-1C24-F96F-A6AF-0A70BE1087B3}"/>
                  </a:ext>
                </a:extLst>
              </p:cNvPr>
              <p:cNvSpPr txBox="1"/>
              <p:nvPr/>
            </p:nvSpPr>
            <p:spPr>
              <a:xfrm>
                <a:off x="8529076" y="426884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75" name="TextBox 174">
                <a:extLst>
                  <a:ext uri="{FF2B5EF4-FFF2-40B4-BE49-F238E27FC236}">
                    <a16:creationId xmlns:a16="http://schemas.microsoft.com/office/drawing/2014/main" id="{A0659F17-1C24-F96F-A6AF-0A70BE1087B3}"/>
                  </a:ext>
                </a:extLst>
              </p:cNvPr>
              <p:cNvSpPr txBox="1">
                <a:spLocks noRot="1" noChangeAspect="1" noMove="1" noResize="1" noEditPoints="1" noAdjustHandles="1" noChangeArrowheads="1" noChangeShapeType="1" noTextEdit="1"/>
              </p:cNvSpPr>
              <p:nvPr/>
            </p:nvSpPr>
            <p:spPr>
              <a:xfrm>
                <a:off x="8529076" y="4268840"/>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6" name="TextBox 175">
                <a:extLst>
                  <a:ext uri="{FF2B5EF4-FFF2-40B4-BE49-F238E27FC236}">
                    <a16:creationId xmlns:a16="http://schemas.microsoft.com/office/drawing/2014/main" id="{CB7366F2-337C-6A62-9057-95C180D24C66}"/>
                  </a:ext>
                </a:extLst>
              </p:cNvPr>
              <p:cNvSpPr txBox="1"/>
              <p:nvPr/>
            </p:nvSpPr>
            <p:spPr>
              <a:xfrm>
                <a:off x="9468933" y="33528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76" name="TextBox 175">
                <a:extLst>
                  <a:ext uri="{FF2B5EF4-FFF2-40B4-BE49-F238E27FC236}">
                    <a16:creationId xmlns:a16="http://schemas.microsoft.com/office/drawing/2014/main" id="{CB7366F2-337C-6A62-9057-95C180D24C66}"/>
                  </a:ext>
                </a:extLst>
              </p:cNvPr>
              <p:cNvSpPr txBox="1">
                <a:spLocks noRot="1" noChangeAspect="1" noMove="1" noResize="1" noEditPoints="1" noAdjustHandles="1" noChangeArrowheads="1" noChangeShapeType="1" noTextEdit="1"/>
              </p:cNvSpPr>
              <p:nvPr/>
            </p:nvSpPr>
            <p:spPr>
              <a:xfrm>
                <a:off x="9468933" y="33528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1D10D103-2C2A-CC57-50D7-0A6F7673076B}"/>
                  </a:ext>
                </a:extLst>
              </p:cNvPr>
              <p:cNvSpPr txBox="1"/>
              <p:nvPr/>
            </p:nvSpPr>
            <p:spPr>
              <a:xfrm>
                <a:off x="8687490" y="5523586"/>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77" name="TextBox 176">
                <a:extLst>
                  <a:ext uri="{FF2B5EF4-FFF2-40B4-BE49-F238E27FC236}">
                    <a16:creationId xmlns:a16="http://schemas.microsoft.com/office/drawing/2014/main" id="{1D10D103-2C2A-CC57-50D7-0A6F7673076B}"/>
                  </a:ext>
                </a:extLst>
              </p:cNvPr>
              <p:cNvSpPr txBox="1">
                <a:spLocks noRot="1" noChangeAspect="1" noMove="1" noResize="1" noEditPoints="1" noAdjustHandles="1" noChangeArrowheads="1" noChangeShapeType="1" noTextEdit="1"/>
              </p:cNvSpPr>
              <p:nvPr/>
            </p:nvSpPr>
            <p:spPr>
              <a:xfrm>
                <a:off x="8687490" y="5523586"/>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DB34DC73-2D5D-F33F-A1CF-3E17FD89079F}"/>
                  </a:ext>
                </a:extLst>
              </p:cNvPr>
              <p:cNvSpPr txBox="1"/>
              <p:nvPr/>
            </p:nvSpPr>
            <p:spPr>
              <a:xfrm>
                <a:off x="9944207" y="550815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8" name="TextBox 177">
                <a:extLst>
                  <a:ext uri="{FF2B5EF4-FFF2-40B4-BE49-F238E27FC236}">
                    <a16:creationId xmlns:a16="http://schemas.microsoft.com/office/drawing/2014/main" id="{DB34DC73-2D5D-F33F-A1CF-3E17FD89079F}"/>
                  </a:ext>
                </a:extLst>
              </p:cNvPr>
              <p:cNvSpPr txBox="1">
                <a:spLocks noRot="1" noChangeAspect="1" noMove="1" noResize="1" noEditPoints="1" noAdjustHandles="1" noChangeArrowheads="1" noChangeShapeType="1" noTextEdit="1"/>
              </p:cNvSpPr>
              <p:nvPr/>
            </p:nvSpPr>
            <p:spPr>
              <a:xfrm>
                <a:off x="9944207" y="550815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DCC898EB-EBD5-1D4A-8CB2-095DD1B664BE}"/>
                  </a:ext>
                </a:extLst>
              </p:cNvPr>
              <p:cNvSpPr txBox="1"/>
              <p:nvPr/>
            </p:nvSpPr>
            <p:spPr>
              <a:xfrm>
                <a:off x="10366649" y="3722132"/>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79" name="TextBox 178">
                <a:extLst>
                  <a:ext uri="{FF2B5EF4-FFF2-40B4-BE49-F238E27FC236}">
                    <a16:creationId xmlns:a16="http://schemas.microsoft.com/office/drawing/2014/main" id="{DCC898EB-EBD5-1D4A-8CB2-095DD1B664BE}"/>
                  </a:ext>
                </a:extLst>
              </p:cNvPr>
              <p:cNvSpPr txBox="1">
                <a:spLocks noRot="1" noChangeAspect="1" noMove="1" noResize="1" noEditPoints="1" noAdjustHandles="1" noChangeArrowheads="1" noChangeShapeType="1" noTextEdit="1"/>
              </p:cNvSpPr>
              <p:nvPr/>
            </p:nvSpPr>
            <p:spPr>
              <a:xfrm>
                <a:off x="10366649" y="3722132"/>
                <a:ext cx="433132"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0C8388A9-2D5A-E7FD-BEDA-3F8161AD0BCE}"/>
                  </a:ext>
                </a:extLst>
              </p:cNvPr>
              <p:cNvSpPr txBox="1"/>
              <p:nvPr/>
            </p:nvSpPr>
            <p:spPr>
              <a:xfrm>
                <a:off x="11225468" y="4395879"/>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80" name="TextBox 179">
                <a:extLst>
                  <a:ext uri="{FF2B5EF4-FFF2-40B4-BE49-F238E27FC236}">
                    <a16:creationId xmlns:a16="http://schemas.microsoft.com/office/drawing/2014/main" id="{0C8388A9-2D5A-E7FD-BEDA-3F8161AD0BCE}"/>
                  </a:ext>
                </a:extLst>
              </p:cNvPr>
              <p:cNvSpPr txBox="1">
                <a:spLocks noRot="1" noChangeAspect="1" noMove="1" noResize="1" noEditPoints="1" noAdjustHandles="1" noChangeArrowheads="1" noChangeShapeType="1" noTextEdit="1"/>
              </p:cNvSpPr>
              <p:nvPr/>
            </p:nvSpPr>
            <p:spPr>
              <a:xfrm>
                <a:off x="11225468" y="4395879"/>
                <a:ext cx="433132" cy="36933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6096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38</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3313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3313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2392768763"/>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endParaRPr lang="en-US"/>
                        </a:p>
                      </a:txBody>
                      <a:tcPr>
                        <a:blipFill>
                          <a:blip r:embed="rId10"/>
                          <a:stretch>
                            <a:fillRect l="-100588" t="-208197" r="-2941" b="-722951"/>
                          </a:stretch>
                        </a:blip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endParaRPr lang="en-US"/>
                        </a:p>
                      </a:txBody>
                      <a:tcPr>
                        <a:blipFill>
                          <a:blip r:embed="rId10"/>
                          <a:stretch>
                            <a:fillRect l="-100588" t="-308197" r="-2941" b="-622951"/>
                          </a:stretch>
                        </a:blip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endParaRPr lang="en-US"/>
                        </a:p>
                      </a:txBody>
                      <a:tcPr>
                        <a:blipFill>
                          <a:blip r:embed="rId10"/>
                          <a:stretch>
                            <a:fillRect l="-100588" t="-508197" r="-2941"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Tree>
    <p:extLst>
      <p:ext uri="{BB962C8B-B14F-4D97-AF65-F5344CB8AC3E}">
        <p14:creationId xmlns:p14="http://schemas.microsoft.com/office/powerpoint/2010/main" val="723040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39</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3313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2367625175"/>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endParaRPr lang="en-US"/>
                        </a:p>
                      </a:txBody>
                      <a:tcPr>
                        <a:blipFill>
                          <a:blip r:embed="rId10"/>
                          <a:stretch>
                            <a:fillRect l="-100588" t="-508197" r="-2941" b="-422951"/>
                          </a:stretch>
                        </a:blip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3" name="Freeform 128">
            <a:extLst>
              <a:ext uri="{FF2B5EF4-FFF2-40B4-BE49-F238E27FC236}">
                <a16:creationId xmlns:a16="http://schemas.microsoft.com/office/drawing/2014/main" id="{55A2AC7A-2AFB-5043-31ED-CB388B10C1C8}"/>
              </a:ext>
            </a:extLst>
          </p:cNvPr>
          <p:cNvSpPr/>
          <p:nvPr/>
        </p:nvSpPr>
        <p:spPr>
          <a:xfrm>
            <a:off x="6094057" y="3839848"/>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63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mc:AlternateContent xmlns:mc="http://schemas.openxmlformats.org/markup-compatibility/2006" xmlns:a14="http://schemas.microsoft.com/office/drawing/2010/main">
        <mc:Choice Requires="a14">
          <p:sp>
            <p:nvSpPr>
              <p:cNvPr id="2067" name="TextBox 2066"/>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xmlns="">
          <p:sp>
            <p:nvSpPr>
              <p:cNvPr id="2067" name="TextBox 2066"/>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222" t="-12281" r="-2111" b="-36842"/>
                </a:stretch>
              </a:blipFill>
            </p:spPr>
            <p:txBody>
              <a:bodyPr/>
              <a:lstStyle/>
              <a:p>
                <a:r>
                  <a:rPr lang="en-US">
                    <a:noFill/>
                  </a:rPr>
                  <a:t> </a:t>
                </a:r>
              </a:p>
            </p:txBody>
          </p:sp>
        </mc:Fallback>
      </mc:AlternateContent>
      <p:sp>
        <p:nvSpPr>
          <p:cNvPr id="2068" name="TextBox 2067"/>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90" name="TextBox 89"/>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mc:AlternateContent xmlns:mc="http://schemas.openxmlformats.org/markup-compatibility/2006" xmlns:a14="http://schemas.microsoft.com/office/drawing/2010/main">
        <mc:Choice Requires="a14">
          <p:sp>
            <p:nvSpPr>
              <p:cNvPr id="2069" name="TextBox 2068"/>
              <p:cNvSpPr txBox="1"/>
              <p:nvPr/>
            </p:nvSpPr>
            <p:spPr>
              <a:xfrm>
                <a:off x="7322224" y="2514600"/>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xmlns="">
          <p:sp>
            <p:nvSpPr>
              <p:cNvPr id="2069" name="TextBox 2068"/>
              <p:cNvSpPr txBox="1">
                <a:spLocks noRot="1" noChangeAspect="1" noMove="1" noResize="1" noEditPoints="1" noAdjustHandles="1" noChangeArrowheads="1" noChangeShapeType="1" noTextEdit="1"/>
              </p:cNvSpPr>
              <p:nvPr/>
            </p:nvSpPr>
            <p:spPr>
              <a:xfrm>
                <a:off x="7322224" y="2514600"/>
                <a:ext cx="2651623" cy="400110"/>
              </a:xfrm>
              <a:prstGeom prst="rect">
                <a:avLst/>
              </a:prstGeom>
              <a:blipFill>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7315200" y="2939326"/>
                <a:ext cx="31204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2,3</m:t>
                          </m:r>
                        </m:e>
                      </m:d>
                      <m:r>
                        <a:rPr lang="en-US" sz="2000" b="0" i="1" smtClean="0">
                          <a:solidFill>
                            <a:srgbClr val="FF0000"/>
                          </a:solidFill>
                          <a:latin typeface="Cambria Math" panose="02040503050406030204" pitchFamily="18" charset="0"/>
                        </a:rPr>
                        <m:t>,(1,3)</m:t>
                      </m:r>
                      <m:r>
                        <a:rPr lang="en-US" sz="2000" i="1">
                          <a:solidFill>
                            <a:srgbClr val="FF0000"/>
                          </a:solidFill>
                          <a:latin typeface="Cambria Math"/>
                        </a:rPr>
                        <m:t>,…}</m:t>
                      </m:r>
                    </m:oMath>
                  </m:oMathPara>
                </a14:m>
                <a:endParaRPr lang="en-US" sz="2000" dirty="0">
                  <a:solidFill>
                    <a:srgbClr val="FF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7315200" y="2939326"/>
                <a:ext cx="3120470" cy="400110"/>
              </a:xfrm>
              <a:prstGeom prst="rect">
                <a:avLst/>
              </a:prstGeom>
              <a:blipFill>
                <a:blip r:embed="rId4"/>
                <a:stretch>
                  <a:fillRect b="-15152"/>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3D4F64E0-3961-CFDA-3271-06B48D4D0B4D}"/>
              </a:ext>
            </a:extLst>
          </p:cNvPr>
          <p:cNvGrpSpPr/>
          <p:nvPr/>
        </p:nvGrpSpPr>
        <p:grpSpPr>
          <a:xfrm>
            <a:off x="1524000" y="2625729"/>
            <a:ext cx="7044346" cy="3888478"/>
            <a:chOff x="1524000" y="2625729"/>
            <a:chExt cx="7044346" cy="3888478"/>
          </a:xfrm>
        </p:grpSpPr>
        <p:grpSp>
          <p:nvGrpSpPr>
            <p:cNvPr id="2070" name="Group 2069"/>
            <p:cNvGrpSpPr/>
            <p:nvPr/>
          </p:nvGrpSpPr>
          <p:grpSpPr>
            <a:xfrm>
              <a:off x="1524000" y="2625729"/>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 name="Straight Connector 2">
              <a:extLst>
                <a:ext uri="{FF2B5EF4-FFF2-40B4-BE49-F238E27FC236}">
                  <a16:creationId xmlns:a16="http://schemas.microsoft.com/office/drawing/2014/main" id="{05017AB7-164A-F3E8-2283-B6D8043EC3F1}"/>
                </a:ext>
              </a:extLst>
            </p:cNvPr>
            <p:cNvCxnSpPr>
              <a:cxnSpLocks/>
              <a:stCxn id="51" idx="7"/>
              <a:endCxn id="54"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3C30C-4DA2-F5A0-18BB-7C9D45A12607}"/>
                </a:ext>
              </a:extLst>
            </p:cNvPr>
            <p:cNvCxnSpPr>
              <a:cxnSpLocks/>
              <a:stCxn id="50" idx="3"/>
              <a:endCxn id="4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9874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40</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3313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3313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109358065"/>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endParaRPr lang="en-US"/>
                        </a:p>
                      </a:txBody>
                      <a:tcPr>
                        <a:blipFill>
                          <a:blip r:embed="rId10"/>
                          <a:stretch>
                            <a:fillRect l="-100588" t="-408197" r="-2941" b="-522951"/>
                          </a:stretch>
                        </a:blip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endParaRPr lang="en-US"/>
                        </a:p>
                      </a:txBody>
                      <a:tcPr>
                        <a:blipFill>
                          <a:blip r:embed="rId10"/>
                          <a:stretch>
                            <a:fillRect l="-100588" t="-608197" r="-2941" b="-322951"/>
                          </a:stretch>
                        </a:blip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6" name="Freeform 52">
            <a:extLst>
              <a:ext uri="{FF2B5EF4-FFF2-40B4-BE49-F238E27FC236}">
                <a16:creationId xmlns:a16="http://schemas.microsoft.com/office/drawing/2014/main" id="{6A915CC6-41C2-5EEB-A078-FB9410429D29}"/>
              </a:ext>
            </a:extLst>
          </p:cNvPr>
          <p:cNvSpPr/>
          <p:nvPr/>
        </p:nvSpPr>
        <p:spPr>
          <a:xfrm>
            <a:off x="6020278" y="2990600"/>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610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41</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15</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3313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15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474627834"/>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15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endParaRPr lang="en-US"/>
                        </a:p>
                      </a:txBody>
                      <a:tcPr>
                        <a:blipFill>
                          <a:blip r:embed="rId10"/>
                          <a:stretch>
                            <a:fillRect l="-100588" t="-808197" r="-2941" b="-122951"/>
                          </a:stretch>
                        </a:blip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3" name="Freeform 2">
            <a:extLst>
              <a:ext uri="{FF2B5EF4-FFF2-40B4-BE49-F238E27FC236}">
                <a16:creationId xmlns:a16="http://schemas.microsoft.com/office/drawing/2014/main" id="{5B00DD77-22D2-DAD9-DEC4-DAA06750910C}"/>
              </a:ext>
            </a:extLst>
          </p:cNvPr>
          <p:cNvSpPr/>
          <p:nvPr/>
        </p:nvSpPr>
        <p:spPr>
          <a:xfrm>
            <a:off x="6241676" y="3048735"/>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56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42</a:t>
            </a:fld>
            <a:endParaRPr lang="en-US"/>
          </a:p>
        </p:txBody>
      </p:sp>
      <p:sp>
        <p:nvSpPr>
          <p:cNvPr id="43" name="TextBox 42"/>
          <p:cNvSpPr txBox="1"/>
          <p:nvPr/>
        </p:nvSpPr>
        <p:spPr>
          <a:xfrm>
            <a:off x="1905001" y="1143000"/>
            <a:ext cx="8686800" cy="954107"/>
          </a:xfrm>
          <a:prstGeom prst="rect">
            <a:avLst/>
          </a:prstGeom>
          <a:noFill/>
        </p:spPr>
        <p:txBody>
          <a:bodyPr wrap="square" rtlCol="0">
            <a:spAutoFit/>
          </a:bodyPr>
          <a:lstStyle/>
          <a:p>
            <a:r>
              <a:rPr lang="en-US" sz="2800" dirty="0">
                <a:solidFill>
                  <a:srgbClr val="FF0000"/>
                </a:solidFill>
              </a:rPr>
              <a:t>Start: 0</a:t>
            </a:r>
          </a:p>
          <a:p>
            <a:r>
              <a:rPr lang="en-US" sz="2800" dirty="0">
                <a:solidFill>
                  <a:srgbClr val="7030A0"/>
                </a:solidFill>
              </a:rPr>
              <a:t>End: 8</a:t>
            </a:r>
          </a:p>
        </p:txBody>
      </p:sp>
      <p:grpSp>
        <p:nvGrpSpPr>
          <p:cNvPr id="44" name="Group 43"/>
          <p:cNvGrpSpPr/>
          <p:nvPr/>
        </p:nvGrpSpPr>
        <p:grpSpPr>
          <a:xfrm>
            <a:off x="6324600" y="3367274"/>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1</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112" name="Oval 111"/>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3" name="Oval 112"/>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4" name="Oval 113"/>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15" name="Oval 114"/>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6" name="Oval 115"/>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7" name="Oval 116"/>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18" name="Oval 117"/>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120" name="TextBox 119"/>
          <p:cNvSpPr txBox="1"/>
          <p:nvPr/>
        </p:nvSpPr>
        <p:spPr>
          <a:xfrm>
            <a:off x="6308046" y="3868514"/>
            <a:ext cx="301686" cy="369332"/>
          </a:xfrm>
          <a:prstGeom prst="rect">
            <a:avLst/>
          </a:prstGeom>
          <a:noFill/>
        </p:spPr>
        <p:txBody>
          <a:bodyPr wrap="none" rtlCol="0">
            <a:spAutoFit/>
          </a:bodyPr>
          <a:lstStyle/>
          <a:p>
            <a:r>
              <a:rPr lang="en-US" dirty="0">
                <a:solidFill>
                  <a:srgbClr val="FF9933"/>
                </a:solidFill>
              </a:rPr>
              <a:t>0</a:t>
            </a:r>
          </a:p>
        </p:txBody>
      </p:sp>
      <mc:AlternateContent xmlns:mc="http://schemas.openxmlformats.org/markup-compatibility/2006" xmlns:a14="http://schemas.microsoft.com/office/drawing/2010/main">
        <mc:Choice Requires="a14">
          <p:sp>
            <p:nvSpPr>
              <p:cNvPr id="121" name="TextBox 120"/>
              <p:cNvSpPr txBox="1"/>
              <p:nvPr/>
            </p:nvSpPr>
            <p:spPr>
              <a:xfrm>
                <a:off x="7370403" y="31839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10</m:t>
                      </m:r>
                    </m:oMath>
                  </m:oMathPara>
                </a14:m>
                <a:endParaRPr lang="en-US" dirty="0">
                  <a:solidFill>
                    <a:srgbClr val="FF9933"/>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7370403" y="3183900"/>
                <a:ext cx="49404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6536646" y="524503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12</m:t>
                      </m:r>
                    </m:oMath>
                  </m:oMathPara>
                </a14:m>
                <a:endParaRPr lang="en-US" dirty="0">
                  <a:solidFill>
                    <a:srgbClr val="FF9933"/>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6536646" y="5245034"/>
                <a:ext cx="49404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750522" y="417495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14</m:t>
                      </m:r>
                    </m:oMath>
                  </m:oMathPara>
                </a14:m>
                <a:endParaRPr lang="en-US" dirty="0">
                  <a:solidFill>
                    <a:srgbClr val="FF9933"/>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7750522" y="4174954"/>
                <a:ext cx="49404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690379" y="3258914"/>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18</m:t>
                      </m:r>
                    </m:oMath>
                  </m:oMathPara>
                </a14:m>
                <a:endParaRPr lang="en-US" dirty="0">
                  <a:solidFill>
                    <a:srgbClr val="FF9933"/>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690379" y="3258914"/>
                <a:ext cx="49404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908936" y="542970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13</m:t>
                      </m:r>
                    </m:oMath>
                  </m:oMathPara>
                </a14:m>
                <a:endParaRPr lang="en-US" dirty="0">
                  <a:solidFill>
                    <a:srgbClr val="FF993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908936" y="5429700"/>
                <a:ext cx="49404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9165653" y="5414270"/>
                <a:ext cx="4940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9933"/>
                          </a:solidFill>
                          <a:latin typeface="Cambria Math" panose="02040503050406030204" pitchFamily="18" charset="0"/>
                        </a:rPr>
                        <m:t>20</m:t>
                      </m:r>
                    </m:oMath>
                  </m:oMathPara>
                </a14:m>
                <a:endParaRPr lang="en-US" dirty="0">
                  <a:solidFill>
                    <a:srgbClr val="FF9933"/>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9165653" y="5414270"/>
                <a:ext cx="49404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9588095" y="3628246"/>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9588095" y="3628246"/>
                <a:ext cx="43313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0446914" y="4301993"/>
                <a:ext cx="4331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9933"/>
                          </a:solidFill>
                          <a:latin typeface="Cambria Math"/>
                        </a:rPr>
                        <m:t>∞</m:t>
                      </m:r>
                    </m:oMath>
                  </m:oMathPara>
                </a14:m>
                <a:endParaRPr lang="en-US" dirty="0">
                  <a:solidFill>
                    <a:srgbClr val="FF9933"/>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0446914" y="4301993"/>
                <a:ext cx="433132" cy="369332"/>
              </a:xfrm>
              <a:prstGeom prst="rect">
                <a:avLst/>
              </a:prstGeom>
              <a:blipFill>
                <a:blip r:embed="rId9"/>
                <a:stretch>
                  <a:fillRect/>
                </a:stretch>
              </a:blipFill>
            </p:spPr>
            <p:txBody>
              <a:bodyPr/>
              <a:lstStyle/>
              <a:p>
                <a:r>
                  <a:rPr lang="en-US">
                    <a:noFill/>
                  </a:rPr>
                  <a:t> </a:t>
                </a:r>
              </a:p>
            </p:txBody>
          </p:sp>
        </mc:Fallback>
      </mc:AlternateContent>
      <p:graphicFrame>
        <p:nvGraphicFramePr>
          <p:cNvPr id="5" name="Table 5">
            <a:extLst>
              <a:ext uri="{FF2B5EF4-FFF2-40B4-BE49-F238E27FC236}">
                <a16:creationId xmlns:a16="http://schemas.microsoft.com/office/drawing/2014/main" id="{6622763E-0FBC-772C-A6F5-ECD410F833A7}"/>
              </a:ext>
            </a:extLst>
          </p:cNvPr>
          <p:cNvGraphicFramePr>
            <a:graphicFrameLocks noGrp="1"/>
          </p:cNvGraphicFramePr>
          <p:nvPr/>
        </p:nvGraphicFramePr>
        <p:xfrm>
          <a:off x="304800" y="2739906"/>
          <a:ext cx="1600202" cy="3708400"/>
        </p:xfrm>
        <a:graphic>
          <a:graphicData uri="http://schemas.openxmlformats.org/drawingml/2006/table">
            <a:tbl>
              <a:tblPr firstRow="1" bandRow="1">
                <a:tableStyleId>{5C22544A-7EE6-4342-B048-85BDC9FD1C3A}</a:tableStyleId>
              </a:tblPr>
              <a:tblGrid>
                <a:gridCol w="800101">
                  <a:extLst>
                    <a:ext uri="{9D8B030D-6E8A-4147-A177-3AD203B41FA5}">
                      <a16:colId xmlns:a16="http://schemas.microsoft.com/office/drawing/2014/main" val="4187985009"/>
                    </a:ext>
                  </a:extLst>
                </a:gridCol>
                <a:gridCol w="800101">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rgbClr val="99CCFF"/>
                    </a:solidFill>
                  </a:tcPr>
                </a:tc>
                <a:tc>
                  <a:txBody>
                    <a:bodyPr/>
                    <a:lstStyle/>
                    <a:p>
                      <a:r>
                        <a:rPr lang="en-US" dirty="0">
                          <a:solidFill>
                            <a:schemeClr val="tx1"/>
                          </a:solidFill>
                        </a:rPr>
                        <a:t>Done?</a:t>
                      </a:r>
                    </a:p>
                  </a:txBody>
                  <a:tcPr>
                    <a:solidFill>
                      <a:srgbClr val="99CCFF"/>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rgbClr val="99CCFF"/>
                    </a:solidFill>
                  </a:tcPr>
                </a:tc>
                <a:tc>
                  <a:txBody>
                    <a:bodyPr/>
                    <a:lstStyle/>
                    <a:p>
                      <a:r>
                        <a:rPr lang="en-US" dirty="0">
                          <a:solidFill>
                            <a:schemeClr val="tx1"/>
                          </a:solidFill>
                        </a:rPr>
                        <a:t>T</a:t>
                      </a:r>
                    </a:p>
                  </a:txBody>
                  <a:tcPr>
                    <a:solidFill>
                      <a:srgbClr val="99CCFF"/>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rgbClr val="99CCFF"/>
                    </a:solidFill>
                  </a:tcPr>
                </a:tc>
                <a:tc>
                  <a:txBody>
                    <a:bodyPr/>
                    <a:lstStyle/>
                    <a:p>
                      <a:r>
                        <a:rPr lang="en-US" dirty="0">
                          <a:solidFill>
                            <a:schemeClr val="tx1"/>
                          </a:solidFill>
                        </a:rPr>
                        <a:t>F</a:t>
                      </a:r>
                    </a:p>
                  </a:txBody>
                  <a:tcPr>
                    <a:solidFill>
                      <a:srgbClr val="99CCFF"/>
                    </a:solidFill>
                  </a:tcPr>
                </a:tc>
                <a:extLst>
                  <a:ext uri="{0D108BD9-81ED-4DB2-BD59-A6C34878D82A}">
                    <a16:rowId xmlns:a16="http://schemas.microsoft.com/office/drawing/2014/main" val="21267311"/>
                  </a:ext>
                </a:extLst>
              </a:tr>
            </a:tbl>
          </a:graphicData>
        </a:graphic>
      </p:graphicFrame>
      <mc:AlternateContent xmlns:mc="http://schemas.openxmlformats.org/markup-compatibility/2006" xmlns:a14="http://schemas.microsoft.com/office/drawing/2010/main">
        <mc:Choice Requires="a14">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14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r>
                            <a:rPr lang="en-US" dirty="0">
                              <a:solidFill>
                                <a:schemeClr val="tx1"/>
                              </a:solidFill>
                            </a:rPr>
                            <a:t>20</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14:m>
                            <m:oMath xmlns:m="http://schemas.openxmlformats.org/officeDocument/2006/math">
                              <m:r>
                                <a:rPr lang="en-US" b="0" i="1" smtClean="0">
                                  <a:solidFill>
                                    <a:schemeClr val="tx1"/>
                                  </a:solidFill>
                                  <a:latin typeface="Cambria Math" panose="02040503050406030204" pitchFamily="18" charset="0"/>
                                </a:rPr>
                                <m:t>∞</m:t>
                              </m:r>
                            </m:oMath>
                          </a14:m>
                          <a:r>
                            <a:rPr lang="en-US" dirty="0">
                              <a:solidFill>
                                <a:schemeClr val="tx1"/>
                              </a:solidFill>
                            </a:rPr>
                            <a:t> </a:t>
                          </a:r>
                        </a:p>
                      </a:txBody>
                      <a:tcPr>
                        <a:solidFill>
                          <a:schemeClr val="accent6">
                            <a:lumMod val="40000"/>
                            <a:lumOff val="60000"/>
                          </a:schemeClr>
                        </a:solidFill>
                      </a:tcPr>
                    </a:tc>
                    <a:extLst>
                      <a:ext uri="{0D108BD9-81ED-4DB2-BD59-A6C34878D82A}">
                        <a16:rowId xmlns:a16="http://schemas.microsoft.com/office/drawing/2014/main" val="21267311"/>
                      </a:ext>
                    </a:extLst>
                  </a:tr>
                </a:tbl>
              </a:graphicData>
            </a:graphic>
          </p:graphicFrame>
        </mc:Choice>
        <mc:Fallback xmlns="">
          <p:graphicFrame>
            <p:nvGraphicFramePr>
              <p:cNvPr id="7" name="Table 5">
                <a:extLst>
                  <a:ext uri="{FF2B5EF4-FFF2-40B4-BE49-F238E27FC236}">
                    <a16:creationId xmlns:a16="http://schemas.microsoft.com/office/drawing/2014/main" id="{EFFE3A77-0ECA-C148-67F1-4CC9E45B7F75}"/>
                  </a:ext>
                </a:extLst>
              </p:cNvPr>
              <p:cNvGraphicFramePr>
                <a:graphicFrameLocks noGrp="1"/>
              </p:cNvGraphicFramePr>
              <p:nvPr>
                <p:extLst>
                  <p:ext uri="{D42A27DB-BD31-4B8C-83A1-F6EECF244321}">
                    <p14:modId xmlns:p14="http://schemas.microsoft.com/office/powerpoint/2010/main" val="3927053703"/>
                  </p:ext>
                </p:extLst>
              </p:nvPr>
            </p:nvGraphicFramePr>
            <p:xfrm>
              <a:off x="2563052" y="2730781"/>
              <a:ext cx="2069586" cy="3708400"/>
            </p:xfrm>
            <a:graphic>
              <a:graphicData uri="http://schemas.openxmlformats.org/drawingml/2006/table">
                <a:tbl>
                  <a:tblPr firstRow="1" bandRow="1">
                    <a:tableStyleId>{5C22544A-7EE6-4342-B048-85BDC9FD1C3A}</a:tableStyleId>
                  </a:tblPr>
                  <a:tblGrid>
                    <a:gridCol w="1034793">
                      <a:extLst>
                        <a:ext uri="{9D8B030D-6E8A-4147-A177-3AD203B41FA5}">
                          <a16:colId xmlns:a16="http://schemas.microsoft.com/office/drawing/2014/main" val="4187985009"/>
                        </a:ext>
                      </a:extLst>
                    </a:gridCol>
                    <a:gridCol w="1034793">
                      <a:extLst>
                        <a:ext uri="{9D8B030D-6E8A-4147-A177-3AD203B41FA5}">
                          <a16:colId xmlns:a16="http://schemas.microsoft.com/office/drawing/2014/main" val="467685999"/>
                        </a:ext>
                      </a:extLst>
                    </a:gridCol>
                  </a:tblGrid>
                  <a:tr h="370840">
                    <a:tc>
                      <a:txBody>
                        <a:bodyPr/>
                        <a:lstStyle/>
                        <a:p>
                          <a:r>
                            <a:rPr lang="en-US" dirty="0">
                              <a:solidFill>
                                <a:schemeClr val="tx1"/>
                              </a:solidFill>
                            </a:rPr>
                            <a:t>Node</a:t>
                          </a:r>
                        </a:p>
                      </a:txBody>
                      <a:tcPr>
                        <a:solidFill>
                          <a:schemeClr val="accent6">
                            <a:lumMod val="40000"/>
                            <a:lumOff val="60000"/>
                          </a:schemeClr>
                        </a:solidFill>
                      </a:tcPr>
                    </a:tc>
                    <a:tc>
                      <a:txBody>
                        <a:bodyPr/>
                        <a:lstStyle/>
                        <a:p>
                          <a:r>
                            <a:rPr lang="en-US" dirty="0">
                              <a:solidFill>
                                <a:schemeClr val="tx1"/>
                              </a:solidFill>
                            </a:rPr>
                            <a:t>Distance</a:t>
                          </a:r>
                        </a:p>
                      </a:txBody>
                      <a:tcPr>
                        <a:solidFill>
                          <a:schemeClr val="accent6">
                            <a:lumMod val="40000"/>
                            <a:lumOff val="60000"/>
                          </a:schemeClr>
                        </a:solidFill>
                      </a:tcPr>
                    </a:tc>
                    <a:extLst>
                      <a:ext uri="{0D108BD9-81ED-4DB2-BD59-A6C34878D82A}">
                        <a16:rowId xmlns:a16="http://schemas.microsoft.com/office/drawing/2014/main" val="455845881"/>
                      </a:ext>
                    </a:extLst>
                  </a:tr>
                  <a:tr h="370840">
                    <a:tc>
                      <a:txBody>
                        <a:bodyPr/>
                        <a:lstStyle/>
                        <a:p>
                          <a:r>
                            <a:rPr lang="en-US" dirty="0">
                              <a:solidFill>
                                <a:schemeClr val="tx1"/>
                              </a:solidFill>
                            </a:rPr>
                            <a:t>0</a:t>
                          </a:r>
                        </a:p>
                      </a:txBody>
                      <a:tcPr>
                        <a:solidFill>
                          <a:schemeClr val="accent6">
                            <a:lumMod val="40000"/>
                            <a:lumOff val="60000"/>
                          </a:schemeClr>
                        </a:solidFill>
                      </a:tcPr>
                    </a:tc>
                    <a:tc>
                      <a:txBody>
                        <a:bodyPr/>
                        <a:lstStyle/>
                        <a:p>
                          <a:r>
                            <a:rPr lang="en-US" dirty="0">
                              <a:solidFill>
                                <a:schemeClr val="tx1"/>
                              </a:solidFill>
                            </a:rPr>
                            <a:t>0</a:t>
                          </a:r>
                        </a:p>
                      </a:txBody>
                      <a:tcPr>
                        <a:solidFill>
                          <a:schemeClr val="accent6">
                            <a:lumMod val="40000"/>
                            <a:lumOff val="60000"/>
                          </a:schemeClr>
                        </a:solidFill>
                      </a:tcPr>
                    </a:tc>
                    <a:extLst>
                      <a:ext uri="{0D108BD9-81ED-4DB2-BD59-A6C34878D82A}">
                        <a16:rowId xmlns:a16="http://schemas.microsoft.com/office/drawing/2014/main" val="965807223"/>
                      </a:ext>
                    </a:extLst>
                  </a:tr>
                  <a:tr h="370840">
                    <a:tc>
                      <a:txBody>
                        <a:bodyPr/>
                        <a:lstStyle/>
                        <a:p>
                          <a:r>
                            <a:rPr lang="en-US" dirty="0">
                              <a:solidFill>
                                <a:schemeClr val="tx1"/>
                              </a:solidFill>
                            </a:rPr>
                            <a:t>1</a:t>
                          </a:r>
                        </a:p>
                      </a:txBody>
                      <a:tcPr>
                        <a:solidFill>
                          <a:schemeClr val="accent6">
                            <a:lumMod val="40000"/>
                            <a:lumOff val="60000"/>
                          </a:schemeClr>
                        </a:solidFill>
                      </a:tcPr>
                    </a:tc>
                    <a:tc>
                      <a:txBody>
                        <a:bodyPr/>
                        <a:lstStyle/>
                        <a:p>
                          <a:r>
                            <a:rPr lang="en-US" dirty="0">
                              <a:solidFill>
                                <a:schemeClr val="tx1"/>
                              </a:solidFill>
                            </a:rPr>
                            <a:t>10</a:t>
                          </a:r>
                        </a:p>
                      </a:txBody>
                      <a:tcPr>
                        <a:solidFill>
                          <a:schemeClr val="accent6">
                            <a:lumMod val="40000"/>
                            <a:lumOff val="60000"/>
                          </a:schemeClr>
                        </a:solidFill>
                      </a:tcPr>
                    </a:tc>
                    <a:extLst>
                      <a:ext uri="{0D108BD9-81ED-4DB2-BD59-A6C34878D82A}">
                        <a16:rowId xmlns:a16="http://schemas.microsoft.com/office/drawing/2014/main" val="548313570"/>
                      </a:ext>
                    </a:extLst>
                  </a:tr>
                  <a:tr h="370840">
                    <a:tc>
                      <a:txBody>
                        <a:bodyPr/>
                        <a:lstStyle/>
                        <a:p>
                          <a:r>
                            <a:rPr lang="en-US" dirty="0">
                              <a:solidFill>
                                <a:schemeClr val="tx1"/>
                              </a:solidFill>
                            </a:rPr>
                            <a:t>2</a:t>
                          </a:r>
                        </a:p>
                      </a:txBody>
                      <a:tcPr>
                        <a:solidFill>
                          <a:schemeClr val="accent6">
                            <a:lumMod val="40000"/>
                            <a:lumOff val="60000"/>
                          </a:schemeClr>
                        </a:solidFill>
                      </a:tcPr>
                    </a:tc>
                    <a:tc>
                      <a:txBody>
                        <a:bodyPr/>
                        <a:lstStyle/>
                        <a:p>
                          <a:r>
                            <a:rPr lang="en-US" dirty="0">
                              <a:solidFill>
                                <a:schemeClr val="tx1"/>
                              </a:solidFill>
                            </a:rPr>
                            <a:t>12</a:t>
                          </a:r>
                        </a:p>
                      </a:txBody>
                      <a:tcPr>
                        <a:solidFill>
                          <a:schemeClr val="accent6">
                            <a:lumMod val="40000"/>
                            <a:lumOff val="60000"/>
                          </a:schemeClr>
                        </a:solidFill>
                      </a:tcPr>
                    </a:tc>
                    <a:extLst>
                      <a:ext uri="{0D108BD9-81ED-4DB2-BD59-A6C34878D82A}">
                        <a16:rowId xmlns:a16="http://schemas.microsoft.com/office/drawing/2014/main" val="2982695708"/>
                      </a:ext>
                    </a:extLst>
                  </a:tr>
                  <a:tr h="370840">
                    <a:tc>
                      <a:txBody>
                        <a:bodyPr/>
                        <a:lstStyle/>
                        <a:p>
                          <a:r>
                            <a:rPr lang="en-US" dirty="0">
                              <a:solidFill>
                                <a:schemeClr val="tx1"/>
                              </a:solidFill>
                            </a:rPr>
                            <a:t>3</a:t>
                          </a:r>
                        </a:p>
                      </a:txBody>
                      <a:tcPr>
                        <a:solidFill>
                          <a:schemeClr val="accent6">
                            <a:lumMod val="40000"/>
                            <a:lumOff val="60000"/>
                          </a:schemeClr>
                        </a:solidFill>
                      </a:tcPr>
                    </a:tc>
                    <a:tc>
                      <a:txBody>
                        <a:bodyPr/>
                        <a:lstStyle/>
                        <a:p>
                          <a:r>
                            <a:rPr lang="en-US" dirty="0">
                              <a:solidFill>
                                <a:schemeClr val="tx1"/>
                              </a:solidFill>
                            </a:rPr>
                            <a:t>14 </a:t>
                          </a:r>
                        </a:p>
                      </a:txBody>
                      <a:tcPr>
                        <a:solidFill>
                          <a:schemeClr val="accent6">
                            <a:lumMod val="40000"/>
                            <a:lumOff val="60000"/>
                          </a:schemeClr>
                        </a:solidFill>
                      </a:tcPr>
                    </a:tc>
                    <a:extLst>
                      <a:ext uri="{0D108BD9-81ED-4DB2-BD59-A6C34878D82A}">
                        <a16:rowId xmlns:a16="http://schemas.microsoft.com/office/drawing/2014/main" val="1904497312"/>
                      </a:ext>
                    </a:extLst>
                  </a:tr>
                  <a:tr h="370840">
                    <a:tc>
                      <a:txBody>
                        <a:bodyPr/>
                        <a:lstStyle/>
                        <a:p>
                          <a:r>
                            <a:rPr lang="en-US" dirty="0">
                              <a:solidFill>
                                <a:schemeClr val="tx1"/>
                              </a:solidFill>
                            </a:rPr>
                            <a:t>4</a:t>
                          </a:r>
                        </a:p>
                      </a:txBody>
                      <a:tcPr>
                        <a:solidFill>
                          <a:schemeClr val="accent6">
                            <a:lumMod val="40000"/>
                            <a:lumOff val="60000"/>
                          </a:schemeClr>
                        </a:solidFill>
                      </a:tcPr>
                    </a:tc>
                    <a:tc>
                      <a:txBody>
                        <a:bodyPr/>
                        <a:lstStyle/>
                        <a:p>
                          <a:r>
                            <a:rPr lang="en-US" dirty="0">
                              <a:solidFill>
                                <a:schemeClr val="tx1"/>
                              </a:solidFill>
                            </a:rPr>
                            <a:t>18 </a:t>
                          </a:r>
                        </a:p>
                      </a:txBody>
                      <a:tcPr>
                        <a:solidFill>
                          <a:schemeClr val="accent6">
                            <a:lumMod val="40000"/>
                            <a:lumOff val="60000"/>
                          </a:schemeClr>
                        </a:solidFill>
                      </a:tcPr>
                    </a:tc>
                    <a:extLst>
                      <a:ext uri="{0D108BD9-81ED-4DB2-BD59-A6C34878D82A}">
                        <a16:rowId xmlns:a16="http://schemas.microsoft.com/office/drawing/2014/main" val="2958580491"/>
                      </a:ext>
                    </a:extLst>
                  </a:tr>
                  <a:tr h="370840">
                    <a:tc>
                      <a:txBody>
                        <a:bodyPr/>
                        <a:lstStyle/>
                        <a:p>
                          <a:r>
                            <a:rPr lang="en-US" dirty="0">
                              <a:solidFill>
                                <a:schemeClr val="tx1"/>
                              </a:solidFill>
                            </a:rPr>
                            <a:t>5</a:t>
                          </a:r>
                        </a:p>
                      </a:txBody>
                      <a:tcPr>
                        <a:solidFill>
                          <a:schemeClr val="accent6">
                            <a:lumMod val="40000"/>
                            <a:lumOff val="60000"/>
                          </a:schemeClr>
                        </a:solidFill>
                      </a:tcPr>
                    </a:tc>
                    <a:tc>
                      <a:txBody>
                        <a:bodyPr/>
                        <a:lstStyle/>
                        <a:p>
                          <a:r>
                            <a:rPr lang="en-US" dirty="0">
                              <a:solidFill>
                                <a:schemeClr val="tx1"/>
                              </a:solidFill>
                            </a:rPr>
                            <a:t>13</a:t>
                          </a:r>
                        </a:p>
                      </a:txBody>
                      <a:tcPr>
                        <a:solidFill>
                          <a:schemeClr val="accent6">
                            <a:lumMod val="40000"/>
                            <a:lumOff val="60000"/>
                          </a:schemeClr>
                        </a:solidFill>
                      </a:tcPr>
                    </a:tc>
                    <a:extLst>
                      <a:ext uri="{0D108BD9-81ED-4DB2-BD59-A6C34878D82A}">
                        <a16:rowId xmlns:a16="http://schemas.microsoft.com/office/drawing/2014/main" val="3613889053"/>
                      </a:ext>
                    </a:extLst>
                  </a:tr>
                  <a:tr h="370840">
                    <a:tc>
                      <a:txBody>
                        <a:bodyPr/>
                        <a:lstStyle/>
                        <a:p>
                          <a:r>
                            <a:rPr lang="en-US" dirty="0">
                              <a:solidFill>
                                <a:schemeClr val="tx1"/>
                              </a:solidFill>
                            </a:rPr>
                            <a:t>6</a:t>
                          </a:r>
                        </a:p>
                      </a:txBody>
                      <a:tcPr>
                        <a:solidFill>
                          <a:schemeClr val="accent6">
                            <a:lumMod val="40000"/>
                            <a:lumOff val="60000"/>
                          </a:schemeClr>
                        </a:solidFill>
                      </a:tcPr>
                    </a:tc>
                    <a:tc>
                      <a:txBody>
                        <a:bodyPr/>
                        <a:lstStyle/>
                        <a:p>
                          <a:endParaRPr lang="en-US"/>
                        </a:p>
                      </a:txBody>
                      <a:tcPr>
                        <a:blipFill>
                          <a:blip r:embed="rId10"/>
                          <a:stretch>
                            <a:fillRect l="-100588" t="-708197" r="-2941" b="-222951"/>
                          </a:stretch>
                        </a:blipFill>
                      </a:tcPr>
                    </a:tc>
                    <a:extLst>
                      <a:ext uri="{0D108BD9-81ED-4DB2-BD59-A6C34878D82A}">
                        <a16:rowId xmlns:a16="http://schemas.microsoft.com/office/drawing/2014/main" val="1805092306"/>
                      </a:ext>
                    </a:extLst>
                  </a:tr>
                  <a:tr h="370840">
                    <a:tc>
                      <a:txBody>
                        <a:bodyPr/>
                        <a:lstStyle/>
                        <a:p>
                          <a:r>
                            <a:rPr lang="en-US" dirty="0">
                              <a:solidFill>
                                <a:schemeClr val="tx1"/>
                              </a:solidFill>
                            </a:rPr>
                            <a:t>7</a:t>
                          </a:r>
                        </a:p>
                      </a:txBody>
                      <a:tcPr>
                        <a:solidFill>
                          <a:schemeClr val="accent6">
                            <a:lumMod val="40000"/>
                            <a:lumOff val="60000"/>
                          </a:schemeClr>
                        </a:solidFill>
                      </a:tcPr>
                    </a:tc>
                    <a:tc>
                      <a:txBody>
                        <a:bodyPr/>
                        <a:lstStyle/>
                        <a:p>
                          <a:r>
                            <a:rPr lang="en-US" dirty="0">
                              <a:solidFill>
                                <a:schemeClr val="tx1"/>
                              </a:solidFill>
                            </a:rPr>
                            <a:t>20</a:t>
                          </a:r>
                        </a:p>
                      </a:txBody>
                      <a:tcPr>
                        <a:solidFill>
                          <a:schemeClr val="accent6">
                            <a:lumMod val="40000"/>
                            <a:lumOff val="60000"/>
                          </a:schemeClr>
                        </a:solidFill>
                      </a:tcPr>
                    </a:tc>
                    <a:extLst>
                      <a:ext uri="{0D108BD9-81ED-4DB2-BD59-A6C34878D82A}">
                        <a16:rowId xmlns:a16="http://schemas.microsoft.com/office/drawing/2014/main" val="1151405611"/>
                      </a:ext>
                    </a:extLst>
                  </a:tr>
                  <a:tr h="370840">
                    <a:tc>
                      <a:txBody>
                        <a:bodyPr/>
                        <a:lstStyle/>
                        <a:p>
                          <a:r>
                            <a:rPr lang="en-US" dirty="0">
                              <a:solidFill>
                                <a:schemeClr val="tx1"/>
                              </a:solidFill>
                            </a:rPr>
                            <a:t>8</a:t>
                          </a:r>
                        </a:p>
                      </a:txBody>
                      <a:tcPr>
                        <a:solidFill>
                          <a:schemeClr val="accent6">
                            <a:lumMod val="40000"/>
                            <a:lumOff val="60000"/>
                          </a:schemeClr>
                        </a:solidFill>
                      </a:tcPr>
                    </a:tc>
                    <a:tc>
                      <a:txBody>
                        <a:bodyPr/>
                        <a:lstStyle/>
                        <a:p>
                          <a:endParaRPr lang="en-US"/>
                        </a:p>
                      </a:txBody>
                      <a:tcPr>
                        <a:blipFill>
                          <a:blip r:embed="rId10"/>
                          <a:stretch>
                            <a:fillRect l="-100588" t="-908197" r="-2941" b="-22951"/>
                          </a:stretch>
                        </a:blipFill>
                      </a:tcPr>
                    </a:tc>
                    <a:extLst>
                      <a:ext uri="{0D108BD9-81ED-4DB2-BD59-A6C34878D82A}">
                        <a16:rowId xmlns:a16="http://schemas.microsoft.com/office/drawing/2014/main" val="21267311"/>
                      </a:ext>
                    </a:extLst>
                  </a:tr>
                </a:tbl>
              </a:graphicData>
            </a:graphic>
          </p:graphicFrame>
        </mc:Fallback>
      </mc:AlternateContent>
      <p:sp>
        <p:nvSpPr>
          <p:cNvPr id="8" name="TextBox 7">
            <a:extLst>
              <a:ext uri="{FF2B5EF4-FFF2-40B4-BE49-F238E27FC236}">
                <a16:creationId xmlns:a16="http://schemas.microsoft.com/office/drawing/2014/main" id="{2EDA24C6-DAB3-0D4B-C96F-398373703893}"/>
              </a:ext>
            </a:extLst>
          </p:cNvPr>
          <p:cNvSpPr txBox="1"/>
          <p:nvPr/>
        </p:nvSpPr>
        <p:spPr>
          <a:xfrm>
            <a:off x="6532711" y="1368602"/>
            <a:ext cx="4897289" cy="1384995"/>
          </a:xfrm>
          <a:prstGeom prst="rect">
            <a:avLst/>
          </a:prstGeom>
          <a:noFill/>
          <a:ln>
            <a:solidFill>
              <a:srgbClr val="FF0000"/>
            </a:solidFill>
          </a:ln>
        </p:spPr>
        <p:txBody>
          <a:bodyPr wrap="square" rtlCol="0">
            <a:spAutoFit/>
          </a:bodyPr>
          <a:lstStyle/>
          <a:p>
            <a:r>
              <a:rPr lang="en-US" sz="2800" dirty="0">
                <a:solidFill>
                  <a:srgbClr val="FF0000"/>
                </a:solidFill>
              </a:rPr>
              <a:t>Idea: When a node is the closest undiscovered thing to the start, we have found its shortest path</a:t>
            </a:r>
          </a:p>
        </p:txBody>
      </p:sp>
      <p:sp>
        <p:nvSpPr>
          <p:cNvPr id="6" name="Freeform 4">
            <a:extLst>
              <a:ext uri="{FF2B5EF4-FFF2-40B4-BE49-F238E27FC236}">
                <a16:creationId xmlns:a16="http://schemas.microsoft.com/office/drawing/2014/main" id="{7517BE1A-803F-1EFD-BBF2-B7D8BD2FC2D3}"/>
              </a:ext>
            </a:extLst>
          </p:cNvPr>
          <p:cNvSpPr/>
          <p:nvPr/>
        </p:nvSpPr>
        <p:spPr>
          <a:xfrm>
            <a:off x="6138563" y="3080616"/>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239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0972800" cy="1143000"/>
          </a:xfrm>
        </p:spPr>
        <p:txBody>
          <a:bodyPr>
            <a:normAutofit/>
          </a:bodyPr>
          <a:lstStyle/>
          <a:p>
            <a:r>
              <a:rPr lang="en-US" dirty="0"/>
              <a:t>Dijkstra’s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43</a:t>
            </a:fld>
            <a:endParaRPr lang="en-US"/>
          </a:p>
        </p:txBody>
      </p:sp>
      <mc:AlternateContent xmlns:mc="http://schemas.openxmlformats.org/markup-compatibility/2006">
        <mc:Choice xmlns:a14="http://schemas.microsoft.com/office/drawing/2010/main" Requires="a14">
          <p:sp>
            <p:nvSpPr>
              <p:cNvPr id="43" name="TextBox 42"/>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a:t>
                </a:r>
                <a:r>
                  <a:rPr lang="en-US" sz="1750"/>
                  <a:t>	distances</a:t>
                </a:r>
                <a:r>
                  <a:rPr lang="en-US" sz="1750" dirty="0"/>
                  <a:t>[neighbor]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3" name="TextBox 42"/>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Tree>
    <p:extLst>
      <p:ext uri="{BB962C8B-B14F-4D97-AF65-F5344CB8AC3E}">
        <p14:creationId xmlns:p14="http://schemas.microsoft.com/office/powerpoint/2010/main" val="414119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many total priority queue operations are necessary?</a:t>
                </a:r>
              </a:p>
              <a:p>
                <a:pPr lvl="1"/>
                <a:r>
                  <a:rPr lang="en-US" dirty="0"/>
                  <a:t>How many times is each node added to the priority queue?</a:t>
                </a:r>
              </a:p>
              <a:p>
                <a:pPr lvl="1"/>
                <a:r>
                  <a:rPr lang="en-US" dirty="0"/>
                  <a:t>How many times might a node’s priority be changed?</a:t>
                </a:r>
              </a:p>
              <a:p>
                <a:r>
                  <a:rPr lang="en-US" dirty="0"/>
                  <a:t>What’s the running time of each priority queue operation?</a:t>
                </a:r>
              </a:p>
              <a:p>
                <a:r>
                  <a:rPr lang="en-US" dirty="0"/>
                  <a:t>Overall running time:</a:t>
                </a:r>
              </a:p>
              <a:p>
                <a:pPr lvl="1"/>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e>
                        </m:func>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44</a:t>
            </a:fld>
            <a:endParaRPr lang="en-US" dirty="0"/>
          </a:p>
        </p:txBody>
      </p:sp>
    </p:spTree>
    <p:extLst>
      <p:ext uri="{BB962C8B-B14F-4D97-AF65-F5344CB8AC3E}">
        <p14:creationId xmlns:p14="http://schemas.microsoft.com/office/powerpoint/2010/main" val="2007206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p:sp>
        <p:nvSpPr>
          <p:cNvPr id="3" name="Content Placeholder 2"/>
          <p:cNvSpPr>
            <a:spLocks noGrp="1"/>
          </p:cNvSpPr>
          <p:nvPr>
            <p:ph idx="1"/>
          </p:nvPr>
        </p:nvSpPr>
        <p:spPr/>
        <p:txBody>
          <a:bodyPr/>
          <a:lstStyle/>
          <a:p>
            <a:r>
              <a:rPr lang="en-US" dirty="0"/>
              <a:t>Claim: when a node is removed from the priority queue, we have found its shortest path</a:t>
            </a:r>
          </a:p>
          <a:p>
            <a:r>
              <a:rPr lang="en-US" dirty="0"/>
              <a:t>Induction over number of completed nodes</a:t>
            </a:r>
          </a:p>
          <a:p>
            <a:r>
              <a:rPr lang="en-US" dirty="0"/>
              <a:t>Base Case:</a:t>
            </a:r>
          </a:p>
          <a:p>
            <a:r>
              <a:rPr lang="en-US" dirty="0"/>
              <a:t>Inductive Step:</a:t>
            </a:r>
          </a:p>
        </p:txBody>
      </p:sp>
      <p:sp>
        <p:nvSpPr>
          <p:cNvPr id="4" name="Slide Number Placeholder 3"/>
          <p:cNvSpPr>
            <a:spLocks noGrp="1"/>
          </p:cNvSpPr>
          <p:nvPr>
            <p:ph type="sldNum" sz="quarter" idx="12"/>
          </p:nvPr>
        </p:nvSpPr>
        <p:spPr/>
        <p:txBody>
          <a:bodyPr/>
          <a:lstStyle/>
          <a:p>
            <a:fld id="{86BADE50-950A-4D58-BFB2-FA2C6A8B385D}" type="slidenum">
              <a:rPr lang="en-US" smtClean="0"/>
              <a:t>45</a:t>
            </a:fld>
            <a:endParaRPr lang="en-US" dirty="0"/>
          </a:p>
        </p:txBody>
      </p:sp>
      <p:grpSp>
        <p:nvGrpSpPr>
          <p:cNvPr id="5" name="Group 4">
            <a:extLst>
              <a:ext uri="{FF2B5EF4-FFF2-40B4-BE49-F238E27FC236}">
                <a16:creationId xmlns:a16="http://schemas.microsoft.com/office/drawing/2014/main" id="{A0BE4DB5-D57C-06C8-8315-53B19D740DED}"/>
              </a:ext>
            </a:extLst>
          </p:cNvPr>
          <p:cNvGrpSpPr/>
          <p:nvPr/>
        </p:nvGrpSpPr>
        <p:grpSpPr>
          <a:xfrm>
            <a:off x="7315200" y="3751673"/>
            <a:ext cx="4600060" cy="2787240"/>
            <a:chOff x="0" y="2862182"/>
            <a:chExt cx="7044346" cy="4268266"/>
          </a:xfrm>
        </p:grpSpPr>
        <p:cxnSp>
          <p:nvCxnSpPr>
            <p:cNvPr id="6" name="Straight Connector 5">
              <a:extLst>
                <a:ext uri="{FF2B5EF4-FFF2-40B4-BE49-F238E27FC236}">
                  <a16:creationId xmlns:a16="http://schemas.microsoft.com/office/drawing/2014/main" id="{E8A19218-1121-038A-D0C7-58EE3C1E427D}"/>
                </a:ext>
              </a:extLst>
            </p:cNvPr>
            <p:cNvCxnSpPr>
              <a:stCxn id="34" idx="7"/>
              <a:endCxn id="35"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339FE6-70DB-0853-D628-B1D39E14C1A4}"/>
                </a:ext>
              </a:extLst>
            </p:cNvPr>
            <p:cNvCxnSpPr>
              <a:stCxn id="35" idx="6"/>
              <a:endCxn id="38"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446580-4204-7DC9-41DB-249FA9BFED2A}"/>
                </a:ext>
              </a:extLst>
            </p:cNvPr>
            <p:cNvCxnSpPr>
              <a:stCxn id="34" idx="4"/>
              <a:endCxn id="36"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E9CBAE-878A-0CED-4EFC-B4C125A2AF30}"/>
                </a:ext>
              </a:extLst>
            </p:cNvPr>
            <p:cNvCxnSpPr>
              <a:stCxn id="39" idx="2"/>
              <a:endCxn id="36"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261B5C-2EBF-3F1B-E3C7-750F9145A088}"/>
                </a:ext>
              </a:extLst>
            </p:cNvPr>
            <p:cNvCxnSpPr>
              <a:stCxn id="37" idx="5"/>
              <a:endCxn id="39"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07D26E-3E77-42B4-20EC-653A5D8796E1}"/>
                </a:ext>
              </a:extLst>
            </p:cNvPr>
            <p:cNvCxnSpPr>
              <a:stCxn id="37" idx="7"/>
              <a:endCxn id="38"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4B9BE5-894A-93C4-FD4B-FB2082A0DB88}"/>
                </a:ext>
              </a:extLst>
            </p:cNvPr>
            <p:cNvCxnSpPr>
              <a:stCxn id="39" idx="6"/>
              <a:endCxn id="40"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F1A667-6D50-8C13-9C60-8752261F1B94}"/>
                </a:ext>
              </a:extLst>
            </p:cNvPr>
            <p:cNvCxnSpPr>
              <a:stCxn id="40" idx="1"/>
              <a:endCxn id="38"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B7C4A8-4555-2B04-8F4A-B328638DC798}"/>
                </a:ext>
              </a:extLst>
            </p:cNvPr>
            <p:cNvCxnSpPr>
              <a:stCxn id="42" idx="2"/>
              <a:endCxn id="38"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85B94A-A992-843D-E0DF-91BB29F99411}"/>
                </a:ext>
              </a:extLst>
            </p:cNvPr>
            <p:cNvCxnSpPr>
              <a:stCxn id="40" idx="0"/>
              <a:endCxn id="42"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146FAB-5FB9-D8A4-AAB4-3C9F99145B2C}"/>
                </a:ext>
              </a:extLst>
            </p:cNvPr>
            <p:cNvCxnSpPr>
              <a:stCxn id="41" idx="1"/>
              <a:endCxn id="42"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F66514-AE26-AA29-A5BE-717EDD5C7508}"/>
                </a:ext>
              </a:extLst>
            </p:cNvPr>
            <p:cNvCxnSpPr>
              <a:stCxn id="41" idx="3"/>
              <a:endCxn id="40"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7584C3C-78C4-06AF-F7BB-88FBED0DEF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A5BCFAD-56CE-253A-92E2-499E33C4ABD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29064A70-3299-835B-DA87-1D6151D1D41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764183A4-81A9-B6B6-64E0-6B106F485B5A}"/>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FA38D03-AC0A-894B-B958-3213FE86A09E}"/>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EF3EB12-5303-779B-C06B-B49D9730EF37}"/>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BCC6FB82-0B5F-CB84-ACB0-A77889ECF77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3FDF79EF-38D2-ACFD-DB29-0BD2114FCC9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81242934-1BD5-16B5-8528-3391C95F99A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C348E5D-DCC1-6154-EDDC-6DC9076185AF}"/>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B7F2E3-1256-201B-1002-5CC53E95D31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4A56131-9D6A-1E86-4A19-0EA52077FF3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6B636D77-EE1B-4AB8-38EA-62185B665D4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F01F0EC7-BAF8-EDD8-0CC5-F2FF1B1B1411}"/>
                </a:ext>
              </a:extLst>
            </p:cNvPr>
            <p:cNvCxnSpPr>
              <a:stCxn id="35" idx="4"/>
              <a:endCxn id="36"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BF44851-F68D-0D93-61C0-7067B587069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28FAB3-8BD0-3738-DA2D-79E3D16F1C02}"/>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5" name="Oval 34">
              <a:extLst>
                <a:ext uri="{FF2B5EF4-FFF2-40B4-BE49-F238E27FC236}">
                  <a16:creationId xmlns:a16="http://schemas.microsoft.com/office/drawing/2014/main" id="{BABBDF72-2FF5-2183-A9B1-28ADD7420C07}"/>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6" name="Oval 35">
              <a:extLst>
                <a:ext uri="{FF2B5EF4-FFF2-40B4-BE49-F238E27FC236}">
                  <a16:creationId xmlns:a16="http://schemas.microsoft.com/office/drawing/2014/main" id="{AE8CEF62-5070-282D-FBC7-78010062099D}"/>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7" name="Oval 36">
              <a:extLst>
                <a:ext uri="{FF2B5EF4-FFF2-40B4-BE49-F238E27FC236}">
                  <a16:creationId xmlns:a16="http://schemas.microsoft.com/office/drawing/2014/main" id="{F0CC2B2E-CACC-9F08-B7C8-C7E525968DFB}"/>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8" name="Oval 37">
              <a:extLst>
                <a:ext uri="{FF2B5EF4-FFF2-40B4-BE49-F238E27FC236}">
                  <a16:creationId xmlns:a16="http://schemas.microsoft.com/office/drawing/2014/main" id="{61E56EDC-EEA2-7218-7C4C-A37F0182DBF1}"/>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9" name="Oval 38">
              <a:extLst>
                <a:ext uri="{FF2B5EF4-FFF2-40B4-BE49-F238E27FC236}">
                  <a16:creationId xmlns:a16="http://schemas.microsoft.com/office/drawing/2014/main" id="{FFF8F7A3-353A-B161-329B-1B008DED5576}"/>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0" name="Oval 39">
              <a:extLst>
                <a:ext uri="{FF2B5EF4-FFF2-40B4-BE49-F238E27FC236}">
                  <a16:creationId xmlns:a16="http://schemas.microsoft.com/office/drawing/2014/main" id="{5AB17B03-D20D-AFE8-7C2F-BFB172415F1A}"/>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1" name="Oval 40">
              <a:extLst>
                <a:ext uri="{FF2B5EF4-FFF2-40B4-BE49-F238E27FC236}">
                  <a16:creationId xmlns:a16="http://schemas.microsoft.com/office/drawing/2014/main" id="{C92C3306-4682-4899-39AB-80EEBF8F172C}"/>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2" name="Oval 41">
              <a:extLst>
                <a:ext uri="{FF2B5EF4-FFF2-40B4-BE49-F238E27FC236}">
                  <a16:creationId xmlns:a16="http://schemas.microsoft.com/office/drawing/2014/main" id="{703EED35-2FA8-0FCD-312F-06842F922A01}"/>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3" name="Freeform 4">
            <a:extLst>
              <a:ext uri="{FF2B5EF4-FFF2-40B4-BE49-F238E27FC236}">
                <a16:creationId xmlns:a16="http://schemas.microsoft.com/office/drawing/2014/main" id="{37061D92-55D1-D063-332E-86090D2833C9}"/>
              </a:ext>
            </a:extLst>
          </p:cNvPr>
          <p:cNvSpPr/>
          <p:nvPr/>
        </p:nvSpPr>
        <p:spPr>
          <a:xfrm>
            <a:off x="7176179" y="3495091"/>
            <a:ext cx="2632842" cy="3026979"/>
          </a:xfrm>
          <a:custGeom>
            <a:avLst/>
            <a:gdLst>
              <a:gd name="connsiteX0" fmla="*/ 0 w 2632842"/>
              <a:gd name="connsiteY0" fmla="*/ 1166648 h 3026979"/>
              <a:gd name="connsiteX1" fmla="*/ 141890 w 2632842"/>
              <a:gd name="connsiteY1" fmla="*/ 2017986 h 3026979"/>
              <a:gd name="connsiteX2" fmla="*/ 583324 w 2632842"/>
              <a:gd name="connsiteY2" fmla="*/ 2695904 h 3026979"/>
              <a:gd name="connsiteX3" fmla="*/ 1292773 w 2632842"/>
              <a:gd name="connsiteY3" fmla="*/ 2932386 h 3026979"/>
              <a:gd name="connsiteX4" fmla="*/ 2222938 w 2632842"/>
              <a:gd name="connsiteY4" fmla="*/ 3026979 h 3026979"/>
              <a:gd name="connsiteX5" fmla="*/ 2538249 w 2632842"/>
              <a:gd name="connsiteY5" fmla="*/ 2963917 h 3026979"/>
              <a:gd name="connsiteX6" fmla="*/ 2632842 w 2632842"/>
              <a:gd name="connsiteY6" fmla="*/ 2601311 h 3026979"/>
              <a:gd name="connsiteX7" fmla="*/ 1891862 w 2632842"/>
              <a:gd name="connsiteY7" fmla="*/ 1970690 h 3026979"/>
              <a:gd name="connsiteX8" fmla="*/ 1686911 w 2632842"/>
              <a:gd name="connsiteY8" fmla="*/ 1466193 h 3026979"/>
              <a:gd name="connsiteX9" fmla="*/ 1781504 w 2632842"/>
              <a:gd name="connsiteY9" fmla="*/ 993228 h 3026979"/>
              <a:gd name="connsiteX10" fmla="*/ 1954924 w 2632842"/>
              <a:gd name="connsiteY10" fmla="*/ 346842 h 3026979"/>
              <a:gd name="connsiteX11" fmla="*/ 1718442 w 2632842"/>
              <a:gd name="connsiteY11" fmla="*/ 0 h 3026979"/>
              <a:gd name="connsiteX12" fmla="*/ 1229711 w 2632842"/>
              <a:gd name="connsiteY12" fmla="*/ 63062 h 3026979"/>
              <a:gd name="connsiteX13" fmla="*/ 378373 w 2632842"/>
              <a:gd name="connsiteY13" fmla="*/ 630621 h 3026979"/>
              <a:gd name="connsiteX14" fmla="*/ 0 w 2632842"/>
              <a:gd name="connsiteY14" fmla="*/ 1166648 h 302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842" h="3026979">
                <a:moveTo>
                  <a:pt x="0" y="1166648"/>
                </a:moveTo>
                <a:lnTo>
                  <a:pt x="141890" y="2017986"/>
                </a:lnTo>
                <a:lnTo>
                  <a:pt x="583324" y="2695904"/>
                </a:lnTo>
                <a:lnTo>
                  <a:pt x="1292773" y="2932386"/>
                </a:lnTo>
                <a:lnTo>
                  <a:pt x="2222938" y="3026979"/>
                </a:lnTo>
                <a:lnTo>
                  <a:pt x="2538249" y="2963917"/>
                </a:lnTo>
                <a:lnTo>
                  <a:pt x="2632842" y="2601311"/>
                </a:lnTo>
                <a:lnTo>
                  <a:pt x="1891862" y="1970690"/>
                </a:lnTo>
                <a:lnTo>
                  <a:pt x="1686911" y="1466193"/>
                </a:lnTo>
                <a:lnTo>
                  <a:pt x="1781504" y="993228"/>
                </a:lnTo>
                <a:lnTo>
                  <a:pt x="1954924" y="346842"/>
                </a:lnTo>
                <a:lnTo>
                  <a:pt x="1718442" y="0"/>
                </a:lnTo>
                <a:lnTo>
                  <a:pt x="1229711" y="63062"/>
                </a:lnTo>
                <a:lnTo>
                  <a:pt x="378373" y="630621"/>
                </a:lnTo>
                <a:lnTo>
                  <a:pt x="0" y="1166648"/>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17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417893" cy="4525963"/>
              </a:xfrm>
            </p:spPr>
            <p:txBody>
              <a:bodyPr>
                <a:normAutofit/>
              </a:bodyPr>
              <a:lstStyle/>
              <a:p>
                <a:r>
                  <a:rPr lang="en-US" dirty="0"/>
                  <a:t>Claim: when a node is removed from the priority queue, its distance is that of the shortest path</a:t>
                </a:r>
              </a:p>
              <a:p>
                <a:r>
                  <a:rPr lang="en-US" dirty="0"/>
                  <a:t>Induction over number of completed nodes</a:t>
                </a:r>
              </a:p>
              <a:p>
                <a:r>
                  <a:rPr lang="en-US" dirty="0"/>
                  <a:t>Base Case: Only the start node removed</a:t>
                </a:r>
              </a:p>
              <a:p>
                <a:pPr lvl="1"/>
                <a:r>
                  <a:rPr lang="en-US" dirty="0"/>
                  <a:t>It is indeed 0 away from itself</a:t>
                </a:r>
              </a:p>
              <a:p>
                <a:r>
                  <a:rPr lang="en-US" dirty="0"/>
                  <a:t>Inductive Step:</a:t>
                </a:r>
              </a:p>
              <a:p>
                <a:pPr lvl="1"/>
                <a:r>
                  <a:rPr lang="en-US" dirty="0"/>
                  <a:t>If we have correctly found shortest paths for the first </a:t>
                </a:r>
                <a14:m>
                  <m:oMath xmlns:m="http://schemas.openxmlformats.org/officeDocument/2006/math">
                    <m:r>
                      <a:rPr lang="en-US" b="0" i="1" smtClean="0">
                        <a:latin typeface="Cambria Math" panose="02040503050406030204" pitchFamily="18" charset="0"/>
                      </a:rPr>
                      <m:t>𝑘</m:t>
                    </m:r>
                  </m:oMath>
                </a14:m>
                <a:r>
                  <a:rPr lang="en-US" dirty="0"/>
                  <a:t> nodes, then when we remove node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we have found its shortest path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479" t="-2291" r="-1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46</a:t>
            </a:fld>
            <a:endParaRPr lang="en-US" dirty="0"/>
          </a:p>
        </p:txBody>
      </p:sp>
      <p:grpSp>
        <p:nvGrpSpPr>
          <p:cNvPr id="50" name="Group 49">
            <a:extLst>
              <a:ext uri="{FF2B5EF4-FFF2-40B4-BE49-F238E27FC236}">
                <a16:creationId xmlns:a16="http://schemas.microsoft.com/office/drawing/2014/main" id="{D9F51567-0220-C8E3-67DF-59F647C811E1}"/>
              </a:ext>
            </a:extLst>
          </p:cNvPr>
          <p:cNvGrpSpPr/>
          <p:nvPr/>
        </p:nvGrpSpPr>
        <p:grpSpPr>
          <a:xfrm>
            <a:off x="8158085" y="1755227"/>
            <a:ext cx="3196912" cy="2664373"/>
            <a:chOff x="8158085" y="1755227"/>
            <a:chExt cx="3196912" cy="2664373"/>
          </a:xfrm>
        </p:grpSpPr>
        <p:sp>
          <p:nvSpPr>
            <p:cNvPr id="51" name="Freeform: Shape 50">
              <a:extLst>
                <a:ext uri="{FF2B5EF4-FFF2-40B4-BE49-F238E27FC236}">
                  <a16:creationId xmlns:a16="http://schemas.microsoft.com/office/drawing/2014/main" id="{72D717BB-C79F-F287-0BEC-F57D7EE7375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D49F9BE9-05B2-3134-EBE0-6D649BBA4CEE}"/>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A54A58A-DD11-A6C3-5502-F87E9D3C97FE}"/>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1D95B863-A132-F109-C76B-E02F57ED5026}"/>
                </a:ext>
              </a:extLst>
            </p:cNvPr>
            <p:cNvCxnSpPr>
              <a:cxnSpLocks/>
              <a:stCxn id="57" idx="6"/>
              <a:endCxn id="62"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2ADCD8-B11C-C98E-8D45-5C544E1E2AEE}"/>
                </a:ext>
              </a:extLst>
            </p:cNvPr>
            <p:cNvCxnSpPr>
              <a:stCxn id="59" idx="3"/>
              <a:endCxn id="58"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CECCEFD7-142A-C970-5176-907A3A9F3847}"/>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56" name="Oval 55">
                  <a:extLst>
                    <a:ext uri="{FF2B5EF4-FFF2-40B4-BE49-F238E27FC236}">
                      <a16:creationId xmlns:a16="http://schemas.microsoft.com/office/drawing/2014/main" id="{CECCEFD7-142A-C970-5176-907A3A9F3847}"/>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ACF6EC2A-831A-A941-C2A8-CE34688ECE26}"/>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57" name="Oval 56">
                  <a:extLst>
                    <a:ext uri="{FF2B5EF4-FFF2-40B4-BE49-F238E27FC236}">
                      <a16:creationId xmlns:a16="http://schemas.microsoft.com/office/drawing/2014/main" id="{ACF6EC2A-831A-A941-C2A8-CE34688ECE26}"/>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6BF00F74-AA5F-F9E3-5FF3-32644B0A23A6}"/>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58" name="Oval 57">
                  <a:extLst>
                    <a:ext uri="{FF2B5EF4-FFF2-40B4-BE49-F238E27FC236}">
                      <a16:creationId xmlns:a16="http://schemas.microsoft.com/office/drawing/2014/main" id="{6BF00F74-AA5F-F9E3-5FF3-32644B0A23A6}"/>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274205F9-F459-6B53-7AB4-F056828448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59" name="Oval 58">
                  <a:extLst>
                    <a:ext uri="{FF2B5EF4-FFF2-40B4-BE49-F238E27FC236}">
                      <a16:creationId xmlns:a16="http://schemas.microsoft.com/office/drawing/2014/main" id="{274205F9-F459-6B53-7AB4-F056828448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60" name="Freeform 2">
              <a:extLst>
                <a:ext uri="{FF2B5EF4-FFF2-40B4-BE49-F238E27FC236}">
                  <a16:creationId xmlns:a16="http://schemas.microsoft.com/office/drawing/2014/main" id="{1AA321F2-CA62-96E6-71A4-74099224ED2B}"/>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1FAA253-D905-16A5-5B0F-C651DBDAB6CE}"/>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61" name="TextBox 60">
                  <a:extLst>
                    <a:ext uri="{FF2B5EF4-FFF2-40B4-BE49-F238E27FC236}">
                      <a16:creationId xmlns:a16="http://schemas.microsoft.com/office/drawing/2014/main" id="{01FAA253-D905-16A5-5B0F-C651DBDAB6CE}"/>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A9DA4521-2E76-80A8-25EE-FC42B7AB61DD}"/>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62" name="Oval 61">
                  <a:extLst>
                    <a:ext uri="{FF2B5EF4-FFF2-40B4-BE49-F238E27FC236}">
                      <a16:creationId xmlns:a16="http://schemas.microsoft.com/office/drawing/2014/main" id="{A9DA4521-2E76-80A8-25EE-FC42B7AB61DD}"/>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77096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7417893" cy="4525963"/>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What do we know bout </a:t>
                </a:r>
                <a14:m>
                  <m:oMath xmlns:m="http://schemas.openxmlformats.org/officeDocument/2006/math">
                    <m:r>
                      <a:rPr lang="en-US" b="0" i="1" smtClean="0">
                        <a:latin typeface="Cambria Math" panose="02040503050406030204" pitchFamily="18" charset="0"/>
                      </a:rPr>
                      <m:t>𝑎</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7417893" cy="4525963"/>
              </a:xfrm>
              <a:blipFill>
                <a:blip r:embed="rId2"/>
                <a:stretch>
                  <a:fillRect l="-1890" t="-16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47</a:t>
            </a:fld>
            <a:endParaRPr lang="en-US" dirty="0"/>
          </a:p>
        </p:txBody>
      </p:sp>
      <p:grpSp>
        <p:nvGrpSpPr>
          <p:cNvPr id="6" name="Group 5">
            <a:extLst>
              <a:ext uri="{FF2B5EF4-FFF2-40B4-BE49-F238E27FC236}">
                <a16:creationId xmlns:a16="http://schemas.microsoft.com/office/drawing/2014/main" id="{736FFE37-B68D-8CB3-2DAF-1FA5F7CF6923}"/>
              </a:ext>
            </a:extLst>
          </p:cNvPr>
          <p:cNvGrpSpPr/>
          <p:nvPr/>
        </p:nvGrpSpPr>
        <p:grpSpPr>
          <a:xfrm>
            <a:off x="8158085" y="1755227"/>
            <a:ext cx="3196912" cy="2664373"/>
            <a:chOff x="8158085" y="1755227"/>
            <a:chExt cx="3196912" cy="2664373"/>
          </a:xfrm>
        </p:grpSpPr>
        <p:sp>
          <p:nvSpPr>
            <p:cNvPr id="8" name="Freeform: Shape 7">
              <a:extLst>
                <a:ext uri="{FF2B5EF4-FFF2-40B4-BE49-F238E27FC236}">
                  <a16:creationId xmlns:a16="http://schemas.microsoft.com/office/drawing/2014/main" id="{8EF2FDF0-F493-81A8-D886-31219A363244}"/>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4AB5B1-E3ED-CE58-88FC-89A15DA67352}"/>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85DAC6F-D6AB-8004-1525-261A73856BF3}"/>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F5CDCB4-B120-199D-83F3-7142A47C7D39}"/>
                </a:ext>
              </a:extLst>
            </p:cNvPr>
            <p:cNvCxnSpPr>
              <a:cxnSpLocks/>
              <a:stCxn id="16" idx="6"/>
              <a:endCxn id="21"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D4B60-94A3-62D7-EE52-4C25ED1DF035}"/>
                </a:ext>
              </a:extLst>
            </p:cNvPr>
            <p:cNvCxnSpPr>
              <a:stCxn id="18" idx="3"/>
              <a:endCxn id="17"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B74F56B5-EA05-9004-9B8B-5BDE35F5D1A9}"/>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5" name="Oval 14">
                  <a:extLst>
                    <a:ext uri="{FF2B5EF4-FFF2-40B4-BE49-F238E27FC236}">
                      <a16:creationId xmlns:a16="http://schemas.microsoft.com/office/drawing/2014/main" id="{B74F56B5-EA05-9004-9B8B-5BDE35F5D1A9}"/>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C10B1F1-F259-C6CE-98D7-6833406F193B}"/>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16" name="Oval 15">
                  <a:extLst>
                    <a:ext uri="{FF2B5EF4-FFF2-40B4-BE49-F238E27FC236}">
                      <a16:creationId xmlns:a16="http://schemas.microsoft.com/office/drawing/2014/main" id="{EC10B1F1-F259-C6CE-98D7-6833406F193B}"/>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20DD1F8-6D41-5A3E-133E-D28416B26C9A}"/>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17" name="Oval 16">
                  <a:extLst>
                    <a:ext uri="{FF2B5EF4-FFF2-40B4-BE49-F238E27FC236}">
                      <a16:creationId xmlns:a16="http://schemas.microsoft.com/office/drawing/2014/main" id="{220DD1F8-6D41-5A3E-133E-D28416B26C9A}"/>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9250D169-6AE4-99EC-E73B-2BC84477191A}"/>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18" name="Oval 17">
                  <a:extLst>
                    <a:ext uri="{FF2B5EF4-FFF2-40B4-BE49-F238E27FC236}">
                      <a16:creationId xmlns:a16="http://schemas.microsoft.com/office/drawing/2014/main" id="{9250D169-6AE4-99EC-E73B-2BC84477191A}"/>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19" name="Freeform 2">
              <a:extLst>
                <a:ext uri="{FF2B5EF4-FFF2-40B4-BE49-F238E27FC236}">
                  <a16:creationId xmlns:a16="http://schemas.microsoft.com/office/drawing/2014/main" id="{FCAA960C-779E-4A36-098D-B35121B174D2}"/>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DB98B6-1A10-ABD4-44B2-3EA140589CA3}"/>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20" name="TextBox 19">
                  <a:extLst>
                    <a:ext uri="{FF2B5EF4-FFF2-40B4-BE49-F238E27FC236}">
                      <a16:creationId xmlns:a16="http://schemas.microsoft.com/office/drawing/2014/main" id="{B2DB98B6-1A10-ABD4-44B2-3EA140589CA3}"/>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5550C739-FC10-852E-8C7A-7A2DCBEB988F}"/>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21" name="Oval 20">
                  <a:extLst>
                    <a:ext uri="{FF2B5EF4-FFF2-40B4-BE49-F238E27FC236}">
                      <a16:creationId xmlns:a16="http://schemas.microsoft.com/office/drawing/2014/main" id="{5550C739-FC10-852E-8C7A-7A2DCBEB988F}"/>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96707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a:t>
                </a:r>
              </a:p>
              <a:p>
                <a:pPr lvl="1"/>
                <a:r>
                  <a:rPr lang="en-US" dirty="0"/>
                  <a:t>No other node incomplete node has a shorter path discovered so far</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48</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68628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 Correctness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1"/>
                <a:ext cx="8361699" cy="5121275"/>
              </a:xfrm>
            </p:spPr>
            <p:txBody>
              <a:bodyPr>
                <a:normAutofit/>
              </a:bodyPr>
              <a:lstStyle/>
              <a:p>
                <a:r>
                  <a:rPr lang="en-US" dirty="0"/>
                  <a:t>Suppose </a:t>
                </a:r>
                <a14:m>
                  <m:oMath xmlns:m="http://schemas.openxmlformats.org/officeDocument/2006/math">
                    <m:r>
                      <a:rPr lang="en-US" b="0" i="1" smtClean="0">
                        <a:latin typeface="Cambria Math" panose="02040503050406030204" pitchFamily="18" charset="0"/>
                      </a:rPr>
                      <m:t>𝑎</m:t>
                    </m:r>
                  </m:oMath>
                </a14:m>
                <a:r>
                  <a:rPr lang="en-US" dirty="0"/>
                  <a:t> is the next node removed from the queue. </a:t>
                </a:r>
              </a:p>
              <a:p>
                <a:pPr lvl="1"/>
                <a:r>
                  <a:rPr lang="en-US" dirty="0"/>
                  <a:t>No other node incomplete node has a shorter path discovered so far</a:t>
                </a:r>
              </a:p>
              <a:p>
                <a:r>
                  <a:rPr lang="en-US" dirty="0"/>
                  <a:t>Claim: no undiscovered path to </a:t>
                </a:r>
                <a14:m>
                  <m:oMath xmlns:m="http://schemas.openxmlformats.org/officeDocument/2006/math">
                    <m:r>
                      <a:rPr lang="en-US" b="0" i="1" smtClean="0">
                        <a:latin typeface="Cambria Math" panose="02040503050406030204" pitchFamily="18" charset="0"/>
                      </a:rPr>
                      <m:t>𝑎</m:t>
                    </m:r>
                  </m:oMath>
                </a14:m>
                <a:r>
                  <a:rPr lang="en-US" dirty="0"/>
                  <a:t> could be shorter</a:t>
                </a:r>
              </a:p>
              <a:p>
                <a:pPr lvl="1"/>
                <a:r>
                  <a:rPr lang="en-US" b="0" dirty="0"/>
                  <a:t>Consider any other incomplete node </a:t>
                </a:r>
                <a14:m>
                  <m:oMath xmlns:m="http://schemas.openxmlformats.org/officeDocument/2006/math">
                    <m:r>
                      <a:rPr lang="en-US" b="0" i="1" smtClean="0">
                        <a:latin typeface="Cambria Math" panose="02040503050406030204" pitchFamily="18" charset="0"/>
                      </a:rPr>
                      <m:t>𝑏</m:t>
                    </m:r>
                  </m:oMath>
                </a14:m>
                <a:r>
                  <a:rPr lang="en-US" dirty="0"/>
                  <a:t> that is 1 edge away from a complete node</a:t>
                </a:r>
              </a:p>
              <a:p>
                <a:pPr lvl="1"/>
                <a14:m>
                  <m:oMath xmlns:m="http://schemas.openxmlformats.org/officeDocument/2006/math">
                    <m:r>
                      <a:rPr lang="en-US" b="0" i="1" smtClean="0">
                        <a:latin typeface="Cambria Math" panose="02040503050406030204" pitchFamily="18" charset="0"/>
                      </a:rPr>
                      <m:t>𝑎</m:t>
                    </m:r>
                  </m:oMath>
                </a14:m>
                <a:r>
                  <a:rPr lang="en-US" dirty="0"/>
                  <a:t> is the closest node that is one away from a complete node</a:t>
                </a:r>
              </a:p>
              <a:p>
                <a:pPr lvl="1"/>
                <a:r>
                  <a:rPr lang="en-US" dirty="0">
                    <a:solidFill>
                      <a:srgbClr val="FF0000"/>
                    </a:solidFill>
                  </a:rPr>
                  <a:t>No path from </a:t>
                </a:r>
                <a14:m>
                  <m:oMath xmlns:m="http://schemas.openxmlformats.org/officeDocument/2006/math">
                    <m:r>
                      <a:rPr lang="en-US" b="0" i="1" smtClean="0">
                        <a:solidFill>
                          <a:srgbClr val="FF0000"/>
                        </a:solidFill>
                        <a:latin typeface="Cambria Math" panose="02040503050406030204" pitchFamily="18" charset="0"/>
                      </a:rPr>
                      <m:t>𝑏</m:t>
                    </m:r>
                  </m:oMath>
                </a14:m>
                <a:r>
                  <a:rPr lang="en-US" dirty="0">
                    <a:solidFill>
                      <a:srgbClr val="FF0000"/>
                    </a:solidFill>
                  </a:rPr>
                  <a:t> to </a:t>
                </a:r>
                <a14:m>
                  <m:oMath xmlns:m="http://schemas.openxmlformats.org/officeDocument/2006/math">
                    <m:r>
                      <a:rPr lang="en-US" b="0" i="1" smtClean="0">
                        <a:solidFill>
                          <a:srgbClr val="FF0000"/>
                        </a:solidFill>
                        <a:latin typeface="Cambria Math" panose="02040503050406030204" pitchFamily="18" charset="0"/>
                      </a:rPr>
                      <m:t>𝑎</m:t>
                    </m:r>
                  </m:oMath>
                </a14:m>
                <a:r>
                  <a:rPr lang="en-US" dirty="0">
                    <a:solidFill>
                      <a:srgbClr val="FF0000"/>
                    </a:solidFill>
                  </a:rPr>
                  <a:t> can have negative weight</a:t>
                </a:r>
                <a:endParaRPr lang="en-US" dirty="0"/>
              </a:p>
              <a:p>
                <a:pPr lvl="1"/>
                <a:r>
                  <a:rPr lang="en-US" dirty="0"/>
                  <a:t>Thus no path that includes </a:t>
                </a:r>
                <a14:m>
                  <m:oMath xmlns:m="http://schemas.openxmlformats.org/officeDocument/2006/math">
                    <m:r>
                      <a:rPr lang="en-US" b="0" i="1" smtClean="0">
                        <a:latin typeface="Cambria Math" panose="02040503050406030204" pitchFamily="18" charset="0"/>
                      </a:rPr>
                      <m:t>𝑏</m:t>
                    </m:r>
                  </m:oMath>
                </a14:m>
                <a:r>
                  <a:rPr lang="en-US" dirty="0"/>
                  <a:t> can be a shorter path to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Therefore the shortest path to </a:t>
                </a:r>
                <a14:m>
                  <m:oMath xmlns:m="http://schemas.openxmlformats.org/officeDocument/2006/math">
                    <m:r>
                      <a:rPr lang="en-US" b="0" i="1" smtClean="0">
                        <a:latin typeface="Cambria Math" panose="02040503050406030204" pitchFamily="18" charset="0"/>
                      </a:rPr>
                      <m:t>𝑎</m:t>
                    </m:r>
                  </m:oMath>
                </a14:m>
                <a:r>
                  <a:rPr lang="en-US" dirty="0"/>
                  <a:t> must use only complete nodes, and therefore we have found it already!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1"/>
                <a:ext cx="8361699" cy="5121275"/>
              </a:xfrm>
              <a:blipFill>
                <a:blip r:embed="rId2"/>
                <a:stretch>
                  <a:fillRect l="-1312" t="-2024" r="-2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49</a:t>
            </a:fld>
            <a:endParaRPr lang="en-US" dirty="0"/>
          </a:p>
        </p:txBody>
      </p:sp>
      <p:grpSp>
        <p:nvGrpSpPr>
          <p:cNvPr id="20" name="Group 19">
            <a:extLst>
              <a:ext uri="{FF2B5EF4-FFF2-40B4-BE49-F238E27FC236}">
                <a16:creationId xmlns:a16="http://schemas.microsoft.com/office/drawing/2014/main" id="{49357B1E-48F0-D9B6-159A-08FA6DC3CFCF}"/>
              </a:ext>
            </a:extLst>
          </p:cNvPr>
          <p:cNvGrpSpPr/>
          <p:nvPr/>
        </p:nvGrpSpPr>
        <p:grpSpPr>
          <a:xfrm>
            <a:off x="8158085" y="1755227"/>
            <a:ext cx="3196912" cy="2664373"/>
            <a:chOff x="8158085" y="1755227"/>
            <a:chExt cx="3196912" cy="2664373"/>
          </a:xfrm>
        </p:grpSpPr>
        <p:sp>
          <p:nvSpPr>
            <p:cNvPr id="12" name="Freeform: Shape 11">
              <a:extLst>
                <a:ext uri="{FF2B5EF4-FFF2-40B4-BE49-F238E27FC236}">
                  <a16:creationId xmlns:a16="http://schemas.microsoft.com/office/drawing/2014/main" id="{F370E14E-294F-D4D8-77F0-CC545453D0D1}"/>
                </a:ext>
              </a:extLst>
            </p:cNvPr>
            <p:cNvSpPr/>
            <p:nvPr/>
          </p:nvSpPr>
          <p:spPr>
            <a:xfrm>
              <a:off x="8516679" y="2345631"/>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497A4C-A31D-1F41-AD5A-57852224D4A6}"/>
                </a:ext>
              </a:extLst>
            </p:cNvPr>
            <p:cNvSpPr/>
            <p:nvPr/>
          </p:nvSpPr>
          <p:spPr>
            <a:xfrm>
              <a:off x="10028475" y="2085324"/>
              <a:ext cx="1326522" cy="1307804"/>
            </a:xfrm>
            <a:custGeom>
              <a:avLst/>
              <a:gdLst>
                <a:gd name="connsiteX0" fmla="*/ 1102506 w 1326522"/>
                <a:gd name="connsiteY0" fmla="*/ 0 h 1307804"/>
                <a:gd name="connsiteX1" fmla="*/ 1315157 w 1326522"/>
                <a:gd name="connsiteY1" fmla="*/ 499730 h 1307804"/>
                <a:gd name="connsiteX2" fmla="*/ 794162 w 1326522"/>
                <a:gd name="connsiteY2" fmla="*/ 818707 h 1307804"/>
                <a:gd name="connsiteX3" fmla="*/ 538980 w 1326522"/>
                <a:gd name="connsiteY3" fmla="*/ 478465 h 1307804"/>
                <a:gd name="connsiteX4" fmla="*/ 49882 w 1326522"/>
                <a:gd name="connsiteY4" fmla="*/ 372139 h 1307804"/>
                <a:gd name="connsiteX5" fmla="*/ 49882 w 1326522"/>
                <a:gd name="connsiteY5" fmla="*/ 818707 h 1307804"/>
                <a:gd name="connsiteX6" fmla="*/ 347594 w 1326522"/>
                <a:gd name="connsiteY6" fmla="*/ 1063256 h 1307804"/>
                <a:gd name="connsiteX7" fmla="*/ 113678 w 1326522"/>
                <a:gd name="connsiteY7" fmla="*/ 1307804 h 130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522" h="1307804">
                  <a:moveTo>
                    <a:pt x="1102506" y="0"/>
                  </a:moveTo>
                  <a:cubicBezTo>
                    <a:pt x="1234527" y="181639"/>
                    <a:pt x="1366548" y="363279"/>
                    <a:pt x="1315157" y="499730"/>
                  </a:cubicBezTo>
                  <a:cubicBezTo>
                    <a:pt x="1263766" y="636181"/>
                    <a:pt x="923525" y="822251"/>
                    <a:pt x="794162" y="818707"/>
                  </a:cubicBezTo>
                  <a:cubicBezTo>
                    <a:pt x="664799" y="815163"/>
                    <a:pt x="663027" y="552893"/>
                    <a:pt x="538980" y="478465"/>
                  </a:cubicBezTo>
                  <a:cubicBezTo>
                    <a:pt x="414933" y="404037"/>
                    <a:pt x="131398" y="315432"/>
                    <a:pt x="49882" y="372139"/>
                  </a:cubicBezTo>
                  <a:cubicBezTo>
                    <a:pt x="-31634" y="428846"/>
                    <a:pt x="263" y="703521"/>
                    <a:pt x="49882" y="818707"/>
                  </a:cubicBezTo>
                  <a:cubicBezTo>
                    <a:pt x="99501" y="933893"/>
                    <a:pt x="336961" y="981740"/>
                    <a:pt x="347594" y="1063256"/>
                  </a:cubicBezTo>
                  <a:cubicBezTo>
                    <a:pt x="358227" y="1144772"/>
                    <a:pt x="104818" y="1217427"/>
                    <a:pt x="113678" y="1307804"/>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EE5EFF-E73D-CC1A-67C7-83B99473A9EF}"/>
                </a:ext>
              </a:extLst>
            </p:cNvPr>
            <p:cNvSpPr/>
            <p:nvPr/>
          </p:nvSpPr>
          <p:spPr>
            <a:xfrm rot="4551713">
              <a:off x="8260434" y="3358209"/>
              <a:ext cx="1113942" cy="558054"/>
            </a:xfrm>
            <a:custGeom>
              <a:avLst/>
              <a:gdLst>
                <a:gd name="connsiteX0" fmla="*/ 0 w 1113942"/>
                <a:gd name="connsiteY0" fmla="*/ 535792 h 558054"/>
                <a:gd name="connsiteX1" fmla="*/ 382772 w 1113942"/>
                <a:gd name="connsiteY1" fmla="*/ 514527 h 558054"/>
                <a:gd name="connsiteX2" fmla="*/ 414670 w 1113942"/>
                <a:gd name="connsiteY2" fmla="*/ 142388 h 558054"/>
                <a:gd name="connsiteX3" fmla="*/ 797442 w 1113942"/>
                <a:gd name="connsiteY3" fmla="*/ 4164 h 558054"/>
                <a:gd name="connsiteX4" fmla="*/ 786809 w 1113942"/>
                <a:gd name="connsiteY4" fmla="*/ 280611 h 558054"/>
                <a:gd name="connsiteX5" fmla="*/ 1095154 w 1113942"/>
                <a:gd name="connsiteY5" fmla="*/ 269978 h 558054"/>
                <a:gd name="connsiteX6" fmla="*/ 1095154 w 1113942"/>
                <a:gd name="connsiteY6" fmla="*/ 57327 h 55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942" h="558054">
                  <a:moveTo>
                    <a:pt x="0" y="535792"/>
                  </a:moveTo>
                  <a:cubicBezTo>
                    <a:pt x="156830" y="557943"/>
                    <a:pt x="313660" y="580094"/>
                    <a:pt x="382772" y="514527"/>
                  </a:cubicBezTo>
                  <a:cubicBezTo>
                    <a:pt x="451884" y="448960"/>
                    <a:pt x="345558" y="227448"/>
                    <a:pt x="414670" y="142388"/>
                  </a:cubicBezTo>
                  <a:cubicBezTo>
                    <a:pt x="483782" y="57328"/>
                    <a:pt x="735419" y="-18873"/>
                    <a:pt x="797442" y="4164"/>
                  </a:cubicBezTo>
                  <a:cubicBezTo>
                    <a:pt x="859465" y="27201"/>
                    <a:pt x="737190" y="236309"/>
                    <a:pt x="786809" y="280611"/>
                  </a:cubicBezTo>
                  <a:cubicBezTo>
                    <a:pt x="836428" y="324913"/>
                    <a:pt x="1043763" y="307192"/>
                    <a:pt x="1095154" y="269978"/>
                  </a:cubicBezTo>
                  <a:cubicBezTo>
                    <a:pt x="1146545" y="232764"/>
                    <a:pt x="1073889" y="30746"/>
                    <a:pt x="1095154" y="57327"/>
                  </a:cubicBezTo>
                </a:path>
              </a:pathLst>
            </a:cu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5339FE6-70DB-0853-D628-B1D39E14C1A4}"/>
                </a:ext>
              </a:extLst>
            </p:cNvPr>
            <p:cNvCxnSpPr>
              <a:cxnSpLocks/>
              <a:stCxn id="35" idx="6"/>
              <a:endCxn id="47" idx="2"/>
            </p:cNvCxnSpPr>
            <p:nvPr/>
          </p:nvCxnSpPr>
          <p:spPr>
            <a:xfrm flipV="1">
              <a:off x="9901954" y="1970913"/>
              <a:ext cx="1042288" cy="33517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B10B90-58C0-64FA-0381-549AB79BDE62}"/>
                </a:ext>
              </a:extLst>
            </p:cNvPr>
            <p:cNvCxnSpPr>
              <a:stCxn id="37" idx="3"/>
              <a:endCxn id="36" idx="7"/>
            </p:cNvCxnSpPr>
            <p:nvPr/>
          </p:nvCxnSpPr>
          <p:spPr>
            <a:xfrm flipH="1">
              <a:off x="9270609" y="3386098"/>
              <a:ext cx="765360" cy="51788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8628FAB3-8BD0-3738-DA2D-79E3D16F1C02}"/>
                    </a:ext>
                  </a:extLst>
                </p:cNvPr>
                <p:cNvSpPr/>
                <p:nvPr/>
              </p:nvSpPr>
              <p:spPr>
                <a:xfrm>
                  <a:off x="8305800" y="2885594"/>
                  <a:ext cx="335171" cy="335171"/>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4" name="Oval 33">
                  <a:extLst>
                    <a:ext uri="{FF2B5EF4-FFF2-40B4-BE49-F238E27FC236}">
                      <a16:creationId xmlns:a16="http://schemas.microsoft.com/office/drawing/2014/main" id="{8628FAB3-8BD0-3738-DA2D-79E3D16F1C02}"/>
                    </a:ext>
                  </a:extLst>
                </p:cNvPr>
                <p:cNvSpPr>
                  <a:spLocks noRot="1" noChangeAspect="1" noMove="1" noResize="1" noEditPoints="1" noAdjustHandles="1" noChangeArrowheads="1" noChangeShapeType="1" noTextEdit="1"/>
                </p:cNvSpPr>
                <p:nvPr/>
              </p:nvSpPr>
              <p:spPr>
                <a:xfrm>
                  <a:off x="8305800" y="2885594"/>
                  <a:ext cx="335171" cy="335171"/>
                </a:xfrm>
                <a:prstGeom prst="ellipse">
                  <a:avLst/>
                </a:prstGeom>
                <a:blipFill>
                  <a:blip r:embed="rId3"/>
                  <a:stretch>
                    <a:fillRect/>
                  </a:stretch>
                </a:blipFill>
                <a:ln>
                  <a:solidFill>
                    <a:srgbClr val="FF33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BABBDF72-2FF5-2183-A9B1-28ADD7420C07}"/>
                    </a:ext>
                  </a:extLst>
                </p:cNvPr>
                <p:cNvSpPr/>
                <p:nvPr/>
              </p:nvSpPr>
              <p:spPr>
                <a:xfrm>
                  <a:off x="9566783" y="2138498"/>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oMath>
                    </m:oMathPara>
                  </a14:m>
                  <a:endParaRPr lang="en-US" dirty="0">
                    <a:solidFill>
                      <a:schemeClr val="tx1"/>
                    </a:solidFill>
                  </a:endParaRPr>
                </a:p>
              </p:txBody>
            </p:sp>
          </mc:Choice>
          <mc:Fallback xmlns="">
            <p:sp>
              <p:nvSpPr>
                <p:cNvPr id="35" name="Oval 34">
                  <a:extLst>
                    <a:ext uri="{FF2B5EF4-FFF2-40B4-BE49-F238E27FC236}">
                      <a16:creationId xmlns:a16="http://schemas.microsoft.com/office/drawing/2014/main" id="{BABBDF72-2FF5-2183-A9B1-28ADD7420C07}"/>
                    </a:ext>
                  </a:extLst>
                </p:cNvPr>
                <p:cNvSpPr>
                  <a:spLocks noRot="1" noChangeAspect="1" noMove="1" noResize="1" noEditPoints="1" noAdjustHandles="1" noChangeArrowheads="1" noChangeShapeType="1" noTextEdit="1"/>
                </p:cNvSpPr>
                <p:nvPr/>
              </p:nvSpPr>
              <p:spPr>
                <a:xfrm>
                  <a:off x="9566783" y="2138498"/>
                  <a:ext cx="335171" cy="33517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AE8CEF62-5070-282D-FBC7-78010062099D}"/>
                    </a:ext>
                  </a:extLst>
                </p:cNvPr>
                <p:cNvSpPr/>
                <p:nvPr/>
              </p:nvSpPr>
              <p:spPr>
                <a:xfrm>
                  <a:off x="8984522" y="3854902"/>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oMath>
                    </m:oMathPara>
                  </a14:m>
                  <a:endParaRPr lang="en-US" dirty="0">
                    <a:solidFill>
                      <a:schemeClr val="tx1"/>
                    </a:solidFill>
                  </a:endParaRPr>
                </a:p>
              </p:txBody>
            </p:sp>
          </mc:Choice>
          <mc:Fallback xmlns="">
            <p:sp>
              <p:nvSpPr>
                <p:cNvPr id="36" name="Oval 35">
                  <a:extLst>
                    <a:ext uri="{FF2B5EF4-FFF2-40B4-BE49-F238E27FC236}">
                      <a16:creationId xmlns:a16="http://schemas.microsoft.com/office/drawing/2014/main" id="{AE8CEF62-5070-282D-FBC7-78010062099D}"/>
                    </a:ext>
                  </a:extLst>
                </p:cNvPr>
                <p:cNvSpPr>
                  <a:spLocks noRot="1" noChangeAspect="1" noMove="1" noResize="1" noEditPoints="1" noAdjustHandles="1" noChangeArrowheads="1" noChangeShapeType="1" noTextEdit="1"/>
                </p:cNvSpPr>
                <p:nvPr/>
              </p:nvSpPr>
              <p:spPr>
                <a:xfrm>
                  <a:off x="8984522" y="3854902"/>
                  <a:ext cx="335171" cy="335171"/>
                </a:xfrm>
                <a:prstGeom prst="ellipse">
                  <a:avLst/>
                </a:prstGeom>
                <a:blipFill>
                  <a:blip r:embed="rId5"/>
                  <a:stretch>
                    <a:fillRect b="-8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0CC2B2E-CACC-9F08-B7C8-C7E525968DFB}"/>
                    </a:ext>
                  </a:extLst>
                </p:cNvPr>
                <p:cNvSpPr/>
                <p:nvPr/>
              </p:nvSpPr>
              <p:spPr>
                <a:xfrm>
                  <a:off x="9986885" y="3100011"/>
                  <a:ext cx="335171" cy="335171"/>
                </a:xfrm>
                <a:prstGeom prst="ellipse">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F0CC2B2E-CACC-9F08-B7C8-C7E525968DFB}"/>
                    </a:ext>
                  </a:extLst>
                </p:cNvPr>
                <p:cNvSpPr>
                  <a:spLocks noRot="1" noChangeAspect="1" noMove="1" noResize="1" noEditPoints="1" noAdjustHandles="1" noChangeArrowheads="1" noChangeShapeType="1" noTextEdit="1"/>
                </p:cNvSpPr>
                <p:nvPr/>
              </p:nvSpPr>
              <p:spPr>
                <a:xfrm>
                  <a:off x="9986885" y="3100011"/>
                  <a:ext cx="335171" cy="335171"/>
                </a:xfrm>
                <a:prstGeom prst="ellipse">
                  <a:avLst/>
                </a:prstGeom>
                <a:blipFill>
                  <a:blip r:embed="rId6"/>
                  <a:stretch>
                    <a:fillRect/>
                  </a:stretch>
                </a:blipFill>
                <a:ln>
                  <a:solidFill>
                    <a:schemeClr val="accent3">
                      <a:lumMod val="50000"/>
                    </a:schemeClr>
                  </a:solidFill>
                </a:ln>
              </p:spPr>
              <p:txBody>
                <a:bodyPr/>
                <a:lstStyle/>
                <a:p>
                  <a:r>
                    <a:rPr lang="en-US">
                      <a:noFill/>
                    </a:rPr>
                    <a:t> </a:t>
                  </a:r>
                </a:p>
              </p:txBody>
            </p:sp>
          </mc:Fallback>
        </mc:AlternateContent>
        <p:sp>
          <p:nvSpPr>
            <p:cNvPr id="44" name="Freeform 2">
              <a:extLst>
                <a:ext uri="{FF2B5EF4-FFF2-40B4-BE49-F238E27FC236}">
                  <a16:creationId xmlns:a16="http://schemas.microsoft.com/office/drawing/2014/main" id="{187AAD63-1D27-A33B-AA85-F13586E96FD7}"/>
                </a:ext>
              </a:extLst>
            </p:cNvPr>
            <p:cNvSpPr/>
            <p:nvPr/>
          </p:nvSpPr>
          <p:spPr>
            <a:xfrm>
              <a:off x="8158085" y="1755227"/>
              <a:ext cx="1828800" cy="2664373"/>
            </a:xfrm>
            <a:custGeom>
              <a:avLst/>
              <a:gdLst>
                <a:gd name="connsiteX0" fmla="*/ 0 w 1828800"/>
                <a:gd name="connsiteY0" fmla="*/ 1119352 h 2664373"/>
                <a:gd name="connsiteX1" fmla="*/ 110359 w 1828800"/>
                <a:gd name="connsiteY1" fmla="*/ 1797269 h 2664373"/>
                <a:gd name="connsiteX2" fmla="*/ 394138 w 1828800"/>
                <a:gd name="connsiteY2" fmla="*/ 2443655 h 2664373"/>
                <a:gd name="connsiteX3" fmla="*/ 961697 w 1828800"/>
                <a:gd name="connsiteY3" fmla="*/ 2664373 h 2664373"/>
                <a:gd name="connsiteX4" fmla="*/ 1371600 w 1828800"/>
                <a:gd name="connsiteY4" fmla="*/ 2333297 h 2664373"/>
                <a:gd name="connsiteX5" fmla="*/ 1403131 w 1828800"/>
                <a:gd name="connsiteY5" fmla="*/ 1608083 h 2664373"/>
                <a:gd name="connsiteX6" fmla="*/ 1828800 w 1828800"/>
                <a:gd name="connsiteY6" fmla="*/ 567559 h 2664373"/>
                <a:gd name="connsiteX7" fmla="*/ 1765738 w 1828800"/>
                <a:gd name="connsiteY7" fmla="*/ 141890 h 2664373"/>
                <a:gd name="connsiteX8" fmla="*/ 1513490 w 1828800"/>
                <a:gd name="connsiteY8" fmla="*/ 0 h 2664373"/>
                <a:gd name="connsiteX9" fmla="*/ 614856 w 1828800"/>
                <a:gd name="connsiteY9" fmla="*/ 488731 h 2664373"/>
                <a:gd name="connsiteX10" fmla="*/ 78828 w 1828800"/>
                <a:gd name="connsiteY10" fmla="*/ 867104 h 2664373"/>
                <a:gd name="connsiteX11" fmla="*/ 0 w 1828800"/>
                <a:gd name="connsiteY11" fmla="*/ 1119352 h 266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8800" h="2664373">
                  <a:moveTo>
                    <a:pt x="0" y="1119352"/>
                  </a:moveTo>
                  <a:lnTo>
                    <a:pt x="110359" y="1797269"/>
                  </a:lnTo>
                  <a:lnTo>
                    <a:pt x="394138" y="2443655"/>
                  </a:lnTo>
                  <a:lnTo>
                    <a:pt x="961697" y="2664373"/>
                  </a:lnTo>
                  <a:lnTo>
                    <a:pt x="1371600" y="2333297"/>
                  </a:lnTo>
                  <a:lnTo>
                    <a:pt x="1403131" y="1608083"/>
                  </a:lnTo>
                  <a:lnTo>
                    <a:pt x="1828800" y="567559"/>
                  </a:lnTo>
                  <a:lnTo>
                    <a:pt x="1765738" y="141890"/>
                  </a:lnTo>
                  <a:lnTo>
                    <a:pt x="1513490" y="0"/>
                  </a:lnTo>
                  <a:lnTo>
                    <a:pt x="614856" y="488731"/>
                  </a:lnTo>
                  <a:lnTo>
                    <a:pt x="78828" y="867104"/>
                  </a:lnTo>
                  <a:lnTo>
                    <a:pt x="0" y="1119352"/>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9B7DCAD-FE75-8FAF-B7D8-C443CAF47EA7}"/>
                    </a:ext>
                  </a:extLst>
                </p:cNvPr>
                <p:cNvSpPr txBox="1"/>
                <p:nvPr/>
              </p:nvSpPr>
              <p:spPr>
                <a:xfrm rot="19167461">
                  <a:off x="8886445" y="2873184"/>
                  <a:ext cx="941604" cy="369332"/>
                </a:xfrm>
                <a:prstGeom prst="rect">
                  <a:avLst/>
                </a:prstGeom>
                <a:noFill/>
              </p:spPr>
              <p:txBody>
                <a:bodyPr wrap="none" rtlCol="0">
                  <a:spAutoFit/>
                </a:bodyPr>
                <a:lstStyle/>
                <a:p>
                  <a14:m>
                    <m:oMath xmlns:m="http://schemas.openxmlformats.org/officeDocument/2006/math">
                      <m:r>
                        <a:rPr lang="en-US" b="0" i="1" smtClean="0">
                          <a:solidFill>
                            <a:schemeClr val="tx2">
                              <a:lumMod val="75000"/>
                            </a:schemeClr>
                          </a:solidFill>
                          <a:latin typeface="Cambria Math" panose="02040503050406030204" pitchFamily="18" charset="0"/>
                        </a:rPr>
                        <m:t>𝑘</m:t>
                      </m:r>
                    </m:oMath>
                  </a14:m>
                  <a:r>
                    <a:rPr lang="en-US" dirty="0">
                      <a:solidFill>
                        <a:schemeClr val="tx2">
                          <a:lumMod val="75000"/>
                        </a:schemeClr>
                      </a:solidFill>
                    </a:rPr>
                    <a:t> nodes</a:t>
                  </a:r>
                </a:p>
              </p:txBody>
            </p:sp>
          </mc:Choice>
          <mc:Fallback xmlns="">
            <p:sp>
              <p:nvSpPr>
                <p:cNvPr id="45" name="TextBox 44">
                  <a:extLst>
                    <a:ext uri="{FF2B5EF4-FFF2-40B4-BE49-F238E27FC236}">
                      <a16:creationId xmlns:a16="http://schemas.microsoft.com/office/drawing/2014/main" id="{99B7DCAD-FE75-8FAF-B7D8-C443CAF47EA7}"/>
                    </a:ext>
                  </a:extLst>
                </p:cNvPr>
                <p:cNvSpPr txBox="1">
                  <a:spLocks noRot="1" noChangeAspect="1" noMove="1" noResize="1" noEditPoints="1" noAdjustHandles="1" noChangeArrowheads="1" noChangeShapeType="1" noTextEdit="1"/>
                </p:cNvSpPr>
                <p:nvPr/>
              </p:nvSpPr>
              <p:spPr>
                <a:xfrm rot="19167461">
                  <a:off x="8886445" y="2873184"/>
                  <a:ext cx="941604" cy="369332"/>
                </a:xfrm>
                <a:prstGeom prst="rect">
                  <a:avLst/>
                </a:prstGeom>
                <a:blipFill>
                  <a:blip r:embed="rId7"/>
                  <a:stretch>
                    <a:fillRect t="-6122" r="-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Oval 46">
                  <a:extLst>
                    <a:ext uri="{FF2B5EF4-FFF2-40B4-BE49-F238E27FC236}">
                      <a16:creationId xmlns:a16="http://schemas.microsoft.com/office/drawing/2014/main" id="{5A4C501F-64FF-88BA-788A-8096A2CFC062}"/>
                    </a:ext>
                  </a:extLst>
                </p:cNvPr>
                <p:cNvSpPr/>
                <p:nvPr/>
              </p:nvSpPr>
              <p:spPr>
                <a:xfrm>
                  <a:off x="10944242" y="1803327"/>
                  <a:ext cx="335171" cy="3351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oMath>
                    </m:oMathPara>
                  </a14:m>
                  <a:endParaRPr lang="en-US" dirty="0">
                    <a:solidFill>
                      <a:schemeClr val="tx1"/>
                    </a:solidFill>
                  </a:endParaRPr>
                </a:p>
              </p:txBody>
            </p:sp>
          </mc:Choice>
          <mc:Fallback xmlns="">
            <p:sp>
              <p:nvSpPr>
                <p:cNvPr id="47" name="Oval 46">
                  <a:extLst>
                    <a:ext uri="{FF2B5EF4-FFF2-40B4-BE49-F238E27FC236}">
                      <a16:creationId xmlns:a16="http://schemas.microsoft.com/office/drawing/2014/main" id="{5A4C501F-64FF-88BA-788A-8096A2CFC062}"/>
                    </a:ext>
                  </a:extLst>
                </p:cNvPr>
                <p:cNvSpPr>
                  <a:spLocks noRot="1" noChangeAspect="1" noMove="1" noResize="1" noEditPoints="1" noAdjustHandles="1" noChangeArrowheads="1" noChangeShapeType="1" noTextEdit="1"/>
                </p:cNvSpPr>
                <p:nvPr/>
              </p:nvSpPr>
              <p:spPr>
                <a:xfrm>
                  <a:off x="10944242" y="1803327"/>
                  <a:ext cx="335171" cy="335171"/>
                </a:xfrm>
                <a:prstGeom prst="ellipse">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4095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Self-Edges and Duplicate Edges</a:t>
            </a:r>
          </a:p>
        </p:txBody>
      </p:sp>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a:p>
        </p:txBody>
      </p:sp>
      <p:grpSp>
        <p:nvGrpSpPr>
          <p:cNvPr id="11" name="Group 10">
            <a:extLst>
              <a:ext uri="{FF2B5EF4-FFF2-40B4-BE49-F238E27FC236}">
                <a16:creationId xmlns:a16="http://schemas.microsoft.com/office/drawing/2014/main" id="{3D4F64E0-3961-CFDA-3271-06B48D4D0B4D}"/>
              </a:ext>
            </a:extLst>
          </p:cNvPr>
          <p:cNvGrpSpPr/>
          <p:nvPr/>
        </p:nvGrpSpPr>
        <p:grpSpPr>
          <a:xfrm>
            <a:off x="1524000" y="2625729"/>
            <a:ext cx="7044346" cy="3888478"/>
            <a:chOff x="1524000" y="2625729"/>
            <a:chExt cx="7044346" cy="3888478"/>
          </a:xfrm>
        </p:grpSpPr>
        <p:grpSp>
          <p:nvGrpSpPr>
            <p:cNvPr id="2070" name="Group 2069"/>
            <p:cNvGrpSpPr/>
            <p:nvPr/>
          </p:nvGrpSpPr>
          <p:grpSpPr>
            <a:xfrm>
              <a:off x="1524000" y="2625729"/>
              <a:ext cx="7044346" cy="3888478"/>
              <a:chOff x="0" y="3020093"/>
              <a:chExt cx="7044346" cy="388847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50" idx="6"/>
                <a:endCxn id="51" idx="2"/>
              </p:cNvCxnSpPr>
              <p:nvPr/>
            </p:nvCxnSpPr>
            <p:spPr>
              <a:xfrm flipV="1">
                <a:off x="3360148" y="6395303"/>
                <a:ext cx="1641019" cy="256634"/>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3" name="Straight Connector 2">
              <a:extLst>
                <a:ext uri="{FF2B5EF4-FFF2-40B4-BE49-F238E27FC236}">
                  <a16:creationId xmlns:a16="http://schemas.microsoft.com/office/drawing/2014/main" id="{05017AB7-164A-F3E8-2283-B6D8043EC3F1}"/>
                </a:ext>
              </a:extLst>
            </p:cNvPr>
            <p:cNvCxnSpPr>
              <a:cxnSpLocks/>
              <a:stCxn id="51" idx="7"/>
              <a:endCxn id="54"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03C30C-4DA2-F5A0-18BB-7C9D45A12607}"/>
                </a:ext>
              </a:extLst>
            </p:cNvPr>
            <p:cNvCxnSpPr>
              <a:cxnSpLocks/>
              <a:stCxn id="50" idx="3"/>
              <a:endCxn id="45"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0D33CB24-50C7-D2CF-FAED-CF4F258497C8}"/>
              </a:ext>
            </a:extLst>
          </p:cNvPr>
          <p:cNvCxnSpPr>
            <a:cxnSpLocks/>
            <a:stCxn id="5" idx="6"/>
            <a:endCxn id="44" idx="3"/>
          </p:cNvCxnSpPr>
          <p:nvPr/>
        </p:nvCxnSpPr>
        <p:spPr>
          <a:xfrm flipV="1">
            <a:off x="2037268" y="3063831"/>
            <a:ext cx="1492916" cy="962604"/>
          </a:xfrm>
          <a:prstGeom prst="line">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6B0E6A-605D-5996-9043-170D7CC5F07A}"/>
              </a:ext>
            </a:extLst>
          </p:cNvPr>
          <p:cNvCxnSpPr>
            <a:cxnSpLocks/>
            <a:stCxn id="51" idx="3"/>
            <a:endCxn id="50" idx="5"/>
          </p:cNvCxnSpPr>
          <p:nvPr/>
        </p:nvCxnSpPr>
        <p:spPr>
          <a:xfrm flipH="1">
            <a:off x="4808982" y="6182407"/>
            <a:ext cx="1791351" cy="256634"/>
          </a:xfrm>
          <a:prstGeom prst="line">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9B9F7E4-6D03-3262-1E65-A6910025C7EF}"/>
              </a:ext>
            </a:extLst>
          </p:cNvPr>
          <p:cNvCxnSpPr>
            <a:cxnSpLocks/>
            <a:stCxn id="5" idx="0"/>
            <a:endCxn id="5" idx="2"/>
          </p:cNvCxnSpPr>
          <p:nvPr/>
        </p:nvCxnSpPr>
        <p:spPr>
          <a:xfrm rot="16200000" flipH="1" flipV="1">
            <a:off x="1524000" y="3769801"/>
            <a:ext cx="256634" cy="256634"/>
          </a:xfrm>
          <a:prstGeom prst="curvedConnector4">
            <a:avLst>
              <a:gd name="adj1" fmla="val -135735"/>
              <a:gd name="adj2" fmla="val 235735"/>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C3F99A2-D314-6EC0-C057-BC351C4F1666}"/>
              </a:ext>
            </a:extLst>
          </p:cNvPr>
          <p:cNvSpPr txBox="1"/>
          <p:nvPr/>
        </p:nvSpPr>
        <p:spPr>
          <a:xfrm>
            <a:off x="3108113" y="1460924"/>
            <a:ext cx="10407197" cy="1015663"/>
          </a:xfrm>
          <a:prstGeom prst="rect">
            <a:avLst/>
          </a:prstGeom>
          <a:noFill/>
        </p:spPr>
        <p:txBody>
          <a:bodyPr wrap="square" rtlCol="0">
            <a:spAutoFit/>
          </a:bodyPr>
          <a:lstStyle/>
          <a:p>
            <a:r>
              <a:rPr lang="en-US" sz="2000" dirty="0"/>
              <a:t>Some graphs may have duplicate edges (e.g. here we have the edge (1,2) twice).</a:t>
            </a:r>
          </a:p>
          <a:p>
            <a:r>
              <a:rPr lang="en-US" sz="2000" dirty="0"/>
              <a:t>Some may also have self-edges (e.g. here there is an edge from 1 to 1).</a:t>
            </a:r>
          </a:p>
          <a:p>
            <a:r>
              <a:rPr lang="en-US" sz="2000" dirty="0"/>
              <a:t>Graph with  Neither self-edges nor duplicate edges are called </a:t>
            </a:r>
            <a:r>
              <a:rPr lang="en-US" sz="2000" b="1" dirty="0">
                <a:solidFill>
                  <a:srgbClr val="FF00FF"/>
                </a:solidFill>
              </a:rPr>
              <a:t>simple graphs</a:t>
            </a:r>
          </a:p>
        </p:txBody>
      </p:sp>
    </p:spTree>
    <p:extLst>
      <p:ext uri="{BB962C8B-B14F-4D97-AF65-F5344CB8AC3E}">
        <p14:creationId xmlns:p14="http://schemas.microsoft.com/office/powerpoint/2010/main" val="3538788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50</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51</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52</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53</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54</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55</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56</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59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sp>
        <p:nvSpPr>
          <p:cNvPr id="4" name="Slide Number Placeholder 3"/>
          <p:cNvSpPr>
            <a:spLocks noGrp="1"/>
          </p:cNvSpPr>
          <p:nvPr>
            <p:ph type="sldNum" sz="quarter" idx="12"/>
          </p:nvPr>
        </p:nvSpPr>
        <p:spPr/>
        <p:txBody>
          <a:bodyPr/>
          <a:lstStyle/>
          <a:p>
            <a:fld id="{86BADE50-950A-4D58-BFB2-FA2C6A8B385D}" type="slidenum">
              <a:rPr lang="en-US" smtClean="0"/>
              <a:t>6</a:t>
            </a:fld>
            <a:endParaRPr lang="en-US"/>
          </a:p>
        </p:txBody>
      </p:sp>
      <p:grpSp>
        <p:nvGrpSpPr>
          <p:cNvPr id="2070" name="Group 2069"/>
          <p:cNvGrpSpPr/>
          <p:nvPr/>
        </p:nvGrpSpPr>
        <p:grpSpPr>
          <a:xfrm>
            <a:off x="1524000" y="2743200"/>
            <a:ext cx="7044346" cy="4072018"/>
            <a:chOff x="0" y="2862182"/>
            <a:chExt cx="7044346" cy="4072018"/>
          </a:xfrm>
        </p:grpSpPr>
        <p:cxnSp>
          <p:nvCxnSpPr>
            <p:cNvPr id="17" name="Straight Connector 16"/>
            <p:cNvCxnSpPr>
              <a:stCxn id="5" idx="7"/>
              <a:endCxn id="44"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4" idx="6"/>
              <a:endCxn id="48"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4"/>
              <a:endCxn id="45"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47" idx="3"/>
              <a:endCxn id="45"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0" idx="2"/>
              <a:endCxn id="45"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7" idx="5"/>
              <a:endCxn id="5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7" idx="7"/>
              <a:endCxn id="48"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0" idx="6"/>
              <a:endCxn id="51"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1" idx="1"/>
              <a:endCxn id="48"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4" idx="2"/>
              <a:endCxn id="48"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1" idx="0"/>
              <a:endCxn id="5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3" idx="1"/>
              <a:endCxn id="54"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3" idx="3"/>
              <a:endCxn id="51"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57" name="TextBox 2056"/>
            <p:cNvSpPr txBox="1"/>
            <p:nvPr/>
          </p:nvSpPr>
          <p:spPr>
            <a:xfrm>
              <a:off x="886366" y="3331447"/>
              <a:ext cx="418704" cy="369332"/>
            </a:xfrm>
            <a:prstGeom prst="rect">
              <a:avLst/>
            </a:prstGeom>
            <a:noFill/>
          </p:spPr>
          <p:txBody>
            <a:bodyPr wrap="none" rtlCol="0">
              <a:spAutoFit/>
            </a:bodyPr>
            <a:lstStyle/>
            <a:p>
              <a:r>
                <a:rPr lang="en-US" dirty="0">
                  <a:solidFill>
                    <a:srgbClr val="00B050"/>
                  </a:solidFill>
                </a:rPr>
                <a:t>10</a:t>
              </a:r>
            </a:p>
          </p:txBody>
        </p:sp>
        <p:sp>
          <p:nvSpPr>
            <p:cNvPr id="57" name="TextBox 56"/>
            <p:cNvSpPr txBox="1"/>
            <p:nvPr/>
          </p:nvSpPr>
          <p:spPr>
            <a:xfrm>
              <a:off x="6095562" y="4099030"/>
              <a:ext cx="301686" cy="369332"/>
            </a:xfrm>
            <a:prstGeom prst="rect">
              <a:avLst/>
            </a:prstGeom>
            <a:noFill/>
          </p:spPr>
          <p:txBody>
            <a:bodyPr wrap="none" rtlCol="0">
              <a:spAutoFit/>
            </a:bodyPr>
            <a:lstStyle/>
            <a:p>
              <a:r>
                <a:rPr lang="en-US" dirty="0">
                  <a:solidFill>
                    <a:srgbClr val="00B050"/>
                  </a:solidFill>
                </a:rPr>
                <a:t>2</a:t>
              </a:r>
            </a:p>
          </p:txBody>
        </p:sp>
        <p:sp>
          <p:nvSpPr>
            <p:cNvPr id="58" name="TextBox 57"/>
            <p:cNvSpPr txBox="1"/>
            <p:nvPr/>
          </p:nvSpPr>
          <p:spPr>
            <a:xfrm>
              <a:off x="3895875" y="6564868"/>
              <a:ext cx="301686" cy="369332"/>
            </a:xfrm>
            <a:prstGeom prst="rect">
              <a:avLst/>
            </a:prstGeom>
            <a:noFill/>
          </p:spPr>
          <p:txBody>
            <a:bodyPr wrap="none" rtlCol="0">
              <a:spAutoFit/>
            </a:bodyPr>
            <a:lstStyle/>
            <a:p>
              <a:r>
                <a:rPr lang="en-US" dirty="0">
                  <a:solidFill>
                    <a:srgbClr val="00B050"/>
                  </a:solidFill>
                </a:rPr>
                <a:t>6</a:t>
              </a:r>
            </a:p>
          </p:txBody>
        </p:sp>
        <p:sp>
          <p:nvSpPr>
            <p:cNvPr id="59" name="TextBox 58"/>
            <p:cNvSpPr txBox="1"/>
            <p:nvPr/>
          </p:nvSpPr>
          <p:spPr>
            <a:xfrm>
              <a:off x="6047348" y="5905158"/>
              <a:ext cx="418704" cy="369332"/>
            </a:xfrm>
            <a:prstGeom prst="rect">
              <a:avLst/>
            </a:prstGeom>
            <a:noFill/>
          </p:spPr>
          <p:txBody>
            <a:bodyPr wrap="none" rtlCol="0">
              <a:spAutoFit/>
            </a:bodyPr>
            <a:lstStyle/>
            <a:p>
              <a:r>
                <a:rPr lang="en-US" dirty="0">
                  <a:solidFill>
                    <a:srgbClr val="00B050"/>
                  </a:solidFill>
                </a:rPr>
                <a:t>11</a:t>
              </a:r>
            </a:p>
          </p:txBody>
        </p:sp>
        <p:sp>
          <p:nvSpPr>
            <p:cNvPr id="60" name="TextBox 59"/>
            <p:cNvSpPr txBox="1"/>
            <p:nvPr/>
          </p:nvSpPr>
          <p:spPr>
            <a:xfrm>
              <a:off x="5004912" y="4717243"/>
              <a:ext cx="301686" cy="369332"/>
            </a:xfrm>
            <a:prstGeom prst="rect">
              <a:avLst/>
            </a:prstGeom>
            <a:noFill/>
          </p:spPr>
          <p:txBody>
            <a:bodyPr wrap="none" rtlCol="0">
              <a:spAutoFit/>
            </a:bodyPr>
            <a:lstStyle/>
            <a:p>
              <a:r>
                <a:rPr lang="en-US" dirty="0">
                  <a:solidFill>
                    <a:srgbClr val="00B050"/>
                  </a:solidFill>
                </a:rPr>
                <a:t>9</a:t>
              </a:r>
            </a:p>
          </p:txBody>
        </p:sp>
        <p:sp>
          <p:nvSpPr>
            <p:cNvPr id="61" name="TextBox 60"/>
            <p:cNvSpPr txBox="1"/>
            <p:nvPr/>
          </p:nvSpPr>
          <p:spPr>
            <a:xfrm>
              <a:off x="4119679" y="4462779"/>
              <a:ext cx="301686" cy="369332"/>
            </a:xfrm>
            <a:prstGeom prst="rect">
              <a:avLst/>
            </a:prstGeom>
            <a:noFill/>
          </p:spPr>
          <p:txBody>
            <a:bodyPr wrap="none" rtlCol="0">
              <a:spAutoFit/>
            </a:bodyPr>
            <a:lstStyle/>
            <a:p>
              <a:r>
                <a:rPr lang="en-US" dirty="0">
                  <a:solidFill>
                    <a:srgbClr val="00B050"/>
                  </a:solidFill>
                </a:rPr>
                <a:t>5</a:t>
              </a:r>
            </a:p>
          </p:txBody>
        </p:sp>
        <p:sp>
          <p:nvSpPr>
            <p:cNvPr id="62" name="TextBox 61"/>
            <p:cNvSpPr txBox="1"/>
            <p:nvPr/>
          </p:nvSpPr>
          <p:spPr>
            <a:xfrm>
              <a:off x="4582463" y="3299181"/>
              <a:ext cx="301686" cy="369332"/>
            </a:xfrm>
            <a:prstGeom prst="rect">
              <a:avLst/>
            </a:prstGeom>
            <a:noFill/>
          </p:spPr>
          <p:txBody>
            <a:bodyPr wrap="none" rtlCol="0">
              <a:spAutoFit/>
            </a:bodyPr>
            <a:lstStyle/>
            <a:p>
              <a:r>
                <a:rPr lang="en-US" dirty="0">
                  <a:solidFill>
                    <a:srgbClr val="00B050"/>
                  </a:solidFill>
                </a:rPr>
                <a:t>8</a:t>
              </a:r>
            </a:p>
          </p:txBody>
        </p:sp>
        <p:sp>
          <p:nvSpPr>
            <p:cNvPr id="63" name="TextBox 62"/>
            <p:cNvSpPr txBox="1"/>
            <p:nvPr/>
          </p:nvSpPr>
          <p:spPr>
            <a:xfrm>
              <a:off x="3058462" y="5546337"/>
              <a:ext cx="301686" cy="369332"/>
            </a:xfrm>
            <a:prstGeom prst="rect">
              <a:avLst/>
            </a:prstGeom>
            <a:noFill/>
          </p:spPr>
          <p:txBody>
            <a:bodyPr wrap="none" rtlCol="0">
              <a:spAutoFit/>
            </a:bodyPr>
            <a:lstStyle/>
            <a:p>
              <a:r>
                <a:rPr lang="en-US" dirty="0">
                  <a:solidFill>
                    <a:srgbClr val="00B050"/>
                  </a:solidFill>
                </a:rPr>
                <a:t>3</a:t>
              </a:r>
            </a:p>
          </p:txBody>
        </p:sp>
        <p:sp>
          <p:nvSpPr>
            <p:cNvPr id="64" name="TextBox 63"/>
            <p:cNvSpPr txBox="1"/>
            <p:nvPr/>
          </p:nvSpPr>
          <p:spPr>
            <a:xfrm>
              <a:off x="3064048" y="3853179"/>
              <a:ext cx="301686" cy="369332"/>
            </a:xfrm>
            <a:prstGeom prst="rect">
              <a:avLst/>
            </a:prstGeom>
            <a:noFill/>
          </p:spPr>
          <p:txBody>
            <a:bodyPr wrap="none" rtlCol="0">
              <a:spAutoFit/>
            </a:bodyPr>
            <a:lstStyle/>
            <a:p>
              <a:r>
                <a:rPr lang="en-US" dirty="0">
                  <a:solidFill>
                    <a:srgbClr val="00B050"/>
                  </a:solidFill>
                </a:rPr>
                <a:t>7</a:t>
              </a:r>
            </a:p>
          </p:txBody>
        </p:sp>
        <p:sp>
          <p:nvSpPr>
            <p:cNvPr id="65" name="TextBox 64"/>
            <p:cNvSpPr txBox="1"/>
            <p:nvPr/>
          </p:nvSpPr>
          <p:spPr>
            <a:xfrm>
              <a:off x="2051034" y="5224258"/>
              <a:ext cx="301686" cy="369332"/>
            </a:xfrm>
            <a:prstGeom prst="rect">
              <a:avLst/>
            </a:prstGeom>
            <a:noFill/>
          </p:spPr>
          <p:txBody>
            <a:bodyPr wrap="none" rtlCol="0">
              <a:spAutoFit/>
            </a:bodyPr>
            <a:lstStyle/>
            <a:p>
              <a:r>
                <a:rPr lang="en-US" dirty="0">
                  <a:solidFill>
                    <a:srgbClr val="00B050"/>
                  </a:solidFill>
                </a:rPr>
                <a:t>3</a:t>
              </a:r>
            </a:p>
          </p:txBody>
        </p:sp>
        <p:sp>
          <p:nvSpPr>
            <p:cNvPr id="66" name="TextBox 65"/>
            <p:cNvSpPr txBox="1"/>
            <p:nvPr/>
          </p:nvSpPr>
          <p:spPr>
            <a:xfrm>
              <a:off x="1885966" y="6404395"/>
              <a:ext cx="301686" cy="369332"/>
            </a:xfrm>
            <a:prstGeom prst="rect">
              <a:avLst/>
            </a:prstGeom>
            <a:noFill/>
          </p:spPr>
          <p:txBody>
            <a:bodyPr wrap="none" rtlCol="0">
              <a:spAutoFit/>
            </a:bodyPr>
            <a:lstStyle/>
            <a:p>
              <a:r>
                <a:rPr lang="en-US" dirty="0">
                  <a:solidFill>
                    <a:srgbClr val="00B050"/>
                  </a:solidFill>
                </a:rPr>
                <a:t>1</a:t>
              </a:r>
            </a:p>
          </p:txBody>
        </p:sp>
        <p:sp>
          <p:nvSpPr>
            <p:cNvPr id="67" name="TextBox 66"/>
            <p:cNvSpPr txBox="1"/>
            <p:nvPr/>
          </p:nvSpPr>
          <p:spPr>
            <a:xfrm>
              <a:off x="2830979" y="2862182"/>
              <a:ext cx="301686" cy="369332"/>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256634" y="5096525"/>
              <a:ext cx="418704" cy="369332"/>
            </a:xfrm>
            <a:prstGeom prst="rect">
              <a:avLst/>
            </a:prstGeom>
            <a:noFill/>
          </p:spPr>
          <p:txBody>
            <a:bodyPr wrap="none" rtlCol="0">
              <a:spAutoFit/>
            </a:bodyPr>
            <a:lstStyle/>
            <a:p>
              <a:r>
                <a:rPr lang="en-US" dirty="0">
                  <a:solidFill>
                    <a:srgbClr val="00B050"/>
                  </a:solidFill>
                </a:rPr>
                <a:t>12</a:t>
              </a:r>
            </a:p>
          </p:txBody>
        </p:sp>
        <p:cxnSp>
          <p:nvCxnSpPr>
            <p:cNvPr id="69" name="Straight Connector 68"/>
            <p:cNvCxnSpPr>
              <a:stCxn id="44" idx="4"/>
              <a:endCxn id="45"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14258" y="4262424"/>
              <a:ext cx="301686" cy="369332"/>
            </a:xfrm>
            <a:prstGeom prst="rect">
              <a:avLst/>
            </a:prstGeom>
            <a:noFill/>
          </p:spPr>
          <p:txBody>
            <a:bodyPr wrap="none" rtlCol="0">
              <a:spAutoFit/>
            </a:bodyPr>
            <a:lstStyle/>
            <a:p>
              <a:r>
                <a:rPr lang="en-US" dirty="0">
                  <a:solidFill>
                    <a:srgbClr val="00B050"/>
                  </a:solidFill>
                </a:rPr>
                <a:t>9</a:t>
              </a:r>
            </a:p>
          </p:txBody>
        </p:sp>
        <p:sp>
          <p:nvSpPr>
            <p:cNvPr id="5" name="Oval 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Oval 43"/>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7" name="Oval 4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8" name="Oval 4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0" name="Oval 4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1" name="Oval 50"/>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53" name="Oval 5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54" name="Oval 5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mc:AlternateContent xmlns:mc="http://schemas.openxmlformats.org/markup-compatibility/2006" xmlns:a14="http://schemas.microsoft.com/office/drawing/2010/main">
        <mc:Choice Requires="a14">
          <p:sp>
            <p:nvSpPr>
              <p:cNvPr id="2067" name="TextBox 2066"/>
              <p:cNvSpPr txBox="1"/>
              <p:nvPr/>
            </p:nvSpPr>
            <p:spPr>
              <a:xfrm>
                <a:off x="3976310" y="1295402"/>
                <a:ext cx="4802981" cy="707886"/>
              </a:xfrm>
              <a:prstGeom prst="rect">
                <a:avLst/>
              </a:prstGeom>
              <a:noFill/>
            </p:spPr>
            <p:txBody>
              <a:bodyPr wrap="none" rtlCol="0">
                <a:spAutoFit/>
              </a:bodyPr>
              <a:lstStyle/>
              <a:p>
                <a:r>
                  <a:rPr lang="en-US" sz="4000" dirty="0"/>
                  <a:t>Definition: </a:t>
                </a:r>
                <a14:m>
                  <m:oMath xmlns:m="http://schemas.openxmlformats.org/officeDocument/2006/math">
                    <m:r>
                      <a:rPr lang="en-US" sz="4000" i="1">
                        <a:latin typeface="Cambria Math"/>
                      </a:rPr>
                      <m:t>𝐺</m:t>
                    </m:r>
                    <m:r>
                      <a:rPr lang="en-US" sz="4000" i="1">
                        <a:latin typeface="Cambria Math"/>
                      </a:rPr>
                      <m:t>=(</m:t>
                    </m:r>
                    <m:r>
                      <a:rPr lang="en-US" sz="4000" i="1">
                        <a:solidFill>
                          <a:srgbClr val="0070C0"/>
                        </a:solidFill>
                        <a:latin typeface="Cambria Math"/>
                      </a:rPr>
                      <m:t>𝑉</m:t>
                    </m:r>
                    <m:r>
                      <a:rPr lang="en-US" sz="4000" i="1">
                        <a:latin typeface="Cambria Math"/>
                      </a:rPr>
                      <m:t>,</m:t>
                    </m:r>
                    <m:r>
                      <a:rPr lang="en-US" sz="4000" i="1">
                        <a:solidFill>
                          <a:srgbClr val="FF0000"/>
                        </a:solidFill>
                        <a:latin typeface="Cambria Math"/>
                      </a:rPr>
                      <m:t>𝐸</m:t>
                    </m:r>
                    <m:r>
                      <a:rPr lang="en-US" sz="4000" i="1">
                        <a:latin typeface="Cambria Math"/>
                      </a:rPr>
                      <m:t>)</m:t>
                    </m:r>
                  </m:oMath>
                </a14:m>
                <a:endParaRPr lang="en-US" sz="4000" dirty="0"/>
              </a:p>
            </p:txBody>
          </p:sp>
        </mc:Choice>
        <mc:Fallback xmlns="">
          <p:sp>
            <p:nvSpPr>
              <p:cNvPr id="2067" name="TextBox 2066"/>
              <p:cNvSpPr txBox="1">
                <a:spLocks noRot="1" noChangeAspect="1" noMove="1" noResize="1" noEditPoints="1" noAdjustHandles="1" noChangeArrowheads="1" noChangeShapeType="1" noTextEdit="1"/>
              </p:cNvSpPr>
              <p:nvPr/>
            </p:nvSpPr>
            <p:spPr>
              <a:xfrm>
                <a:off x="3976310" y="1295402"/>
                <a:ext cx="4802981" cy="707886"/>
              </a:xfrm>
              <a:prstGeom prst="rect">
                <a:avLst/>
              </a:prstGeom>
              <a:blipFill>
                <a:blip r:embed="rId2"/>
                <a:stretch>
                  <a:fillRect l="-4222" t="-12281" r="-2111" b="-36842"/>
                </a:stretch>
              </a:blipFill>
            </p:spPr>
            <p:txBody>
              <a:bodyPr/>
              <a:lstStyle/>
              <a:p>
                <a:r>
                  <a:rPr lang="en-US">
                    <a:noFill/>
                  </a:rPr>
                  <a:t> </a:t>
                </a:r>
              </a:p>
            </p:txBody>
          </p:sp>
        </mc:Fallback>
      </mc:AlternateContent>
      <p:sp>
        <p:nvSpPr>
          <p:cNvPr id="2068" name="TextBox 2067"/>
          <p:cNvSpPr txBox="1"/>
          <p:nvPr/>
        </p:nvSpPr>
        <p:spPr>
          <a:xfrm>
            <a:off x="6639846" y="1058920"/>
            <a:ext cx="2097754" cy="461665"/>
          </a:xfrm>
          <a:prstGeom prst="rect">
            <a:avLst/>
          </a:prstGeom>
          <a:noFill/>
        </p:spPr>
        <p:txBody>
          <a:bodyPr wrap="none" rtlCol="0">
            <a:spAutoFit/>
          </a:bodyPr>
          <a:lstStyle/>
          <a:p>
            <a:r>
              <a:rPr lang="en-US" sz="2400" dirty="0">
                <a:solidFill>
                  <a:srgbClr val="0070C0"/>
                </a:solidFill>
              </a:rPr>
              <a:t>Vertices/Nodes</a:t>
            </a:r>
          </a:p>
        </p:txBody>
      </p:sp>
      <p:sp>
        <p:nvSpPr>
          <p:cNvPr id="90" name="TextBox 89"/>
          <p:cNvSpPr txBox="1"/>
          <p:nvPr/>
        </p:nvSpPr>
        <p:spPr>
          <a:xfrm>
            <a:off x="7990052" y="1847846"/>
            <a:ext cx="908582" cy="461665"/>
          </a:xfrm>
          <a:prstGeom prst="rect">
            <a:avLst/>
          </a:prstGeom>
          <a:noFill/>
        </p:spPr>
        <p:txBody>
          <a:bodyPr wrap="none" rtlCol="0">
            <a:spAutoFit/>
          </a:bodyPr>
          <a:lstStyle/>
          <a:p>
            <a:r>
              <a:rPr lang="en-US" sz="2400" dirty="0">
                <a:solidFill>
                  <a:srgbClr val="FF0000"/>
                </a:solidFill>
              </a:rPr>
              <a:t>Edges</a:t>
            </a:r>
          </a:p>
        </p:txBody>
      </p:sp>
      <mc:AlternateContent xmlns:mc="http://schemas.openxmlformats.org/markup-compatibility/2006" xmlns:a14="http://schemas.microsoft.com/office/drawing/2010/main">
        <mc:Choice Requires="a14">
          <p:sp>
            <p:nvSpPr>
              <p:cNvPr id="91" name="TextBox 90"/>
              <p:cNvSpPr txBox="1"/>
              <p:nvPr/>
            </p:nvSpPr>
            <p:spPr>
              <a:xfrm>
                <a:off x="2496650" y="1981200"/>
                <a:ext cx="5047151" cy="707886"/>
              </a:xfrm>
              <a:prstGeom prst="rect">
                <a:avLst/>
              </a:prstGeom>
              <a:noFill/>
            </p:spPr>
            <p:txBody>
              <a:bodyPr wrap="none" rtlCol="0">
                <a:spAutoFit/>
              </a:bodyPr>
              <a:lstStyle/>
              <a:p>
                <a14:m>
                  <m:oMath xmlns:m="http://schemas.openxmlformats.org/officeDocument/2006/math">
                    <m:r>
                      <a:rPr lang="en-US" sz="3200" i="1">
                        <a:solidFill>
                          <a:srgbClr val="00B050"/>
                        </a:solidFill>
                        <a:latin typeface="Cambria Math"/>
                      </a:rPr>
                      <m:t>𝑤</m:t>
                    </m:r>
                    <m:d>
                      <m:dPr>
                        <m:ctrlPr>
                          <a:rPr lang="en-US" sz="3200" i="1">
                            <a:latin typeface="Cambria Math" panose="02040503050406030204" pitchFamily="18" charset="0"/>
                          </a:rPr>
                        </m:ctrlPr>
                      </m:dPr>
                      <m:e>
                        <m:r>
                          <a:rPr lang="en-US" sz="3200" i="1">
                            <a:solidFill>
                              <a:srgbClr val="FF0000"/>
                            </a:solidFill>
                            <a:latin typeface="Cambria Math"/>
                          </a:rPr>
                          <m:t>𝑒</m:t>
                        </m:r>
                      </m:e>
                    </m:d>
                    <m:r>
                      <a:rPr lang="en-US" sz="3200" i="1">
                        <a:latin typeface="Cambria Math"/>
                      </a:rPr>
                      <m:t>=</m:t>
                    </m:r>
                  </m:oMath>
                </a14:m>
                <a:r>
                  <a:rPr lang="en-US" sz="4000" dirty="0"/>
                  <a:t> </a:t>
                </a:r>
                <a:r>
                  <a:rPr lang="en-US" sz="4000" dirty="0">
                    <a:solidFill>
                      <a:srgbClr val="00B050"/>
                    </a:solidFill>
                  </a:rPr>
                  <a:t>weight</a:t>
                </a:r>
                <a:r>
                  <a:rPr lang="en-US" sz="4000" dirty="0"/>
                  <a:t> of </a:t>
                </a:r>
                <a:r>
                  <a:rPr lang="en-US" sz="4000" dirty="0">
                    <a:solidFill>
                      <a:srgbClr val="FF0000"/>
                    </a:solidFill>
                  </a:rPr>
                  <a:t>edge </a:t>
                </a:r>
                <a14:m>
                  <m:oMath xmlns:m="http://schemas.openxmlformats.org/officeDocument/2006/math">
                    <m:r>
                      <a:rPr lang="en-US" sz="4000" i="1" dirty="0">
                        <a:solidFill>
                          <a:srgbClr val="FF0000"/>
                        </a:solidFill>
                        <a:latin typeface="Cambria Math"/>
                      </a:rPr>
                      <m:t>𝑒</m:t>
                    </m:r>
                  </m:oMath>
                </a14:m>
                <a:endParaRPr lang="en-US" sz="4000" dirty="0">
                  <a:solidFill>
                    <a:srgbClr val="FF0000"/>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496650" y="1981200"/>
                <a:ext cx="5047151" cy="707886"/>
              </a:xfrm>
              <a:prstGeom prst="rect">
                <a:avLst/>
              </a:prstGeom>
              <a:blipFill>
                <a:blip r:embed="rId3"/>
                <a:stretch>
                  <a:fillRect l="-251" t="-14286"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69" name="TextBox 2068"/>
              <p:cNvSpPr txBox="1"/>
              <p:nvPr/>
            </p:nvSpPr>
            <p:spPr>
              <a:xfrm>
                <a:off x="7322224" y="2789982"/>
                <a:ext cx="265162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70C0"/>
                          </a:solidFill>
                          <a:latin typeface="Cambria Math"/>
                        </a:rPr>
                        <m:t>𝑉</m:t>
                      </m:r>
                      <m:r>
                        <a:rPr lang="en-US" sz="2000" i="1" smtClean="0">
                          <a:solidFill>
                            <a:srgbClr val="0070C0"/>
                          </a:solidFill>
                          <a:latin typeface="Cambria Math"/>
                        </a:rPr>
                        <m:t>={1,2,3,4,5,6,7,8,9}</m:t>
                      </m:r>
                    </m:oMath>
                  </m:oMathPara>
                </a14:m>
                <a:endParaRPr lang="en-US" sz="2000" dirty="0">
                  <a:solidFill>
                    <a:srgbClr val="0070C0"/>
                  </a:solidFill>
                </a:endParaRPr>
              </a:p>
            </p:txBody>
          </p:sp>
        </mc:Choice>
        <mc:Fallback xmlns="">
          <p:sp>
            <p:nvSpPr>
              <p:cNvPr id="2069" name="TextBox 2068"/>
              <p:cNvSpPr txBox="1">
                <a:spLocks noRot="1" noChangeAspect="1" noMove="1" noResize="1" noEditPoints="1" noAdjustHandles="1" noChangeArrowheads="1" noChangeShapeType="1" noTextEdit="1"/>
              </p:cNvSpPr>
              <p:nvPr/>
            </p:nvSpPr>
            <p:spPr>
              <a:xfrm>
                <a:off x="7322224" y="2789982"/>
                <a:ext cx="2651623" cy="400110"/>
              </a:xfrm>
              <a:prstGeom prst="rect">
                <a:avLst/>
              </a:prstGeom>
              <a:blipFill>
                <a:blip r:embed="rId4"/>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7315200" y="3214708"/>
                <a:ext cx="312047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rPr>
                        <m:t>𝐸</m:t>
                      </m:r>
                      <m:r>
                        <a:rPr lang="en-US" sz="2000" i="1" smtClean="0">
                          <a:solidFill>
                            <a:srgbClr val="FF0000"/>
                          </a:solidFill>
                          <a:latin typeface="Cambria Math"/>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1,2</m:t>
                          </m:r>
                        </m:e>
                      </m:d>
                      <m:r>
                        <a:rPr lang="en-US" sz="2000" b="0" i="1" smtClean="0">
                          <a:solidFill>
                            <a:srgbClr val="FF0000"/>
                          </a:solidFill>
                          <a:latin typeface="Cambria Math" panose="02040503050406030204" pitchFamily="18" charset="0"/>
                        </a:rPr>
                        <m:t>,</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2,3</m:t>
                          </m:r>
                        </m:e>
                      </m:d>
                      <m:r>
                        <a:rPr lang="en-US" sz="2000" b="0" i="1" smtClean="0">
                          <a:solidFill>
                            <a:srgbClr val="FF0000"/>
                          </a:solidFill>
                          <a:latin typeface="Cambria Math" panose="02040503050406030204" pitchFamily="18" charset="0"/>
                        </a:rPr>
                        <m:t>,(1,3)</m:t>
                      </m:r>
                      <m:r>
                        <a:rPr lang="en-US" sz="2000" i="1">
                          <a:solidFill>
                            <a:srgbClr val="FF0000"/>
                          </a:solidFill>
                          <a:latin typeface="Cambria Math"/>
                        </a:rPr>
                        <m:t>,…}</m:t>
                      </m:r>
                    </m:oMath>
                  </m:oMathPara>
                </a14:m>
                <a:endParaRPr lang="en-US" sz="2000" dirty="0">
                  <a:solidFill>
                    <a:srgbClr val="FF0000"/>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7315200" y="3214708"/>
                <a:ext cx="3120470" cy="400110"/>
              </a:xfrm>
              <a:prstGeom prst="rect">
                <a:avLst/>
              </a:prstGeom>
              <a:blipFill>
                <a:blip r:embed="rId5"/>
                <a:stretch>
                  <a:fillRect b="-15152"/>
                </a:stretch>
              </a:blipFill>
            </p:spPr>
            <p:txBody>
              <a:bodyPr/>
              <a:lstStyle/>
              <a:p>
                <a:r>
                  <a:rPr lang="en-US">
                    <a:noFill/>
                  </a:rPr>
                  <a:t> </a:t>
                </a:r>
              </a:p>
            </p:txBody>
          </p:sp>
        </mc:Fallback>
      </mc:AlternateContent>
    </p:spTree>
    <p:extLst>
      <p:ext uri="{BB962C8B-B14F-4D97-AF65-F5344CB8AC3E}">
        <p14:creationId xmlns:p14="http://schemas.microsoft.com/office/powerpoint/2010/main" val="2115300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60</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61</a:t>
            </a:fld>
            <a:endParaRPr lang="en-US"/>
          </a:p>
        </p:txBody>
      </p:sp>
    </p:spTree>
    <p:extLst>
      <p:ext uri="{BB962C8B-B14F-4D97-AF65-F5344CB8AC3E}">
        <p14:creationId xmlns:p14="http://schemas.microsoft.com/office/powerpoint/2010/main" val="2545427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62</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63</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64</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65</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66</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67</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68</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69</a:t>
            </a:fld>
            <a:endParaRPr lang="en-US"/>
          </a:p>
        </p:txBody>
      </p:sp>
      <p:grpSp>
        <p:nvGrpSpPr>
          <p:cNvPr id="47" name="Group 46"/>
          <p:cNvGrpSpPr/>
          <p:nvPr/>
        </p:nvGrpSpPr>
        <p:grpSpPr>
          <a:xfrm>
            <a:off x="3826554" y="41469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344566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A2D5-C737-A39E-7E2E-D192CB644AEF}"/>
              </a:ext>
            </a:extLst>
          </p:cNvPr>
          <p:cNvSpPr>
            <a:spLocks noGrp="1"/>
          </p:cNvSpPr>
          <p:nvPr>
            <p:ph type="title"/>
          </p:nvPr>
        </p:nvSpPr>
        <p:spPr/>
        <p:txBody>
          <a:bodyPr/>
          <a:lstStyle/>
          <a:p>
            <a:r>
              <a:rPr lang="en-US" dirty="0"/>
              <a:t>Graph Applications</a:t>
            </a:r>
          </a:p>
        </p:txBody>
      </p:sp>
      <p:sp>
        <p:nvSpPr>
          <p:cNvPr id="3" name="Content Placeholder 2">
            <a:extLst>
              <a:ext uri="{FF2B5EF4-FFF2-40B4-BE49-F238E27FC236}">
                <a16:creationId xmlns:a16="http://schemas.microsoft.com/office/drawing/2014/main" id="{CD20B705-15E4-A291-8248-D337DB23F1BC}"/>
              </a:ext>
            </a:extLst>
          </p:cNvPr>
          <p:cNvSpPr>
            <a:spLocks noGrp="1"/>
          </p:cNvSpPr>
          <p:nvPr>
            <p:ph idx="1"/>
          </p:nvPr>
        </p:nvSpPr>
        <p:spPr/>
        <p:txBody>
          <a:bodyPr/>
          <a:lstStyle/>
          <a:p>
            <a:r>
              <a:rPr lang="en-US" dirty="0"/>
              <a:t>For each application below, consider:</a:t>
            </a:r>
          </a:p>
          <a:p>
            <a:pPr lvl="1"/>
            <a:r>
              <a:rPr lang="en-US" dirty="0"/>
              <a:t>What are the nodes, what are the edges?</a:t>
            </a:r>
          </a:p>
          <a:p>
            <a:pPr lvl="1"/>
            <a:r>
              <a:rPr lang="en-US" dirty="0"/>
              <a:t>Is the graph directed?</a:t>
            </a:r>
          </a:p>
          <a:p>
            <a:pPr lvl="1"/>
            <a:r>
              <a:rPr lang="en-US" dirty="0"/>
              <a:t>Is the graph simple?</a:t>
            </a:r>
          </a:p>
          <a:p>
            <a:pPr lvl="1"/>
            <a:r>
              <a:rPr lang="en-US" dirty="0"/>
              <a:t>Is the graph weighted?</a:t>
            </a:r>
          </a:p>
          <a:p>
            <a:r>
              <a:rPr lang="en-US" dirty="0"/>
              <a:t>Facebook friends</a:t>
            </a:r>
          </a:p>
          <a:p>
            <a:r>
              <a:rPr lang="en-US" dirty="0"/>
              <a:t>Twitter followers</a:t>
            </a:r>
          </a:p>
          <a:p>
            <a:r>
              <a:rPr lang="en-US" dirty="0"/>
              <a:t>Java inheritance</a:t>
            </a:r>
          </a:p>
          <a:p>
            <a:r>
              <a:rPr lang="en-US" dirty="0"/>
              <a:t>Airline Routes</a:t>
            </a:r>
          </a:p>
          <a:p>
            <a:endParaRPr lang="en-US" dirty="0"/>
          </a:p>
        </p:txBody>
      </p:sp>
    </p:spTree>
    <p:extLst>
      <p:ext uri="{BB962C8B-B14F-4D97-AF65-F5344CB8AC3E}">
        <p14:creationId xmlns:p14="http://schemas.microsoft.com/office/powerpoint/2010/main" val="732656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70</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68CB268-C46A-459C-3E99-D9B93CA796D0}"/>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B980D4A8-AF69-8748-1E35-501D294B5562}"/>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3DF8A8-3B4B-A05E-4EF4-269B0FF5A08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7545C-3A87-442D-536C-B18B1736B65A}"/>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6316FF-DA3C-B9B2-1A42-C9852DEAC9B8}"/>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466D4D-7C41-2CAC-136A-B1219D99CED6}"/>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9C904-1440-5110-A820-8EC69F5633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1A274-3618-827E-8D13-5A8878A1553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603AB8-6EC4-E416-F925-DE82B31A62F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632C1-7B1E-4ED4-DC36-3828F11C4DC0}"/>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AE99C-E83D-F3D1-AA1A-765ECCDC7616}"/>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94C1AF-E932-F5FC-6AAB-14710302E998}"/>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FA993E-C094-72C0-07CE-3C6CF3BA47A4}"/>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8118EB-0531-97E9-1EB4-33780155D05A}"/>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782FC22-818D-13D8-79F5-C7D388FBE60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B3723DBD-7521-B1C2-E618-3B34C9A24FD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C84945D-ADD3-990A-CAE1-D02CD3E6D5F7}"/>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DCFD6F0-28E2-99D0-092C-35F0ABDB9E3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A01992BD-C8D9-F15F-2B51-22280D49405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EFD67750-A88A-6EAA-89E9-B75475678A1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0B7CB6AD-A183-C058-E8C4-434B8A9D726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CB13D4C-2D6A-78BC-3C5B-0BE501F141B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D9F14CA-154C-C60C-A9BB-FF6CE38B2F5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E895D03-4555-83F3-821D-1EAE48FCEF57}"/>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D53A094-C487-A38C-5BD6-5222CD9AE66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958EBAB-A72F-6ED3-2BAE-34FDAED5077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BA058A7-E5F5-6D0A-54E0-5BD5C3AA1D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922CBDD-2E81-8345-04EB-C5461426FEF6}"/>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D44AF6E-6182-55D3-8996-9818DDB36781}"/>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67C0238-EF8C-2EC3-B2F7-70D6091EBE0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2F48B61-2532-DCB2-EB35-AEFB3B4DE5B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D7A2D44B-0B27-5023-E8E3-9E3676D604BC}"/>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677B708-C449-5176-DA1C-551C0AB88332}"/>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48608BA3-9FE9-6A6A-BEDE-3658A17227C5}"/>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25DC489-6E3F-FFD3-3BEB-97D709AFC4C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E275D250-E37A-62D4-F375-92B75CC5E4D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D36BAC0D-825E-283B-F6AC-94F49373D85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94FADF4E-1B36-3744-1254-24068558CF65}"/>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530074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71</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6E442FF3-6FA0-D913-7766-BD278C34B6D8}"/>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95A68EA5-1215-646E-3040-2693CD1A3DF5}"/>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B293A-E1AD-72C9-4C86-22C23BA74361}"/>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839797-672F-1F87-A632-53C8AEBD789D}"/>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673150-39BE-4C5B-81BF-2CB94FC0B9BD}"/>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05ECF6-335F-ED29-F438-802B5CF37CAD}"/>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EE0F9-C4C2-20CB-15A0-0A2FD341BD82}"/>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70B9A57-9912-EA67-7531-1C8FA4D48EE7}"/>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C9230CF-B930-2F33-C943-5472BC2BA97D}"/>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C6FD8-B882-8929-C751-326E4C06ABA7}"/>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FDC595-0B81-483C-9528-AD1084107337}"/>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B7160A-DCE8-F410-F2F4-550095D9F7AC}"/>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4A9A58-7A7C-8290-2E2F-8651830995A3}"/>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19D3ED-3848-C823-A601-8C03B6EFBFE6}"/>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791F7F-3CC5-CC42-D29B-D92EEA9039F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FE131445-99DC-682F-5711-4142FD137A8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759B5571-1BDB-B5F9-B2DD-F9158CDBCB08}"/>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B6FA277D-132A-2819-8A1C-519C484099B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48893554-29C0-DEF5-BB90-0B2CAC2FD96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0C98DE3A-4379-5711-BA42-44E2841E8F9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A05AB1E-0F3A-7AAA-ABB3-D7B8420B187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DB6A6C13-6AB0-E3BD-D297-317E823A8472}"/>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7CEF03-D2CA-A686-A720-B13F16483870}"/>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530331C4-1564-0690-2692-4AE2C5EF1D38}"/>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9CF26C-C20A-C57E-83C7-616AC5C9B0C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27E14CF5-A08E-0639-19B7-7FFC4D2774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E745C80-4FF4-962A-9254-DA79BEAD4E8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AF834094-3ED9-4911-464A-CA5BFC63493B}"/>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C81C7E-096C-35D5-4319-B1BB50EE84D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B7C1A9D-186F-89D5-37B8-406C3320142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7F371009-D343-C1F8-CB1A-D3EE6D86596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730A77E6-EDF8-8F04-631D-04536E754F4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342FDB11-259B-D0FF-1F97-3C3A98704E1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6DA38A0A-5B71-1D59-B1EC-BB04A200D21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7DA346A7-635D-2171-A28B-184987703CD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6CB05319-E4D4-3F26-B4F4-5D5167D0592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C62C9FB-9391-0D21-6F29-B9151581778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35176696-9789-CC2E-C0BF-FAB8DC09F88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139888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72</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A7C54E-AF56-57FA-338F-2510ED8AB64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0D3B59F-CF49-F29D-DF91-0783CC79FBB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A076FB98-D9F3-3849-93BF-758CC34433BC}"/>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EBD363-AAA5-8D49-D6B7-376E99AE1B43}"/>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771D33-21D0-014A-4982-0988626BD786}"/>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2896F-7736-0EB9-9C78-511F62458CDE}"/>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810C7A-6C8D-88FB-9EC8-2AEB46878466}"/>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09FF9F-CAF3-4643-9705-98B3AAC19095}"/>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CE87B4-EA72-C056-C587-D5801738EDF2}"/>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4A550A-BB0B-2716-B862-735FC18BD13B}"/>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C7C9AFE-57E6-4774-403F-D1511C7ACB79}"/>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4A4D25-A364-6C81-FF12-672D6F886EB8}"/>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06401F-1BF8-8A7A-6217-D15C17F0004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39D7D9-0493-F3B7-3C25-8082A56BD2C8}"/>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D02811-1F68-0B6B-BFB5-FE99543C4CE0}"/>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2621DAB-35FF-8003-706D-E3170649CDB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80C92B1-C5EA-F6DF-B205-397934D19B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FA544427-4E1F-4904-D53C-D7C77E3E8B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AE9B121E-48A9-7BD8-E854-A9FBF22EFABC}"/>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542671F-516D-177D-A111-62698FBE93E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EBCC8C55-EC01-0005-8FC6-38AF4146654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498FE55C-0821-A057-FF77-AF8F4202E153}"/>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04D00768-7989-2AAE-6A4A-F542D036C11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B71B1EA1-D412-E086-5528-DD0E78BBF14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8F1A46F-5DB7-E4F6-EB9C-AF7A79B2302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C4DCC3A8-884F-BC34-2D5B-2CB014F2FE3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5B518D6A-F43E-3964-4CDE-EBE0BBA8B2C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127F905-A8CF-B1FB-9F9A-F7092E11A11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4DC7D703-53CA-C164-1592-A189490FB14E}"/>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5B0C3-1B3A-805E-5095-D35989AAB53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9D8FEC82-26FF-B396-D215-01488389ABF6}"/>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9F7B386A-6352-312A-E8D6-3A174DA5FA6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EE2F3DB9-90AD-9CB4-5AE8-313CBC7DAA9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1FE7B9B8-4DF4-0A6E-B7DB-67D373B44415}"/>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0E80931D-39A3-B059-E0C2-DE86DA31B8C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B8F53483-BB3C-23E4-F30A-D73606586D2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65DDF5D0-42C4-978B-659D-19142CC5204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4014BBD-8075-099D-9FE0-1B89DEF3B273}"/>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389E4039-9811-E7D9-A3B4-F273F368581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504696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73</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FEDDE88-BC67-D05D-573D-C71900537B9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7F25E7BB-9619-D050-E4F5-7B8F60F57956}"/>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D599EFC6-6D30-55E1-9D38-FACE182CD726}"/>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B9AEE47-7313-A9D5-DC55-C64DE182B661}"/>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3E373B-1636-E344-9C5C-267CD61A4D4A}"/>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BDC20CD-EA6E-1902-723C-040AD70FD6E4}"/>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ED1ECD4-8D10-56D6-C69C-EC886DE3AC9C}"/>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CDF0AA-EC8F-B3E5-C050-2EBB3E0BB1F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53CD1C5-8FC1-92D2-AA99-891F1FA5BAC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46551A6-A126-E77E-4289-E77CE9CA9272}"/>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E77865-C15A-FC72-6A3A-F627EAE41546}"/>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74FA06-E0F2-1E7A-D4D2-3049983A583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2DC4BF-E516-FEC3-17EE-C6EE12DE288B}"/>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32979C-5A59-FEDF-F4C1-8DA05B332BBD}"/>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E27850-AA1B-2BF2-D3E8-6E98EE3D2AE1}"/>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0E0A0B2-4DD0-20AB-979A-53A029F1A6F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EABE52E-CB2B-CCE9-AD71-A088F58EF814}"/>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5A8D7EDC-90E9-A330-F6DE-B7811F8334A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BEAE98C6-7BBE-A153-772D-FBD16424BD5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82EA6EC7-56EB-AD62-4E6B-0E2508F6C62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2DF706EE-F43E-947F-2A89-207022B6A394}"/>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3569850C-99C8-C1E1-4077-CEA0DF3F934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B6F85CD8-8FD8-E16B-3970-43D47E53FD6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D2368C58-7CF3-FEEF-E187-4588500D6298}"/>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91FE7DD5-263B-0535-208C-6A2BAEF62394}"/>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C3E3BFB3-0450-8CDD-815C-4F1B2B69985E}"/>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183AAA82-1E15-E454-E4AD-2ECC5A90A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DA526017-EDBC-3802-3F81-2F957C762A9F}"/>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B4E357C-B1FD-ECA7-11FA-A4AF5230ED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0D3DFB9-3812-1B89-FF6B-31B35784B9D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F3CF747-A771-4128-AF04-72383E6704F5}"/>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7FB22AE7-382F-62BB-627D-E284B56097B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324D47C1-AB54-DA71-7D19-6E4646B070B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315C05A8-35BC-A8D4-BCFF-5311CD18E29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C9C3635F-032E-0DFB-EA7B-72C5A67F98B4}"/>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EC67713D-F934-61B1-B10D-8595B1F43CE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BD5FE8FF-FE39-CAF3-36D4-BF04DB354F0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7D5DFDE-186E-DDBA-9439-712FFE5FF28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CD803C3-9610-9EFD-7358-F93BE9F4FF5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297035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Prim’s Algorithm</a:t>
            </a:r>
          </a:p>
        </p:txBody>
      </p:sp>
      <p:sp>
        <p:nvSpPr>
          <p:cNvPr id="4" name="Slide Number Placeholder 3"/>
          <p:cNvSpPr>
            <a:spLocks noGrp="1"/>
          </p:cNvSpPr>
          <p:nvPr>
            <p:ph type="sldNum" sz="quarter" idx="12"/>
          </p:nvPr>
        </p:nvSpPr>
        <p:spPr>
          <a:xfrm>
            <a:off x="8737600" y="6356351"/>
            <a:ext cx="2844800" cy="365125"/>
          </a:xfrm>
        </p:spPr>
        <p:txBody>
          <a:bodyPr/>
          <a:lstStyle/>
          <a:p>
            <a:fld id="{86BADE50-950A-4D58-BFB2-FA2C6A8B385D}" type="slidenum">
              <a:rPr lang="en-US" smtClean="0"/>
              <a:t>74</a:t>
            </a:fld>
            <a:endParaRPr lang="en-US"/>
          </a:p>
        </p:txBody>
      </p:sp>
      <mc:AlternateContent xmlns:mc="http://schemas.openxmlformats.org/markup-compatibility/2006" xmlns:a14="http://schemas.microsoft.com/office/drawing/2010/main">
        <mc:Choice Requires="a14">
          <p:sp>
            <p:nvSpPr>
              <p:cNvPr id="45" name="TextBox 44"/>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951A940-9E49-531C-7109-C02D303F5780}"/>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6D9FA8F-0067-0E85-290D-5EB831A8E6D4}"/>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0382F57A-4695-5889-D7FF-04E564CEEDA4}"/>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273129-1634-8B3A-38AD-A14C98120759}"/>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EE0CC5-72DA-49B7-6253-EC58FB1D3464}"/>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67844A-F20C-7742-0EB3-AC90DD5275D3}"/>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0D9841-9DC5-E209-B9F0-FBB3AF958039}"/>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3C212E-BE80-6E61-1AE9-46AFBA6AB1D4}"/>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0694DB-763F-4571-12F4-95CAD351315D}"/>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827477B-9CE2-E440-977F-BC574E7AEFD8}"/>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872E80-7D38-B444-26F4-8874F251A522}"/>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1583AC-571B-28F8-FE55-B5AF9A321096}"/>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7DA6E2-036A-7787-81C6-76B6CD722F5C}"/>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DD73E-18EF-6E01-E6BD-B056EFA8F1B3}"/>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A7078B-E4B4-BA99-726E-029D5339DBD6}"/>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265166D-9043-FE32-84B2-74D26DF49C6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ED0D78D0-0C58-EF1A-0F94-51F7936899E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8AC91F5-6B70-C240-8A5E-B336F941FA6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1C8F79B5-B17C-3BC4-B9C0-5AACD195C6B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42629F-1425-BFFD-2618-39400F72DEB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71FAD44C-1CF5-7B07-FECE-A4D96CFE8C7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38B0B2A-D5A3-E743-DD44-0B8B3F7EC32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E815482B-7A79-8B98-5F5D-2067F12D5E51}"/>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025A17FF-4690-E53C-CC59-6449B11C165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F10A0B5F-5943-3AE9-2307-34485FC2B4B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0953C599-C429-6F9E-3E1E-B440E98B9F8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05FEEB2A-8D2B-3662-04C4-1A32C5F44289}"/>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8964983F-13A0-69B8-BE14-446C5C3D152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E54E6B51-FF3E-94BD-0094-B74987FC6073}"/>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39AD4A9-78A2-3FDC-D950-15D390B8A1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F0937969-9D71-8776-BACA-2945A5A14E8A}"/>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2605EE3A-EC1A-D362-7A82-E09C2CD7B79E}"/>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7CBAA3EF-4897-4F6C-5323-3D7B0F16743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800DA7FD-B416-796B-ABF3-45AFAC8FA09B}"/>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CBA07CDC-5241-B424-9809-72A3096614F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3EDFFB88-8D17-69ED-1A2C-7C52097CFFF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8CC456A6-20E4-9859-3C0C-BC2B0B13BE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11C0B0F3-5C60-D502-4D6A-657953D83CB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8281C58C-778D-8FAB-AB88-E5B90FBC93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7305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75</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distances[current]+weight(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689754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76</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t>new_dist</a:t>
                </a:r>
                <a:r>
                  <a:rPr lang="en-US" sz="1750" dirty="0"/>
                  <a:t> = weight(</a:t>
                </a:r>
                <a:r>
                  <a:rPr lang="en-US" sz="1750" dirty="0" err="1"/>
                  <a:t>current,neighbor</a:t>
                </a:r>
                <a:r>
                  <a:rPr lang="en-US" sz="1750" dirty="0"/>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176316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77</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dijkstras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distances[current]+weight(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a:t>Dijkstra’s Algorithm</a:t>
            </a:r>
          </a:p>
        </p:txBody>
      </p:sp>
    </p:spTree>
    <p:extLst>
      <p:ext uri="{BB962C8B-B14F-4D97-AF65-F5344CB8AC3E}">
        <p14:creationId xmlns:p14="http://schemas.microsoft.com/office/powerpoint/2010/main" val="3889499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BADE50-950A-4D58-BFB2-FA2C6A8B385D}" type="slidenum">
              <a:rPr lang="en-US" smtClean="0"/>
              <a:t>78</a:t>
            </a:fld>
            <a:endParaRPr lang="en-US"/>
          </a:p>
        </p:txBody>
      </p:sp>
      <p:grpSp>
        <p:nvGrpSpPr>
          <p:cNvPr id="3" name="Group 2">
            <a:extLst>
              <a:ext uri="{FF2B5EF4-FFF2-40B4-BE49-F238E27FC236}">
                <a16:creationId xmlns:a16="http://schemas.microsoft.com/office/drawing/2014/main" id="{4969769B-4F38-3F42-FDC7-BC69DFD6508C}"/>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E94F036B-CF37-FDB0-7322-BD7BBF1F31C0}"/>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7D379D-4E9B-5DBB-9719-8EEF3B666BCD}"/>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373E63-5E4E-3E32-3A0A-EBB1A97A7B07}"/>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90900E-597E-206B-4ECF-9B16F931A0CF}"/>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67C501-E2A3-E468-790A-72EC50FBBAA4}"/>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9B69EC-9981-99C6-073E-007B0222FCF6}"/>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209BA-082E-C620-7B90-F3DDFF09DC48}"/>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89DD2D-42A6-AB05-6BE7-E21E47CAA2C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E2F11A-A6DB-BF8C-FD36-4C5B7743160C}"/>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7D590E-2047-8120-1AF8-9EBD80897CBF}"/>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323A87-7E45-E6FB-CDEA-945FB30FA552}"/>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18C72C-8567-6611-BE43-BE6ED347FD6F}"/>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D2D754-82E5-DBC7-02CA-58EB3A64F168}"/>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18D17E8-0172-B10B-BB05-7C39DCA7343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2533282A-54DD-B475-6F38-DAC84BF404C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8FB76B5E-78E0-04DC-0872-9A03A6C0FC2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712E1733-C575-4331-0918-34D65F112A7E}"/>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3460F3B3-9A98-E4F5-32CB-E6249F0F6C0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9CA5B1E4-BC95-A89F-73C9-6735E2C7B5A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25E6DC47-F78E-735F-99A0-106B7B116D67}"/>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9433F5CD-EC77-825E-897A-D951D394CDA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9BD795F9-75A8-A84C-A799-B1A5D8D58072}"/>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89504F5C-EC9E-440B-1102-2FBE3EA6511E}"/>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ED46F67E-E318-BB19-A8D0-03569D555AF6}"/>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9DFAF53-0CDE-0AB8-A942-DF2EB81ECB64}"/>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12FE2332-11ED-E73E-3D89-F93C6B31319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280712C7-E7CA-6694-E68C-03819C3380B1}"/>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3A852B-F8AC-39F4-CDBC-C7F28A76C429}"/>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B7F06F51-167C-FDD3-1344-CE41A5BE14A3}"/>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9F4F2E40-253F-A745-18D2-F8163524C9EF}"/>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E80A4AA-F96B-64FE-1588-ADC3D17E153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CB12903F-12FB-FCAD-EFA0-0D9A66264CC6}"/>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704943B8-A6C9-F2FE-4074-43D71BD6ED6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42AE9F2C-0DDC-ACAA-AA0D-8235B9B20848}"/>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FB2479B1-9111-88C0-BD6A-6AD570FA3512}"/>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5F47B3E7-2535-B0B6-AAD2-862CF6EE66FD}"/>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98B07E0B-8EAF-A4AC-0CE0-6AD2AD8F08ED}"/>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E8E3EB6-DCE4-80FD-11C5-67387524BFBB}"/>
                  </a:ext>
                </a:extLst>
              </p:cNvPr>
              <p:cNvSpPr txBox="1"/>
              <p:nvPr/>
            </p:nvSpPr>
            <p:spPr>
              <a:xfrm>
                <a:off x="155245" y="422927"/>
                <a:ext cx="11292188" cy="6555641"/>
              </a:xfrm>
              <a:prstGeom prst="rect">
                <a:avLst/>
              </a:prstGeom>
              <a:noFill/>
            </p:spPr>
            <p:txBody>
              <a:bodyPr wrap="square" rtlCol="0">
                <a:spAutoFit/>
              </a:bodyPr>
              <a:lstStyle/>
              <a:p>
                <a:r>
                  <a:rPr lang="en-US" sz="1750" dirty="0"/>
                  <a:t>int </a:t>
                </a:r>
                <a:r>
                  <a:rPr lang="en-US" sz="1750" dirty="0" err="1"/>
                  <a:t>primss</a:t>
                </a:r>
                <a:r>
                  <a:rPr lang="en-US" sz="1750" dirty="0"/>
                  <a:t>(graph, start, end){</a:t>
                </a:r>
              </a:p>
              <a:p>
                <a:r>
                  <a:rPr lang="en-US" sz="1750" dirty="0"/>
                  <a:t>	distances = [</a:t>
                </a:r>
                <a14:m>
                  <m:oMath xmlns:m="http://schemas.openxmlformats.org/officeDocument/2006/math">
                    <m:r>
                      <a:rPr lang="en-US" sz="1750" b="0" i="1" smtClean="0">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a:t>
                </a:r>
                <a14:m>
                  <m:oMath xmlns:m="http://schemas.openxmlformats.org/officeDocument/2006/math">
                    <m:r>
                      <a:rPr lang="en-US" sz="1750" i="1">
                        <a:latin typeface="Cambria Math" panose="02040503050406030204" pitchFamily="18" charset="0"/>
                      </a:rPr>
                      <m:t>∞</m:t>
                    </m:r>
                  </m:oMath>
                </a14:m>
                <a:r>
                  <a:rPr lang="en-US" sz="1750" dirty="0"/>
                  <a:t>,…];  // one index per node</a:t>
                </a:r>
              </a:p>
              <a:p>
                <a:r>
                  <a:rPr lang="en-US" sz="1750" dirty="0"/>
                  <a:t>	done = [</a:t>
                </a:r>
                <a:r>
                  <a:rPr lang="en-US" sz="1750" dirty="0" err="1"/>
                  <a:t>False,False,False</a:t>
                </a:r>
                <a:r>
                  <a:rPr lang="en-US" sz="1750" dirty="0"/>
                  <a:t>,…];  // one index per node</a:t>
                </a:r>
              </a:p>
              <a:p>
                <a:r>
                  <a:rPr lang="en-US" sz="1750" dirty="0"/>
                  <a:t>	PQ = new minheap();</a:t>
                </a:r>
              </a:p>
              <a:p>
                <a:r>
                  <a:rPr lang="en-US" sz="1750" dirty="0"/>
                  <a:t>	</a:t>
                </a:r>
                <a:r>
                  <a:rPr lang="en-US" sz="1750" dirty="0" err="1"/>
                  <a:t>PQ.insert</a:t>
                </a:r>
                <a:r>
                  <a:rPr lang="en-US" sz="1750" dirty="0"/>
                  <a:t>(0, start);  // priority=0, value=start</a:t>
                </a:r>
              </a:p>
              <a:p>
                <a:r>
                  <a:rPr lang="en-US" sz="1750" dirty="0"/>
                  <a:t>	distances[start] = 0;</a:t>
                </a:r>
              </a:p>
              <a:p>
                <a:r>
                  <a:rPr lang="en-US" sz="1750" dirty="0"/>
                  <a:t>	while (!</a:t>
                </a:r>
                <a:r>
                  <a:rPr lang="en-US" sz="1750" dirty="0" err="1"/>
                  <a:t>PQ.isEmpty</a:t>
                </a:r>
                <a:r>
                  <a:rPr lang="en-US" sz="1750" dirty="0"/>
                  <a:t>){</a:t>
                </a:r>
              </a:p>
              <a:p>
                <a:r>
                  <a:rPr lang="en-US" sz="1750" dirty="0"/>
                  <a:t>		current = </a:t>
                </a:r>
                <a:r>
                  <a:rPr lang="en-US" sz="1750" dirty="0" err="1"/>
                  <a:t>PQ.deleteMin</a:t>
                </a:r>
                <a:r>
                  <a:rPr lang="en-US" sz="1750" dirty="0"/>
                  <a:t>();</a:t>
                </a:r>
              </a:p>
              <a:p>
                <a:r>
                  <a:rPr lang="en-US" sz="1750" dirty="0"/>
                  <a:t>		done[current] = true;</a:t>
                </a:r>
              </a:p>
              <a:p>
                <a:r>
                  <a:rPr lang="en-US" sz="1750" dirty="0"/>
                  <a:t>		for (neighbor : </a:t>
                </a:r>
                <a:r>
                  <a:rPr lang="en-US" sz="1750" dirty="0" err="1"/>
                  <a:t>current.neighbors</a:t>
                </a:r>
                <a:r>
                  <a:rPr lang="en-US" sz="1750" dirty="0"/>
                  <a:t>){</a:t>
                </a:r>
              </a:p>
              <a:p>
                <a:r>
                  <a:rPr lang="en-US" sz="1750" dirty="0"/>
                  <a:t>			if (!done[neighbor]){</a:t>
                </a:r>
              </a:p>
              <a:p>
                <a:r>
                  <a:rPr lang="en-US" sz="1750" dirty="0"/>
                  <a:t>				</a:t>
                </a:r>
                <a:r>
                  <a:rPr lang="en-US" sz="1750" dirty="0" err="1">
                    <a:solidFill>
                      <a:srgbClr val="FF0000"/>
                    </a:solidFill>
                  </a:rPr>
                  <a:t>new_dist</a:t>
                </a:r>
                <a:r>
                  <a:rPr lang="en-US" sz="1750" dirty="0">
                    <a:solidFill>
                      <a:srgbClr val="FF0000"/>
                    </a:solidFill>
                  </a:rPr>
                  <a:t> = weight(</a:t>
                </a:r>
                <a:r>
                  <a:rPr lang="en-US" sz="1750" dirty="0" err="1">
                    <a:solidFill>
                      <a:srgbClr val="FF0000"/>
                    </a:solidFill>
                  </a:rPr>
                  <a:t>current,neighbor</a:t>
                </a:r>
                <a:r>
                  <a:rPr lang="en-US" sz="1750" dirty="0">
                    <a:solidFill>
                      <a:srgbClr val="FF0000"/>
                    </a:solidFill>
                  </a:rPr>
                  <a:t>);</a:t>
                </a:r>
              </a:p>
              <a:p>
                <a:r>
                  <a:rPr lang="en-US" sz="1750" dirty="0"/>
                  <a:t>				if(distances[neighbor] == </a:t>
                </a:r>
                <a14:m>
                  <m:oMath xmlns:m="http://schemas.openxmlformats.org/officeDocument/2006/math">
                    <m:r>
                      <a:rPr lang="en-US" sz="1750" b="0" i="1" smtClean="0">
                        <a:latin typeface="Cambria Math" panose="02040503050406030204" pitchFamily="18" charset="0"/>
                      </a:rPr>
                      <m:t>∞</m:t>
                    </m:r>
                  </m:oMath>
                </a14:m>
                <a:r>
                  <a:rPr lang="en-US" sz="1750" dirty="0"/>
                  <a:t>){</a:t>
                </a:r>
              </a:p>
              <a:p>
                <a:r>
                  <a:rPr lang="en-US" sz="1750" dirty="0"/>
                  <a:t>					distances[neighbor] = </a:t>
                </a:r>
                <a:r>
                  <a:rPr lang="en-US" sz="1750" dirty="0" err="1"/>
                  <a:t>new_dist</a:t>
                </a:r>
                <a:r>
                  <a:rPr lang="en-US" sz="1750" dirty="0"/>
                  <a:t>;</a:t>
                </a:r>
              </a:p>
              <a:p>
                <a:r>
                  <a:rPr lang="en-US" sz="1750" dirty="0"/>
                  <a:t>					</a:t>
                </a:r>
                <a:r>
                  <a:rPr lang="en-US" sz="1750" dirty="0" err="1"/>
                  <a:t>PQ.insert</a:t>
                </a:r>
                <a:r>
                  <a:rPr lang="en-US" sz="1750" dirty="0"/>
                  <a:t>(</a:t>
                </a:r>
                <a:r>
                  <a:rPr lang="en-US" sz="1750" dirty="0" err="1"/>
                  <a:t>new_dist</a:t>
                </a:r>
                <a:r>
                  <a:rPr lang="en-US" sz="1750" dirty="0"/>
                  <a:t>, neighbor);</a:t>
                </a:r>
              </a:p>
              <a:p>
                <a:r>
                  <a:rPr lang="en-US" sz="1750" dirty="0"/>
                  <a:t>				}</a:t>
                </a:r>
              </a:p>
              <a:p>
                <a:r>
                  <a:rPr lang="en-US" sz="1750" dirty="0"/>
                  <a:t>				if (</a:t>
                </a:r>
                <a:r>
                  <a:rPr lang="en-US" sz="1750" dirty="0" err="1"/>
                  <a:t>new_dist</a:t>
                </a:r>
                <a:r>
                  <a:rPr lang="en-US" sz="1750" dirty="0"/>
                  <a:t> &lt; distances[neighbor]){</a:t>
                </a:r>
              </a:p>
              <a:p>
                <a:r>
                  <a:rPr lang="en-US" sz="1750" dirty="0"/>
                  <a:t>					distances[neighbor] = </a:t>
                </a:r>
                <a:r>
                  <a:rPr lang="en-US" sz="1750" dirty="0" err="1"/>
                  <a:t>new_dist</a:t>
                </a:r>
                <a:r>
                  <a:rPr lang="en-US" sz="1750" dirty="0"/>
                  <a:t>;</a:t>
                </a:r>
              </a:p>
              <a:p>
                <a:r>
                  <a:rPr lang="en-US" sz="1750" dirty="0"/>
                  <a:t>					</a:t>
                </a:r>
                <a:r>
                  <a:rPr lang="en-US" sz="1750" dirty="0" err="1"/>
                  <a:t>PQ.decreaseKey</a:t>
                </a:r>
                <a:r>
                  <a:rPr lang="en-US" sz="1750" dirty="0"/>
                  <a:t>(</a:t>
                </a:r>
                <a:r>
                  <a:rPr lang="en-US" sz="1750" dirty="0" err="1"/>
                  <a:t>new_dist,neighbor</a:t>
                </a:r>
                <a:r>
                  <a:rPr lang="en-US" sz="1750" dirty="0"/>
                  <a:t>); }</a:t>
                </a:r>
              </a:p>
              <a:p>
                <a:r>
                  <a:rPr lang="en-US" sz="1750" dirty="0"/>
                  <a:t>			}</a:t>
                </a:r>
              </a:p>
              <a:p>
                <a:r>
                  <a:rPr lang="en-US" sz="1750" dirty="0"/>
                  <a:t>		}</a:t>
                </a:r>
              </a:p>
              <a:p>
                <a:r>
                  <a:rPr lang="en-US" sz="1750" dirty="0"/>
                  <a:t>	}</a:t>
                </a:r>
              </a:p>
              <a:p>
                <a:r>
                  <a:rPr lang="en-US" sz="1750" dirty="0"/>
                  <a:t>	return distances[end]</a:t>
                </a:r>
              </a:p>
              <a:p>
                <a:r>
                  <a:rPr lang="en-US" sz="1750" dirty="0"/>
                  <a:t>}</a:t>
                </a:r>
              </a:p>
            </p:txBody>
          </p:sp>
        </mc:Choice>
        <mc:Fallback>
          <p:sp>
            <p:nvSpPr>
              <p:cNvPr id="42" name="TextBox 41">
                <a:extLst>
                  <a:ext uri="{FF2B5EF4-FFF2-40B4-BE49-F238E27FC236}">
                    <a16:creationId xmlns:a16="http://schemas.microsoft.com/office/drawing/2014/main" id="{CE8E3EB6-DCE4-80FD-11C5-67387524BFBB}"/>
                  </a:ext>
                </a:extLst>
              </p:cNvPr>
              <p:cNvSpPr txBox="1">
                <a:spLocks noRot="1" noChangeAspect="1" noMove="1" noResize="1" noEditPoints="1" noAdjustHandles="1" noChangeArrowheads="1" noChangeShapeType="1" noTextEdit="1"/>
              </p:cNvSpPr>
              <p:nvPr/>
            </p:nvSpPr>
            <p:spPr>
              <a:xfrm>
                <a:off x="155245" y="422927"/>
                <a:ext cx="11292188" cy="6555641"/>
              </a:xfrm>
              <a:prstGeom prst="rect">
                <a:avLst/>
              </a:prstGeom>
              <a:blipFill>
                <a:blip r:embed="rId2"/>
                <a:stretch>
                  <a:fillRect l="-378" t="-186" b="-372"/>
                </a:stretch>
              </a:blipFill>
            </p:spPr>
            <p:txBody>
              <a:bodyPr/>
              <a:lstStyle/>
              <a:p>
                <a:r>
                  <a:rPr lang="en-US">
                    <a:noFill/>
                  </a:rPr>
                  <a:t> </a:t>
                </a:r>
              </a:p>
            </p:txBody>
          </p:sp>
        </mc:Fallback>
      </mc:AlternateContent>
      <p:sp>
        <p:nvSpPr>
          <p:cNvPr id="46" name="Title 1">
            <a:extLst>
              <a:ext uri="{FF2B5EF4-FFF2-40B4-BE49-F238E27FC236}">
                <a16:creationId xmlns:a16="http://schemas.microsoft.com/office/drawing/2014/main" id="{B84BA7F1-B0BA-DBCC-BA1D-14BAAB8D839F}"/>
              </a:ext>
            </a:extLst>
          </p:cNvPr>
          <p:cNvSpPr>
            <a:spLocks noGrp="1"/>
          </p:cNvSpPr>
          <p:nvPr>
            <p:ph type="title"/>
          </p:nvPr>
        </p:nvSpPr>
        <p:spPr>
          <a:xfrm>
            <a:off x="609600" y="-320040"/>
            <a:ext cx="10972800" cy="1143000"/>
          </a:xfrm>
        </p:spPr>
        <p:txBody>
          <a:bodyPr>
            <a:normAutofit/>
          </a:bodyPr>
          <a:lstStyle/>
          <a:p>
            <a:r>
              <a:rPr lang="en-US" dirty="0" err="1"/>
              <a:t>Prims’s</a:t>
            </a:r>
            <a:r>
              <a:rPr lang="en-US" dirty="0"/>
              <a:t> Algorithm</a:t>
            </a:r>
          </a:p>
        </p:txBody>
      </p:sp>
    </p:spTree>
    <p:extLst>
      <p:ext uri="{BB962C8B-B14F-4D97-AF65-F5344CB8AC3E}">
        <p14:creationId xmlns:p14="http://schemas.microsoft.com/office/powerpoint/2010/main" val="287988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1270-E0F8-A2B4-DC31-E1498BB47B05}"/>
              </a:ext>
            </a:extLst>
          </p:cNvPr>
          <p:cNvSpPr>
            <a:spLocks noGrp="1"/>
          </p:cNvSpPr>
          <p:nvPr>
            <p:ph type="title"/>
          </p:nvPr>
        </p:nvSpPr>
        <p:spPr/>
        <p:txBody>
          <a:bodyPr/>
          <a:lstStyle/>
          <a:p>
            <a:r>
              <a:rPr lang="en-US" dirty="0"/>
              <a:t>Some Graph Terms</a:t>
            </a:r>
          </a:p>
        </p:txBody>
      </p:sp>
      <p:sp>
        <p:nvSpPr>
          <p:cNvPr id="3" name="Content Placeholder 2">
            <a:extLst>
              <a:ext uri="{FF2B5EF4-FFF2-40B4-BE49-F238E27FC236}">
                <a16:creationId xmlns:a16="http://schemas.microsoft.com/office/drawing/2014/main" id="{D7815C73-AF4A-DFE5-A3D1-D1EC818DCB5A}"/>
              </a:ext>
            </a:extLst>
          </p:cNvPr>
          <p:cNvSpPr>
            <a:spLocks noGrp="1"/>
          </p:cNvSpPr>
          <p:nvPr>
            <p:ph idx="1"/>
          </p:nvPr>
        </p:nvSpPr>
        <p:spPr>
          <a:xfrm>
            <a:off x="609600" y="1600201"/>
            <a:ext cx="7367570" cy="4525963"/>
          </a:xfrm>
        </p:spPr>
        <p:txBody>
          <a:bodyPr>
            <a:normAutofit/>
          </a:bodyPr>
          <a:lstStyle/>
          <a:p>
            <a:r>
              <a:rPr lang="en-US" dirty="0"/>
              <a:t>Adjacent/Neighbors</a:t>
            </a:r>
          </a:p>
          <a:p>
            <a:pPr lvl="1"/>
            <a:r>
              <a:rPr lang="en-US" dirty="0"/>
              <a:t>Nodes are adjacent/neighbors if they share an edge</a:t>
            </a:r>
          </a:p>
          <a:p>
            <a:r>
              <a:rPr lang="en-US" dirty="0"/>
              <a:t>Degree</a:t>
            </a:r>
          </a:p>
          <a:p>
            <a:pPr lvl="1"/>
            <a:r>
              <a:rPr lang="en-US" dirty="0"/>
              <a:t>Number of edges “touching” a vertex</a:t>
            </a:r>
          </a:p>
          <a:p>
            <a:r>
              <a:rPr lang="en-US" dirty="0"/>
              <a:t>Indegree</a:t>
            </a:r>
          </a:p>
          <a:p>
            <a:pPr lvl="1"/>
            <a:r>
              <a:rPr lang="en-US" dirty="0"/>
              <a:t>Number of incoming edges</a:t>
            </a:r>
          </a:p>
          <a:p>
            <a:r>
              <a:rPr lang="en-US" dirty="0"/>
              <a:t>Outdegree</a:t>
            </a:r>
          </a:p>
          <a:p>
            <a:pPr lvl="1"/>
            <a:r>
              <a:rPr lang="en-US" dirty="0"/>
              <a:t>Number of outgoing edges</a:t>
            </a:r>
          </a:p>
          <a:p>
            <a:endParaRPr lang="en-US" dirty="0"/>
          </a:p>
          <a:p>
            <a:endParaRPr lang="en-US" dirty="0"/>
          </a:p>
        </p:txBody>
      </p:sp>
      <p:grpSp>
        <p:nvGrpSpPr>
          <p:cNvPr id="4" name="Group 3">
            <a:extLst>
              <a:ext uri="{FF2B5EF4-FFF2-40B4-BE49-F238E27FC236}">
                <a16:creationId xmlns:a16="http://schemas.microsoft.com/office/drawing/2014/main" id="{A77077EB-8563-0C5E-9AF2-6FB42457C3F5}"/>
              </a:ext>
            </a:extLst>
          </p:cNvPr>
          <p:cNvGrpSpPr/>
          <p:nvPr/>
        </p:nvGrpSpPr>
        <p:grpSpPr>
          <a:xfrm>
            <a:off x="7848600" y="846138"/>
            <a:ext cx="4301146" cy="2374232"/>
            <a:chOff x="0" y="3020093"/>
            <a:chExt cx="7044346" cy="3888478"/>
          </a:xfrm>
        </p:grpSpPr>
        <p:cxnSp>
          <p:nvCxnSpPr>
            <p:cNvPr id="5" name="Straight Connector 4">
              <a:extLst>
                <a:ext uri="{FF2B5EF4-FFF2-40B4-BE49-F238E27FC236}">
                  <a16:creationId xmlns:a16="http://schemas.microsoft.com/office/drawing/2014/main" id="{91C421F4-A457-DB86-1FD3-32D14A13BE0A}"/>
                </a:ext>
              </a:extLst>
            </p:cNvPr>
            <p:cNvCxnSpPr>
              <a:stCxn id="19" idx="7"/>
              <a:endCxn id="20"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6D50B3-9D94-894A-AEF4-03C92A6437D5}"/>
                </a:ext>
              </a:extLst>
            </p:cNvPr>
            <p:cNvCxnSpPr>
              <a:stCxn id="20" idx="6"/>
              <a:endCxn id="23"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6F2AEC7-7C95-AF77-5085-BC18C20FED6C}"/>
                </a:ext>
              </a:extLst>
            </p:cNvPr>
            <p:cNvCxnSpPr>
              <a:stCxn id="19" idx="4"/>
              <a:endCxn id="21"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91F591-A554-8D39-D9B1-E0EE5E18BBEA}"/>
                </a:ext>
              </a:extLst>
            </p:cNvPr>
            <p:cNvCxnSpPr>
              <a:stCxn id="22" idx="3"/>
              <a:endCxn id="21"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DE6CD8-5778-FAA9-5C53-CE46081CD71E}"/>
                </a:ext>
              </a:extLst>
            </p:cNvPr>
            <p:cNvCxnSpPr>
              <a:stCxn id="24" idx="2"/>
              <a:endCxn id="21"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7BBA0-F365-074C-3764-5C12DEEB2E8F}"/>
                </a:ext>
              </a:extLst>
            </p:cNvPr>
            <p:cNvCxnSpPr>
              <a:stCxn id="22" idx="5"/>
              <a:endCxn id="24"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03ADB-430A-D65F-9723-DAA04ACAFB9C}"/>
                </a:ext>
              </a:extLst>
            </p:cNvPr>
            <p:cNvCxnSpPr>
              <a:stCxn id="22" idx="7"/>
              <a:endCxn id="23"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8AE7B9-7053-F6F9-A0D3-5A043D505A2D}"/>
                </a:ext>
              </a:extLst>
            </p:cNvPr>
            <p:cNvCxnSpPr>
              <a:stCxn id="24" idx="6"/>
              <a:endCxn id="25" idx="3"/>
            </p:cNvCxnSpPr>
            <p:nvPr/>
          </p:nvCxnSpPr>
          <p:spPr>
            <a:xfrm flipV="1">
              <a:off x="3360148" y="6576771"/>
              <a:ext cx="1716185" cy="7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5ACCEC-0E1D-BF87-4D29-C9EFE7A95074}"/>
                </a:ext>
              </a:extLst>
            </p:cNvPr>
            <p:cNvCxnSpPr>
              <a:stCxn id="25" idx="1"/>
              <a:endCxn id="23"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ADBF4-FB3C-D330-300D-00B6AF377E53}"/>
                </a:ext>
              </a:extLst>
            </p:cNvPr>
            <p:cNvCxnSpPr>
              <a:stCxn id="27" idx="2"/>
              <a:endCxn id="23"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FB4587-1690-02D4-BA3C-A0099E7358D5}"/>
                </a:ext>
              </a:extLst>
            </p:cNvPr>
            <p:cNvCxnSpPr>
              <a:stCxn id="25" idx="0"/>
              <a:endCxn id="27"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13D604-B112-B9D1-2FB0-D426EB51FDB5}"/>
                </a:ext>
              </a:extLst>
            </p:cNvPr>
            <p:cNvCxnSpPr>
              <a:stCxn id="26" idx="1"/>
              <a:endCxn id="27"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B21677-B01D-DF4C-8F76-B4A4CCE81DFF}"/>
                </a:ext>
              </a:extLst>
            </p:cNvPr>
            <p:cNvCxnSpPr>
              <a:stCxn id="26" idx="3"/>
              <a:endCxn id="25"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2EE3B9-2788-3830-4E73-9DF1652682FE}"/>
                </a:ext>
              </a:extLst>
            </p:cNvPr>
            <p:cNvCxnSpPr>
              <a:stCxn id="20" idx="4"/>
              <a:endCxn id="21"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02ECF91-9510-823B-C909-5F0EB0CA314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Oval 19">
              <a:extLst>
                <a:ext uri="{FF2B5EF4-FFF2-40B4-BE49-F238E27FC236}">
                  <a16:creationId xmlns:a16="http://schemas.microsoft.com/office/drawing/2014/main" id="{98B09655-F346-B1A3-1410-FB8E825C8643}"/>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Oval 20">
              <a:extLst>
                <a:ext uri="{FF2B5EF4-FFF2-40B4-BE49-F238E27FC236}">
                  <a16:creationId xmlns:a16="http://schemas.microsoft.com/office/drawing/2014/main" id="{49E88022-25E7-86C7-8B92-34447DB1CB8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Oval 21">
              <a:extLst>
                <a:ext uri="{FF2B5EF4-FFF2-40B4-BE49-F238E27FC236}">
                  <a16:creationId xmlns:a16="http://schemas.microsoft.com/office/drawing/2014/main" id="{7EB710F6-6934-006D-D44B-6C316E606C86}"/>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3" name="Oval 22">
              <a:extLst>
                <a:ext uri="{FF2B5EF4-FFF2-40B4-BE49-F238E27FC236}">
                  <a16:creationId xmlns:a16="http://schemas.microsoft.com/office/drawing/2014/main" id="{62B6EF87-9ED8-0DE9-D60E-95BDFA88858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4" name="Oval 23">
              <a:extLst>
                <a:ext uri="{FF2B5EF4-FFF2-40B4-BE49-F238E27FC236}">
                  <a16:creationId xmlns:a16="http://schemas.microsoft.com/office/drawing/2014/main" id="{41E8C970-DD24-1453-11B9-B8ACAA2F93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5" name="Oval 24">
              <a:extLst>
                <a:ext uri="{FF2B5EF4-FFF2-40B4-BE49-F238E27FC236}">
                  <a16:creationId xmlns:a16="http://schemas.microsoft.com/office/drawing/2014/main" id="{75E1A8BB-249C-43D9-96A3-202B7BEE668A}"/>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26" name="Oval 25">
              <a:extLst>
                <a:ext uri="{FF2B5EF4-FFF2-40B4-BE49-F238E27FC236}">
                  <a16:creationId xmlns:a16="http://schemas.microsoft.com/office/drawing/2014/main" id="{1A1B0CD1-8132-C3B4-B8C7-CDDC25E0B19D}"/>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7" name="Oval 26">
              <a:extLst>
                <a:ext uri="{FF2B5EF4-FFF2-40B4-BE49-F238E27FC236}">
                  <a16:creationId xmlns:a16="http://schemas.microsoft.com/office/drawing/2014/main" id="{156E15FE-2AC2-BAA6-9B20-EDB3AA8EE9E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grpSp>
        <p:nvGrpSpPr>
          <p:cNvPr id="76" name="Group 75">
            <a:extLst>
              <a:ext uri="{FF2B5EF4-FFF2-40B4-BE49-F238E27FC236}">
                <a16:creationId xmlns:a16="http://schemas.microsoft.com/office/drawing/2014/main" id="{49BC2B0C-3F8F-E385-9C36-453724DCBB67}"/>
              </a:ext>
            </a:extLst>
          </p:cNvPr>
          <p:cNvGrpSpPr/>
          <p:nvPr/>
        </p:nvGrpSpPr>
        <p:grpSpPr>
          <a:xfrm>
            <a:off x="7752750" y="3494747"/>
            <a:ext cx="4385159" cy="2420607"/>
            <a:chOff x="1524000" y="2625729"/>
            <a:chExt cx="7044346" cy="3888478"/>
          </a:xfrm>
        </p:grpSpPr>
        <p:grpSp>
          <p:nvGrpSpPr>
            <p:cNvPr id="77" name="Group 76">
              <a:extLst>
                <a:ext uri="{FF2B5EF4-FFF2-40B4-BE49-F238E27FC236}">
                  <a16:creationId xmlns:a16="http://schemas.microsoft.com/office/drawing/2014/main" id="{D1311A56-0703-B4CB-4DF3-E964A1EBFC91}"/>
                </a:ext>
              </a:extLst>
            </p:cNvPr>
            <p:cNvGrpSpPr/>
            <p:nvPr/>
          </p:nvGrpSpPr>
          <p:grpSpPr>
            <a:xfrm>
              <a:off x="1524000" y="2625729"/>
              <a:ext cx="7044346" cy="3888478"/>
              <a:chOff x="0" y="3020093"/>
              <a:chExt cx="7044346" cy="3888478"/>
            </a:xfrm>
          </p:grpSpPr>
          <p:cxnSp>
            <p:nvCxnSpPr>
              <p:cNvPr id="80" name="Straight Connector 79">
                <a:extLst>
                  <a:ext uri="{FF2B5EF4-FFF2-40B4-BE49-F238E27FC236}">
                    <a16:creationId xmlns:a16="http://schemas.microsoft.com/office/drawing/2014/main" id="{F08BE01B-5DBC-5EE1-D933-A8EB34AAAF91}"/>
                  </a:ext>
                </a:extLst>
              </p:cNvPr>
              <p:cNvCxnSpPr>
                <a:stCxn id="94" idx="7"/>
                <a:endCxn id="95" idx="2"/>
              </p:cNvCxnSpPr>
              <p:nvPr/>
            </p:nvCxnSpPr>
            <p:spPr>
              <a:xfrm flipV="1">
                <a:off x="438102" y="3276727"/>
                <a:ext cx="1492916" cy="96260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8838333-99B5-EDB2-E636-E37A3041178D}"/>
                  </a:ext>
                </a:extLst>
              </p:cNvPr>
              <p:cNvCxnSpPr>
                <a:stCxn id="95" idx="6"/>
                <a:endCxn id="98" idx="2"/>
              </p:cNvCxnSpPr>
              <p:nvPr/>
            </p:nvCxnSpPr>
            <p:spPr>
              <a:xfrm>
                <a:off x="2444286" y="3276727"/>
                <a:ext cx="1510213" cy="5239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0C3336-FD01-DDE1-F0D0-03F55BFFCE28}"/>
                  </a:ext>
                </a:extLst>
              </p:cNvPr>
              <p:cNvCxnSpPr>
                <a:stCxn id="94" idx="4"/>
                <a:endCxn id="96" idx="1"/>
              </p:cNvCxnSpPr>
              <p:nvPr/>
            </p:nvCxnSpPr>
            <p:spPr>
              <a:xfrm>
                <a:off x="256634" y="4677433"/>
                <a:ext cx="857899" cy="1046257"/>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12F9B32-568D-6074-BFD1-06C1C822970C}"/>
                  </a:ext>
                </a:extLst>
              </p:cNvPr>
              <p:cNvCxnSpPr>
                <a:stCxn id="97" idx="3"/>
                <a:endCxn id="96" idx="7"/>
              </p:cNvCxnSpPr>
              <p:nvPr/>
            </p:nvCxnSpPr>
            <p:spPr>
              <a:xfrm flipH="1">
                <a:off x="1477469" y="4930617"/>
                <a:ext cx="1172042" cy="79307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927DFB4-FE48-C8DF-70F7-FA2E1E749276}"/>
                  </a:ext>
                </a:extLst>
              </p:cNvPr>
              <p:cNvCxnSpPr>
                <a:stCxn id="99" idx="2"/>
                <a:endCxn id="96" idx="5"/>
              </p:cNvCxnSpPr>
              <p:nvPr/>
            </p:nvCxnSpPr>
            <p:spPr>
              <a:xfrm flipH="1" flipV="1">
                <a:off x="1477469" y="6086626"/>
                <a:ext cx="1369411" cy="5653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6211A5-2B55-D230-16B2-2AD51EA7A0D9}"/>
                  </a:ext>
                </a:extLst>
              </p:cNvPr>
              <p:cNvCxnSpPr>
                <a:stCxn id="97" idx="5"/>
                <a:endCxn id="99" idx="0"/>
              </p:cNvCxnSpPr>
              <p:nvPr/>
            </p:nvCxnSpPr>
            <p:spPr>
              <a:xfrm>
                <a:off x="3012447" y="4930617"/>
                <a:ext cx="91067" cy="146468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C54169-CBFA-C7E2-BC2E-33184A527D9D}"/>
                  </a:ext>
                </a:extLst>
              </p:cNvPr>
              <p:cNvCxnSpPr>
                <a:stCxn id="97" idx="7"/>
                <a:endCxn id="98" idx="3"/>
              </p:cNvCxnSpPr>
              <p:nvPr/>
            </p:nvCxnSpPr>
            <p:spPr>
              <a:xfrm flipV="1">
                <a:off x="3012447" y="3510585"/>
                <a:ext cx="1017218" cy="105709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ECDD1BC-741B-9CAD-1105-09E397EE3B17}"/>
                  </a:ext>
                </a:extLst>
              </p:cNvPr>
              <p:cNvCxnSpPr>
                <a:stCxn id="99" idx="6"/>
                <a:endCxn id="100" idx="3"/>
              </p:cNvCxnSpPr>
              <p:nvPr/>
            </p:nvCxnSpPr>
            <p:spPr>
              <a:xfrm flipV="1">
                <a:off x="3360148" y="6576771"/>
                <a:ext cx="1716185" cy="75166"/>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CE11B8-8F5D-C7A3-14F8-FBE2BD41B155}"/>
                  </a:ext>
                </a:extLst>
              </p:cNvPr>
              <p:cNvCxnSpPr>
                <a:stCxn id="100" idx="1"/>
                <a:endCxn id="98" idx="4"/>
              </p:cNvCxnSpPr>
              <p:nvPr/>
            </p:nvCxnSpPr>
            <p:spPr>
              <a:xfrm flipH="1" flipV="1">
                <a:off x="4211133" y="3585751"/>
                <a:ext cx="865200" cy="2628084"/>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D4A98BB-84E0-53EA-CAB6-B34746A23FB1}"/>
                  </a:ext>
                </a:extLst>
              </p:cNvPr>
              <p:cNvCxnSpPr>
                <a:stCxn id="102" idx="2"/>
                <a:endCxn id="98" idx="5"/>
              </p:cNvCxnSpPr>
              <p:nvPr/>
            </p:nvCxnSpPr>
            <p:spPr>
              <a:xfrm flipH="1" flipV="1">
                <a:off x="4392601" y="3510585"/>
                <a:ext cx="913997" cy="495205"/>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FE9DAC-A92C-CC96-A200-12881D3F5556}"/>
                  </a:ext>
                </a:extLst>
              </p:cNvPr>
              <p:cNvCxnSpPr>
                <a:stCxn id="100" idx="0"/>
                <a:endCxn id="102" idx="3"/>
              </p:cNvCxnSpPr>
              <p:nvPr/>
            </p:nvCxnSpPr>
            <p:spPr>
              <a:xfrm flipV="1">
                <a:off x="5257801" y="4187258"/>
                <a:ext cx="123963" cy="1951411"/>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53C9770-FA50-C8A2-029D-50072B26B7AA}"/>
                  </a:ext>
                </a:extLst>
              </p:cNvPr>
              <p:cNvCxnSpPr>
                <a:stCxn id="101" idx="1"/>
                <a:endCxn id="102" idx="5"/>
              </p:cNvCxnSpPr>
              <p:nvPr/>
            </p:nvCxnSpPr>
            <p:spPr>
              <a:xfrm flipH="1" flipV="1">
                <a:off x="5744700" y="4187258"/>
                <a:ext cx="861544" cy="674868"/>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68074D-3071-983E-D9B7-5D8BED13FAD1}"/>
                  </a:ext>
                </a:extLst>
              </p:cNvPr>
              <p:cNvCxnSpPr>
                <a:stCxn id="101" idx="3"/>
                <a:endCxn id="100" idx="6"/>
              </p:cNvCxnSpPr>
              <p:nvPr/>
            </p:nvCxnSpPr>
            <p:spPr>
              <a:xfrm flipH="1">
                <a:off x="5514435" y="5225062"/>
                <a:ext cx="1091809" cy="11702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DDF72EC-73F5-C92E-7376-748E30BB74C1}"/>
                  </a:ext>
                </a:extLst>
              </p:cNvPr>
              <p:cNvCxnSpPr>
                <a:stCxn id="95" idx="4"/>
                <a:endCxn id="96" idx="0"/>
              </p:cNvCxnSpPr>
              <p:nvPr/>
            </p:nvCxnSpPr>
            <p:spPr>
              <a:xfrm flipH="1">
                <a:off x="1296001" y="3533361"/>
                <a:ext cx="891651" cy="211516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F5FC2285-020A-878E-90CE-2ACC450330AE}"/>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5" name="Oval 94">
                <a:extLst>
                  <a:ext uri="{FF2B5EF4-FFF2-40B4-BE49-F238E27FC236}">
                    <a16:creationId xmlns:a16="http://schemas.microsoft.com/office/drawing/2014/main" id="{8AA52F75-BA01-66A5-EF54-E52D90EDD43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6" name="Oval 95">
                <a:extLst>
                  <a:ext uri="{FF2B5EF4-FFF2-40B4-BE49-F238E27FC236}">
                    <a16:creationId xmlns:a16="http://schemas.microsoft.com/office/drawing/2014/main" id="{C0E6879E-1525-AA65-2114-574042CBEEB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7" name="Oval 96">
                <a:extLst>
                  <a:ext uri="{FF2B5EF4-FFF2-40B4-BE49-F238E27FC236}">
                    <a16:creationId xmlns:a16="http://schemas.microsoft.com/office/drawing/2014/main" id="{BDC3F494-6211-1948-0CDB-6CD123A25C3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8" name="Oval 97">
                <a:extLst>
                  <a:ext uri="{FF2B5EF4-FFF2-40B4-BE49-F238E27FC236}">
                    <a16:creationId xmlns:a16="http://schemas.microsoft.com/office/drawing/2014/main" id="{3BE19C25-5170-64E5-46A0-C59958E021A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9" name="Oval 98">
                <a:extLst>
                  <a:ext uri="{FF2B5EF4-FFF2-40B4-BE49-F238E27FC236}">
                    <a16:creationId xmlns:a16="http://schemas.microsoft.com/office/drawing/2014/main" id="{AB48AE5A-C4EE-BA50-885A-F30C09797C9D}"/>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00" name="Oval 99">
                <a:extLst>
                  <a:ext uri="{FF2B5EF4-FFF2-40B4-BE49-F238E27FC236}">
                    <a16:creationId xmlns:a16="http://schemas.microsoft.com/office/drawing/2014/main" id="{587E7852-F9BC-8B04-BCFA-082683DAC53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01" name="Oval 100">
                <a:extLst>
                  <a:ext uri="{FF2B5EF4-FFF2-40B4-BE49-F238E27FC236}">
                    <a16:creationId xmlns:a16="http://schemas.microsoft.com/office/drawing/2014/main" id="{FE98C314-CBA0-EA5B-6C6F-13F8858E0BBD}"/>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102" name="Oval 101">
                <a:extLst>
                  <a:ext uri="{FF2B5EF4-FFF2-40B4-BE49-F238E27FC236}">
                    <a16:creationId xmlns:a16="http://schemas.microsoft.com/office/drawing/2014/main" id="{C9C4FAAE-5AE5-4514-0BA9-55334F0335B1}"/>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grpSp>
        <p:cxnSp>
          <p:nvCxnSpPr>
            <p:cNvPr id="78" name="Straight Connector 77">
              <a:extLst>
                <a:ext uri="{FF2B5EF4-FFF2-40B4-BE49-F238E27FC236}">
                  <a16:creationId xmlns:a16="http://schemas.microsoft.com/office/drawing/2014/main" id="{CA80272A-3CC3-702F-8EA2-DA7404D25FFB}"/>
                </a:ext>
              </a:extLst>
            </p:cNvPr>
            <p:cNvCxnSpPr>
              <a:cxnSpLocks/>
              <a:stCxn id="100" idx="7"/>
              <a:endCxn id="102" idx="4"/>
            </p:cNvCxnSpPr>
            <p:nvPr/>
          </p:nvCxnSpPr>
          <p:spPr>
            <a:xfrm flipV="1">
              <a:off x="6963269" y="3868060"/>
              <a:ext cx="123963" cy="195141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F2BA105-F684-B473-14DF-7C5E0517E06F}"/>
                </a:ext>
              </a:extLst>
            </p:cNvPr>
            <p:cNvCxnSpPr>
              <a:cxnSpLocks/>
              <a:stCxn id="99" idx="3"/>
              <a:endCxn id="96" idx="4"/>
            </p:cNvCxnSpPr>
            <p:nvPr/>
          </p:nvCxnSpPr>
          <p:spPr>
            <a:xfrm flipH="1" flipV="1">
              <a:off x="2820001" y="5767428"/>
              <a:ext cx="1626045" cy="671613"/>
            </a:xfrm>
            <a:prstGeom prst="line">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30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Complete Graph</a:t>
            </a:r>
          </a:p>
        </p:txBody>
      </p:sp>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a:p>
        </p:txBody>
      </p:sp>
      <mc:AlternateContent xmlns:mc="http://schemas.openxmlformats.org/markup-compatibility/2006" xmlns:a14="http://schemas.microsoft.com/office/drawing/2010/main">
        <mc:Choice Requires="a14">
          <p:sp>
            <p:nvSpPr>
              <p:cNvPr id="81" name="TextBox 80"/>
              <p:cNvSpPr txBox="1"/>
              <p:nvPr/>
            </p:nvSpPr>
            <p:spPr>
              <a:xfrm>
                <a:off x="2749217" y="1600201"/>
                <a:ext cx="6841446" cy="954107"/>
              </a:xfrm>
              <a:prstGeom prst="rect">
                <a:avLst/>
              </a:prstGeom>
              <a:noFill/>
            </p:spPr>
            <p:txBody>
              <a:bodyPr wrap="square" rtlCol="0">
                <a:spAutoFit/>
              </a:bodyPr>
              <a:lstStyle/>
              <a:p>
                <a:r>
                  <a:rPr lang="en-US" sz="2800" dirty="0"/>
                  <a:t>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a:t>
                </a:r>
                <a:r>
                  <a:rPr lang="en-US" sz="2800" dirty="0" err="1"/>
                  <a:t>s.t.</a:t>
                </a:r>
                <a:r>
                  <a:rPr lang="en-US" sz="2800" dirty="0"/>
                  <a:t> for any pair of nodes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oMath>
                </a14:m>
                <a:r>
                  <a:rPr lang="en-US" sz="2800" dirty="0"/>
                  <a:t> there is an edge from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oMath>
                </a14:m>
                <a:r>
                  <a:rPr lang="en-US" sz="2800" dirty="0"/>
                  <a:t> to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oMath>
                </a14:m>
                <a:endParaRPr lang="en-US" sz="28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749217" y="1600201"/>
                <a:ext cx="6841446" cy="954107"/>
              </a:xfrm>
              <a:prstGeom prst="rect">
                <a:avLst/>
              </a:prstGeom>
              <a:blipFill>
                <a:blip r:embed="rId2"/>
                <a:stretch>
                  <a:fillRect l="-1872" t="-6410" b="-17308"/>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1E0F26B5-366A-711E-D723-7F1979D24DA8}"/>
              </a:ext>
            </a:extLst>
          </p:cNvPr>
          <p:cNvSpPr txBox="1"/>
          <p:nvPr/>
        </p:nvSpPr>
        <p:spPr>
          <a:xfrm>
            <a:off x="571923" y="4916821"/>
            <a:ext cx="2908318" cy="954107"/>
          </a:xfrm>
          <a:prstGeom prst="rect">
            <a:avLst/>
          </a:prstGeom>
          <a:noFill/>
        </p:spPr>
        <p:txBody>
          <a:bodyPr wrap="square" rtlCol="0">
            <a:spAutoFit/>
          </a:bodyPr>
          <a:lstStyle/>
          <a:p>
            <a:r>
              <a:rPr lang="en-US" sz="2800" dirty="0"/>
              <a:t>Complete Undirected Graph</a:t>
            </a:r>
          </a:p>
        </p:txBody>
      </p:sp>
      <p:sp>
        <p:nvSpPr>
          <p:cNvPr id="46" name="TextBox 45">
            <a:extLst>
              <a:ext uri="{FF2B5EF4-FFF2-40B4-BE49-F238E27FC236}">
                <a16:creationId xmlns:a16="http://schemas.microsoft.com/office/drawing/2014/main" id="{1DBCCB78-25D1-DA64-D181-C086C657BD95}"/>
              </a:ext>
            </a:extLst>
          </p:cNvPr>
          <p:cNvSpPr txBox="1"/>
          <p:nvPr/>
        </p:nvSpPr>
        <p:spPr>
          <a:xfrm>
            <a:off x="3899919" y="4920228"/>
            <a:ext cx="3135454" cy="954107"/>
          </a:xfrm>
          <a:prstGeom prst="rect">
            <a:avLst/>
          </a:prstGeom>
          <a:noFill/>
        </p:spPr>
        <p:txBody>
          <a:bodyPr wrap="square" rtlCol="0">
            <a:spAutoFit/>
          </a:bodyPr>
          <a:lstStyle/>
          <a:p>
            <a:r>
              <a:rPr lang="en-US" sz="2800" dirty="0"/>
              <a:t>Complete </a:t>
            </a:r>
          </a:p>
          <a:p>
            <a:r>
              <a:rPr lang="en-US" sz="2800" dirty="0"/>
              <a:t>Directed Graph</a:t>
            </a:r>
          </a:p>
        </p:txBody>
      </p:sp>
      <p:grpSp>
        <p:nvGrpSpPr>
          <p:cNvPr id="83" name="Group 82">
            <a:extLst>
              <a:ext uri="{FF2B5EF4-FFF2-40B4-BE49-F238E27FC236}">
                <a16:creationId xmlns:a16="http://schemas.microsoft.com/office/drawing/2014/main" id="{DFBE9801-D0B3-6EF8-63EA-B9DCCBFB1CE6}"/>
              </a:ext>
            </a:extLst>
          </p:cNvPr>
          <p:cNvGrpSpPr/>
          <p:nvPr/>
        </p:nvGrpSpPr>
        <p:grpSpPr>
          <a:xfrm>
            <a:off x="718434" y="3206160"/>
            <a:ext cx="1729793" cy="1622043"/>
            <a:chOff x="1378834" y="3116577"/>
            <a:chExt cx="1729793" cy="1622043"/>
          </a:xfrm>
        </p:grpSpPr>
        <p:grpSp>
          <p:nvGrpSpPr>
            <p:cNvPr id="31" name="Group 30">
              <a:extLst>
                <a:ext uri="{FF2B5EF4-FFF2-40B4-BE49-F238E27FC236}">
                  <a16:creationId xmlns:a16="http://schemas.microsoft.com/office/drawing/2014/main" id="{8737F504-B85A-1520-E7F4-8989BE84231C}"/>
                </a:ext>
              </a:extLst>
            </p:cNvPr>
            <p:cNvGrpSpPr/>
            <p:nvPr/>
          </p:nvGrpSpPr>
          <p:grpSpPr>
            <a:xfrm>
              <a:off x="1378834" y="3116577"/>
              <a:ext cx="1729793" cy="1622043"/>
              <a:chOff x="-388725" y="3020093"/>
              <a:chExt cx="2833027" cy="2656555"/>
            </a:xfrm>
          </p:grpSpPr>
          <p:cxnSp>
            <p:nvCxnSpPr>
              <p:cNvPr id="32" name="Straight Connector 31">
                <a:extLst>
                  <a:ext uri="{FF2B5EF4-FFF2-40B4-BE49-F238E27FC236}">
                    <a16:creationId xmlns:a16="http://schemas.microsoft.com/office/drawing/2014/main" id="{5E1BD8B7-4CC3-76C2-B59D-BB8E9AB4F6AB}"/>
                  </a:ext>
                </a:extLst>
              </p:cNvPr>
              <p:cNvCxnSpPr>
                <a:cxnSpLocks/>
                <a:stCxn id="85" idx="6"/>
                <a:endCxn id="86" idx="2"/>
              </p:cNvCxnSpPr>
              <p:nvPr/>
            </p:nvCxnSpPr>
            <p:spPr>
              <a:xfrm>
                <a:off x="166749" y="3276727"/>
                <a:ext cx="17642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A5863F-100D-A240-865D-33C97E04E063}"/>
                  </a:ext>
                </a:extLst>
              </p:cNvPr>
              <p:cNvCxnSpPr>
                <a:cxnSpLocks/>
                <a:stCxn id="86" idx="4"/>
                <a:endCxn id="88" idx="0"/>
              </p:cNvCxnSpPr>
              <p:nvPr/>
            </p:nvCxnSpPr>
            <p:spPr>
              <a:xfrm>
                <a:off x="2187651" y="3533361"/>
                <a:ext cx="16" cy="16018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EE1F91-DED4-E4D4-2B84-54D4FDE1057A}"/>
                  </a:ext>
                </a:extLst>
              </p:cNvPr>
              <p:cNvCxnSpPr>
                <a:cxnSpLocks/>
                <a:stCxn id="85" idx="4"/>
                <a:endCxn id="87" idx="0"/>
              </p:cNvCxnSpPr>
              <p:nvPr/>
            </p:nvCxnSpPr>
            <p:spPr>
              <a:xfrm flipH="1">
                <a:off x="-132091" y="3533361"/>
                <a:ext cx="42206" cy="16300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EBBBC-BC80-BAFB-02A9-944572FA7FA8}"/>
                  </a:ext>
                </a:extLst>
              </p:cNvPr>
              <p:cNvCxnSpPr>
                <a:cxnSpLocks/>
                <a:stCxn id="88" idx="2"/>
                <a:endCxn id="87" idx="6"/>
              </p:cNvCxnSpPr>
              <p:nvPr/>
            </p:nvCxnSpPr>
            <p:spPr>
              <a:xfrm flipH="1">
                <a:off x="124543" y="5391811"/>
                <a:ext cx="1806490" cy="282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438BD-A475-6206-0EF0-890B3A937474}"/>
                  </a:ext>
                </a:extLst>
              </p:cNvPr>
              <p:cNvCxnSpPr>
                <a:cxnSpLocks/>
                <a:stCxn id="86" idx="3"/>
                <a:endCxn id="87" idx="7"/>
              </p:cNvCxnSpPr>
              <p:nvPr/>
            </p:nvCxnSpPr>
            <p:spPr>
              <a:xfrm flipH="1">
                <a:off x="49377" y="3458195"/>
                <a:ext cx="1956808" cy="17803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433C72C6-1468-0C1C-DAFA-E75622DA098E}"/>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6" name="Oval 85">
                <a:extLst>
                  <a:ext uri="{FF2B5EF4-FFF2-40B4-BE49-F238E27FC236}">
                    <a16:creationId xmlns:a16="http://schemas.microsoft.com/office/drawing/2014/main" id="{5C6235E6-E60A-062C-E312-5D5F0758C46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7" name="Oval 86">
                <a:extLst>
                  <a:ext uri="{FF2B5EF4-FFF2-40B4-BE49-F238E27FC236}">
                    <a16:creationId xmlns:a16="http://schemas.microsoft.com/office/drawing/2014/main" id="{266721D1-8A4C-2F76-CAA9-FEE941202C62}"/>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8" name="Oval 87">
                <a:extLst>
                  <a:ext uri="{FF2B5EF4-FFF2-40B4-BE49-F238E27FC236}">
                    <a16:creationId xmlns:a16="http://schemas.microsoft.com/office/drawing/2014/main" id="{A11DC63D-5D3B-50C2-0184-D0A5C0983F41}"/>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65" name="Straight Connector 64">
              <a:extLst>
                <a:ext uri="{FF2B5EF4-FFF2-40B4-BE49-F238E27FC236}">
                  <a16:creationId xmlns:a16="http://schemas.microsoft.com/office/drawing/2014/main" id="{32E320C1-342B-2917-1FF6-23EADE44AF82}"/>
                </a:ext>
              </a:extLst>
            </p:cNvPr>
            <p:cNvCxnSpPr>
              <a:cxnSpLocks/>
              <a:stCxn id="85" idx="5"/>
              <a:endCxn id="88" idx="1"/>
            </p:cNvCxnSpPr>
            <p:nvPr/>
          </p:nvCxnSpPr>
          <p:spPr>
            <a:xfrm>
              <a:off x="1672101" y="3384074"/>
              <a:ext cx="1169029" cy="10698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FCA9F77F-1A5A-D413-FF40-26A41279BB85}"/>
              </a:ext>
            </a:extLst>
          </p:cNvPr>
          <p:cNvGrpSpPr/>
          <p:nvPr/>
        </p:nvGrpSpPr>
        <p:grpSpPr>
          <a:xfrm>
            <a:off x="3940430" y="3110592"/>
            <a:ext cx="1729793" cy="1622043"/>
            <a:chOff x="8610600" y="3884345"/>
            <a:chExt cx="1729793" cy="1622043"/>
          </a:xfrm>
        </p:grpSpPr>
        <p:grpSp>
          <p:nvGrpSpPr>
            <p:cNvPr id="68" name="Group 67">
              <a:extLst>
                <a:ext uri="{FF2B5EF4-FFF2-40B4-BE49-F238E27FC236}">
                  <a16:creationId xmlns:a16="http://schemas.microsoft.com/office/drawing/2014/main" id="{85E6465E-23D4-7A78-2D90-033B0364F71F}"/>
                </a:ext>
              </a:extLst>
            </p:cNvPr>
            <p:cNvGrpSpPr/>
            <p:nvPr/>
          </p:nvGrpSpPr>
          <p:grpSpPr>
            <a:xfrm>
              <a:off x="8610600" y="3884345"/>
              <a:ext cx="1729793" cy="1622043"/>
              <a:chOff x="-388725" y="3020093"/>
              <a:chExt cx="2833027" cy="2656555"/>
            </a:xfrm>
          </p:grpSpPr>
          <p:cxnSp>
            <p:nvCxnSpPr>
              <p:cNvPr id="69" name="Straight Connector 68">
                <a:extLst>
                  <a:ext uri="{FF2B5EF4-FFF2-40B4-BE49-F238E27FC236}">
                    <a16:creationId xmlns:a16="http://schemas.microsoft.com/office/drawing/2014/main" id="{8DD0BA37-2B83-48D8-E26B-B217259C66A7}"/>
                  </a:ext>
                </a:extLst>
              </p:cNvPr>
              <p:cNvCxnSpPr>
                <a:cxnSpLocks/>
                <a:stCxn id="74" idx="6"/>
                <a:endCxn id="75" idx="2"/>
              </p:cNvCxnSpPr>
              <p:nvPr/>
            </p:nvCxnSpPr>
            <p:spPr>
              <a:xfrm>
                <a:off x="166749" y="3276727"/>
                <a:ext cx="1764268"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CF37D2-E27F-7A71-AA33-5320E9514E61}"/>
                  </a:ext>
                </a:extLst>
              </p:cNvPr>
              <p:cNvCxnSpPr>
                <a:cxnSpLocks/>
                <a:stCxn id="75" idx="4"/>
                <a:endCxn id="77" idx="0"/>
              </p:cNvCxnSpPr>
              <p:nvPr/>
            </p:nvCxnSpPr>
            <p:spPr>
              <a:xfrm>
                <a:off x="2187651" y="3533361"/>
                <a:ext cx="16" cy="1601816"/>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B9CD13-FF66-A5D2-1F8C-EA4244CE544E}"/>
                  </a:ext>
                </a:extLst>
              </p:cNvPr>
              <p:cNvCxnSpPr>
                <a:cxnSpLocks/>
                <a:stCxn id="74" idx="4"/>
                <a:endCxn id="76" idx="0"/>
              </p:cNvCxnSpPr>
              <p:nvPr/>
            </p:nvCxnSpPr>
            <p:spPr>
              <a:xfrm flipH="1">
                <a:off x="-132091" y="3533361"/>
                <a:ext cx="42206" cy="163001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AAAFF1-1B6F-502F-3C12-C0947F002D01}"/>
                  </a:ext>
                </a:extLst>
              </p:cNvPr>
              <p:cNvCxnSpPr>
                <a:cxnSpLocks/>
                <a:stCxn id="77" idx="2"/>
                <a:endCxn id="76" idx="6"/>
              </p:cNvCxnSpPr>
              <p:nvPr/>
            </p:nvCxnSpPr>
            <p:spPr>
              <a:xfrm flipH="1">
                <a:off x="124543" y="5391811"/>
                <a:ext cx="1806490" cy="28203"/>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2F468B2-2AA2-16F2-91D4-FBD14E916986}"/>
                  </a:ext>
                </a:extLst>
              </p:cNvPr>
              <p:cNvCxnSpPr>
                <a:cxnSpLocks/>
                <a:stCxn id="75" idx="3"/>
                <a:endCxn id="76" idx="7"/>
              </p:cNvCxnSpPr>
              <p:nvPr/>
            </p:nvCxnSpPr>
            <p:spPr>
              <a:xfrm flipH="1">
                <a:off x="49377" y="3458195"/>
                <a:ext cx="1956808" cy="1780351"/>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FFBBC902-CBD4-4CB0-72AA-AE5F4733DCCB}"/>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5" name="Oval 74">
                <a:extLst>
                  <a:ext uri="{FF2B5EF4-FFF2-40B4-BE49-F238E27FC236}">
                    <a16:creationId xmlns:a16="http://schemas.microsoft.com/office/drawing/2014/main" id="{D4FC3465-BB6F-A32D-08ED-ABA63E4E3C5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6" name="Oval 75">
                <a:extLst>
                  <a:ext uri="{FF2B5EF4-FFF2-40B4-BE49-F238E27FC236}">
                    <a16:creationId xmlns:a16="http://schemas.microsoft.com/office/drawing/2014/main" id="{232A27BB-C4B2-C204-190D-230D1EDFACFD}"/>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77" name="Oval 76">
                <a:extLst>
                  <a:ext uri="{FF2B5EF4-FFF2-40B4-BE49-F238E27FC236}">
                    <a16:creationId xmlns:a16="http://schemas.microsoft.com/office/drawing/2014/main" id="{DC3F8BBE-8F1A-CB36-09BD-AAC71BEE1AFE}"/>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78" name="Straight Connector 77">
              <a:extLst>
                <a:ext uri="{FF2B5EF4-FFF2-40B4-BE49-F238E27FC236}">
                  <a16:creationId xmlns:a16="http://schemas.microsoft.com/office/drawing/2014/main" id="{943D3B1D-6E15-D403-70FD-A1D85F4CE5E3}"/>
                </a:ext>
              </a:extLst>
            </p:cNvPr>
            <p:cNvCxnSpPr>
              <a:cxnSpLocks/>
              <a:stCxn id="74" idx="5"/>
              <a:endCxn id="77" idx="1"/>
            </p:cNvCxnSpPr>
            <p:nvPr/>
          </p:nvCxnSpPr>
          <p:spPr>
            <a:xfrm>
              <a:off x="8903867" y="4151842"/>
              <a:ext cx="1169029" cy="106982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EDEF3C5F-5BD2-C41A-AD2D-7FDA50A70D73}"/>
              </a:ext>
            </a:extLst>
          </p:cNvPr>
          <p:cNvSpPr txBox="1"/>
          <p:nvPr/>
        </p:nvSpPr>
        <p:spPr>
          <a:xfrm>
            <a:off x="7293345" y="5015796"/>
            <a:ext cx="3008896" cy="954107"/>
          </a:xfrm>
          <a:prstGeom prst="rect">
            <a:avLst/>
          </a:prstGeom>
          <a:noFill/>
        </p:spPr>
        <p:txBody>
          <a:bodyPr wrap="square" rtlCol="0">
            <a:spAutoFit/>
          </a:bodyPr>
          <a:lstStyle/>
          <a:p>
            <a:r>
              <a:rPr lang="en-US" sz="2800" dirty="0"/>
              <a:t>Complete Directed Non-simple Graph</a:t>
            </a:r>
          </a:p>
        </p:txBody>
      </p:sp>
      <p:grpSp>
        <p:nvGrpSpPr>
          <p:cNvPr id="122" name="Group 121">
            <a:extLst>
              <a:ext uri="{FF2B5EF4-FFF2-40B4-BE49-F238E27FC236}">
                <a16:creationId xmlns:a16="http://schemas.microsoft.com/office/drawing/2014/main" id="{32359349-EE97-3770-8BAC-38168D0EF38B}"/>
              </a:ext>
            </a:extLst>
          </p:cNvPr>
          <p:cNvGrpSpPr/>
          <p:nvPr/>
        </p:nvGrpSpPr>
        <p:grpSpPr>
          <a:xfrm>
            <a:off x="7932896" y="3188940"/>
            <a:ext cx="1729793" cy="1622043"/>
            <a:chOff x="7333856" y="3206160"/>
            <a:chExt cx="1729793" cy="1622043"/>
          </a:xfrm>
        </p:grpSpPr>
        <p:grpSp>
          <p:nvGrpSpPr>
            <p:cNvPr id="94" name="Group 93">
              <a:extLst>
                <a:ext uri="{FF2B5EF4-FFF2-40B4-BE49-F238E27FC236}">
                  <a16:creationId xmlns:a16="http://schemas.microsoft.com/office/drawing/2014/main" id="{FA94A04F-CBDC-2DFF-3B03-A6FD1C79CAF6}"/>
                </a:ext>
              </a:extLst>
            </p:cNvPr>
            <p:cNvGrpSpPr/>
            <p:nvPr/>
          </p:nvGrpSpPr>
          <p:grpSpPr>
            <a:xfrm>
              <a:off x="7333856" y="3206160"/>
              <a:ext cx="1729793" cy="1622043"/>
              <a:chOff x="8610600" y="3884345"/>
              <a:chExt cx="1729793" cy="1622043"/>
            </a:xfrm>
          </p:grpSpPr>
          <p:grpSp>
            <p:nvGrpSpPr>
              <p:cNvPr id="95" name="Group 94">
                <a:extLst>
                  <a:ext uri="{FF2B5EF4-FFF2-40B4-BE49-F238E27FC236}">
                    <a16:creationId xmlns:a16="http://schemas.microsoft.com/office/drawing/2014/main" id="{CE6C9A5B-FF03-AA04-A4AE-24D89402B256}"/>
                  </a:ext>
                </a:extLst>
              </p:cNvPr>
              <p:cNvGrpSpPr/>
              <p:nvPr/>
            </p:nvGrpSpPr>
            <p:grpSpPr>
              <a:xfrm>
                <a:off x="8610600" y="3884345"/>
                <a:ext cx="1729793" cy="1622043"/>
                <a:chOff x="-388725" y="3020093"/>
                <a:chExt cx="2833027" cy="2656555"/>
              </a:xfrm>
            </p:grpSpPr>
            <p:cxnSp>
              <p:nvCxnSpPr>
                <p:cNvPr id="97" name="Straight Connector 96">
                  <a:extLst>
                    <a:ext uri="{FF2B5EF4-FFF2-40B4-BE49-F238E27FC236}">
                      <a16:creationId xmlns:a16="http://schemas.microsoft.com/office/drawing/2014/main" id="{10B5200E-1448-31F4-AA7A-88645C9AD2BD}"/>
                    </a:ext>
                  </a:extLst>
                </p:cNvPr>
                <p:cNvCxnSpPr>
                  <a:cxnSpLocks/>
                  <a:stCxn id="102" idx="6"/>
                  <a:endCxn id="103" idx="2"/>
                </p:cNvCxnSpPr>
                <p:nvPr/>
              </p:nvCxnSpPr>
              <p:spPr>
                <a:xfrm>
                  <a:off x="166749" y="3276727"/>
                  <a:ext cx="1764268" cy="0"/>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0C0BF86-1F58-EDBC-66CF-FE1283DDCE59}"/>
                    </a:ext>
                  </a:extLst>
                </p:cNvPr>
                <p:cNvCxnSpPr>
                  <a:cxnSpLocks/>
                  <a:stCxn id="103" idx="4"/>
                  <a:endCxn id="105" idx="0"/>
                </p:cNvCxnSpPr>
                <p:nvPr/>
              </p:nvCxnSpPr>
              <p:spPr>
                <a:xfrm>
                  <a:off x="2187651" y="3533361"/>
                  <a:ext cx="16" cy="1601816"/>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EDC5ECE-C857-8E84-F3DE-369A603DE929}"/>
                    </a:ext>
                  </a:extLst>
                </p:cNvPr>
                <p:cNvCxnSpPr>
                  <a:cxnSpLocks/>
                  <a:stCxn id="102" idx="4"/>
                  <a:endCxn id="104" idx="0"/>
                </p:cNvCxnSpPr>
                <p:nvPr/>
              </p:nvCxnSpPr>
              <p:spPr>
                <a:xfrm flipH="1">
                  <a:off x="-132091" y="3533361"/>
                  <a:ext cx="42206" cy="163001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E939F5E-DEAF-A9A8-7B5D-E05002EB01D4}"/>
                    </a:ext>
                  </a:extLst>
                </p:cNvPr>
                <p:cNvCxnSpPr>
                  <a:cxnSpLocks/>
                  <a:stCxn id="105" idx="2"/>
                  <a:endCxn id="104" idx="6"/>
                </p:cNvCxnSpPr>
                <p:nvPr/>
              </p:nvCxnSpPr>
              <p:spPr>
                <a:xfrm flipH="1">
                  <a:off x="124543" y="5391811"/>
                  <a:ext cx="1806490" cy="28203"/>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14D2943-F575-CC14-FDFC-39D72AABD608}"/>
                    </a:ext>
                  </a:extLst>
                </p:cNvPr>
                <p:cNvCxnSpPr>
                  <a:cxnSpLocks/>
                  <a:stCxn id="103" idx="3"/>
                  <a:endCxn id="104" idx="7"/>
                </p:cNvCxnSpPr>
                <p:nvPr/>
              </p:nvCxnSpPr>
              <p:spPr>
                <a:xfrm flipH="1">
                  <a:off x="49377" y="3458195"/>
                  <a:ext cx="1956808" cy="1780351"/>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21E3DC6-38B7-146E-1A6C-437B5A9E20EA}"/>
                    </a:ext>
                  </a:extLst>
                </p:cNvPr>
                <p:cNvSpPr/>
                <p:nvPr/>
              </p:nvSpPr>
              <p:spPr>
                <a:xfrm>
                  <a:off x="-346519"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3" name="Oval 102">
                  <a:extLst>
                    <a:ext uri="{FF2B5EF4-FFF2-40B4-BE49-F238E27FC236}">
                      <a16:creationId xmlns:a16="http://schemas.microsoft.com/office/drawing/2014/main" id="{4ED45FA7-5323-F739-FF16-46247FADD7C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4" name="Oval 103">
                  <a:extLst>
                    <a:ext uri="{FF2B5EF4-FFF2-40B4-BE49-F238E27FC236}">
                      <a16:creationId xmlns:a16="http://schemas.microsoft.com/office/drawing/2014/main" id="{57E6E620-E580-606F-5183-439E2E75E879}"/>
                    </a:ext>
                  </a:extLst>
                </p:cNvPr>
                <p:cNvSpPr/>
                <p:nvPr/>
              </p:nvSpPr>
              <p:spPr>
                <a:xfrm>
                  <a:off x="-388725" y="516338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5" name="Oval 104">
                  <a:extLst>
                    <a:ext uri="{FF2B5EF4-FFF2-40B4-BE49-F238E27FC236}">
                      <a16:creationId xmlns:a16="http://schemas.microsoft.com/office/drawing/2014/main" id="{299B76C7-479F-7E2A-8439-49539F65348C}"/>
                    </a:ext>
                  </a:extLst>
                </p:cNvPr>
                <p:cNvSpPr/>
                <p:nvPr/>
              </p:nvSpPr>
              <p:spPr>
                <a:xfrm>
                  <a:off x="1931034" y="513517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cxnSp>
            <p:nvCxnSpPr>
              <p:cNvPr id="96" name="Straight Connector 95">
                <a:extLst>
                  <a:ext uri="{FF2B5EF4-FFF2-40B4-BE49-F238E27FC236}">
                    <a16:creationId xmlns:a16="http://schemas.microsoft.com/office/drawing/2014/main" id="{E849EE9E-1689-9D70-42AC-4990CC1047BC}"/>
                  </a:ext>
                </a:extLst>
              </p:cNvPr>
              <p:cNvCxnSpPr>
                <a:cxnSpLocks/>
                <a:stCxn id="102" idx="5"/>
                <a:endCxn id="105" idx="1"/>
              </p:cNvCxnSpPr>
              <p:nvPr/>
            </p:nvCxnSpPr>
            <p:spPr>
              <a:xfrm>
                <a:off x="8903867" y="4151842"/>
                <a:ext cx="1169029" cy="106982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9" name="Connector: Curved 108">
              <a:extLst>
                <a:ext uri="{FF2B5EF4-FFF2-40B4-BE49-F238E27FC236}">
                  <a16:creationId xmlns:a16="http://schemas.microsoft.com/office/drawing/2014/main" id="{EAB280D5-8B38-1A02-1A1E-6AAFBCBDFF3C}"/>
                </a:ext>
              </a:extLst>
            </p:cNvPr>
            <p:cNvCxnSpPr>
              <a:cxnSpLocks/>
              <a:stCxn id="102" idx="2"/>
              <a:endCxn id="102" idx="0"/>
            </p:cNvCxnSpPr>
            <p:nvPr/>
          </p:nvCxnSpPr>
          <p:spPr>
            <a:xfrm rot="10800000" flipH="1">
              <a:off x="7359626" y="3206160"/>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Curved 112">
              <a:extLst>
                <a:ext uri="{FF2B5EF4-FFF2-40B4-BE49-F238E27FC236}">
                  <a16:creationId xmlns:a16="http://schemas.microsoft.com/office/drawing/2014/main" id="{EC8AAE19-B417-E8DA-AF16-7D2A38B228B3}"/>
                </a:ext>
              </a:extLst>
            </p:cNvPr>
            <p:cNvCxnSpPr>
              <a:cxnSpLocks/>
              <a:stCxn id="103" idx="6"/>
              <a:endCxn id="103" idx="0"/>
            </p:cNvCxnSpPr>
            <p:nvPr/>
          </p:nvCxnSpPr>
          <p:spPr>
            <a:xfrm flipH="1" flipV="1">
              <a:off x="8906943" y="3206160"/>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Curved 115">
              <a:extLst>
                <a:ext uri="{FF2B5EF4-FFF2-40B4-BE49-F238E27FC236}">
                  <a16:creationId xmlns:a16="http://schemas.microsoft.com/office/drawing/2014/main" id="{DEDD00C3-0088-64FE-A5C8-A608B44F7253}"/>
                </a:ext>
              </a:extLst>
            </p:cNvPr>
            <p:cNvCxnSpPr>
              <a:cxnSpLocks/>
              <a:stCxn id="105" idx="6"/>
              <a:endCxn id="105" idx="4"/>
            </p:cNvCxnSpPr>
            <p:nvPr/>
          </p:nvCxnSpPr>
          <p:spPr>
            <a:xfrm flipH="1">
              <a:off x="8906953" y="4654287"/>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81CBC10A-9968-CBFF-40CB-013C222F0918}"/>
                </a:ext>
              </a:extLst>
            </p:cNvPr>
            <p:cNvCxnSpPr>
              <a:cxnSpLocks/>
              <a:stCxn id="104" idx="4"/>
              <a:endCxn id="104" idx="2"/>
            </p:cNvCxnSpPr>
            <p:nvPr/>
          </p:nvCxnSpPr>
          <p:spPr>
            <a:xfrm rot="5400000" flipH="1">
              <a:off x="7333856" y="4671507"/>
              <a:ext cx="156696" cy="156696"/>
            </a:xfrm>
            <a:prstGeom prst="curvedConnector4">
              <a:avLst>
                <a:gd name="adj1" fmla="val -145888"/>
                <a:gd name="adj2" fmla="val 24588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686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21236</TotalTime>
  <Words>8022</Words>
  <Application>Microsoft Office PowerPoint</Application>
  <PresentationFormat>Widescreen</PresentationFormat>
  <Paragraphs>2483</Paragraphs>
  <Slides>78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Cambria Math</vt:lpstr>
      <vt:lpstr>Calibri Light</vt:lpstr>
      <vt:lpstr>Arial</vt:lpstr>
      <vt:lpstr>Calibri</vt:lpstr>
      <vt:lpstr>Aptos</vt:lpstr>
      <vt:lpstr>Office Theme</vt:lpstr>
      <vt:lpstr>CSE 332 Summer 2024 Lecture 14: Graphs</vt:lpstr>
      <vt:lpstr>ARPANET</vt:lpstr>
      <vt:lpstr>Undirected Graphs</vt:lpstr>
      <vt:lpstr>Directed Graphs</vt:lpstr>
      <vt:lpstr>Self-Edges and Duplicate Edges</vt:lpstr>
      <vt:lpstr>Weighted Graphs</vt:lpstr>
      <vt:lpstr>Graph Applications</vt:lpstr>
      <vt:lpstr>Some Graph Terms</vt:lpstr>
      <vt:lpstr>Definition: Complete Graph</vt:lpstr>
      <vt:lpstr>Definition: Path</vt:lpstr>
      <vt:lpstr>Definition: (Strongly) Connected Graph</vt:lpstr>
      <vt:lpstr>Definition: (Strongly) Connected Graph</vt:lpstr>
      <vt:lpstr>Definition: Weakly Connected Graph</vt:lpstr>
      <vt:lpstr>Graph Density, Data Structures, Efficiency</vt:lpstr>
      <vt:lpstr>Definition: Tree</vt:lpstr>
      <vt:lpstr>Graph Operations</vt:lpstr>
      <vt:lpstr>Adjacency List</vt:lpstr>
      <vt:lpstr>Adjacency List (Weighted)</vt:lpstr>
      <vt:lpstr>Adjacency Matrix</vt:lpstr>
      <vt:lpstr>Adjacency Matrix</vt:lpstr>
      <vt:lpstr>Adjacency Matrix (weighted)</vt:lpstr>
      <vt:lpstr>Comparison</vt:lpstr>
      <vt:lpstr>Breadth-First Search</vt:lpstr>
      <vt:lpstr>BFS</vt:lpstr>
      <vt:lpstr>Shortest Path (unweighted)</vt:lpstr>
      <vt:lpstr>Depth-First Search</vt:lpstr>
      <vt:lpstr>Depth-First Search</vt:lpstr>
      <vt:lpstr>DFS (non-recursive)</vt:lpstr>
      <vt:lpstr>DFS Recursively (more common)</vt:lpstr>
      <vt:lpstr>Using DFS</vt:lpstr>
      <vt:lpstr>Back Edges</vt:lpstr>
      <vt:lpstr>Cycle Detection</vt:lpstr>
      <vt:lpstr>Topological Sort</vt:lpstr>
      <vt:lpstr>DFS Recursively</vt:lpstr>
      <vt:lpstr>DFS: Topological sort</vt:lpstr>
      <vt:lpstr>Single-Source Shortest Path</vt:lpstr>
      <vt:lpstr>Dijkstra’s Algorithm</vt:lpstr>
      <vt:lpstr>Dijkstra’s Algorithm</vt:lpstr>
      <vt:lpstr>Dijkstra’s Algorithm</vt:lpstr>
      <vt:lpstr>Dijkstra’s Algorithm</vt:lpstr>
      <vt:lpstr>Dijkstra’s Algorithm</vt:lpstr>
      <vt:lpstr>Dijkstra’s Algorithm</vt:lpstr>
      <vt:lpstr>Dijkstra’s Algorithm</vt:lpstr>
      <vt:lpstr>Dijkstra’s Algorithm: Running Time</vt:lpstr>
      <vt:lpstr>Dijkstra’s Algorithm: Correctness</vt:lpstr>
      <vt:lpstr>Dijkstra’s Algorithm: Correctness</vt:lpstr>
      <vt:lpstr>Dijkstra’s Algorithm: Correctness</vt:lpstr>
      <vt:lpstr>Dijkstra’s Algorithm: Correctness</vt:lpstr>
      <vt:lpstr>Dijkstra’s Algorithm: Correctness</vt:lpstr>
      <vt:lpstr>Definition: Tree</vt:lpstr>
      <vt:lpstr>Definition: Tree</vt:lpstr>
      <vt:lpstr>Definition: Spanning Tree</vt:lpstr>
      <vt:lpstr>Definition: Minimum Spanning Tree</vt:lpstr>
      <vt:lpstr>Kruskal’s Algorithm</vt:lpstr>
      <vt:lpstr>Kruskal’s Algorithm</vt:lpstr>
      <vt:lpstr>Kruskal’s Algorithm</vt:lpstr>
      <vt:lpstr>Kruskal’s Algorithm</vt:lpstr>
      <vt:lpstr>Kruskal’s Algorithm</vt:lpstr>
      <vt:lpstr>Kruskal’s Algorithm</vt:lpstr>
      <vt:lpstr>Definition: Cut</vt:lpstr>
      <vt:lpstr>Cut Theorem</vt:lpstr>
      <vt:lpstr>Cut Theorem</vt:lpstr>
      <vt:lpstr>Cut Theorem</vt:lpstr>
      <vt:lpstr>Cut Theorem</vt:lpstr>
      <vt:lpstr>Cut Theorem</vt:lpstr>
      <vt:lpstr>Proof of Kruskal’s Algorithm</vt:lpstr>
      <vt:lpstr>Kruskal’s Algorithm Runtime</vt:lpstr>
      <vt:lpstr>General MST Algorithm</vt:lpstr>
      <vt:lpstr>Prim’s Algorithm</vt:lpstr>
      <vt:lpstr>Prim’s Algorithm</vt:lpstr>
      <vt:lpstr>Prim’s Algorithm</vt:lpstr>
      <vt:lpstr>Prim’s Algorithm</vt:lpstr>
      <vt:lpstr>Prim’s Algorithm</vt:lpstr>
      <vt:lpstr>Prim’s Algorithm</vt:lpstr>
      <vt:lpstr>Dijkstra’s Algorithm</vt:lpstr>
      <vt:lpstr>Prims’s Algorithm</vt:lpstr>
      <vt:lpstr>Dijkstra’s Algorithm</vt:lpstr>
      <vt:lpstr>Prims’s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Brunelle, Nathan J (njb2b)</cp:lastModifiedBy>
  <cp:revision>236</cp:revision>
  <dcterms:created xsi:type="dcterms:W3CDTF">2023-10-13T16:06:42Z</dcterms:created>
  <dcterms:modified xsi:type="dcterms:W3CDTF">2024-07-22T15:11:12Z</dcterms:modified>
</cp:coreProperties>
</file>