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552" r:id="rId3"/>
    <p:sldId id="500" r:id="rId4"/>
    <p:sldId id="530" r:id="rId5"/>
    <p:sldId id="535" r:id="rId6"/>
    <p:sldId id="382" r:id="rId7"/>
    <p:sldId id="536" r:id="rId8"/>
    <p:sldId id="537" r:id="rId9"/>
    <p:sldId id="539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46" r:id="rId24"/>
    <p:sldId id="540" r:id="rId25"/>
    <p:sldId id="541" r:id="rId26"/>
    <p:sldId id="542" r:id="rId27"/>
    <p:sldId id="543" r:id="rId28"/>
    <p:sldId id="545" r:id="rId29"/>
    <p:sldId id="548" r:id="rId30"/>
    <p:sldId id="546" r:id="rId31"/>
    <p:sldId id="549" r:id="rId32"/>
    <p:sldId id="550" r:id="rId33"/>
    <p:sldId id="551" r:id="rId34"/>
    <p:sldId id="547" r:id="rId35"/>
  </p:sldIdLst>
  <p:sldSz cx="12192000" cy="6858000"/>
  <p:notesSz cx="6858000" cy="9144000"/>
  <p:embeddedFontLst>
    <p:embeddedFont>
      <p:font typeface="Cambria Math" panose="02040503050406030204" pitchFamily="18" charset="0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4601" autoAdjust="0"/>
  </p:normalViewPr>
  <p:slideViewPr>
    <p:cSldViewPr snapToGrid="0">
      <p:cViewPr varScale="1">
        <p:scale>
          <a:sx n="73" d="100"/>
          <a:sy n="73" d="100"/>
        </p:scale>
        <p:origin x="2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8/10/relationships/authors" Target="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EF960D-66C1-ABA0-D3DE-1DEABCB0C2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01823-F715-AF68-6577-EBFD66D892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43542-CF0C-48D3-A91E-34CCD96FC74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5E006-DFCE-D704-C827-FE0B884DE9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989F-B2F9-4E4D-C4FD-A5DF82B446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6CC33-4824-4BB3-8904-E821E71A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9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12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8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/>
              <a:t>Lecture 1</a:t>
            </a:r>
            <a:r>
              <a:rPr lang="en-US" dirty="0"/>
              <a:t>3</a:t>
            </a:r>
            <a:r>
              <a:rPr lang="en-US"/>
              <a:t>: </a:t>
            </a:r>
            <a:r>
              <a:rPr lang="en-US" dirty="0"/>
              <a:t>Sorting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Like </a:t>
                </a:r>
                <a:r>
                  <a:rPr lang="en-US" b="0" dirty="0" err="1"/>
                  <a:t>Mergesort</a:t>
                </a:r>
                <a:r>
                  <a:rPr lang="en-US" b="0" dirty="0"/>
                  <a:t>:</a:t>
                </a:r>
              </a:p>
              <a:p>
                <a:pPr lvl="1"/>
                <a:r>
                  <a:rPr lang="en-US" dirty="0"/>
                  <a:t>Divide and conquer</a:t>
                </a:r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run time (kind of…)</a:t>
                </a:r>
              </a:p>
              <a:p>
                <a:r>
                  <a:rPr lang="en-US" dirty="0"/>
                  <a:t>Unlike </a:t>
                </a:r>
                <a:r>
                  <a:rPr lang="en-US" dirty="0" err="1"/>
                  <a:t>Mergesort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Divide step is the “hard” part</a:t>
                </a:r>
              </a:p>
              <a:p>
                <a:pPr lvl="1"/>
                <a:r>
                  <a:rPr lang="en-US" i="1" dirty="0"/>
                  <a:t>Typically</a:t>
                </a:r>
                <a:r>
                  <a:rPr lang="en-US" dirty="0"/>
                  <a:t> faster than </a:t>
                </a:r>
                <a:r>
                  <a:rPr lang="en-US" dirty="0" err="1"/>
                  <a:t>Mergesort</a:t>
                </a:r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Idea: pick a </a:t>
                </a:r>
                <a:r>
                  <a:rPr lang="en-US" dirty="0">
                    <a:solidFill>
                      <a:srgbClr val="FF33CC"/>
                    </a:solidFill>
                  </a:rPr>
                  <a:t>pivot </a:t>
                </a:r>
                <a:r>
                  <a:rPr lang="en-US" dirty="0"/>
                  <a:t>element, recursively sort two </a:t>
                </a:r>
                <a:r>
                  <a:rPr lang="en-US" dirty="0" err="1"/>
                  <a:t>sublists</a:t>
                </a:r>
                <a:r>
                  <a:rPr lang="en-US" dirty="0"/>
                  <a:t> around that element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Divide: </a:t>
                </a:r>
                <a:r>
                  <a:rPr lang="en-US" dirty="0"/>
                  <a:t>select </a:t>
                </a:r>
                <a:r>
                  <a:rPr lang="en-US" dirty="0">
                    <a:solidFill>
                      <a:srgbClr val="FF33CC"/>
                    </a:solidFill>
                  </a:rPr>
                  <a:t>pivot </a:t>
                </a:r>
                <a:r>
                  <a:rPr lang="en-US" dirty="0"/>
                  <a:t>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>
                    <a:solidFill>
                      <a:srgbClr val="FF33CC"/>
                    </a:solidFill>
                  </a:rPr>
                  <a:t>Partition(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solidFill>
                      <a:srgbClr val="FF33CC"/>
                    </a:solidFill>
                  </a:rPr>
                  <a:t>)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Conquer: </a:t>
                </a:r>
                <a:r>
                  <a:rPr lang="en-US" dirty="0"/>
                  <a:t>recursively sort left and right </a:t>
                </a:r>
                <a:r>
                  <a:rPr lang="en-US" dirty="0" err="1"/>
                  <a:t>sublists</a:t>
                </a:r>
                <a:endParaRPr lang="en-US" dirty="0"/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Combine: </a:t>
                </a:r>
                <a:r>
                  <a:rPr lang="en-US" dirty="0"/>
                  <a:t>Nothing!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12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(Divide step)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05000" y="1970964"/>
                <a:ext cx="6019800" cy="685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Given: a list, </a:t>
                </a:r>
                <a:r>
                  <a:rPr lang="en-US" dirty="0">
                    <a:solidFill>
                      <a:srgbClr val="FF33CC"/>
                    </a:solidFill>
                  </a:rPr>
                  <a:t>a pivot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>
                  <a:solidFill>
                    <a:srgbClr val="FF33CC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33CC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5000" y="1970964"/>
                <a:ext cx="6019800" cy="685800"/>
              </a:xfrm>
              <a:blipFill>
                <a:blip r:embed="rId2"/>
                <a:stretch>
                  <a:fillRect l="-2526" t="-4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3048000"/>
            <a:ext cx="533400" cy="533400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7169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569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4343969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7938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1338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4738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8707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12107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45507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79476" y="30480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1941394" y="4724400"/>
                <a:ext cx="765980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Goal: All elements</a:t>
                </a:r>
                <a:r>
                  <a:rPr lang="en-US" dirty="0">
                    <a:solidFill>
                      <a:srgbClr val="FFCC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C000"/>
                        </a:solidFill>
                        <a:latin typeface="Cambria Math"/>
                      </a:rPr>
                      <m:t>&lt;</m:t>
                    </m:r>
                    <m:r>
                      <a:rPr lang="en-US" i="1" dirty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r>
                  <a:rPr lang="en-US" dirty="0"/>
                  <a:t>on left, all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i="1" dirty="0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on right</a:t>
                </a:r>
                <a:endParaRPr lang="en-US" dirty="0">
                  <a:solidFill>
                    <a:srgbClr val="FF33CC"/>
                  </a:solidFill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394" y="4724400"/>
                <a:ext cx="7659806" cy="685800"/>
              </a:xfrm>
              <a:prstGeom prst="rect">
                <a:avLst/>
              </a:prstGeom>
              <a:blipFill>
                <a:blip r:embed="rId3"/>
                <a:stretch>
                  <a:fillRect l="-1821" t="-11111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ontent Placeholder 2"/>
          <p:cNvSpPr txBox="1">
            <a:spLocks/>
          </p:cNvSpPr>
          <p:nvPr/>
        </p:nvSpPr>
        <p:spPr>
          <a:xfrm>
            <a:off x="1905000" y="2362200"/>
            <a:ext cx="6019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Start: unordered list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0" y="5410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43200" y="5410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7169" y="5410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569" y="5410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43969" y="5410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877938" y="5410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11338" y="5410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44738" y="5410200"/>
            <a:ext cx="533400" cy="533400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478707" y="5410200"/>
            <a:ext cx="533400" cy="533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12107" y="5410200"/>
            <a:ext cx="533400" cy="533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545507" y="5410200"/>
            <a:ext cx="533400" cy="533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079476" y="5410200"/>
            <a:ext cx="533400" cy="533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86780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93" y="0"/>
            <a:ext cx="10515600" cy="1325563"/>
          </a:xfrm>
        </p:spPr>
        <p:txBody>
          <a:bodyPr/>
          <a:lstStyle/>
          <a:p>
            <a:r>
              <a:rPr lang="en-US" dirty="0"/>
              <a:t>Partition,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13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969524" y="2743200"/>
            <a:ext cx="6403076" cy="533400"/>
            <a:chOff x="1445524" y="2895600"/>
            <a:chExt cx="6403076" cy="533400"/>
          </a:xfrm>
        </p:grpSpPr>
        <p:sp>
          <p:nvSpPr>
            <p:cNvPr id="5" name="Rectangle 4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17" name="Down Arrow 16"/>
          <p:cNvSpPr/>
          <p:nvPr/>
        </p:nvSpPr>
        <p:spPr>
          <a:xfrm>
            <a:off x="3636274" y="2324100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8972550" y="2328649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&lt;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 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, move</a:t>
                </a:r>
                <a:r>
                  <a:rPr lang="en-US" dirty="0">
                    <a:solidFill>
                      <a:srgbClr val="FFC000"/>
                    </a:solidFill>
                  </a:rPr>
                  <a:t> Begin</a:t>
                </a:r>
                <a:r>
                  <a:rPr lang="en-US" dirty="0"/>
                  <a:t> right</a:t>
                </a:r>
              </a:p>
              <a:p>
                <a:pPr marL="0" indent="0">
                  <a:buNone/>
                </a:pPr>
                <a:r>
                  <a:rPr lang="en-US" dirty="0"/>
                  <a:t>Else swap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with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value, move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Left</a:t>
                </a:r>
              </a:p>
              <a:p>
                <a:pPr marL="0" indent="0">
                  <a:buNone/>
                </a:pPr>
                <a:r>
                  <a:rPr lang="en-US" dirty="0"/>
                  <a:t>Done when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=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  <a:blipFill>
                <a:blip r:embed="rId2"/>
                <a:stretch>
                  <a:fillRect l="-1634" t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2971513" y="3843551"/>
            <a:ext cx="6403076" cy="533400"/>
            <a:chOff x="1445524" y="2895600"/>
            <a:chExt cx="6403076" cy="533400"/>
          </a:xfrm>
        </p:grpSpPr>
        <p:sp>
          <p:nvSpPr>
            <p:cNvPr id="22" name="Rectangle 21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34" name="Down Arrow 33"/>
          <p:cNvSpPr/>
          <p:nvPr/>
        </p:nvSpPr>
        <p:spPr>
          <a:xfrm>
            <a:off x="4170243" y="3462551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8974539" y="3429000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990563" y="4910351"/>
            <a:ext cx="6403076" cy="533400"/>
            <a:chOff x="1445524" y="2895600"/>
            <a:chExt cx="6403076" cy="533400"/>
          </a:xfrm>
        </p:grpSpPr>
        <p:sp>
          <p:nvSpPr>
            <p:cNvPr id="37" name="Rectangle 36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49" name="Down Arrow 48"/>
          <p:cNvSpPr/>
          <p:nvPr/>
        </p:nvSpPr>
        <p:spPr>
          <a:xfrm>
            <a:off x="5237043" y="4544706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8993589" y="4495800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969524" y="6073824"/>
            <a:ext cx="6403076" cy="533400"/>
            <a:chOff x="1445524" y="2895600"/>
            <a:chExt cx="6403076" cy="533400"/>
          </a:xfrm>
        </p:grpSpPr>
        <p:sp>
          <p:nvSpPr>
            <p:cNvPr id="52" name="Rectangle 51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4" name="Down Arrow 63"/>
          <p:cNvSpPr/>
          <p:nvPr/>
        </p:nvSpPr>
        <p:spPr>
          <a:xfrm>
            <a:off x="5216004" y="5708179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8459620" y="5692824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7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9" grpId="0" animBg="1"/>
      <p:bldP spid="50" grpId="0" animBg="1"/>
      <p:bldP spid="64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14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649938" y="2667000"/>
            <a:ext cx="6403076" cy="533400"/>
            <a:chOff x="1445524" y="2895600"/>
            <a:chExt cx="6403076" cy="533400"/>
          </a:xfrm>
        </p:grpSpPr>
        <p:sp>
          <p:nvSpPr>
            <p:cNvPr id="52" name="Rectangle 51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4" name="Down Arrow 63"/>
          <p:cNvSpPr/>
          <p:nvPr/>
        </p:nvSpPr>
        <p:spPr>
          <a:xfrm>
            <a:off x="4896418" y="2301355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8140034" y="2286000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2649938" y="3758821"/>
            <a:ext cx="6403076" cy="533400"/>
            <a:chOff x="1445524" y="2895600"/>
            <a:chExt cx="6403076" cy="533400"/>
          </a:xfrm>
        </p:grpSpPr>
        <p:sp>
          <p:nvSpPr>
            <p:cNvPr id="67" name="Rectangle 66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79" name="Down Arrow 78"/>
          <p:cNvSpPr/>
          <p:nvPr/>
        </p:nvSpPr>
        <p:spPr>
          <a:xfrm>
            <a:off x="4896418" y="3393176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>
            <a:off x="7585595" y="3377821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2649938" y="4825621"/>
            <a:ext cx="6403076" cy="533400"/>
            <a:chOff x="1445524" y="2895600"/>
            <a:chExt cx="6403076" cy="533400"/>
          </a:xfrm>
        </p:grpSpPr>
        <p:sp>
          <p:nvSpPr>
            <p:cNvPr id="82" name="Rectangle 81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94" name="Down Arrow 93"/>
          <p:cNvSpPr/>
          <p:nvPr/>
        </p:nvSpPr>
        <p:spPr>
          <a:xfrm>
            <a:off x="4896418" y="4459976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own Arrow 94"/>
          <p:cNvSpPr/>
          <p:nvPr/>
        </p:nvSpPr>
        <p:spPr>
          <a:xfrm>
            <a:off x="7585595" y="4459976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2649938" y="5867400"/>
            <a:ext cx="6403076" cy="533400"/>
            <a:chOff x="1445524" y="2895600"/>
            <a:chExt cx="6403076" cy="533400"/>
          </a:xfrm>
        </p:grpSpPr>
        <p:sp>
          <p:nvSpPr>
            <p:cNvPr id="97" name="Rectangle 96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09" name="Down Arrow 108"/>
          <p:cNvSpPr/>
          <p:nvPr/>
        </p:nvSpPr>
        <p:spPr>
          <a:xfrm>
            <a:off x="5451426" y="5485831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Down Arrow 109"/>
          <p:cNvSpPr/>
          <p:nvPr/>
        </p:nvSpPr>
        <p:spPr>
          <a:xfrm>
            <a:off x="7585595" y="5485831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Content Placeholder 2"/>
              <p:cNvSpPr txBox="1">
                <a:spLocks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&lt;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 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, move</a:t>
                </a:r>
                <a:r>
                  <a:rPr lang="en-US" dirty="0">
                    <a:solidFill>
                      <a:srgbClr val="FFC000"/>
                    </a:solidFill>
                  </a:rPr>
                  <a:t> Begin</a:t>
                </a:r>
                <a:r>
                  <a:rPr lang="en-US" dirty="0"/>
                  <a:t> right</a:t>
                </a:r>
              </a:p>
              <a:p>
                <a:pPr marL="0" indent="0">
                  <a:buNone/>
                </a:pPr>
                <a:r>
                  <a:rPr lang="en-US" dirty="0"/>
                  <a:t>Else swap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with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value, move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Left</a:t>
                </a:r>
              </a:p>
              <a:p>
                <a:pPr marL="0" indent="0">
                  <a:buNone/>
                </a:pPr>
                <a:r>
                  <a:rPr lang="en-US" dirty="0"/>
                  <a:t>Done when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=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</a:p>
            </p:txBody>
          </p:sp>
        </mc:Choice>
        <mc:Fallback xmlns="">
          <p:sp>
            <p:nvSpPr>
              <p:cNvPr id="1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  <a:blipFill>
                <a:blip r:embed="rId2"/>
                <a:stretch>
                  <a:fillRect l="-1634" t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4C0086E7-8C2F-FA6D-FBEB-411A8519EB2F}"/>
              </a:ext>
            </a:extLst>
          </p:cNvPr>
          <p:cNvSpPr txBox="1">
            <a:spLocks/>
          </p:cNvSpPr>
          <p:nvPr/>
        </p:nvSpPr>
        <p:spPr>
          <a:xfrm>
            <a:off x="37929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Partition,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5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94" grpId="0" animBg="1"/>
      <p:bldP spid="95" grpId="0" animBg="1"/>
      <p:bldP spid="109" grpId="0" animBg="1"/>
      <p:bldP spid="1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15</a:t>
            </a:fld>
            <a:endParaRPr lang="en-US"/>
          </a:p>
        </p:txBody>
      </p:sp>
      <p:grpSp>
        <p:nvGrpSpPr>
          <p:cNvPr id="164" name="Group 163"/>
          <p:cNvGrpSpPr/>
          <p:nvPr/>
        </p:nvGrpSpPr>
        <p:grpSpPr>
          <a:xfrm>
            <a:off x="2649938" y="2827930"/>
            <a:ext cx="6403076" cy="533400"/>
            <a:chOff x="1445524" y="2895600"/>
            <a:chExt cx="6403076" cy="533400"/>
          </a:xfrm>
        </p:grpSpPr>
        <p:sp>
          <p:nvSpPr>
            <p:cNvPr id="165" name="Rectangle 164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77" name="Down Arrow 176"/>
          <p:cNvSpPr/>
          <p:nvPr/>
        </p:nvSpPr>
        <p:spPr>
          <a:xfrm>
            <a:off x="6400227" y="2441812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Down Arrow 177"/>
          <p:cNvSpPr/>
          <p:nvPr/>
        </p:nvSpPr>
        <p:spPr>
          <a:xfrm>
            <a:off x="6526186" y="2446930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Content Placeholder 2"/>
              <p:cNvSpPr txBox="1">
                <a:spLocks/>
              </p:cNvSpPr>
              <p:nvPr/>
            </p:nvSpPr>
            <p:spPr>
              <a:xfrm>
                <a:off x="2057400" y="3813412"/>
                <a:ext cx="8257182" cy="12300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Case 1: meet at element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rgbClr val="FFC000"/>
                        </a:solidFill>
                        <a:latin typeface="Cambria Math"/>
                      </a:rPr>
                      <m:t>&lt;</m:t>
                    </m:r>
                    <m:r>
                      <a:rPr lang="en-US" i="1" dirty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dirty="0"/>
                  <a:t>Swap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 with </a:t>
                </a:r>
                <a:r>
                  <a:rPr lang="en-US" dirty="0">
                    <a:solidFill>
                      <a:srgbClr val="FFC000"/>
                    </a:solidFill>
                  </a:rPr>
                  <a:t>pointer position </a:t>
                </a:r>
                <a:r>
                  <a:rPr lang="en-US" dirty="0"/>
                  <a:t>(2 in this case)</a:t>
                </a:r>
              </a:p>
            </p:txBody>
          </p:sp>
        </mc:Choice>
        <mc:Fallback xmlns="">
          <p:sp>
            <p:nvSpPr>
              <p:cNvPr id="17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813412"/>
                <a:ext cx="8257182" cy="1230004"/>
              </a:xfrm>
              <a:prstGeom prst="rect">
                <a:avLst/>
              </a:prstGeom>
              <a:blipFill>
                <a:blip r:embed="rId2"/>
                <a:stretch>
                  <a:fillRect l="-1536" t="-6186" b="-4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0" name="Group 179"/>
          <p:cNvGrpSpPr/>
          <p:nvPr/>
        </p:nvGrpSpPr>
        <p:grpSpPr>
          <a:xfrm>
            <a:off x="2639420" y="5334000"/>
            <a:ext cx="6403076" cy="533400"/>
            <a:chOff x="1445524" y="2895600"/>
            <a:chExt cx="6403076" cy="533400"/>
          </a:xfrm>
        </p:grpSpPr>
        <p:sp>
          <p:nvSpPr>
            <p:cNvPr id="181" name="Rectangle 180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93" name="Down Arrow 192"/>
          <p:cNvSpPr/>
          <p:nvPr/>
        </p:nvSpPr>
        <p:spPr>
          <a:xfrm>
            <a:off x="6416723" y="4947882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own Arrow 193"/>
          <p:cNvSpPr/>
          <p:nvPr/>
        </p:nvSpPr>
        <p:spPr>
          <a:xfrm>
            <a:off x="6542682" y="4953000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&lt;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 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, move</a:t>
                </a:r>
                <a:r>
                  <a:rPr lang="en-US" dirty="0">
                    <a:solidFill>
                      <a:srgbClr val="FFC000"/>
                    </a:solidFill>
                  </a:rPr>
                  <a:t> Begin</a:t>
                </a:r>
                <a:r>
                  <a:rPr lang="en-US" dirty="0"/>
                  <a:t> right</a:t>
                </a:r>
              </a:p>
              <a:p>
                <a:pPr marL="0" indent="0">
                  <a:buNone/>
                </a:pPr>
                <a:r>
                  <a:rPr lang="en-US" dirty="0"/>
                  <a:t>Else swap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with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value, move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Left</a:t>
                </a:r>
              </a:p>
              <a:p>
                <a:pPr marL="0" indent="0">
                  <a:buNone/>
                </a:pPr>
                <a:r>
                  <a:rPr lang="en-US" dirty="0"/>
                  <a:t>Done when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=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  <a:blipFill>
                <a:blip r:embed="rId3"/>
                <a:stretch>
                  <a:fillRect l="-1634" t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6D196EAA-752A-A93B-2999-105C81B2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93" y="0"/>
            <a:ext cx="10515600" cy="1325563"/>
          </a:xfrm>
        </p:spPr>
        <p:txBody>
          <a:bodyPr/>
          <a:lstStyle/>
          <a:p>
            <a:r>
              <a:rPr lang="en-US" dirty="0"/>
              <a:t>Partition, Procedure</a:t>
            </a:r>
          </a:p>
        </p:txBody>
      </p:sp>
    </p:spTree>
    <p:extLst>
      <p:ext uri="{BB962C8B-B14F-4D97-AF65-F5344CB8AC3E}">
        <p14:creationId xmlns:p14="http://schemas.microsoft.com/office/powerpoint/2010/main" val="31961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93" grpId="0" animBg="1"/>
      <p:bldP spid="1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16</a:t>
            </a:fld>
            <a:endParaRPr lang="en-US"/>
          </a:p>
        </p:txBody>
      </p:sp>
      <p:grpSp>
        <p:nvGrpSpPr>
          <p:cNvPr id="164" name="Group 163"/>
          <p:cNvGrpSpPr/>
          <p:nvPr/>
        </p:nvGrpSpPr>
        <p:grpSpPr>
          <a:xfrm>
            <a:off x="2649938" y="2824518"/>
            <a:ext cx="6403076" cy="533400"/>
            <a:chOff x="1445524" y="2895600"/>
            <a:chExt cx="6403076" cy="533400"/>
          </a:xfrm>
        </p:grpSpPr>
        <p:sp>
          <p:nvSpPr>
            <p:cNvPr id="165" name="Rectangle 164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77" name="Down Arrow 176"/>
          <p:cNvSpPr/>
          <p:nvPr/>
        </p:nvSpPr>
        <p:spPr>
          <a:xfrm>
            <a:off x="6926236" y="2438400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Down Arrow 177"/>
          <p:cNvSpPr/>
          <p:nvPr/>
        </p:nvSpPr>
        <p:spPr>
          <a:xfrm>
            <a:off x="7052195" y="2443518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Content Placeholder 2"/>
              <p:cNvSpPr txBox="1">
                <a:spLocks/>
              </p:cNvSpPr>
              <p:nvPr/>
            </p:nvSpPr>
            <p:spPr>
              <a:xfrm>
                <a:off x="2057400" y="3810000"/>
                <a:ext cx="8257182" cy="12300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Case 2: meet at element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i="1" dirty="0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dirty="0"/>
                  <a:t>Swap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 with </a:t>
                </a:r>
                <a:r>
                  <a:rPr lang="en-US" dirty="0">
                    <a:solidFill>
                      <a:srgbClr val="FFC000"/>
                    </a:solidFill>
                  </a:rPr>
                  <a:t>value to the left </a:t>
                </a:r>
                <a:r>
                  <a:rPr lang="en-US" dirty="0"/>
                  <a:t>(2 in this case)</a:t>
                </a:r>
              </a:p>
            </p:txBody>
          </p:sp>
        </mc:Choice>
        <mc:Fallback xmlns="">
          <p:sp>
            <p:nvSpPr>
              <p:cNvPr id="17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810000"/>
                <a:ext cx="8257182" cy="1230004"/>
              </a:xfrm>
              <a:prstGeom prst="rect">
                <a:avLst/>
              </a:prstGeom>
              <a:blipFill>
                <a:blip r:embed="rId2"/>
                <a:stretch>
                  <a:fillRect l="-1536" t="-6186" b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0" name="Group 179"/>
          <p:cNvGrpSpPr/>
          <p:nvPr/>
        </p:nvGrpSpPr>
        <p:grpSpPr>
          <a:xfrm>
            <a:off x="2639420" y="5330588"/>
            <a:ext cx="6403076" cy="533400"/>
            <a:chOff x="1445524" y="2895600"/>
            <a:chExt cx="6403076" cy="533400"/>
          </a:xfrm>
        </p:grpSpPr>
        <p:sp>
          <p:nvSpPr>
            <p:cNvPr id="181" name="Rectangle 180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93" name="Down Arrow 192"/>
          <p:cNvSpPr/>
          <p:nvPr/>
        </p:nvSpPr>
        <p:spPr>
          <a:xfrm>
            <a:off x="6915718" y="4944470"/>
            <a:ext cx="266700" cy="3810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own Arrow 193"/>
          <p:cNvSpPr/>
          <p:nvPr/>
        </p:nvSpPr>
        <p:spPr>
          <a:xfrm>
            <a:off x="7041677" y="4949588"/>
            <a:ext cx="2667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&lt;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 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, move</a:t>
                </a:r>
                <a:r>
                  <a:rPr lang="en-US" dirty="0">
                    <a:solidFill>
                      <a:srgbClr val="FFC000"/>
                    </a:solidFill>
                  </a:rPr>
                  <a:t> Begin</a:t>
                </a:r>
                <a:r>
                  <a:rPr lang="en-US" dirty="0"/>
                  <a:t> right</a:t>
                </a:r>
              </a:p>
              <a:p>
                <a:pPr marL="0" indent="0">
                  <a:buNone/>
                </a:pPr>
                <a:r>
                  <a:rPr lang="en-US" dirty="0"/>
                  <a:t>Else swap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with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value, move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Left</a:t>
                </a:r>
              </a:p>
              <a:p>
                <a:pPr marL="0" indent="0">
                  <a:buNone/>
                </a:pPr>
                <a:r>
                  <a:rPr lang="en-US" dirty="0"/>
                  <a:t>Done when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=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093" y="990600"/>
                <a:ext cx="7774109" cy="1572904"/>
              </a:xfrm>
              <a:prstGeom prst="rect">
                <a:avLst/>
              </a:prstGeom>
              <a:blipFill>
                <a:blip r:embed="rId3"/>
                <a:stretch>
                  <a:fillRect l="-1634" t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FDFDB077-B10F-EDCC-4F41-BD481BF3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93" y="0"/>
            <a:ext cx="10515600" cy="1325563"/>
          </a:xfrm>
        </p:spPr>
        <p:txBody>
          <a:bodyPr/>
          <a:lstStyle/>
          <a:p>
            <a:r>
              <a:rPr lang="en-US" dirty="0"/>
              <a:t>Partition, Procedure</a:t>
            </a:r>
          </a:p>
        </p:txBody>
      </p:sp>
    </p:spTree>
    <p:extLst>
      <p:ext uri="{BB962C8B-B14F-4D97-AF65-F5344CB8AC3E}">
        <p14:creationId xmlns:p14="http://schemas.microsoft.com/office/powerpoint/2010/main" val="396964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93" grpId="0" animBg="1"/>
      <p:bldP spid="1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solidFill>
                      <a:srgbClr val="FF33CC"/>
                    </a:solidFill>
                  </a:rPr>
                  <a:t> </a:t>
                </a:r>
                <a:r>
                  <a:rPr lang="en-US" dirty="0"/>
                  <a:t>at beginning of list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Put a pointer (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) just after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, and a pointer (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) at the end of the list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While </a:t>
                </a:r>
                <a:r>
                  <a:rPr lang="en-US" dirty="0">
                    <a:solidFill>
                      <a:srgbClr val="FFC000"/>
                    </a:solidFill>
                  </a:rPr>
                  <a:t>Begin </a:t>
                </a:r>
                <a:r>
                  <a:rPr lang="en-US" dirty="0"/>
                  <a:t>&lt; </a:t>
                </a:r>
                <a:r>
                  <a:rPr lang="en-US" dirty="0">
                    <a:solidFill>
                      <a:srgbClr val="0070C0"/>
                    </a:solidFill>
                  </a:rPr>
                  <a:t>End: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/>
                  <a:t>If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&lt; </m:t>
                    </m:r>
                    <m:r>
                      <a:rPr lang="en-US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, move</a:t>
                </a:r>
                <a:r>
                  <a:rPr lang="en-US" dirty="0">
                    <a:solidFill>
                      <a:srgbClr val="FFC000"/>
                    </a:solidFill>
                  </a:rPr>
                  <a:t> Begin</a:t>
                </a:r>
                <a:r>
                  <a:rPr lang="en-US" dirty="0"/>
                  <a:t> right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/>
                  <a:t>Else swap </a:t>
                </a:r>
                <a:r>
                  <a:rPr lang="en-US" dirty="0">
                    <a:solidFill>
                      <a:srgbClr val="FFC000"/>
                    </a:solidFill>
                  </a:rPr>
                  <a:t>Begin</a:t>
                </a:r>
                <a:r>
                  <a:rPr lang="en-US" dirty="0"/>
                  <a:t> value with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value, move </a:t>
                </a:r>
                <a:r>
                  <a:rPr lang="en-US" dirty="0">
                    <a:solidFill>
                      <a:srgbClr val="0070C0"/>
                    </a:solidFill>
                  </a:rPr>
                  <a:t>End</a:t>
                </a:r>
                <a:r>
                  <a:rPr lang="en-US" dirty="0"/>
                  <a:t> Left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If pointers meet at element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rgbClr val="FFC000"/>
                        </a:solidFill>
                        <a:latin typeface="Cambria Math"/>
                      </a:rPr>
                      <m:t>&lt;</m:t>
                    </m:r>
                    <m:r>
                      <a:rPr lang="en-US" i="1" dirty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: Swap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 with </a:t>
                </a:r>
                <a:r>
                  <a:rPr lang="en-US" dirty="0">
                    <a:solidFill>
                      <a:srgbClr val="FFC000"/>
                    </a:solidFill>
                  </a:rPr>
                  <a:t>pointer position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Else If pointers meet at element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i="1" dirty="0">
                        <a:solidFill>
                          <a:srgbClr val="0070C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: </a:t>
                </a:r>
                <a:r>
                  <a:rPr lang="en-US" dirty="0"/>
                  <a:t>Swap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 with </a:t>
                </a:r>
                <a:r>
                  <a:rPr lang="en-US" dirty="0">
                    <a:solidFill>
                      <a:srgbClr val="FFC000"/>
                    </a:solidFill>
                  </a:rPr>
                  <a:t>value to the left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6015693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Run time?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82200" y="6015693"/>
                <a:ext cx="10283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200" y="6015693"/>
                <a:ext cx="1028358" cy="523220"/>
              </a:xfrm>
              <a:prstGeom prst="rect">
                <a:avLst/>
              </a:prstGeom>
              <a:blipFill>
                <a:blip r:embed="rId3"/>
                <a:stretch>
                  <a:fillRect r="-2439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4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Conquer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514600" y="522971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Recursively sort </a:t>
            </a:r>
            <a:r>
              <a:rPr lang="en-US" dirty="0">
                <a:solidFill>
                  <a:srgbClr val="FFC000"/>
                </a:solidFill>
              </a:rPr>
              <a:t>Left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Right</a:t>
            </a:r>
            <a:r>
              <a:rPr lang="en-US" dirty="0"/>
              <a:t> </a:t>
            </a:r>
            <a:r>
              <a:rPr lang="en-US" dirty="0" err="1"/>
              <a:t>sublists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604910" y="1447800"/>
            <a:ext cx="6403076" cy="533400"/>
            <a:chOff x="1445524" y="2895600"/>
            <a:chExt cx="6403076" cy="533400"/>
          </a:xfrm>
        </p:grpSpPr>
        <p:sp>
          <p:nvSpPr>
            <p:cNvPr id="6" name="Rectangle 5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8" name="Right Brace 17"/>
          <p:cNvSpPr/>
          <p:nvPr/>
        </p:nvSpPr>
        <p:spPr>
          <a:xfrm rot="5400000">
            <a:off x="4246480" y="339634"/>
            <a:ext cx="451798" cy="3734939"/>
          </a:xfrm>
          <a:prstGeom prst="rightBrac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76618" y="2433000"/>
                <a:ext cx="2643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All elements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&lt;</m:t>
                    </m:r>
                    <m:r>
                      <a:rPr lang="en-US" sz="2800" i="1" dirty="0">
                        <a:latin typeface="Cambria Math"/>
                      </a:rPr>
                      <m:t>𝑝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618" y="2433000"/>
                <a:ext cx="2643481" cy="523220"/>
              </a:xfrm>
              <a:prstGeom prst="rect">
                <a:avLst/>
              </a:prstGeom>
              <a:blipFill>
                <a:blip r:embed="rId2"/>
                <a:stretch>
                  <a:fillRect l="-4306" t="-14634" b="-29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ight Brace 19"/>
          <p:cNvSpPr/>
          <p:nvPr/>
        </p:nvSpPr>
        <p:spPr>
          <a:xfrm rot="5400000">
            <a:off x="7720885" y="1145894"/>
            <a:ext cx="451797" cy="2122410"/>
          </a:xfrm>
          <a:prstGeom prst="righ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85579" y="2354868"/>
                <a:ext cx="2643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All elements </a:t>
                </a:r>
                <a14:m>
                  <m:oMath xmlns:m="http://schemas.openxmlformats.org/officeDocument/2006/math">
                    <m:r>
                      <a:rPr lang="en-US" sz="2800" dirty="0">
                        <a:latin typeface="Cambria Math"/>
                      </a:rPr>
                      <m:t>&gt;</m:t>
                    </m:r>
                    <m:r>
                      <a:rPr lang="en-US" sz="2800" i="1" dirty="0">
                        <a:latin typeface="Cambria Math"/>
                      </a:rPr>
                      <m:t>𝑝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579" y="2354868"/>
                <a:ext cx="2643481" cy="523220"/>
              </a:xfrm>
              <a:prstGeom prst="rect">
                <a:avLst/>
              </a:prstGeom>
              <a:blipFill>
                <a:blip r:embed="rId3"/>
                <a:stretch>
                  <a:fillRect l="-4306" t="-9302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742915" y="3264090"/>
            <a:ext cx="3818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Exactly where it belongs!</a:t>
            </a:r>
          </a:p>
        </p:txBody>
      </p:sp>
      <p:cxnSp>
        <p:nvCxnSpPr>
          <p:cNvPr id="24" name="Straight Arrow Connector 23"/>
          <p:cNvCxnSpPr>
            <a:stCxn id="22" idx="0"/>
            <a:endCxn id="13" idx="2"/>
          </p:cNvCxnSpPr>
          <p:nvPr/>
        </p:nvCxnSpPr>
        <p:spPr>
          <a:xfrm flipH="1" flipV="1">
            <a:off x="6606548" y="1981200"/>
            <a:ext cx="45704" cy="1282890"/>
          </a:xfrm>
          <a:prstGeom prst="straightConnector1">
            <a:avLst/>
          </a:prstGeom>
          <a:ln w="38100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21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Run Time (Best)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343400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Then we divide in half each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619228" y="2438400"/>
            <a:ext cx="6403076" cy="533400"/>
            <a:chOff x="1445524" y="2895600"/>
            <a:chExt cx="6403076" cy="533400"/>
          </a:xfrm>
        </p:grpSpPr>
        <p:sp>
          <p:nvSpPr>
            <p:cNvPr id="6" name="Rectangle 5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19228" y="3581400"/>
            <a:ext cx="6403076" cy="533400"/>
            <a:chOff x="1445524" y="2895600"/>
            <a:chExt cx="6403076" cy="533400"/>
          </a:xfrm>
        </p:grpSpPr>
        <p:sp>
          <p:nvSpPr>
            <p:cNvPr id="19" name="Rectangle 18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971531" y="5105400"/>
                <a:ext cx="8229600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800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31" y="5105400"/>
                <a:ext cx="8229600" cy="685800"/>
              </a:xfrm>
              <a:prstGeom prst="rect">
                <a:avLst/>
              </a:prstGeom>
              <a:blipFill>
                <a:blip r:embed="rId2"/>
                <a:stretch>
                  <a:fillRect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2133600" y="1752601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If the </a:t>
            </a:r>
            <a:r>
              <a:rPr lang="en-US" dirty="0">
                <a:solidFill>
                  <a:srgbClr val="FF33CC"/>
                </a:solidFill>
              </a:rPr>
              <a:t>pivot</a:t>
            </a:r>
            <a:r>
              <a:rPr lang="en-US" dirty="0"/>
              <a:t> is always the median: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971531" y="5943600"/>
                <a:ext cx="8229600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31" y="5943600"/>
                <a:ext cx="8229600" cy="68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5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D131-B6AD-4797-71B9-76C7B83B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E843-DAF3-ACD6-1133-A963D317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Worst case running time</a:t>
            </a:r>
          </a:p>
          <a:p>
            <a:r>
              <a:rPr lang="en-US" dirty="0"/>
              <a:t>In place:</a:t>
            </a:r>
          </a:p>
          <a:p>
            <a:pPr lvl="1"/>
            <a:r>
              <a:rPr lang="en-US" dirty="0"/>
              <a:t>We only need to use the pre-existing array to do sorting</a:t>
            </a:r>
          </a:p>
          <a:p>
            <a:pPr lvl="1"/>
            <a:r>
              <a:rPr lang="en-US" dirty="0"/>
              <a:t>Constant extra space (only some additional variables needed)</a:t>
            </a:r>
          </a:p>
          <a:p>
            <a:pPr lvl="1"/>
            <a:r>
              <a:rPr lang="en-US" i="1" dirty="0"/>
              <a:t>Selection Sort, Insertion Sort, Heap Sort</a:t>
            </a:r>
          </a:p>
          <a:p>
            <a:r>
              <a:rPr lang="en-US" dirty="0"/>
              <a:t>Adaptive</a:t>
            </a:r>
          </a:p>
          <a:p>
            <a:pPr lvl="1"/>
            <a:r>
              <a:rPr lang="en-US" dirty="0"/>
              <a:t>The running improves as the given list is closer to being sorted</a:t>
            </a:r>
          </a:p>
          <a:p>
            <a:pPr lvl="1"/>
            <a:r>
              <a:rPr lang="en-US" dirty="0"/>
              <a:t>It should be linear time for a pre-sorted list, and nearly linear time if the list is nearly sorted</a:t>
            </a:r>
          </a:p>
          <a:p>
            <a:pPr lvl="1"/>
            <a:r>
              <a:rPr lang="en-US" i="1" dirty="0"/>
              <a:t>Insertion Sort</a:t>
            </a:r>
          </a:p>
          <a:p>
            <a:r>
              <a:rPr lang="en-US" dirty="0"/>
              <a:t>Online</a:t>
            </a:r>
          </a:p>
          <a:p>
            <a:pPr lvl="1"/>
            <a:r>
              <a:rPr lang="en-US" dirty="0"/>
              <a:t>We can start sorting before we have the entire list.</a:t>
            </a:r>
          </a:p>
          <a:p>
            <a:pPr lvl="1"/>
            <a:r>
              <a:rPr lang="en-US" i="1" dirty="0"/>
              <a:t>Insertion Sort</a:t>
            </a:r>
          </a:p>
          <a:p>
            <a:r>
              <a:rPr lang="en-US" dirty="0"/>
              <a:t>Stable</a:t>
            </a:r>
          </a:p>
          <a:p>
            <a:pPr lvl="1"/>
            <a:r>
              <a:rPr lang="en-US" dirty="0"/>
              <a:t>“Tied” elements keep their original order</a:t>
            </a:r>
          </a:p>
        </p:txBody>
      </p:sp>
    </p:spTree>
    <p:extLst>
      <p:ext uri="{BB962C8B-B14F-4D97-AF65-F5344CB8AC3E}">
        <p14:creationId xmlns:p14="http://schemas.microsoft.com/office/powerpoint/2010/main" val="1046029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Run Time (Worst)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366" y="4305300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Then we shorten by 1 each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619228" y="2438400"/>
            <a:ext cx="6403076" cy="533400"/>
            <a:chOff x="1445524" y="2895600"/>
            <a:chExt cx="6403076" cy="533400"/>
          </a:xfrm>
        </p:grpSpPr>
        <p:sp>
          <p:nvSpPr>
            <p:cNvPr id="6" name="Rectangle 5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19228" y="3581400"/>
            <a:ext cx="6403076" cy="533400"/>
            <a:chOff x="1445524" y="2895600"/>
            <a:chExt cx="6403076" cy="533400"/>
          </a:xfrm>
        </p:grpSpPr>
        <p:sp>
          <p:nvSpPr>
            <p:cNvPr id="19" name="Rectangle 18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971531" y="5105400"/>
                <a:ext cx="8229600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31" y="5105400"/>
                <a:ext cx="8229600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2133600" y="1752601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If the pivot is always at the extreme: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971531" y="5943600"/>
                <a:ext cx="8229600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31" y="5943600"/>
                <a:ext cx="8229600" cy="68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14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Run Time (Worst)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971531" y="1295400"/>
                <a:ext cx="8229600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31" y="1295400"/>
                <a:ext cx="8229600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4419602" y="5105400"/>
                <a:ext cx="3429001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2" y="5105400"/>
                <a:ext cx="3429001" cy="68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41"/>
              <p:cNvSpPr txBox="1">
                <a:spLocks noChangeArrowheads="1"/>
              </p:cNvSpPr>
              <p:nvPr/>
            </p:nvSpPr>
            <p:spPr bwMode="auto">
              <a:xfrm>
                <a:off x="1913274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3274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41"/>
              <p:cNvSpPr txBox="1">
                <a:spLocks noChangeArrowheads="1"/>
              </p:cNvSpPr>
              <p:nvPr/>
            </p:nvSpPr>
            <p:spPr bwMode="auto">
              <a:xfrm>
                <a:off x="1913274" y="3006229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𝑛</m:t>
                      </m:r>
                      <m:r>
                        <a:rPr lang="en-US" sz="2800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3274" y="3006229"/>
                <a:ext cx="1333500" cy="4572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 rot="16200000">
            <a:off x="2208366" y="4104544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2217572" y="4863723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7572" y="4863723"/>
                <a:ext cx="716630" cy="4572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>
            <a:stCxn id="35" idx="2"/>
            <a:endCxn id="37" idx="0"/>
          </p:cNvCxnSpPr>
          <p:nvPr/>
        </p:nvCxnSpPr>
        <p:spPr>
          <a:xfrm>
            <a:off x="2580024" y="2590803"/>
            <a:ext cx="0" cy="41542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41"/>
              <p:cNvSpPr txBox="1">
                <a:spLocks noChangeArrowheads="1"/>
              </p:cNvSpPr>
              <p:nvPr/>
            </p:nvSpPr>
            <p:spPr bwMode="auto">
              <a:xfrm>
                <a:off x="1905000" y="3888355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𝑛</m:t>
                      </m:r>
                      <m:r>
                        <a:rPr lang="en-US" sz="2800" i="1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0" y="3888355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>
            <a:stCxn id="37" idx="2"/>
            <a:endCxn id="68" idx="0"/>
          </p:cNvCxnSpPr>
          <p:nvPr/>
        </p:nvCxnSpPr>
        <p:spPr>
          <a:xfrm flipH="1">
            <a:off x="2571750" y="3463429"/>
            <a:ext cx="8274" cy="42492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201144" y="1981200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144" y="1981200"/>
                <a:ext cx="3745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238500" y="2898184"/>
                <a:ext cx="7785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2898184"/>
                <a:ext cx="77854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238500" y="3747623"/>
                <a:ext cx="7785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3747623"/>
                <a:ext cx="77854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180176" y="4722991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176" y="4722991"/>
                <a:ext cx="36580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ight Brace 75"/>
          <p:cNvSpPr/>
          <p:nvPr/>
        </p:nvSpPr>
        <p:spPr>
          <a:xfrm>
            <a:off x="3810000" y="1981200"/>
            <a:ext cx="533400" cy="3505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ontent Placeholder 2"/>
              <p:cNvSpPr txBox="1">
                <a:spLocks/>
              </p:cNvSpPr>
              <p:nvPr/>
            </p:nvSpPr>
            <p:spPr>
              <a:xfrm>
                <a:off x="4326343" y="3390900"/>
                <a:ext cx="5373617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=1+2+3+…+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343" y="3390900"/>
                <a:ext cx="5373617" cy="6858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ontent Placeholder 2"/>
              <p:cNvSpPr txBox="1">
                <a:spLocks/>
              </p:cNvSpPr>
              <p:nvPr/>
            </p:nvSpPr>
            <p:spPr>
              <a:xfrm>
                <a:off x="3617986" y="4002655"/>
                <a:ext cx="5373617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8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 dirty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986" y="4002655"/>
                <a:ext cx="5373617" cy="685800"/>
              </a:xfrm>
              <a:prstGeom prst="rect">
                <a:avLst/>
              </a:prstGeom>
              <a:blipFill>
                <a:blip r:embed="rId13"/>
                <a:stretch>
                  <a:fillRect b="-4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1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7" grpId="0" animBg="1"/>
      <p:bldP spid="43" grpId="0"/>
      <p:bldP spid="48" grpId="0" animBg="1"/>
      <p:bldP spid="68" grpId="0" animBg="1"/>
      <p:bldP spid="72" grpId="0"/>
      <p:bldP spid="73" grpId="0"/>
      <p:bldP spid="74" grpId="0"/>
      <p:bldP spid="75" grpId="0"/>
      <p:bldP spid="76" grpId="0" animBg="1"/>
      <p:bldP spid="77" grpId="0"/>
      <p:bldP spid="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on a (nearly) Sorted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676" y="4260851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we shorten by 1 each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619228" y="2438400"/>
            <a:ext cx="6403076" cy="533400"/>
            <a:chOff x="1445524" y="2895600"/>
            <a:chExt cx="6403076" cy="533400"/>
          </a:xfrm>
        </p:grpSpPr>
        <p:sp>
          <p:nvSpPr>
            <p:cNvPr id="6" name="Rectangle 5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19228" y="3581400"/>
            <a:ext cx="6403076" cy="533400"/>
            <a:chOff x="1445524" y="2895600"/>
            <a:chExt cx="6403076" cy="533400"/>
          </a:xfrm>
        </p:grpSpPr>
        <p:sp>
          <p:nvSpPr>
            <p:cNvPr id="19" name="Rectangle 18"/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971531" y="5105400"/>
                <a:ext cx="8229600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31" y="5105400"/>
                <a:ext cx="8229600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2133600" y="1752601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First element always yields unbalanced pivot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971531" y="5943600"/>
                <a:ext cx="8229600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31" y="5943600"/>
                <a:ext cx="8229600" cy="685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823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a good Pivot?</a:t>
            </a:r>
          </a:p>
          <a:p>
            <a:pPr lvl="1"/>
            <a:r>
              <a:rPr lang="en-US" dirty="0"/>
              <a:t>Roughly even split between left and right</a:t>
            </a:r>
          </a:p>
          <a:p>
            <a:pPr lvl="1"/>
            <a:r>
              <a:rPr lang="en-US" dirty="0"/>
              <a:t>Ideally: median</a:t>
            </a:r>
          </a:p>
          <a:p>
            <a:r>
              <a:rPr lang="en-US" dirty="0"/>
              <a:t>There are ways to find the median in linear time, but it’s complicated and slow and you’re better off using </a:t>
            </a:r>
            <a:r>
              <a:rPr lang="en-US" dirty="0" err="1"/>
              <a:t>mergesort</a:t>
            </a:r>
            <a:endParaRPr lang="en-US" dirty="0"/>
          </a:p>
          <a:p>
            <a:r>
              <a:rPr lang="en-US" dirty="0"/>
              <a:t>In Practice:</a:t>
            </a:r>
          </a:p>
          <a:p>
            <a:pPr lvl="1"/>
            <a:r>
              <a:rPr lang="en-US" dirty="0"/>
              <a:t>Pick a random value as a pivot</a:t>
            </a:r>
          </a:p>
          <a:p>
            <a:pPr lvl="1"/>
            <a:r>
              <a:rPr lang="en-US" dirty="0"/>
              <a:t>Pick the middle of 3 random values as the pivot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6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8172-18DF-BF9D-15EE-737B44C9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Quick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F1C77C-A95B-025D-AC30-300859213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Worst Case Running time: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b="0" dirty="0"/>
                  <a:t>But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average! And typically faster than </a:t>
                </a:r>
                <a:r>
                  <a:rPr lang="en-US" dirty="0" err="1"/>
                  <a:t>mergesort</a:t>
                </a:r>
                <a:r>
                  <a:rPr lang="en-US" dirty="0"/>
                  <a:t>!</a:t>
                </a:r>
              </a:p>
              <a:p>
                <a:r>
                  <a:rPr lang="en-US" dirty="0"/>
                  <a:t>In-Place?</a:t>
                </a:r>
              </a:p>
              <a:p>
                <a:pPr lvl="1"/>
                <a:r>
                  <a:rPr lang="en-US" dirty="0"/>
                  <a:t>….Debatable</a:t>
                </a:r>
              </a:p>
              <a:p>
                <a:r>
                  <a:rPr lang="en-US" dirty="0"/>
                  <a:t>Adaptive?</a:t>
                </a:r>
              </a:p>
              <a:p>
                <a:pPr lvl="1"/>
                <a:r>
                  <a:rPr lang="en-US" dirty="0"/>
                  <a:t>No!</a:t>
                </a:r>
              </a:p>
              <a:p>
                <a:r>
                  <a:rPr lang="en-US" dirty="0"/>
                  <a:t>Stable?</a:t>
                </a:r>
              </a:p>
              <a:p>
                <a:pPr lvl="1"/>
                <a:r>
                  <a:rPr lang="en-US" dirty="0"/>
                  <a:t>No!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F1C77C-A95B-025D-AC30-300859213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750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72805-7B6A-7120-068C-6B36E1969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581986-260B-F5AF-0B69-24B48EC9DC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Recall our definition of the sorting problem:</a:t>
                </a:r>
              </a:p>
              <a:p>
                <a:pPr lvl="1"/>
                <a:r>
                  <a:rPr lang="en-US" dirty="0"/>
                  <a:t>Input:</a:t>
                </a:r>
              </a:p>
              <a:p>
                <a:pPr lvl="2"/>
                <a:r>
                  <a:rPr lang="en-US" dirty="0"/>
                  <a:t>An array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of items</a:t>
                </a:r>
              </a:p>
              <a:p>
                <a:pPr lvl="2"/>
                <a:r>
                  <a:rPr lang="en-US" dirty="0"/>
                  <a:t>A comparison function for these items</a:t>
                </a:r>
              </a:p>
              <a:p>
                <a:pPr lvl="3"/>
                <a:r>
                  <a:rPr lang="en-US" dirty="0"/>
                  <a:t>Given two items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we can determine whether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Output:</a:t>
                </a:r>
              </a:p>
              <a:p>
                <a:pPr lvl="2"/>
                <a:r>
                  <a:rPr lang="en-US" dirty="0"/>
                  <a:t>A permutation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such that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Under this definition, it is impossible to write an algorithm faster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asymptotically.</a:t>
                </a:r>
              </a:p>
              <a:p>
                <a:r>
                  <a:rPr lang="en-US" dirty="0"/>
                  <a:t>Observation:</a:t>
                </a:r>
              </a:p>
              <a:p>
                <a:pPr lvl="1"/>
                <a:r>
                  <a:rPr lang="en-US" dirty="0"/>
                  <a:t>Sometimes there might be ways to determine the position of values without comparisons!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581986-260B-F5AF-0B69-24B48EC9DC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565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405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0443D-CC80-4223-4973-783A2799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“Linear Time” Sorting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4058D8-9EE1-AE68-B68A-9A002CD5EC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Useable when you are able to make additional assumptions about the contents of your list (beyond the ability to compare)</a:t>
                </a:r>
              </a:p>
              <a:p>
                <a:pPr lvl="1"/>
                <a:r>
                  <a:rPr lang="en-US" dirty="0"/>
                  <a:t>Examples:</a:t>
                </a:r>
              </a:p>
              <a:p>
                <a:pPr lvl="2"/>
                <a:r>
                  <a:rPr lang="en-US" dirty="0"/>
                  <a:t>The list contains only positive integers less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The number of distinct values in the list is much smaller than the length of the list</a:t>
                </a:r>
              </a:p>
              <a:p>
                <a:r>
                  <a:rPr lang="en-US" dirty="0"/>
                  <a:t>The running time expression will always have a term other than the list’s length to account for this assumption</a:t>
                </a:r>
              </a:p>
              <a:p>
                <a:pPr lvl="1"/>
                <a:r>
                  <a:rPr lang="en-US" dirty="0"/>
                  <a:t>Examples:</a:t>
                </a:r>
              </a:p>
              <a:p>
                <a:pPr lvl="2"/>
                <a:r>
                  <a:rPr lang="en-US" dirty="0"/>
                  <a:t>Running time might be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the range/count of values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4058D8-9EE1-AE68-B68A-9A002CD5EC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117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D522-A643-E0F7-0203-D79E5BF4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BucketSort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E04AAD-4854-7E00-900E-93F7F0ADE0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Assumes the array contains integers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(or some other small range)</a:t>
                </a:r>
              </a:p>
              <a:p>
                <a:r>
                  <a:rPr lang="en-US" dirty="0"/>
                  <a:t>Idea:</a:t>
                </a:r>
              </a:p>
              <a:p>
                <a:pPr lvl="1"/>
                <a:r>
                  <a:rPr lang="en-US" dirty="0"/>
                  <a:t>Use each value as an index into an array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Add the item into the “bucket” at that index (e.g. linked list)</a:t>
                </a:r>
              </a:p>
              <a:p>
                <a:pPr lvl="1"/>
                <a:r>
                  <a:rPr lang="en-US" dirty="0"/>
                  <a:t>Get sorted array by “appending” all the buckets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E04AAD-4854-7E00-900E-93F7F0ADE0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67AF8E09-4807-2868-A48C-6127E71A25DA}"/>
              </a:ext>
            </a:extLst>
          </p:cNvPr>
          <p:cNvGrpSpPr/>
          <p:nvPr/>
        </p:nvGrpSpPr>
        <p:grpSpPr>
          <a:xfrm>
            <a:off x="5029200" y="4971363"/>
            <a:ext cx="2133600" cy="1817195"/>
            <a:chOff x="4876800" y="4493526"/>
            <a:chExt cx="2133600" cy="181719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195B6B-8F20-1E06-FD24-55448A14BC22}"/>
                </a:ext>
              </a:extLst>
            </p:cNvPr>
            <p:cNvSpPr/>
            <p:nvPr/>
          </p:nvSpPr>
          <p:spPr>
            <a:xfrm>
              <a:off x="64770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ctr"/>
              <a:r>
                <a:rPr lang="en-US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CDDC84-F1EE-993E-EAE5-3B0A4221D133}"/>
                </a:ext>
              </a:extLst>
            </p:cNvPr>
            <p:cNvSpPr/>
            <p:nvPr/>
          </p:nvSpPr>
          <p:spPr>
            <a:xfrm>
              <a:off x="59436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FF"/>
                  </a:solidFill>
                </a:rPr>
                <a:t>2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CBDC5BF-A788-9BB0-473D-1600DF77A3F1}"/>
                </a:ext>
              </a:extLst>
            </p:cNvPr>
            <p:cNvSpPr txBox="1"/>
            <p:nvPr/>
          </p:nvSpPr>
          <p:spPr>
            <a:xfrm>
              <a:off x="4992657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D68542-BB28-5946-6762-7C4484D3871E}"/>
                </a:ext>
              </a:extLst>
            </p:cNvPr>
            <p:cNvSpPr txBox="1"/>
            <p:nvPr/>
          </p:nvSpPr>
          <p:spPr>
            <a:xfrm>
              <a:off x="5526057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DF4183B-2334-683F-82D4-12D377A07121}"/>
                </a:ext>
              </a:extLst>
            </p:cNvPr>
            <p:cNvSpPr txBox="1"/>
            <p:nvPr/>
          </p:nvSpPr>
          <p:spPr>
            <a:xfrm>
              <a:off x="6060026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C120CA-55FF-AB22-BBE5-BF9068E1A493}"/>
                </a:ext>
              </a:extLst>
            </p:cNvPr>
            <p:cNvSpPr txBox="1"/>
            <p:nvPr/>
          </p:nvSpPr>
          <p:spPr>
            <a:xfrm>
              <a:off x="6569800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A4C3E8-9EFE-C9A8-7B7A-F47C950A259C}"/>
                </a:ext>
              </a:extLst>
            </p:cNvPr>
            <p:cNvSpPr/>
            <p:nvPr/>
          </p:nvSpPr>
          <p:spPr>
            <a:xfrm>
              <a:off x="54102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dirty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562214D-E46D-80EC-D18F-6101DF8377CD}"/>
                </a:ext>
              </a:extLst>
            </p:cNvPr>
            <p:cNvSpPr/>
            <p:nvPr/>
          </p:nvSpPr>
          <p:spPr>
            <a:xfrm>
              <a:off x="48768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  <a:p>
              <a:pPr algn="ctr"/>
              <a:r>
                <a:rPr lang="en-US" dirty="0">
                  <a:solidFill>
                    <a:srgbClr val="0070C0"/>
                  </a:solidFill>
                </a:rPr>
                <a:t>0</a:t>
              </a:r>
            </a:p>
            <a:p>
              <a:pPr algn="ctr"/>
              <a:r>
                <a:rPr lang="en-US" dirty="0">
                  <a:solidFill>
                    <a:srgbClr val="FF00FF"/>
                  </a:solidFill>
                </a:rPr>
                <a:t>0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8D2429C-A2C3-D78D-86E9-11CE8E41D125}"/>
              </a:ext>
            </a:extLst>
          </p:cNvPr>
          <p:cNvGrpSpPr/>
          <p:nvPr/>
        </p:nvGrpSpPr>
        <p:grpSpPr>
          <a:xfrm>
            <a:off x="11911" y="5514575"/>
            <a:ext cx="4386191" cy="365386"/>
            <a:chOff x="1445524" y="2895600"/>
            <a:chExt cx="6403076" cy="533400"/>
          </a:xfrm>
          <a:solidFill>
            <a:schemeClr val="bg1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8991133-53D2-21F2-29C3-E98E7709EE01}"/>
                </a:ext>
              </a:extLst>
            </p:cNvPr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30D66B8-A5F7-07FF-D312-C7AC75751DF1}"/>
                </a:ext>
              </a:extLst>
            </p:cNvPr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E9E219E-11BF-685D-A6D4-EF356E8C2FA7}"/>
                </a:ext>
              </a:extLst>
            </p:cNvPr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87A812-EAA0-D443-7950-C573364609A0}"/>
                </a:ext>
              </a:extLst>
            </p:cNvPr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1707F78-BE73-72CA-F6DC-1515ECE148EE}"/>
                </a:ext>
              </a:extLst>
            </p:cNvPr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61E9614-6CC2-15BD-1F3E-2BE8C9109E3A}"/>
                </a:ext>
              </a:extLst>
            </p:cNvPr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12D61F4-D525-E70B-DDA3-1CA9C95D238A}"/>
                </a:ext>
              </a:extLst>
            </p:cNvPr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9D0A8A3-E471-716C-E1E2-84F388209D08}"/>
                </a:ext>
              </a:extLst>
            </p:cNvPr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9E38520-A7FB-159F-9CCA-D3E7AF2DAAAB}"/>
                </a:ext>
              </a:extLst>
            </p:cNvPr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5A47277-D855-F580-7023-1EC9C825E2D6}"/>
                </a:ext>
              </a:extLst>
            </p:cNvPr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71D4AD6-315C-B84D-7071-065DA90CB2D5}"/>
                </a:ext>
              </a:extLst>
            </p:cNvPr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FF"/>
                  </a:solidFill>
                </a:rPr>
                <a:t>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D60F3EF-76FE-B40C-1312-CAA6D43CD06D}"/>
                </a:ext>
              </a:extLst>
            </p:cNvPr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</a:rPr>
                <a:t>0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C37DF3F-683D-C0A4-0917-907B958B84E0}"/>
              </a:ext>
            </a:extLst>
          </p:cNvPr>
          <p:cNvGrpSpPr/>
          <p:nvPr/>
        </p:nvGrpSpPr>
        <p:grpSpPr>
          <a:xfrm>
            <a:off x="7782872" y="5527885"/>
            <a:ext cx="4386191" cy="365386"/>
            <a:chOff x="1445524" y="2895600"/>
            <a:chExt cx="6403076" cy="533400"/>
          </a:xfrm>
          <a:solidFill>
            <a:schemeClr val="bg1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68E7DD3-EF08-978F-A4CC-F110D4874DFC}"/>
                </a:ext>
              </a:extLst>
            </p:cNvPr>
            <p:cNvSpPr/>
            <p:nvPr/>
          </p:nvSpPr>
          <p:spPr>
            <a:xfrm>
              <a:off x="1445524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9B22446-6F01-32A0-2BB0-AEAB907E04D5}"/>
                </a:ext>
              </a:extLst>
            </p:cNvPr>
            <p:cNvSpPr/>
            <p:nvPr/>
          </p:nvSpPr>
          <p:spPr>
            <a:xfrm>
              <a:off x="1978924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02ABD29-384B-723C-6187-14C726F98BDC}"/>
                </a:ext>
              </a:extLst>
            </p:cNvPr>
            <p:cNvSpPr/>
            <p:nvPr/>
          </p:nvSpPr>
          <p:spPr>
            <a:xfrm>
              <a:off x="2512893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E9E328F-376B-9281-6918-22FBE538C2AE}"/>
                </a:ext>
              </a:extLst>
            </p:cNvPr>
            <p:cNvSpPr/>
            <p:nvPr/>
          </p:nvSpPr>
          <p:spPr>
            <a:xfrm>
              <a:off x="3046293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29300FB-CEAE-D3F3-1EEE-A6D4FA6E9460}"/>
                </a:ext>
              </a:extLst>
            </p:cNvPr>
            <p:cNvSpPr/>
            <p:nvPr/>
          </p:nvSpPr>
          <p:spPr>
            <a:xfrm>
              <a:off x="3579693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B050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84D1EB2-7C2B-B887-349D-881E6E9E1109}"/>
                </a:ext>
              </a:extLst>
            </p:cNvPr>
            <p:cNvSpPr/>
            <p:nvPr/>
          </p:nvSpPr>
          <p:spPr>
            <a:xfrm>
              <a:off x="4113662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41EB973-F099-2F63-CFFA-6B4FE1504307}"/>
                </a:ext>
              </a:extLst>
            </p:cNvPr>
            <p:cNvSpPr/>
            <p:nvPr/>
          </p:nvSpPr>
          <p:spPr>
            <a:xfrm>
              <a:off x="4647062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6FC5AC-9509-45B7-F650-CED6211C8830}"/>
                </a:ext>
              </a:extLst>
            </p:cNvPr>
            <p:cNvSpPr/>
            <p:nvPr/>
          </p:nvSpPr>
          <p:spPr>
            <a:xfrm>
              <a:off x="5180462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25304CE-B1AA-C3A7-6873-7110DE44C16E}"/>
                </a:ext>
              </a:extLst>
            </p:cNvPr>
            <p:cNvSpPr/>
            <p:nvPr/>
          </p:nvSpPr>
          <p:spPr>
            <a:xfrm>
              <a:off x="5714431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07EFFBC-9B46-C790-EF65-9D92153F102F}"/>
                </a:ext>
              </a:extLst>
            </p:cNvPr>
            <p:cNvSpPr/>
            <p:nvPr/>
          </p:nvSpPr>
          <p:spPr>
            <a:xfrm>
              <a:off x="6247831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FF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624E2DD-4DD7-4825-D30E-BEAB32059351}"/>
                </a:ext>
              </a:extLst>
            </p:cNvPr>
            <p:cNvSpPr/>
            <p:nvPr/>
          </p:nvSpPr>
          <p:spPr>
            <a:xfrm>
              <a:off x="6781231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FEDECB3-6B8A-6D9C-D63C-0945F37563C3}"/>
                </a:ext>
              </a:extLst>
            </p:cNvPr>
            <p:cNvSpPr/>
            <p:nvPr/>
          </p:nvSpPr>
          <p:spPr>
            <a:xfrm>
              <a:off x="7315200" y="2895600"/>
              <a:ext cx="533400" cy="533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1DC3E660-9E6E-B53B-EBBB-B31CCC11C4A0}"/>
              </a:ext>
            </a:extLst>
          </p:cNvPr>
          <p:cNvSpPr/>
          <p:nvPr/>
        </p:nvSpPr>
        <p:spPr>
          <a:xfrm>
            <a:off x="4520023" y="5341155"/>
            <a:ext cx="449486" cy="772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13A20324-3B66-FEF7-4AD8-FE7A0460A6BD}"/>
              </a:ext>
            </a:extLst>
          </p:cNvPr>
          <p:cNvSpPr/>
          <p:nvPr/>
        </p:nvSpPr>
        <p:spPr>
          <a:xfrm>
            <a:off x="7219147" y="5404803"/>
            <a:ext cx="449486" cy="772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8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691A-165A-A4B2-5211-40C5459F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BucketSort</a:t>
            </a:r>
            <a:r>
              <a:rPr lang="en-US" dirty="0"/>
              <a:t> 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9708F3-E299-035E-25B6-51CE18AF3A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Create array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buckets</a:t>
                </a:r>
              </a:p>
              <a:p>
                <a:pPr lvl="1"/>
                <a:r>
                  <a:rPr lang="en-US" dirty="0"/>
                  <a:t>Either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depending on some things…</a:t>
                </a:r>
              </a:p>
              <a:p>
                <a:r>
                  <a:rPr lang="en-US" dirty="0"/>
                  <a:t>Insert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things into buckets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Empty buckets into an array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Overall: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When is this better than </a:t>
                </a:r>
                <a:r>
                  <a:rPr lang="en-US" dirty="0" err="1"/>
                  <a:t>mergesort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9708F3-E299-035E-25B6-51CE18AF3A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997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8172-18DF-BF9D-15EE-737B44C9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err="1"/>
              <a:t>BucketSort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1C77C-A95B-025D-AC30-300859213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In-Place?</a:t>
            </a:r>
          </a:p>
          <a:p>
            <a:pPr lvl="1"/>
            <a:r>
              <a:rPr lang="en-US" dirty="0"/>
              <a:t>No</a:t>
            </a:r>
          </a:p>
          <a:p>
            <a:r>
              <a:rPr lang="en-US" dirty="0"/>
              <a:t>Adaptive?</a:t>
            </a:r>
          </a:p>
          <a:p>
            <a:pPr lvl="1"/>
            <a:r>
              <a:rPr lang="en-US" dirty="0"/>
              <a:t>No</a:t>
            </a:r>
          </a:p>
          <a:p>
            <a:r>
              <a:rPr lang="en-US" dirty="0"/>
              <a:t>Stable?</a:t>
            </a:r>
          </a:p>
          <a:p>
            <a:pPr lvl="1"/>
            <a:r>
              <a:rPr lang="en-US" dirty="0"/>
              <a:t>Yes! </a:t>
            </a:r>
          </a:p>
        </p:txBody>
      </p:sp>
    </p:spTree>
    <p:extLst>
      <p:ext uri="{BB962C8B-B14F-4D97-AF65-F5344CB8AC3E}">
        <p14:creationId xmlns:p14="http://schemas.microsoft.com/office/powerpoint/2010/main" val="302811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Maintain a </a:t>
            </a:r>
            <a:r>
              <a:rPr lang="en-US" dirty="0">
                <a:solidFill>
                  <a:srgbClr val="FF0000"/>
                </a:solidFill>
              </a:rPr>
              <a:t>sorted list prefix</a:t>
            </a:r>
            <a:r>
              <a:rPr lang="en-US" dirty="0"/>
              <a:t>, extend that prefix by “inserting” the </a:t>
            </a:r>
            <a:r>
              <a:rPr lang="en-US" dirty="0">
                <a:solidFill>
                  <a:srgbClr val="FF33CC"/>
                </a:solidFill>
              </a:rPr>
              <a:t>next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855224" y="3429000"/>
            <a:ext cx="6403076" cy="533400"/>
            <a:chOff x="1064524" y="3429000"/>
            <a:chExt cx="6403076" cy="533400"/>
          </a:xfrm>
        </p:grpSpPr>
        <p:sp>
          <p:nvSpPr>
            <p:cNvPr id="31" name="Rectangle 30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43" name="Right Brace 42"/>
          <p:cNvSpPr/>
          <p:nvPr/>
        </p:nvSpPr>
        <p:spPr>
          <a:xfrm rot="16200000">
            <a:off x="4494093" y="4076131"/>
            <a:ext cx="457200" cy="37349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761508" y="2678668"/>
            <a:ext cx="138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Sorted Prefix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55224" y="4114800"/>
            <a:ext cx="6403076" cy="533400"/>
            <a:chOff x="1064524" y="3429000"/>
            <a:chExt cx="6403076" cy="533400"/>
          </a:xfrm>
        </p:grpSpPr>
        <p:sp>
          <p:nvSpPr>
            <p:cNvPr id="46" name="Rectangle 45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855224" y="4800600"/>
            <a:ext cx="6403076" cy="533400"/>
            <a:chOff x="1064524" y="3429000"/>
            <a:chExt cx="6403076" cy="533400"/>
          </a:xfrm>
        </p:grpSpPr>
        <p:sp>
          <p:nvSpPr>
            <p:cNvPr id="59" name="Rectangle 58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855224" y="6172200"/>
            <a:ext cx="6403076" cy="533400"/>
            <a:chOff x="1064524" y="3429000"/>
            <a:chExt cx="6403076" cy="533400"/>
          </a:xfrm>
        </p:grpSpPr>
        <p:sp>
          <p:nvSpPr>
            <p:cNvPr id="72" name="Rectangle 71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84" name="Right Brace 83"/>
          <p:cNvSpPr/>
          <p:nvPr/>
        </p:nvSpPr>
        <p:spPr>
          <a:xfrm rot="16200000">
            <a:off x="4227393" y="1599631"/>
            <a:ext cx="457200" cy="32015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28208" y="5421868"/>
            <a:ext cx="138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Sorted Prefix</a:t>
            </a:r>
          </a:p>
        </p:txBody>
      </p:sp>
    </p:spTree>
    <p:extLst>
      <p:ext uri="{BB962C8B-B14F-4D97-AF65-F5344CB8AC3E}">
        <p14:creationId xmlns:p14="http://schemas.microsoft.com/office/powerpoint/2010/main" val="40407835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D522-A643-E0F7-0203-D79E5BF4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RadixSort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4AAD-4854-7E00-900E-93F7F0AD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42" y="1517901"/>
            <a:ext cx="11668760" cy="4351338"/>
          </a:xfrm>
        </p:spPr>
        <p:txBody>
          <a:bodyPr/>
          <a:lstStyle/>
          <a:p>
            <a:r>
              <a:rPr lang="en-US" dirty="0"/>
              <a:t>Radix: The base of a number system</a:t>
            </a:r>
          </a:p>
          <a:p>
            <a:pPr lvl="1"/>
            <a:r>
              <a:rPr lang="en-US" dirty="0"/>
              <a:t>We’ll use base 10, most implementations will use larger bases</a:t>
            </a:r>
          </a:p>
          <a:p>
            <a:r>
              <a:rPr lang="en-US" dirty="0"/>
              <a:t>Idea: </a:t>
            </a:r>
          </a:p>
          <a:p>
            <a:pPr lvl="1"/>
            <a:r>
              <a:rPr lang="en-US" dirty="0" err="1"/>
              <a:t>BucketSort</a:t>
            </a:r>
            <a:r>
              <a:rPr lang="en-US" dirty="0"/>
              <a:t> by each digit, one at a time, from least significant to most significant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143260-887A-82E5-E7F0-D8C587242AE1}"/>
              </a:ext>
            </a:extLst>
          </p:cNvPr>
          <p:cNvSpPr txBox="1"/>
          <p:nvPr/>
        </p:nvSpPr>
        <p:spPr>
          <a:xfrm>
            <a:off x="1293363" y="5249289"/>
            <a:ext cx="3184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Place each element into a “bucket” according to its 1’s place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0506CD8-5A21-1B48-F376-2B0346B1442F}"/>
              </a:ext>
            </a:extLst>
          </p:cNvPr>
          <p:cNvGrpSpPr/>
          <p:nvPr/>
        </p:nvGrpSpPr>
        <p:grpSpPr>
          <a:xfrm>
            <a:off x="503842" y="3666399"/>
            <a:ext cx="8561464" cy="849868"/>
            <a:chOff x="1752600" y="2743200"/>
            <a:chExt cx="8561464" cy="84986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8EBC18-C202-3D7E-B926-33134979DB44}"/>
                </a:ext>
              </a:extLst>
            </p:cNvPr>
            <p:cNvGrpSpPr/>
            <p:nvPr/>
          </p:nvGrpSpPr>
          <p:grpSpPr>
            <a:xfrm>
              <a:off x="1752600" y="2743200"/>
              <a:ext cx="4268338" cy="849868"/>
              <a:chOff x="2361062" y="2743200"/>
              <a:chExt cx="4268338" cy="84986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B07EEFA4-C5F7-5449-AE1D-C9DCD31AEE37}"/>
                  </a:ext>
                </a:extLst>
              </p:cNvPr>
              <p:cNvGrpSpPr/>
              <p:nvPr/>
            </p:nvGrpSpPr>
            <p:grpSpPr>
              <a:xfrm>
                <a:off x="2361062" y="2743200"/>
                <a:ext cx="4268338" cy="533400"/>
                <a:chOff x="1445524" y="2971800"/>
                <a:chExt cx="4268338" cy="533400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B772C34B-AE61-051B-E7C0-BD7A0E92C086}"/>
                    </a:ext>
                  </a:extLst>
                </p:cNvPr>
                <p:cNvSpPr/>
                <p:nvPr/>
              </p:nvSpPr>
              <p:spPr>
                <a:xfrm>
                  <a:off x="14455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103</a:t>
                  </a: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FA76D77E-9B08-5B17-CAB0-434AA7692468}"/>
                    </a:ext>
                  </a:extLst>
                </p:cNvPr>
                <p:cNvSpPr/>
                <p:nvPr/>
              </p:nvSpPr>
              <p:spPr>
                <a:xfrm>
                  <a:off x="19789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801</a:t>
                  </a: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14E195B0-311A-9164-AE6C-6CC2E9E46C94}"/>
                    </a:ext>
                  </a:extLst>
                </p:cNvPr>
                <p:cNvSpPr/>
                <p:nvPr/>
              </p:nvSpPr>
              <p:spPr>
                <a:xfrm>
                  <a:off x="25128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401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E96D355-24F5-F191-E3B1-402061B50FD0}"/>
                    </a:ext>
                  </a:extLst>
                </p:cNvPr>
                <p:cNvSpPr/>
                <p:nvPr/>
              </p:nvSpPr>
              <p:spPr>
                <a:xfrm>
                  <a:off x="3046293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323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1B07A61B-7381-B0A9-3D0B-7C9945E1349D}"/>
                    </a:ext>
                  </a:extLst>
                </p:cNvPr>
                <p:cNvSpPr/>
                <p:nvPr/>
              </p:nvSpPr>
              <p:spPr>
                <a:xfrm>
                  <a:off x="35796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255</a:t>
                  </a: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FDB9E96C-7F87-6C59-7CAB-3D0C04C4A4B9}"/>
                    </a:ext>
                  </a:extLst>
                </p:cNvPr>
                <p:cNvSpPr/>
                <p:nvPr/>
              </p:nvSpPr>
              <p:spPr>
                <a:xfrm>
                  <a:off x="41136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823</a:t>
                  </a: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639CFBAD-84A8-D35F-518F-ACA2E84658C4}"/>
                    </a:ext>
                  </a:extLst>
                </p:cNvPr>
                <p:cNvSpPr/>
                <p:nvPr/>
              </p:nvSpPr>
              <p:spPr>
                <a:xfrm>
                  <a:off x="46470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999</a:t>
                  </a: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8D65DD80-C4D2-3900-188B-E4A300D3349C}"/>
                    </a:ext>
                  </a:extLst>
                </p:cNvPr>
                <p:cNvSpPr/>
                <p:nvPr/>
              </p:nvSpPr>
              <p:spPr>
                <a:xfrm>
                  <a:off x="51804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101</a:t>
                  </a: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35E1F1-0254-0DDD-5734-F8739BDEB8E2}"/>
                  </a:ext>
                </a:extLst>
              </p:cNvPr>
              <p:cNvSpPr txBox="1"/>
              <p:nvPr/>
            </p:nvSpPr>
            <p:spPr>
              <a:xfrm>
                <a:off x="25005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0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38B4C1-48B3-8D43-57B3-DF798D570F2D}"/>
                  </a:ext>
                </a:extLst>
              </p:cNvPr>
              <p:cNvSpPr txBox="1"/>
              <p:nvPr/>
            </p:nvSpPr>
            <p:spPr>
              <a:xfrm>
                <a:off x="30339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BCE153C-97D2-2FDC-4F4B-FEDFBB49AE98}"/>
                  </a:ext>
                </a:extLst>
              </p:cNvPr>
              <p:cNvSpPr txBox="1"/>
              <p:nvPr/>
            </p:nvSpPr>
            <p:spPr>
              <a:xfrm>
                <a:off x="3567914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2625EF-4B40-86AC-DBF7-AEC4DBAC7920}"/>
                  </a:ext>
                </a:extLst>
              </p:cNvPr>
              <p:cNvSpPr txBox="1"/>
              <p:nvPr/>
            </p:nvSpPr>
            <p:spPr>
              <a:xfrm>
                <a:off x="4077688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C37B8A-61E0-DCA9-F6F9-F99C03E50FC5}"/>
                  </a:ext>
                </a:extLst>
              </p:cNvPr>
              <p:cNvSpPr txBox="1"/>
              <p:nvPr/>
            </p:nvSpPr>
            <p:spPr>
              <a:xfrm>
                <a:off x="4611088" y="32231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51485CC-79A7-5233-BFC5-0C022EE87F6C}"/>
                  </a:ext>
                </a:extLst>
              </p:cNvPr>
              <p:cNvSpPr txBox="1"/>
              <p:nvPr/>
            </p:nvSpPr>
            <p:spPr>
              <a:xfrm>
                <a:off x="5110332" y="32231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272925-512C-C00B-7B35-8DB56343F758}"/>
                  </a:ext>
                </a:extLst>
              </p:cNvPr>
              <p:cNvSpPr txBox="1"/>
              <p:nvPr/>
            </p:nvSpPr>
            <p:spPr>
              <a:xfrm>
                <a:off x="5702083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C30E54D-BCBB-11D5-CD6E-F0AA8FE92BDD}"/>
                  </a:ext>
                </a:extLst>
              </p:cNvPr>
              <p:cNvSpPr txBox="1"/>
              <p:nvPr/>
            </p:nvSpPr>
            <p:spPr>
              <a:xfrm>
                <a:off x="6235483" y="32231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CAA4EA5-FE3D-8D40-0A90-42A1D5AC8ECF}"/>
                </a:ext>
              </a:extLst>
            </p:cNvPr>
            <p:cNvGrpSpPr/>
            <p:nvPr/>
          </p:nvGrpSpPr>
          <p:grpSpPr>
            <a:xfrm>
              <a:off x="6020939" y="2743200"/>
              <a:ext cx="4293125" cy="849868"/>
              <a:chOff x="2361062" y="2743200"/>
              <a:chExt cx="4293125" cy="849868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028159C-F314-68E3-297B-5DE73893EACE}"/>
                  </a:ext>
                </a:extLst>
              </p:cNvPr>
              <p:cNvGrpSpPr/>
              <p:nvPr/>
            </p:nvGrpSpPr>
            <p:grpSpPr>
              <a:xfrm>
                <a:off x="2361062" y="2743200"/>
                <a:ext cx="4268338" cy="533400"/>
                <a:chOff x="1445524" y="2971800"/>
                <a:chExt cx="4268338" cy="533400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A954409E-4BAF-A95F-544D-B8DF8CE93CEE}"/>
                    </a:ext>
                  </a:extLst>
                </p:cNvPr>
                <p:cNvSpPr/>
                <p:nvPr/>
              </p:nvSpPr>
              <p:spPr>
                <a:xfrm>
                  <a:off x="14455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113</a:t>
                  </a:r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245B0D8C-0166-3B37-5CF9-01E6616C1DC7}"/>
                    </a:ext>
                  </a:extLst>
                </p:cNvPr>
                <p:cNvSpPr/>
                <p:nvPr/>
              </p:nvSpPr>
              <p:spPr>
                <a:xfrm>
                  <a:off x="19789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901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D8757A04-74EC-52A0-17F3-20B1DEECB0C4}"/>
                    </a:ext>
                  </a:extLst>
                </p:cNvPr>
                <p:cNvSpPr/>
                <p:nvPr/>
              </p:nvSpPr>
              <p:spPr>
                <a:xfrm>
                  <a:off x="25128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555</a:t>
                  </a: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9D5D8644-3F22-4B90-4575-591E69E6DD1D}"/>
                    </a:ext>
                  </a:extLst>
                </p:cNvPr>
                <p:cNvSpPr/>
                <p:nvPr/>
              </p:nvSpPr>
              <p:spPr>
                <a:xfrm>
                  <a:off x="3046293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512</a:t>
                  </a:r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D0FB66AC-257C-A3A7-72A2-9BAA64032154}"/>
                    </a:ext>
                  </a:extLst>
                </p:cNvPr>
                <p:cNvSpPr/>
                <p:nvPr/>
              </p:nvSpPr>
              <p:spPr>
                <a:xfrm>
                  <a:off x="35796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245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B64146E2-4504-A8F1-99F9-D44753821034}"/>
                    </a:ext>
                  </a:extLst>
                </p:cNvPr>
                <p:cNvSpPr/>
                <p:nvPr/>
              </p:nvSpPr>
              <p:spPr>
                <a:xfrm>
                  <a:off x="41136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800</a:t>
                  </a:r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4994ADB-06A8-D4BC-7DB5-3CC06E91FA0C}"/>
                    </a:ext>
                  </a:extLst>
                </p:cNvPr>
                <p:cNvSpPr/>
                <p:nvPr/>
              </p:nvSpPr>
              <p:spPr>
                <a:xfrm>
                  <a:off x="46470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018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A8740905-608B-1F49-6E88-49046DEDE13C}"/>
                    </a:ext>
                  </a:extLst>
                </p:cNvPr>
                <p:cNvSpPr/>
                <p:nvPr/>
              </p:nvSpPr>
              <p:spPr>
                <a:xfrm>
                  <a:off x="51804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121</a:t>
                  </a:r>
                </a:p>
              </p:txBody>
            </p:sp>
          </p:grp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4ED3AF-CE5A-B2A9-1793-8C8C2A1B881B}"/>
                  </a:ext>
                </a:extLst>
              </p:cNvPr>
              <p:cNvSpPr txBox="1"/>
              <p:nvPr/>
            </p:nvSpPr>
            <p:spPr>
              <a:xfrm>
                <a:off x="25005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00116F0-E2BC-4A94-3A2F-68B14E3D9D6D}"/>
                  </a:ext>
                </a:extLst>
              </p:cNvPr>
              <p:cNvSpPr txBox="1"/>
              <p:nvPr/>
            </p:nvSpPr>
            <p:spPr>
              <a:xfrm>
                <a:off x="30339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8EB4907-B83A-178C-0854-3A1D1D6D8064}"/>
                  </a:ext>
                </a:extLst>
              </p:cNvPr>
              <p:cNvSpPr txBox="1"/>
              <p:nvPr/>
            </p:nvSpPr>
            <p:spPr>
              <a:xfrm>
                <a:off x="3567914" y="322373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10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F29C78F-1BB3-E0F4-23B0-F89C42A85941}"/>
                  </a:ext>
                </a:extLst>
              </p:cNvPr>
              <p:cNvSpPr txBox="1"/>
              <p:nvPr/>
            </p:nvSpPr>
            <p:spPr>
              <a:xfrm>
                <a:off x="4077688" y="322373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11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1155CF0-8F3F-B2B6-B4CE-818EC30457F9}"/>
                  </a:ext>
                </a:extLst>
              </p:cNvPr>
              <p:cNvSpPr txBox="1"/>
              <p:nvPr/>
            </p:nvSpPr>
            <p:spPr>
              <a:xfrm>
                <a:off x="4611088" y="322315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12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ABAEC95-3AA8-1977-949A-53F10027BACC}"/>
                  </a:ext>
                </a:extLst>
              </p:cNvPr>
              <p:cNvSpPr txBox="1"/>
              <p:nvPr/>
            </p:nvSpPr>
            <p:spPr>
              <a:xfrm>
                <a:off x="5110332" y="322315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13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F7C5BDB-74C7-EEA9-FD7A-108150ED3D0B}"/>
                  </a:ext>
                </a:extLst>
              </p:cNvPr>
              <p:cNvSpPr txBox="1"/>
              <p:nvPr/>
            </p:nvSpPr>
            <p:spPr>
              <a:xfrm>
                <a:off x="5702083" y="322373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14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C38C609-4A48-7161-25E6-18F44C5174A4}"/>
                  </a:ext>
                </a:extLst>
              </p:cNvPr>
              <p:cNvSpPr txBox="1"/>
              <p:nvPr/>
            </p:nvSpPr>
            <p:spPr>
              <a:xfrm>
                <a:off x="6235483" y="322315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15</a:t>
                </a:r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4BEB531-3711-E388-CD9E-744269DCB5F9}"/>
              </a:ext>
            </a:extLst>
          </p:cNvPr>
          <p:cNvGrpSpPr/>
          <p:nvPr/>
        </p:nvGrpSpPr>
        <p:grpSpPr>
          <a:xfrm>
            <a:off x="6639080" y="4886764"/>
            <a:ext cx="5334000" cy="1817195"/>
            <a:chOff x="4876800" y="4493526"/>
            <a:chExt cx="5334000" cy="1817195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4D98CC9-1ECA-8EC1-D4F2-F5356BD5D74D}"/>
                </a:ext>
              </a:extLst>
            </p:cNvPr>
            <p:cNvSpPr/>
            <p:nvPr/>
          </p:nvSpPr>
          <p:spPr>
            <a:xfrm>
              <a:off x="96774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999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A885E00-B68C-F785-3E08-00904AF4E605}"/>
                </a:ext>
              </a:extLst>
            </p:cNvPr>
            <p:cNvSpPr/>
            <p:nvPr/>
          </p:nvSpPr>
          <p:spPr>
            <a:xfrm>
              <a:off x="91440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018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8E53BF7D-9B29-0146-38F4-473D33D31363}"/>
                </a:ext>
              </a:extLst>
            </p:cNvPr>
            <p:cNvSpPr/>
            <p:nvPr/>
          </p:nvSpPr>
          <p:spPr>
            <a:xfrm>
              <a:off x="86106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6DF8AFB-0BE2-6403-A1E2-1E8D871B2345}"/>
                </a:ext>
              </a:extLst>
            </p:cNvPr>
            <p:cNvSpPr/>
            <p:nvPr/>
          </p:nvSpPr>
          <p:spPr>
            <a:xfrm>
              <a:off x="80772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989718A-7D33-FB9B-C348-2CC0497D6E02}"/>
                </a:ext>
              </a:extLst>
            </p:cNvPr>
            <p:cNvSpPr/>
            <p:nvPr/>
          </p:nvSpPr>
          <p:spPr>
            <a:xfrm>
              <a:off x="75438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555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245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C242C9B-09A4-6117-C57D-D24450AC01BE}"/>
                </a:ext>
              </a:extLst>
            </p:cNvPr>
            <p:cNvSpPr/>
            <p:nvPr/>
          </p:nvSpPr>
          <p:spPr>
            <a:xfrm>
              <a:off x="70104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15C1621-566D-4D9B-4062-CF55647D2ACB}"/>
                </a:ext>
              </a:extLst>
            </p:cNvPr>
            <p:cNvSpPr/>
            <p:nvPr/>
          </p:nvSpPr>
          <p:spPr>
            <a:xfrm>
              <a:off x="64770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323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823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113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7A6F8BB-D41D-CFC2-3B83-378EB0BEE6B6}"/>
                </a:ext>
              </a:extLst>
            </p:cNvPr>
            <p:cNvSpPr/>
            <p:nvPr/>
          </p:nvSpPr>
          <p:spPr>
            <a:xfrm>
              <a:off x="59436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512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61BB88-9666-9EB5-3623-B2DCEF4360DA}"/>
                </a:ext>
              </a:extLst>
            </p:cNvPr>
            <p:cNvSpPr txBox="1"/>
            <p:nvPr/>
          </p:nvSpPr>
          <p:spPr>
            <a:xfrm>
              <a:off x="4992657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DD2ED4B-3174-CE5F-9623-8FFD23B19965}"/>
                </a:ext>
              </a:extLst>
            </p:cNvPr>
            <p:cNvSpPr txBox="1"/>
            <p:nvPr/>
          </p:nvSpPr>
          <p:spPr>
            <a:xfrm>
              <a:off x="5526057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3A5957B-0255-9C64-F7B4-05DAE01FEE43}"/>
                </a:ext>
              </a:extLst>
            </p:cNvPr>
            <p:cNvSpPr txBox="1"/>
            <p:nvPr/>
          </p:nvSpPr>
          <p:spPr>
            <a:xfrm>
              <a:off x="6060026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81CAD29-B3DF-A849-5CE5-4BF69DD53C73}"/>
                </a:ext>
              </a:extLst>
            </p:cNvPr>
            <p:cNvSpPr txBox="1"/>
            <p:nvPr/>
          </p:nvSpPr>
          <p:spPr>
            <a:xfrm>
              <a:off x="6569800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B99E5E6-92D5-F305-7AAD-325721A03303}"/>
                </a:ext>
              </a:extLst>
            </p:cNvPr>
            <p:cNvSpPr txBox="1"/>
            <p:nvPr/>
          </p:nvSpPr>
          <p:spPr>
            <a:xfrm>
              <a:off x="7103200" y="59408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4D8D65B-6701-8B3A-6DF6-D98B1ED9EBFF}"/>
                </a:ext>
              </a:extLst>
            </p:cNvPr>
            <p:cNvSpPr txBox="1"/>
            <p:nvPr/>
          </p:nvSpPr>
          <p:spPr>
            <a:xfrm>
              <a:off x="7602444" y="59408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BC08D99-04C9-E62B-494D-3A181488A7AA}"/>
                </a:ext>
              </a:extLst>
            </p:cNvPr>
            <p:cNvSpPr txBox="1"/>
            <p:nvPr/>
          </p:nvSpPr>
          <p:spPr>
            <a:xfrm>
              <a:off x="8194195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F614A99-7467-E672-9DB1-AF5A3A8C5BA4}"/>
                </a:ext>
              </a:extLst>
            </p:cNvPr>
            <p:cNvSpPr txBox="1"/>
            <p:nvPr/>
          </p:nvSpPr>
          <p:spPr>
            <a:xfrm>
              <a:off x="8727595" y="59408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764E1B5-6D75-87C0-89E3-5D3ABC709EDB}"/>
                </a:ext>
              </a:extLst>
            </p:cNvPr>
            <p:cNvSpPr/>
            <p:nvPr/>
          </p:nvSpPr>
          <p:spPr>
            <a:xfrm>
              <a:off x="54102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401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901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121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9EB4A83-5E3A-A769-DCFB-123F8F10F4A7}"/>
                </a:ext>
              </a:extLst>
            </p:cNvPr>
            <p:cNvSpPr/>
            <p:nvPr/>
          </p:nvSpPr>
          <p:spPr>
            <a:xfrm>
              <a:off x="48768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800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C96E0C1-A550-56EC-FD72-2C4BC9F7C7F9}"/>
                </a:ext>
              </a:extLst>
            </p:cNvPr>
            <p:cNvSpPr txBox="1"/>
            <p:nvPr/>
          </p:nvSpPr>
          <p:spPr>
            <a:xfrm>
              <a:off x="9269625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CBA1B4E-2801-0FFF-09AA-4BDE9E2E2705}"/>
                </a:ext>
              </a:extLst>
            </p:cNvPr>
            <p:cNvSpPr txBox="1"/>
            <p:nvPr/>
          </p:nvSpPr>
          <p:spPr>
            <a:xfrm>
              <a:off x="9811805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sp>
        <p:nvSpPr>
          <p:cNvPr id="120" name="Arrow: Bent-Up 119">
            <a:extLst>
              <a:ext uri="{FF2B5EF4-FFF2-40B4-BE49-F238E27FC236}">
                <a16:creationId xmlns:a16="http://schemas.microsoft.com/office/drawing/2014/main" id="{F8C1EBBC-2D29-3947-2D55-152820918DA0}"/>
              </a:ext>
            </a:extLst>
          </p:cNvPr>
          <p:cNvSpPr/>
          <p:nvPr/>
        </p:nvSpPr>
        <p:spPr>
          <a:xfrm rot="5400000">
            <a:off x="4443829" y="4592010"/>
            <a:ext cx="1128451" cy="132556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D522-A643-E0F7-0203-D79E5BF4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RadixSort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4AAD-4854-7E00-900E-93F7F0AD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42" y="1517901"/>
            <a:ext cx="11668760" cy="4351338"/>
          </a:xfrm>
        </p:spPr>
        <p:txBody>
          <a:bodyPr/>
          <a:lstStyle/>
          <a:p>
            <a:r>
              <a:rPr lang="en-US" dirty="0"/>
              <a:t>Radix: The base of a number system</a:t>
            </a:r>
          </a:p>
          <a:p>
            <a:pPr lvl="1"/>
            <a:r>
              <a:rPr lang="en-US" dirty="0"/>
              <a:t>We’ll use base 10, most implementations will use larger bases</a:t>
            </a:r>
          </a:p>
          <a:p>
            <a:r>
              <a:rPr lang="en-US" dirty="0"/>
              <a:t>Idea: </a:t>
            </a:r>
          </a:p>
          <a:p>
            <a:pPr lvl="1"/>
            <a:r>
              <a:rPr lang="en-US" dirty="0" err="1"/>
              <a:t>BucketSort</a:t>
            </a:r>
            <a:r>
              <a:rPr lang="en-US" dirty="0"/>
              <a:t> by each digit, one at a time, from least significant to most significant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143260-887A-82E5-E7F0-D8C587242AE1}"/>
              </a:ext>
            </a:extLst>
          </p:cNvPr>
          <p:cNvSpPr txBox="1"/>
          <p:nvPr/>
        </p:nvSpPr>
        <p:spPr>
          <a:xfrm>
            <a:off x="1308984" y="5534047"/>
            <a:ext cx="3184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Place each element into a “bucket” according to its 10’s place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4BEB531-3711-E388-CD9E-744269DCB5F9}"/>
              </a:ext>
            </a:extLst>
          </p:cNvPr>
          <p:cNvGrpSpPr/>
          <p:nvPr/>
        </p:nvGrpSpPr>
        <p:grpSpPr>
          <a:xfrm>
            <a:off x="452562" y="3381872"/>
            <a:ext cx="5334000" cy="1817195"/>
            <a:chOff x="4876800" y="4493526"/>
            <a:chExt cx="5334000" cy="1817195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4D98CC9-1ECA-8EC1-D4F2-F5356BD5D74D}"/>
                </a:ext>
              </a:extLst>
            </p:cNvPr>
            <p:cNvSpPr/>
            <p:nvPr/>
          </p:nvSpPr>
          <p:spPr>
            <a:xfrm>
              <a:off x="96774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999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A885E00-B68C-F785-3E08-00904AF4E605}"/>
                </a:ext>
              </a:extLst>
            </p:cNvPr>
            <p:cNvSpPr/>
            <p:nvPr/>
          </p:nvSpPr>
          <p:spPr>
            <a:xfrm>
              <a:off x="91440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018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8E53BF7D-9B29-0146-38F4-473D33D31363}"/>
                </a:ext>
              </a:extLst>
            </p:cNvPr>
            <p:cNvSpPr/>
            <p:nvPr/>
          </p:nvSpPr>
          <p:spPr>
            <a:xfrm>
              <a:off x="86106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6DF8AFB-0BE2-6403-A1E2-1E8D871B2345}"/>
                </a:ext>
              </a:extLst>
            </p:cNvPr>
            <p:cNvSpPr/>
            <p:nvPr/>
          </p:nvSpPr>
          <p:spPr>
            <a:xfrm>
              <a:off x="80772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989718A-7D33-FB9B-C348-2CC0497D6E02}"/>
                </a:ext>
              </a:extLst>
            </p:cNvPr>
            <p:cNvSpPr/>
            <p:nvPr/>
          </p:nvSpPr>
          <p:spPr>
            <a:xfrm>
              <a:off x="75438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555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245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C242C9B-09A4-6117-C57D-D24450AC01BE}"/>
                </a:ext>
              </a:extLst>
            </p:cNvPr>
            <p:cNvSpPr/>
            <p:nvPr/>
          </p:nvSpPr>
          <p:spPr>
            <a:xfrm>
              <a:off x="70104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15C1621-566D-4D9B-4062-CF55647D2ACB}"/>
                </a:ext>
              </a:extLst>
            </p:cNvPr>
            <p:cNvSpPr/>
            <p:nvPr/>
          </p:nvSpPr>
          <p:spPr>
            <a:xfrm>
              <a:off x="64770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323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823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113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7A6F8BB-D41D-CFC2-3B83-378EB0BEE6B6}"/>
                </a:ext>
              </a:extLst>
            </p:cNvPr>
            <p:cNvSpPr/>
            <p:nvPr/>
          </p:nvSpPr>
          <p:spPr>
            <a:xfrm>
              <a:off x="59436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512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61BB88-9666-9EB5-3623-B2DCEF4360DA}"/>
                </a:ext>
              </a:extLst>
            </p:cNvPr>
            <p:cNvSpPr txBox="1"/>
            <p:nvPr/>
          </p:nvSpPr>
          <p:spPr>
            <a:xfrm>
              <a:off x="4992657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DD2ED4B-3174-CE5F-9623-8FFD23B19965}"/>
                </a:ext>
              </a:extLst>
            </p:cNvPr>
            <p:cNvSpPr txBox="1"/>
            <p:nvPr/>
          </p:nvSpPr>
          <p:spPr>
            <a:xfrm>
              <a:off x="5526057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3A5957B-0255-9C64-F7B4-05DAE01FEE43}"/>
                </a:ext>
              </a:extLst>
            </p:cNvPr>
            <p:cNvSpPr txBox="1"/>
            <p:nvPr/>
          </p:nvSpPr>
          <p:spPr>
            <a:xfrm>
              <a:off x="6060026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81CAD29-B3DF-A849-5CE5-4BF69DD53C73}"/>
                </a:ext>
              </a:extLst>
            </p:cNvPr>
            <p:cNvSpPr txBox="1"/>
            <p:nvPr/>
          </p:nvSpPr>
          <p:spPr>
            <a:xfrm>
              <a:off x="6569800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B99E5E6-92D5-F305-7AAD-325721A03303}"/>
                </a:ext>
              </a:extLst>
            </p:cNvPr>
            <p:cNvSpPr txBox="1"/>
            <p:nvPr/>
          </p:nvSpPr>
          <p:spPr>
            <a:xfrm>
              <a:off x="7103200" y="59408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4D8D65B-6701-8B3A-6DF6-D98B1ED9EBFF}"/>
                </a:ext>
              </a:extLst>
            </p:cNvPr>
            <p:cNvSpPr txBox="1"/>
            <p:nvPr/>
          </p:nvSpPr>
          <p:spPr>
            <a:xfrm>
              <a:off x="7602444" y="59408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BC08D99-04C9-E62B-494D-3A181488A7AA}"/>
                </a:ext>
              </a:extLst>
            </p:cNvPr>
            <p:cNvSpPr txBox="1"/>
            <p:nvPr/>
          </p:nvSpPr>
          <p:spPr>
            <a:xfrm>
              <a:off x="8194195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F614A99-7467-E672-9DB1-AF5A3A8C5BA4}"/>
                </a:ext>
              </a:extLst>
            </p:cNvPr>
            <p:cNvSpPr txBox="1"/>
            <p:nvPr/>
          </p:nvSpPr>
          <p:spPr>
            <a:xfrm>
              <a:off x="8727595" y="59408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764E1B5-6D75-87C0-89E3-5D3ABC709EDB}"/>
                </a:ext>
              </a:extLst>
            </p:cNvPr>
            <p:cNvSpPr/>
            <p:nvPr/>
          </p:nvSpPr>
          <p:spPr>
            <a:xfrm>
              <a:off x="5410200" y="4494663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401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901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121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9EB4A83-5E3A-A769-DCFB-123F8F10F4A7}"/>
                </a:ext>
              </a:extLst>
            </p:cNvPr>
            <p:cNvSpPr/>
            <p:nvPr/>
          </p:nvSpPr>
          <p:spPr>
            <a:xfrm>
              <a:off x="4876800" y="4493526"/>
              <a:ext cx="533400" cy="14434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800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C96E0C1-A550-56EC-FD72-2C4BC9F7C7F9}"/>
                </a:ext>
              </a:extLst>
            </p:cNvPr>
            <p:cNvSpPr txBox="1"/>
            <p:nvPr/>
          </p:nvSpPr>
          <p:spPr>
            <a:xfrm>
              <a:off x="9269625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CBA1B4E-2801-0FFF-09AA-4BDE9E2E2705}"/>
                </a:ext>
              </a:extLst>
            </p:cNvPr>
            <p:cNvSpPr txBox="1"/>
            <p:nvPr/>
          </p:nvSpPr>
          <p:spPr>
            <a:xfrm>
              <a:off x="9811805" y="594138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sp>
        <p:nvSpPr>
          <p:cNvPr id="120" name="Arrow: Bent-Up 119">
            <a:extLst>
              <a:ext uri="{FF2B5EF4-FFF2-40B4-BE49-F238E27FC236}">
                <a16:creationId xmlns:a16="http://schemas.microsoft.com/office/drawing/2014/main" id="{F8C1EBBC-2D29-3947-2D55-152820918DA0}"/>
              </a:ext>
            </a:extLst>
          </p:cNvPr>
          <p:cNvSpPr/>
          <p:nvPr/>
        </p:nvSpPr>
        <p:spPr>
          <a:xfrm rot="5400000">
            <a:off x="4551618" y="5289479"/>
            <a:ext cx="1128451" cy="132556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03E7495-E90F-2D2E-2DC8-D7DB5BFCCBEB}"/>
              </a:ext>
            </a:extLst>
          </p:cNvPr>
          <p:cNvGrpSpPr/>
          <p:nvPr/>
        </p:nvGrpSpPr>
        <p:grpSpPr>
          <a:xfrm>
            <a:off x="6401447" y="4683760"/>
            <a:ext cx="5334000" cy="1969595"/>
            <a:chOff x="4876800" y="4572000"/>
            <a:chExt cx="5334000" cy="196959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61D6AA-7881-F709-2A3E-E335A463EA74}"/>
                </a:ext>
              </a:extLst>
            </p:cNvPr>
            <p:cNvSpPr/>
            <p:nvPr/>
          </p:nvSpPr>
          <p:spPr>
            <a:xfrm>
              <a:off x="96774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999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42CC28F-B99B-5CE7-2FB0-4AAFD47CDE15}"/>
                </a:ext>
              </a:extLst>
            </p:cNvPr>
            <p:cNvSpPr/>
            <p:nvPr/>
          </p:nvSpPr>
          <p:spPr>
            <a:xfrm>
              <a:off x="91440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966A1E3-10C4-8F36-8163-DECE62BFF72C}"/>
                </a:ext>
              </a:extLst>
            </p:cNvPr>
            <p:cNvSpPr/>
            <p:nvPr/>
          </p:nvSpPr>
          <p:spPr>
            <a:xfrm>
              <a:off x="86106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4EFCA7D-7C8B-740A-99B9-440328E85B88}"/>
                </a:ext>
              </a:extLst>
            </p:cNvPr>
            <p:cNvSpPr/>
            <p:nvPr/>
          </p:nvSpPr>
          <p:spPr>
            <a:xfrm>
              <a:off x="80772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95C9FB0-7648-B3B8-1167-E8E5A5704B01}"/>
                </a:ext>
              </a:extLst>
            </p:cNvPr>
            <p:cNvSpPr/>
            <p:nvPr/>
          </p:nvSpPr>
          <p:spPr>
            <a:xfrm>
              <a:off x="75438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555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8BC752-BDCA-AD13-4233-89889A8DAC63}"/>
                </a:ext>
              </a:extLst>
            </p:cNvPr>
            <p:cNvSpPr/>
            <p:nvPr/>
          </p:nvSpPr>
          <p:spPr>
            <a:xfrm>
              <a:off x="70104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245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678187-148C-0105-9D7E-192A22C6E036}"/>
                </a:ext>
              </a:extLst>
            </p:cNvPr>
            <p:cNvSpPr/>
            <p:nvPr/>
          </p:nvSpPr>
          <p:spPr>
            <a:xfrm>
              <a:off x="64770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CEEE52B-4C01-5D72-A987-4A97F4C6D2D2}"/>
                </a:ext>
              </a:extLst>
            </p:cNvPr>
            <p:cNvSpPr/>
            <p:nvPr/>
          </p:nvSpPr>
          <p:spPr>
            <a:xfrm>
              <a:off x="59436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323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823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79D00F-9272-7C1E-9D41-A93C338DF723}"/>
                </a:ext>
              </a:extLst>
            </p:cNvPr>
            <p:cNvSpPr txBox="1"/>
            <p:nvPr/>
          </p:nvSpPr>
          <p:spPr>
            <a:xfrm>
              <a:off x="4992657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7767DD9-39BB-8683-09BF-F85099F5390E}"/>
                </a:ext>
              </a:extLst>
            </p:cNvPr>
            <p:cNvSpPr txBox="1"/>
            <p:nvPr/>
          </p:nvSpPr>
          <p:spPr>
            <a:xfrm>
              <a:off x="5526057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561B223-FD8D-5A03-DA6E-247DED224AB8}"/>
                </a:ext>
              </a:extLst>
            </p:cNvPr>
            <p:cNvSpPr txBox="1"/>
            <p:nvPr/>
          </p:nvSpPr>
          <p:spPr>
            <a:xfrm>
              <a:off x="6060026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FA6309-8B37-CE8D-E7E5-E5E79AF811D3}"/>
                </a:ext>
              </a:extLst>
            </p:cNvPr>
            <p:cNvSpPr txBox="1"/>
            <p:nvPr/>
          </p:nvSpPr>
          <p:spPr>
            <a:xfrm>
              <a:off x="6569800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759F879-D7EC-6511-A722-BA8C1D510326}"/>
                </a:ext>
              </a:extLst>
            </p:cNvPr>
            <p:cNvSpPr txBox="1"/>
            <p:nvPr/>
          </p:nvSpPr>
          <p:spPr>
            <a:xfrm>
              <a:off x="7103200" y="61716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D13815-BC06-EB0C-3AC3-4EEE8B2BE084}"/>
                </a:ext>
              </a:extLst>
            </p:cNvPr>
            <p:cNvSpPr txBox="1"/>
            <p:nvPr/>
          </p:nvSpPr>
          <p:spPr>
            <a:xfrm>
              <a:off x="7602444" y="61716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4813CA8-C813-EE49-18B2-760E4527EEAE}"/>
                </a:ext>
              </a:extLst>
            </p:cNvPr>
            <p:cNvSpPr txBox="1"/>
            <p:nvPr/>
          </p:nvSpPr>
          <p:spPr>
            <a:xfrm>
              <a:off x="8194195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FF9DF0-151C-22B5-5D2E-5DF190627837}"/>
                </a:ext>
              </a:extLst>
            </p:cNvPr>
            <p:cNvSpPr txBox="1"/>
            <p:nvPr/>
          </p:nvSpPr>
          <p:spPr>
            <a:xfrm>
              <a:off x="8727595" y="61716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45609D8-F348-FC00-0758-0607BF897D4D}"/>
                </a:ext>
              </a:extLst>
            </p:cNvPr>
            <p:cNvSpPr/>
            <p:nvPr/>
          </p:nvSpPr>
          <p:spPr>
            <a:xfrm>
              <a:off x="54102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512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113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018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8EA6627-C543-2DA1-2142-39B063E1F82B}"/>
                </a:ext>
              </a:extLst>
            </p:cNvPr>
            <p:cNvSpPr/>
            <p:nvPr/>
          </p:nvSpPr>
          <p:spPr>
            <a:xfrm>
              <a:off x="4876800" y="4574274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800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401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901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8ECA832-35E5-A9A8-F60B-961FEC7432B8}"/>
                </a:ext>
              </a:extLst>
            </p:cNvPr>
            <p:cNvSpPr txBox="1"/>
            <p:nvPr/>
          </p:nvSpPr>
          <p:spPr>
            <a:xfrm>
              <a:off x="9269625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FB00CFA-F0FE-1E0A-4521-EB59CC8578C4}"/>
                </a:ext>
              </a:extLst>
            </p:cNvPr>
            <p:cNvSpPr txBox="1"/>
            <p:nvPr/>
          </p:nvSpPr>
          <p:spPr>
            <a:xfrm>
              <a:off x="9811805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366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D522-A643-E0F7-0203-D79E5BF4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RadixSort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4AAD-4854-7E00-900E-93F7F0AD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42" y="1517901"/>
            <a:ext cx="11668760" cy="4351338"/>
          </a:xfrm>
        </p:spPr>
        <p:txBody>
          <a:bodyPr/>
          <a:lstStyle/>
          <a:p>
            <a:r>
              <a:rPr lang="en-US" dirty="0"/>
              <a:t>Radix: The base of a number system</a:t>
            </a:r>
          </a:p>
          <a:p>
            <a:pPr lvl="1"/>
            <a:r>
              <a:rPr lang="en-US" dirty="0"/>
              <a:t>We’ll use base 10, most implementations will use larger bases</a:t>
            </a:r>
          </a:p>
          <a:p>
            <a:r>
              <a:rPr lang="en-US" dirty="0"/>
              <a:t>Idea: </a:t>
            </a:r>
          </a:p>
          <a:p>
            <a:pPr lvl="1"/>
            <a:r>
              <a:rPr lang="en-US" dirty="0" err="1"/>
              <a:t>BucketSort</a:t>
            </a:r>
            <a:r>
              <a:rPr lang="en-US" dirty="0"/>
              <a:t> by each digit, one at a time, from least significant to most significant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143260-887A-82E5-E7F0-D8C587242AE1}"/>
              </a:ext>
            </a:extLst>
          </p:cNvPr>
          <p:cNvSpPr txBox="1"/>
          <p:nvPr/>
        </p:nvSpPr>
        <p:spPr>
          <a:xfrm>
            <a:off x="1308984" y="5534047"/>
            <a:ext cx="3184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Place each element into a “bucket” according to its 100’s place</a:t>
            </a:r>
          </a:p>
        </p:txBody>
      </p:sp>
      <p:sp>
        <p:nvSpPr>
          <p:cNvPr id="120" name="Arrow: Bent-Up 119">
            <a:extLst>
              <a:ext uri="{FF2B5EF4-FFF2-40B4-BE49-F238E27FC236}">
                <a16:creationId xmlns:a16="http://schemas.microsoft.com/office/drawing/2014/main" id="{F8C1EBBC-2D29-3947-2D55-152820918DA0}"/>
              </a:ext>
            </a:extLst>
          </p:cNvPr>
          <p:cNvSpPr/>
          <p:nvPr/>
        </p:nvSpPr>
        <p:spPr>
          <a:xfrm rot="5400000">
            <a:off x="4551618" y="5289479"/>
            <a:ext cx="1128451" cy="132556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03E7495-E90F-2D2E-2DC8-D7DB5BFCCBEB}"/>
              </a:ext>
            </a:extLst>
          </p:cNvPr>
          <p:cNvGrpSpPr/>
          <p:nvPr/>
        </p:nvGrpSpPr>
        <p:grpSpPr>
          <a:xfrm>
            <a:off x="184190" y="3418440"/>
            <a:ext cx="5334000" cy="1969595"/>
            <a:chOff x="4876800" y="4572000"/>
            <a:chExt cx="5334000" cy="196959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61D6AA-7881-F709-2A3E-E335A463EA74}"/>
                </a:ext>
              </a:extLst>
            </p:cNvPr>
            <p:cNvSpPr/>
            <p:nvPr/>
          </p:nvSpPr>
          <p:spPr>
            <a:xfrm>
              <a:off x="96774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999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42CC28F-B99B-5CE7-2FB0-4AAFD47CDE15}"/>
                </a:ext>
              </a:extLst>
            </p:cNvPr>
            <p:cNvSpPr/>
            <p:nvPr/>
          </p:nvSpPr>
          <p:spPr>
            <a:xfrm>
              <a:off x="91440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966A1E3-10C4-8F36-8163-DECE62BFF72C}"/>
                </a:ext>
              </a:extLst>
            </p:cNvPr>
            <p:cNvSpPr/>
            <p:nvPr/>
          </p:nvSpPr>
          <p:spPr>
            <a:xfrm>
              <a:off x="86106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4EFCA7D-7C8B-740A-99B9-440328E85B88}"/>
                </a:ext>
              </a:extLst>
            </p:cNvPr>
            <p:cNvSpPr/>
            <p:nvPr/>
          </p:nvSpPr>
          <p:spPr>
            <a:xfrm>
              <a:off x="80772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95C9FB0-7648-B3B8-1167-E8E5A5704B01}"/>
                </a:ext>
              </a:extLst>
            </p:cNvPr>
            <p:cNvSpPr/>
            <p:nvPr/>
          </p:nvSpPr>
          <p:spPr>
            <a:xfrm>
              <a:off x="75438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255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555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8BC752-BDCA-AD13-4233-89889A8DAC63}"/>
                </a:ext>
              </a:extLst>
            </p:cNvPr>
            <p:cNvSpPr/>
            <p:nvPr/>
          </p:nvSpPr>
          <p:spPr>
            <a:xfrm>
              <a:off x="70104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245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678187-148C-0105-9D7E-192A22C6E036}"/>
                </a:ext>
              </a:extLst>
            </p:cNvPr>
            <p:cNvSpPr/>
            <p:nvPr/>
          </p:nvSpPr>
          <p:spPr>
            <a:xfrm>
              <a:off x="6477000" y="4572000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CEEE52B-4C01-5D72-A987-4A97F4C6D2D2}"/>
                </a:ext>
              </a:extLst>
            </p:cNvPr>
            <p:cNvSpPr/>
            <p:nvPr/>
          </p:nvSpPr>
          <p:spPr>
            <a:xfrm>
              <a:off x="59436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323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823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79D00F-9272-7C1E-9D41-A93C338DF723}"/>
                </a:ext>
              </a:extLst>
            </p:cNvPr>
            <p:cNvSpPr txBox="1"/>
            <p:nvPr/>
          </p:nvSpPr>
          <p:spPr>
            <a:xfrm>
              <a:off x="4992657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7767DD9-39BB-8683-09BF-F85099F5390E}"/>
                </a:ext>
              </a:extLst>
            </p:cNvPr>
            <p:cNvSpPr txBox="1"/>
            <p:nvPr/>
          </p:nvSpPr>
          <p:spPr>
            <a:xfrm>
              <a:off x="5526057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561B223-FD8D-5A03-DA6E-247DED224AB8}"/>
                </a:ext>
              </a:extLst>
            </p:cNvPr>
            <p:cNvSpPr txBox="1"/>
            <p:nvPr/>
          </p:nvSpPr>
          <p:spPr>
            <a:xfrm>
              <a:off x="6060026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FA6309-8B37-CE8D-E7E5-E5E79AF811D3}"/>
                </a:ext>
              </a:extLst>
            </p:cNvPr>
            <p:cNvSpPr txBox="1"/>
            <p:nvPr/>
          </p:nvSpPr>
          <p:spPr>
            <a:xfrm>
              <a:off x="6569800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759F879-D7EC-6511-A722-BA8C1D510326}"/>
                </a:ext>
              </a:extLst>
            </p:cNvPr>
            <p:cNvSpPr txBox="1"/>
            <p:nvPr/>
          </p:nvSpPr>
          <p:spPr>
            <a:xfrm>
              <a:off x="7103200" y="61716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D13815-BC06-EB0C-3AC3-4EEE8B2BE084}"/>
                </a:ext>
              </a:extLst>
            </p:cNvPr>
            <p:cNvSpPr txBox="1"/>
            <p:nvPr/>
          </p:nvSpPr>
          <p:spPr>
            <a:xfrm>
              <a:off x="7602444" y="61716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4813CA8-C813-EE49-18B2-760E4527EEAE}"/>
                </a:ext>
              </a:extLst>
            </p:cNvPr>
            <p:cNvSpPr txBox="1"/>
            <p:nvPr/>
          </p:nvSpPr>
          <p:spPr>
            <a:xfrm>
              <a:off x="8194195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FF9DF0-151C-22B5-5D2E-5DF190627837}"/>
                </a:ext>
              </a:extLst>
            </p:cNvPr>
            <p:cNvSpPr txBox="1"/>
            <p:nvPr/>
          </p:nvSpPr>
          <p:spPr>
            <a:xfrm>
              <a:off x="8727595" y="617168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45609D8-F348-FC00-0758-0607BF897D4D}"/>
                </a:ext>
              </a:extLst>
            </p:cNvPr>
            <p:cNvSpPr/>
            <p:nvPr/>
          </p:nvSpPr>
          <p:spPr>
            <a:xfrm>
              <a:off x="5410200" y="4573137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512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113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018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8EA6627-C543-2DA1-2142-39B063E1F82B}"/>
                </a:ext>
              </a:extLst>
            </p:cNvPr>
            <p:cNvSpPr/>
            <p:nvPr/>
          </p:nvSpPr>
          <p:spPr>
            <a:xfrm>
              <a:off x="4876800" y="4574274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800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401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901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8ECA832-35E5-A9A8-F60B-961FEC7432B8}"/>
                </a:ext>
              </a:extLst>
            </p:cNvPr>
            <p:cNvSpPr txBox="1"/>
            <p:nvPr/>
          </p:nvSpPr>
          <p:spPr>
            <a:xfrm>
              <a:off x="9269625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FB00CFA-F0FE-1E0A-4521-EB59CC8578C4}"/>
                </a:ext>
              </a:extLst>
            </p:cNvPr>
            <p:cNvSpPr txBox="1"/>
            <p:nvPr/>
          </p:nvSpPr>
          <p:spPr>
            <a:xfrm>
              <a:off x="9811805" y="617226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65A8A20-D2B5-DB28-F722-367EBB815E4D}"/>
              </a:ext>
            </a:extLst>
          </p:cNvPr>
          <p:cNvGrpSpPr/>
          <p:nvPr/>
        </p:nvGrpSpPr>
        <p:grpSpPr>
          <a:xfrm>
            <a:off x="6390963" y="4659805"/>
            <a:ext cx="5334000" cy="1969595"/>
            <a:chOff x="5181600" y="4659805"/>
            <a:chExt cx="5334000" cy="196959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F532373-E7B4-2EFC-071E-679598070FDA}"/>
                </a:ext>
              </a:extLst>
            </p:cNvPr>
            <p:cNvSpPr/>
            <p:nvPr/>
          </p:nvSpPr>
          <p:spPr>
            <a:xfrm>
              <a:off x="99822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999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9409103-ADAF-06A2-3DA9-520F41B67426}"/>
                </a:ext>
              </a:extLst>
            </p:cNvPr>
            <p:cNvSpPr/>
            <p:nvPr/>
          </p:nvSpPr>
          <p:spPr>
            <a:xfrm>
              <a:off x="94488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800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823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8D6195-37CE-2DE2-F382-E40AC4FBDE19}"/>
                </a:ext>
              </a:extLst>
            </p:cNvPr>
            <p:cNvSpPr/>
            <p:nvPr/>
          </p:nvSpPr>
          <p:spPr>
            <a:xfrm>
              <a:off x="89154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9B8B052-6C9D-2F21-F4AF-137DC87A16BA}"/>
                </a:ext>
              </a:extLst>
            </p:cNvPr>
            <p:cNvSpPr/>
            <p:nvPr/>
          </p:nvSpPr>
          <p:spPr>
            <a:xfrm>
              <a:off x="83820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F543091-F86D-2A7A-62E0-72FB4EED00AE}"/>
                </a:ext>
              </a:extLst>
            </p:cNvPr>
            <p:cNvSpPr/>
            <p:nvPr/>
          </p:nvSpPr>
          <p:spPr>
            <a:xfrm>
              <a:off x="78486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512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555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EC54B84-6150-A55B-306C-B25020DE0933}"/>
                </a:ext>
              </a:extLst>
            </p:cNvPr>
            <p:cNvSpPr/>
            <p:nvPr/>
          </p:nvSpPr>
          <p:spPr>
            <a:xfrm>
              <a:off x="73152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7E5AF8-DF4B-8B5D-AB02-D32DC607F5ED}"/>
                </a:ext>
              </a:extLst>
            </p:cNvPr>
            <p:cNvSpPr/>
            <p:nvPr/>
          </p:nvSpPr>
          <p:spPr>
            <a:xfrm>
              <a:off x="67818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323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CA04DA-BEA9-9BAE-DFD0-5184E85AC645}"/>
                </a:ext>
              </a:extLst>
            </p:cNvPr>
            <p:cNvSpPr/>
            <p:nvPr/>
          </p:nvSpPr>
          <p:spPr>
            <a:xfrm>
              <a:off x="62484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245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255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1202EA-0602-9D72-2829-CA336835836D}"/>
                </a:ext>
              </a:extLst>
            </p:cNvPr>
            <p:cNvSpPr txBox="1"/>
            <p:nvPr/>
          </p:nvSpPr>
          <p:spPr>
            <a:xfrm>
              <a:off x="5297457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14CB3AD-2265-62FA-CBAC-A400A269E0EC}"/>
                </a:ext>
              </a:extLst>
            </p:cNvPr>
            <p:cNvSpPr txBox="1"/>
            <p:nvPr/>
          </p:nvSpPr>
          <p:spPr>
            <a:xfrm>
              <a:off x="5830857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A289862-1676-90BB-B64A-F5E3668714B1}"/>
                </a:ext>
              </a:extLst>
            </p:cNvPr>
            <p:cNvSpPr txBox="1"/>
            <p:nvPr/>
          </p:nvSpPr>
          <p:spPr>
            <a:xfrm>
              <a:off x="6364826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CD5DA25-C681-B9C5-0B11-EE530F27373E}"/>
                </a:ext>
              </a:extLst>
            </p:cNvPr>
            <p:cNvSpPr txBox="1"/>
            <p:nvPr/>
          </p:nvSpPr>
          <p:spPr>
            <a:xfrm>
              <a:off x="6874600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34D126E-A428-30BC-F5BE-FDB235FDBB28}"/>
                </a:ext>
              </a:extLst>
            </p:cNvPr>
            <p:cNvSpPr txBox="1"/>
            <p:nvPr/>
          </p:nvSpPr>
          <p:spPr>
            <a:xfrm>
              <a:off x="7408000" y="6259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0968AA-7F88-E791-E5F7-88DF4401112E}"/>
                </a:ext>
              </a:extLst>
            </p:cNvPr>
            <p:cNvSpPr txBox="1"/>
            <p:nvPr/>
          </p:nvSpPr>
          <p:spPr>
            <a:xfrm>
              <a:off x="7907244" y="6259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5929E61-DF41-C186-5CC6-BCCC84AE1B02}"/>
                </a:ext>
              </a:extLst>
            </p:cNvPr>
            <p:cNvSpPr txBox="1"/>
            <p:nvPr/>
          </p:nvSpPr>
          <p:spPr>
            <a:xfrm>
              <a:off x="8498995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6E14B2A-1E62-4CA1-FAB8-3A2E770A1080}"/>
                </a:ext>
              </a:extLst>
            </p:cNvPr>
            <p:cNvSpPr txBox="1"/>
            <p:nvPr/>
          </p:nvSpPr>
          <p:spPr>
            <a:xfrm>
              <a:off x="9032395" y="6259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7F70415-63E3-60D2-602A-0723249F2C7A}"/>
                </a:ext>
              </a:extLst>
            </p:cNvPr>
            <p:cNvSpPr/>
            <p:nvPr/>
          </p:nvSpPr>
          <p:spPr>
            <a:xfrm>
              <a:off x="57150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113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121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D808591-0946-6151-BEE9-DCB1F69336F4}"/>
                </a:ext>
              </a:extLst>
            </p:cNvPr>
            <p:cNvSpPr/>
            <p:nvPr/>
          </p:nvSpPr>
          <p:spPr>
            <a:xfrm>
              <a:off x="5181600" y="4662079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018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5CB3EC-A71F-D8CE-A8B0-81A8F228A734}"/>
                </a:ext>
              </a:extLst>
            </p:cNvPr>
            <p:cNvSpPr txBox="1"/>
            <p:nvPr/>
          </p:nvSpPr>
          <p:spPr>
            <a:xfrm>
              <a:off x="9574425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80DEBB-C234-71D7-F3E1-DA086A8B5893}"/>
                </a:ext>
              </a:extLst>
            </p:cNvPr>
            <p:cNvSpPr txBox="1"/>
            <p:nvPr/>
          </p:nvSpPr>
          <p:spPr>
            <a:xfrm>
              <a:off x="10116605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232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D522-A643-E0F7-0203-D79E5BF4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RadixSort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4AAD-4854-7E00-900E-93F7F0ADE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42" y="1517901"/>
            <a:ext cx="11668760" cy="4351338"/>
          </a:xfrm>
        </p:spPr>
        <p:txBody>
          <a:bodyPr/>
          <a:lstStyle/>
          <a:p>
            <a:r>
              <a:rPr lang="en-US" dirty="0"/>
              <a:t>Radix: The base of a number system</a:t>
            </a:r>
          </a:p>
          <a:p>
            <a:pPr lvl="1"/>
            <a:r>
              <a:rPr lang="en-US" dirty="0"/>
              <a:t>We’ll use base 10, most implementations will use larger bases</a:t>
            </a:r>
          </a:p>
          <a:p>
            <a:r>
              <a:rPr lang="en-US" dirty="0"/>
              <a:t>Idea: </a:t>
            </a:r>
          </a:p>
          <a:p>
            <a:pPr lvl="1"/>
            <a:r>
              <a:rPr lang="en-US" dirty="0" err="1"/>
              <a:t>BucketSort</a:t>
            </a:r>
            <a:r>
              <a:rPr lang="en-US" dirty="0"/>
              <a:t> by each digit, one at a time, from least significant to most significant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143260-887A-82E5-E7F0-D8C587242AE1}"/>
              </a:ext>
            </a:extLst>
          </p:cNvPr>
          <p:cNvSpPr txBox="1"/>
          <p:nvPr/>
        </p:nvSpPr>
        <p:spPr>
          <a:xfrm>
            <a:off x="7438723" y="4078344"/>
            <a:ext cx="3507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Convert back into an array</a:t>
            </a:r>
          </a:p>
        </p:txBody>
      </p:sp>
      <p:sp>
        <p:nvSpPr>
          <p:cNvPr id="120" name="Arrow: Bent-Up 119">
            <a:extLst>
              <a:ext uri="{FF2B5EF4-FFF2-40B4-BE49-F238E27FC236}">
                <a16:creationId xmlns:a16="http://schemas.microsoft.com/office/drawing/2014/main" id="{F8C1EBBC-2D29-3947-2D55-152820918DA0}"/>
              </a:ext>
            </a:extLst>
          </p:cNvPr>
          <p:cNvSpPr/>
          <p:nvPr/>
        </p:nvSpPr>
        <p:spPr>
          <a:xfrm flipV="1">
            <a:off x="6027125" y="3877228"/>
            <a:ext cx="1128451" cy="132556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65A8A20-D2B5-DB28-F722-367EBB815E4D}"/>
              </a:ext>
            </a:extLst>
          </p:cNvPr>
          <p:cNvGrpSpPr/>
          <p:nvPr/>
        </p:nvGrpSpPr>
        <p:grpSpPr>
          <a:xfrm>
            <a:off x="34961" y="3418440"/>
            <a:ext cx="5334000" cy="1969595"/>
            <a:chOff x="5181600" y="4659805"/>
            <a:chExt cx="5334000" cy="196959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F532373-E7B4-2EFC-071E-679598070FDA}"/>
                </a:ext>
              </a:extLst>
            </p:cNvPr>
            <p:cNvSpPr/>
            <p:nvPr/>
          </p:nvSpPr>
          <p:spPr>
            <a:xfrm>
              <a:off x="99822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999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9409103-ADAF-06A2-3DA9-520F41B67426}"/>
                </a:ext>
              </a:extLst>
            </p:cNvPr>
            <p:cNvSpPr/>
            <p:nvPr/>
          </p:nvSpPr>
          <p:spPr>
            <a:xfrm>
              <a:off x="94488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800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823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8D6195-37CE-2DE2-F382-E40AC4FBDE19}"/>
                </a:ext>
              </a:extLst>
            </p:cNvPr>
            <p:cNvSpPr/>
            <p:nvPr/>
          </p:nvSpPr>
          <p:spPr>
            <a:xfrm>
              <a:off x="89154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9B8B052-6C9D-2F21-F4AF-137DC87A16BA}"/>
                </a:ext>
              </a:extLst>
            </p:cNvPr>
            <p:cNvSpPr/>
            <p:nvPr/>
          </p:nvSpPr>
          <p:spPr>
            <a:xfrm>
              <a:off x="83820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F543091-F86D-2A7A-62E0-72FB4EED00AE}"/>
                </a:ext>
              </a:extLst>
            </p:cNvPr>
            <p:cNvSpPr/>
            <p:nvPr/>
          </p:nvSpPr>
          <p:spPr>
            <a:xfrm>
              <a:off x="78486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512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555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EC54B84-6150-A55B-306C-B25020DE0933}"/>
                </a:ext>
              </a:extLst>
            </p:cNvPr>
            <p:cNvSpPr/>
            <p:nvPr/>
          </p:nvSpPr>
          <p:spPr>
            <a:xfrm>
              <a:off x="73152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401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7E5AF8-DF4B-8B5D-AB02-D32DC607F5ED}"/>
                </a:ext>
              </a:extLst>
            </p:cNvPr>
            <p:cNvSpPr/>
            <p:nvPr/>
          </p:nvSpPr>
          <p:spPr>
            <a:xfrm>
              <a:off x="6781800" y="4659805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323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CA04DA-BEA9-9BAE-DFD0-5184E85AC645}"/>
                </a:ext>
              </a:extLst>
            </p:cNvPr>
            <p:cNvSpPr/>
            <p:nvPr/>
          </p:nvSpPr>
          <p:spPr>
            <a:xfrm>
              <a:off x="62484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245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255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1202EA-0602-9D72-2829-CA336835836D}"/>
                </a:ext>
              </a:extLst>
            </p:cNvPr>
            <p:cNvSpPr txBox="1"/>
            <p:nvPr/>
          </p:nvSpPr>
          <p:spPr>
            <a:xfrm>
              <a:off x="5297457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14CB3AD-2265-62FA-CBAC-A400A269E0EC}"/>
                </a:ext>
              </a:extLst>
            </p:cNvPr>
            <p:cNvSpPr txBox="1"/>
            <p:nvPr/>
          </p:nvSpPr>
          <p:spPr>
            <a:xfrm>
              <a:off x="5830857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A289862-1676-90BB-B64A-F5E3668714B1}"/>
                </a:ext>
              </a:extLst>
            </p:cNvPr>
            <p:cNvSpPr txBox="1"/>
            <p:nvPr/>
          </p:nvSpPr>
          <p:spPr>
            <a:xfrm>
              <a:off x="6364826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CD5DA25-C681-B9C5-0B11-EE530F27373E}"/>
                </a:ext>
              </a:extLst>
            </p:cNvPr>
            <p:cNvSpPr txBox="1"/>
            <p:nvPr/>
          </p:nvSpPr>
          <p:spPr>
            <a:xfrm>
              <a:off x="6874600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34D126E-A428-30BC-F5BE-FDB235FDBB28}"/>
                </a:ext>
              </a:extLst>
            </p:cNvPr>
            <p:cNvSpPr txBox="1"/>
            <p:nvPr/>
          </p:nvSpPr>
          <p:spPr>
            <a:xfrm>
              <a:off x="7408000" y="6259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0968AA-7F88-E791-E5F7-88DF4401112E}"/>
                </a:ext>
              </a:extLst>
            </p:cNvPr>
            <p:cNvSpPr txBox="1"/>
            <p:nvPr/>
          </p:nvSpPr>
          <p:spPr>
            <a:xfrm>
              <a:off x="7907244" y="6259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5929E61-DF41-C186-5CC6-BCCC84AE1B02}"/>
                </a:ext>
              </a:extLst>
            </p:cNvPr>
            <p:cNvSpPr txBox="1"/>
            <p:nvPr/>
          </p:nvSpPr>
          <p:spPr>
            <a:xfrm>
              <a:off x="8498995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6E14B2A-1E62-4CA1-FAB8-3A2E770A1080}"/>
                </a:ext>
              </a:extLst>
            </p:cNvPr>
            <p:cNvSpPr txBox="1"/>
            <p:nvPr/>
          </p:nvSpPr>
          <p:spPr>
            <a:xfrm>
              <a:off x="9032395" y="62594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7F70415-63E3-60D2-602A-0723249F2C7A}"/>
                </a:ext>
              </a:extLst>
            </p:cNvPr>
            <p:cNvSpPr/>
            <p:nvPr/>
          </p:nvSpPr>
          <p:spPr>
            <a:xfrm>
              <a:off x="5715000" y="4660942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101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113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121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D808591-0946-6151-BEE9-DCB1F69336F4}"/>
                </a:ext>
              </a:extLst>
            </p:cNvPr>
            <p:cNvSpPr/>
            <p:nvPr/>
          </p:nvSpPr>
          <p:spPr>
            <a:xfrm>
              <a:off x="5181600" y="4662079"/>
              <a:ext cx="533400" cy="1595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018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5CB3EC-A71F-D8CE-A8B0-81A8F228A734}"/>
                </a:ext>
              </a:extLst>
            </p:cNvPr>
            <p:cNvSpPr txBox="1"/>
            <p:nvPr/>
          </p:nvSpPr>
          <p:spPr>
            <a:xfrm>
              <a:off x="9574425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80DEBB-C234-71D7-F3E1-DA086A8B5893}"/>
                </a:ext>
              </a:extLst>
            </p:cNvPr>
            <p:cNvSpPr txBox="1"/>
            <p:nvPr/>
          </p:nvSpPr>
          <p:spPr>
            <a:xfrm>
              <a:off x="10116605" y="626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8934FF-C8AB-D781-D815-713828A58097}"/>
              </a:ext>
            </a:extLst>
          </p:cNvPr>
          <p:cNvGrpSpPr/>
          <p:nvPr/>
        </p:nvGrpSpPr>
        <p:grpSpPr>
          <a:xfrm>
            <a:off x="503842" y="5962559"/>
            <a:ext cx="8561464" cy="849868"/>
            <a:chOff x="1752600" y="2743200"/>
            <a:chExt cx="8561464" cy="84986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6C8016D-7B0B-A436-E8B1-2B87C5834C4D}"/>
                </a:ext>
              </a:extLst>
            </p:cNvPr>
            <p:cNvGrpSpPr/>
            <p:nvPr/>
          </p:nvGrpSpPr>
          <p:grpSpPr>
            <a:xfrm>
              <a:off x="1752600" y="2743200"/>
              <a:ext cx="4268338" cy="849868"/>
              <a:chOff x="2361062" y="2743200"/>
              <a:chExt cx="4268338" cy="849868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755D94F-2867-A4B9-F6AC-E9F1886F3771}"/>
                  </a:ext>
                </a:extLst>
              </p:cNvPr>
              <p:cNvGrpSpPr/>
              <p:nvPr/>
            </p:nvGrpSpPr>
            <p:grpSpPr>
              <a:xfrm>
                <a:off x="2361062" y="2743200"/>
                <a:ext cx="4268338" cy="533400"/>
                <a:chOff x="1445524" y="2971800"/>
                <a:chExt cx="4268338" cy="533400"/>
              </a:xfrm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A514DDEF-0799-B04F-5B56-64D468AAAEE6}"/>
                    </a:ext>
                  </a:extLst>
                </p:cNvPr>
                <p:cNvSpPr/>
                <p:nvPr/>
              </p:nvSpPr>
              <p:spPr>
                <a:xfrm>
                  <a:off x="14455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018</a:t>
                  </a: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AAB3906E-2D52-9AD8-0556-772ABCB5C5D9}"/>
                    </a:ext>
                  </a:extLst>
                </p:cNvPr>
                <p:cNvSpPr/>
                <p:nvPr/>
              </p:nvSpPr>
              <p:spPr>
                <a:xfrm>
                  <a:off x="19789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811</a:t>
                  </a:r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F0407A3-97AC-D294-9073-A3C5C3C52C0D}"/>
                    </a:ext>
                  </a:extLst>
                </p:cNvPr>
                <p:cNvSpPr/>
                <p:nvPr/>
              </p:nvSpPr>
              <p:spPr>
                <a:xfrm>
                  <a:off x="25128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103</a:t>
                  </a:r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5B1E89E9-CD9C-EDED-9F75-F613D3AB91A0}"/>
                    </a:ext>
                  </a:extLst>
                </p:cNvPr>
                <p:cNvSpPr/>
                <p:nvPr/>
              </p:nvSpPr>
              <p:spPr>
                <a:xfrm>
                  <a:off x="3046293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113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4CEFA199-8AEF-A65C-B1DF-DB1BD53B7D4B}"/>
                    </a:ext>
                  </a:extLst>
                </p:cNvPr>
                <p:cNvSpPr/>
                <p:nvPr/>
              </p:nvSpPr>
              <p:spPr>
                <a:xfrm>
                  <a:off x="35796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121</a:t>
                  </a: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72314B16-133A-0F38-E912-090D0B52981D}"/>
                    </a:ext>
                  </a:extLst>
                </p:cNvPr>
                <p:cNvSpPr/>
                <p:nvPr/>
              </p:nvSpPr>
              <p:spPr>
                <a:xfrm>
                  <a:off x="41136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245</a:t>
                  </a:r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1F53B560-510C-CE26-6FD0-9126FC5E6EE5}"/>
                    </a:ext>
                  </a:extLst>
                </p:cNvPr>
                <p:cNvSpPr/>
                <p:nvPr/>
              </p:nvSpPr>
              <p:spPr>
                <a:xfrm>
                  <a:off x="46470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255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96B9D8C3-45D5-97A3-0477-A8C14C88AA95}"/>
                    </a:ext>
                  </a:extLst>
                </p:cNvPr>
                <p:cNvSpPr/>
                <p:nvPr/>
              </p:nvSpPr>
              <p:spPr>
                <a:xfrm>
                  <a:off x="51804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323</a:t>
                  </a:r>
                </a:p>
              </p:txBody>
            </p:sp>
          </p:grp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D59D340-F86D-62B2-AE74-933A408B6C2B}"/>
                  </a:ext>
                </a:extLst>
              </p:cNvPr>
              <p:cNvSpPr txBox="1"/>
              <p:nvPr/>
            </p:nvSpPr>
            <p:spPr>
              <a:xfrm>
                <a:off x="25005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0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4369803-FF3D-71C4-321A-534AEA695271}"/>
                  </a:ext>
                </a:extLst>
              </p:cNvPr>
              <p:cNvSpPr txBox="1"/>
              <p:nvPr/>
            </p:nvSpPr>
            <p:spPr>
              <a:xfrm>
                <a:off x="30339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8CF6890-2735-7463-9DA0-D55F9D0A85CA}"/>
                  </a:ext>
                </a:extLst>
              </p:cNvPr>
              <p:cNvSpPr txBox="1"/>
              <p:nvPr/>
            </p:nvSpPr>
            <p:spPr>
              <a:xfrm>
                <a:off x="3567914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DE0E5BC-B5BB-CFC8-BC80-B3CEBD2B4439}"/>
                  </a:ext>
                </a:extLst>
              </p:cNvPr>
              <p:cNvSpPr txBox="1"/>
              <p:nvPr/>
            </p:nvSpPr>
            <p:spPr>
              <a:xfrm>
                <a:off x="4077688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A6340E6-115E-DFF8-F7E4-8EBA440A3683}"/>
                  </a:ext>
                </a:extLst>
              </p:cNvPr>
              <p:cNvSpPr txBox="1"/>
              <p:nvPr/>
            </p:nvSpPr>
            <p:spPr>
              <a:xfrm>
                <a:off x="4611088" y="32231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8B0F7F2-8B83-8BD0-81C0-AA08A21A6314}"/>
                  </a:ext>
                </a:extLst>
              </p:cNvPr>
              <p:cNvSpPr txBox="1"/>
              <p:nvPr/>
            </p:nvSpPr>
            <p:spPr>
              <a:xfrm>
                <a:off x="5110332" y="32231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4B3C70A-1F9D-1759-D960-6B5816CDF9D2}"/>
                  </a:ext>
                </a:extLst>
              </p:cNvPr>
              <p:cNvSpPr txBox="1"/>
              <p:nvPr/>
            </p:nvSpPr>
            <p:spPr>
              <a:xfrm>
                <a:off x="5702083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DA49A2D-6D5E-1096-7255-84F4793E32CE}"/>
                  </a:ext>
                </a:extLst>
              </p:cNvPr>
              <p:cNvSpPr txBox="1"/>
              <p:nvPr/>
            </p:nvSpPr>
            <p:spPr>
              <a:xfrm>
                <a:off x="6235483" y="322315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D413D70-40DF-D119-7511-B9F9F3C5A188}"/>
                </a:ext>
              </a:extLst>
            </p:cNvPr>
            <p:cNvGrpSpPr/>
            <p:nvPr/>
          </p:nvGrpSpPr>
          <p:grpSpPr>
            <a:xfrm>
              <a:off x="6020939" y="2743200"/>
              <a:ext cx="4293125" cy="849868"/>
              <a:chOff x="2361062" y="2743200"/>
              <a:chExt cx="4293125" cy="849868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04D5F06-57C0-9561-8DFB-97B713327871}"/>
                  </a:ext>
                </a:extLst>
              </p:cNvPr>
              <p:cNvGrpSpPr/>
              <p:nvPr/>
            </p:nvGrpSpPr>
            <p:grpSpPr>
              <a:xfrm>
                <a:off x="2361062" y="2743200"/>
                <a:ext cx="4268338" cy="533400"/>
                <a:chOff x="1445524" y="2971800"/>
                <a:chExt cx="4268338" cy="533400"/>
              </a:xfrm>
            </p:grpSpPr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550AB95D-A4E6-71A1-23FE-1422E35E9DB0}"/>
                    </a:ext>
                  </a:extLst>
                </p:cNvPr>
                <p:cNvSpPr/>
                <p:nvPr/>
              </p:nvSpPr>
              <p:spPr>
                <a:xfrm>
                  <a:off x="14455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401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6244BB98-1673-3E2D-1F18-41CA51F31C20}"/>
                    </a:ext>
                  </a:extLst>
                </p:cNvPr>
                <p:cNvSpPr/>
                <p:nvPr/>
              </p:nvSpPr>
              <p:spPr>
                <a:xfrm>
                  <a:off x="1978924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512</a:t>
                  </a: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EF048AD2-88EF-B37F-B639-FCDFE3693E59}"/>
                    </a:ext>
                  </a:extLst>
                </p:cNvPr>
                <p:cNvSpPr/>
                <p:nvPr/>
              </p:nvSpPr>
              <p:spPr>
                <a:xfrm>
                  <a:off x="25128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555</a:t>
                  </a: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99EC23D-1356-7C68-7368-D59878A983F4}"/>
                    </a:ext>
                  </a:extLst>
                </p:cNvPr>
                <p:cNvSpPr/>
                <p:nvPr/>
              </p:nvSpPr>
              <p:spPr>
                <a:xfrm>
                  <a:off x="3046293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800</a:t>
                  </a: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1497E028-C52E-675E-3CD6-CCD3F28302F7}"/>
                    </a:ext>
                  </a:extLst>
                </p:cNvPr>
                <p:cNvSpPr/>
                <p:nvPr/>
              </p:nvSpPr>
              <p:spPr>
                <a:xfrm>
                  <a:off x="3579693" y="2971800"/>
                  <a:ext cx="5334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801</a:t>
                  </a: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13F32CD9-19E1-834C-26B7-A8F3D2CEE006}"/>
                    </a:ext>
                  </a:extLst>
                </p:cNvPr>
                <p:cNvSpPr/>
                <p:nvPr/>
              </p:nvSpPr>
              <p:spPr>
                <a:xfrm>
                  <a:off x="41136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823</a:t>
                  </a: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F675C80F-5B7A-BBA8-130A-B3CF5AD7FC84}"/>
                    </a:ext>
                  </a:extLst>
                </p:cNvPr>
                <p:cNvSpPr/>
                <p:nvPr/>
              </p:nvSpPr>
              <p:spPr>
                <a:xfrm>
                  <a:off x="46470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901</a:t>
                  </a: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D19F6413-A167-1DFB-2A37-A3D51542BA28}"/>
                    </a:ext>
                  </a:extLst>
                </p:cNvPr>
                <p:cNvSpPr/>
                <p:nvPr/>
              </p:nvSpPr>
              <p:spPr>
                <a:xfrm>
                  <a:off x="5180462" y="2971800"/>
                  <a:ext cx="533400" cy="533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999</a:t>
                  </a:r>
                </a:p>
              </p:txBody>
            </p:sp>
          </p:grp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13F22D5-36EF-BD52-DD4A-012D7F9C3B19}"/>
                  </a:ext>
                </a:extLst>
              </p:cNvPr>
              <p:cNvSpPr txBox="1"/>
              <p:nvPr/>
            </p:nvSpPr>
            <p:spPr>
              <a:xfrm>
                <a:off x="25005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08AE7A7-92D6-4BF5-76F1-0BA807B9981D}"/>
                  </a:ext>
                </a:extLst>
              </p:cNvPr>
              <p:cNvSpPr txBox="1"/>
              <p:nvPr/>
            </p:nvSpPr>
            <p:spPr>
              <a:xfrm>
                <a:off x="3033945" y="32237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9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B441F66-DC45-EE7B-7A4B-9574148133B9}"/>
                  </a:ext>
                </a:extLst>
              </p:cNvPr>
              <p:cNvSpPr txBox="1"/>
              <p:nvPr/>
            </p:nvSpPr>
            <p:spPr>
              <a:xfrm>
                <a:off x="3567914" y="322373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10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19A5E20-A9BA-2C6A-A149-F0F458A67F9C}"/>
                  </a:ext>
                </a:extLst>
              </p:cNvPr>
              <p:cNvSpPr txBox="1"/>
              <p:nvPr/>
            </p:nvSpPr>
            <p:spPr>
              <a:xfrm>
                <a:off x="4077688" y="322373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11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419C7F8-2A62-E3D0-DAE0-473ABBD1B157}"/>
                  </a:ext>
                </a:extLst>
              </p:cNvPr>
              <p:cNvSpPr txBox="1"/>
              <p:nvPr/>
            </p:nvSpPr>
            <p:spPr>
              <a:xfrm>
                <a:off x="4611088" y="322315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12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3815E93-ACC1-5FFF-BD91-42D18964DD18}"/>
                  </a:ext>
                </a:extLst>
              </p:cNvPr>
              <p:cNvSpPr txBox="1"/>
              <p:nvPr/>
            </p:nvSpPr>
            <p:spPr>
              <a:xfrm>
                <a:off x="5110332" y="322315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13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B69515A-5AB2-AE1D-CB3B-DA3BB84E0EBD}"/>
                  </a:ext>
                </a:extLst>
              </p:cNvPr>
              <p:cNvSpPr txBox="1"/>
              <p:nvPr/>
            </p:nvSpPr>
            <p:spPr>
              <a:xfrm>
                <a:off x="5702083" y="322373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14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1D7BE6C-86B0-F51C-9E53-5ED83D0CFDAD}"/>
                  </a:ext>
                </a:extLst>
              </p:cNvPr>
              <p:cNvSpPr txBox="1"/>
              <p:nvPr/>
            </p:nvSpPr>
            <p:spPr>
              <a:xfrm>
                <a:off x="6235483" y="322315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051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691A-165A-A4B2-5211-40C5459F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RadixSort</a:t>
            </a:r>
            <a:r>
              <a:rPr lang="en-US" dirty="0"/>
              <a:t> 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9708F3-E299-035E-25B6-51CE18AF3A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Suppose largest value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Choose a radix (base of representation)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BucketSort</a:t>
                </a:r>
                <a:r>
                  <a:rPr lang="en-US" dirty="0"/>
                  <a:t>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things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buckets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Repeat once per each digit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</m:oMath>
                </a14:m>
                <a:r>
                  <a:rPr lang="en-US" dirty="0"/>
                  <a:t> iterations</a:t>
                </a:r>
              </a:p>
              <a:p>
                <a:r>
                  <a:rPr lang="en-US" dirty="0"/>
                  <a:t>Overall: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In practice, you can select the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to optimize running time</a:t>
                </a:r>
              </a:p>
              <a:p>
                <a:r>
                  <a:rPr lang="en-US" dirty="0"/>
                  <a:t>When is this better than </a:t>
                </a:r>
                <a:r>
                  <a:rPr lang="en-US" dirty="0" err="1"/>
                  <a:t>mergesort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9708F3-E299-035E-25B6-51CE18AF3A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97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3468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CBAD-23AB-0CC2-48DA-218DAB0B7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AF56-68BF-F3D5-11B8-6D7ECED34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and Conquer:</a:t>
            </a:r>
          </a:p>
          <a:p>
            <a:pPr lvl="1"/>
            <a:r>
              <a:rPr lang="en-US" dirty="0"/>
              <a:t>Recursive algorithm design technique</a:t>
            </a:r>
          </a:p>
          <a:p>
            <a:pPr lvl="1"/>
            <a:r>
              <a:rPr lang="en-US" dirty="0"/>
              <a:t>Solve a large problem by breaking it up into smaller versions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0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9680" y="1298448"/>
            <a:ext cx="96012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 is of length 1 or 0, it’s already sorted, so just return it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Sort both lists recursively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Merge</a:t>
            </a:r>
            <a:r>
              <a:rPr lang="en-US" dirty="0"/>
              <a:t> sorted sublists into one sorted list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6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581660" y="1502728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08" name="Group 507">
            <a:extLst>
              <a:ext uri="{FF2B5EF4-FFF2-40B4-BE49-F238E27FC236}">
                <a16:creationId xmlns:a16="http://schemas.microsoft.com/office/drawing/2014/main" id="{435895E0-AEA0-0940-5D39-646A13B54670}"/>
              </a:ext>
            </a:extLst>
          </p:cNvPr>
          <p:cNvGrpSpPr/>
          <p:nvPr/>
        </p:nvGrpSpPr>
        <p:grpSpPr>
          <a:xfrm>
            <a:off x="143510" y="2620011"/>
            <a:ext cx="2359660" cy="375920"/>
            <a:chOff x="7866380" y="4321811"/>
            <a:chExt cx="235966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AC0146F-1215-033B-474C-1202CBB1382F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6161B0BF-F025-0B80-A6D8-62CD5002CD1C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7E43537C-9288-ABDA-EB6D-AEE370B64291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F761104C-7C02-2944-984D-8E55BD05570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59D95F4-292C-4129-52CD-0D6A35C64D9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F84B0681-6C9C-F58D-E1FF-80DFEFD8C581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512511D-0BF2-1BD4-61D9-99C53A707F13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3DCBBB31-B027-E237-6E8F-A785199E188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E3D01A99-515F-0FD5-8557-F5A51BEBD9F8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712EC17-6C8B-82E7-112A-93F08E4569EA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C62145E-972E-AA98-83BB-11990B5B0A19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5C88493-7B69-E58E-EAEA-116212C7C254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C9C7CE3-7A1C-CF03-CF1E-E5762740CED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9E74BD3-16BD-405D-B960-A8F2C73ADA12}"/>
              </a:ext>
            </a:extLst>
          </p:cNvPr>
          <p:cNvGrpSpPr/>
          <p:nvPr/>
        </p:nvGrpSpPr>
        <p:grpSpPr>
          <a:xfrm>
            <a:off x="143510" y="3929254"/>
            <a:ext cx="2359660" cy="375920"/>
            <a:chOff x="7866380" y="4321811"/>
            <a:chExt cx="2359660" cy="375920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EC224A1-B18F-E6A5-748F-A75B1F455D67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8CEEEE7-FC40-57CE-4C6B-E3C2648A6C3D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4FE4E47-C824-4651-08D3-308F39FAFA47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62A4A-98DB-B15A-FE92-B6E41220439F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26CC13B-3743-C67D-1189-37D1268C0515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0576FB-AFD1-4D3B-05F0-A0B70A599B74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405945E-100C-6B39-5FD1-BBBE0566368B}"/>
              </a:ext>
            </a:extLst>
          </p:cNvPr>
          <p:cNvGrpSpPr/>
          <p:nvPr/>
        </p:nvGrpSpPr>
        <p:grpSpPr>
          <a:xfrm>
            <a:off x="143510" y="6074982"/>
            <a:ext cx="2258060" cy="375920"/>
            <a:chOff x="7967980" y="4321811"/>
            <a:chExt cx="2258060" cy="37592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F3690BB-76CB-BAFE-26B3-260B537AE2D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3CC625-C6EE-939F-59C6-8FDBF827024F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B4D7055-02F7-A906-4A01-24889BAD2921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6CC5D9E-F542-E42E-4C24-9E7DC23692CD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0B29DFD-1138-7F9E-DB14-8EC859E21220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1A2089A-AFB5-4C8F-9B13-2BCC0A93AEAB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9760A4B-C884-D45E-2DBC-75690FDA2811}"/>
              </a:ext>
            </a:extLst>
          </p:cNvPr>
          <p:cNvCxnSpPr>
            <a:cxnSpLocks/>
            <a:stCxn id="101" idx="2"/>
            <a:endCxn id="86" idx="0"/>
          </p:cNvCxnSpPr>
          <p:nvPr/>
        </p:nvCxnSpPr>
        <p:spPr>
          <a:xfrm flipH="1">
            <a:off x="331470" y="5628831"/>
            <a:ext cx="12306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BA8329B-B184-BF44-2E73-57E81568BE4A}"/>
              </a:ext>
            </a:extLst>
          </p:cNvPr>
          <p:cNvGrpSpPr/>
          <p:nvPr/>
        </p:nvGrpSpPr>
        <p:grpSpPr>
          <a:xfrm>
            <a:off x="142240" y="5252911"/>
            <a:ext cx="2359660" cy="375920"/>
            <a:chOff x="7866380" y="4321811"/>
            <a:chExt cx="2359660" cy="37592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79926A6-DCE4-B48F-A5CB-5F011A4C0C72}"/>
                </a:ext>
              </a:extLst>
            </p:cNvPr>
            <p:cNvSpPr/>
            <p:nvPr/>
          </p:nvSpPr>
          <p:spPr>
            <a:xfrm>
              <a:off x="78663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D879902-45E2-374E-6352-92BEFC1772DA}"/>
                </a:ext>
              </a:extLst>
            </p:cNvPr>
            <p:cNvSpPr/>
            <p:nvPr/>
          </p:nvSpPr>
          <p:spPr>
            <a:xfrm>
              <a:off x="82423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AAC80FF-CC9B-8C57-D4EB-B9F52B08CF79}"/>
                </a:ext>
              </a:extLst>
            </p:cNvPr>
            <p:cNvSpPr/>
            <p:nvPr/>
          </p:nvSpPr>
          <p:spPr>
            <a:xfrm>
              <a:off x="86207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F991359-E10F-1CEE-641D-4D6B0901C70B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DC042204-CC9B-292C-960C-FB3A9E83AD73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038750F-0C93-3541-CBB6-23133514AD7D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02132B9-9C9F-E2DC-3604-45581B49A1B6}"/>
              </a:ext>
            </a:extLst>
          </p:cNvPr>
          <p:cNvCxnSpPr>
            <a:cxnSpLocks/>
            <a:stCxn id="97" idx="2"/>
            <a:endCxn id="87" idx="0"/>
          </p:cNvCxnSpPr>
          <p:nvPr/>
        </p:nvCxnSpPr>
        <p:spPr>
          <a:xfrm>
            <a:off x="330200" y="5628831"/>
            <a:ext cx="37719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8AB2DD9-25E5-A2C3-5B30-1A2098D2A7B5}"/>
              </a:ext>
            </a:extLst>
          </p:cNvPr>
          <p:cNvCxnSpPr>
            <a:cxnSpLocks/>
            <a:stCxn id="102" idx="2"/>
            <a:endCxn id="88" idx="0"/>
          </p:cNvCxnSpPr>
          <p:nvPr/>
        </p:nvCxnSpPr>
        <p:spPr>
          <a:xfrm flipH="1">
            <a:off x="1085850" y="5628831"/>
            <a:ext cx="85217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64C6B2E-65E1-999F-AE4C-0C9B90029F04}"/>
              </a:ext>
            </a:extLst>
          </p:cNvPr>
          <p:cNvCxnSpPr>
            <a:cxnSpLocks/>
            <a:stCxn id="99" idx="2"/>
            <a:endCxn id="89" idx="0"/>
          </p:cNvCxnSpPr>
          <p:nvPr/>
        </p:nvCxnSpPr>
        <p:spPr>
          <a:xfrm>
            <a:off x="706120" y="5628831"/>
            <a:ext cx="75565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BF20938-E610-9740-E5E4-C2A73A8D0BB5}"/>
              </a:ext>
            </a:extLst>
          </p:cNvPr>
          <p:cNvCxnSpPr>
            <a:cxnSpLocks/>
            <a:stCxn id="100" idx="2"/>
            <a:endCxn id="90" idx="0"/>
          </p:cNvCxnSpPr>
          <p:nvPr/>
        </p:nvCxnSpPr>
        <p:spPr>
          <a:xfrm>
            <a:off x="1084580" y="5628831"/>
            <a:ext cx="75311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660D801-269E-358E-2F73-D1FECEE60AAA}"/>
              </a:ext>
            </a:extLst>
          </p:cNvPr>
          <p:cNvCxnSpPr>
            <a:cxnSpLocks/>
            <a:stCxn id="103" idx="2"/>
            <a:endCxn id="91" idx="0"/>
          </p:cNvCxnSpPr>
          <p:nvPr/>
        </p:nvCxnSpPr>
        <p:spPr>
          <a:xfrm flipH="1">
            <a:off x="2213610" y="5628831"/>
            <a:ext cx="100330" cy="4461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4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CBAD-23AB-0CC2-48DA-218DAB0B7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In Action!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4DCCF6-BB83-4EE3-BC80-0BFBFF244782}"/>
              </a:ext>
            </a:extLst>
          </p:cNvPr>
          <p:cNvGrpSpPr/>
          <p:nvPr/>
        </p:nvGrpSpPr>
        <p:grpSpPr>
          <a:xfrm>
            <a:off x="2876550" y="2056448"/>
            <a:ext cx="5862824" cy="732853"/>
            <a:chOff x="641350" y="2386266"/>
            <a:chExt cx="5862824" cy="73285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88C230-FD3C-EA40-210A-BFFCADEDCFB4}"/>
                </a:ext>
              </a:extLst>
            </p:cNvPr>
            <p:cNvSpPr/>
            <p:nvPr/>
          </p:nvSpPr>
          <p:spPr>
            <a:xfrm>
              <a:off x="641350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88F41F6-3204-607E-164A-DCA6BA90C383}"/>
                </a:ext>
              </a:extLst>
            </p:cNvPr>
            <p:cNvSpPr/>
            <p:nvPr/>
          </p:nvSpPr>
          <p:spPr>
            <a:xfrm>
              <a:off x="1374203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7076EE9-0D45-1598-39E4-88A91E3187FC}"/>
                </a:ext>
              </a:extLst>
            </p:cNvPr>
            <p:cNvSpPr/>
            <p:nvPr/>
          </p:nvSpPr>
          <p:spPr>
            <a:xfrm>
              <a:off x="2107056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F75015-E664-CC9C-4594-D28BA01E463F}"/>
                </a:ext>
              </a:extLst>
            </p:cNvPr>
            <p:cNvSpPr/>
            <p:nvPr/>
          </p:nvSpPr>
          <p:spPr>
            <a:xfrm>
              <a:off x="2839909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E7EF827-6599-548F-5C3D-8292DB144B00}"/>
                </a:ext>
              </a:extLst>
            </p:cNvPr>
            <p:cNvSpPr/>
            <p:nvPr/>
          </p:nvSpPr>
          <p:spPr>
            <a:xfrm>
              <a:off x="3572762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9FB8D4-ECC1-E1AB-E075-8F7CCE064CB4}"/>
                </a:ext>
              </a:extLst>
            </p:cNvPr>
            <p:cNvSpPr/>
            <p:nvPr/>
          </p:nvSpPr>
          <p:spPr>
            <a:xfrm>
              <a:off x="4305615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BB24EE8-88B6-5BE1-2240-D58005BAE911}"/>
                </a:ext>
              </a:extLst>
            </p:cNvPr>
            <p:cNvSpPr/>
            <p:nvPr/>
          </p:nvSpPr>
          <p:spPr>
            <a:xfrm>
              <a:off x="5038468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096B498-5386-7132-97CB-04CACDCC3646}"/>
                </a:ext>
              </a:extLst>
            </p:cNvPr>
            <p:cNvSpPr/>
            <p:nvPr/>
          </p:nvSpPr>
          <p:spPr>
            <a:xfrm>
              <a:off x="5771321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DF2872-D1C3-4B08-E3E4-EF8CAF741EAB}"/>
                  </a:ext>
                </a:extLst>
              </p:cNvPr>
              <p:cNvSpPr txBox="1"/>
              <p:nvPr/>
            </p:nvSpPr>
            <p:spPr>
              <a:xfrm>
                <a:off x="362391" y="1533228"/>
                <a:ext cx="54305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Sort between indices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𝑙𝑜𝑤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h𝑖𝑔h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DF2872-D1C3-4B08-E3E4-EF8CAF741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91" y="1533228"/>
                <a:ext cx="5430520" cy="400110"/>
              </a:xfrm>
              <a:prstGeom prst="rect">
                <a:avLst/>
              </a:prstGeom>
              <a:blipFill>
                <a:blip r:embed="rId2"/>
                <a:stretch>
                  <a:fillRect l="-1122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7DCC280-7CB1-97D9-0F00-51561B65C832}"/>
                  </a:ext>
                </a:extLst>
              </p:cNvPr>
              <p:cNvSpPr txBox="1"/>
              <p:nvPr/>
            </p:nvSpPr>
            <p:spPr>
              <a:xfrm>
                <a:off x="2804160" y="2813071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𝑙𝑜𝑤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7DCC280-7CB1-97D9-0F00-51561B65C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0" y="2813071"/>
                <a:ext cx="73285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7521F1-C529-BCFD-8388-55369777A507}"/>
                  </a:ext>
                </a:extLst>
              </p:cNvPr>
              <p:cNvSpPr txBox="1"/>
              <p:nvPr/>
            </p:nvSpPr>
            <p:spPr>
              <a:xfrm>
                <a:off x="8006520" y="2789301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h𝑖𝑔h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7521F1-C529-BCFD-8388-55369777A5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520" y="2789301"/>
                <a:ext cx="732853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88C347-A8D8-2303-74DB-E7D69034D8A2}"/>
                  </a:ext>
                </a:extLst>
              </p:cNvPr>
              <p:cNvSpPr txBox="1"/>
              <p:nvPr/>
            </p:nvSpPr>
            <p:spPr>
              <a:xfrm>
                <a:off x="312257" y="3142831"/>
                <a:ext cx="8852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Base Case: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𝑙𝑜𝑤</m:t>
                    </m:r>
                  </m:oMath>
                </a14:m>
                <a:r>
                  <a:rPr lang="en-US" sz="2000" dirty="0"/>
                  <a:t> ==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</a:rPr>
                      <m:t>h𝑖𝑔h</m:t>
                    </m:r>
                  </m:oMath>
                </a14:m>
                <a:r>
                  <a:rPr lang="en-US" sz="2000" dirty="0"/>
                  <a:t> then that range is already sorted!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388C347-A8D8-2303-74DB-E7D69034D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57" y="3142831"/>
                <a:ext cx="8852729" cy="400110"/>
              </a:xfrm>
              <a:prstGeom prst="rect">
                <a:avLst/>
              </a:prstGeom>
              <a:blipFill>
                <a:blip r:embed="rId5"/>
                <a:stretch>
                  <a:fillRect l="-689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03BBCFA-D348-D5DC-E24C-572F4975723A}"/>
                  </a:ext>
                </a:extLst>
              </p:cNvPr>
              <p:cNvSpPr txBox="1"/>
              <p:nvPr/>
            </p:nvSpPr>
            <p:spPr>
              <a:xfrm>
                <a:off x="312257" y="3539659"/>
                <a:ext cx="10991410" cy="552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Divide and Conquer: Otherwise call </a:t>
                </a:r>
                <a:r>
                  <a:rPr lang="en-US" sz="2000" dirty="0" err="1"/>
                  <a:t>mergesort</a:t>
                </a:r>
                <a:r>
                  <a:rPr lang="en-US" sz="2000" dirty="0"/>
                  <a:t> on ranges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𝑙𝑜𝑤</m:t>
                        </m:r>
                        <m:r>
                          <a:rPr lang="en-US" sz="20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2000" b="0" i="1" smtClean="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𝑙𝑜𝑤</m:t>
                            </m:r>
                            <m:r>
                              <a:rPr lang="en-US" sz="2000" b="0" i="1" smtClean="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h𝑖𝑔h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𝑙𝑜𝑤</m:t>
                            </m:r>
                            <m:r>
                              <a:rPr lang="en-US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h𝑖𝑔h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+1, </m:t>
                        </m:r>
                        <m:r>
                          <a:rPr lang="en-US" sz="20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h𝑖𝑔h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03BBCFA-D348-D5DC-E24C-572F49757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57" y="3539659"/>
                <a:ext cx="10991410" cy="552972"/>
              </a:xfrm>
              <a:prstGeom prst="rect">
                <a:avLst/>
              </a:prstGeom>
              <a:blipFill>
                <a:blip r:embed="rId6"/>
                <a:stretch>
                  <a:fillRect l="-555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3D3C4954-18C7-146E-6B7E-0D9D212CA13A}"/>
              </a:ext>
            </a:extLst>
          </p:cNvPr>
          <p:cNvGrpSpPr/>
          <p:nvPr/>
        </p:nvGrpSpPr>
        <p:grpSpPr>
          <a:xfrm>
            <a:off x="2653030" y="4199677"/>
            <a:ext cx="5862824" cy="732853"/>
            <a:chOff x="641350" y="2386266"/>
            <a:chExt cx="5862824" cy="73285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63E3FFF-3C3A-E76C-6E22-3C2489A65651}"/>
                </a:ext>
              </a:extLst>
            </p:cNvPr>
            <p:cNvSpPr/>
            <p:nvPr/>
          </p:nvSpPr>
          <p:spPr>
            <a:xfrm>
              <a:off x="641350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4AB53C9-518C-D320-CF21-4B4CD17CFE26}"/>
                </a:ext>
              </a:extLst>
            </p:cNvPr>
            <p:cNvSpPr/>
            <p:nvPr/>
          </p:nvSpPr>
          <p:spPr>
            <a:xfrm>
              <a:off x="1374203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D232457-E7F3-9FA4-E6AF-0C289F508761}"/>
                </a:ext>
              </a:extLst>
            </p:cNvPr>
            <p:cNvSpPr/>
            <p:nvPr/>
          </p:nvSpPr>
          <p:spPr>
            <a:xfrm>
              <a:off x="2107056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C181DA-77E2-6D0D-BF2D-D935A61F7614}"/>
                </a:ext>
              </a:extLst>
            </p:cNvPr>
            <p:cNvSpPr/>
            <p:nvPr/>
          </p:nvSpPr>
          <p:spPr>
            <a:xfrm>
              <a:off x="2839909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31CBE20-1325-540C-60C6-0FE22059A639}"/>
                </a:ext>
              </a:extLst>
            </p:cNvPr>
            <p:cNvSpPr/>
            <p:nvPr/>
          </p:nvSpPr>
          <p:spPr>
            <a:xfrm>
              <a:off x="3572762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A68CC84-471E-C966-DB8A-1C5F1B77A5AB}"/>
                </a:ext>
              </a:extLst>
            </p:cNvPr>
            <p:cNvSpPr/>
            <p:nvPr/>
          </p:nvSpPr>
          <p:spPr>
            <a:xfrm>
              <a:off x="4305615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6BC1D1-46F1-7544-E4DA-77766CBBE52A}"/>
                </a:ext>
              </a:extLst>
            </p:cNvPr>
            <p:cNvSpPr/>
            <p:nvPr/>
          </p:nvSpPr>
          <p:spPr>
            <a:xfrm>
              <a:off x="5038468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03EE08D-8601-013B-E0A7-546F75941260}"/>
                </a:ext>
              </a:extLst>
            </p:cNvPr>
            <p:cNvSpPr/>
            <p:nvPr/>
          </p:nvSpPr>
          <p:spPr>
            <a:xfrm>
              <a:off x="5771321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18A966C-DFAE-60B7-7FC7-6C2EF91E948A}"/>
                  </a:ext>
                </a:extLst>
              </p:cNvPr>
              <p:cNvSpPr txBox="1"/>
              <p:nvPr/>
            </p:nvSpPr>
            <p:spPr>
              <a:xfrm>
                <a:off x="2580640" y="4956300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𝑙𝑜𝑤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18A966C-DFAE-60B7-7FC7-6C2EF91E9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640" y="4956300"/>
                <a:ext cx="73285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A7609C9-9931-85A8-6C36-CFBE3621FB43}"/>
                  </a:ext>
                </a:extLst>
              </p:cNvPr>
              <p:cNvSpPr txBox="1"/>
              <p:nvPr/>
            </p:nvSpPr>
            <p:spPr>
              <a:xfrm>
                <a:off x="7783000" y="4932530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h𝑖𝑔h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A7609C9-9931-85A8-6C36-CFBE3621F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000" y="4932530"/>
                <a:ext cx="732853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3CD170-F635-085C-F3DC-D237BF24ED6B}"/>
                  </a:ext>
                </a:extLst>
              </p:cNvPr>
              <p:cNvSpPr txBox="1"/>
              <p:nvPr/>
            </p:nvSpPr>
            <p:spPr>
              <a:xfrm>
                <a:off x="4288632" y="4969652"/>
                <a:ext cx="1497305" cy="4999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𝑙𝑜𝑤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h𝑖𝑔h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3CD170-F635-085C-F3DC-D237BF24E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32" y="4969652"/>
                <a:ext cx="1497305" cy="499945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62BA5EF-5185-5588-EB46-795E3436CCC9}"/>
                  </a:ext>
                </a:extLst>
              </p:cNvPr>
              <p:cNvSpPr txBox="1"/>
              <p:nvPr/>
            </p:nvSpPr>
            <p:spPr>
              <a:xfrm>
                <a:off x="5525770" y="5006774"/>
                <a:ext cx="1497305" cy="4999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𝑙𝑜𝑤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h𝑖𝑔h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62BA5EF-5185-5588-EB46-795E3436C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770" y="5006774"/>
                <a:ext cx="1497305" cy="499945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FF4245F-E847-1743-85A7-9C67FC224BB0}"/>
              </a:ext>
            </a:extLst>
          </p:cNvPr>
          <p:cNvCxnSpPr>
            <a:cxnSpLocks/>
          </p:cNvCxnSpPr>
          <p:nvPr/>
        </p:nvCxnSpPr>
        <p:spPr>
          <a:xfrm>
            <a:off x="5584442" y="4002150"/>
            <a:ext cx="0" cy="150457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A963E52-A4AF-852A-B21B-7A42B4E5386D}"/>
              </a:ext>
            </a:extLst>
          </p:cNvPr>
          <p:cNvGrpSpPr/>
          <p:nvPr/>
        </p:nvGrpSpPr>
        <p:grpSpPr>
          <a:xfrm>
            <a:off x="2653030" y="5672099"/>
            <a:ext cx="5862824" cy="732853"/>
            <a:chOff x="641350" y="2386266"/>
            <a:chExt cx="5862824" cy="73285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3B02481-CF61-EF96-5453-7FB12E7F13A4}"/>
                </a:ext>
              </a:extLst>
            </p:cNvPr>
            <p:cNvSpPr/>
            <p:nvPr/>
          </p:nvSpPr>
          <p:spPr>
            <a:xfrm>
              <a:off x="641350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BFBB41E-AADC-E1A6-BE95-E0C85FDAB6B1}"/>
                </a:ext>
              </a:extLst>
            </p:cNvPr>
            <p:cNvSpPr/>
            <p:nvPr/>
          </p:nvSpPr>
          <p:spPr>
            <a:xfrm>
              <a:off x="1374203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B7869A1-7679-DE17-3E60-8B50A6C4B0A2}"/>
                </a:ext>
              </a:extLst>
            </p:cNvPr>
            <p:cNvSpPr/>
            <p:nvPr/>
          </p:nvSpPr>
          <p:spPr>
            <a:xfrm>
              <a:off x="2107056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E04867C-4660-98C8-256D-C98F0EC9A427}"/>
                </a:ext>
              </a:extLst>
            </p:cNvPr>
            <p:cNvSpPr/>
            <p:nvPr/>
          </p:nvSpPr>
          <p:spPr>
            <a:xfrm>
              <a:off x="2839909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952717D-A7A0-6046-1A59-D0F84BB09A6B}"/>
                </a:ext>
              </a:extLst>
            </p:cNvPr>
            <p:cNvSpPr/>
            <p:nvPr/>
          </p:nvSpPr>
          <p:spPr>
            <a:xfrm>
              <a:off x="3572762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2E4CCB4-9A64-FBB8-098E-EB736A9DC5E9}"/>
                </a:ext>
              </a:extLst>
            </p:cNvPr>
            <p:cNvSpPr/>
            <p:nvPr/>
          </p:nvSpPr>
          <p:spPr>
            <a:xfrm>
              <a:off x="4305615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C588CFB-6886-B3E4-F149-27A460466F7A}"/>
                </a:ext>
              </a:extLst>
            </p:cNvPr>
            <p:cNvSpPr/>
            <p:nvPr/>
          </p:nvSpPr>
          <p:spPr>
            <a:xfrm>
              <a:off x="5038468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3A6B9B3-683B-B245-2120-B6C97C6C0119}"/>
                </a:ext>
              </a:extLst>
            </p:cNvPr>
            <p:cNvSpPr/>
            <p:nvPr/>
          </p:nvSpPr>
          <p:spPr>
            <a:xfrm>
              <a:off x="5771321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0EC4A69-2D89-1F59-AFFB-70237FE3AA78}"/>
                  </a:ext>
                </a:extLst>
              </p:cNvPr>
              <p:cNvSpPr txBox="1"/>
              <p:nvPr/>
            </p:nvSpPr>
            <p:spPr>
              <a:xfrm>
                <a:off x="2580640" y="6428722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𝑙𝑜𝑤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0EC4A69-2D89-1F59-AFFB-70237FE3A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640" y="6428722"/>
                <a:ext cx="73285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C0B620E-FD13-DE0C-5024-743EEDDADFCD}"/>
                  </a:ext>
                </a:extLst>
              </p:cNvPr>
              <p:cNvSpPr txBox="1"/>
              <p:nvPr/>
            </p:nvSpPr>
            <p:spPr>
              <a:xfrm>
                <a:off x="7783000" y="6404952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h𝑖𝑔h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C0B620E-FD13-DE0C-5024-743EEDDAD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000" y="6404952"/>
                <a:ext cx="732853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014B858A-911D-26ED-6F2B-0FF5014A4F19}"/>
              </a:ext>
            </a:extLst>
          </p:cNvPr>
          <p:cNvSpPr txBox="1"/>
          <p:nvPr/>
        </p:nvSpPr>
        <p:spPr>
          <a:xfrm>
            <a:off x="312257" y="5763351"/>
            <a:ext cx="10991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After Recursion:</a:t>
            </a:r>
          </a:p>
        </p:txBody>
      </p:sp>
    </p:spTree>
    <p:extLst>
      <p:ext uri="{BB962C8B-B14F-4D97-AF65-F5344CB8AC3E}">
        <p14:creationId xmlns:p14="http://schemas.microsoft.com/office/powerpoint/2010/main" val="263213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F328-04B6-E91F-1000-0492DC56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(the combine part)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FF776E-9504-C0D2-67B4-434D98EAE99C}"/>
              </a:ext>
            </a:extLst>
          </p:cNvPr>
          <p:cNvGrpSpPr/>
          <p:nvPr/>
        </p:nvGrpSpPr>
        <p:grpSpPr>
          <a:xfrm>
            <a:off x="2957830" y="1516659"/>
            <a:ext cx="5862824" cy="732853"/>
            <a:chOff x="641350" y="2386266"/>
            <a:chExt cx="5862824" cy="73285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16EB25A-86A2-872F-96C0-79FF2C7F32DE}"/>
                </a:ext>
              </a:extLst>
            </p:cNvPr>
            <p:cNvSpPr/>
            <p:nvPr/>
          </p:nvSpPr>
          <p:spPr>
            <a:xfrm>
              <a:off x="641350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0142F12-2080-CB61-8D64-C197A6CB325F}"/>
                </a:ext>
              </a:extLst>
            </p:cNvPr>
            <p:cNvSpPr/>
            <p:nvPr/>
          </p:nvSpPr>
          <p:spPr>
            <a:xfrm>
              <a:off x="1374203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92AFA11-63FF-C162-E977-EAE405F3B96B}"/>
                </a:ext>
              </a:extLst>
            </p:cNvPr>
            <p:cNvSpPr/>
            <p:nvPr/>
          </p:nvSpPr>
          <p:spPr>
            <a:xfrm>
              <a:off x="2107056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87859EA-E4DB-A2C3-44F9-06E320A84017}"/>
                </a:ext>
              </a:extLst>
            </p:cNvPr>
            <p:cNvSpPr/>
            <p:nvPr/>
          </p:nvSpPr>
          <p:spPr>
            <a:xfrm>
              <a:off x="2839909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92363DB-D76A-72A7-ABE8-0D90E1ACB543}"/>
                </a:ext>
              </a:extLst>
            </p:cNvPr>
            <p:cNvSpPr/>
            <p:nvPr/>
          </p:nvSpPr>
          <p:spPr>
            <a:xfrm>
              <a:off x="3572762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CCD79CE-539B-7DD5-551C-9E0EE3379200}"/>
                </a:ext>
              </a:extLst>
            </p:cNvPr>
            <p:cNvSpPr/>
            <p:nvPr/>
          </p:nvSpPr>
          <p:spPr>
            <a:xfrm>
              <a:off x="4305615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963F99-4075-ED57-903C-7E402901C503}"/>
                </a:ext>
              </a:extLst>
            </p:cNvPr>
            <p:cNvSpPr/>
            <p:nvPr/>
          </p:nvSpPr>
          <p:spPr>
            <a:xfrm>
              <a:off x="5038468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EB90353-0F02-1988-D3A5-C06BC70A33DC}"/>
                </a:ext>
              </a:extLst>
            </p:cNvPr>
            <p:cNvSpPr/>
            <p:nvPr/>
          </p:nvSpPr>
          <p:spPr>
            <a:xfrm>
              <a:off x="5771321" y="2386266"/>
              <a:ext cx="732853" cy="732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BBA4A9-E429-B6AF-1D45-8B0C2ECC9465}"/>
                  </a:ext>
                </a:extLst>
              </p:cNvPr>
              <p:cNvSpPr txBox="1"/>
              <p:nvPr/>
            </p:nvSpPr>
            <p:spPr>
              <a:xfrm>
                <a:off x="2885440" y="2273282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𝑙𝑜𝑤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BBA4A9-E429-B6AF-1D45-8B0C2ECC9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440" y="2273282"/>
                <a:ext cx="73285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3BBD60-3406-5A08-6A23-DC9783E22C44}"/>
                  </a:ext>
                </a:extLst>
              </p:cNvPr>
              <p:cNvSpPr txBox="1"/>
              <p:nvPr/>
            </p:nvSpPr>
            <p:spPr>
              <a:xfrm>
                <a:off x="8087800" y="2249512"/>
                <a:ext cx="73285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h𝑖𝑔h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3BBD60-3406-5A08-6A23-DC9783E22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800" y="2249512"/>
                <a:ext cx="73285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E7CA0072-DA42-358D-2313-C589B2C2A62B}"/>
              </a:ext>
            </a:extLst>
          </p:cNvPr>
          <p:cNvGrpSpPr/>
          <p:nvPr/>
        </p:nvGrpSpPr>
        <p:grpSpPr>
          <a:xfrm>
            <a:off x="2957830" y="3015897"/>
            <a:ext cx="5862824" cy="732853"/>
            <a:chOff x="641350" y="2386266"/>
            <a:chExt cx="5862824" cy="73285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85D454-719B-702F-2281-4A10415E7000}"/>
                </a:ext>
              </a:extLst>
            </p:cNvPr>
            <p:cNvSpPr/>
            <p:nvPr/>
          </p:nvSpPr>
          <p:spPr>
            <a:xfrm>
              <a:off x="641350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EF5804-408E-6879-D613-7044DEA0BF49}"/>
                </a:ext>
              </a:extLst>
            </p:cNvPr>
            <p:cNvSpPr/>
            <p:nvPr/>
          </p:nvSpPr>
          <p:spPr>
            <a:xfrm>
              <a:off x="1374203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D21588-F912-24DA-B6A5-5E6B9C42EEE5}"/>
                </a:ext>
              </a:extLst>
            </p:cNvPr>
            <p:cNvSpPr/>
            <p:nvPr/>
          </p:nvSpPr>
          <p:spPr>
            <a:xfrm>
              <a:off x="2107056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8C151A5-A2A2-1312-39BF-4FADA5F73B47}"/>
                </a:ext>
              </a:extLst>
            </p:cNvPr>
            <p:cNvSpPr/>
            <p:nvPr/>
          </p:nvSpPr>
          <p:spPr>
            <a:xfrm>
              <a:off x="2839909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B5ADAB-0AAF-740B-A52A-771577FB164D}"/>
                </a:ext>
              </a:extLst>
            </p:cNvPr>
            <p:cNvSpPr/>
            <p:nvPr/>
          </p:nvSpPr>
          <p:spPr>
            <a:xfrm>
              <a:off x="3572762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43AD86E-0BE4-0ED4-ABD9-55F9BA416BC8}"/>
                </a:ext>
              </a:extLst>
            </p:cNvPr>
            <p:cNvSpPr/>
            <p:nvPr/>
          </p:nvSpPr>
          <p:spPr>
            <a:xfrm>
              <a:off x="4305615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93FE899-1FCC-9493-9EA2-45ABB23DF07B}"/>
                </a:ext>
              </a:extLst>
            </p:cNvPr>
            <p:cNvSpPr/>
            <p:nvPr/>
          </p:nvSpPr>
          <p:spPr>
            <a:xfrm>
              <a:off x="5038468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B47FEB0-46B7-71E2-6A76-89C06FCA5695}"/>
                </a:ext>
              </a:extLst>
            </p:cNvPr>
            <p:cNvSpPr/>
            <p:nvPr/>
          </p:nvSpPr>
          <p:spPr>
            <a:xfrm>
              <a:off x="5771321" y="2386266"/>
              <a:ext cx="732853" cy="7328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ABE936E-3286-77C7-957F-5423C8F6B9EE}"/>
                  </a:ext>
                </a:extLst>
              </p:cNvPr>
              <p:cNvSpPr txBox="1"/>
              <p:nvPr/>
            </p:nvSpPr>
            <p:spPr>
              <a:xfrm>
                <a:off x="4726924" y="2249512"/>
                <a:ext cx="1497305" cy="4999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𝑙𝑜𝑤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h𝑖𝑔h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ABE936E-3286-77C7-957F-5423C8F6B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924" y="2249512"/>
                <a:ext cx="1497305" cy="499945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F992678-C5BD-5105-91BC-B0DCB98849B8}"/>
                  </a:ext>
                </a:extLst>
              </p:cNvPr>
              <p:cNvSpPr txBox="1"/>
              <p:nvPr/>
            </p:nvSpPr>
            <p:spPr>
              <a:xfrm>
                <a:off x="5842003" y="2249511"/>
                <a:ext cx="1497305" cy="4999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𝑙𝑜𝑤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h𝑖𝑔h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F992678-C5BD-5105-91BC-B0DCB9884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3" y="2249511"/>
                <a:ext cx="1497305" cy="499945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row: Right 26">
            <a:extLst>
              <a:ext uri="{FF2B5EF4-FFF2-40B4-BE49-F238E27FC236}">
                <a16:creationId xmlns:a16="http://schemas.microsoft.com/office/drawing/2014/main" id="{C4B62DBB-53B8-EA2D-12CE-AAFE2075A980}"/>
              </a:ext>
            </a:extLst>
          </p:cNvPr>
          <p:cNvSpPr/>
          <p:nvPr/>
        </p:nvSpPr>
        <p:spPr>
          <a:xfrm rot="18941864">
            <a:off x="2246687" y="2188107"/>
            <a:ext cx="1055420" cy="447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 next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F1982206-BF5B-A2CF-DE7D-8C5F945BC8DA}"/>
              </a:ext>
            </a:extLst>
          </p:cNvPr>
          <p:cNvSpPr/>
          <p:nvPr/>
        </p:nvSpPr>
        <p:spPr>
          <a:xfrm rot="18941864">
            <a:off x="5257217" y="2188107"/>
            <a:ext cx="1055420" cy="447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 next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866399B5-9CA7-FF10-921D-A115ADA6102E}"/>
              </a:ext>
            </a:extLst>
          </p:cNvPr>
          <p:cNvSpPr/>
          <p:nvPr/>
        </p:nvSpPr>
        <p:spPr>
          <a:xfrm rot="18941864">
            <a:off x="2218888" y="3763798"/>
            <a:ext cx="1055420" cy="447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 next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40C5B3-F308-4ACC-3D1F-6D7C299211BC}"/>
              </a:ext>
            </a:extLst>
          </p:cNvPr>
          <p:cNvSpPr txBox="1"/>
          <p:nvPr/>
        </p:nvSpPr>
        <p:spPr>
          <a:xfrm>
            <a:off x="49304" y="4568149"/>
            <a:ext cx="76720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a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new array to merge into</a:t>
            </a:r>
            <a:r>
              <a:rPr lang="en-US" sz="2000" dirty="0"/>
              <a:t>, and 3 pointers/indices: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L_next</a:t>
            </a:r>
            <a:r>
              <a:rPr lang="en-US" sz="2000" dirty="0"/>
              <a:t>: the smallest “unmerged” thing on the 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R_next</a:t>
            </a:r>
            <a:r>
              <a:rPr lang="en-US" sz="2000" dirty="0"/>
              <a:t>: the smallest “unmerged” thing on the 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M_next</a:t>
            </a:r>
            <a:r>
              <a:rPr lang="en-US" sz="2000" dirty="0"/>
              <a:t>: where the next smallest thing goes in the merged array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073BD5-9BD6-6F1A-701B-4FB3D2049E9F}"/>
              </a:ext>
            </a:extLst>
          </p:cNvPr>
          <p:cNvSpPr txBox="1"/>
          <p:nvPr/>
        </p:nvSpPr>
        <p:spPr>
          <a:xfrm>
            <a:off x="1" y="6046003"/>
            <a:ext cx="695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One-by-one: put the smallest of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L_next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R_next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into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M_next</a:t>
            </a:r>
            <a:r>
              <a:rPr lang="en-US" sz="2000" dirty="0"/>
              <a:t>, then advance both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M_next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and whichever of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L/R </a:t>
            </a:r>
            <a:r>
              <a:rPr lang="en-US" sz="2000" dirty="0"/>
              <a:t>was used.</a:t>
            </a:r>
          </a:p>
        </p:txBody>
      </p:sp>
    </p:spTree>
    <p:extLst>
      <p:ext uri="{BB962C8B-B14F-4D97-AF65-F5344CB8AC3E}">
        <p14:creationId xmlns:p14="http://schemas.microsoft.com/office/powerpoint/2010/main" val="351918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8172-18DF-BF9D-15EE-737B44C9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Merge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F1C77C-A95B-025D-AC30-300859213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Worst Case Running time: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In-Place?</a:t>
                </a:r>
              </a:p>
              <a:p>
                <a:pPr lvl="1"/>
                <a:r>
                  <a:rPr lang="en-US" dirty="0"/>
                  <a:t>No!</a:t>
                </a:r>
              </a:p>
              <a:p>
                <a:r>
                  <a:rPr lang="en-US" dirty="0"/>
                  <a:t>Adaptive?</a:t>
                </a:r>
              </a:p>
              <a:p>
                <a:pPr lvl="1"/>
                <a:r>
                  <a:rPr lang="en-US" dirty="0"/>
                  <a:t>No!</a:t>
                </a:r>
              </a:p>
              <a:p>
                <a:r>
                  <a:rPr lang="en-US" dirty="0"/>
                  <a:t>Stable?</a:t>
                </a:r>
              </a:p>
              <a:p>
                <a:pPr lvl="1"/>
                <a:r>
                  <a:rPr lang="en-US" dirty="0"/>
                  <a:t>Yes! </a:t>
                </a:r>
              </a:p>
              <a:p>
                <a:pPr lvl="1"/>
                <a:r>
                  <a:rPr lang="en-US" dirty="0"/>
                  <a:t>As long as in a tie you always pick </a:t>
                </a:r>
                <a:r>
                  <a:rPr lang="en-US" dirty="0" err="1"/>
                  <a:t>l_next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F1C77C-A95B-025D-AC30-300859213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5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33184</TotalTime>
  <Words>2341</Words>
  <Application>Microsoft Office PowerPoint</Application>
  <PresentationFormat>Widescreen</PresentationFormat>
  <Paragraphs>925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Cambria Math</vt:lpstr>
      <vt:lpstr>Calibri Light</vt:lpstr>
      <vt:lpstr>Arial</vt:lpstr>
      <vt:lpstr>Calibri</vt:lpstr>
      <vt:lpstr>Aptos</vt:lpstr>
      <vt:lpstr>Office Theme</vt:lpstr>
      <vt:lpstr>CSE 332 Summer 2024 Lecture 13: Sorting</vt:lpstr>
      <vt:lpstr>Properties To Consider</vt:lpstr>
      <vt:lpstr>Insertion Sort</vt:lpstr>
      <vt:lpstr>Heap Sort</vt:lpstr>
      <vt:lpstr>Divide And Conquer Sorting</vt:lpstr>
      <vt:lpstr>Merge Sort</vt:lpstr>
      <vt:lpstr>Merge Sort In Action!</vt:lpstr>
      <vt:lpstr>Merge (the combine part)</vt:lpstr>
      <vt:lpstr>Properties of Merge Sort</vt:lpstr>
      <vt:lpstr>Quicksort</vt:lpstr>
      <vt:lpstr>Quicksort</vt:lpstr>
      <vt:lpstr>Partition (Divide step)</vt:lpstr>
      <vt:lpstr>Partition, Procedure</vt:lpstr>
      <vt:lpstr>PowerPoint Presentation</vt:lpstr>
      <vt:lpstr>Partition, Procedure</vt:lpstr>
      <vt:lpstr>Partition, Procedure</vt:lpstr>
      <vt:lpstr>Partition Summary</vt:lpstr>
      <vt:lpstr>Conquer</vt:lpstr>
      <vt:lpstr>Quicksort Run Time (Best)</vt:lpstr>
      <vt:lpstr>Quicksort Run Time (Worst)</vt:lpstr>
      <vt:lpstr>Quicksort Run Time (Worst)</vt:lpstr>
      <vt:lpstr>Quicksort on a (nearly) Sorted List</vt:lpstr>
      <vt:lpstr>Good Pivot</vt:lpstr>
      <vt:lpstr>Properties of Quick Sort</vt:lpstr>
      <vt:lpstr>Improving Running time</vt:lpstr>
      <vt:lpstr>“Linear Time” Sorting Algorithms</vt:lpstr>
      <vt:lpstr>BucketSort</vt:lpstr>
      <vt:lpstr>BucketSort Running Time</vt:lpstr>
      <vt:lpstr>Properties of BucketSort</vt:lpstr>
      <vt:lpstr>RadixSort</vt:lpstr>
      <vt:lpstr>RadixSort</vt:lpstr>
      <vt:lpstr>RadixSort</vt:lpstr>
      <vt:lpstr>RadixSort</vt:lpstr>
      <vt:lpstr>RadixSort Running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126</cp:revision>
  <dcterms:created xsi:type="dcterms:W3CDTF">2023-09-26T20:08:20Z</dcterms:created>
  <dcterms:modified xsi:type="dcterms:W3CDTF">2024-07-17T16:30:13Z</dcterms:modified>
</cp:coreProperties>
</file>