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6" r:id="rId3"/>
    <p:sldId id="337" r:id="rId4"/>
    <p:sldId id="346" r:id="rId5"/>
    <p:sldId id="352" r:id="rId6"/>
    <p:sldId id="378" r:id="rId7"/>
    <p:sldId id="361" r:id="rId8"/>
    <p:sldId id="363" r:id="rId9"/>
    <p:sldId id="372" r:id="rId10"/>
    <p:sldId id="373" r:id="rId11"/>
    <p:sldId id="366" r:id="rId12"/>
    <p:sldId id="368" r:id="rId13"/>
    <p:sldId id="369" r:id="rId14"/>
    <p:sldId id="376" r:id="rId15"/>
    <p:sldId id="377" r:id="rId16"/>
    <p:sldId id="379" r:id="rId17"/>
    <p:sldId id="380" r:id="rId18"/>
    <p:sldId id="381" r:id="rId19"/>
    <p:sldId id="382" r:id="rId20"/>
    <p:sldId id="501" r:id="rId21"/>
    <p:sldId id="502" r:id="rId22"/>
    <p:sldId id="500" r:id="rId23"/>
    <p:sldId id="503" r:id="rId24"/>
    <p:sldId id="504" r:id="rId25"/>
    <p:sldId id="506" r:id="rId26"/>
    <p:sldId id="507" r:id="rId27"/>
    <p:sldId id="518" r:id="rId28"/>
    <p:sldId id="519" r:id="rId29"/>
    <p:sldId id="520" r:id="rId30"/>
    <p:sldId id="521" r:id="rId31"/>
    <p:sldId id="522" r:id="rId32"/>
    <p:sldId id="523" r:id="rId33"/>
    <p:sldId id="524" r:id="rId34"/>
    <p:sldId id="525" r:id="rId35"/>
    <p:sldId id="527" r:id="rId36"/>
    <p:sldId id="528" r:id="rId37"/>
    <p:sldId id="529" r:id="rId38"/>
    <p:sldId id="530" r:id="rId39"/>
    <p:sldId id="526" r:id="rId40"/>
    <p:sldId id="444" r:id="rId41"/>
  </p:sldIdLst>
  <p:sldSz cx="12192000" cy="6858000"/>
  <p:notesSz cx="6858000" cy="9144000"/>
  <p:embeddedFontLst>
    <p:embeddedFont>
      <p:font typeface="Cambria Math" panose="02040503050406030204" pitchFamily="18" charset="0"/>
      <p:regular r:id="rId4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601" autoAdjust="0"/>
  </p:normalViewPr>
  <p:slideViewPr>
    <p:cSldViewPr snapToGrid="0">
      <p:cViewPr>
        <p:scale>
          <a:sx n="76" d="100"/>
          <a:sy n="76" d="100"/>
        </p:scale>
        <p:origin x="18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EF960D-66C1-ABA0-D3DE-1DEABCB0C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01823-F715-AF68-6577-EBFD66D892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43542-CF0C-48D3-A91E-34CCD96FC74F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5E006-DFCE-D704-C827-FE0B884DE9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989F-B2F9-4E4D-C4FD-A5DF82B44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6CC33-4824-4BB3-8904-E821E71A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11: Hashing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Fill in with items that hashed to before the empty slot</a:t>
            </a:r>
          </a:p>
          <a:p>
            <a:r>
              <a:rPr lang="en-US" dirty="0"/>
              <a:t>Option 2: “Tombstone” deletion. Leave a special object that indicates an object was deleted from there</a:t>
            </a:r>
          </a:p>
          <a:p>
            <a:pPr lvl="1"/>
            <a:r>
              <a:rPr lang="en-US" dirty="0"/>
              <a:t>The tombstone does not act as an open space when finding (so keep looking after its reached)</a:t>
            </a:r>
          </a:p>
          <a:p>
            <a:pPr lvl="1"/>
            <a:r>
              <a:rPr lang="en-US" dirty="0"/>
              <a:t>When inserting you can replace a tombstone with a new item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398797-8895-3723-4DFA-5FD577DC625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4E3EBE-92D3-3CBC-4097-E854D2FB517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/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68045C-4DD0-521D-E388-E155A93DAFF1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/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/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72695B-70F4-3DA6-F9C7-C39AA3021A9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/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2B62BA5-C7A9-1093-C1C5-92B30048EF2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7E8C7D0-301F-810C-81D7-8032D43CCED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EF34426-81D0-A00D-F869-CE2CC1F69DD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7B13CF2-FF93-8502-9E02-8932AAC3B6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D7BD24-78C4-485A-B642-694347CAF79F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E07A55D-FD55-65C4-B762-EE475FB813D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B816F0-1D87-DCEE-EE23-73BA3F93C0D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72B5DE-98C0-ED41-C1C2-5402072D17E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DF7F5A-E96D-9469-1E44-2B9982B5F417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290CC6-A7C4-513F-0046-64C15C576672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AFCECB-C9D4-B0F1-13A6-E6A0B9F5E5F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966F40-4191-1551-B59D-C33E64E92ED2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B32752-91AD-18C5-0ABD-530E78C6EAE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50CBD8-72AD-EB1F-CF08-19E9158FCF5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A5AD5E-A38F-FFBF-1612-402BB356C254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pic>
        <p:nvPicPr>
          <p:cNvPr id="1026" name="Picture 2" descr="Tombstone Graphic by Lowkey21 · Creative Fabrica">
            <a:extLst>
              <a:ext uri="{FF2B5EF4-FFF2-40B4-BE49-F238E27FC236}">
                <a16:creationId xmlns:a16="http://schemas.microsoft.com/office/drawing/2014/main" id="{4D539D6B-C7E5-D7DC-674F-BD419E482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3451" r="15903" b="12240"/>
          <a:stretch/>
        </p:blipFill>
        <p:spPr bwMode="auto">
          <a:xfrm>
            <a:off x="5515827" y="5640183"/>
            <a:ext cx="510106" cy="3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78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DBF2-63C9-8594-E37F-13EE9BA0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Linear Probing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approaches 1?</a:t>
                </a:r>
              </a:p>
              <a:p>
                <a:pPr lvl="1"/>
                <a:r>
                  <a:rPr lang="en-US" dirty="0"/>
                  <a:t>Get longer and longer contiguous blocks</a:t>
                </a:r>
              </a:p>
              <a:p>
                <a:pPr lvl="1"/>
                <a:r>
                  <a:rPr lang="en-US" dirty="0"/>
                  <a:t>A collision is guaranteed to grow a block</a:t>
                </a:r>
              </a:p>
              <a:p>
                <a:pPr lvl="2"/>
                <a:r>
                  <a:rPr lang="en-US" dirty="0"/>
                  <a:t>Larger blocks experience more collisions</a:t>
                </a:r>
              </a:p>
              <a:p>
                <a:pPr lvl="2"/>
                <a:r>
                  <a:rPr lang="en-US" dirty="0"/>
                  <a:t>Feedback loop!</a:t>
                </a:r>
              </a:p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exceeds 1?</a:t>
                </a:r>
              </a:p>
              <a:p>
                <a:pPr lvl="1"/>
                <a:r>
                  <a:rPr lang="en-US" dirty="0"/>
                  <a:t>Impossible!</a:t>
                </a:r>
              </a:p>
              <a:p>
                <a:pPr lvl="1"/>
                <a:r>
                  <a:rPr lang="en-US" dirty="0"/>
                  <a:t>You can’t insert more stuff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71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F850-0680-6520-62A9-DA71336F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</a:t>
            </a:r>
          </a:p>
          <a:p>
            <a:pPr lvl="1"/>
            <a:r>
              <a:rPr lang="en-US" dirty="0"/>
              <a:t>76</a:t>
            </a:r>
          </a:p>
          <a:p>
            <a:pPr lvl="1"/>
            <a:r>
              <a:rPr lang="en-US" dirty="0"/>
              <a:t>40 </a:t>
            </a:r>
          </a:p>
          <a:p>
            <a:pPr lvl="1"/>
            <a:r>
              <a:rPr lang="en-US" dirty="0"/>
              <a:t>48 </a:t>
            </a:r>
          </a:p>
          <a:p>
            <a:pPr lvl="1"/>
            <a:r>
              <a:rPr lang="en-US" dirty="0"/>
              <a:t>5 </a:t>
            </a:r>
          </a:p>
          <a:p>
            <a:pPr lvl="1"/>
            <a:r>
              <a:rPr lang="en-US" dirty="0"/>
              <a:t>55 </a:t>
            </a:r>
          </a:p>
          <a:p>
            <a:pPr lvl="1"/>
            <a:r>
              <a:rPr lang="en-US" dirty="0"/>
              <a:t>47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4480560" cy="1097280"/>
            <a:chOff x="4953000" y="660717"/>
            <a:chExt cx="448056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4480560" cy="640080"/>
              <a:chOff x="2252980" y="5083048"/>
              <a:chExt cx="448056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4480560" cy="640080"/>
              <a:chOff x="2252980" y="5083048"/>
              <a:chExt cx="448056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420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8820-9792-6FF2-3B76-3657BAD6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Quadratic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you probe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times, you start repeating the same indices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then you’re guaranteed to find an open spot in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probes</a:t>
                </a:r>
              </a:p>
              <a:p>
                <a:endParaRPr lang="en-US" dirty="0"/>
              </a:p>
              <a:p>
                <a:r>
                  <a:rPr lang="en-US" dirty="0"/>
                  <a:t>Helps with the clustering problem of linear probing, but does not help if many things hash to the same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8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are both good hash functions</a:t>
                </a:r>
              </a:p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7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709C-781C-D297-9372-53DA0D57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8053D-A29E-D195-3C93-CF56E147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Rearrangement of items into some defined sequence</a:t>
            </a:r>
          </a:p>
          <a:p>
            <a:pPr lvl="1"/>
            <a:r>
              <a:rPr lang="en-US" dirty="0"/>
              <a:t>Usually: reordering a list from smallest to largest according to some metric</a:t>
            </a:r>
          </a:p>
          <a:p>
            <a:r>
              <a:rPr lang="en-US" dirty="0"/>
              <a:t>Why sort things?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89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4773-CFEA-E666-64D3-5AF21662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97537-824A-CCF1-8509-24B111BE4C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Input:</a:t>
                </a:r>
              </a:p>
              <a:p>
                <a:pPr lvl="1"/>
                <a:r>
                  <a:rPr lang="en-US" dirty="0"/>
                  <a:t>An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items</a:t>
                </a:r>
              </a:p>
              <a:p>
                <a:pPr lvl="1"/>
                <a:r>
                  <a:rPr lang="en-US" dirty="0"/>
                  <a:t>A comparison function for these items</a:t>
                </a:r>
              </a:p>
              <a:p>
                <a:pPr lvl="2"/>
                <a:r>
                  <a:rPr lang="en-US" dirty="0"/>
                  <a:t>Given two items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we can determine whether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Output:</a:t>
                </a:r>
              </a:p>
              <a:p>
                <a:pPr lvl="1"/>
                <a:r>
                  <a:rPr lang="en-US" dirty="0"/>
                  <a:t>A permutation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such that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Permutation: a sequence of the same items but perhaps in a different order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97537-824A-CCF1-8509-24B111BE4C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93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0236-5662-84E4-1E2C-8131ADED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“Landscape”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87EE2-0B7B-E6D3-DAF0-140E12D6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singular best algorithm for sorting</a:t>
            </a:r>
          </a:p>
          <a:p>
            <a:r>
              <a:rPr lang="en-US" dirty="0"/>
              <a:t>Some are faster, some are slower</a:t>
            </a:r>
          </a:p>
          <a:p>
            <a:r>
              <a:rPr lang="en-US" dirty="0"/>
              <a:t>Some use more memory, some use less</a:t>
            </a:r>
          </a:p>
          <a:p>
            <a:r>
              <a:rPr lang="en-US" dirty="0"/>
              <a:t>Some are super extra fast if your data matches particular assumptions</a:t>
            </a:r>
          </a:p>
          <a:p>
            <a:r>
              <a:rPr lang="en-US" dirty="0"/>
              <a:t>Some have other special properties that make them valuable</a:t>
            </a:r>
          </a:p>
          <a:p>
            <a:r>
              <a:rPr lang="en-US" dirty="0"/>
              <a:t>No sorting algorithm can have only all the “best” attributes</a:t>
            </a:r>
          </a:p>
        </p:txBody>
      </p:sp>
    </p:spTree>
    <p:extLst>
      <p:ext uri="{BB962C8B-B14F-4D97-AF65-F5344CB8AC3E}">
        <p14:creationId xmlns:p14="http://schemas.microsoft.com/office/powerpoint/2010/main" val="3469253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3B2D-E995-C420-6CB9-939A3D8AC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“Moving Day” Sorting Algorithm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855AF75-732B-D570-F1F4-CD88F22FBC56}"/>
              </a:ext>
            </a:extLst>
          </p:cNvPr>
          <p:cNvGrpSpPr/>
          <p:nvPr/>
        </p:nvGrpSpPr>
        <p:grpSpPr>
          <a:xfrm>
            <a:off x="243840" y="5503912"/>
            <a:ext cx="11704320" cy="1259840"/>
            <a:chOff x="243840" y="4477752"/>
            <a:chExt cx="11704320" cy="125984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0D3C03-1DB8-59BE-96F6-4DAD73E9CF23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A5DE154-CCB6-038C-6388-9DFD6BB718A5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0079A6F-A6AB-E9D1-6990-D57C2F67309F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E0FB014-05FC-EC8B-5A53-41DADE70046D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344FB41-88BA-8F38-F818-2AD2225086AD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2374DA-5E44-C19B-F125-62E5013633CC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49C7654-C585-46DA-2234-C571E7246CC5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1B1A261-6999-1A72-ED5E-6B0708E77F22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E742588-0F60-3562-1149-13A4D2BF0384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14D4146-35AE-F365-CA4B-7A98640BA8FA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1D7990-D543-FF05-E9CD-65DA2ED08550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0D87B9-7D48-7457-D23E-A9E7D87483E2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933FDC1-105F-6FE5-F40D-D258B67940B6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959B526-2C8E-9647-606C-DA6A68C142FA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04ECE0E-4D88-A976-0CF6-41CF0A04DE85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94D5902-F60F-0DF2-3E46-25E19EFB0432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FF6A1F4-0115-9BEE-4AE6-2A1FF1E76621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76F372F-0679-CFA3-3FE6-87C53A3C8AED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EA1D895-70BF-7CED-BA6D-694372C555D2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FDC4194-A354-6744-9A09-5034CCD342F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D23B24D-963C-E521-A43E-19EC62E0A273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8EE8BDD-0A1F-C68F-08EA-715610A68359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D872C57-65F6-FAD7-3F17-706713F097BC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1675040-4352-2870-D9B8-08ACCE79E83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9B81-0A4F-C66C-3A9D-B8AAA2F1694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6500BBE-E6FA-5063-FB57-3B69FFF2C989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FE5B475-5DE7-7B30-0465-9BE2005E51C1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E4EE169-945F-D131-E477-94104703683D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B0D1A37-300B-654A-015E-B7EBFA292F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4F00314-DCAF-B4D6-3449-2DBE08039101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7E9F6A-1766-8C9E-337E-C7D8C542C1E5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070A2BA-96A9-B74D-4F59-AA09E074C103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316420A-7547-AF3A-1F36-B2292B46B51C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1BFB43-C799-BC50-107D-FADCF8EB977C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DA538C0-6BC6-8669-EAD1-263AF4F010CB}"/>
              </a:ext>
            </a:extLst>
          </p:cNvPr>
          <p:cNvGrpSpPr/>
          <p:nvPr/>
        </p:nvGrpSpPr>
        <p:grpSpPr>
          <a:xfrm>
            <a:off x="7162800" y="2065972"/>
            <a:ext cx="4053840" cy="2726056"/>
            <a:chOff x="0" y="1500504"/>
            <a:chExt cx="3240987" cy="21977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BFAB1CF-C4E5-6727-469E-7EB7FD7CD457}"/>
                </a:ext>
              </a:extLst>
            </p:cNvPr>
            <p:cNvGrpSpPr/>
            <p:nvPr/>
          </p:nvGrpSpPr>
          <p:grpSpPr>
            <a:xfrm>
              <a:off x="0" y="1500504"/>
              <a:ext cx="3230881" cy="2197735"/>
              <a:chOff x="1046480" y="1513839"/>
              <a:chExt cx="2743201" cy="2197735"/>
            </a:xfrm>
          </p:grpSpPr>
          <p:sp>
            <p:nvSpPr>
              <p:cNvPr id="4" name="Cloud 3">
                <a:extLst>
                  <a:ext uri="{FF2B5EF4-FFF2-40B4-BE49-F238E27FC236}">
                    <a16:creationId xmlns:a16="http://schemas.microsoft.com/office/drawing/2014/main" id="{D72A67D8-B210-06D6-1BB5-7815709E4992}"/>
                  </a:ext>
                </a:extLst>
              </p:cNvPr>
              <p:cNvSpPr/>
              <p:nvPr/>
            </p:nvSpPr>
            <p:spPr>
              <a:xfrm>
                <a:off x="1046480" y="1513839"/>
                <a:ext cx="2509520" cy="2197735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5D9AEB-35BE-65A8-CBC3-6A9DF7167E12}"/>
                  </a:ext>
                </a:extLst>
              </p:cNvPr>
              <p:cNvSpPr txBox="1"/>
              <p:nvPr/>
            </p:nvSpPr>
            <p:spPr>
              <a:xfrm>
                <a:off x="1351281" y="2131060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8AD778-CA65-BEE7-EA22-DD3C54919AB5}"/>
                  </a:ext>
                </a:extLst>
              </p:cNvPr>
              <p:cNvSpPr txBox="1"/>
              <p:nvPr/>
            </p:nvSpPr>
            <p:spPr>
              <a:xfrm>
                <a:off x="2987041" y="1926074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18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28790-BC90-4F56-3BF8-CF593FD1A40D}"/>
                  </a:ext>
                </a:extLst>
              </p:cNvPr>
              <p:cNvSpPr txBox="1"/>
              <p:nvPr/>
            </p:nvSpPr>
            <p:spPr>
              <a:xfrm>
                <a:off x="2313943" y="2971304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23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55F714-4F44-095B-DF0B-5190B59371A1}"/>
                  </a:ext>
                </a:extLst>
              </p:cNvPr>
              <p:cNvSpPr txBox="1"/>
              <p:nvPr/>
            </p:nvSpPr>
            <p:spPr>
              <a:xfrm>
                <a:off x="1381762" y="2786638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19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2BAC0A-CE00-FDD6-15AC-15D8CBB4E837}"/>
                  </a:ext>
                </a:extLst>
              </p:cNvPr>
              <p:cNvSpPr txBox="1"/>
              <p:nvPr/>
            </p:nvSpPr>
            <p:spPr>
              <a:xfrm>
                <a:off x="2194563" y="1853347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3554C4-2775-60CD-CDE2-28C0CF1D0122}"/>
                  </a:ext>
                </a:extLst>
              </p:cNvPr>
              <p:cNvSpPr txBox="1"/>
              <p:nvPr/>
            </p:nvSpPr>
            <p:spPr>
              <a:xfrm>
                <a:off x="2381756" y="2276396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41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556844C-8AE5-CDE7-AB23-BFD10B0AABFE}"/>
                </a:ext>
              </a:extLst>
            </p:cNvPr>
            <p:cNvSpPr txBox="1"/>
            <p:nvPr/>
          </p:nvSpPr>
          <p:spPr>
            <a:xfrm>
              <a:off x="1219204" y="2671594"/>
              <a:ext cx="802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7F291C0-DA5A-6702-8F0B-7EAAD0E451B5}"/>
                </a:ext>
              </a:extLst>
            </p:cNvPr>
            <p:cNvSpPr txBox="1"/>
            <p:nvPr/>
          </p:nvSpPr>
          <p:spPr>
            <a:xfrm>
              <a:off x="1859282" y="2534920"/>
              <a:ext cx="802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83F0C2-2E4C-003B-8BAC-C65A4E009E0E}"/>
                </a:ext>
              </a:extLst>
            </p:cNvPr>
            <p:cNvSpPr txBox="1"/>
            <p:nvPr/>
          </p:nvSpPr>
          <p:spPr>
            <a:xfrm>
              <a:off x="790450" y="2436074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CCA5F00-1484-A404-70A0-B253961DDEDC}"/>
                </a:ext>
              </a:extLst>
            </p:cNvPr>
            <p:cNvSpPr txBox="1"/>
            <p:nvPr/>
          </p:nvSpPr>
          <p:spPr>
            <a:xfrm>
              <a:off x="831654" y="1948982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77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36C1C-759E-AC25-18A5-9645371A9C20}"/>
                </a:ext>
              </a:extLst>
            </p:cNvPr>
            <p:cNvSpPr txBox="1"/>
            <p:nvPr/>
          </p:nvSpPr>
          <p:spPr>
            <a:xfrm>
              <a:off x="848252" y="3008823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E446566-03F7-2CD2-7C40-3F70F3F27B37}"/>
                </a:ext>
              </a:extLst>
            </p:cNvPr>
            <p:cNvSpPr txBox="1"/>
            <p:nvPr/>
          </p:nvSpPr>
          <p:spPr>
            <a:xfrm>
              <a:off x="1818199" y="1800811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94C920A-CF22-F176-4458-44F81BCB5B63}"/>
                </a:ext>
              </a:extLst>
            </p:cNvPr>
            <p:cNvSpPr txBox="1"/>
            <p:nvPr/>
          </p:nvSpPr>
          <p:spPr>
            <a:xfrm>
              <a:off x="2295655" y="2327369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99DB70-3810-6DD8-EFB1-A6E2FA89A3C0}"/>
                </a:ext>
              </a:extLst>
            </p:cNvPr>
            <p:cNvSpPr txBox="1"/>
            <p:nvPr/>
          </p:nvSpPr>
          <p:spPr>
            <a:xfrm>
              <a:off x="2069594" y="2929066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84159C0-82CD-2AF0-A3A1-5E3D9A3790DB}"/>
                </a:ext>
              </a:extLst>
            </p:cNvPr>
            <p:cNvSpPr txBox="1"/>
            <p:nvPr/>
          </p:nvSpPr>
          <p:spPr>
            <a:xfrm>
              <a:off x="161348" y="2459363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28D3348-EAA6-BB00-6F7F-BC85C95E2FC6}"/>
                </a:ext>
              </a:extLst>
            </p:cNvPr>
            <p:cNvSpPr txBox="1"/>
            <p:nvPr/>
          </p:nvSpPr>
          <p:spPr>
            <a:xfrm>
              <a:off x="2111368" y="1516549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58" name="AutoShape 2" descr="Donate Books to Support Orphans &amp; Families - Orphans Treasure Box">
            <a:extLst>
              <a:ext uri="{FF2B5EF4-FFF2-40B4-BE49-F238E27FC236}">
                <a16:creationId xmlns:a16="http://schemas.microsoft.com/office/drawing/2014/main" id="{E7EEA4D9-E864-2FD2-AFB3-A582F730DC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ow to Pack and Store Books in Your Storage Unit | StorageMart">
            <a:extLst>
              <a:ext uri="{FF2B5EF4-FFF2-40B4-BE49-F238E27FC236}">
                <a16:creationId xmlns:a16="http://schemas.microsoft.com/office/drawing/2014/main" id="{95D58ABD-8596-19B2-768D-26AEDF595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58" y="2149189"/>
            <a:ext cx="3047129" cy="22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topic: Hash Tables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8134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7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6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14925" r="-22397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14925" r="-13986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14925" r="-976" b="-308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04412" r="-22397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04412" r="-13986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04412" r="-976" b="-20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558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558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558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9141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Find the </a:t>
            </a:r>
            <a:r>
              <a:rPr lang="en-US" dirty="0">
                <a:solidFill>
                  <a:srgbClr val="FF00FF"/>
                </a:solidFill>
              </a:rPr>
              <a:t>next smallest </a:t>
            </a:r>
            <a:r>
              <a:rPr lang="en-US" dirty="0"/>
              <a:t>element, swap it into the </a:t>
            </a:r>
            <a:r>
              <a:rPr lang="en-US" dirty="0">
                <a:solidFill>
                  <a:srgbClr val="FF0000"/>
                </a:solidFill>
              </a:rPr>
              <a:t>next index </a:t>
            </a:r>
            <a:r>
              <a:rPr lang="en-US" dirty="0"/>
              <a:t>in the array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55224" y="3429000"/>
            <a:ext cx="6403076" cy="533400"/>
            <a:chOff x="1064524" y="3429000"/>
            <a:chExt cx="6403076" cy="533400"/>
          </a:xfrm>
        </p:grpSpPr>
        <p:sp>
          <p:nvSpPr>
            <p:cNvPr id="31" name="Rectangle 30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532761" y="2594649"/>
            <a:ext cx="19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 In Position</a:t>
            </a:r>
          </a:p>
        </p:txBody>
      </p:sp>
      <p:sp>
        <p:nvSpPr>
          <p:cNvPr id="84" name="Right Brace 83"/>
          <p:cNvSpPr/>
          <p:nvPr/>
        </p:nvSpPr>
        <p:spPr>
          <a:xfrm rot="16200000">
            <a:off x="4227393" y="1599631"/>
            <a:ext cx="457200" cy="32015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7FC1C4-490D-9A9C-01A2-EEFA377B5C8C}"/>
              </a:ext>
            </a:extLst>
          </p:cNvPr>
          <p:cNvGrpSpPr/>
          <p:nvPr/>
        </p:nvGrpSpPr>
        <p:grpSpPr>
          <a:xfrm>
            <a:off x="2763784" y="5361323"/>
            <a:ext cx="6403076" cy="533400"/>
            <a:chOff x="1064524" y="3429000"/>
            <a:chExt cx="6403076" cy="533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CD975D-0BE9-31D5-87C6-7B43D2D2B20A}"/>
                </a:ext>
              </a:extLst>
            </p:cNvPr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8A7C59-C4A2-49E5-A794-EE4A5318DB86}"/>
                </a:ext>
              </a:extLst>
            </p:cNvPr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E305A8-9655-2015-F98A-DF3F2EB7A3BB}"/>
                </a:ext>
              </a:extLst>
            </p:cNvPr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F9BA93-348F-0F98-5A21-2485D0A4F915}"/>
                </a:ext>
              </a:extLst>
            </p:cNvPr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AB0B74-7194-9EF9-34C8-B8D57FAFE86E}"/>
                </a:ext>
              </a:extLst>
            </p:cNvPr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FE97AD-1D3F-E9A1-7082-1B3D2FAB261D}"/>
                </a:ext>
              </a:extLst>
            </p:cNvPr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20FA69-1BEC-4261-855F-52E42F10B9AC}"/>
                </a:ext>
              </a:extLst>
            </p:cNvPr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02FFC2-3FF8-4DC6-0657-F424FCAFA82F}"/>
                </a:ext>
              </a:extLst>
            </p:cNvPr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07416B-67DA-23EF-5187-C56FC84E4DC0}"/>
                </a:ext>
              </a:extLst>
            </p:cNvPr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17EA7D-E718-1002-62EE-25FBC959A955}"/>
                </a:ext>
              </a:extLst>
            </p:cNvPr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87C529-5F83-34F8-F62B-B69053FD3AD0}"/>
                </a:ext>
              </a:extLst>
            </p:cNvPr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E5FA6C5-AAC4-0A1E-F594-9034DFAE4287}"/>
                </a:ext>
              </a:extLst>
            </p:cNvPr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7A0356-6BF8-E171-AA9F-1364E98D148A}"/>
              </a:ext>
            </a:extLst>
          </p:cNvPr>
          <p:cNvSpPr txBox="1"/>
          <p:nvPr/>
        </p:nvSpPr>
        <p:spPr>
          <a:xfrm>
            <a:off x="3441321" y="4526972"/>
            <a:ext cx="19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 In Position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A37B6D70-4385-F2D8-6AAA-CB7C46C6D398}"/>
              </a:ext>
            </a:extLst>
          </p:cNvPr>
          <p:cNvSpPr/>
          <p:nvPr/>
        </p:nvSpPr>
        <p:spPr>
          <a:xfrm rot="16200000">
            <a:off x="4402653" y="3265254"/>
            <a:ext cx="457200" cy="37349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2188"/>
                <a:ext cx="10515600" cy="167869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with the smallest thing in the array</a:t>
                </a:r>
              </a:p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with the smallest thing after index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with the smallest thing after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2188"/>
                <a:ext cx="10515600" cy="1678693"/>
              </a:xfrm>
              <a:blipFill>
                <a:blip r:embed="rId2"/>
                <a:stretch>
                  <a:fillRect l="-928" t="-9091" b="-5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-25400" y="2727751"/>
            <a:ext cx="4434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        smallest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     for (j=</a:t>
            </a:r>
            <a:r>
              <a:rPr lang="en-US" dirty="0" err="1"/>
              <a:t>i</a:t>
            </a:r>
            <a:r>
              <a:rPr lang="en-US" dirty="0"/>
              <a:t>; j&lt;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r>
              <a:rPr lang="en-US" dirty="0"/>
              <a:t>                if (a[j]&lt;a[smallest]){ smallest=j;}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temp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a[smallest];</a:t>
            </a:r>
          </a:p>
          <a:p>
            <a:r>
              <a:rPr lang="en-US" dirty="0"/>
              <a:t>        a[smallest]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FC986-B82D-A515-E69C-72BF9FDFD876}"/>
              </a:ext>
            </a:extLst>
          </p:cNvPr>
          <p:cNvGrpSpPr/>
          <p:nvPr/>
        </p:nvGrpSpPr>
        <p:grpSpPr>
          <a:xfrm>
            <a:off x="386080" y="5753526"/>
            <a:ext cx="11704320" cy="1259840"/>
            <a:chOff x="243840" y="4477752"/>
            <a:chExt cx="11704320" cy="12598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5E0C14-B25F-7E8A-FF79-255E7AE37201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6989E1-B347-004D-95D4-2D64C83D7131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1C1B728-AFDD-FFCE-025D-4532066C68E7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057654-A27D-F0BA-CC2B-C33F4B647198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2222319-A160-3607-3346-6311C929198B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A2EF9B-15E8-F11C-4E32-7F646B9C31A2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EF08F0F-692A-1DF1-34F9-5FD55D62AA6A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08EAEDB-EE70-97F9-1850-AAF49B3B844C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31B2DD-604C-2E8E-AC58-6FD316A47291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410D81B-73CD-F602-2A14-7B31CED10ECB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974E7BB-1009-D8D0-7EE9-F653A0108B6A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55B9692-25D4-D6D2-1463-AB278ACFD52C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ADB94C-F189-4586-82EF-9B48F1F6CE38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311039-AFFF-272A-B53A-C2165DCE2C9B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883E566-93E9-9044-B643-88AA4E7D1FE7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08703F-8424-56C0-42FC-7AED69F6C166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497EA3E-F912-EAA6-DADA-5F58369DB3E2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F1F98AC-0B68-5E1A-A709-8B9AA0B375B5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3DFB65-3A07-B421-AA6B-5E4B89E0183E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E89BE8-EE1C-67DE-ED9C-67E2F159BD0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950534F-5981-8FB2-4697-F108C990CB3F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F3C6F2B-72EB-85F7-049D-EA9CA3BBBC38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73139F-A075-5F45-B637-3641CB03786B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E8271A-BC44-C130-7766-CF3A65ADA6E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42AB55-96C5-BB09-7B46-F5B1060B776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BBE4FB6-097A-17D5-D547-2DBE1218C922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71AC63-FA3D-8B02-FEFE-091FEB8188B7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D434C37-6594-3ABC-B809-B53EF50CBE01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4584979-8516-1DF0-8FE1-CDCF3B37B1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316B61-3179-5A84-B76C-E83D02308C4F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288453-2B40-BE9B-014D-93AFF2596ECB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6A6100D-9E9B-C357-9B75-D51E38D25A6F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F67874-D5C1-15DB-D5E8-1EA75472B454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C39029-FB4F-8678-D40F-AEEA8D63F4F2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3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64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Maintain a </a:t>
            </a:r>
            <a:r>
              <a:rPr lang="en-US" dirty="0">
                <a:solidFill>
                  <a:srgbClr val="FF0000"/>
                </a:solidFill>
              </a:rPr>
              <a:t>sorted list prefix</a:t>
            </a:r>
            <a:r>
              <a:rPr lang="en-US" dirty="0"/>
              <a:t>, extend that prefix by “inserting” the </a:t>
            </a:r>
            <a:r>
              <a:rPr lang="en-US" dirty="0">
                <a:solidFill>
                  <a:srgbClr val="FF33CC"/>
                </a:solidFill>
              </a:rPr>
              <a:t>next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22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55224" y="3429000"/>
            <a:ext cx="6403076" cy="533400"/>
            <a:chOff x="1064524" y="3429000"/>
            <a:chExt cx="6403076" cy="533400"/>
          </a:xfrm>
        </p:grpSpPr>
        <p:sp>
          <p:nvSpPr>
            <p:cNvPr id="31" name="Rectangle 30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3" name="Right Brace 42"/>
          <p:cNvSpPr/>
          <p:nvPr/>
        </p:nvSpPr>
        <p:spPr>
          <a:xfrm rot="16200000">
            <a:off x="4494093" y="4076131"/>
            <a:ext cx="457200" cy="37349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61508" y="26786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55224" y="4114800"/>
            <a:ext cx="6403076" cy="533400"/>
            <a:chOff x="1064524" y="3429000"/>
            <a:chExt cx="6403076" cy="533400"/>
          </a:xfrm>
        </p:grpSpPr>
        <p:sp>
          <p:nvSpPr>
            <p:cNvPr id="46" name="Rectangle 45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55224" y="4800600"/>
            <a:ext cx="6403076" cy="533400"/>
            <a:chOff x="1064524" y="3429000"/>
            <a:chExt cx="6403076" cy="533400"/>
          </a:xfrm>
        </p:grpSpPr>
        <p:sp>
          <p:nvSpPr>
            <p:cNvPr id="59" name="Rectangle 58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855224" y="6172200"/>
            <a:ext cx="6403076" cy="533400"/>
            <a:chOff x="1064524" y="3429000"/>
            <a:chExt cx="6403076" cy="533400"/>
          </a:xfrm>
        </p:grpSpPr>
        <p:sp>
          <p:nvSpPr>
            <p:cNvPr id="72" name="Rectangle 71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84" name="Right Brace 83"/>
          <p:cNvSpPr/>
          <p:nvPr/>
        </p:nvSpPr>
        <p:spPr>
          <a:xfrm rot="16200000">
            <a:off x="4227393" y="1599631"/>
            <a:ext cx="457200" cy="32015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28208" y="54218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</p:spTree>
    <p:extLst>
      <p:ext uri="{BB962C8B-B14F-4D97-AF65-F5344CB8AC3E}">
        <p14:creationId xmlns:p14="http://schemas.microsoft.com/office/powerpoint/2010/main" val="404078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2188"/>
                <a:ext cx="11252200" cy="167869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If the items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are out of order, swap them</a:t>
                </a:r>
              </a:p>
              <a:p>
                <a:r>
                  <a:rPr lang="en-US" dirty="0"/>
                  <a:t>Keep swapping the item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with the thing to its left as long as the left thing is larger</a:t>
                </a:r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Keep swapping the item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with the thing to its left as long as the left thing is larger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2188"/>
                <a:ext cx="11252200" cy="1678693"/>
              </a:xfrm>
              <a:blipFill>
                <a:blip r:embed="rId2"/>
                <a:stretch>
                  <a:fillRect l="-650" t="-7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-25400" y="2575351"/>
            <a:ext cx="4434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        </a:t>
            </a:r>
            <a:r>
              <a:rPr lang="en-US" dirty="0" err="1"/>
              <a:t>prev</a:t>
            </a:r>
            <a:r>
              <a:rPr lang="en-US" dirty="0"/>
              <a:t> = i-1;</a:t>
            </a:r>
          </a:p>
          <a:p>
            <a:r>
              <a:rPr lang="en-US" dirty="0"/>
              <a:t>        while(a[</a:t>
            </a:r>
            <a:r>
              <a:rPr lang="en-US" dirty="0" err="1"/>
              <a:t>i</a:t>
            </a:r>
            <a:r>
              <a:rPr lang="en-US" dirty="0"/>
              <a:t>] &lt; a[</a:t>
            </a:r>
            <a:r>
              <a:rPr lang="en-US" dirty="0" err="1"/>
              <a:t>prev</a:t>
            </a:r>
            <a:r>
              <a:rPr lang="en-US" dirty="0"/>
              <a:t>] &amp;&amp; </a:t>
            </a:r>
            <a:r>
              <a:rPr lang="en-US" dirty="0" err="1"/>
              <a:t>prev</a:t>
            </a:r>
            <a:r>
              <a:rPr lang="en-US" dirty="0"/>
              <a:t> &gt; -1){</a:t>
            </a:r>
          </a:p>
          <a:p>
            <a:r>
              <a:rPr lang="en-US" dirty="0"/>
              <a:t>                temp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a[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prev</a:t>
            </a:r>
            <a:r>
              <a:rPr lang="en-US" dirty="0"/>
              <a:t>];</a:t>
            </a:r>
          </a:p>
          <a:p>
            <a:r>
              <a:rPr lang="en-US" dirty="0"/>
              <a:t>                a[</a:t>
            </a:r>
            <a:r>
              <a:rPr lang="en-US" dirty="0" err="1"/>
              <a:t>prev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</a:t>
            </a:r>
            <a:r>
              <a:rPr lang="en-US" dirty="0" err="1"/>
              <a:t>i</a:t>
            </a:r>
            <a:r>
              <a:rPr lang="en-US" dirty="0"/>
              <a:t>--;</a:t>
            </a:r>
          </a:p>
          <a:p>
            <a:r>
              <a:rPr lang="en-US" dirty="0"/>
              <a:t>                </a:t>
            </a:r>
            <a:r>
              <a:rPr lang="en-US" dirty="0" err="1"/>
              <a:t>prev</a:t>
            </a:r>
            <a:r>
              <a:rPr lang="en-US" dirty="0"/>
              <a:t>--;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FC986-B82D-A515-E69C-72BF9FDFD876}"/>
              </a:ext>
            </a:extLst>
          </p:cNvPr>
          <p:cNvGrpSpPr/>
          <p:nvPr/>
        </p:nvGrpSpPr>
        <p:grpSpPr>
          <a:xfrm>
            <a:off x="386080" y="5753526"/>
            <a:ext cx="11704320" cy="1259840"/>
            <a:chOff x="243840" y="4477752"/>
            <a:chExt cx="11704320" cy="12598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5E0C14-B25F-7E8A-FF79-255E7AE37201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6989E1-B347-004D-95D4-2D64C83D7131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1C1B728-AFDD-FFCE-025D-4532066C68E7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057654-A27D-F0BA-CC2B-C33F4B647198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2222319-A160-3607-3346-6311C929198B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A2EF9B-15E8-F11C-4E32-7F646B9C31A2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EF08F0F-692A-1DF1-34F9-5FD55D62AA6A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08EAEDB-EE70-97F9-1850-AAF49B3B844C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31B2DD-604C-2E8E-AC58-6FD316A47291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410D81B-73CD-F602-2A14-7B31CED10ECB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974E7BB-1009-D8D0-7EE9-F653A0108B6A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55B9692-25D4-D6D2-1463-AB278ACFD52C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ADB94C-F189-4586-82EF-9B48F1F6CE38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311039-AFFF-272A-B53A-C2165DCE2C9B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883E566-93E9-9044-B643-88AA4E7D1FE7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08703F-8424-56C0-42FC-7AED69F6C166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497EA3E-F912-EAA6-DADA-5F58369DB3E2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F1F98AC-0B68-5E1A-A709-8B9AA0B375B5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3DFB65-3A07-B421-AA6B-5E4B89E0183E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E89BE8-EE1C-67DE-ED9C-67E2F159BD0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950534F-5981-8FB2-4697-F108C990CB3F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F3C6F2B-72EB-85F7-049D-EA9CA3BBBC38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73139F-A075-5F45-B637-3641CB03786B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E8271A-BC44-C130-7766-CF3A65ADA6E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42AB55-96C5-BB09-7B46-F5B1060B776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BBE4FB6-097A-17D5-D547-2DBE1218C922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71AC63-FA3D-8B02-FEFE-091FEB8188B7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D434C37-6594-3ABC-B809-B53EF50CBE01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4584979-8516-1DF0-8FE1-CDCF3B37B1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316B61-3179-5A84-B76C-E83D02308C4F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288453-2B40-BE9B-014D-93AFF2596ECB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6A6100D-9E9B-C357-9B75-D51E38D25A6F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F67874-D5C1-15DB-D5E8-1EA75472B454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C39029-FB4F-8678-D40F-AEEA8D63F4F2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3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6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Bubble Sort – we won’t cover it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1552B0C-C8EA-5FE1-FACD-42E9A140A7A4}"/>
              </a:ext>
            </a:extLst>
          </p:cNvPr>
          <p:cNvSpPr/>
          <p:nvPr/>
        </p:nvSpPr>
        <p:spPr>
          <a:xfrm>
            <a:off x="1691640" y="2680236"/>
            <a:ext cx="4989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"the bubble sort seems to have nothing to recommend it, except a catchy name and the fact that it leads to some interesting theoretical problems” –Donald Knuth, The Art of Computer Programming</a:t>
            </a:r>
          </a:p>
        </p:txBody>
      </p:sp>
      <p:pic>
        <p:nvPicPr>
          <p:cNvPr id="44" name="Picture 2" descr="http://www-cs-faculty.stanford.edu/~knuth/dek-14May10-2.jpeg">
            <a:extLst>
              <a:ext uri="{FF2B5EF4-FFF2-40B4-BE49-F238E27FC236}">
                <a16:creationId xmlns:a16="http://schemas.microsoft.com/office/drawing/2014/main" id="{652CD0CD-4B59-39AA-30BC-4349CC77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6" y="2733677"/>
            <a:ext cx="3382324" cy="225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1280"/>
            <a:ext cx="8229600" cy="10668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Build a </a:t>
            </a:r>
            <a:r>
              <a:rPr lang="en-US" dirty="0" err="1"/>
              <a:t>maxHeap</a:t>
            </a:r>
            <a:r>
              <a:rPr lang="en-US" dirty="0"/>
              <a:t>, repeatedly delete the max element from the heap to build sorted list Right-to-Left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3470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402194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99357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7231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76502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Oval 106"/>
          <p:cNvSpPr/>
          <p:nvPr/>
        </p:nvSpPr>
        <p:spPr>
          <a:xfrm>
            <a:off x="4648201" y="567452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69104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69104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60925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60925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31047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31047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7" idx="0"/>
            <a:endCxn id="102" idx="3"/>
          </p:cNvCxnSpPr>
          <p:nvPr/>
        </p:nvCxnSpPr>
        <p:spPr>
          <a:xfrm flipV="1">
            <a:off x="4992240" y="5352338"/>
            <a:ext cx="319733" cy="322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58088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58088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418080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25232" y="3167225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Max Heap Property</a:t>
            </a:r>
            <a:r>
              <a:rPr lang="en-US" sz="2400" dirty="0"/>
              <a:t>: Each node is larger than its children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53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405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716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656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411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352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448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36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42600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88088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2982381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74807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34794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29327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strike="sngStrike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89670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29A1-5CF0-19FF-2850-9349F3E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188"/>
            <a:ext cx="11252200" cy="1678693"/>
          </a:xfrm>
        </p:spPr>
        <p:txBody>
          <a:bodyPr>
            <a:normAutofit/>
          </a:bodyPr>
          <a:lstStyle/>
          <a:p>
            <a:r>
              <a:rPr lang="en-US" dirty="0"/>
              <a:t>Build a heap</a:t>
            </a:r>
          </a:p>
          <a:p>
            <a:r>
              <a:rPr lang="en-US" dirty="0"/>
              <a:t>Call </a:t>
            </a:r>
            <a:r>
              <a:rPr lang="en-US" dirty="0" err="1"/>
              <a:t>deleteMax</a:t>
            </a:r>
            <a:endParaRPr lang="en-US" dirty="0"/>
          </a:p>
          <a:p>
            <a:r>
              <a:rPr lang="en-US" dirty="0"/>
              <a:t>Put that at the end of the array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299720" y="3273374"/>
            <a:ext cx="4434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myHeap</a:t>
            </a:r>
            <a:r>
              <a:rPr lang="en-US" dirty="0"/>
              <a:t> = </a:t>
            </a:r>
            <a:r>
              <a:rPr lang="en-US" dirty="0" err="1"/>
              <a:t>buildHeap</a:t>
            </a:r>
            <a:r>
              <a:rPr lang="en-US" dirty="0"/>
              <a:t>(a);</a:t>
            </a:r>
          </a:p>
          <a:p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a.length-1; </a:t>
            </a:r>
            <a:r>
              <a:rPr lang="en-US" dirty="0" err="1"/>
              <a:t>i</a:t>
            </a:r>
            <a:r>
              <a:rPr lang="en-US" dirty="0"/>
              <a:t>&gt;=0; </a:t>
            </a:r>
            <a:r>
              <a:rPr lang="en-US" dirty="0" err="1"/>
              <a:t>i</a:t>
            </a:r>
            <a:r>
              <a:rPr lang="en-US" dirty="0"/>
              <a:t>--){</a:t>
            </a:r>
          </a:p>
          <a:p>
            <a:r>
              <a:rPr lang="en-US" dirty="0"/>
              <a:t>        item = </a:t>
            </a:r>
            <a:r>
              <a:rPr lang="en-US" dirty="0" err="1"/>
              <a:t>myHeap.deleteMax</a:t>
            </a:r>
            <a:r>
              <a:rPr lang="en-US" dirty="0"/>
              <a:t>();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item;</a:t>
            </a:r>
          </a:p>
          <a:p>
            <a:r>
              <a:rPr lang="en-US" dirty="0"/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2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801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2811-03DA-EEF2-696E-79B19FD8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 Place” Sorting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B60587-5F27-0865-429E-8AA3C8FC40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sorting algorithm which requires no extra data structures</a:t>
                </a:r>
              </a:p>
              <a:p>
                <a:r>
                  <a:rPr lang="en-US" dirty="0"/>
                  <a:t>Idea: It sorts items just by swapping things in the same array given</a:t>
                </a:r>
              </a:p>
              <a:p>
                <a:r>
                  <a:rPr lang="en-US" dirty="0"/>
                  <a:t>Definition: it only uses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extra space</a:t>
                </a:r>
              </a:p>
              <a:p>
                <a:endParaRPr lang="en-US" dirty="0"/>
              </a:p>
              <a:p>
                <a:r>
                  <a:rPr lang="en-US" dirty="0"/>
                  <a:t>Selection sort: In Place!</a:t>
                </a:r>
              </a:p>
              <a:p>
                <a:r>
                  <a:rPr lang="en-US" dirty="0"/>
                  <a:t>Insertion sort: In Place!</a:t>
                </a:r>
              </a:p>
              <a:p>
                <a:r>
                  <a:rPr lang="en-US" dirty="0"/>
                  <a:t>Heap sort: Not In Place!</a:t>
                </a:r>
              </a:p>
              <a:p>
                <a:pPr lvl="1"/>
                <a:r>
                  <a:rPr lang="en-US" dirty="0"/>
                  <a:t>But we can fix that!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B60587-5F27-0865-429E-8AA3C8FC4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56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1280"/>
            <a:ext cx="82296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3470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402194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99357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7231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76502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Oval 106"/>
          <p:cNvSpPr/>
          <p:nvPr/>
        </p:nvSpPr>
        <p:spPr>
          <a:xfrm>
            <a:off x="4648201" y="567452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69104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69104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60925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60925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31047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31047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7" idx="0"/>
            <a:endCxn id="102" idx="3"/>
          </p:cNvCxnSpPr>
          <p:nvPr/>
        </p:nvCxnSpPr>
        <p:spPr>
          <a:xfrm flipV="1">
            <a:off x="4992240" y="5352338"/>
            <a:ext cx="319733" cy="322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58088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58088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418080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405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716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656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411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352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448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36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42600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3153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5676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2712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32951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87229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95819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34682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29A1-5CF0-19FF-2850-9349F3E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188"/>
            <a:ext cx="11252200" cy="1678693"/>
          </a:xfrm>
        </p:spPr>
        <p:txBody>
          <a:bodyPr>
            <a:normAutofit/>
          </a:bodyPr>
          <a:lstStyle/>
          <a:p>
            <a:r>
              <a:rPr lang="en-US" dirty="0"/>
              <a:t>Build a heap using the same array (Floyd’s build heap algorithm works)</a:t>
            </a:r>
          </a:p>
          <a:p>
            <a:r>
              <a:rPr lang="en-US" dirty="0"/>
              <a:t>Call </a:t>
            </a:r>
            <a:r>
              <a:rPr lang="en-US" dirty="0" err="1"/>
              <a:t>deleteMax</a:t>
            </a:r>
            <a:endParaRPr lang="en-US" dirty="0"/>
          </a:p>
          <a:p>
            <a:r>
              <a:rPr lang="en-US" dirty="0"/>
              <a:t>Put that at the end of the array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299720" y="3273374"/>
            <a:ext cx="4434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buildHeap</a:t>
            </a:r>
            <a:r>
              <a:rPr lang="en-US" dirty="0"/>
              <a:t>(a);</a:t>
            </a:r>
          </a:p>
          <a:p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a.length-1; </a:t>
            </a:r>
            <a:r>
              <a:rPr lang="en-US" dirty="0" err="1"/>
              <a:t>i</a:t>
            </a:r>
            <a:r>
              <a:rPr lang="en-US" dirty="0"/>
              <a:t>&gt;=0; </a:t>
            </a:r>
            <a:r>
              <a:rPr lang="en-US" dirty="0" err="1"/>
              <a:t>i</a:t>
            </a:r>
            <a:r>
              <a:rPr lang="en-US" dirty="0"/>
              <a:t>--){</a:t>
            </a:r>
          </a:p>
          <a:p>
            <a:r>
              <a:rPr lang="en-US" dirty="0"/>
              <a:t>        temp=a[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a[0];</a:t>
            </a:r>
          </a:p>
          <a:p>
            <a:r>
              <a:rPr lang="en-US" dirty="0"/>
              <a:t>        a[0] = temp;</a:t>
            </a:r>
          </a:p>
          <a:p>
            <a:r>
              <a:rPr lang="en-US" dirty="0"/>
              <a:t>        </a:t>
            </a:r>
            <a:r>
              <a:rPr lang="en-US" dirty="0" err="1"/>
              <a:t>percolateDown</a:t>
            </a:r>
            <a:r>
              <a:rPr lang="en-US" dirty="0"/>
              <a:t>(0);</a:t>
            </a:r>
          </a:p>
          <a:p>
            <a:r>
              <a:rPr lang="en-US" dirty="0"/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2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5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359360" y="5078329"/>
            <a:ext cx="142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length-1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3108518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A8AF-72A5-B472-A0CD-E37AFD3D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292A-1917-0E43-0B96-34F56EC9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Collision occurs when we want to insert something into an already-occupied position in the hash table</a:t>
            </a:r>
          </a:p>
          <a:p>
            <a:r>
              <a:rPr lang="en-US" dirty="0"/>
              <a:t>2 main strategies:</a:t>
            </a:r>
          </a:p>
          <a:p>
            <a:pPr lvl="1"/>
            <a:r>
              <a:rPr lang="en-US" dirty="0"/>
              <a:t>Separate Chaining</a:t>
            </a:r>
          </a:p>
          <a:p>
            <a:pPr lvl="2"/>
            <a:r>
              <a:rPr lang="en-US" dirty="0"/>
              <a:t>Use a secondary data structure to contain the items</a:t>
            </a:r>
          </a:p>
          <a:p>
            <a:pPr lvl="3"/>
            <a:r>
              <a:rPr lang="en-US" dirty="0"/>
              <a:t>E.g. each index in the hash table is itself a linked list</a:t>
            </a:r>
          </a:p>
          <a:p>
            <a:pPr lvl="1"/>
            <a:r>
              <a:rPr lang="en-US" dirty="0"/>
              <a:t>Open Addressing</a:t>
            </a:r>
          </a:p>
          <a:p>
            <a:pPr lvl="2"/>
            <a:r>
              <a:rPr lang="en-US" dirty="0"/>
              <a:t>Use a different spot in the table instead</a:t>
            </a:r>
          </a:p>
          <a:p>
            <a:pPr lvl="3"/>
            <a:r>
              <a:rPr lang="en-US" dirty="0"/>
              <a:t>Linear Probing</a:t>
            </a:r>
          </a:p>
          <a:p>
            <a:pPr lvl="3"/>
            <a:r>
              <a:rPr lang="en-US" dirty="0"/>
              <a:t>Quadratic Probing</a:t>
            </a:r>
          </a:p>
          <a:p>
            <a:pPr lvl="3"/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91B734-73D3-DC0E-2EA2-99B52DE40162}"/>
              </a:ext>
            </a:extLst>
          </p:cNvPr>
          <p:cNvGrpSpPr/>
          <p:nvPr/>
        </p:nvGrpSpPr>
        <p:grpSpPr>
          <a:xfrm>
            <a:off x="5389880" y="5395595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AB576A-E277-4D44-8605-52AA1885F28A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6B729D-973C-9729-632E-7734BF046430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280AE4-DF69-9BCF-A1E0-3A8E6BE2B33B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B8C4FDE-B0DE-2771-370F-1A0C867096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B97DC60-EB0D-24EA-F496-C00651236C4A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589CB5-BA80-50F5-226F-5781BC30B89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334B41-6AC4-A0BD-25EF-9FB7C063565F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AA01879-292C-EAF8-264C-81133339D775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E7C03F-94AB-7223-381C-92C41393769B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5E6F94F-27FE-D263-E64E-FE7AB20BF7C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F73501A-40F5-F49B-0791-7DCE4C01864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056CA-946D-B557-9168-1E9CA2B477B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2E4B604-A8C8-A753-DAD3-56463AC1B8B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0D010B-46BA-24A7-2F9F-E2B5E82325AC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DE21E00-A30B-1A54-F38A-541C565F934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4F2D1BF-F61C-68D8-1070-7FA83CFF1DF3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D8FBC60-940C-B628-8C12-BC09ED41F40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9443195-B9EA-DE7E-DBA2-00E011DBA1C2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00E23E-90B1-5279-C25A-4E2AC8972ED3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77FE1D7-CC95-D643-4744-7214AFBD5D15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DCB5281-E8A2-F396-0EC9-1F31090E63F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D01229-04B7-F7D8-4C7C-A8A02458CA1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28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504-CA46-CA67-A734-8DDC6861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Rehashing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your load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gets too large, copy everything over to a larger hash table</a:t>
                </a:r>
              </a:p>
              <a:p>
                <a:pPr lvl="1"/>
                <a:r>
                  <a:rPr lang="en-US" dirty="0"/>
                  <a:t>To do this: make a new, larger array</a:t>
                </a:r>
              </a:p>
              <a:p>
                <a:pPr lvl="1"/>
                <a:r>
                  <a:rPr lang="en-US" dirty="0"/>
                  <a:t>Re-insert all items into the new hash table by reapplying the hash function</a:t>
                </a:r>
              </a:p>
              <a:p>
                <a:pPr lvl="2"/>
                <a:r>
                  <a:rPr lang="en-US" dirty="0"/>
                  <a:t>We need to reapply the hash function because items should map to a different index</a:t>
                </a:r>
              </a:p>
              <a:p>
                <a:pPr lvl="1"/>
                <a:r>
                  <a:rPr lang="en-US" dirty="0"/>
                  <a:t>New array should be “roughly” double the length (but probably still want it to be prime)</a:t>
                </a:r>
              </a:p>
              <a:p>
                <a:r>
                  <a:rPr lang="en-US" dirty="0"/>
                  <a:t>What does “too large” mean?</a:t>
                </a:r>
              </a:p>
              <a:p>
                <a:pPr lvl="1"/>
                <a:r>
                  <a:rPr lang="en-US" dirty="0"/>
                  <a:t>For separate chaining,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open addressing,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4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Insert Procedure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%10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62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33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Repeat until you either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or else you reach an empty cell in the table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76BC9F7-99BA-B7BC-1AD2-84242D56EDF4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2EC1DB-D4A6-6B7B-7C6F-C60875C4B880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F0BD263-8B0C-EE09-006A-586758C0344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BCB131B-1A39-0FB0-EC28-AB2DC716545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0065800-76F9-7D0C-E5B6-87020D3297B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A775EEE-4045-A0E9-526E-AC2E4A2B220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B9BA47-C1A1-480B-FBD9-0B5D0C3FEC2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61FD45-4837-E870-55ED-6756EC2B5361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EA9484-5BD7-74CD-F516-9CC8D067DE6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F251C79-01BF-5C06-7487-02E695D99A4F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67AFA12-FBBE-9F99-7B1A-AE3BB7D429F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245A2F-6564-4891-A90C-E3E2BF04E12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E4A53B-9B6C-7B8D-8E87-A270ED0D10A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BD0B4C-F158-E738-E58A-1DA6795238D8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8BF469-3A2B-FC51-C4A4-253D9013DAF7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9AC31F3-54B7-B947-0217-17FC02604175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6818FCD-6E83-A9BD-EAA4-3AAD7B03036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B224D1-EB59-30C6-540B-8994D7663CDC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F476A-B374-374B-789B-67414FC2A44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3329E1-825C-BBDB-1055-328D27B7B73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9B7E04-AA65-9DC6-22AD-B63B7FA8D35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F17D356-8CC5-C0AF-2880-5EE8F66A33E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BF3FBC-BB62-99F8-8361-7ECF47FBB82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41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Assume it is present</a:t>
                </a:r>
              </a:p>
              <a:p>
                <a:r>
                  <a:rPr lang="en-US" dirty="0"/>
                  <a:t>Beginning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probe until we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(call this location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Mark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as empty (e.g. null), then continue probing while doing the following until you find another empty index</a:t>
                </a:r>
              </a:p>
              <a:p>
                <a:pPr lvl="1"/>
                <a:r>
                  <a:rPr lang="en-US" dirty="0"/>
                  <a:t>If you come across a key which hashes to a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move that item to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and update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F387865-D6B3-8587-09E8-5CD31E13046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181C52-626F-FED7-E42B-5197B1371785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A939B2-C32B-6627-7D0A-988872501ED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919772A-B0F4-4ADD-DB4F-9629D7C5512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0AC0AE-1B49-6671-B294-33F730D8276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96B516C-93B9-57A5-6B86-232A242A0550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ED7752-D7E4-7171-A7FE-B10E19044DA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1575A89-6E67-D480-DD5F-3137641C88E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3F8F715-4079-97B3-A6A5-2A78BD64DF8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D9C4C72-1025-EC8B-3ACA-FABBC3652DA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B4C3245-CE3A-9FF3-02B6-13180C87DCA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B1430E6-19F4-92A9-81E3-2A173BB2108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5B83A83-94DE-8C82-C87A-70DDD7775F65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39240A-6DCC-53C4-D040-B382ACE1771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BB6038A-3189-2451-C956-1CC4E3230B8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D5C3A8-31FF-19C5-01D2-FDA293EB0C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0102509-1C4B-5D84-C96E-A5AE1AAF3AF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436469-A3A6-DF70-D8C0-9999C0D8541B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643D0A-07F3-117B-A8BB-008B9DDDA498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5022D3-8588-6E98-AA75-FEE59861FF49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E7651B-5654-CB4A-084B-117AF7224368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60B1476-0333-B34B-FAD7-DED45ACA45C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418FACF-8183-0EB6-9A9C-04DAB6E8AA50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227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30064</TotalTime>
  <Words>3014</Words>
  <Application>Microsoft Office PowerPoint</Application>
  <PresentationFormat>Widescreen</PresentationFormat>
  <Paragraphs>1002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Cambria Math</vt:lpstr>
      <vt:lpstr>Calibri Light</vt:lpstr>
      <vt:lpstr>Arial</vt:lpstr>
      <vt:lpstr>Calibri</vt:lpstr>
      <vt:lpstr>Aptos</vt:lpstr>
      <vt:lpstr>Office Theme</vt:lpstr>
      <vt:lpstr>CSE 332 Summer 2024 Lecture 11: Hashing 3</vt:lpstr>
      <vt:lpstr>Next topic: Hash Tables</vt:lpstr>
      <vt:lpstr>Dictionary (Map) ADT</vt:lpstr>
      <vt:lpstr>Hash Tables</vt:lpstr>
      <vt:lpstr>Collision Resolution</vt:lpstr>
      <vt:lpstr>Rehashing</vt:lpstr>
      <vt:lpstr>Linear Probing: Insert Procedure</vt:lpstr>
      <vt:lpstr>Linear Probing: Find</vt:lpstr>
      <vt:lpstr>Linear Probing: Delete</vt:lpstr>
      <vt:lpstr>Linear Probing: Delete</vt:lpstr>
      <vt:lpstr>Downsides of Linear Probing</vt:lpstr>
      <vt:lpstr>Quadratic Probing: Insert Procedure</vt:lpstr>
      <vt:lpstr>Quadratic Probing: Example</vt:lpstr>
      <vt:lpstr>Using Quadratic Probing</vt:lpstr>
      <vt:lpstr>Double Hashing: Insert Procedure</vt:lpstr>
      <vt:lpstr>Sorting</vt:lpstr>
      <vt:lpstr>More Formal Definition</vt:lpstr>
      <vt:lpstr>Sorting “Landscape”</vt:lpstr>
      <vt:lpstr>“Moving Day” Sorting Algorithm</vt:lpstr>
      <vt:lpstr>Selection Sort</vt:lpstr>
      <vt:lpstr>Selection Sort</vt:lpstr>
      <vt:lpstr>Insertion Sort</vt:lpstr>
      <vt:lpstr>Insertion Sort</vt:lpstr>
      <vt:lpstr>Aside: Bubble Sort – we won’t cover it</vt:lpstr>
      <vt:lpstr>Heap Sort</vt:lpstr>
      <vt:lpstr>Heap Sort</vt:lpstr>
      <vt:lpstr>Heap Sort</vt:lpstr>
      <vt:lpstr>Heap Sort</vt:lpstr>
      <vt:lpstr>Heap Sort</vt:lpstr>
      <vt:lpstr>Heap Sort</vt:lpstr>
      <vt:lpstr>“In Place” Sorting Algorithm</vt:lpstr>
      <vt:lpstr>In Place Heap Sort</vt:lpstr>
      <vt:lpstr>Heap Sort</vt:lpstr>
      <vt:lpstr>Heap Sort</vt:lpstr>
      <vt:lpstr>Heap Sort</vt:lpstr>
      <vt:lpstr>Heap Sort</vt:lpstr>
      <vt:lpstr>Heap Sort</vt:lpstr>
      <vt:lpstr>Heap Sort</vt:lpstr>
      <vt:lpstr>In Place Heap Sort</vt:lpstr>
      <vt:lpstr>Floyd’s buildHeap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120</cp:revision>
  <dcterms:created xsi:type="dcterms:W3CDTF">2023-09-26T20:08:20Z</dcterms:created>
  <dcterms:modified xsi:type="dcterms:W3CDTF">2024-07-12T16:26:38Z</dcterms:modified>
</cp:coreProperties>
</file>