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21ab718b8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21ab718b8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721ab718b8_0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721ab718b8_0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Factoring integers - outside of both (probably)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Halting problem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721ab718b8_0_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721ab718b8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721ab718b8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721ab718b8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721ab718b8_0_2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721ab718b8_0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Imagine you don’t know that it’s NPcomplete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721ab718b8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721ab718b8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721ab718b8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721ab718b8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7231f9285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7231f9285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7231f9285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7231f9285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Try to solve this problem with a budget of 5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7231f92851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7231f92851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7231f92851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7231f92851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721ab718b8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721ab718b8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7231f92851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7231f92851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7231f9285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27231f9285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721ab718b8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721ab718b8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721ab718b8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721ab718b8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721ab718b8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721ab718b8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721ab718b8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721ab718b8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Does NOT stand for “not polynomial”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721ab718b8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721ab718b8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 = NP or P != NP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if P was equal to NP, how would it change?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if it isn’t?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721ab718b8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721ab718b8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would be useful if someone could PROVE this (just like we did with comparison sort) so we can stop trying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you would DEFINITELY get a CS building named after you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721ab718b8_0_2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721ab718b8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more set!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P, NP, NP-Complete (Part 2)</a:t>
            </a:r>
            <a:endParaRPr sz="2500"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/>
          <p:nvPr/>
        </p:nvSpPr>
        <p:spPr>
          <a:xfrm>
            <a:off x="503700" y="435900"/>
            <a:ext cx="7729800" cy="4378200"/>
          </a:xfrm>
          <a:prstGeom prst="ellipse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/>
              <a:t>NP</a:t>
            </a:r>
            <a:endParaRPr sz="1800"/>
          </a:p>
        </p:txBody>
      </p:sp>
      <p:sp>
        <p:nvSpPr>
          <p:cNvPr id="111" name="Google Shape;111;p22"/>
          <p:cNvSpPr/>
          <p:nvPr/>
        </p:nvSpPr>
        <p:spPr>
          <a:xfrm>
            <a:off x="726475" y="1675750"/>
            <a:ext cx="2344200" cy="23055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/>
              <a:t>P</a:t>
            </a:r>
            <a:endParaRPr b="1"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Sorting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Shortest Path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Euler Circuit</a:t>
            </a:r>
            <a:endParaRPr sz="1800"/>
          </a:p>
        </p:txBody>
      </p:sp>
      <p:sp>
        <p:nvSpPr>
          <p:cNvPr id="112" name="Google Shape;112;p22"/>
          <p:cNvSpPr/>
          <p:nvPr/>
        </p:nvSpPr>
        <p:spPr>
          <a:xfrm>
            <a:off x="4368575" y="1472250"/>
            <a:ext cx="3603300" cy="25089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/>
              <a:t>N</a:t>
            </a:r>
            <a:r>
              <a:rPr b="1" lang="en" sz="2800"/>
              <a:t>P-complete</a:t>
            </a:r>
            <a:endParaRPr b="1"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Hamiltonian Circuit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Satisfiability (SAT)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Vertex Cover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Travelling Salesman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Saving Your Job</a:t>
            </a:r>
            <a:endParaRPr/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Try as you might, every solution you come up with for the Hamiltonian Circuit problem runs in exponential time…..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You have to report back to your boss.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Your options: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Keep working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Come up with an alternative plan…</a:t>
            </a:r>
            <a:endParaRPr sz="2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Third Task</a:t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Your boss buys your story that others couldn’t solve the last problem.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Again, your company has to send someone by car to a set of cities. There is a road between every pair of cities.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primary cost is distance traveled (which translates to fuel costs).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Your boss wants you to figure out </a:t>
            </a:r>
            <a:r>
              <a:rPr i="1" lang="en" sz="2200" u="sng"/>
              <a:t>how to drive to each city exactly once</a:t>
            </a:r>
            <a:r>
              <a:rPr lang="en" sz="2200"/>
              <a:t>, then return to the first city, while </a:t>
            </a:r>
            <a:r>
              <a:rPr i="1" lang="en" sz="2200" u="sng"/>
              <a:t>staying within a fixed mileage budget k</a:t>
            </a:r>
            <a:r>
              <a:rPr lang="en" sz="2200"/>
              <a:t>.</a:t>
            </a:r>
            <a:endParaRPr sz="2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Travelling Salesperson Problem (TSP)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Your third task is basically TSP: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Given </a:t>
            </a:r>
            <a:r>
              <a:rPr lang="en" sz="2200" u="sng"/>
              <a:t>complete</a:t>
            </a:r>
            <a:r>
              <a:rPr lang="en" sz="2200"/>
              <a:t> weighted graph G, integer k.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Is there a cycle that visits all vertices with cost &lt;= k?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One of the canonical problems.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Note difference from Hamiltonian cycle: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graph is complete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we care about weight.</a:t>
            </a:r>
            <a:endParaRPr sz="2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general, what to do with a Hard Problem</a:t>
            </a:r>
            <a:endParaRPr/>
          </a:p>
        </p:txBody>
      </p:sp>
      <p:sp>
        <p:nvSpPr>
          <p:cNvPr id="136" name="Google Shape;13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Your problem seems really hard.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If you can </a:t>
            </a:r>
            <a:r>
              <a:rPr lang="en" sz="2200">
                <a:solidFill>
                  <a:srgbClr val="FF0000"/>
                </a:solidFill>
              </a:rPr>
              <a:t>transform a known NP-complete problem into the one you’re trying to solve</a:t>
            </a:r>
            <a:r>
              <a:rPr lang="en" sz="2200"/>
              <a:t>, then you can stop working on your problem!</a:t>
            </a:r>
            <a:endParaRPr sz="2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Transforming Hamiltonian Cycle to TSP</a:t>
            </a:r>
            <a:endParaRPr/>
          </a:p>
        </p:txBody>
      </p:sp>
      <p:sp>
        <p:nvSpPr>
          <p:cNvPr id="142" name="Google Shape;142;p27"/>
          <p:cNvSpPr txBox="1"/>
          <p:nvPr>
            <p:ph idx="1" type="body"/>
          </p:nvPr>
        </p:nvSpPr>
        <p:spPr>
          <a:xfrm>
            <a:off x="311700" y="1152475"/>
            <a:ext cx="8520600" cy="39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55441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50"/>
              <a:t>We can “reduce” Hamiltonian Cycle to TSP.</a:t>
            </a:r>
            <a:endParaRPr sz="2350"/>
          </a:p>
          <a:p>
            <a:pPr indent="-355441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50"/>
              <a:t>Given graph G=(V, E):</a:t>
            </a:r>
            <a:endParaRPr sz="2350"/>
          </a:p>
          <a:p>
            <a:pPr indent="-355441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350"/>
              <a:t>Assign weight of 1 to each edge</a:t>
            </a:r>
            <a:endParaRPr sz="2350"/>
          </a:p>
          <a:p>
            <a:pPr indent="-355441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350"/>
              <a:t>Augment the graph with edges until it is a complete graph G’=(V, E’)</a:t>
            </a:r>
            <a:endParaRPr sz="2350"/>
          </a:p>
          <a:p>
            <a:pPr indent="-355441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350"/>
              <a:t>Assign weights of 2 to the new edges</a:t>
            </a:r>
            <a:endParaRPr sz="2350"/>
          </a:p>
          <a:p>
            <a:pPr indent="-355441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350"/>
              <a:t>Let k = |V|.</a:t>
            </a:r>
            <a:endParaRPr sz="235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Notes: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The transformation must take polynomial time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You reduce the known NP-complete problem into your problem (not the other way around)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In this case we are assuming Hamiltonian Cycle is our known NP-complete problem (in reality, both are known NP-complete)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48" name="Google Shape;148;p28"/>
          <p:cNvSpPr txBox="1"/>
          <p:nvPr>
            <p:ph idx="1" type="body"/>
          </p:nvPr>
        </p:nvSpPr>
        <p:spPr>
          <a:xfrm>
            <a:off x="311700" y="3913325"/>
            <a:ext cx="8520600" cy="123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G</a:t>
            </a:r>
            <a:endParaRPr sz="22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Input to Hamiltonian Circuit Problem</a:t>
            </a:r>
            <a:endParaRPr/>
          </a:p>
        </p:txBody>
      </p:sp>
      <p:pic>
        <p:nvPicPr>
          <p:cNvPr id="149" name="Google Shape;149;p28"/>
          <p:cNvPicPr preferRelativeResize="0"/>
          <p:nvPr/>
        </p:nvPicPr>
        <p:blipFill rotWithShape="1">
          <a:blip r:embed="rId3">
            <a:alphaModFix/>
          </a:blip>
          <a:srcRect b="0" l="9763" r="0" t="3203"/>
          <a:stretch/>
        </p:blipFill>
        <p:spPr>
          <a:xfrm>
            <a:off x="2528175" y="445025"/>
            <a:ext cx="4005701" cy="3400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55" name="Google Shape;155;p29"/>
          <p:cNvSpPr txBox="1"/>
          <p:nvPr>
            <p:ph idx="1" type="body"/>
          </p:nvPr>
        </p:nvSpPr>
        <p:spPr>
          <a:xfrm>
            <a:off x="311700" y="3913325"/>
            <a:ext cx="8520600" cy="123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G											G’</a:t>
            </a:r>
            <a:endParaRPr sz="2200"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Input to Hamiltonian							Input to Traveling</a:t>
            </a:r>
            <a:br>
              <a:rPr lang="en"/>
            </a:br>
            <a:r>
              <a:rPr lang="en"/>
              <a:t>	Circuit Problem								Salesperson Problem</a:t>
            </a:r>
            <a:endParaRPr/>
          </a:p>
        </p:txBody>
      </p:sp>
      <p:pic>
        <p:nvPicPr>
          <p:cNvPr id="156" name="Google Shape;156;p29"/>
          <p:cNvPicPr preferRelativeResize="0"/>
          <p:nvPr/>
        </p:nvPicPr>
        <p:blipFill rotWithShape="1">
          <a:blip r:embed="rId3">
            <a:alphaModFix/>
          </a:blip>
          <a:srcRect b="0" l="9763" r="0" t="3203"/>
          <a:stretch/>
        </p:blipFill>
        <p:spPr>
          <a:xfrm>
            <a:off x="1079850" y="1293638"/>
            <a:ext cx="2761199" cy="23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9"/>
          <p:cNvPicPr preferRelativeResize="0"/>
          <p:nvPr/>
        </p:nvPicPr>
        <p:blipFill rotWithShape="1">
          <a:blip r:embed="rId3">
            <a:alphaModFix/>
          </a:blip>
          <a:srcRect b="0" l="9763" r="0" t="3203"/>
          <a:stretch/>
        </p:blipFill>
        <p:spPr>
          <a:xfrm>
            <a:off x="5319925" y="1293625"/>
            <a:ext cx="2761199" cy="2343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8" name="Google Shape;158;p29"/>
          <p:cNvCxnSpPr>
            <a:stCxn id="156" idx="3"/>
          </p:cNvCxnSpPr>
          <p:nvPr/>
        </p:nvCxnSpPr>
        <p:spPr>
          <a:xfrm>
            <a:off x="3841050" y="2465525"/>
            <a:ext cx="1070100" cy="45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9" name="Google Shape;159;p29"/>
          <p:cNvSpPr txBox="1"/>
          <p:nvPr/>
        </p:nvSpPr>
        <p:spPr>
          <a:xfrm>
            <a:off x="3312775" y="658675"/>
            <a:ext cx="2392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Polynomial time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transformation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160" name="Google Shape;160;p29"/>
          <p:cNvCxnSpPr/>
          <p:nvPr/>
        </p:nvCxnSpPr>
        <p:spPr>
          <a:xfrm flipH="1">
            <a:off x="4504275" y="1414225"/>
            <a:ext cx="9600" cy="10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1" name="Google Shape;161;p29"/>
          <p:cNvCxnSpPr/>
          <p:nvPr/>
        </p:nvCxnSpPr>
        <p:spPr>
          <a:xfrm>
            <a:off x="6393050" y="1365800"/>
            <a:ext cx="1598400" cy="1375500"/>
          </a:xfrm>
          <a:prstGeom prst="curvedConnector3">
            <a:avLst>
              <a:gd fmla="val 86053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2" name="Google Shape;162;p29"/>
          <p:cNvSpPr/>
          <p:nvPr/>
        </p:nvSpPr>
        <p:spPr>
          <a:xfrm>
            <a:off x="4986305" y="1394850"/>
            <a:ext cx="1087075" cy="2024475"/>
          </a:xfrm>
          <a:custGeom>
            <a:rect b="b" l="l" r="r" t="t"/>
            <a:pathLst>
              <a:path extrusionOk="0" h="80979" w="43483">
                <a:moveTo>
                  <a:pt x="14812" y="80979"/>
                </a:moveTo>
                <a:cubicBezTo>
                  <a:pt x="12487" y="76975"/>
                  <a:pt x="2285" y="68128"/>
                  <a:pt x="864" y="56956"/>
                </a:cubicBezTo>
                <a:cubicBezTo>
                  <a:pt x="-557" y="45784"/>
                  <a:pt x="-815" y="23441"/>
                  <a:pt x="6288" y="13948"/>
                </a:cubicBezTo>
                <a:cubicBezTo>
                  <a:pt x="13391" y="4455"/>
                  <a:pt x="37285" y="2325"/>
                  <a:pt x="43484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3" name="Google Shape;163;p29"/>
          <p:cNvSpPr txBox="1"/>
          <p:nvPr/>
        </p:nvSpPr>
        <p:spPr>
          <a:xfrm>
            <a:off x="5666575" y="1520775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</a:t>
            </a:r>
            <a:endParaRPr b="1" sz="1800"/>
          </a:p>
        </p:txBody>
      </p:sp>
      <p:sp>
        <p:nvSpPr>
          <p:cNvPr id="164" name="Google Shape;164;p29"/>
          <p:cNvSpPr txBox="1"/>
          <p:nvPr/>
        </p:nvSpPr>
        <p:spPr>
          <a:xfrm>
            <a:off x="6545800" y="1520775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</a:t>
            </a:r>
            <a:endParaRPr b="1" sz="1800"/>
          </a:p>
        </p:txBody>
      </p:sp>
      <p:sp>
        <p:nvSpPr>
          <p:cNvPr id="165" name="Google Shape;165;p29"/>
          <p:cNvSpPr txBox="1"/>
          <p:nvPr/>
        </p:nvSpPr>
        <p:spPr>
          <a:xfrm>
            <a:off x="6139000" y="1874300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</a:t>
            </a:r>
            <a:endParaRPr b="1" sz="1800"/>
          </a:p>
        </p:txBody>
      </p:sp>
      <p:sp>
        <p:nvSpPr>
          <p:cNvPr id="166" name="Google Shape;166;p29"/>
          <p:cNvSpPr txBox="1"/>
          <p:nvPr/>
        </p:nvSpPr>
        <p:spPr>
          <a:xfrm>
            <a:off x="5930050" y="2286275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</a:t>
            </a:r>
            <a:endParaRPr b="1" sz="1800"/>
          </a:p>
        </p:txBody>
      </p:sp>
      <p:sp>
        <p:nvSpPr>
          <p:cNvPr id="167" name="Google Shape;167;p29"/>
          <p:cNvSpPr txBox="1"/>
          <p:nvPr/>
        </p:nvSpPr>
        <p:spPr>
          <a:xfrm>
            <a:off x="5467050" y="2571750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</a:t>
            </a:r>
            <a:endParaRPr b="1" sz="1800"/>
          </a:p>
        </p:txBody>
      </p:sp>
      <p:sp>
        <p:nvSpPr>
          <p:cNvPr id="168" name="Google Shape;168;p29"/>
          <p:cNvSpPr txBox="1"/>
          <p:nvPr/>
        </p:nvSpPr>
        <p:spPr>
          <a:xfrm>
            <a:off x="6497125" y="2893813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</a:t>
            </a:r>
            <a:endParaRPr b="1" sz="1800"/>
          </a:p>
        </p:txBody>
      </p:sp>
      <p:sp>
        <p:nvSpPr>
          <p:cNvPr id="169" name="Google Shape;169;p29"/>
          <p:cNvSpPr txBox="1"/>
          <p:nvPr/>
        </p:nvSpPr>
        <p:spPr>
          <a:xfrm>
            <a:off x="6251650" y="2571750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</a:t>
            </a:r>
            <a:endParaRPr b="1" sz="1800"/>
          </a:p>
        </p:txBody>
      </p:sp>
      <p:sp>
        <p:nvSpPr>
          <p:cNvPr id="170" name="Google Shape;170;p29"/>
          <p:cNvSpPr txBox="1"/>
          <p:nvPr/>
        </p:nvSpPr>
        <p:spPr>
          <a:xfrm>
            <a:off x="7218625" y="2288525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</a:t>
            </a:r>
            <a:endParaRPr b="1" sz="1800"/>
          </a:p>
        </p:txBody>
      </p:sp>
      <p:sp>
        <p:nvSpPr>
          <p:cNvPr id="171" name="Google Shape;171;p29"/>
          <p:cNvSpPr txBox="1"/>
          <p:nvPr/>
        </p:nvSpPr>
        <p:spPr>
          <a:xfrm>
            <a:off x="7476650" y="1473875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2</a:t>
            </a:r>
            <a:endParaRPr b="1" sz="1800"/>
          </a:p>
        </p:txBody>
      </p:sp>
      <p:sp>
        <p:nvSpPr>
          <p:cNvPr id="172" name="Google Shape;172;p29"/>
          <p:cNvSpPr txBox="1"/>
          <p:nvPr/>
        </p:nvSpPr>
        <p:spPr>
          <a:xfrm>
            <a:off x="4786625" y="1669200"/>
            <a:ext cx="4068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2</a:t>
            </a:r>
            <a:endParaRPr b="1"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Hamiltonian Circuit -&gt; Traveling Salesperson</a:t>
            </a:r>
            <a:endParaRPr/>
          </a:p>
        </p:txBody>
      </p:sp>
      <p:sp>
        <p:nvSpPr>
          <p:cNvPr id="178" name="Google Shape;17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30"/>
          <p:cNvSpPr txBox="1"/>
          <p:nvPr/>
        </p:nvSpPr>
        <p:spPr>
          <a:xfrm>
            <a:off x="300275" y="2247250"/>
            <a:ext cx="1452900" cy="9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Input to Hamiltonian Circuit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0" name="Google Shape;180;p30"/>
          <p:cNvSpPr txBox="1"/>
          <p:nvPr/>
        </p:nvSpPr>
        <p:spPr>
          <a:xfrm>
            <a:off x="2310150" y="1733800"/>
            <a:ext cx="4523700" cy="2014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    Transform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         into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         TSP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1" name="Google Shape;181;p30"/>
          <p:cNvSpPr txBox="1"/>
          <p:nvPr/>
        </p:nvSpPr>
        <p:spPr>
          <a:xfrm>
            <a:off x="7691250" y="2247250"/>
            <a:ext cx="1452900" cy="9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Hamiltonian Circuit Solution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182" name="Google Shape;182;p30"/>
          <p:cNvCxnSpPr>
            <a:stCxn id="179" idx="3"/>
            <a:endCxn id="180" idx="1"/>
          </p:cNvCxnSpPr>
          <p:nvPr/>
        </p:nvCxnSpPr>
        <p:spPr>
          <a:xfrm>
            <a:off x="1753175" y="2741200"/>
            <a:ext cx="557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3" name="Google Shape;183;p30"/>
          <p:cNvCxnSpPr>
            <a:stCxn id="180" idx="3"/>
            <a:endCxn id="181" idx="1"/>
          </p:cNvCxnSpPr>
          <p:nvPr/>
        </p:nvCxnSpPr>
        <p:spPr>
          <a:xfrm>
            <a:off x="6833850" y="2741200"/>
            <a:ext cx="857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4" name="Google Shape;184;p30"/>
          <p:cNvSpPr txBox="1"/>
          <p:nvPr/>
        </p:nvSpPr>
        <p:spPr>
          <a:xfrm>
            <a:off x="4533250" y="2043850"/>
            <a:ext cx="2053500" cy="1310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TSP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185" name="Google Shape;185;p30"/>
          <p:cNvCxnSpPr>
            <a:endCxn id="184" idx="1"/>
          </p:cNvCxnSpPr>
          <p:nvPr/>
        </p:nvCxnSpPr>
        <p:spPr>
          <a:xfrm>
            <a:off x="3758350" y="2692900"/>
            <a:ext cx="774900" cy="6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Polynomial-time transformation</a:t>
            </a:r>
            <a:endParaRPr/>
          </a:p>
        </p:txBody>
      </p:sp>
      <p:sp>
        <p:nvSpPr>
          <p:cNvPr id="191" name="Google Shape;191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G’ has a TSP tour of weight |V| iff G has a Hamiltonian Cycle.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What was the cost of transforming HC into TSP?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In the end, because there is a polynomial time transformation from HC to TSP, we say </a:t>
            </a:r>
            <a:r>
              <a:rPr i="1" lang="en" sz="2200" u="sng"/>
              <a:t>TSP is “at least as hard as” Hamiltonian cycle</a:t>
            </a:r>
            <a:r>
              <a:rPr lang="en" sz="2200"/>
              <a:t>.</a:t>
            </a:r>
            <a:endParaRPr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notes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Course evals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P3 was due LAST NIGHT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Char char="○"/>
            </a:pPr>
            <a:r>
              <a:rPr lang="en" sz="1600">
                <a:solidFill>
                  <a:srgbClr val="0000FF"/>
                </a:solidFill>
              </a:rPr>
              <a:t>Late due date is Saturday night</a:t>
            </a:r>
            <a:r>
              <a:rPr lang="en" sz="1600">
                <a:solidFill>
                  <a:srgbClr val="0000FF"/>
                </a:solidFill>
              </a:rPr>
              <a:t> (11:59pm)</a:t>
            </a:r>
            <a:endParaRPr sz="1200"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Final review session - Tuesday 6/4, 2:30-5:20pm, GWN 301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OH in finals week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Final exam is THURSDAY 6/6 at 8:30am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we do about it?</a:t>
            </a:r>
            <a:endParaRPr/>
          </a:p>
        </p:txBody>
      </p:sp>
      <p:sp>
        <p:nvSpPr>
          <p:cNvPr id="197" name="Google Shape;197;p32"/>
          <p:cNvSpPr txBox="1"/>
          <p:nvPr>
            <p:ph idx="1" type="body"/>
          </p:nvPr>
        </p:nvSpPr>
        <p:spPr>
          <a:xfrm>
            <a:off x="311700" y="1152475"/>
            <a:ext cx="8520600" cy="389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Approximation Algorithm: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Can we get an efficient algorithm that guarantees something </a:t>
            </a:r>
            <a:r>
              <a:rPr i="1" lang="en" sz="2000">
                <a:solidFill>
                  <a:srgbClr val="0000FF"/>
                </a:solidFill>
              </a:rPr>
              <a:t>close</a:t>
            </a:r>
            <a:r>
              <a:rPr lang="en" sz="2000"/>
              <a:t> to optimal? (e.g. Answer is guaranteed to be within 1.5x of Optimal, but solved in polynomial time).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Restrictions: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Many hard problems are easy for restricted inputs (e.g. graph is always a tree, degree of vertices is always 3 or less).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Heuristics: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Can we get something that seems to work well (good approximation/fast enough) </a:t>
            </a:r>
            <a:r>
              <a:rPr i="1" lang="en" sz="2000">
                <a:solidFill>
                  <a:srgbClr val="0000FF"/>
                </a:solidFill>
              </a:rPr>
              <a:t>most</a:t>
            </a:r>
            <a:r>
              <a:rPr lang="en" sz="2000"/>
              <a:t> of the time? (e.g. In practice, n is small-ish)</a:t>
            </a:r>
            <a:endParaRPr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Great Quick Reference</a:t>
            </a:r>
            <a:endParaRPr/>
          </a:p>
        </p:txBody>
      </p:sp>
      <p:sp>
        <p:nvSpPr>
          <p:cNvPr id="203" name="Google Shape;203;p33"/>
          <p:cNvSpPr txBox="1"/>
          <p:nvPr>
            <p:ph idx="1" type="body"/>
          </p:nvPr>
        </p:nvSpPr>
        <p:spPr>
          <a:xfrm>
            <a:off x="311700" y="1152475"/>
            <a:ext cx="4395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i="1" lang="en" sz="2200"/>
              <a:t>Computers and Intractability: A Guide to the Theory of NP-Completeness</a:t>
            </a:r>
            <a:r>
              <a:rPr lang="en" sz="2200"/>
              <a:t>, by Michael S. Garey and David S. Johnson</a:t>
            </a:r>
            <a:endParaRPr sz="2200"/>
          </a:p>
        </p:txBody>
      </p:sp>
      <p:pic>
        <p:nvPicPr>
          <p:cNvPr id="204" name="Google Shape;20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2700" y="904875"/>
            <a:ext cx="2219325" cy="33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(2 lectures)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 Few (graph) Problems: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Euler Circuits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Hamiltonian Circuits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Intractability: P and NP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NP-Complete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What now?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Glimmer of Hope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If given a candidate solution to a problem, we can </a:t>
            </a:r>
            <a:r>
              <a:rPr b="1" lang="en" sz="2200" u="sng"/>
              <a:t>check if that solution is correct in polynomial-time,</a:t>
            </a:r>
            <a:r>
              <a:rPr lang="en" sz="2200"/>
              <a:t> then </a:t>
            </a:r>
            <a:r>
              <a:rPr lang="en" sz="2200">
                <a:solidFill>
                  <a:srgbClr val="0000FF"/>
                </a:solidFill>
              </a:rPr>
              <a:t>maybe</a:t>
            </a:r>
            <a:r>
              <a:rPr lang="en" sz="2200"/>
              <a:t> a polynomial-time solution exists?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Example: can we do this with Hamiltonian Circuit?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Given a candidate path, is it a Hamiltonian Circuit?</a:t>
            </a: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Complexity Class NP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9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>
                <a:solidFill>
                  <a:srgbClr val="0000FF"/>
                </a:solidFill>
              </a:rPr>
              <a:t>Definition</a:t>
            </a:r>
            <a:r>
              <a:rPr lang="en" sz="2200"/>
              <a:t>: NP is the set of all problems for which a given </a:t>
            </a:r>
            <a:r>
              <a:rPr i="1" lang="en" sz="2200" u="sng"/>
              <a:t>candidate solution</a:t>
            </a:r>
            <a:r>
              <a:rPr lang="en" sz="2200"/>
              <a:t> can be </a:t>
            </a:r>
            <a:r>
              <a:rPr i="1" lang="en" sz="2200" u="sng"/>
              <a:t>tested</a:t>
            </a:r>
            <a:r>
              <a:rPr lang="en" sz="2200"/>
              <a:t> in polynomial time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Examples of problems in NP: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i="1" lang="en" sz="2200">
                <a:solidFill>
                  <a:srgbClr val="0000FF"/>
                </a:solidFill>
              </a:rPr>
              <a:t>Hamiltonian circuit</a:t>
            </a:r>
            <a:r>
              <a:rPr lang="en" sz="2200"/>
              <a:t>: Given a candidate path, can test in linear time if it is a Hamiltonian circuit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i="1" lang="en" sz="2200">
                <a:solidFill>
                  <a:srgbClr val="0000FF"/>
                </a:solidFill>
              </a:rPr>
              <a:t>Vertex Cover</a:t>
            </a:r>
            <a:r>
              <a:rPr lang="en" sz="2200"/>
              <a:t>: Given a subset of vertices, do they cover all edges?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-"/>
            </a:pPr>
            <a:r>
              <a:rPr i="1" lang="en" sz="2200">
                <a:solidFill>
                  <a:srgbClr val="0000FF"/>
                </a:solidFill>
              </a:rPr>
              <a:t>All problems that are in P (why?)</a:t>
            </a:r>
            <a:endParaRPr i="1" sz="22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we call it “NP”?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7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NP stands for </a:t>
            </a:r>
            <a:r>
              <a:rPr b="1" lang="en" sz="2000" u="sng">
                <a:solidFill>
                  <a:srgbClr val="0000FF"/>
                </a:solidFill>
              </a:rPr>
              <a:t>Nondeterministic Polynomial time</a:t>
            </a:r>
            <a:endParaRPr b="1" sz="2000" u="sng">
              <a:solidFill>
                <a:srgbClr val="0000FF"/>
              </a:solidFill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rgbClr val="FF0000"/>
                </a:solidFill>
              </a:rPr>
              <a:t>Why “nondeterministic”?</a:t>
            </a:r>
            <a:r>
              <a:rPr lang="en" sz="2000"/>
              <a:t> Corresponds to algorithms that can guess a solution (if it exists), the solution is then verified to be correct in polynomial time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Can also think of as allowing a special operation that allows the algorithm to magically guess the right choice at each branch point.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algorithms we’ve discussed are </a:t>
            </a:r>
            <a:r>
              <a:rPr lang="en" sz="2000" u="sng"/>
              <a:t>NOT</a:t>
            </a:r>
            <a:r>
              <a:rPr lang="en" sz="2000"/>
              <a:t> nondeterministic – purely theoretical idea invented to understand how hard a problem could be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/>
          <p:nvPr/>
        </p:nvSpPr>
        <p:spPr>
          <a:xfrm>
            <a:off x="503700" y="435900"/>
            <a:ext cx="7729800" cy="4378200"/>
          </a:xfrm>
          <a:prstGeom prst="ellipse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/>
              <a:t>NP</a:t>
            </a:r>
            <a:endParaRPr sz="1800"/>
          </a:p>
        </p:txBody>
      </p:sp>
      <p:sp>
        <p:nvSpPr>
          <p:cNvPr id="92" name="Google Shape;92;p19"/>
          <p:cNvSpPr/>
          <p:nvPr/>
        </p:nvSpPr>
        <p:spPr>
          <a:xfrm>
            <a:off x="726475" y="1675750"/>
            <a:ext cx="2344200" cy="23055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/>
              <a:t>P</a:t>
            </a:r>
            <a:endParaRPr b="1"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Sorting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Shortest Path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Euler Circuit</a:t>
            </a:r>
            <a:endParaRPr sz="1800"/>
          </a:p>
        </p:txBody>
      </p:sp>
      <p:sp>
        <p:nvSpPr>
          <p:cNvPr id="93" name="Google Shape;93;p19"/>
          <p:cNvSpPr txBox="1"/>
          <p:nvPr/>
        </p:nvSpPr>
        <p:spPr>
          <a:xfrm>
            <a:off x="5007850" y="1830700"/>
            <a:ext cx="2780100" cy="8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Hamiltonian Circuit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Satisfiability (SAT)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Vertex Cover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Travelling Salesman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Chance to Win a Turing Award!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It is generally believed that P ≠ NP,</a:t>
            </a:r>
            <a:br>
              <a:rPr lang="en" sz="2200"/>
            </a:br>
            <a:r>
              <a:rPr lang="en" sz="2200"/>
              <a:t>     i.e. there are problems in NP that are </a:t>
            </a:r>
            <a:r>
              <a:rPr b="1" lang="en" sz="2200"/>
              <a:t>not</a:t>
            </a:r>
            <a:r>
              <a:rPr lang="en" sz="2200"/>
              <a:t> in P</a:t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But no one has been able to show even one such problem!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Char char="-"/>
            </a:pPr>
            <a:r>
              <a:rPr lang="en" sz="2200">
                <a:solidFill>
                  <a:srgbClr val="FF0000"/>
                </a:solidFill>
              </a:rPr>
              <a:t>This is the fundamental open problem in theoretical computer science</a:t>
            </a:r>
            <a:endParaRPr sz="2200">
              <a:solidFill>
                <a:srgbClr val="FF0000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Nearly everyone has given up trying to prove it. Instead, theoreticians prove theorems about what follows once we assume P ≠ NP !</a:t>
            </a:r>
            <a:endParaRPr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NP-completeness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Set of problems in NP that (we are pretty sure) </a:t>
            </a:r>
            <a:r>
              <a:rPr b="1" i="1" lang="en" sz="2200"/>
              <a:t>cannot</a:t>
            </a:r>
            <a:r>
              <a:rPr lang="en" sz="2200"/>
              <a:t> be solved in polynomial time.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These are thought of as the </a:t>
            </a:r>
            <a:r>
              <a:rPr b="1" lang="en" sz="2200"/>
              <a:t>hardest</a:t>
            </a:r>
            <a:r>
              <a:rPr lang="en" sz="2200"/>
              <a:t> problems in the class NP.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Interesting fact</a:t>
            </a:r>
            <a:r>
              <a:rPr lang="en" sz="2200"/>
              <a:t>: If any one NP-complete problem could be solved in polynomial time, then </a:t>
            </a:r>
            <a:r>
              <a:rPr b="1" i="1" lang="en" sz="2200"/>
              <a:t>all</a:t>
            </a:r>
            <a:r>
              <a:rPr lang="en" sz="2200"/>
              <a:t> NP-complete problems could be solved in polynomial time.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FF0000"/>
              </a:buClr>
              <a:buSzPts val="2200"/>
              <a:buChar char="●"/>
            </a:pPr>
            <a:r>
              <a:rPr lang="en" sz="2200">
                <a:solidFill>
                  <a:srgbClr val="FF0000"/>
                </a:solidFill>
              </a:rPr>
              <a:t>Also: If any NP-complete problem is in P, then all of NP is in P</a:t>
            </a:r>
            <a:endParaRPr sz="2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