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f47929a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f47929a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soup!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CSE 421 - </a:t>
            </a:r>
            <a:r>
              <a:rPr lang="en"/>
              <a:t>natural</a:t>
            </a:r>
            <a:r>
              <a:rPr lang="en"/>
              <a:t> successor to 332, graphs, etc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CSE 431 - </a:t>
            </a:r>
            <a:r>
              <a:rPr lang="en"/>
              <a:t>natural successor to 311, complexity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to leave out some details here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f47929aed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df47929aed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Traversal not enough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f47929aed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df47929aed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f47929aed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f47929aed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f47929aed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df47929aed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f47929aed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df47929aed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necessarily mutually exclusive!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f47929aed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df47929aed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f47929aed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df47929aed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f47929aed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f47929aed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f47929aed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df47929aed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haven’t seen anything this bad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others are called “polynomial running times”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f47929aed_1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df47929aed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f47929aed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f47929aed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211afb77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211afb77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211afb7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211afb7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211afb77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7211afb77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211afb77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7211afb77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211afb77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7211afb77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211afb77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7211afb77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211afb77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7211afb77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world: applications in formal model checking, hardware design verification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7211afb77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7211afb77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world: how many video cameras do you need to surveil a space?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211afb77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7211afb77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“complete” mean?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f47929aed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f47929aed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f47929aed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f47929aed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f47929aed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df47929aed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f47929aed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f47929aed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“Oiler”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Aka a cycle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f47929aed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f47929aed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degrees! Can go in and out, easy to know if it’s possible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f47929aed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f47929aed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easily calculate if this is possible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 it, we’ll just do a traversal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f47929aed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f47929aed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Traversal not enough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/>
              <a:t>CSE 332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Data Structures &amp; Parallelism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P, NP, NP-Complete (Part 1)</a:t>
            </a:r>
            <a:endParaRPr sz="2500"/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Melissa Winstanley</a:t>
            </a:r>
            <a:endParaRPr i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 2024</a:t>
            </a:r>
            <a:endParaRPr i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Euler Circuit Example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457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Euler(A): A B G E D G C A						Euler(B):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592" l="0" r="0" t="602"/>
          <a:stretch/>
        </p:blipFill>
        <p:spPr>
          <a:xfrm>
            <a:off x="511557" y="1017725"/>
            <a:ext cx="2798043" cy="35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325" y="1170125"/>
            <a:ext cx="3043201" cy="324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Euler Circuit Example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457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Euler(A): A B G E D G C A						Euler(B): B D F E C B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592" l="0" r="0" t="602"/>
          <a:stretch/>
        </p:blipFill>
        <p:spPr>
          <a:xfrm>
            <a:off x="511557" y="1017725"/>
            <a:ext cx="2798043" cy="35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 rotWithShape="1">
          <a:blip r:embed="rId4">
            <a:alphaModFix/>
          </a:blip>
          <a:srcRect b="932" l="0" r="0" t="932"/>
          <a:stretch/>
        </p:blipFill>
        <p:spPr>
          <a:xfrm>
            <a:off x="5206325" y="1170125"/>
            <a:ext cx="3043200" cy="3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Euler Circuit Example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457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Euler(A): A </a:t>
            </a:r>
            <a:r>
              <a:rPr b="1" lang="en" u="sng">
                <a:solidFill>
                  <a:srgbClr val="0000FF"/>
                </a:solidFill>
              </a:rPr>
              <a:t>B</a:t>
            </a:r>
            <a:r>
              <a:rPr lang="en"/>
              <a:t> G E D G C A						Euler(B): </a:t>
            </a:r>
            <a:r>
              <a:rPr lang="en">
                <a:solidFill>
                  <a:srgbClr val="0000FF"/>
                </a:solidFill>
              </a:rPr>
              <a:t>B D F E C B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592" l="0" r="0" t="602"/>
          <a:stretch/>
        </p:blipFill>
        <p:spPr>
          <a:xfrm>
            <a:off x="511557" y="1017725"/>
            <a:ext cx="2798043" cy="35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 rotWithShape="1">
          <a:blip r:embed="rId4">
            <a:alphaModFix/>
          </a:blip>
          <a:srcRect b="932" l="0" r="0" t="932"/>
          <a:stretch/>
        </p:blipFill>
        <p:spPr>
          <a:xfrm>
            <a:off x="5206325" y="1170125"/>
            <a:ext cx="3043200" cy="3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2650025" y="3701075"/>
            <a:ext cx="35334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Splice!</a:t>
            </a:r>
            <a:br>
              <a:rPr b="1" lang="en" sz="1800">
                <a:solidFill>
                  <a:schemeClr val="dk2"/>
                </a:solidFill>
              </a:rPr>
            </a:br>
            <a:r>
              <a:rPr b="1" lang="en" sz="1800">
                <a:solidFill>
                  <a:schemeClr val="dk2"/>
                </a:solidFill>
              </a:rPr>
              <a:t>A </a:t>
            </a:r>
            <a:r>
              <a:rPr b="1" lang="en" sz="1800">
                <a:solidFill>
                  <a:srgbClr val="0000FF"/>
                </a:solidFill>
              </a:rPr>
              <a:t>B D F E C B</a:t>
            </a:r>
            <a:r>
              <a:rPr b="1" lang="en" sz="1800">
                <a:solidFill>
                  <a:schemeClr val="dk2"/>
                </a:solidFill>
              </a:rPr>
              <a:t> G E D G C A	</a:t>
            </a:r>
            <a:endParaRPr b="1" sz="1800">
              <a:solidFill>
                <a:schemeClr val="dk2"/>
              </a:solidFill>
            </a:endParaRPr>
          </a:p>
        </p:txBody>
      </p:sp>
      <p:cxnSp>
        <p:nvCxnSpPr>
          <p:cNvPr id="132" name="Google Shape;132;p24"/>
          <p:cNvCxnSpPr/>
          <p:nvPr/>
        </p:nvCxnSpPr>
        <p:spPr>
          <a:xfrm flipH="1" rot="10800000">
            <a:off x="3142000" y="4405425"/>
            <a:ext cx="637500" cy="23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24"/>
          <p:cNvCxnSpPr/>
          <p:nvPr/>
        </p:nvCxnSpPr>
        <p:spPr>
          <a:xfrm rot="10800000">
            <a:off x="4975850" y="4394325"/>
            <a:ext cx="626100" cy="246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Second Task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Your boss is pleased…and assigns you a new task.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Your company has to send someone by car to a set of cities.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primary cost is the exorbitant toll going into each city.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200"/>
              </a:spcAft>
              <a:buSzPts val="2200"/>
              <a:buChar char="●"/>
            </a:pPr>
            <a:r>
              <a:rPr lang="en" sz="2200"/>
              <a:t>Your boss wants you to figure out </a:t>
            </a:r>
            <a:r>
              <a:rPr i="1" lang="en" sz="2200" u="sng"/>
              <a:t>how to drive to each city exactly once</a:t>
            </a:r>
            <a:r>
              <a:rPr i="1" lang="en" sz="2200"/>
              <a:t>, returning in the end to the city of origin.</a:t>
            </a:r>
            <a:endParaRPr i="1"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Hamiltonian Circuits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5994600" cy="3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Euler circuit</a:t>
            </a:r>
            <a:r>
              <a:rPr lang="en" sz="2000"/>
              <a:t>: A cycle that goes through each </a:t>
            </a:r>
            <a:r>
              <a:rPr i="1" lang="en" sz="2000">
                <a:solidFill>
                  <a:srgbClr val="0000FF"/>
                </a:solidFill>
              </a:rPr>
              <a:t>edge</a:t>
            </a:r>
            <a:r>
              <a:rPr lang="en" sz="2000"/>
              <a:t> exactly </a:t>
            </a:r>
            <a:r>
              <a:rPr lang="en" sz="2000"/>
              <a:t>once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 u="sng">
                <a:solidFill>
                  <a:srgbClr val="0000FF"/>
                </a:solidFill>
              </a:rPr>
              <a:t>Hamiltonian circuit</a:t>
            </a:r>
            <a:r>
              <a:rPr lang="en" sz="2000"/>
              <a:t>: A cycle that goes through each </a:t>
            </a:r>
            <a:r>
              <a:rPr i="1" lang="en" sz="2000">
                <a:solidFill>
                  <a:srgbClr val="0000FF"/>
                </a:solidFill>
              </a:rPr>
              <a:t>vertex</a:t>
            </a:r>
            <a:r>
              <a:rPr lang="en" sz="2000"/>
              <a:t> exactly once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Does graph </a:t>
            </a:r>
            <a:r>
              <a:rPr b="1" lang="en" sz="2000"/>
              <a:t>I</a:t>
            </a:r>
            <a:r>
              <a:rPr lang="en" sz="2000"/>
              <a:t> have: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An Euler circuit?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 Hamiltonian circuit?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Does graph </a:t>
            </a:r>
            <a:r>
              <a:rPr b="1" lang="en" sz="2000"/>
              <a:t>II</a:t>
            </a:r>
            <a:r>
              <a:rPr lang="en" sz="2000"/>
              <a:t> have: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An Euler circuit?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 Hamiltonian circuit?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Which problem sounds harder?</a:t>
            </a:r>
            <a:endParaRPr sz="2000"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125" y="661263"/>
            <a:ext cx="2650634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Hamiltonian Circuits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Problem</a:t>
            </a:r>
            <a:r>
              <a:rPr lang="en"/>
              <a:t>: Find a Hamiltonian circuit in a connected, undirected graph </a:t>
            </a:r>
            <a:r>
              <a:rPr b="1" lang="en"/>
              <a:t>G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One solution</a:t>
            </a:r>
            <a:r>
              <a:rPr lang="en"/>
              <a:t>: Search through </a:t>
            </a:r>
            <a:r>
              <a:rPr i="1" lang="en">
                <a:solidFill>
                  <a:srgbClr val="0000FF"/>
                </a:solidFill>
              </a:rPr>
              <a:t>all paths</a:t>
            </a:r>
            <a:r>
              <a:rPr lang="en"/>
              <a:t> to find one that visits each vertex exactly once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use your favorite graph search algorithm to find paths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an </a:t>
            </a:r>
            <a:r>
              <a:rPr i="1" lang="en"/>
              <a:t>exhaustive search</a:t>
            </a:r>
            <a:r>
              <a:rPr lang="en"/>
              <a:t> (“brute force”) algorithm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Worst case: need to search all paths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en">
                <a:solidFill>
                  <a:srgbClr val="FF0000"/>
                </a:solidFill>
              </a:rPr>
              <a:t>How many paths??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Exhaustive Search Algorithm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Worst case: need to search all paths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800"/>
              <a:buChar char="-"/>
            </a:pPr>
            <a:r>
              <a:rPr lang="en">
                <a:solidFill>
                  <a:srgbClr val="0000FF"/>
                </a:solidFill>
              </a:rPr>
              <a:t>How many paths?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Can depict these paths as a </a:t>
            </a:r>
            <a:r>
              <a:rPr i="1" lang="en"/>
              <a:t>search tree:</a:t>
            </a:r>
            <a:endParaRPr i="1"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8752" r="6923" t="0"/>
          <a:stretch/>
        </p:blipFill>
        <p:spPr>
          <a:xfrm>
            <a:off x="1570650" y="2515850"/>
            <a:ext cx="3326848" cy="250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5255325" y="3880000"/>
            <a:ext cx="335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FF"/>
                </a:solidFill>
              </a:rPr>
              <a:t>Search tree of paths from </a:t>
            </a:r>
            <a:r>
              <a:rPr b="1" i="1" lang="en" sz="1800">
                <a:solidFill>
                  <a:srgbClr val="0000FF"/>
                </a:solidFill>
              </a:rPr>
              <a:t>B</a:t>
            </a:r>
            <a:endParaRPr b="1" i="1" sz="1800">
              <a:solidFill>
                <a:srgbClr val="0000FF"/>
              </a:solidFill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4">
            <a:alphaModFix/>
          </a:blip>
          <a:srcRect b="0" l="0" r="13457" t="56144"/>
          <a:stretch/>
        </p:blipFill>
        <p:spPr>
          <a:xfrm>
            <a:off x="6472400" y="1442400"/>
            <a:ext cx="2293926" cy="167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Exhaustive Search Algorithm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562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Let the </a:t>
            </a:r>
            <a:r>
              <a:rPr i="1" lang="en" sz="2200"/>
              <a:t>average</a:t>
            </a:r>
            <a:r>
              <a:rPr lang="en" sz="2200"/>
              <a:t> branching factor of each node in this tree be b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|V| vertices, each with </a:t>
            </a:r>
            <a:r>
              <a:rPr lang="en" sz="2200"/>
              <a:t>≈ </a:t>
            </a:r>
            <a:r>
              <a:rPr lang="en" sz="2200"/>
              <a:t>b branches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Total number of paths </a:t>
            </a:r>
            <a:r>
              <a:rPr lang="en" sz="2200"/>
              <a:t>≈</a:t>
            </a:r>
            <a:r>
              <a:rPr lang="en" sz="2200"/>
              <a:t> b·b·b … ·b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Worst case →</a:t>
            </a:r>
            <a:endParaRPr sz="2200"/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8752" r="6923" t="0"/>
          <a:stretch/>
        </p:blipFill>
        <p:spPr>
          <a:xfrm>
            <a:off x="5417100" y="1865513"/>
            <a:ext cx="3326848" cy="250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5477700" y="4370175"/>
            <a:ext cx="335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FF"/>
                </a:solidFill>
              </a:rPr>
              <a:t>Search tree of paths from </a:t>
            </a:r>
            <a:r>
              <a:rPr b="1" i="1" lang="en" sz="1800">
                <a:solidFill>
                  <a:srgbClr val="0000FF"/>
                </a:solidFill>
              </a:rPr>
              <a:t>B</a:t>
            </a:r>
            <a:endParaRPr b="1" i="1"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times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30"/>
          <p:cNvGrpSpPr/>
          <p:nvPr/>
        </p:nvGrpSpPr>
        <p:grpSpPr>
          <a:xfrm>
            <a:off x="2732025" y="1237800"/>
            <a:ext cx="3416400" cy="3416400"/>
            <a:chOff x="4572000" y="1152475"/>
            <a:chExt cx="3416400" cy="3416400"/>
          </a:xfrm>
        </p:grpSpPr>
        <p:cxnSp>
          <p:nvCxnSpPr>
            <p:cNvPr id="177" name="Google Shape;177;p30"/>
            <p:cNvCxnSpPr/>
            <p:nvPr/>
          </p:nvCxnSpPr>
          <p:spPr>
            <a:xfrm>
              <a:off x="4572000" y="1152475"/>
              <a:ext cx="0" cy="3416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30"/>
            <p:cNvCxnSpPr/>
            <p:nvPr/>
          </p:nvCxnSpPr>
          <p:spPr>
            <a:xfrm>
              <a:off x="6280200" y="2860675"/>
              <a:ext cx="0" cy="34164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Running Times</a:t>
            </a:r>
            <a:endParaRPr/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311700" y="4740975"/>
            <a:ext cx="8520600" cy="4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Somewhat old, from Rosen</a:t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7987"/>
            <a:ext cx="9144003" cy="3812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notes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Course evals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P3 is due TOMORROW (11:59pm)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Late due date is Saturday night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 review session - Tuesday 6/4, 2:30-5:20pm, GWN 301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OH in finals week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 exam is THURSDAY 6/6 at 8:30am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Exhaustive Search Algorithm</a:t>
            </a:r>
            <a:endParaRPr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11700" y="1152475"/>
            <a:ext cx="562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Let the </a:t>
            </a:r>
            <a:r>
              <a:rPr i="1" lang="en" sz="2200"/>
              <a:t>average</a:t>
            </a:r>
            <a:r>
              <a:rPr lang="en" sz="2200"/>
              <a:t> branching factor of each node in this tree be b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|V| vertices, each with ≈ b branches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Total number of paths ≈ b·b·b … ·b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Worst case → b</a:t>
            </a:r>
            <a:r>
              <a:rPr baseline="30000" lang="en" sz="2200"/>
              <a:t>V</a:t>
            </a:r>
            <a:endParaRPr baseline="30000" sz="2200"/>
          </a:p>
        </p:txBody>
      </p:sp>
      <p:pic>
        <p:nvPicPr>
          <p:cNvPr id="192" name="Google Shape;192;p32"/>
          <p:cNvPicPr preferRelativeResize="0"/>
          <p:nvPr/>
        </p:nvPicPr>
        <p:blipFill rotWithShape="1">
          <a:blip r:embed="rId3">
            <a:alphaModFix/>
          </a:blip>
          <a:srcRect b="0" l="8752" r="6923" t="0"/>
          <a:stretch/>
        </p:blipFill>
        <p:spPr>
          <a:xfrm>
            <a:off x="5417100" y="1865513"/>
            <a:ext cx="3326848" cy="250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/>
        </p:nvSpPr>
        <p:spPr>
          <a:xfrm>
            <a:off x="5477700" y="4370175"/>
            <a:ext cx="335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FF"/>
                </a:solidFill>
              </a:rPr>
              <a:t>Search tree of paths from </a:t>
            </a:r>
            <a:r>
              <a:rPr b="1" i="1" lang="en" sz="1800">
                <a:solidFill>
                  <a:srgbClr val="0000FF"/>
                </a:solidFill>
              </a:rPr>
              <a:t>B</a:t>
            </a:r>
            <a:endParaRPr b="1" i="1"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Polynomial vs. Exponential Time</a:t>
            </a:r>
            <a:endParaRPr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All of the algorithms we have discussed in this class have been </a:t>
            </a:r>
            <a:r>
              <a:rPr b="1" lang="en" sz="2200"/>
              <a:t>polynomial time</a:t>
            </a:r>
            <a:r>
              <a:rPr lang="en" sz="2200"/>
              <a:t> algorithms: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Examples: O(log N), O(N), O(N log N), O(N</a:t>
            </a:r>
            <a:r>
              <a:rPr baseline="30000" lang="en" sz="2000"/>
              <a:t>2</a:t>
            </a:r>
            <a:r>
              <a:rPr lang="en" sz="2000"/>
              <a:t>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Algorithms whose running time is O(N</a:t>
            </a:r>
            <a:r>
              <a:rPr baseline="30000" lang="en" sz="2000"/>
              <a:t>k</a:t>
            </a:r>
            <a:r>
              <a:rPr lang="en" sz="2000"/>
              <a:t>) for some k &gt; 0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Exponential time</a:t>
            </a:r>
            <a:r>
              <a:rPr lang="en" sz="2200"/>
              <a:t> b</a:t>
            </a:r>
            <a:r>
              <a:rPr baseline="30000" lang="en" sz="2200"/>
              <a:t>N</a:t>
            </a:r>
            <a:r>
              <a:rPr lang="en" sz="2200"/>
              <a:t> is asymptotically worse than any polynomial function N</a:t>
            </a:r>
            <a:r>
              <a:rPr baseline="30000" lang="en" sz="2200"/>
              <a:t>k</a:t>
            </a:r>
            <a:r>
              <a:rPr lang="en" sz="2200"/>
              <a:t> for any k</a:t>
            </a:r>
            <a:endParaRPr sz="2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Complexity Class P</a:t>
            </a:r>
            <a:endParaRPr/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>
                <a:solidFill>
                  <a:srgbClr val="0000FF"/>
                </a:solidFill>
              </a:rPr>
              <a:t>P</a:t>
            </a:r>
            <a:r>
              <a:rPr lang="en" sz="2200"/>
              <a:t> is the set of all problems that can be solved in </a:t>
            </a:r>
            <a:r>
              <a:rPr i="1" lang="en" sz="2200">
                <a:solidFill>
                  <a:srgbClr val="0000FF"/>
                </a:solidFill>
              </a:rPr>
              <a:t>polynomial worst case time</a:t>
            </a:r>
            <a:endParaRPr i="1" sz="2200">
              <a:solidFill>
                <a:srgbClr val="0000FF"/>
              </a:solidFill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All </a:t>
            </a:r>
            <a:r>
              <a:rPr i="1" lang="en" sz="2200">
                <a:solidFill>
                  <a:srgbClr val="1C4587"/>
                </a:solidFill>
              </a:rPr>
              <a:t>problems</a:t>
            </a:r>
            <a:r>
              <a:rPr lang="en" sz="2200"/>
              <a:t> that have some </a:t>
            </a:r>
            <a:r>
              <a:rPr i="1" lang="en" sz="2200">
                <a:solidFill>
                  <a:srgbClr val="1C4587"/>
                </a:solidFill>
              </a:rPr>
              <a:t>algorithm</a:t>
            </a:r>
            <a:r>
              <a:rPr lang="en" sz="2200"/>
              <a:t> whose running time is O(N</a:t>
            </a:r>
            <a:r>
              <a:rPr baseline="30000" lang="en" sz="2200"/>
              <a:t>k</a:t>
            </a:r>
            <a:r>
              <a:rPr lang="en" sz="2200"/>
              <a:t>) for some k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solidFill>
                  <a:srgbClr val="0000FF"/>
                </a:solidFill>
              </a:rPr>
              <a:t>Examples of problems in P</a:t>
            </a:r>
            <a:r>
              <a:rPr lang="en" sz="2200"/>
              <a:t>: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Sorting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Shortest path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Euler circuit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etc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>
            <a:off x="726475" y="1675750"/>
            <a:ext cx="2344200" cy="2305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P</a:t>
            </a:r>
            <a:endParaRPr b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Sorting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Shortest Path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Euler Circuit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/>
          <p:nvPr/>
        </p:nvSpPr>
        <p:spPr>
          <a:xfrm>
            <a:off x="726475" y="1675750"/>
            <a:ext cx="2344200" cy="2305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P</a:t>
            </a:r>
            <a:endParaRPr b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Sorting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Shortest Path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Euler Circuit</a:t>
            </a:r>
            <a:endParaRPr sz="1800"/>
          </a:p>
        </p:txBody>
      </p:sp>
      <p:sp>
        <p:nvSpPr>
          <p:cNvPr id="216" name="Google Shape;216;p36"/>
          <p:cNvSpPr txBox="1"/>
          <p:nvPr/>
        </p:nvSpPr>
        <p:spPr>
          <a:xfrm>
            <a:off x="5327525" y="1249525"/>
            <a:ext cx="21891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Hamiltonian Circuit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/>
          <p:nvPr/>
        </p:nvSpPr>
        <p:spPr>
          <a:xfrm>
            <a:off x="726475" y="1675750"/>
            <a:ext cx="2344200" cy="2305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P</a:t>
            </a:r>
            <a:endParaRPr b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Sorting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Shortest Path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Euler Circuit</a:t>
            </a:r>
            <a:endParaRPr sz="1800"/>
          </a:p>
        </p:txBody>
      </p:sp>
      <p:sp>
        <p:nvSpPr>
          <p:cNvPr id="222" name="Google Shape;222;p37"/>
          <p:cNvSpPr txBox="1"/>
          <p:nvPr/>
        </p:nvSpPr>
        <p:spPr>
          <a:xfrm>
            <a:off x="5327525" y="1249525"/>
            <a:ext cx="27801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Hamiltonian Circuit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Satisfiability (SAT)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Vertex Cover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Travelling Salesman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Satisfiability</a:t>
            </a:r>
            <a:endParaRPr/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311700" y="2053525"/>
            <a:ext cx="8520600" cy="25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Input</a:t>
            </a:r>
            <a:r>
              <a:rPr lang="en"/>
              <a:t>: a logic formula of size </a:t>
            </a:r>
            <a:r>
              <a:rPr b="1" lang="en"/>
              <a:t>m</a:t>
            </a:r>
            <a:r>
              <a:rPr lang="en"/>
              <a:t> containing </a:t>
            </a:r>
            <a:r>
              <a:rPr b="1" lang="en"/>
              <a:t>n</a:t>
            </a:r>
            <a:r>
              <a:rPr lang="en"/>
              <a:t> variables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Output</a:t>
            </a:r>
            <a:r>
              <a:rPr lang="en"/>
              <a:t>: An assignment of Boolean values to the variables in the formula such that the formula is true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Algorithm</a:t>
            </a:r>
            <a:r>
              <a:rPr lang="en"/>
              <a:t>: Try every variable assignment</a:t>
            </a:r>
            <a:endParaRPr/>
          </a:p>
        </p:txBody>
      </p:sp>
      <p:pic>
        <p:nvPicPr>
          <p:cNvPr id="229" name="Google Shape;2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65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Vertex Cover</a:t>
            </a:r>
            <a:endParaRPr/>
          </a:p>
        </p:txBody>
      </p:sp>
      <p:sp>
        <p:nvSpPr>
          <p:cNvPr id="235" name="Google Shape;235;p39"/>
          <p:cNvSpPr txBox="1"/>
          <p:nvPr>
            <p:ph idx="1" type="body"/>
          </p:nvPr>
        </p:nvSpPr>
        <p:spPr>
          <a:xfrm>
            <a:off x="311700" y="1133325"/>
            <a:ext cx="4134300" cy="38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Input</a:t>
            </a:r>
            <a:r>
              <a:rPr lang="en"/>
              <a:t>: A graph (</a:t>
            </a:r>
            <a:r>
              <a:rPr b="1" lang="en"/>
              <a:t>V</a:t>
            </a:r>
            <a:r>
              <a:rPr lang="en"/>
              <a:t>,</a:t>
            </a:r>
            <a:r>
              <a:rPr b="1" lang="en"/>
              <a:t>E</a:t>
            </a:r>
            <a:r>
              <a:rPr lang="en"/>
              <a:t>) </a:t>
            </a:r>
            <a:r>
              <a:rPr lang="en">
                <a:solidFill>
                  <a:srgbClr val="1C4587"/>
                </a:solidFill>
              </a:rPr>
              <a:t>and a number </a:t>
            </a:r>
            <a:r>
              <a:rPr b="1" lang="en">
                <a:solidFill>
                  <a:srgbClr val="1C4587"/>
                </a:solidFill>
              </a:rPr>
              <a:t>m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Output</a:t>
            </a:r>
            <a:r>
              <a:rPr lang="en"/>
              <a:t>: A subset </a:t>
            </a:r>
            <a:r>
              <a:rPr b="1" lang="en"/>
              <a:t>S</a:t>
            </a:r>
            <a:r>
              <a:rPr lang="en"/>
              <a:t> of </a:t>
            </a:r>
            <a:r>
              <a:rPr b="1" lang="en"/>
              <a:t>V</a:t>
            </a:r>
            <a:r>
              <a:rPr lang="en"/>
              <a:t> such that </a:t>
            </a:r>
            <a:r>
              <a:rPr i="1" lang="en" u="sng"/>
              <a:t>for every edge</a:t>
            </a:r>
            <a:r>
              <a:rPr lang="en"/>
              <a:t> (</a:t>
            </a:r>
            <a:r>
              <a:rPr b="1" lang="en"/>
              <a:t>u</a:t>
            </a:r>
            <a:r>
              <a:rPr lang="en"/>
              <a:t>,</a:t>
            </a:r>
            <a:r>
              <a:rPr b="1" lang="en"/>
              <a:t>v</a:t>
            </a:r>
            <a:r>
              <a:rPr lang="en"/>
              <a:t>) in </a:t>
            </a:r>
            <a:r>
              <a:rPr b="1" lang="en"/>
              <a:t>E</a:t>
            </a:r>
            <a:r>
              <a:rPr lang="en"/>
              <a:t>, at least </a:t>
            </a:r>
            <a:r>
              <a:rPr lang="en" u="sng"/>
              <a:t>one</a:t>
            </a:r>
            <a:r>
              <a:rPr lang="en"/>
              <a:t> of </a:t>
            </a:r>
            <a:r>
              <a:rPr b="1" lang="en"/>
              <a:t>u</a:t>
            </a:r>
            <a:r>
              <a:rPr lang="en"/>
              <a:t> or </a:t>
            </a:r>
            <a:r>
              <a:rPr b="1" lang="en"/>
              <a:t>v</a:t>
            </a:r>
            <a:r>
              <a:rPr lang="en"/>
              <a:t> is in </a:t>
            </a:r>
            <a:r>
              <a:rPr b="1" lang="en"/>
              <a:t>S</a:t>
            </a:r>
            <a:r>
              <a:rPr lang="en"/>
              <a:t> </a:t>
            </a:r>
            <a:r>
              <a:rPr lang="en">
                <a:solidFill>
                  <a:srgbClr val="1C4587"/>
                </a:solidFill>
              </a:rPr>
              <a:t>and </a:t>
            </a:r>
            <a:r>
              <a:rPr b="1" lang="en">
                <a:solidFill>
                  <a:srgbClr val="1C4587"/>
                </a:solidFill>
              </a:rPr>
              <a:t>|S|=m</a:t>
            </a:r>
            <a:r>
              <a:rPr lang="en">
                <a:solidFill>
                  <a:srgbClr val="1C4587"/>
                </a:solidFill>
              </a:rPr>
              <a:t> (if such an </a:t>
            </a:r>
            <a:r>
              <a:rPr b="1" lang="en">
                <a:solidFill>
                  <a:srgbClr val="1C4587"/>
                </a:solidFill>
              </a:rPr>
              <a:t>S</a:t>
            </a:r>
            <a:r>
              <a:rPr lang="en">
                <a:solidFill>
                  <a:srgbClr val="1C4587"/>
                </a:solidFill>
              </a:rPr>
              <a:t> exists) 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Algorithm</a:t>
            </a:r>
            <a:r>
              <a:rPr lang="en"/>
              <a:t>: Try every subset of vertices of size </a:t>
            </a:r>
            <a:r>
              <a:rPr b="1" lang="en"/>
              <a:t>m</a:t>
            </a:r>
            <a:endParaRPr b="1"/>
          </a:p>
        </p:txBody>
      </p:sp>
      <p:pic>
        <p:nvPicPr>
          <p:cNvPr id="236" name="Google Shape;236;p39"/>
          <p:cNvPicPr preferRelativeResize="0"/>
          <p:nvPr/>
        </p:nvPicPr>
        <p:blipFill rotWithShape="1">
          <a:blip r:embed="rId3">
            <a:alphaModFix/>
          </a:blip>
          <a:srcRect b="0" l="2315" r="0" t="0"/>
          <a:stretch/>
        </p:blipFill>
        <p:spPr>
          <a:xfrm>
            <a:off x="4530325" y="842725"/>
            <a:ext cx="4613674" cy="33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Traveling Salesperson</a:t>
            </a:r>
            <a:endParaRPr/>
          </a:p>
        </p:txBody>
      </p:sp>
      <p:sp>
        <p:nvSpPr>
          <p:cNvPr id="242" name="Google Shape;242;p40"/>
          <p:cNvSpPr txBox="1"/>
          <p:nvPr>
            <p:ph idx="1" type="body"/>
          </p:nvPr>
        </p:nvSpPr>
        <p:spPr>
          <a:xfrm>
            <a:off x="311700" y="1152475"/>
            <a:ext cx="759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Input</a:t>
            </a:r>
            <a:r>
              <a:rPr lang="en" sz="2100"/>
              <a:t>: A </a:t>
            </a:r>
            <a:r>
              <a:rPr i="1" lang="en" sz="2100" u="sng"/>
              <a:t>complete</a:t>
            </a:r>
            <a:r>
              <a:rPr lang="en" sz="2100"/>
              <a:t> </a:t>
            </a:r>
            <a:r>
              <a:rPr i="1" lang="en" sz="2100">
                <a:solidFill>
                  <a:srgbClr val="FF0000"/>
                </a:solidFill>
              </a:rPr>
              <a:t>weighted</a:t>
            </a:r>
            <a:r>
              <a:rPr lang="en" sz="2100"/>
              <a:t> graph (</a:t>
            </a:r>
            <a:r>
              <a:rPr b="1" lang="en" sz="2100"/>
              <a:t>V</a:t>
            </a:r>
            <a:r>
              <a:rPr lang="en" sz="2100"/>
              <a:t>,</a:t>
            </a:r>
            <a:r>
              <a:rPr b="1" lang="en" sz="2100"/>
              <a:t>E</a:t>
            </a:r>
            <a:r>
              <a:rPr lang="en" sz="2100"/>
              <a:t>) and a number </a:t>
            </a:r>
            <a:r>
              <a:rPr b="1" lang="en" sz="2100"/>
              <a:t>m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Output</a:t>
            </a:r>
            <a:r>
              <a:rPr lang="en" sz="2100"/>
              <a:t>: A circuit that visits each vertex exactly once and has total cost &lt; </a:t>
            </a:r>
            <a:r>
              <a:rPr b="1" lang="en" sz="2100"/>
              <a:t>m</a:t>
            </a:r>
            <a:r>
              <a:rPr lang="en" sz="2100"/>
              <a:t> if one exists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/>
              <a:t>Algorithm</a:t>
            </a:r>
            <a:r>
              <a:rPr lang="en" sz="2100"/>
              <a:t>: Try every path, stop if find cheap enough one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(2 lectures)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Few (graph) Problems:</a:t>
            </a:r>
            <a:endParaRPr sz="2200"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Euler Circuits</a:t>
            </a:r>
            <a:endParaRPr sz="2200"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Hamiltonian Circuits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Intractability: P and NP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NP-Complete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now?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00" y="346625"/>
            <a:ext cx="7885399" cy="47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it!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First Task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Your company has to inspect a set of roads between cities by driving over each of them.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Driving over the roads costs money (fuel), and there are a lot of roads.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Your boss wants you to figure out how to </a:t>
            </a:r>
            <a:r>
              <a:rPr i="1" lang="en" sz="2000" u="sng"/>
              <a:t>drive over each road exactly once</a:t>
            </a:r>
            <a:r>
              <a:rPr lang="en" sz="2000"/>
              <a:t>, returning to your starting point.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Euler Circuits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rgbClr val="0000FF"/>
                </a:solidFill>
              </a:rPr>
              <a:t>Euler circuit</a:t>
            </a:r>
            <a:r>
              <a:rPr lang="en" sz="2000"/>
              <a:t>: a path through a graph that </a:t>
            </a:r>
            <a:r>
              <a:rPr i="1" lang="en" sz="2000"/>
              <a:t>visits each </a:t>
            </a:r>
            <a:r>
              <a:rPr b="1" i="1" lang="en" sz="2000"/>
              <a:t>edge</a:t>
            </a:r>
            <a:r>
              <a:rPr i="1" lang="en" sz="2000"/>
              <a:t> exactly once</a:t>
            </a:r>
            <a:r>
              <a:rPr lang="en" sz="2000"/>
              <a:t> and </a:t>
            </a:r>
            <a:r>
              <a:rPr i="1" lang="en" sz="2000"/>
              <a:t>starts and ends at the same vertex</a:t>
            </a:r>
            <a:endParaRPr i="1"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Named after Leonhard Euler (1707-1783), who cracked this problem and founded graph theory in 1736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 </a:t>
            </a:r>
            <a:r>
              <a:rPr lang="en" sz="2000" u="sng">
                <a:solidFill>
                  <a:srgbClr val="0000FF"/>
                </a:solidFill>
              </a:rPr>
              <a:t>Euler circuit</a:t>
            </a:r>
            <a:r>
              <a:rPr lang="en" sz="2000"/>
              <a:t> exists </a:t>
            </a:r>
            <a:r>
              <a:rPr i="1" lang="en" sz="2000"/>
              <a:t>iff</a:t>
            </a:r>
            <a:endParaRPr i="1"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the graph is connected and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each vertex has </a:t>
            </a:r>
            <a:r>
              <a:rPr lang="en" sz="2000">
                <a:solidFill>
                  <a:srgbClr val="FF0000"/>
                </a:solidFill>
              </a:rPr>
              <a:t>even</a:t>
            </a:r>
            <a:r>
              <a:rPr lang="en" sz="2000"/>
              <a:t> degree (= # of edges on the vertex)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00" y="346625"/>
            <a:ext cx="7885399" cy="47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it!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Euler Circuit Example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457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Euler(A):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7" y="1017725"/>
            <a:ext cx="2798042" cy="35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Euler Circuit Example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457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Euler(A): A B G E D G C A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592" l="0" r="0" t="602"/>
          <a:stretch/>
        </p:blipFill>
        <p:spPr>
          <a:xfrm>
            <a:off x="511557" y="1017725"/>
            <a:ext cx="2798043" cy="3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