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E361272-B578-4A71-B85C-26B185011EF1}">
  <a:tblStyle styleId="{2E361272-B578-4A71-B85C-26B185011EF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e30ef2c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e30ef2c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de30ef2c49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de30ef2c49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de30ef2c49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2de30ef2c49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de30ef2c49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de30ef2c49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de30ef2c49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2de30ef2c49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about what kind of algorithm you’re using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de30ef2c49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de30ef2c49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de30ef2c49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de30ef2c49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de30ef2c49_0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de30ef2c49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Underline is the “name” of the set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de30ef2c49_0_3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2de30ef2c49_0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2de30ef2c49_0_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2de30ef2c49_0_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de30ef2c49_0_4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2de30ef2c49_0_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de30ef2c49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de30ef2c4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2de30ef2c49_0_3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2de30ef2c49_0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2de30ef2c49_0_3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2de30ef2c49_0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2de30ef2c49_0_3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2de30ef2c49_0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2de30ef2c49_0_3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Google Shape;378;g2de30ef2c49_0_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de30ef2c49_0_4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2de30ef2c49_0_4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2de30ef2c49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2de30ef2c49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de30ef2c49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de30ef2c49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about what kind of algorithm you’re using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de30ef2c49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de30ef2c49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de30ef2c49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de30ef2c49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de30ef2c49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de30ef2c4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de30ef2c49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de30ef2c49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de30ef2c49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de30ef2c49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de30ef2c49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de30ef2c49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Minimum Spanning Trees (MST)</a:t>
            </a:r>
            <a:endParaRPr sz="2500"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turn</a:t>
            </a:r>
            <a:r>
              <a:rPr lang="en"/>
              <a:t>: Find MST using Prim’s</a:t>
            </a:r>
            <a:endParaRPr/>
          </a:p>
        </p:txBody>
      </p:sp>
      <p:graphicFrame>
        <p:nvGraphicFramePr>
          <p:cNvPr id="197" name="Google Shape;197;p22"/>
          <p:cNvGraphicFramePr/>
          <p:nvPr/>
        </p:nvGraphicFramePr>
        <p:xfrm>
          <a:off x="4798800" y="1963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{2E361272-B578-4A71-B85C-26B185011EF1}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prev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Q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R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S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U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W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8" name="Google Shape;198;p22"/>
          <p:cNvSpPr txBox="1"/>
          <p:nvPr/>
        </p:nvSpPr>
        <p:spPr>
          <a:xfrm>
            <a:off x="256525" y="3557175"/>
            <a:ext cx="3898800" cy="14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595959"/>
                </a:solidFill>
              </a:rPr>
              <a:t>Order added to known set:</a:t>
            </a:r>
            <a:endParaRPr sz="1800" u="sng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595959"/>
                </a:solidFill>
              </a:rPr>
              <a:t>Total cost:</a:t>
            </a:r>
            <a:endParaRPr sz="1800" u="sng">
              <a:solidFill>
                <a:srgbClr val="595959"/>
              </a:solidFill>
            </a:endParaRPr>
          </a:p>
        </p:txBody>
      </p:sp>
      <p:grpSp>
        <p:nvGrpSpPr>
          <p:cNvPr id="199" name="Google Shape;199;p22"/>
          <p:cNvGrpSpPr/>
          <p:nvPr/>
        </p:nvGrpSpPr>
        <p:grpSpPr>
          <a:xfrm>
            <a:off x="620250" y="1141963"/>
            <a:ext cx="3132538" cy="2239825"/>
            <a:chOff x="203625" y="922750"/>
            <a:chExt cx="3132538" cy="2239825"/>
          </a:xfrm>
        </p:grpSpPr>
        <p:sp>
          <p:nvSpPr>
            <p:cNvPr id="200" name="Google Shape;200;p22"/>
            <p:cNvSpPr/>
            <p:nvPr/>
          </p:nvSpPr>
          <p:spPr>
            <a:xfrm>
              <a:off x="256525" y="1212100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Q</a:t>
              </a:r>
              <a:endParaRPr b="1"/>
            </a:p>
          </p:txBody>
        </p:sp>
        <p:sp>
          <p:nvSpPr>
            <p:cNvPr id="201" name="Google Shape;201;p22"/>
            <p:cNvSpPr/>
            <p:nvPr/>
          </p:nvSpPr>
          <p:spPr>
            <a:xfrm>
              <a:off x="332725" y="22789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S</a:t>
              </a:r>
              <a:endParaRPr b="1"/>
            </a:p>
          </p:txBody>
        </p:sp>
        <p:sp>
          <p:nvSpPr>
            <p:cNvPr id="202" name="Google Shape;202;p22"/>
            <p:cNvSpPr/>
            <p:nvPr/>
          </p:nvSpPr>
          <p:spPr>
            <a:xfrm>
              <a:off x="1454325" y="19754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T</a:t>
              </a:r>
              <a:endParaRPr b="1"/>
            </a:p>
          </p:txBody>
        </p:sp>
        <p:sp>
          <p:nvSpPr>
            <p:cNvPr id="203" name="Google Shape;203;p22"/>
            <p:cNvSpPr/>
            <p:nvPr/>
          </p:nvSpPr>
          <p:spPr>
            <a:xfrm>
              <a:off x="2161525" y="10597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R</a:t>
              </a:r>
              <a:endParaRPr b="1"/>
            </a:p>
          </p:txBody>
        </p:sp>
        <p:sp>
          <p:nvSpPr>
            <p:cNvPr id="204" name="Google Shape;204;p22"/>
            <p:cNvSpPr/>
            <p:nvPr/>
          </p:nvSpPr>
          <p:spPr>
            <a:xfrm>
              <a:off x="1184325" y="279937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V</a:t>
              </a:r>
              <a:endParaRPr b="1"/>
            </a:p>
          </p:txBody>
        </p:sp>
        <p:cxnSp>
          <p:nvCxnSpPr>
            <p:cNvPr id="205" name="Google Shape;205;p22"/>
            <p:cNvCxnSpPr>
              <a:stCxn id="200" idx="7"/>
              <a:endCxn id="203" idx="2"/>
            </p:cNvCxnSpPr>
            <p:nvPr/>
          </p:nvCxnSpPr>
          <p:spPr>
            <a:xfrm flipH="1" rot="10800000">
              <a:off x="543831" y="1220885"/>
              <a:ext cx="1617600" cy="38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6" name="Google Shape;206;p22"/>
            <p:cNvCxnSpPr>
              <a:stCxn id="202" idx="6"/>
              <a:endCxn id="207" idx="3"/>
            </p:cNvCxnSpPr>
            <p:nvPr/>
          </p:nvCxnSpPr>
          <p:spPr>
            <a:xfrm flipH="1" rot="10800000">
              <a:off x="1790925" y="1663400"/>
              <a:ext cx="1257900" cy="4731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8" name="Google Shape;208;p22"/>
            <p:cNvCxnSpPr>
              <a:stCxn id="200" idx="4"/>
              <a:endCxn id="201" idx="0"/>
            </p:cNvCxnSpPr>
            <p:nvPr/>
          </p:nvCxnSpPr>
          <p:spPr>
            <a:xfrm>
              <a:off x="424825" y="1534300"/>
              <a:ext cx="76200" cy="7446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9" name="Google Shape;209;p22"/>
            <p:cNvCxnSpPr>
              <a:stCxn id="203" idx="3"/>
              <a:endCxn id="202" idx="7"/>
            </p:cNvCxnSpPr>
            <p:nvPr/>
          </p:nvCxnSpPr>
          <p:spPr>
            <a:xfrm flipH="1">
              <a:off x="1741619" y="1334715"/>
              <a:ext cx="469200" cy="6879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0" name="Google Shape;210;p22"/>
            <p:cNvCxnSpPr>
              <a:stCxn id="202" idx="2"/>
              <a:endCxn id="201" idx="7"/>
            </p:cNvCxnSpPr>
            <p:nvPr/>
          </p:nvCxnSpPr>
          <p:spPr>
            <a:xfrm flipH="1">
              <a:off x="620025" y="2136500"/>
              <a:ext cx="834300" cy="1896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1" name="Google Shape;211;p22"/>
            <p:cNvCxnSpPr>
              <a:stCxn id="202" idx="4"/>
              <a:endCxn id="204" idx="0"/>
            </p:cNvCxnSpPr>
            <p:nvPr/>
          </p:nvCxnSpPr>
          <p:spPr>
            <a:xfrm flipH="1">
              <a:off x="1352625" y="2297600"/>
              <a:ext cx="270000" cy="5019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2" name="Google Shape;212;p22"/>
            <p:cNvCxnSpPr>
              <a:stCxn id="201" idx="5"/>
              <a:endCxn id="204" idx="2"/>
            </p:cNvCxnSpPr>
            <p:nvPr/>
          </p:nvCxnSpPr>
          <p:spPr>
            <a:xfrm>
              <a:off x="620031" y="2553915"/>
              <a:ext cx="564300" cy="4065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3" name="Google Shape;213;p22"/>
            <p:cNvSpPr txBox="1"/>
            <p:nvPr/>
          </p:nvSpPr>
          <p:spPr>
            <a:xfrm>
              <a:off x="1471775" y="9227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4" name="Google Shape;214;p22"/>
            <p:cNvSpPr/>
            <p:nvPr/>
          </p:nvSpPr>
          <p:spPr>
            <a:xfrm>
              <a:off x="2817975" y="247282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W</a:t>
              </a:r>
              <a:endParaRPr b="1"/>
            </a:p>
          </p:txBody>
        </p:sp>
        <p:sp>
          <p:nvSpPr>
            <p:cNvPr id="207" name="Google Shape;207;p22"/>
            <p:cNvSpPr/>
            <p:nvPr/>
          </p:nvSpPr>
          <p:spPr>
            <a:xfrm>
              <a:off x="2999563" y="138847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U</a:t>
              </a:r>
              <a:endParaRPr b="1"/>
            </a:p>
          </p:txBody>
        </p:sp>
        <p:cxnSp>
          <p:nvCxnSpPr>
            <p:cNvPr id="215" name="Google Shape;215;p22"/>
            <p:cNvCxnSpPr>
              <a:stCxn id="203" idx="6"/>
              <a:endCxn id="207" idx="1"/>
            </p:cNvCxnSpPr>
            <p:nvPr/>
          </p:nvCxnSpPr>
          <p:spPr>
            <a:xfrm>
              <a:off x="2498125" y="1220800"/>
              <a:ext cx="550800" cy="2148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6" name="Google Shape;216;p22"/>
            <p:cNvCxnSpPr>
              <a:stCxn id="200" idx="5"/>
              <a:endCxn id="202" idx="1"/>
            </p:cNvCxnSpPr>
            <p:nvPr/>
          </p:nvCxnSpPr>
          <p:spPr>
            <a:xfrm>
              <a:off x="543831" y="1487115"/>
              <a:ext cx="959700" cy="5355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7" name="Google Shape;217;p22"/>
            <p:cNvCxnSpPr>
              <a:stCxn id="214" idx="0"/>
              <a:endCxn id="207" idx="4"/>
            </p:cNvCxnSpPr>
            <p:nvPr/>
          </p:nvCxnSpPr>
          <p:spPr>
            <a:xfrm flipH="1" rot="10800000">
              <a:off x="2986275" y="1710825"/>
              <a:ext cx="181500" cy="7620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8" name="Google Shape;218;p22"/>
            <p:cNvCxnSpPr>
              <a:stCxn id="202" idx="5"/>
              <a:endCxn id="214" idx="1"/>
            </p:cNvCxnSpPr>
            <p:nvPr/>
          </p:nvCxnSpPr>
          <p:spPr>
            <a:xfrm>
              <a:off x="1741631" y="2250415"/>
              <a:ext cx="1125600" cy="2697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9" name="Google Shape;219;p22"/>
            <p:cNvSpPr txBox="1"/>
            <p:nvPr/>
          </p:nvSpPr>
          <p:spPr>
            <a:xfrm>
              <a:off x="203625" y="17932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" name="Google Shape;220;p22"/>
            <p:cNvSpPr txBox="1"/>
            <p:nvPr/>
          </p:nvSpPr>
          <p:spPr>
            <a:xfrm>
              <a:off x="972625" y="14311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" name="Google Shape;221;p22"/>
            <p:cNvSpPr txBox="1"/>
            <p:nvPr/>
          </p:nvSpPr>
          <p:spPr>
            <a:xfrm>
              <a:off x="1743325" y="135937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" name="Google Shape;222;p22"/>
            <p:cNvSpPr txBox="1"/>
            <p:nvPr/>
          </p:nvSpPr>
          <p:spPr>
            <a:xfrm>
              <a:off x="3010525" y="19015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latin typeface="Times New Roman"/>
                  <a:ea typeface="Times New Roman"/>
                  <a:cs typeface="Times New Roman"/>
                  <a:sym typeface="Times New Roman"/>
                </a:rPr>
                <a:t>6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3" name="Google Shape;223;p22"/>
            <p:cNvSpPr txBox="1"/>
            <p:nvPr/>
          </p:nvSpPr>
          <p:spPr>
            <a:xfrm>
              <a:off x="2231087" y="2097250"/>
              <a:ext cx="4497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24" name="Google Shape;224;p22"/>
            <p:cNvCxnSpPr>
              <a:stCxn id="204" idx="6"/>
              <a:endCxn id="214" idx="3"/>
            </p:cNvCxnSpPr>
            <p:nvPr/>
          </p:nvCxnSpPr>
          <p:spPr>
            <a:xfrm flipH="1" rot="10800000">
              <a:off x="1520925" y="2747775"/>
              <a:ext cx="1346400" cy="2127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5" name="Google Shape;225;p22"/>
            <p:cNvSpPr txBox="1"/>
            <p:nvPr/>
          </p:nvSpPr>
          <p:spPr>
            <a:xfrm>
              <a:off x="828975" y="190161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6" name="Google Shape;226;p22"/>
            <p:cNvSpPr txBox="1"/>
            <p:nvPr/>
          </p:nvSpPr>
          <p:spPr>
            <a:xfrm>
              <a:off x="2284575" y="157660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latin typeface="Times New Roman"/>
                  <a:ea typeface="Times New Roman"/>
                  <a:cs typeface="Times New Roman"/>
                  <a:sym typeface="Times New Roman"/>
                </a:rPr>
                <a:t>7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7" name="Google Shape;227;p22"/>
            <p:cNvSpPr txBox="1"/>
            <p:nvPr/>
          </p:nvSpPr>
          <p:spPr>
            <a:xfrm>
              <a:off x="1940975" y="2782175"/>
              <a:ext cx="4692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8" name="Google Shape;228;p22"/>
            <p:cNvSpPr txBox="1"/>
            <p:nvPr/>
          </p:nvSpPr>
          <p:spPr>
            <a:xfrm>
              <a:off x="647925" y="2599688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9" name="Google Shape;229;p22"/>
            <p:cNvSpPr txBox="1"/>
            <p:nvPr/>
          </p:nvSpPr>
          <p:spPr>
            <a:xfrm>
              <a:off x="1422225" y="237252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latin typeface="Times New Roman"/>
                  <a:ea typeface="Times New Roman"/>
                  <a:cs typeface="Times New Roman"/>
                  <a:sym typeface="Times New Roman"/>
                </a:rPr>
                <a:t>8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0" name="Google Shape;230;p22"/>
            <p:cNvSpPr txBox="1"/>
            <p:nvPr/>
          </p:nvSpPr>
          <p:spPr>
            <a:xfrm>
              <a:off x="2705725" y="1049863"/>
              <a:ext cx="4215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Prim’s Analysis</a:t>
            </a:r>
            <a:endParaRPr/>
          </a:p>
        </p:txBody>
      </p:sp>
      <p:sp>
        <p:nvSpPr>
          <p:cNvPr id="236" name="Google Shape;23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Correctness ??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A bit tricky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Intuitively similar to Dijkstra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Might return to this time permitting (unlikely)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Run-time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Same as Dijkstra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O(|</a:t>
            </a:r>
            <a:r>
              <a:rPr b="1" lang="en" sz="2000"/>
              <a:t>E</a:t>
            </a:r>
            <a:r>
              <a:rPr lang="en" sz="2000"/>
              <a:t>|log |</a:t>
            </a:r>
            <a:r>
              <a:rPr b="1" lang="en" sz="2000"/>
              <a:t>V</a:t>
            </a:r>
            <a:r>
              <a:rPr lang="en" sz="2000"/>
              <a:t>|) using a priority queue</a:t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Kruskal’s MST Algorithm</a:t>
            </a:r>
            <a:endParaRPr/>
          </a:p>
        </p:txBody>
      </p:sp>
      <p:sp>
        <p:nvSpPr>
          <p:cNvPr id="242" name="Google Shape;24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Idea</a:t>
            </a:r>
            <a:r>
              <a:rPr lang="en"/>
              <a:t>: Grow a </a:t>
            </a:r>
            <a:r>
              <a:rPr lang="en">
                <a:solidFill>
                  <a:srgbClr val="FF0000"/>
                </a:solidFill>
              </a:rPr>
              <a:t>forest</a:t>
            </a:r>
            <a:r>
              <a:rPr lang="en"/>
              <a:t> out of edges that do not create a cycle. Pick an edge with the smallest weight.</a:t>
            </a:r>
            <a:endParaRPr/>
          </a:p>
        </p:txBody>
      </p:sp>
      <p:pic>
        <p:nvPicPr>
          <p:cNvPr id="243" name="Google Shape;24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0650" y="2050999"/>
            <a:ext cx="7542701" cy="292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49" name="Google Shape;249;p25"/>
          <p:cNvPicPr preferRelativeResize="0"/>
          <p:nvPr/>
        </p:nvPicPr>
        <p:blipFill rotWithShape="1">
          <a:blip r:embed="rId3">
            <a:alphaModFix/>
          </a:blip>
          <a:srcRect b="0" l="0" r="0" t="2229"/>
          <a:stretch/>
        </p:blipFill>
        <p:spPr>
          <a:xfrm>
            <a:off x="1287213" y="1152475"/>
            <a:ext cx="6569574" cy="3416399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25"/>
          <p:cNvSpPr txBox="1"/>
          <p:nvPr/>
        </p:nvSpPr>
        <p:spPr>
          <a:xfrm>
            <a:off x="7082350" y="2422200"/>
            <a:ext cx="405900" cy="299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Find MST using Kruskal’s</a:t>
            </a:r>
            <a:endParaRPr/>
          </a:p>
        </p:txBody>
      </p:sp>
      <p:sp>
        <p:nvSpPr>
          <p:cNvPr id="256" name="Google Shape;256;p26"/>
          <p:cNvSpPr txBox="1"/>
          <p:nvPr/>
        </p:nvSpPr>
        <p:spPr>
          <a:xfrm>
            <a:off x="256525" y="3557175"/>
            <a:ext cx="7851300" cy="15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595959"/>
                </a:solidFill>
              </a:rPr>
              <a:t>Order added to known set:</a:t>
            </a:r>
            <a:endParaRPr sz="1800" u="sng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595959"/>
                </a:solidFill>
              </a:rPr>
              <a:t>Note: At each step, the union/find sets are the trees in the forest</a:t>
            </a:r>
            <a:endParaRPr sz="1800">
              <a:solidFill>
                <a:srgbClr val="595959"/>
              </a:solidFill>
            </a:endParaRPr>
          </a:p>
        </p:txBody>
      </p:sp>
      <p:grpSp>
        <p:nvGrpSpPr>
          <p:cNvPr id="257" name="Google Shape;257;p26"/>
          <p:cNvGrpSpPr/>
          <p:nvPr/>
        </p:nvGrpSpPr>
        <p:grpSpPr>
          <a:xfrm>
            <a:off x="620250" y="1141963"/>
            <a:ext cx="3132538" cy="2239825"/>
            <a:chOff x="203625" y="922750"/>
            <a:chExt cx="3132538" cy="2239825"/>
          </a:xfrm>
        </p:grpSpPr>
        <p:sp>
          <p:nvSpPr>
            <p:cNvPr id="258" name="Google Shape;258;p26"/>
            <p:cNvSpPr/>
            <p:nvPr/>
          </p:nvSpPr>
          <p:spPr>
            <a:xfrm>
              <a:off x="256525" y="1212100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A</a:t>
              </a:r>
              <a:endParaRPr b="1"/>
            </a:p>
          </p:txBody>
        </p:sp>
        <p:sp>
          <p:nvSpPr>
            <p:cNvPr id="259" name="Google Shape;259;p26"/>
            <p:cNvSpPr/>
            <p:nvPr/>
          </p:nvSpPr>
          <p:spPr>
            <a:xfrm>
              <a:off x="332725" y="22789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C</a:t>
              </a:r>
              <a:endParaRPr b="1"/>
            </a:p>
          </p:txBody>
        </p:sp>
        <p:sp>
          <p:nvSpPr>
            <p:cNvPr id="260" name="Google Shape;260;p26"/>
            <p:cNvSpPr/>
            <p:nvPr/>
          </p:nvSpPr>
          <p:spPr>
            <a:xfrm>
              <a:off x="1454325" y="19754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D</a:t>
              </a:r>
              <a:endParaRPr b="1"/>
            </a:p>
          </p:txBody>
        </p:sp>
        <p:sp>
          <p:nvSpPr>
            <p:cNvPr id="261" name="Google Shape;261;p26"/>
            <p:cNvSpPr/>
            <p:nvPr/>
          </p:nvSpPr>
          <p:spPr>
            <a:xfrm>
              <a:off x="2161525" y="10597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B</a:t>
              </a:r>
              <a:endParaRPr b="1"/>
            </a:p>
          </p:txBody>
        </p:sp>
        <p:sp>
          <p:nvSpPr>
            <p:cNvPr id="262" name="Google Shape;262;p26"/>
            <p:cNvSpPr/>
            <p:nvPr/>
          </p:nvSpPr>
          <p:spPr>
            <a:xfrm>
              <a:off x="1184325" y="279937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F</a:t>
              </a:r>
              <a:endParaRPr b="1"/>
            </a:p>
          </p:txBody>
        </p:sp>
        <p:cxnSp>
          <p:nvCxnSpPr>
            <p:cNvPr id="263" name="Google Shape;263;p26"/>
            <p:cNvCxnSpPr>
              <a:stCxn id="258" idx="7"/>
              <a:endCxn id="261" idx="2"/>
            </p:cNvCxnSpPr>
            <p:nvPr/>
          </p:nvCxnSpPr>
          <p:spPr>
            <a:xfrm flipH="1" rot="10800000">
              <a:off x="543831" y="1220885"/>
              <a:ext cx="1617600" cy="38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4" name="Google Shape;264;p26"/>
            <p:cNvCxnSpPr>
              <a:stCxn id="260" idx="6"/>
              <a:endCxn id="265" idx="3"/>
            </p:cNvCxnSpPr>
            <p:nvPr/>
          </p:nvCxnSpPr>
          <p:spPr>
            <a:xfrm flipH="1" rot="10800000">
              <a:off x="1790925" y="1663400"/>
              <a:ext cx="1257900" cy="4731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6" name="Google Shape;266;p26"/>
            <p:cNvCxnSpPr>
              <a:stCxn id="258" idx="4"/>
              <a:endCxn id="259" idx="0"/>
            </p:cNvCxnSpPr>
            <p:nvPr/>
          </p:nvCxnSpPr>
          <p:spPr>
            <a:xfrm>
              <a:off x="424825" y="1534300"/>
              <a:ext cx="76200" cy="7446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7" name="Google Shape;267;p26"/>
            <p:cNvCxnSpPr>
              <a:stCxn id="261" idx="3"/>
              <a:endCxn id="260" idx="7"/>
            </p:cNvCxnSpPr>
            <p:nvPr/>
          </p:nvCxnSpPr>
          <p:spPr>
            <a:xfrm flipH="1">
              <a:off x="1741619" y="1334715"/>
              <a:ext cx="469200" cy="6879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8" name="Google Shape;268;p26"/>
            <p:cNvCxnSpPr>
              <a:stCxn id="260" idx="2"/>
              <a:endCxn id="259" idx="7"/>
            </p:cNvCxnSpPr>
            <p:nvPr/>
          </p:nvCxnSpPr>
          <p:spPr>
            <a:xfrm flipH="1">
              <a:off x="620025" y="2136500"/>
              <a:ext cx="834300" cy="1896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9" name="Google Shape;269;p26"/>
            <p:cNvCxnSpPr>
              <a:stCxn id="260" idx="4"/>
              <a:endCxn id="262" idx="0"/>
            </p:cNvCxnSpPr>
            <p:nvPr/>
          </p:nvCxnSpPr>
          <p:spPr>
            <a:xfrm flipH="1">
              <a:off x="1352625" y="2297600"/>
              <a:ext cx="270000" cy="5019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0" name="Google Shape;270;p26"/>
            <p:cNvCxnSpPr>
              <a:stCxn id="259" idx="5"/>
              <a:endCxn id="262" idx="2"/>
            </p:cNvCxnSpPr>
            <p:nvPr/>
          </p:nvCxnSpPr>
          <p:spPr>
            <a:xfrm>
              <a:off x="620031" y="2553915"/>
              <a:ext cx="564300" cy="4065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71" name="Google Shape;271;p26"/>
            <p:cNvSpPr txBox="1"/>
            <p:nvPr/>
          </p:nvSpPr>
          <p:spPr>
            <a:xfrm>
              <a:off x="1471775" y="9227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2" name="Google Shape;272;p26"/>
            <p:cNvSpPr/>
            <p:nvPr/>
          </p:nvSpPr>
          <p:spPr>
            <a:xfrm>
              <a:off x="2817975" y="247282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G</a:t>
              </a:r>
              <a:endParaRPr b="1"/>
            </a:p>
          </p:txBody>
        </p:sp>
        <p:sp>
          <p:nvSpPr>
            <p:cNvPr id="265" name="Google Shape;265;p26"/>
            <p:cNvSpPr/>
            <p:nvPr/>
          </p:nvSpPr>
          <p:spPr>
            <a:xfrm>
              <a:off x="2999563" y="138847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E</a:t>
              </a:r>
              <a:endParaRPr b="1"/>
            </a:p>
          </p:txBody>
        </p:sp>
        <p:cxnSp>
          <p:nvCxnSpPr>
            <p:cNvPr id="273" name="Google Shape;273;p26"/>
            <p:cNvCxnSpPr>
              <a:stCxn id="261" idx="6"/>
              <a:endCxn id="265" idx="1"/>
            </p:cNvCxnSpPr>
            <p:nvPr/>
          </p:nvCxnSpPr>
          <p:spPr>
            <a:xfrm>
              <a:off x="2498125" y="1220800"/>
              <a:ext cx="550800" cy="2148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4" name="Google Shape;274;p26"/>
            <p:cNvCxnSpPr>
              <a:stCxn id="258" idx="5"/>
              <a:endCxn id="260" idx="1"/>
            </p:cNvCxnSpPr>
            <p:nvPr/>
          </p:nvCxnSpPr>
          <p:spPr>
            <a:xfrm>
              <a:off x="543831" y="1487115"/>
              <a:ext cx="959700" cy="5355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5" name="Google Shape;275;p26"/>
            <p:cNvCxnSpPr>
              <a:stCxn id="272" idx="0"/>
              <a:endCxn id="265" idx="4"/>
            </p:cNvCxnSpPr>
            <p:nvPr/>
          </p:nvCxnSpPr>
          <p:spPr>
            <a:xfrm flipH="1" rot="10800000">
              <a:off x="2986275" y="1710825"/>
              <a:ext cx="181500" cy="7620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6" name="Google Shape;276;p26"/>
            <p:cNvCxnSpPr>
              <a:stCxn id="260" idx="5"/>
              <a:endCxn id="272" idx="1"/>
            </p:cNvCxnSpPr>
            <p:nvPr/>
          </p:nvCxnSpPr>
          <p:spPr>
            <a:xfrm>
              <a:off x="1741631" y="2250415"/>
              <a:ext cx="1125600" cy="2697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77" name="Google Shape;277;p26"/>
            <p:cNvSpPr txBox="1"/>
            <p:nvPr/>
          </p:nvSpPr>
          <p:spPr>
            <a:xfrm>
              <a:off x="203625" y="17932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8" name="Google Shape;278;p26"/>
            <p:cNvSpPr txBox="1"/>
            <p:nvPr/>
          </p:nvSpPr>
          <p:spPr>
            <a:xfrm>
              <a:off x="972625" y="14311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9" name="Google Shape;279;p26"/>
            <p:cNvSpPr txBox="1"/>
            <p:nvPr/>
          </p:nvSpPr>
          <p:spPr>
            <a:xfrm>
              <a:off x="1743325" y="135937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0" name="Google Shape;280;p26"/>
            <p:cNvSpPr txBox="1"/>
            <p:nvPr/>
          </p:nvSpPr>
          <p:spPr>
            <a:xfrm>
              <a:off x="3010525" y="19015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1" name="Google Shape;281;p26"/>
            <p:cNvSpPr txBox="1"/>
            <p:nvPr/>
          </p:nvSpPr>
          <p:spPr>
            <a:xfrm>
              <a:off x="2231087" y="2097250"/>
              <a:ext cx="4497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82" name="Google Shape;282;p26"/>
            <p:cNvCxnSpPr>
              <a:stCxn id="262" idx="6"/>
              <a:endCxn id="272" idx="3"/>
            </p:cNvCxnSpPr>
            <p:nvPr/>
          </p:nvCxnSpPr>
          <p:spPr>
            <a:xfrm flipH="1" rot="10800000">
              <a:off x="1520925" y="2747775"/>
              <a:ext cx="1346400" cy="2127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83" name="Google Shape;283;p26"/>
            <p:cNvSpPr txBox="1"/>
            <p:nvPr/>
          </p:nvSpPr>
          <p:spPr>
            <a:xfrm>
              <a:off x="828975" y="190161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4" name="Google Shape;284;p26"/>
            <p:cNvSpPr txBox="1"/>
            <p:nvPr/>
          </p:nvSpPr>
          <p:spPr>
            <a:xfrm>
              <a:off x="2284575" y="157660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5" name="Google Shape;285;p26"/>
            <p:cNvSpPr txBox="1"/>
            <p:nvPr/>
          </p:nvSpPr>
          <p:spPr>
            <a:xfrm>
              <a:off x="1940975" y="2782175"/>
              <a:ext cx="4692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6" name="Google Shape;286;p26"/>
            <p:cNvSpPr txBox="1"/>
            <p:nvPr/>
          </p:nvSpPr>
          <p:spPr>
            <a:xfrm>
              <a:off x="647925" y="2599688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7" name="Google Shape;287;p26"/>
            <p:cNvSpPr txBox="1"/>
            <p:nvPr/>
          </p:nvSpPr>
          <p:spPr>
            <a:xfrm>
              <a:off x="1422225" y="237252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6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8" name="Google Shape;288;p26"/>
            <p:cNvSpPr txBox="1"/>
            <p:nvPr/>
          </p:nvSpPr>
          <p:spPr>
            <a:xfrm>
              <a:off x="2705725" y="10498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89" name="Google Shape;289;p26"/>
          <p:cNvSpPr txBox="1"/>
          <p:nvPr/>
        </p:nvSpPr>
        <p:spPr>
          <a:xfrm>
            <a:off x="4465175" y="1121625"/>
            <a:ext cx="4294200" cy="3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Edges in sorted order: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1:	(A,D), (C,D), (B,E), (D,E)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2:	(A,B), (C,F), (A,C)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3:	(E,G)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5:	(D,G), (B,D)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6:	(D,F)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10:	(F,G)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Kruskal’s Algorithm for MST</a:t>
            </a:r>
            <a:endParaRPr/>
          </a:p>
        </p:txBody>
      </p:sp>
      <p:sp>
        <p:nvSpPr>
          <p:cNvPr id="295" name="Google Shape;295;p27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rgbClr val="6AA84F"/>
                </a:solidFill>
              </a:rPr>
              <a:t>An edge-based greedy algorithm</a:t>
            </a:r>
            <a:br>
              <a:rPr b="1" lang="en" sz="1900">
                <a:solidFill>
                  <a:srgbClr val="6AA84F"/>
                </a:solidFill>
              </a:rPr>
            </a:br>
            <a:r>
              <a:rPr b="1" lang="en" sz="1900">
                <a:solidFill>
                  <a:srgbClr val="6AA84F"/>
                </a:solidFill>
              </a:rPr>
              <a:t>	Builds MST by greedily adding edges</a:t>
            </a:r>
            <a:endParaRPr b="1" sz="1900">
              <a:solidFill>
                <a:srgbClr val="6AA84F"/>
              </a:solidFill>
            </a:endParaRPr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Initialize with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empty MST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all vertices marked unconnected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all edges unmarked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While all vertices are not connected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AutoNum type="alphaLcParenR"/>
            </a:pPr>
            <a:r>
              <a:rPr lang="en" sz="1900"/>
              <a:t>Pick the </a:t>
            </a:r>
            <a:r>
              <a:rPr lang="en" sz="1900" u="sng"/>
              <a:t>lowest cost edge</a:t>
            </a:r>
            <a:r>
              <a:rPr lang="en" sz="1900"/>
              <a:t> </a:t>
            </a:r>
            <a:r>
              <a:rPr b="1" lang="en" sz="19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(u,v)</a:t>
            </a:r>
            <a:r>
              <a:rPr lang="en" sz="1900"/>
              <a:t> and mark it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AutoNum type="alphaLcParenR"/>
            </a:pPr>
            <a:r>
              <a:rPr lang="en" sz="1900"/>
              <a:t>If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u</a:t>
            </a:r>
            <a:r>
              <a:rPr lang="en" sz="1900"/>
              <a:t> and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 sz="1900"/>
              <a:t> are not already connected, add </a:t>
            </a:r>
            <a:r>
              <a:rPr b="1" lang="en" sz="19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(u,v)</a:t>
            </a:r>
            <a:r>
              <a:rPr lang="en" sz="1900"/>
              <a:t> to the MST and mark </a:t>
            </a:r>
            <a:r>
              <a:rPr b="1" lang="en" sz="19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u</a:t>
            </a:r>
            <a:r>
              <a:rPr lang="en" sz="1900"/>
              <a:t> and </a:t>
            </a:r>
            <a:r>
              <a:rPr b="1" lang="en" sz="19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 sz="1900"/>
              <a:t> as connected to each other</a:t>
            </a:r>
            <a:endParaRPr sz="1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Aside: Union-Find aka Disjoint Set ADT</a:t>
            </a:r>
            <a:endParaRPr/>
          </a:p>
        </p:txBody>
      </p:sp>
      <p:sp>
        <p:nvSpPr>
          <p:cNvPr id="301" name="Google Shape;301;p28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Union(x,y) </a:t>
            </a:r>
            <a:r>
              <a:rPr lang="en"/>
              <a:t>– take the union of two sets named x and y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Given sets: {3,</a:t>
            </a:r>
            <a:r>
              <a:rPr lang="en" u="sng">
                <a:solidFill>
                  <a:srgbClr val="FF0000"/>
                </a:solidFill>
              </a:rPr>
              <a:t>5</a:t>
            </a:r>
            <a:r>
              <a:rPr lang="en"/>
              <a:t>,7} , {4,2,</a:t>
            </a:r>
            <a:r>
              <a:rPr lang="en" u="sng">
                <a:solidFill>
                  <a:srgbClr val="FF0000"/>
                </a:solidFill>
              </a:rPr>
              <a:t>8</a:t>
            </a:r>
            <a:r>
              <a:rPr lang="en"/>
              <a:t>}, {</a:t>
            </a:r>
            <a:r>
              <a:rPr lang="en" u="sng">
                <a:solidFill>
                  <a:srgbClr val="FF0000"/>
                </a:solidFill>
              </a:rPr>
              <a:t>9</a:t>
            </a:r>
            <a:r>
              <a:rPr lang="en"/>
              <a:t>}, {</a:t>
            </a:r>
            <a:r>
              <a:rPr lang="en" u="sng">
                <a:solidFill>
                  <a:srgbClr val="FF0000"/>
                </a:solidFill>
              </a:rPr>
              <a:t>1</a:t>
            </a:r>
            <a:r>
              <a:rPr lang="en"/>
              <a:t>,6}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en"/>
              <a:t>Union(5,1)</a:t>
            </a:r>
            <a:br>
              <a:rPr lang="en"/>
            </a:br>
            <a:r>
              <a:rPr lang="en"/>
              <a:t>Result: {3,</a:t>
            </a:r>
            <a:r>
              <a:rPr lang="en" u="sng">
                <a:solidFill>
                  <a:srgbClr val="FF0000"/>
                </a:solidFill>
              </a:rPr>
              <a:t>5</a:t>
            </a:r>
            <a:r>
              <a:rPr lang="en"/>
              <a:t>,7,1,6}, {4,2,</a:t>
            </a:r>
            <a:r>
              <a:rPr lang="en" u="sng">
                <a:solidFill>
                  <a:srgbClr val="FF0000"/>
                </a:solidFill>
              </a:rPr>
              <a:t>8</a:t>
            </a:r>
            <a:r>
              <a:rPr lang="en"/>
              <a:t>}, {</a:t>
            </a:r>
            <a:r>
              <a:rPr lang="en" u="sng">
                <a:solidFill>
                  <a:srgbClr val="FF0000"/>
                </a:solidFill>
              </a:rPr>
              <a:t>9</a:t>
            </a:r>
            <a:r>
              <a:rPr lang="en"/>
              <a:t>}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To perform the union operation, we replace sets x and y by (x ⋃ y)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Find(x)</a:t>
            </a:r>
            <a:r>
              <a:rPr lang="en"/>
              <a:t> – return the name of the set containing x.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Given sets: {3,</a:t>
            </a:r>
            <a:r>
              <a:rPr lang="en" u="sng">
                <a:solidFill>
                  <a:srgbClr val="FF0000"/>
                </a:solidFill>
              </a:rPr>
              <a:t>5</a:t>
            </a:r>
            <a:r>
              <a:rPr lang="en"/>
              <a:t>,7,1,6}, {4,2,</a:t>
            </a:r>
            <a:r>
              <a:rPr lang="en" u="sng">
                <a:solidFill>
                  <a:srgbClr val="FF0000"/>
                </a:solidFill>
              </a:rPr>
              <a:t>8</a:t>
            </a:r>
            <a:r>
              <a:rPr lang="en"/>
              <a:t>}, {</a:t>
            </a:r>
            <a:r>
              <a:rPr lang="en" u="sng">
                <a:solidFill>
                  <a:srgbClr val="FF0000"/>
                </a:solidFill>
              </a:rPr>
              <a:t>9</a:t>
            </a:r>
            <a:r>
              <a:rPr lang="en"/>
              <a:t>}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en"/>
              <a:t>Find(1)</a:t>
            </a:r>
            <a:r>
              <a:rPr lang="en"/>
              <a:t> returns 5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en"/>
              <a:t>Find(4)</a:t>
            </a:r>
            <a:r>
              <a:rPr lang="en"/>
              <a:t> returns 8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can do Union in constant time.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can get Find to be </a:t>
            </a:r>
            <a:r>
              <a:rPr b="1" i="1" lang="en"/>
              <a:t>amortized</a:t>
            </a:r>
            <a:r>
              <a:rPr lang="en"/>
              <a:t> constant time O(1)</a:t>
            </a:r>
            <a:br>
              <a:rPr lang="en"/>
            </a:br>
            <a:r>
              <a:rPr lang="en"/>
              <a:t>(worst case O(log n) for an individual Find operation).</a:t>
            </a:r>
            <a:endParaRPr/>
          </a:p>
        </p:txBody>
      </p:sp>
      <p:grpSp>
        <p:nvGrpSpPr>
          <p:cNvPr id="302" name="Google Shape;302;p28"/>
          <p:cNvGrpSpPr/>
          <p:nvPr/>
        </p:nvGrpSpPr>
        <p:grpSpPr>
          <a:xfrm>
            <a:off x="5109500" y="1663325"/>
            <a:ext cx="3241200" cy="673800"/>
            <a:chOff x="5109500" y="1663325"/>
            <a:chExt cx="3241200" cy="673800"/>
          </a:xfrm>
        </p:grpSpPr>
        <p:sp>
          <p:nvSpPr>
            <p:cNvPr id="303" name="Google Shape;303;p28"/>
            <p:cNvSpPr txBox="1"/>
            <p:nvPr/>
          </p:nvSpPr>
          <p:spPr>
            <a:xfrm>
              <a:off x="6201200" y="1663325"/>
              <a:ext cx="2149500" cy="673800"/>
            </a:xfrm>
            <a:prstGeom prst="rect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2"/>
                  </a:solidFill>
                </a:rPr>
                <a:t>Red underline is “name” of the set</a:t>
              </a:r>
              <a:endParaRPr sz="1800">
                <a:solidFill>
                  <a:schemeClr val="dk2"/>
                </a:solidFill>
              </a:endParaRPr>
            </a:p>
          </p:txBody>
        </p:sp>
        <p:cxnSp>
          <p:nvCxnSpPr>
            <p:cNvPr id="304" name="Google Shape;304;p28"/>
            <p:cNvCxnSpPr>
              <a:stCxn id="303" idx="1"/>
            </p:cNvCxnSpPr>
            <p:nvPr/>
          </p:nvCxnSpPr>
          <p:spPr>
            <a:xfrm rot="10800000">
              <a:off x="5109500" y="1740125"/>
              <a:ext cx="1091700" cy="260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Kruskal’s pseudo code</a:t>
            </a:r>
            <a:endParaRPr/>
          </a:p>
        </p:txBody>
      </p:sp>
      <p:sp>
        <p:nvSpPr>
          <p:cNvPr id="310" name="Google Shape;310;p29"/>
          <p:cNvSpPr txBox="1"/>
          <p:nvPr>
            <p:ph idx="1" type="body"/>
          </p:nvPr>
        </p:nvSpPr>
        <p:spPr>
          <a:xfrm>
            <a:off x="311700" y="1152475"/>
            <a:ext cx="8520600" cy="3854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Graph::kruskal(){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int edgesAccepted = 0;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DisjSet s(NUM_VERTICES);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Build heap of edges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while (edgesAccepted &lt; NUM_VERTICES – 1){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e = smallest weight edge not deleted yet;</a:t>
            </a:r>
            <a:endParaRPr b="1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// edge e = (u, v)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uset = s.find(u);</a:t>
            </a:r>
            <a:endParaRPr b="1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   vset = s.find(v);</a:t>
            </a:r>
            <a:endParaRPr b="1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if (uset != vset){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edgesAccepted++;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s.unionSets(uset, vset);</a:t>
            </a:r>
            <a:endParaRPr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311" name="Google Shape;311;p29"/>
          <p:cNvGrpSpPr/>
          <p:nvPr/>
        </p:nvGrpSpPr>
        <p:grpSpPr>
          <a:xfrm>
            <a:off x="6030475" y="2196450"/>
            <a:ext cx="2341200" cy="750600"/>
            <a:chOff x="6491100" y="2038650"/>
            <a:chExt cx="2341200" cy="750600"/>
          </a:xfrm>
        </p:grpSpPr>
        <p:sp>
          <p:nvSpPr>
            <p:cNvPr id="312" name="Google Shape;312;p29"/>
            <p:cNvSpPr txBox="1"/>
            <p:nvPr/>
          </p:nvSpPr>
          <p:spPr>
            <a:xfrm>
              <a:off x="7404000" y="2038650"/>
              <a:ext cx="14283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|E| heap operations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13" name="Google Shape;313;p29"/>
            <p:cNvCxnSpPr>
              <a:stCxn id="312" idx="1"/>
            </p:cNvCxnSpPr>
            <p:nvPr/>
          </p:nvCxnSpPr>
          <p:spPr>
            <a:xfrm rot="10800000">
              <a:off x="6491100" y="2298750"/>
              <a:ext cx="912900" cy="11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14" name="Google Shape;314;p29"/>
          <p:cNvGrpSpPr/>
          <p:nvPr/>
        </p:nvGrpSpPr>
        <p:grpSpPr>
          <a:xfrm>
            <a:off x="3215725" y="2823925"/>
            <a:ext cx="2971200" cy="750600"/>
            <a:chOff x="3411900" y="2704525"/>
            <a:chExt cx="2971200" cy="750600"/>
          </a:xfrm>
        </p:grpSpPr>
        <p:sp>
          <p:nvSpPr>
            <p:cNvPr id="315" name="Google Shape;315;p29"/>
            <p:cNvSpPr txBox="1"/>
            <p:nvPr/>
          </p:nvSpPr>
          <p:spPr>
            <a:xfrm>
              <a:off x="4954800" y="2704525"/>
              <a:ext cx="14283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2</a:t>
              </a:r>
              <a:r>
                <a:rPr b="1" lang="en" sz="1800">
                  <a:solidFill>
                    <a:schemeClr val="dk2"/>
                  </a:solidFill>
                </a:rPr>
                <a:t>|E| finds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16" name="Google Shape;316;p29"/>
            <p:cNvCxnSpPr>
              <a:stCxn id="315" idx="1"/>
            </p:cNvCxnSpPr>
            <p:nvPr/>
          </p:nvCxnSpPr>
          <p:spPr>
            <a:xfrm flipH="1">
              <a:off x="3411900" y="3079825"/>
              <a:ext cx="1542900" cy="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17" name="Google Shape;317;p29"/>
          <p:cNvGrpSpPr/>
          <p:nvPr/>
        </p:nvGrpSpPr>
        <p:grpSpPr>
          <a:xfrm>
            <a:off x="4333300" y="3878850"/>
            <a:ext cx="1912200" cy="750600"/>
            <a:chOff x="4580650" y="3827650"/>
            <a:chExt cx="1912200" cy="750600"/>
          </a:xfrm>
        </p:grpSpPr>
        <p:sp>
          <p:nvSpPr>
            <p:cNvPr id="318" name="Google Shape;318;p29"/>
            <p:cNvSpPr txBox="1"/>
            <p:nvPr/>
          </p:nvSpPr>
          <p:spPr>
            <a:xfrm>
              <a:off x="5064550" y="3827650"/>
              <a:ext cx="14283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|V| unions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19" name="Google Shape;319;p29"/>
            <p:cNvCxnSpPr>
              <a:stCxn id="318" idx="1"/>
            </p:cNvCxnSpPr>
            <p:nvPr/>
          </p:nvCxnSpPr>
          <p:spPr>
            <a:xfrm rot="10800000">
              <a:off x="4580650" y="4051750"/>
              <a:ext cx="483900" cy="15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20" name="Google Shape;320;p29"/>
          <p:cNvGrpSpPr/>
          <p:nvPr/>
        </p:nvGrpSpPr>
        <p:grpSpPr>
          <a:xfrm>
            <a:off x="3574050" y="445025"/>
            <a:ext cx="2994000" cy="1303500"/>
            <a:chOff x="3344875" y="1917763"/>
            <a:chExt cx="2994000" cy="1303500"/>
          </a:xfrm>
        </p:grpSpPr>
        <p:sp>
          <p:nvSpPr>
            <p:cNvPr id="321" name="Google Shape;321;p29"/>
            <p:cNvSpPr txBox="1"/>
            <p:nvPr/>
          </p:nvSpPr>
          <p:spPr>
            <a:xfrm>
              <a:off x="4690375" y="1917763"/>
              <a:ext cx="16485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|V| create disjoint sets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22" name="Google Shape;322;p29"/>
            <p:cNvCxnSpPr>
              <a:stCxn id="321" idx="1"/>
            </p:cNvCxnSpPr>
            <p:nvPr/>
          </p:nvCxnSpPr>
          <p:spPr>
            <a:xfrm flipH="1">
              <a:off x="3344875" y="2293063"/>
              <a:ext cx="1345500" cy="928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23" name="Google Shape;323;p29"/>
          <p:cNvGrpSpPr/>
          <p:nvPr/>
        </p:nvGrpSpPr>
        <p:grpSpPr>
          <a:xfrm>
            <a:off x="3138925" y="1445850"/>
            <a:ext cx="3712200" cy="750600"/>
            <a:chOff x="2670900" y="2704525"/>
            <a:chExt cx="3712200" cy="750600"/>
          </a:xfrm>
        </p:grpSpPr>
        <p:sp>
          <p:nvSpPr>
            <p:cNvPr id="324" name="Google Shape;324;p29"/>
            <p:cNvSpPr txBox="1"/>
            <p:nvPr/>
          </p:nvSpPr>
          <p:spPr>
            <a:xfrm>
              <a:off x="4954800" y="2704525"/>
              <a:ext cx="14283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|E| using Floyd’s BH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25" name="Google Shape;325;p29"/>
            <p:cNvCxnSpPr>
              <a:stCxn id="324" idx="1"/>
            </p:cNvCxnSpPr>
            <p:nvPr/>
          </p:nvCxnSpPr>
          <p:spPr>
            <a:xfrm flipH="1">
              <a:off x="2670900" y="3079825"/>
              <a:ext cx="2283900" cy="277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Kruskal’s pseudo code</a:t>
            </a:r>
            <a:endParaRPr/>
          </a:p>
        </p:txBody>
      </p:sp>
      <p:sp>
        <p:nvSpPr>
          <p:cNvPr id="331" name="Google Shape;331;p30"/>
          <p:cNvSpPr txBox="1"/>
          <p:nvPr>
            <p:ph idx="1" type="body"/>
          </p:nvPr>
        </p:nvSpPr>
        <p:spPr>
          <a:xfrm>
            <a:off x="311700" y="1152475"/>
            <a:ext cx="8520600" cy="38547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Graph::kruskal(){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int edgesAccepted = 0;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DisjSet s(NUM_VERTICES);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Build heap of edges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while (edgesAccepted &lt; NUM_VERTICES – 1){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e = smallest weight edge not deleted yet;</a:t>
            </a:r>
            <a:endParaRPr b="1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// edge e = (u, v)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uset = s.find(u);</a:t>
            </a:r>
            <a:endParaRPr b="1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   vset = s.find(v);</a:t>
            </a:r>
            <a:endParaRPr b="1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if (uset != vset){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edgesAccepted++;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s.unionSets(uset, vset);</a:t>
            </a:r>
            <a:endParaRPr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332" name="Google Shape;332;p30"/>
          <p:cNvGrpSpPr/>
          <p:nvPr/>
        </p:nvGrpSpPr>
        <p:grpSpPr>
          <a:xfrm>
            <a:off x="6030475" y="2196450"/>
            <a:ext cx="2341200" cy="750600"/>
            <a:chOff x="6491100" y="2038650"/>
            <a:chExt cx="2341200" cy="750600"/>
          </a:xfrm>
        </p:grpSpPr>
        <p:sp>
          <p:nvSpPr>
            <p:cNvPr id="333" name="Google Shape;333;p30"/>
            <p:cNvSpPr txBox="1"/>
            <p:nvPr/>
          </p:nvSpPr>
          <p:spPr>
            <a:xfrm>
              <a:off x="7404000" y="2038650"/>
              <a:ext cx="14283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|E| heap operations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34" name="Google Shape;334;p30"/>
            <p:cNvCxnSpPr>
              <a:stCxn id="333" idx="1"/>
            </p:cNvCxnSpPr>
            <p:nvPr/>
          </p:nvCxnSpPr>
          <p:spPr>
            <a:xfrm rot="10800000">
              <a:off x="6491100" y="2298750"/>
              <a:ext cx="912900" cy="11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35" name="Google Shape;335;p30"/>
          <p:cNvGrpSpPr/>
          <p:nvPr/>
        </p:nvGrpSpPr>
        <p:grpSpPr>
          <a:xfrm>
            <a:off x="3215725" y="2823925"/>
            <a:ext cx="2971200" cy="750600"/>
            <a:chOff x="3411900" y="2704525"/>
            <a:chExt cx="2971200" cy="750600"/>
          </a:xfrm>
        </p:grpSpPr>
        <p:sp>
          <p:nvSpPr>
            <p:cNvPr id="336" name="Google Shape;336;p30"/>
            <p:cNvSpPr txBox="1"/>
            <p:nvPr/>
          </p:nvSpPr>
          <p:spPr>
            <a:xfrm>
              <a:off x="4954800" y="2704525"/>
              <a:ext cx="14283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2|E| finds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37" name="Google Shape;337;p30"/>
            <p:cNvCxnSpPr>
              <a:stCxn id="336" idx="1"/>
            </p:cNvCxnSpPr>
            <p:nvPr/>
          </p:nvCxnSpPr>
          <p:spPr>
            <a:xfrm flipH="1">
              <a:off x="3411900" y="3079825"/>
              <a:ext cx="1542900" cy="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38" name="Google Shape;338;p30"/>
          <p:cNvGrpSpPr/>
          <p:nvPr/>
        </p:nvGrpSpPr>
        <p:grpSpPr>
          <a:xfrm>
            <a:off x="4318000" y="3394975"/>
            <a:ext cx="1927500" cy="750600"/>
            <a:chOff x="4565350" y="3343775"/>
            <a:chExt cx="1927500" cy="750600"/>
          </a:xfrm>
        </p:grpSpPr>
        <p:sp>
          <p:nvSpPr>
            <p:cNvPr id="339" name="Google Shape;339;p30"/>
            <p:cNvSpPr txBox="1"/>
            <p:nvPr/>
          </p:nvSpPr>
          <p:spPr>
            <a:xfrm>
              <a:off x="5064550" y="3343775"/>
              <a:ext cx="14283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|V| unions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40" name="Google Shape;340;p30"/>
            <p:cNvCxnSpPr>
              <a:stCxn id="339" idx="1"/>
            </p:cNvCxnSpPr>
            <p:nvPr/>
          </p:nvCxnSpPr>
          <p:spPr>
            <a:xfrm flipH="1">
              <a:off x="4565350" y="3719075"/>
              <a:ext cx="499200" cy="160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41" name="Google Shape;341;p30"/>
          <p:cNvGrpSpPr/>
          <p:nvPr/>
        </p:nvGrpSpPr>
        <p:grpSpPr>
          <a:xfrm>
            <a:off x="3574050" y="445025"/>
            <a:ext cx="2994000" cy="1303500"/>
            <a:chOff x="3344875" y="1917763"/>
            <a:chExt cx="2994000" cy="1303500"/>
          </a:xfrm>
        </p:grpSpPr>
        <p:sp>
          <p:nvSpPr>
            <p:cNvPr id="342" name="Google Shape;342;p30"/>
            <p:cNvSpPr txBox="1"/>
            <p:nvPr/>
          </p:nvSpPr>
          <p:spPr>
            <a:xfrm>
              <a:off x="4690375" y="1917763"/>
              <a:ext cx="16485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|V| create disjoint sets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43" name="Google Shape;343;p30"/>
            <p:cNvCxnSpPr>
              <a:stCxn id="342" idx="1"/>
            </p:cNvCxnSpPr>
            <p:nvPr/>
          </p:nvCxnSpPr>
          <p:spPr>
            <a:xfrm flipH="1">
              <a:off x="3344875" y="2293063"/>
              <a:ext cx="1345500" cy="928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44" name="Google Shape;344;p30"/>
          <p:cNvGrpSpPr/>
          <p:nvPr/>
        </p:nvGrpSpPr>
        <p:grpSpPr>
          <a:xfrm>
            <a:off x="3138925" y="1445850"/>
            <a:ext cx="3712200" cy="750600"/>
            <a:chOff x="2670900" y="2704525"/>
            <a:chExt cx="3712200" cy="750600"/>
          </a:xfrm>
        </p:grpSpPr>
        <p:sp>
          <p:nvSpPr>
            <p:cNvPr id="345" name="Google Shape;345;p30"/>
            <p:cNvSpPr txBox="1"/>
            <p:nvPr/>
          </p:nvSpPr>
          <p:spPr>
            <a:xfrm>
              <a:off x="4954800" y="2704525"/>
              <a:ext cx="1428300" cy="75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|E| using Floyd’s BH</a:t>
              </a:r>
              <a:endParaRPr b="1" sz="1800">
                <a:solidFill>
                  <a:schemeClr val="dk2"/>
                </a:solidFill>
              </a:endParaRPr>
            </a:p>
          </p:txBody>
        </p:sp>
        <p:cxnSp>
          <p:nvCxnSpPr>
            <p:cNvPr id="346" name="Google Shape;346;p30"/>
            <p:cNvCxnSpPr>
              <a:stCxn id="345" idx="1"/>
            </p:cNvCxnSpPr>
            <p:nvPr/>
          </p:nvCxnSpPr>
          <p:spPr>
            <a:xfrm flipH="1">
              <a:off x="2670900" y="3079825"/>
              <a:ext cx="2283900" cy="277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347" name="Google Shape;347;p30"/>
          <p:cNvSpPr txBox="1"/>
          <p:nvPr/>
        </p:nvSpPr>
        <p:spPr>
          <a:xfrm>
            <a:off x="1225750" y="4202000"/>
            <a:ext cx="8112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O(V + E + E</a:t>
            </a:r>
            <a:r>
              <a:rPr b="1" baseline="30000" lang="en" sz="1800">
                <a:solidFill>
                  <a:schemeClr val="dk2"/>
                </a:solidFill>
              </a:rPr>
              <a:t>times</a:t>
            </a:r>
            <a:r>
              <a:rPr b="1" lang="en" sz="1800">
                <a:solidFill>
                  <a:schemeClr val="dk2"/>
                </a:solidFill>
              </a:rPr>
              <a:t>(</a:t>
            </a:r>
            <a:r>
              <a:rPr b="1" lang="en" sz="1800">
                <a:solidFill>
                  <a:srgbClr val="6AA84F"/>
                </a:solidFill>
              </a:rPr>
              <a:t>logE</a:t>
            </a:r>
            <a:r>
              <a:rPr b="1" lang="en" sz="1800">
                <a:solidFill>
                  <a:schemeClr val="dk2"/>
                </a:solidFill>
              </a:rPr>
              <a:t> + </a:t>
            </a:r>
            <a:r>
              <a:rPr b="1" lang="en" sz="1800">
                <a:solidFill>
                  <a:srgbClr val="0000FF"/>
                </a:solidFill>
              </a:rPr>
              <a:t>2logV</a:t>
            </a:r>
            <a:r>
              <a:rPr b="1" lang="en" sz="1800">
                <a:solidFill>
                  <a:schemeClr val="dk2"/>
                </a:solidFill>
              </a:rPr>
              <a:t>) + </a:t>
            </a:r>
            <a:r>
              <a:rPr b="1" lang="en" sz="1800">
                <a:solidFill>
                  <a:srgbClr val="FF0000"/>
                </a:solidFill>
              </a:rPr>
              <a:t>V</a:t>
            </a:r>
            <a:r>
              <a:rPr b="1" baseline="30000" lang="en" sz="1800">
                <a:solidFill>
                  <a:srgbClr val="FF0000"/>
                </a:solidFill>
              </a:rPr>
              <a:t>times</a:t>
            </a:r>
            <a:r>
              <a:rPr b="1" lang="en" sz="1800">
                <a:solidFill>
                  <a:srgbClr val="FF0000"/>
                </a:solidFill>
              </a:rPr>
              <a:t>(constant)</a:t>
            </a:r>
            <a:r>
              <a:rPr b="1" lang="en" sz="1800">
                <a:solidFill>
                  <a:schemeClr val="dk2"/>
                </a:solidFill>
              </a:rPr>
              <a:t> )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348" name="Google Shape;348;p30"/>
          <p:cNvSpPr txBox="1"/>
          <p:nvPr/>
        </p:nvSpPr>
        <p:spPr>
          <a:xfrm>
            <a:off x="6749150" y="4520825"/>
            <a:ext cx="2267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=&gt; O ( E log E)</a:t>
            </a:r>
            <a:endParaRPr b="1" sz="20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MST using Kruskal’s</a:t>
            </a:r>
            <a:endParaRPr/>
          </a:p>
        </p:txBody>
      </p:sp>
      <p:sp>
        <p:nvSpPr>
          <p:cNvPr id="354" name="Google Shape;354;p31"/>
          <p:cNvSpPr txBox="1"/>
          <p:nvPr>
            <p:ph idx="1" type="body"/>
          </p:nvPr>
        </p:nvSpPr>
        <p:spPr>
          <a:xfrm>
            <a:off x="311700" y="1152475"/>
            <a:ext cx="8520600" cy="39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find the MST using Prim’s method.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 what conditions will these methods give the same result?</a:t>
            </a:r>
            <a:endParaRPr/>
          </a:p>
        </p:txBody>
      </p:sp>
      <p:pic>
        <p:nvPicPr>
          <p:cNvPr id="355" name="Google Shape;355;p31"/>
          <p:cNvPicPr preferRelativeResize="0"/>
          <p:nvPr/>
        </p:nvPicPr>
        <p:blipFill rotWithShape="1">
          <a:blip r:embed="rId3">
            <a:alphaModFix/>
          </a:blip>
          <a:srcRect b="3810" l="0" r="4177" t="5453"/>
          <a:stretch/>
        </p:blipFill>
        <p:spPr>
          <a:xfrm>
            <a:off x="965113" y="1017725"/>
            <a:ext cx="7213783" cy="32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p31"/>
          <p:cNvSpPr txBox="1"/>
          <p:nvPr/>
        </p:nvSpPr>
        <p:spPr>
          <a:xfrm>
            <a:off x="7436825" y="2564425"/>
            <a:ext cx="1707000" cy="1477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dk2"/>
                </a:solidFill>
              </a:rPr>
              <a:t>Total cost:</a:t>
            </a:r>
            <a:endParaRPr b="1" sz="2000" u="sng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Minimum Spanning Trees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Given an </a:t>
            </a:r>
            <a:r>
              <a:rPr i="1" lang="en"/>
              <a:t>undirected</a:t>
            </a:r>
            <a:r>
              <a:rPr lang="en"/>
              <a:t> graph </a:t>
            </a:r>
            <a:r>
              <a:rPr b="1" lang="en">
                <a:solidFill>
                  <a:srgbClr val="FF0000"/>
                </a:solidFill>
              </a:rPr>
              <a:t>G</a:t>
            </a:r>
            <a:r>
              <a:rPr b="1" lang="en"/>
              <a:t>=(</a:t>
            </a:r>
            <a:r>
              <a:rPr b="1" lang="en">
                <a:solidFill>
                  <a:srgbClr val="38761D"/>
                </a:solidFill>
              </a:rPr>
              <a:t>V</a:t>
            </a:r>
            <a:r>
              <a:rPr b="1" lang="en"/>
              <a:t>,</a:t>
            </a:r>
            <a:r>
              <a:rPr b="1" lang="en">
                <a:solidFill>
                  <a:srgbClr val="0000FF"/>
                </a:solidFill>
              </a:rPr>
              <a:t>E</a:t>
            </a:r>
            <a:r>
              <a:rPr b="1" lang="en"/>
              <a:t>)</a:t>
            </a:r>
            <a:r>
              <a:rPr lang="en"/>
              <a:t>, find a graph </a:t>
            </a:r>
            <a:r>
              <a:rPr b="1" lang="en">
                <a:solidFill>
                  <a:srgbClr val="FF0000"/>
                </a:solidFill>
              </a:rPr>
              <a:t>G’</a:t>
            </a:r>
            <a:r>
              <a:rPr b="1" lang="en"/>
              <a:t>=(</a:t>
            </a:r>
            <a:r>
              <a:rPr b="1" lang="en">
                <a:solidFill>
                  <a:srgbClr val="38761D"/>
                </a:solidFill>
              </a:rPr>
              <a:t>V</a:t>
            </a:r>
            <a:r>
              <a:rPr b="1" lang="en"/>
              <a:t>, </a:t>
            </a:r>
            <a:r>
              <a:rPr b="1" lang="en">
                <a:solidFill>
                  <a:srgbClr val="0000FF"/>
                </a:solidFill>
              </a:rPr>
              <a:t>E’</a:t>
            </a:r>
            <a:r>
              <a:rPr b="1" lang="en"/>
              <a:t>)</a:t>
            </a:r>
            <a:r>
              <a:rPr lang="en"/>
              <a:t> such that: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b="1" lang="en">
                <a:solidFill>
                  <a:srgbClr val="0000FF"/>
                </a:solidFill>
              </a:rPr>
              <a:t>E’</a:t>
            </a:r>
            <a:r>
              <a:rPr lang="en"/>
              <a:t> is a subset of </a:t>
            </a:r>
            <a:r>
              <a:rPr b="1" lang="en">
                <a:solidFill>
                  <a:srgbClr val="0000FF"/>
                </a:solidFill>
              </a:rPr>
              <a:t>E</a:t>
            </a:r>
            <a:endParaRPr b="1"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en"/>
              <a:t>|</a:t>
            </a:r>
            <a:r>
              <a:rPr b="1" lang="en">
                <a:solidFill>
                  <a:srgbClr val="0000FF"/>
                </a:solidFill>
              </a:rPr>
              <a:t>E’</a:t>
            </a:r>
            <a:r>
              <a:rPr b="1" lang="en"/>
              <a:t>| = |</a:t>
            </a:r>
            <a:r>
              <a:rPr b="1" lang="en">
                <a:solidFill>
                  <a:srgbClr val="38761D"/>
                </a:solidFill>
              </a:rPr>
              <a:t>V</a:t>
            </a:r>
            <a:r>
              <a:rPr b="1" lang="en"/>
              <a:t>| - 1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en">
                <a:solidFill>
                  <a:srgbClr val="FF0000"/>
                </a:solidFill>
              </a:rPr>
              <a:t>G’</a:t>
            </a:r>
            <a:r>
              <a:rPr lang="en"/>
              <a:t> is connected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                       is minimal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Applications: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Electrical wiring for a house or clock wires on a chip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A road network if you cared about asphalt cost rather than travel time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025" y="2521000"/>
            <a:ext cx="1452625" cy="1055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6291850" y="2029625"/>
            <a:ext cx="2488800" cy="9720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</a:rPr>
              <a:t>G’ is a </a:t>
            </a:r>
            <a:r>
              <a:rPr b="1" lang="en" sz="2200">
                <a:solidFill>
                  <a:srgbClr val="FF0000"/>
                </a:solidFill>
              </a:rPr>
              <a:t>minimum spanning tree</a:t>
            </a:r>
            <a:r>
              <a:rPr b="1" lang="en" sz="2200">
                <a:solidFill>
                  <a:schemeClr val="dk2"/>
                </a:solidFill>
              </a:rPr>
              <a:t>.</a:t>
            </a:r>
            <a:endParaRPr b="1" sz="2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Correctness</a:t>
            </a:r>
            <a:endParaRPr/>
          </a:p>
        </p:txBody>
      </p:sp>
      <p:sp>
        <p:nvSpPr>
          <p:cNvPr id="362" name="Google Shape;362;p32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Kruskal’s algorithm is clever, simple, and efficient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But does it generate a minimum spanning tree?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can we prove it?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First: it generates a spanning tree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Intuition: Graph started connected and we added every edge that did not create a cycle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Proof by contradiction: Suppose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u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are disconnected in Kruskal’s result. Then there’s a path from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u</a:t>
            </a:r>
            <a:r>
              <a:rPr lang="en"/>
              <a:t>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in the initial graph with an edge we could add without creating a cycle. But Kruskal would have added that edge. Contradiction.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Second: There is no spanning tree with lower total cost…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inductive proof set-up</a:t>
            </a:r>
            <a:endParaRPr/>
          </a:p>
        </p:txBody>
      </p:sp>
      <p:sp>
        <p:nvSpPr>
          <p:cNvPr id="368" name="Google Shape;368;p33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Let </a:t>
            </a:r>
            <a:r>
              <a:rPr b="1" lang="en" sz="2000"/>
              <a:t>F</a:t>
            </a:r>
            <a:r>
              <a:rPr lang="en" sz="2000"/>
              <a:t> (stands for “forest”) be the set of edges Kruskal has added at some point during its execution.</a:t>
            </a:r>
            <a:endParaRPr sz="2000"/>
          </a:p>
          <a:p>
            <a:pPr indent="-228600" lvl="0" marL="228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Claim: </a:t>
            </a:r>
            <a:r>
              <a:rPr b="1" lang="en" sz="2000"/>
              <a:t>F</a:t>
            </a:r>
            <a:r>
              <a:rPr lang="en" sz="2000"/>
              <a:t> is a subset of one or more MSTs for the graph</a:t>
            </a:r>
            <a:br>
              <a:rPr lang="en" sz="2000"/>
            </a:br>
            <a:r>
              <a:rPr lang="en" sz="2000"/>
              <a:t>(Therefore, once </a:t>
            </a:r>
            <a:r>
              <a:rPr b="1" lang="en" sz="2000"/>
              <a:t>|F|=|V|-1</a:t>
            </a:r>
            <a:r>
              <a:rPr lang="en" sz="2000"/>
              <a:t>, we have an MST.)</a:t>
            </a:r>
            <a:endParaRPr sz="2000"/>
          </a:p>
          <a:p>
            <a:pPr indent="-228600" lvl="0" marL="228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Proof: By induction on </a:t>
            </a:r>
            <a:r>
              <a:rPr b="1" lang="en" sz="2000"/>
              <a:t>|F|</a:t>
            </a:r>
            <a:endParaRPr b="1" sz="2000"/>
          </a:p>
          <a:p>
            <a:pPr indent="-228600" lvl="0" marL="6858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Base case: </a:t>
            </a:r>
            <a:r>
              <a:rPr b="1" lang="en" sz="2000"/>
              <a:t>|F|=0</a:t>
            </a:r>
            <a:r>
              <a:rPr lang="en" sz="2000"/>
              <a:t>: The empty set is a subset of all MSTs</a:t>
            </a:r>
            <a:endParaRPr sz="2000"/>
          </a:p>
          <a:p>
            <a:pPr indent="-228600" lvl="0" marL="6858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Inductive case: </a:t>
            </a:r>
            <a:r>
              <a:rPr b="1" lang="en" sz="2000"/>
              <a:t>|F|=k+1</a:t>
            </a:r>
            <a:r>
              <a:rPr lang="en" sz="2000"/>
              <a:t>: By induction, before adding the </a:t>
            </a:r>
            <a:r>
              <a:rPr b="1" lang="en" sz="2000"/>
              <a:t>(k+1)</a:t>
            </a:r>
            <a:r>
              <a:rPr baseline="30000" lang="en" sz="2000"/>
              <a:t>th</a:t>
            </a:r>
            <a:r>
              <a:rPr lang="en" sz="2000"/>
              <a:t> edge (call it </a:t>
            </a:r>
            <a:r>
              <a:rPr b="1" lang="en" sz="2000"/>
              <a:t>e</a:t>
            </a:r>
            <a:r>
              <a:rPr lang="en" sz="2000"/>
              <a:t>), there was some MST </a:t>
            </a:r>
            <a:r>
              <a:rPr b="1" lang="en" sz="2000"/>
              <a:t>T</a:t>
            </a:r>
            <a:r>
              <a:rPr lang="en" sz="2000"/>
              <a:t> such that </a:t>
            </a:r>
            <a:r>
              <a:rPr b="1" lang="en" sz="2000"/>
              <a:t>F-{e} ⊆ T</a:t>
            </a:r>
            <a:r>
              <a:rPr lang="en" sz="2000"/>
              <a:t> …</a:t>
            </a:r>
            <a:endParaRPr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Staying a subset of </a:t>
            </a:r>
            <a:r>
              <a:rPr b="1" lang="en"/>
              <a:t>some</a:t>
            </a:r>
            <a:r>
              <a:rPr lang="en"/>
              <a:t> MST</a:t>
            </a:r>
            <a:endParaRPr/>
          </a:p>
        </p:txBody>
      </p:sp>
      <p:sp>
        <p:nvSpPr>
          <p:cNvPr id="374" name="Google Shape;374;p34"/>
          <p:cNvSpPr txBox="1"/>
          <p:nvPr>
            <p:ph idx="1" type="body"/>
          </p:nvPr>
        </p:nvSpPr>
        <p:spPr>
          <a:xfrm>
            <a:off x="311700" y="1152475"/>
            <a:ext cx="8520600" cy="392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Claim: </a:t>
            </a:r>
            <a:r>
              <a:rPr b="1" lang="en"/>
              <a:t>F</a:t>
            </a:r>
            <a:r>
              <a:rPr lang="en"/>
              <a:t> is a subset of </a:t>
            </a:r>
            <a:r>
              <a:rPr i="1" lang="en"/>
              <a:t>one or more</a:t>
            </a:r>
            <a:br>
              <a:rPr lang="en"/>
            </a:br>
            <a:r>
              <a:rPr lang="en"/>
              <a:t>            MSTs for the graph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 far: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b="1" lang="en"/>
              <a:t>-{e} </a:t>
            </a:r>
            <a:r>
              <a:rPr b="1" lang="en" sz="2000"/>
              <a:t>⊆</a:t>
            </a:r>
            <a:r>
              <a:rPr b="1" lang="en"/>
              <a:t>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Two disjoint cases: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</a:t>
            </a:r>
            <a:r>
              <a:rPr b="1" lang="en"/>
              <a:t>{e} </a:t>
            </a:r>
            <a:r>
              <a:rPr b="1" lang="en" sz="2000"/>
              <a:t>⊆</a:t>
            </a:r>
            <a:r>
              <a:rPr b="1" lang="en"/>
              <a:t>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: Then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b="1" lang="en"/>
              <a:t> </a:t>
            </a:r>
            <a:r>
              <a:rPr b="1" lang="en" sz="2000"/>
              <a:t>⊆</a:t>
            </a:r>
            <a:r>
              <a:rPr b="1" lang="en"/>
              <a:t>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 and we’re done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Else </a:t>
            </a:r>
            <a:r>
              <a:rPr b="1" lang="en"/>
              <a:t>e</a:t>
            </a:r>
            <a:r>
              <a:rPr lang="en"/>
              <a:t> forms a </a:t>
            </a:r>
            <a:r>
              <a:rPr i="1" lang="en"/>
              <a:t>cycle</a:t>
            </a:r>
            <a:r>
              <a:rPr lang="en"/>
              <a:t> with some simple path (call it </a:t>
            </a:r>
            <a:r>
              <a:rPr b="1" lang="en"/>
              <a:t>p</a:t>
            </a:r>
            <a:r>
              <a:rPr lang="en"/>
              <a:t>) in </a:t>
            </a:r>
            <a:r>
              <a:rPr b="1" lang="en">
                <a:solidFill>
                  <a:srgbClr val="FF0000"/>
                </a:solidFill>
              </a:rPr>
              <a:t>T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Must be since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 is a spanning tree</a:t>
            </a:r>
            <a:endParaRPr/>
          </a:p>
        </p:txBody>
      </p:sp>
      <p:pic>
        <p:nvPicPr>
          <p:cNvPr id="375" name="Google Shape;37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2795" y="256425"/>
            <a:ext cx="4107450" cy="282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Staying a subset of </a:t>
            </a:r>
            <a:r>
              <a:rPr b="1" lang="en"/>
              <a:t>some</a:t>
            </a:r>
            <a:r>
              <a:rPr lang="en"/>
              <a:t> MST</a:t>
            </a:r>
            <a:endParaRPr/>
          </a:p>
        </p:txBody>
      </p:sp>
      <p:sp>
        <p:nvSpPr>
          <p:cNvPr id="381" name="Google Shape;381;p35"/>
          <p:cNvSpPr txBox="1"/>
          <p:nvPr>
            <p:ph idx="1" type="body"/>
          </p:nvPr>
        </p:nvSpPr>
        <p:spPr>
          <a:xfrm>
            <a:off x="311700" y="1152475"/>
            <a:ext cx="8520600" cy="392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Claim: </a:t>
            </a:r>
            <a:r>
              <a:rPr b="1" lang="en"/>
              <a:t>F</a:t>
            </a:r>
            <a:r>
              <a:rPr lang="en"/>
              <a:t> is a subset of </a:t>
            </a:r>
            <a:r>
              <a:rPr i="1" lang="en"/>
              <a:t>one or more</a:t>
            </a:r>
            <a:br>
              <a:rPr lang="en"/>
            </a:br>
            <a:r>
              <a:rPr lang="en"/>
              <a:t>            MSTs for the graph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 far: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b="1" lang="en"/>
              <a:t>-{e} ⊆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 and</a:t>
            </a:r>
            <a:br>
              <a:rPr lang="en"/>
            </a:br>
            <a:r>
              <a:rPr lang="en"/>
              <a:t>	</a:t>
            </a:r>
            <a:r>
              <a:rPr b="1" lang="en">
                <a:solidFill>
                  <a:srgbClr val="6AA84F"/>
                </a:solidFill>
              </a:rPr>
              <a:t>e</a:t>
            </a:r>
            <a:r>
              <a:rPr lang="en"/>
              <a:t> forms a cycle with </a:t>
            </a:r>
            <a:r>
              <a:rPr b="1" lang="en"/>
              <a:t>p ⊆ </a:t>
            </a:r>
            <a:r>
              <a:rPr b="1" lang="en">
                <a:solidFill>
                  <a:srgbClr val="FF0000"/>
                </a:solidFill>
              </a:rPr>
              <a:t>T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must be an edge </a:t>
            </a:r>
            <a:r>
              <a:rPr b="1" lang="en"/>
              <a:t>e2</a:t>
            </a:r>
            <a:r>
              <a:rPr lang="en"/>
              <a:t> on </a:t>
            </a:r>
            <a:r>
              <a:rPr b="1" lang="en"/>
              <a:t>p</a:t>
            </a:r>
            <a:r>
              <a:rPr lang="en"/>
              <a:t> such that </a:t>
            </a:r>
            <a:r>
              <a:rPr b="1" lang="en"/>
              <a:t>e2</a:t>
            </a:r>
            <a:r>
              <a:rPr lang="en"/>
              <a:t> is not in </a:t>
            </a:r>
            <a:r>
              <a:rPr b="1" lang="en"/>
              <a:t>F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Else Kruskal would not have added </a:t>
            </a:r>
            <a:r>
              <a:rPr b="1" lang="en"/>
              <a:t>e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Claim: </a:t>
            </a:r>
            <a:r>
              <a:rPr b="1" lang="en"/>
              <a:t>e2.weight == e.weight</a:t>
            </a:r>
            <a:endParaRPr b="1"/>
          </a:p>
        </p:txBody>
      </p:sp>
      <p:pic>
        <p:nvPicPr>
          <p:cNvPr id="382" name="Google Shape;382;p35"/>
          <p:cNvPicPr preferRelativeResize="0"/>
          <p:nvPr/>
        </p:nvPicPr>
        <p:blipFill rotWithShape="1">
          <a:blip r:embed="rId3">
            <a:alphaModFix/>
          </a:blip>
          <a:srcRect b="1681" l="0" r="0" t="1690"/>
          <a:stretch/>
        </p:blipFill>
        <p:spPr>
          <a:xfrm>
            <a:off x="4872795" y="256425"/>
            <a:ext cx="4107450" cy="2826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Staying a subset of </a:t>
            </a:r>
            <a:r>
              <a:rPr b="1" lang="en"/>
              <a:t>some</a:t>
            </a:r>
            <a:r>
              <a:rPr lang="en"/>
              <a:t> MST</a:t>
            </a:r>
            <a:endParaRPr/>
          </a:p>
        </p:txBody>
      </p:sp>
      <p:sp>
        <p:nvSpPr>
          <p:cNvPr id="388" name="Google Shape;388;p36"/>
          <p:cNvSpPr txBox="1"/>
          <p:nvPr>
            <p:ph idx="1" type="body"/>
          </p:nvPr>
        </p:nvSpPr>
        <p:spPr>
          <a:xfrm>
            <a:off x="311700" y="1152475"/>
            <a:ext cx="8520600" cy="392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Claim: </a:t>
            </a:r>
            <a:r>
              <a:rPr b="1" lang="en"/>
              <a:t>F</a:t>
            </a:r>
            <a:r>
              <a:rPr lang="en"/>
              <a:t> is a subset of </a:t>
            </a:r>
            <a:r>
              <a:rPr i="1" lang="en"/>
              <a:t>one or more</a:t>
            </a:r>
            <a:br>
              <a:rPr lang="en"/>
            </a:br>
            <a:r>
              <a:rPr lang="en"/>
              <a:t>            MSTs for the graph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 far: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b="1" lang="en"/>
              <a:t>-{e} ⊆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 and</a:t>
            </a:r>
            <a:br>
              <a:rPr lang="en"/>
            </a:br>
            <a:r>
              <a:rPr lang="en"/>
              <a:t>	</a:t>
            </a:r>
            <a:r>
              <a:rPr b="1" lang="en">
                <a:solidFill>
                  <a:srgbClr val="6AA84F"/>
                </a:solidFill>
              </a:rPr>
              <a:t>e</a:t>
            </a:r>
            <a:r>
              <a:rPr lang="en"/>
              <a:t> forms a cycle with </a:t>
            </a:r>
            <a:r>
              <a:rPr b="1" lang="en"/>
              <a:t>p ⊆ </a:t>
            </a:r>
            <a:r>
              <a:rPr b="1" lang="en">
                <a:solidFill>
                  <a:srgbClr val="FF0000"/>
                </a:solidFill>
              </a:rPr>
              <a:t>T</a:t>
            </a:r>
            <a:br>
              <a:rPr b="1" lang="en">
                <a:solidFill>
                  <a:srgbClr val="FF0000"/>
                </a:solidFill>
              </a:rPr>
            </a:br>
            <a:r>
              <a:rPr b="1" lang="en">
                <a:solidFill>
                  <a:srgbClr val="FF0000"/>
                </a:solidFill>
              </a:rPr>
              <a:t>       </a:t>
            </a:r>
            <a:r>
              <a:rPr b="1" lang="en">
                <a:solidFill>
                  <a:srgbClr val="FF0000"/>
                </a:solidFill>
              </a:rPr>
              <a:t>e</a:t>
            </a:r>
            <a:r>
              <a:rPr b="1" lang="en">
                <a:solidFill>
                  <a:srgbClr val="FF0000"/>
                </a:solidFill>
              </a:rPr>
              <a:t>2 </a:t>
            </a:r>
            <a:r>
              <a:rPr lang="en"/>
              <a:t>on </a:t>
            </a:r>
            <a:r>
              <a:rPr b="1" lang="en"/>
              <a:t>p</a:t>
            </a:r>
            <a:r>
              <a:rPr lang="en"/>
              <a:t> is not in </a:t>
            </a:r>
            <a:r>
              <a:rPr b="1" lang="en">
                <a:solidFill>
                  <a:srgbClr val="0000FF"/>
                </a:solidFill>
              </a:rPr>
              <a:t>F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Claim: </a:t>
            </a:r>
            <a:r>
              <a:rPr b="1" lang="en"/>
              <a:t>e2.weight == e.weight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</a:t>
            </a:r>
            <a:r>
              <a:rPr b="1" lang="en"/>
              <a:t>e2.weight &gt; e.weight</a:t>
            </a:r>
            <a:r>
              <a:rPr lang="en"/>
              <a:t>, then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 is not an MST because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b="1" lang="en"/>
              <a:t>-{</a:t>
            </a:r>
            <a:r>
              <a:rPr b="1" lang="en">
                <a:solidFill>
                  <a:srgbClr val="FF0000"/>
                </a:solidFill>
              </a:rPr>
              <a:t>e2</a:t>
            </a:r>
            <a:r>
              <a:rPr b="1" lang="en"/>
              <a:t>}+{</a:t>
            </a:r>
            <a:r>
              <a:rPr b="1" lang="en">
                <a:solidFill>
                  <a:srgbClr val="6AA84F"/>
                </a:solidFill>
              </a:rPr>
              <a:t>e</a:t>
            </a:r>
            <a:r>
              <a:rPr b="1" lang="en"/>
              <a:t>}</a:t>
            </a:r>
            <a:r>
              <a:rPr lang="en"/>
              <a:t> is a spanning tree with lower cost: contradiction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</a:t>
            </a:r>
            <a:r>
              <a:rPr b="1" lang="en"/>
              <a:t>e2.weight &lt; e.weight</a:t>
            </a:r>
            <a:r>
              <a:rPr lang="en"/>
              <a:t>, then Kruskal would have already considered </a:t>
            </a:r>
            <a:r>
              <a:rPr b="1" lang="en">
                <a:solidFill>
                  <a:srgbClr val="FF0000"/>
                </a:solidFill>
              </a:rPr>
              <a:t>e2</a:t>
            </a:r>
            <a:r>
              <a:rPr lang="en"/>
              <a:t>. It would have added it since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 has no cycles and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b="1" lang="en"/>
              <a:t>-{</a:t>
            </a:r>
            <a:r>
              <a:rPr b="1" lang="en">
                <a:solidFill>
                  <a:srgbClr val="6AA84F"/>
                </a:solidFill>
              </a:rPr>
              <a:t>e</a:t>
            </a:r>
            <a:r>
              <a:rPr b="1" lang="en"/>
              <a:t>} ⊆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. But </a:t>
            </a:r>
            <a:r>
              <a:rPr b="1" lang="en">
                <a:solidFill>
                  <a:srgbClr val="FF0000"/>
                </a:solidFill>
              </a:rPr>
              <a:t>e2</a:t>
            </a:r>
            <a:r>
              <a:rPr lang="en"/>
              <a:t> is not in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lang="en"/>
              <a:t>: contradiction</a:t>
            </a:r>
            <a:endParaRPr/>
          </a:p>
        </p:txBody>
      </p:sp>
      <p:pic>
        <p:nvPicPr>
          <p:cNvPr id="389" name="Google Shape;389;p36"/>
          <p:cNvPicPr preferRelativeResize="0"/>
          <p:nvPr/>
        </p:nvPicPr>
        <p:blipFill rotWithShape="1">
          <a:blip r:embed="rId3">
            <a:alphaModFix/>
          </a:blip>
          <a:srcRect b="713" l="5338" r="0" t="4120"/>
          <a:stretch/>
        </p:blipFill>
        <p:spPr>
          <a:xfrm>
            <a:off x="4883475" y="207600"/>
            <a:ext cx="4096775" cy="287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Staying a subset of </a:t>
            </a:r>
            <a:r>
              <a:rPr b="1" lang="en"/>
              <a:t>some</a:t>
            </a:r>
            <a:r>
              <a:rPr lang="en"/>
              <a:t> MST</a:t>
            </a:r>
            <a:endParaRPr/>
          </a:p>
        </p:txBody>
      </p:sp>
      <p:sp>
        <p:nvSpPr>
          <p:cNvPr id="395" name="Google Shape;395;p37"/>
          <p:cNvSpPr txBox="1"/>
          <p:nvPr>
            <p:ph idx="1" type="body"/>
          </p:nvPr>
        </p:nvSpPr>
        <p:spPr>
          <a:xfrm>
            <a:off x="311700" y="1152475"/>
            <a:ext cx="8520600" cy="392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Claim: </a:t>
            </a:r>
            <a:r>
              <a:rPr b="1" lang="en"/>
              <a:t>F</a:t>
            </a:r>
            <a:r>
              <a:rPr lang="en"/>
              <a:t> is a subset of </a:t>
            </a:r>
            <a:r>
              <a:rPr i="1" lang="en"/>
              <a:t>one or more</a:t>
            </a:r>
            <a:br>
              <a:rPr lang="en"/>
            </a:br>
            <a:r>
              <a:rPr lang="en"/>
              <a:t>            MSTs for the graph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 far: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b="1" lang="en"/>
              <a:t>-{e} ⊆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 and</a:t>
            </a:r>
            <a:br>
              <a:rPr lang="en"/>
            </a:br>
            <a:r>
              <a:rPr lang="en"/>
              <a:t>	</a:t>
            </a:r>
            <a:r>
              <a:rPr b="1" lang="en">
                <a:solidFill>
                  <a:srgbClr val="6AA84F"/>
                </a:solidFill>
              </a:rPr>
              <a:t>e</a:t>
            </a:r>
            <a:r>
              <a:rPr lang="en"/>
              <a:t> forms a cycle with </a:t>
            </a:r>
            <a:r>
              <a:rPr b="1" lang="en"/>
              <a:t>p ⊆ </a:t>
            </a:r>
            <a:r>
              <a:rPr b="1" lang="en">
                <a:solidFill>
                  <a:srgbClr val="FF0000"/>
                </a:solidFill>
              </a:rPr>
              <a:t>T</a:t>
            </a:r>
            <a:br>
              <a:rPr b="1" lang="en">
                <a:solidFill>
                  <a:srgbClr val="FF0000"/>
                </a:solidFill>
              </a:rPr>
            </a:br>
            <a:r>
              <a:rPr b="1" lang="en">
                <a:solidFill>
                  <a:srgbClr val="FF0000"/>
                </a:solidFill>
              </a:rPr>
              <a:t>       e2 </a:t>
            </a:r>
            <a:r>
              <a:rPr lang="en"/>
              <a:t>on </a:t>
            </a:r>
            <a:r>
              <a:rPr b="1" lang="en"/>
              <a:t>p</a:t>
            </a:r>
            <a:r>
              <a:rPr lang="en"/>
              <a:t> is not in </a:t>
            </a:r>
            <a:r>
              <a:rPr b="1" lang="en">
                <a:solidFill>
                  <a:srgbClr val="0000FF"/>
                </a:solidFill>
              </a:rPr>
              <a:t>F</a:t>
            </a:r>
            <a:br>
              <a:rPr lang="en"/>
            </a:br>
            <a:r>
              <a:rPr lang="en"/>
              <a:t>	</a:t>
            </a:r>
            <a:r>
              <a:rPr b="1" lang="en"/>
              <a:t>e2.weight == e.weight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Claim: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b="1" lang="en"/>
              <a:t>-{</a:t>
            </a:r>
            <a:r>
              <a:rPr b="1" lang="en">
                <a:solidFill>
                  <a:srgbClr val="FF0000"/>
                </a:solidFill>
              </a:rPr>
              <a:t>e2</a:t>
            </a:r>
            <a:r>
              <a:rPr b="1" lang="en"/>
              <a:t>}+{</a:t>
            </a:r>
            <a:r>
              <a:rPr b="1" lang="en">
                <a:solidFill>
                  <a:srgbClr val="6AA84F"/>
                </a:solidFill>
              </a:rPr>
              <a:t>e</a:t>
            </a:r>
            <a:r>
              <a:rPr b="1" lang="en"/>
              <a:t>}</a:t>
            </a:r>
            <a:r>
              <a:rPr lang="en"/>
              <a:t> is a MST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It’s a spanning tree because </a:t>
            </a:r>
            <a:r>
              <a:rPr b="1" lang="en"/>
              <a:t>p-{</a:t>
            </a:r>
            <a:r>
              <a:rPr b="1" lang="en">
                <a:solidFill>
                  <a:srgbClr val="FF0000"/>
                </a:solidFill>
              </a:rPr>
              <a:t>e2</a:t>
            </a:r>
            <a:r>
              <a:rPr b="1" lang="en"/>
              <a:t>}+{</a:t>
            </a:r>
            <a:r>
              <a:rPr b="1" lang="en">
                <a:solidFill>
                  <a:srgbClr val="6AA84F"/>
                </a:solidFill>
              </a:rPr>
              <a:t>e</a:t>
            </a:r>
            <a:r>
              <a:rPr b="1" lang="en"/>
              <a:t>}</a:t>
            </a:r>
            <a:r>
              <a:rPr lang="en"/>
              <a:t> connects the same nodes as p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It’s minimal because its cost equals cost of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lang="en"/>
              <a:t>, an MST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Since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b="1" lang="en"/>
              <a:t> ⊆ </a:t>
            </a:r>
            <a:r>
              <a:rPr b="1" lang="en">
                <a:solidFill>
                  <a:srgbClr val="FF0000"/>
                </a:solidFill>
              </a:rPr>
              <a:t>T</a:t>
            </a:r>
            <a:r>
              <a:rPr b="1" lang="en"/>
              <a:t>-{</a:t>
            </a:r>
            <a:r>
              <a:rPr b="1" lang="en">
                <a:solidFill>
                  <a:srgbClr val="FF0000"/>
                </a:solidFill>
              </a:rPr>
              <a:t>e2</a:t>
            </a:r>
            <a:r>
              <a:rPr b="1" lang="en"/>
              <a:t>}+{</a:t>
            </a:r>
            <a:r>
              <a:rPr b="1" lang="en">
                <a:solidFill>
                  <a:srgbClr val="6AA84F"/>
                </a:solidFill>
              </a:rPr>
              <a:t>e</a:t>
            </a:r>
            <a:r>
              <a:rPr b="1" lang="en"/>
              <a:t>}</a:t>
            </a:r>
            <a:r>
              <a:rPr lang="en"/>
              <a:t>, 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lang="en"/>
              <a:t> is a subset of one or more MSTs. </a:t>
            </a:r>
            <a:r>
              <a:rPr b="1" i="1" lang="en" u="sng"/>
              <a:t>Done</a:t>
            </a:r>
            <a:r>
              <a:rPr lang="en"/>
              <a:t>.</a:t>
            </a:r>
            <a:endParaRPr/>
          </a:p>
        </p:txBody>
      </p:sp>
      <p:pic>
        <p:nvPicPr>
          <p:cNvPr id="396" name="Google Shape;396;p37"/>
          <p:cNvPicPr preferRelativeResize="0"/>
          <p:nvPr/>
        </p:nvPicPr>
        <p:blipFill rotWithShape="1">
          <a:blip r:embed="rId3">
            <a:alphaModFix/>
          </a:blip>
          <a:srcRect b="713" l="5338" r="0" t="4120"/>
          <a:stretch/>
        </p:blipFill>
        <p:spPr>
          <a:xfrm>
            <a:off x="4883475" y="207600"/>
            <a:ext cx="4096775" cy="287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5864550" y="445025"/>
            <a:ext cx="2967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MST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 b="0" l="2846" r="0" t="3316"/>
          <a:stretch/>
        </p:blipFill>
        <p:spPr>
          <a:xfrm>
            <a:off x="0" y="0"/>
            <a:ext cx="4374449" cy="217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 rotWithShape="1">
          <a:blip r:embed="rId4">
            <a:alphaModFix/>
          </a:blip>
          <a:srcRect b="0" l="0" r="0" t="2229"/>
          <a:stretch/>
        </p:blipFill>
        <p:spPr>
          <a:xfrm>
            <a:off x="2574425" y="1773250"/>
            <a:ext cx="6569574" cy="3416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Different Approaches</a:t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 b="2378" l="1794" r="3740" t="2501"/>
          <a:stretch/>
        </p:blipFill>
        <p:spPr>
          <a:xfrm>
            <a:off x="638550" y="1017726"/>
            <a:ext cx="3411925" cy="3215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 rotWithShape="1">
          <a:blip r:embed="rId4">
            <a:alphaModFix/>
          </a:blip>
          <a:srcRect b="0" l="7973" r="2139" t="2856"/>
          <a:stretch/>
        </p:blipFill>
        <p:spPr>
          <a:xfrm>
            <a:off x="5394550" y="496725"/>
            <a:ext cx="3044425" cy="36373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4005850"/>
            <a:ext cx="8520600" cy="113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FF"/>
                </a:solidFill>
              </a:rPr>
              <a:t> </a:t>
            </a:r>
            <a:r>
              <a:rPr b="1" lang="en" sz="2200">
                <a:solidFill>
                  <a:srgbClr val="0000FF"/>
                </a:solidFill>
              </a:rPr>
              <a:t>Prim’s Algorithm					 Kruskal’s Algorithm</a:t>
            </a:r>
            <a:endParaRPr b="1" sz="22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Almost identical to Dijkstra’s				 Completely different!</a:t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Prim’s algorithm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FF0000"/>
                </a:solidFill>
              </a:rPr>
              <a:t>Idea</a:t>
            </a:r>
            <a:r>
              <a:rPr lang="en"/>
              <a:t>: Grow a tree by picking a vertex from the unknown set that has the smallest cost. Here cost = cost of the edge that connects that vertex to the known set. </a:t>
            </a:r>
            <a:r>
              <a:rPr i="1" lang="en"/>
              <a:t>Pick the vertex with the smallest cost that connects “known” to “unknown.”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6AA84F"/>
                </a:solidFill>
              </a:rPr>
              <a:t>A </a:t>
            </a:r>
            <a:r>
              <a:rPr b="1" i="1" lang="en">
                <a:solidFill>
                  <a:srgbClr val="6AA84F"/>
                </a:solidFill>
              </a:rPr>
              <a:t>node-based</a:t>
            </a:r>
            <a:r>
              <a:rPr b="1" lang="en">
                <a:solidFill>
                  <a:srgbClr val="6AA84F"/>
                </a:solidFill>
              </a:rPr>
              <a:t> greedy algorithm</a:t>
            </a:r>
            <a:br>
              <a:rPr b="1" lang="en">
                <a:solidFill>
                  <a:srgbClr val="6AA84F"/>
                </a:solidFill>
              </a:rPr>
            </a:br>
            <a:r>
              <a:rPr b="1" lang="en">
                <a:solidFill>
                  <a:srgbClr val="6AA84F"/>
                </a:solidFill>
              </a:rPr>
              <a:t>	Builds MST by greedily adding nodes</a:t>
            </a:r>
            <a:endParaRPr b="1">
              <a:solidFill>
                <a:srgbClr val="6AA84F"/>
              </a:solidFill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 rotWithShape="1">
          <a:blip r:embed="rId3">
            <a:alphaModFix/>
          </a:blip>
          <a:srcRect b="1454" l="589" r="1169" t="4089"/>
          <a:stretch/>
        </p:blipFill>
        <p:spPr>
          <a:xfrm>
            <a:off x="2131113" y="2949325"/>
            <a:ext cx="4881776" cy="219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Prim’s Algorithm vs. Dijkstra’s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Recall: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Dijkstra</a:t>
            </a:r>
            <a:r>
              <a:rPr lang="en"/>
              <a:t> picked the unknown vertex with smallest cost where</a:t>
            </a:r>
            <a:br>
              <a:rPr lang="en"/>
            </a:br>
            <a:r>
              <a:rPr lang="en"/>
              <a:t>    cost = </a:t>
            </a:r>
            <a:r>
              <a:rPr b="1" i="1" lang="en">
                <a:solidFill>
                  <a:srgbClr val="0000FF"/>
                </a:solidFill>
              </a:rPr>
              <a:t>distance to the source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Prim’s</a:t>
            </a:r>
            <a:r>
              <a:rPr lang="en"/>
              <a:t> pick the unknown vertex with smallest cost where</a:t>
            </a:r>
            <a:br>
              <a:rPr lang="en"/>
            </a:br>
            <a:r>
              <a:rPr lang="en"/>
              <a:t>    cost = </a:t>
            </a:r>
            <a:r>
              <a:rPr b="1" i="1" lang="en">
                <a:solidFill>
                  <a:srgbClr val="0000FF"/>
                </a:solidFill>
              </a:rPr>
              <a:t>distance from this vertex to the known set</a:t>
            </a:r>
            <a:r>
              <a:rPr lang="en"/>
              <a:t> (in other words, the cost of</a:t>
            </a:r>
            <a:br>
              <a:rPr lang="en"/>
            </a:br>
            <a:r>
              <a:rPr lang="en"/>
              <a:t>    the smallest edge connecting this vertex to the known set)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Otherwise identical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Compare to slides in Dijkstra lecture!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Prim’s Algorithm for MST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For each node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, set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v.cost = </a:t>
            </a:r>
            <a:r>
              <a:rPr b="1" lang="en"/>
              <a:t>∞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v.known = false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Choose any node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. (this is like your “start” vertex in Dijkstra)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Mark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as known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For each edge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(v,u)</a:t>
            </a:r>
            <a:r>
              <a:rPr lang="en"/>
              <a:t> with weight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"/>
              <a:t>:</a:t>
            </a:r>
            <a:br>
              <a:rPr lang="en"/>
            </a:br>
            <a:r>
              <a:rPr lang="en"/>
              <a:t>set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u.cost=w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u.prev=v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 startAt="3"/>
            </a:pPr>
            <a:r>
              <a:rPr lang="en"/>
              <a:t>While there are unknown nodes in the graph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Select the unknown node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with lowest </a:t>
            </a:r>
            <a:r>
              <a:rPr lang="en">
                <a:solidFill>
                  <a:srgbClr val="0000FF"/>
                </a:solidFill>
              </a:rPr>
              <a:t>cost</a:t>
            </a:r>
            <a:endParaRPr>
              <a:solidFill>
                <a:srgbClr val="0000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Mark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 as known and add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(v, v.prev)</a:t>
            </a:r>
            <a:r>
              <a:rPr lang="en"/>
              <a:t> to output (the MST)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For each edge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(v,u)</a:t>
            </a:r>
            <a:r>
              <a:rPr lang="en"/>
              <a:t> with weight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"/>
              <a:t>, where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u</a:t>
            </a:r>
            <a:r>
              <a:rPr lang="en"/>
              <a:t> is unknown:</a:t>
            </a:r>
            <a:endParaRPr/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if(w &lt; u.cost) {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u.cost = w;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u.prev = v;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Find MST using Prim’s</a:t>
            </a:r>
            <a:endParaRPr/>
          </a:p>
        </p:txBody>
      </p:sp>
      <p:graphicFrame>
        <p:nvGraphicFramePr>
          <p:cNvPr id="105" name="Google Shape;105;p20"/>
          <p:cNvGraphicFramePr/>
          <p:nvPr/>
        </p:nvGraphicFramePr>
        <p:xfrm>
          <a:off x="4798800" y="1963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{2E361272-B578-4A71-B85C-26B185011EF1}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prev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6" name="Google Shape;106;p20"/>
          <p:cNvSpPr txBox="1"/>
          <p:nvPr/>
        </p:nvSpPr>
        <p:spPr>
          <a:xfrm>
            <a:off x="256525" y="3557175"/>
            <a:ext cx="3898800" cy="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595959"/>
                </a:solidFill>
              </a:rPr>
              <a:t>Order added to known set:</a:t>
            </a:r>
            <a:endParaRPr sz="1800" u="sng">
              <a:solidFill>
                <a:srgbClr val="595959"/>
              </a:solidFill>
            </a:endParaRPr>
          </a:p>
        </p:txBody>
      </p:sp>
      <p:grpSp>
        <p:nvGrpSpPr>
          <p:cNvPr id="107" name="Google Shape;107;p20"/>
          <p:cNvGrpSpPr/>
          <p:nvPr/>
        </p:nvGrpSpPr>
        <p:grpSpPr>
          <a:xfrm>
            <a:off x="353150" y="1050900"/>
            <a:ext cx="3698263" cy="2473075"/>
            <a:chOff x="-63475" y="831688"/>
            <a:chExt cx="3698263" cy="2473075"/>
          </a:xfrm>
        </p:grpSpPr>
        <p:sp>
          <p:nvSpPr>
            <p:cNvPr id="108" name="Google Shape;108;p20"/>
            <p:cNvSpPr/>
            <p:nvPr/>
          </p:nvSpPr>
          <p:spPr>
            <a:xfrm>
              <a:off x="256525" y="1212100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A</a:t>
              </a:r>
              <a:endParaRPr b="1"/>
            </a:p>
          </p:txBody>
        </p:sp>
        <p:sp>
          <p:nvSpPr>
            <p:cNvPr id="109" name="Google Shape;109;p20"/>
            <p:cNvSpPr/>
            <p:nvPr/>
          </p:nvSpPr>
          <p:spPr>
            <a:xfrm>
              <a:off x="332725" y="22789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C</a:t>
              </a:r>
              <a:endParaRPr b="1"/>
            </a:p>
          </p:txBody>
        </p:sp>
        <p:sp>
          <p:nvSpPr>
            <p:cNvPr id="110" name="Google Shape;110;p20"/>
            <p:cNvSpPr/>
            <p:nvPr/>
          </p:nvSpPr>
          <p:spPr>
            <a:xfrm>
              <a:off x="1454325" y="19754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D</a:t>
              </a:r>
              <a:endParaRPr b="1"/>
            </a:p>
          </p:txBody>
        </p:sp>
        <p:sp>
          <p:nvSpPr>
            <p:cNvPr id="111" name="Google Shape;111;p20"/>
            <p:cNvSpPr/>
            <p:nvPr/>
          </p:nvSpPr>
          <p:spPr>
            <a:xfrm>
              <a:off x="2161525" y="10597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B</a:t>
              </a:r>
              <a:endParaRPr b="1"/>
            </a:p>
          </p:txBody>
        </p:sp>
        <p:sp>
          <p:nvSpPr>
            <p:cNvPr id="112" name="Google Shape;112;p20"/>
            <p:cNvSpPr/>
            <p:nvPr/>
          </p:nvSpPr>
          <p:spPr>
            <a:xfrm>
              <a:off x="1184325" y="279937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F</a:t>
              </a:r>
              <a:endParaRPr b="1"/>
            </a:p>
          </p:txBody>
        </p:sp>
        <p:cxnSp>
          <p:nvCxnSpPr>
            <p:cNvPr id="113" name="Google Shape;113;p20"/>
            <p:cNvCxnSpPr>
              <a:stCxn id="108" idx="7"/>
              <a:endCxn id="111" idx="2"/>
            </p:cNvCxnSpPr>
            <p:nvPr/>
          </p:nvCxnSpPr>
          <p:spPr>
            <a:xfrm flipH="1" rot="10800000">
              <a:off x="543831" y="1220885"/>
              <a:ext cx="1617600" cy="38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" name="Google Shape;114;p20"/>
            <p:cNvCxnSpPr>
              <a:stCxn id="110" idx="6"/>
              <a:endCxn id="115" idx="3"/>
            </p:cNvCxnSpPr>
            <p:nvPr/>
          </p:nvCxnSpPr>
          <p:spPr>
            <a:xfrm flipH="1" rot="10800000">
              <a:off x="1790925" y="1663400"/>
              <a:ext cx="1257900" cy="4731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" name="Google Shape;116;p20"/>
            <p:cNvCxnSpPr>
              <a:stCxn id="108" idx="4"/>
              <a:endCxn id="109" idx="0"/>
            </p:cNvCxnSpPr>
            <p:nvPr/>
          </p:nvCxnSpPr>
          <p:spPr>
            <a:xfrm>
              <a:off x="424825" y="1534300"/>
              <a:ext cx="76200" cy="7446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" name="Google Shape;117;p20"/>
            <p:cNvCxnSpPr>
              <a:stCxn id="111" idx="3"/>
              <a:endCxn id="110" idx="7"/>
            </p:cNvCxnSpPr>
            <p:nvPr/>
          </p:nvCxnSpPr>
          <p:spPr>
            <a:xfrm flipH="1">
              <a:off x="1741619" y="1334715"/>
              <a:ext cx="469200" cy="6879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20"/>
            <p:cNvCxnSpPr>
              <a:stCxn id="110" idx="2"/>
              <a:endCxn id="109" idx="7"/>
            </p:cNvCxnSpPr>
            <p:nvPr/>
          </p:nvCxnSpPr>
          <p:spPr>
            <a:xfrm flipH="1">
              <a:off x="620025" y="2136500"/>
              <a:ext cx="834300" cy="1896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20"/>
            <p:cNvCxnSpPr>
              <a:stCxn id="110" idx="4"/>
              <a:endCxn id="112" idx="0"/>
            </p:cNvCxnSpPr>
            <p:nvPr/>
          </p:nvCxnSpPr>
          <p:spPr>
            <a:xfrm flipH="1">
              <a:off x="1352625" y="2297600"/>
              <a:ext cx="270000" cy="5019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" name="Google Shape;120;p20"/>
            <p:cNvCxnSpPr>
              <a:stCxn id="109" idx="5"/>
              <a:endCxn id="112" idx="2"/>
            </p:cNvCxnSpPr>
            <p:nvPr/>
          </p:nvCxnSpPr>
          <p:spPr>
            <a:xfrm>
              <a:off x="620031" y="2553915"/>
              <a:ext cx="564300" cy="4065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1" name="Google Shape;121;p20"/>
            <p:cNvSpPr txBox="1"/>
            <p:nvPr/>
          </p:nvSpPr>
          <p:spPr>
            <a:xfrm>
              <a:off x="1471775" y="9227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2" name="Google Shape;122;p20"/>
            <p:cNvSpPr/>
            <p:nvPr/>
          </p:nvSpPr>
          <p:spPr>
            <a:xfrm>
              <a:off x="2817975" y="247282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G</a:t>
              </a:r>
              <a:endParaRPr b="1"/>
            </a:p>
          </p:txBody>
        </p:sp>
        <p:sp>
          <p:nvSpPr>
            <p:cNvPr id="115" name="Google Shape;115;p20"/>
            <p:cNvSpPr/>
            <p:nvPr/>
          </p:nvSpPr>
          <p:spPr>
            <a:xfrm>
              <a:off x="2999563" y="138847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E</a:t>
              </a:r>
              <a:endParaRPr b="1"/>
            </a:p>
          </p:txBody>
        </p:sp>
        <p:cxnSp>
          <p:nvCxnSpPr>
            <p:cNvPr id="123" name="Google Shape;123;p20"/>
            <p:cNvCxnSpPr>
              <a:stCxn id="111" idx="6"/>
              <a:endCxn id="115" idx="1"/>
            </p:cNvCxnSpPr>
            <p:nvPr/>
          </p:nvCxnSpPr>
          <p:spPr>
            <a:xfrm>
              <a:off x="2498125" y="1220800"/>
              <a:ext cx="550800" cy="2148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20"/>
            <p:cNvCxnSpPr>
              <a:stCxn id="108" idx="5"/>
              <a:endCxn id="110" idx="1"/>
            </p:cNvCxnSpPr>
            <p:nvPr/>
          </p:nvCxnSpPr>
          <p:spPr>
            <a:xfrm>
              <a:off x="543831" y="1487115"/>
              <a:ext cx="959700" cy="5355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20"/>
            <p:cNvCxnSpPr>
              <a:stCxn id="122" idx="0"/>
              <a:endCxn id="115" idx="4"/>
            </p:cNvCxnSpPr>
            <p:nvPr/>
          </p:nvCxnSpPr>
          <p:spPr>
            <a:xfrm flipH="1" rot="10800000">
              <a:off x="2986275" y="1710825"/>
              <a:ext cx="181500" cy="7620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20"/>
            <p:cNvCxnSpPr>
              <a:stCxn id="110" idx="5"/>
              <a:endCxn id="122" idx="1"/>
            </p:cNvCxnSpPr>
            <p:nvPr/>
          </p:nvCxnSpPr>
          <p:spPr>
            <a:xfrm>
              <a:off x="1741631" y="2250415"/>
              <a:ext cx="1125600" cy="2697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7" name="Google Shape;127;p20"/>
            <p:cNvSpPr txBox="1"/>
            <p:nvPr/>
          </p:nvSpPr>
          <p:spPr>
            <a:xfrm>
              <a:off x="203625" y="17932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8" name="Google Shape;128;p20"/>
            <p:cNvSpPr txBox="1"/>
            <p:nvPr/>
          </p:nvSpPr>
          <p:spPr>
            <a:xfrm>
              <a:off x="972625" y="14311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9" name="Google Shape;129;p20"/>
            <p:cNvSpPr txBox="1"/>
            <p:nvPr/>
          </p:nvSpPr>
          <p:spPr>
            <a:xfrm>
              <a:off x="1743325" y="135937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0" name="Google Shape;130;p20"/>
            <p:cNvSpPr txBox="1"/>
            <p:nvPr/>
          </p:nvSpPr>
          <p:spPr>
            <a:xfrm>
              <a:off x="3010525" y="19015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1" name="Google Shape;131;p20"/>
            <p:cNvSpPr txBox="1"/>
            <p:nvPr/>
          </p:nvSpPr>
          <p:spPr>
            <a:xfrm>
              <a:off x="-63475" y="1161613"/>
              <a:ext cx="2706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2" name="Google Shape;132;p20"/>
            <p:cNvSpPr txBox="1"/>
            <p:nvPr/>
          </p:nvSpPr>
          <p:spPr>
            <a:xfrm>
              <a:off x="35225" y="2262838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3" name="Google Shape;133;p20"/>
            <p:cNvSpPr txBox="1"/>
            <p:nvPr/>
          </p:nvSpPr>
          <p:spPr>
            <a:xfrm>
              <a:off x="1940963" y="831688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4" name="Google Shape;134;p20"/>
            <p:cNvSpPr txBox="1"/>
            <p:nvPr/>
          </p:nvSpPr>
          <p:spPr>
            <a:xfrm>
              <a:off x="972613" y="29243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5" name="Google Shape;135;p20"/>
            <p:cNvSpPr txBox="1"/>
            <p:nvPr/>
          </p:nvSpPr>
          <p:spPr>
            <a:xfrm>
              <a:off x="1427513" y="164762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6" name="Google Shape;136;p20"/>
            <p:cNvSpPr txBox="1"/>
            <p:nvPr/>
          </p:nvSpPr>
          <p:spPr>
            <a:xfrm>
              <a:off x="2929687" y="2656638"/>
              <a:ext cx="4497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7" name="Google Shape;137;p20"/>
            <p:cNvSpPr txBox="1"/>
            <p:nvPr/>
          </p:nvSpPr>
          <p:spPr>
            <a:xfrm>
              <a:off x="3364188" y="13593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8" name="Google Shape;138;p20"/>
            <p:cNvSpPr txBox="1"/>
            <p:nvPr/>
          </p:nvSpPr>
          <p:spPr>
            <a:xfrm>
              <a:off x="2231087" y="2097250"/>
              <a:ext cx="4497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39" name="Google Shape;139;p20"/>
            <p:cNvCxnSpPr>
              <a:stCxn id="112" idx="6"/>
              <a:endCxn id="122" idx="3"/>
            </p:cNvCxnSpPr>
            <p:nvPr/>
          </p:nvCxnSpPr>
          <p:spPr>
            <a:xfrm flipH="1" rot="10800000">
              <a:off x="1520925" y="2747775"/>
              <a:ext cx="1346400" cy="2127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0" name="Google Shape;140;p20"/>
            <p:cNvSpPr txBox="1"/>
            <p:nvPr/>
          </p:nvSpPr>
          <p:spPr>
            <a:xfrm>
              <a:off x="828975" y="190161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1" name="Google Shape;141;p20"/>
            <p:cNvSpPr txBox="1"/>
            <p:nvPr/>
          </p:nvSpPr>
          <p:spPr>
            <a:xfrm>
              <a:off x="2284575" y="157660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2" name="Google Shape;142;p20"/>
            <p:cNvSpPr txBox="1"/>
            <p:nvPr/>
          </p:nvSpPr>
          <p:spPr>
            <a:xfrm>
              <a:off x="1940975" y="2782175"/>
              <a:ext cx="4692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3" name="Google Shape;143;p20"/>
            <p:cNvSpPr txBox="1"/>
            <p:nvPr/>
          </p:nvSpPr>
          <p:spPr>
            <a:xfrm>
              <a:off x="647925" y="2599688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4" name="Google Shape;144;p20"/>
            <p:cNvSpPr txBox="1"/>
            <p:nvPr/>
          </p:nvSpPr>
          <p:spPr>
            <a:xfrm>
              <a:off x="1422225" y="237252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6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5" name="Google Shape;145;p20"/>
            <p:cNvSpPr txBox="1"/>
            <p:nvPr/>
          </p:nvSpPr>
          <p:spPr>
            <a:xfrm>
              <a:off x="2705725" y="10498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Find MST using Prim’s</a:t>
            </a:r>
            <a:endParaRPr/>
          </a:p>
        </p:txBody>
      </p:sp>
      <p:graphicFrame>
        <p:nvGraphicFramePr>
          <p:cNvPr id="151" name="Google Shape;151;p21"/>
          <p:cNvGraphicFramePr/>
          <p:nvPr/>
        </p:nvGraphicFramePr>
        <p:xfrm>
          <a:off x="4798800" y="1963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{2E361272-B578-4A71-B85C-26B185011EF1}</a:tableStyleId>
              </a:tblPr>
              <a:tblGrid>
                <a:gridCol w="873150"/>
                <a:gridCol w="1033375"/>
                <a:gridCol w="1524750"/>
                <a:gridCol w="830425"/>
              </a:tblGrid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vertex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known?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cost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prev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Y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0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Y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Y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Y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Y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D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F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Y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C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G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Y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3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</a:t>
                      </a:r>
                      <a:endParaRPr sz="2000"/>
                    </a:p>
                  </a:txBody>
                  <a:tcPr marT="0" marB="0" marR="0" marL="0" anchor="ctr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2" name="Google Shape;152;p21"/>
          <p:cNvSpPr txBox="1"/>
          <p:nvPr/>
        </p:nvSpPr>
        <p:spPr>
          <a:xfrm>
            <a:off x="256525" y="3557175"/>
            <a:ext cx="3898800" cy="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595959"/>
                </a:solidFill>
              </a:rPr>
              <a:t>Order added to known set:</a:t>
            </a:r>
            <a:endParaRPr sz="1800" u="sng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595959"/>
                </a:solidFill>
              </a:rPr>
              <a:t>A, D, C, E, B, F, G</a:t>
            </a:r>
            <a:endParaRPr sz="1800">
              <a:solidFill>
                <a:srgbClr val="595959"/>
              </a:solidFill>
            </a:endParaRPr>
          </a:p>
        </p:txBody>
      </p:sp>
      <p:grpSp>
        <p:nvGrpSpPr>
          <p:cNvPr id="153" name="Google Shape;153;p21"/>
          <p:cNvGrpSpPr/>
          <p:nvPr/>
        </p:nvGrpSpPr>
        <p:grpSpPr>
          <a:xfrm>
            <a:off x="353150" y="1050900"/>
            <a:ext cx="3698263" cy="2473075"/>
            <a:chOff x="-63475" y="831688"/>
            <a:chExt cx="3698263" cy="2473075"/>
          </a:xfrm>
        </p:grpSpPr>
        <p:sp>
          <p:nvSpPr>
            <p:cNvPr id="154" name="Google Shape;154;p21"/>
            <p:cNvSpPr/>
            <p:nvPr/>
          </p:nvSpPr>
          <p:spPr>
            <a:xfrm>
              <a:off x="256525" y="1212100"/>
              <a:ext cx="336600" cy="322200"/>
            </a:xfrm>
            <a:prstGeom prst="ellipse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A</a:t>
              </a:r>
              <a:endParaRPr b="1"/>
            </a:p>
          </p:txBody>
        </p:sp>
        <p:sp>
          <p:nvSpPr>
            <p:cNvPr id="155" name="Google Shape;155;p21"/>
            <p:cNvSpPr/>
            <p:nvPr/>
          </p:nvSpPr>
          <p:spPr>
            <a:xfrm>
              <a:off x="332725" y="22789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C</a:t>
              </a:r>
              <a:endParaRPr b="1"/>
            </a:p>
          </p:txBody>
        </p:sp>
        <p:sp>
          <p:nvSpPr>
            <p:cNvPr id="156" name="Google Shape;156;p21"/>
            <p:cNvSpPr/>
            <p:nvPr/>
          </p:nvSpPr>
          <p:spPr>
            <a:xfrm>
              <a:off x="1454325" y="19754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D</a:t>
              </a:r>
              <a:endParaRPr b="1"/>
            </a:p>
          </p:txBody>
        </p:sp>
        <p:sp>
          <p:nvSpPr>
            <p:cNvPr id="157" name="Google Shape;157;p21"/>
            <p:cNvSpPr/>
            <p:nvPr/>
          </p:nvSpPr>
          <p:spPr>
            <a:xfrm>
              <a:off x="2161525" y="1059700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B</a:t>
              </a:r>
              <a:endParaRPr b="1"/>
            </a:p>
          </p:txBody>
        </p:sp>
        <p:sp>
          <p:nvSpPr>
            <p:cNvPr id="158" name="Google Shape;158;p21"/>
            <p:cNvSpPr/>
            <p:nvPr/>
          </p:nvSpPr>
          <p:spPr>
            <a:xfrm>
              <a:off x="1184325" y="279937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F</a:t>
              </a:r>
              <a:endParaRPr b="1"/>
            </a:p>
          </p:txBody>
        </p:sp>
        <p:cxnSp>
          <p:nvCxnSpPr>
            <p:cNvPr id="159" name="Google Shape;159;p21"/>
            <p:cNvCxnSpPr>
              <a:stCxn id="154" idx="7"/>
              <a:endCxn id="157" idx="2"/>
            </p:cNvCxnSpPr>
            <p:nvPr/>
          </p:nvCxnSpPr>
          <p:spPr>
            <a:xfrm flipH="1" rot="10800000">
              <a:off x="543831" y="1220885"/>
              <a:ext cx="1617600" cy="38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" name="Google Shape;160;p21"/>
            <p:cNvCxnSpPr>
              <a:stCxn id="156" idx="6"/>
              <a:endCxn id="161" idx="3"/>
            </p:cNvCxnSpPr>
            <p:nvPr/>
          </p:nvCxnSpPr>
          <p:spPr>
            <a:xfrm flipH="1" rot="10800000">
              <a:off x="1790925" y="1663400"/>
              <a:ext cx="1257900" cy="4731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21"/>
            <p:cNvCxnSpPr>
              <a:stCxn id="154" idx="4"/>
              <a:endCxn id="155" idx="0"/>
            </p:cNvCxnSpPr>
            <p:nvPr/>
          </p:nvCxnSpPr>
          <p:spPr>
            <a:xfrm>
              <a:off x="424825" y="1534300"/>
              <a:ext cx="76200" cy="7446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21"/>
            <p:cNvCxnSpPr>
              <a:stCxn id="157" idx="3"/>
              <a:endCxn id="156" idx="7"/>
            </p:cNvCxnSpPr>
            <p:nvPr/>
          </p:nvCxnSpPr>
          <p:spPr>
            <a:xfrm flipH="1">
              <a:off x="1741619" y="1334715"/>
              <a:ext cx="469200" cy="6879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21"/>
            <p:cNvCxnSpPr>
              <a:stCxn id="156" idx="2"/>
              <a:endCxn id="155" idx="7"/>
            </p:cNvCxnSpPr>
            <p:nvPr/>
          </p:nvCxnSpPr>
          <p:spPr>
            <a:xfrm flipH="1">
              <a:off x="620025" y="2136500"/>
              <a:ext cx="834300" cy="1896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21"/>
            <p:cNvCxnSpPr>
              <a:stCxn id="156" idx="4"/>
              <a:endCxn id="158" idx="0"/>
            </p:cNvCxnSpPr>
            <p:nvPr/>
          </p:nvCxnSpPr>
          <p:spPr>
            <a:xfrm flipH="1">
              <a:off x="1352625" y="2297600"/>
              <a:ext cx="270000" cy="5019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6" name="Google Shape;166;p21"/>
            <p:cNvCxnSpPr>
              <a:stCxn id="155" idx="5"/>
              <a:endCxn id="158" idx="2"/>
            </p:cNvCxnSpPr>
            <p:nvPr/>
          </p:nvCxnSpPr>
          <p:spPr>
            <a:xfrm>
              <a:off x="620031" y="2553915"/>
              <a:ext cx="564300" cy="4065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7" name="Google Shape;167;p21"/>
            <p:cNvSpPr txBox="1"/>
            <p:nvPr/>
          </p:nvSpPr>
          <p:spPr>
            <a:xfrm>
              <a:off x="1471775" y="9227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8" name="Google Shape;168;p21"/>
            <p:cNvSpPr/>
            <p:nvPr/>
          </p:nvSpPr>
          <p:spPr>
            <a:xfrm>
              <a:off x="2817975" y="247282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G</a:t>
              </a:r>
              <a:endParaRPr b="1"/>
            </a:p>
          </p:txBody>
        </p:sp>
        <p:sp>
          <p:nvSpPr>
            <p:cNvPr id="161" name="Google Shape;161;p21"/>
            <p:cNvSpPr/>
            <p:nvPr/>
          </p:nvSpPr>
          <p:spPr>
            <a:xfrm>
              <a:off x="2999563" y="1388475"/>
              <a:ext cx="336600" cy="3222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E</a:t>
              </a:r>
              <a:endParaRPr b="1"/>
            </a:p>
          </p:txBody>
        </p:sp>
        <p:cxnSp>
          <p:nvCxnSpPr>
            <p:cNvPr id="169" name="Google Shape;169;p21"/>
            <p:cNvCxnSpPr>
              <a:stCxn id="157" idx="6"/>
              <a:endCxn id="161" idx="1"/>
            </p:cNvCxnSpPr>
            <p:nvPr/>
          </p:nvCxnSpPr>
          <p:spPr>
            <a:xfrm>
              <a:off x="2498125" y="1220800"/>
              <a:ext cx="550800" cy="2148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0" name="Google Shape;170;p21"/>
            <p:cNvCxnSpPr>
              <a:stCxn id="154" idx="5"/>
              <a:endCxn id="156" idx="1"/>
            </p:cNvCxnSpPr>
            <p:nvPr/>
          </p:nvCxnSpPr>
          <p:spPr>
            <a:xfrm>
              <a:off x="543831" y="1487115"/>
              <a:ext cx="959700" cy="5355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1" name="Google Shape;171;p21"/>
            <p:cNvCxnSpPr>
              <a:stCxn id="168" idx="0"/>
              <a:endCxn id="161" idx="4"/>
            </p:cNvCxnSpPr>
            <p:nvPr/>
          </p:nvCxnSpPr>
          <p:spPr>
            <a:xfrm flipH="1" rot="10800000">
              <a:off x="2986275" y="1710825"/>
              <a:ext cx="181500" cy="7620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2" name="Google Shape;172;p21"/>
            <p:cNvCxnSpPr>
              <a:stCxn id="156" idx="5"/>
              <a:endCxn id="168" idx="1"/>
            </p:cNvCxnSpPr>
            <p:nvPr/>
          </p:nvCxnSpPr>
          <p:spPr>
            <a:xfrm>
              <a:off x="1741631" y="2250415"/>
              <a:ext cx="1125600" cy="2697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3" name="Google Shape;173;p21"/>
            <p:cNvSpPr txBox="1"/>
            <p:nvPr/>
          </p:nvSpPr>
          <p:spPr>
            <a:xfrm>
              <a:off x="203625" y="17932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4" name="Google Shape;174;p21"/>
            <p:cNvSpPr txBox="1"/>
            <p:nvPr/>
          </p:nvSpPr>
          <p:spPr>
            <a:xfrm>
              <a:off x="972625" y="14311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5" name="Google Shape;175;p21"/>
            <p:cNvSpPr txBox="1"/>
            <p:nvPr/>
          </p:nvSpPr>
          <p:spPr>
            <a:xfrm>
              <a:off x="1743325" y="135937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6" name="Google Shape;176;p21"/>
            <p:cNvSpPr txBox="1"/>
            <p:nvPr/>
          </p:nvSpPr>
          <p:spPr>
            <a:xfrm>
              <a:off x="3010525" y="190155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7" name="Google Shape;177;p21"/>
            <p:cNvSpPr txBox="1"/>
            <p:nvPr/>
          </p:nvSpPr>
          <p:spPr>
            <a:xfrm>
              <a:off x="-63475" y="1161613"/>
              <a:ext cx="2706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8" name="Google Shape;178;p21"/>
            <p:cNvSpPr txBox="1"/>
            <p:nvPr/>
          </p:nvSpPr>
          <p:spPr>
            <a:xfrm>
              <a:off x="35225" y="2262838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9" name="Google Shape;179;p21"/>
            <p:cNvSpPr txBox="1"/>
            <p:nvPr/>
          </p:nvSpPr>
          <p:spPr>
            <a:xfrm>
              <a:off x="1940963" y="831688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0" name="Google Shape;180;p21"/>
            <p:cNvSpPr txBox="1"/>
            <p:nvPr/>
          </p:nvSpPr>
          <p:spPr>
            <a:xfrm>
              <a:off x="972613" y="29243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1" name="Google Shape;181;p21"/>
            <p:cNvSpPr txBox="1"/>
            <p:nvPr/>
          </p:nvSpPr>
          <p:spPr>
            <a:xfrm>
              <a:off x="1427513" y="164762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2" name="Google Shape;182;p21"/>
            <p:cNvSpPr txBox="1"/>
            <p:nvPr/>
          </p:nvSpPr>
          <p:spPr>
            <a:xfrm>
              <a:off x="2929687" y="2656638"/>
              <a:ext cx="4497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3" name="Google Shape;183;p21"/>
            <p:cNvSpPr txBox="1"/>
            <p:nvPr/>
          </p:nvSpPr>
          <p:spPr>
            <a:xfrm>
              <a:off x="3364188" y="13593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∞</a:t>
              </a:r>
              <a:endParaRPr b="1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4" name="Google Shape;184;p21"/>
            <p:cNvSpPr txBox="1"/>
            <p:nvPr/>
          </p:nvSpPr>
          <p:spPr>
            <a:xfrm>
              <a:off x="2231087" y="2097250"/>
              <a:ext cx="4497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85" name="Google Shape;185;p21"/>
            <p:cNvCxnSpPr>
              <a:stCxn id="158" idx="6"/>
              <a:endCxn id="168" idx="3"/>
            </p:cNvCxnSpPr>
            <p:nvPr/>
          </p:nvCxnSpPr>
          <p:spPr>
            <a:xfrm flipH="1" rot="10800000">
              <a:off x="1520925" y="2747775"/>
              <a:ext cx="1346400" cy="2127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6" name="Google Shape;186;p21"/>
            <p:cNvSpPr txBox="1"/>
            <p:nvPr/>
          </p:nvSpPr>
          <p:spPr>
            <a:xfrm>
              <a:off x="828975" y="190161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7" name="Google Shape;187;p21"/>
            <p:cNvSpPr txBox="1"/>
            <p:nvPr/>
          </p:nvSpPr>
          <p:spPr>
            <a:xfrm>
              <a:off x="2284575" y="1576600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8" name="Google Shape;188;p21"/>
            <p:cNvSpPr txBox="1"/>
            <p:nvPr/>
          </p:nvSpPr>
          <p:spPr>
            <a:xfrm>
              <a:off x="1940975" y="2782175"/>
              <a:ext cx="4692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9" name="Google Shape;189;p21"/>
            <p:cNvSpPr txBox="1"/>
            <p:nvPr/>
          </p:nvSpPr>
          <p:spPr>
            <a:xfrm>
              <a:off x="647925" y="2599688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0" name="Google Shape;190;p21"/>
            <p:cNvSpPr txBox="1"/>
            <p:nvPr/>
          </p:nvSpPr>
          <p:spPr>
            <a:xfrm>
              <a:off x="1422225" y="2372525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6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1" name="Google Shape;191;p21"/>
            <p:cNvSpPr txBox="1"/>
            <p:nvPr/>
          </p:nvSpPr>
          <p:spPr>
            <a:xfrm>
              <a:off x="2705725" y="1049863"/>
              <a:ext cx="270600" cy="38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