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eb4d7190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deb4d7190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deb4d7190e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2deb4d7190e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2deb4d7190e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2deb4d7190e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2deb4d7190e_0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2deb4d7190e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O((V+E) + V*(V + 1 + d(1)))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O(V^2 + E)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2deb4d7190e_0_2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2deb4d7190e_0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2deb4d7190e_0_2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2deb4d7190e_0_2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O((V+E) + V*(1 + 1 + d(c)))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O(V + E)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deb4d7190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deb4d7190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deb4d7190e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deb4d7190e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deb4d7190e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deb4d7190e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deb4d7190e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deb4d7190e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deb4d7190e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deb4d7190e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deb4d7190e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deb4d7190e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deb4d7190e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deb4d7190e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step is O(V+E)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deb4d7190e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2deb4d7190e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2.png"/><Relationship Id="rId4" Type="http://schemas.openxmlformats.org/officeDocument/2006/relationships/image" Target="../media/image54.png"/></Relationships>
</file>

<file path=ppt/slides/_rels/slide12.xml.rels><?xml version="1.0" encoding="UTF-8" standalone="yes"?><Relationships xmlns="http://schemas.openxmlformats.org/package/2006/relationships"><Relationship Id="rId11" Type="http://schemas.openxmlformats.org/officeDocument/2006/relationships/image" Target="../media/image46.png"/><Relationship Id="rId10" Type="http://schemas.openxmlformats.org/officeDocument/2006/relationships/image" Target="../media/image51.png"/><Relationship Id="rId13" Type="http://schemas.openxmlformats.org/officeDocument/2006/relationships/image" Target="../media/image56.png"/><Relationship Id="rId12" Type="http://schemas.openxmlformats.org/officeDocument/2006/relationships/image" Target="../media/image57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8.png"/><Relationship Id="rId4" Type="http://schemas.openxmlformats.org/officeDocument/2006/relationships/image" Target="../media/image39.png"/><Relationship Id="rId9" Type="http://schemas.openxmlformats.org/officeDocument/2006/relationships/image" Target="../media/image45.png"/><Relationship Id="rId15" Type="http://schemas.openxmlformats.org/officeDocument/2006/relationships/image" Target="../media/image61.png"/><Relationship Id="rId14" Type="http://schemas.openxmlformats.org/officeDocument/2006/relationships/image" Target="../media/image53.png"/><Relationship Id="rId16" Type="http://schemas.openxmlformats.org/officeDocument/2006/relationships/image" Target="../media/image69.png"/><Relationship Id="rId5" Type="http://schemas.openxmlformats.org/officeDocument/2006/relationships/image" Target="../media/image52.png"/><Relationship Id="rId6" Type="http://schemas.openxmlformats.org/officeDocument/2006/relationships/image" Target="../media/image70.png"/><Relationship Id="rId7" Type="http://schemas.openxmlformats.org/officeDocument/2006/relationships/image" Target="../media/image44.png"/><Relationship Id="rId8" Type="http://schemas.openxmlformats.org/officeDocument/2006/relationships/image" Target="../media/image4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5.png"/><Relationship Id="rId4" Type="http://schemas.openxmlformats.org/officeDocument/2006/relationships/image" Target="../media/image66.png"/><Relationship Id="rId9" Type="http://schemas.openxmlformats.org/officeDocument/2006/relationships/image" Target="../media/image62.png"/><Relationship Id="rId5" Type="http://schemas.openxmlformats.org/officeDocument/2006/relationships/image" Target="../media/image55.png"/><Relationship Id="rId6" Type="http://schemas.openxmlformats.org/officeDocument/2006/relationships/image" Target="../media/image64.png"/><Relationship Id="rId7" Type="http://schemas.openxmlformats.org/officeDocument/2006/relationships/image" Target="../media/image68.png"/><Relationship Id="rId8" Type="http://schemas.openxmlformats.org/officeDocument/2006/relationships/image" Target="../media/image5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8.png"/><Relationship Id="rId4" Type="http://schemas.openxmlformats.org/officeDocument/2006/relationships/image" Target="../media/image60.png"/><Relationship Id="rId5" Type="http://schemas.openxmlformats.org/officeDocument/2006/relationships/image" Target="../media/image67.png"/><Relationship Id="rId6" Type="http://schemas.openxmlformats.org/officeDocument/2006/relationships/image" Target="../media/image6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8.png"/><Relationship Id="rId4" Type="http://schemas.openxmlformats.org/officeDocument/2006/relationships/image" Target="../media/image2.png"/><Relationship Id="rId5" Type="http://schemas.openxmlformats.org/officeDocument/2006/relationships/image" Target="../media/image15.png"/><Relationship Id="rId6" Type="http://schemas.openxmlformats.org/officeDocument/2006/relationships/image" Target="../media/image31.png"/><Relationship Id="rId7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8.png"/><Relationship Id="rId10" Type="http://schemas.openxmlformats.org/officeDocument/2006/relationships/image" Target="../media/image4.png"/><Relationship Id="rId13" Type="http://schemas.openxmlformats.org/officeDocument/2006/relationships/image" Target="../media/image21.png"/><Relationship Id="rId12" Type="http://schemas.openxmlformats.org/officeDocument/2006/relationships/image" Target="../media/image16.pn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19.png"/><Relationship Id="rId9" Type="http://schemas.openxmlformats.org/officeDocument/2006/relationships/image" Target="../media/image7.png"/><Relationship Id="rId5" Type="http://schemas.openxmlformats.org/officeDocument/2006/relationships/image" Target="../media/image5.png"/><Relationship Id="rId6" Type="http://schemas.openxmlformats.org/officeDocument/2006/relationships/image" Target="../media/image3.png"/><Relationship Id="rId7" Type="http://schemas.openxmlformats.org/officeDocument/2006/relationships/image" Target="../media/image23.png"/><Relationship Id="rId8" Type="http://schemas.openxmlformats.org/officeDocument/2006/relationships/image" Target="../media/image1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png"/><Relationship Id="rId4" Type="http://schemas.openxmlformats.org/officeDocument/2006/relationships/image" Target="../media/image24.png"/><Relationship Id="rId5" Type="http://schemas.openxmlformats.org/officeDocument/2006/relationships/image" Target="../media/image9.png"/><Relationship Id="rId6" Type="http://schemas.openxmlformats.org/officeDocument/2006/relationships/image" Target="../media/image13.png"/><Relationship Id="rId7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Relationship Id="rId4" Type="http://schemas.openxmlformats.org/officeDocument/2006/relationships/image" Target="../media/image20.png"/><Relationship Id="rId5" Type="http://schemas.openxmlformats.org/officeDocument/2006/relationships/image" Target="../media/image2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7.png"/><Relationship Id="rId4" Type="http://schemas.openxmlformats.org/officeDocument/2006/relationships/image" Target="../media/image22.png"/><Relationship Id="rId9" Type="http://schemas.openxmlformats.org/officeDocument/2006/relationships/image" Target="../media/image29.png"/><Relationship Id="rId5" Type="http://schemas.openxmlformats.org/officeDocument/2006/relationships/image" Target="../media/image27.png"/><Relationship Id="rId6" Type="http://schemas.openxmlformats.org/officeDocument/2006/relationships/image" Target="../media/image38.png"/><Relationship Id="rId7" Type="http://schemas.openxmlformats.org/officeDocument/2006/relationships/image" Target="../media/image32.png"/><Relationship Id="rId8" Type="http://schemas.openxmlformats.org/officeDocument/2006/relationships/image" Target="../media/image26.png"/></Relationships>
</file>

<file path=ppt/slides/_rels/slide8.xml.rels><?xml version="1.0" encoding="UTF-8" standalone="yes"?><Relationships xmlns="http://schemas.openxmlformats.org/package/2006/relationships"><Relationship Id="rId11" Type="http://schemas.openxmlformats.org/officeDocument/2006/relationships/image" Target="../media/image47.png"/><Relationship Id="rId10" Type="http://schemas.openxmlformats.org/officeDocument/2006/relationships/image" Target="../media/image40.png"/><Relationship Id="rId13" Type="http://schemas.openxmlformats.org/officeDocument/2006/relationships/image" Target="../media/image41.png"/><Relationship Id="rId12" Type="http://schemas.openxmlformats.org/officeDocument/2006/relationships/image" Target="../media/image50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6.png"/><Relationship Id="rId4" Type="http://schemas.openxmlformats.org/officeDocument/2006/relationships/image" Target="../media/image34.png"/><Relationship Id="rId9" Type="http://schemas.openxmlformats.org/officeDocument/2006/relationships/image" Target="../media/image37.png"/><Relationship Id="rId5" Type="http://schemas.openxmlformats.org/officeDocument/2006/relationships/image" Target="../media/image28.png"/><Relationship Id="rId6" Type="http://schemas.openxmlformats.org/officeDocument/2006/relationships/image" Target="../media/image30.png"/><Relationship Id="rId7" Type="http://schemas.openxmlformats.org/officeDocument/2006/relationships/image" Target="../media/image33.png"/><Relationship Id="rId8" Type="http://schemas.openxmlformats.org/officeDocument/2006/relationships/image" Target="../media/image4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/>
              <a:t>Topological Sort</a:t>
            </a:r>
            <a:endParaRPr sz="2500"/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275" name="Google Shape;275;p22"/>
          <p:cNvSpPr txBox="1"/>
          <p:nvPr>
            <p:ph idx="1" type="body"/>
          </p:nvPr>
        </p:nvSpPr>
        <p:spPr>
          <a:xfrm>
            <a:off x="154950" y="3157575"/>
            <a:ext cx="8834100" cy="198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Node: 	    121   122   123   126   311   312   331   332   333   341   351   352   440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Removed?  x       x   	  x 	     x	      x	x	  x	    x	      x       x        x       x       x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In-degree:  0        1        1       0       2       1       1       1       1       1       1        2      1</a:t>
            </a:r>
            <a:br>
              <a:rPr lang="en"/>
            </a:br>
            <a:r>
              <a:rPr lang="en"/>
              <a:t>                             0       0       0       1       0        0       0       0      0        0       1       0</a:t>
            </a:r>
            <a:br>
              <a:rPr lang="en"/>
            </a:br>
            <a:r>
              <a:rPr lang="en"/>
              <a:t>                                                        0                                                              0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Output: 121, 122, 123, 126, 331, 311, 341, 351, 332, 312, 333, 352, 440</a:t>
            </a:r>
            <a:endParaRPr/>
          </a:p>
        </p:txBody>
      </p:sp>
      <p:sp>
        <p:nvSpPr>
          <p:cNvPr id="276" name="Google Shape;276;p22"/>
          <p:cNvSpPr/>
          <p:nvPr/>
        </p:nvSpPr>
        <p:spPr>
          <a:xfrm>
            <a:off x="411263" y="1210150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121</a:t>
            </a:r>
            <a:endParaRPr/>
          </a:p>
        </p:txBody>
      </p:sp>
      <p:sp>
        <p:nvSpPr>
          <p:cNvPr id="277" name="Google Shape;277;p22"/>
          <p:cNvSpPr/>
          <p:nvPr/>
        </p:nvSpPr>
        <p:spPr>
          <a:xfrm>
            <a:off x="1695988" y="1210150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122</a:t>
            </a:r>
            <a:endParaRPr/>
          </a:p>
        </p:txBody>
      </p:sp>
      <p:sp>
        <p:nvSpPr>
          <p:cNvPr id="278" name="Google Shape;278;p22"/>
          <p:cNvSpPr/>
          <p:nvPr/>
        </p:nvSpPr>
        <p:spPr>
          <a:xfrm>
            <a:off x="2980713" y="1210150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123</a:t>
            </a:r>
            <a:endParaRPr/>
          </a:p>
        </p:txBody>
      </p:sp>
      <p:sp>
        <p:nvSpPr>
          <p:cNvPr id="279" name="Google Shape;279;p22"/>
          <p:cNvSpPr/>
          <p:nvPr/>
        </p:nvSpPr>
        <p:spPr>
          <a:xfrm>
            <a:off x="4617913" y="707950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331</a:t>
            </a:r>
            <a:endParaRPr/>
          </a:p>
        </p:txBody>
      </p:sp>
      <p:sp>
        <p:nvSpPr>
          <p:cNvPr id="280" name="Google Shape;280;p22"/>
          <p:cNvSpPr/>
          <p:nvPr/>
        </p:nvSpPr>
        <p:spPr>
          <a:xfrm>
            <a:off x="4617913" y="1292925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311</a:t>
            </a:r>
            <a:endParaRPr/>
          </a:p>
        </p:txBody>
      </p:sp>
      <p:sp>
        <p:nvSpPr>
          <p:cNvPr id="281" name="Google Shape;281;p22"/>
          <p:cNvSpPr/>
          <p:nvPr/>
        </p:nvSpPr>
        <p:spPr>
          <a:xfrm>
            <a:off x="4617913" y="1877900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341</a:t>
            </a:r>
            <a:endParaRPr/>
          </a:p>
        </p:txBody>
      </p:sp>
      <p:sp>
        <p:nvSpPr>
          <p:cNvPr id="282" name="Google Shape;282;p22"/>
          <p:cNvSpPr/>
          <p:nvPr/>
        </p:nvSpPr>
        <p:spPr>
          <a:xfrm>
            <a:off x="4617913" y="2462875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351</a:t>
            </a:r>
            <a:endParaRPr/>
          </a:p>
        </p:txBody>
      </p:sp>
      <p:sp>
        <p:nvSpPr>
          <p:cNvPr id="283" name="Google Shape;283;p22"/>
          <p:cNvSpPr/>
          <p:nvPr/>
        </p:nvSpPr>
        <p:spPr>
          <a:xfrm>
            <a:off x="2980713" y="2009875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MATH 126</a:t>
            </a:r>
            <a:endParaRPr/>
          </a:p>
        </p:txBody>
      </p:sp>
      <p:sp>
        <p:nvSpPr>
          <p:cNvPr id="284" name="Google Shape;284;p22"/>
          <p:cNvSpPr/>
          <p:nvPr/>
        </p:nvSpPr>
        <p:spPr>
          <a:xfrm>
            <a:off x="6255113" y="1292925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312</a:t>
            </a:r>
            <a:endParaRPr/>
          </a:p>
        </p:txBody>
      </p:sp>
      <p:sp>
        <p:nvSpPr>
          <p:cNvPr id="285" name="Google Shape;285;p22"/>
          <p:cNvSpPr/>
          <p:nvPr/>
        </p:nvSpPr>
        <p:spPr>
          <a:xfrm>
            <a:off x="6255113" y="707950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332</a:t>
            </a:r>
            <a:endParaRPr/>
          </a:p>
        </p:txBody>
      </p:sp>
      <p:sp>
        <p:nvSpPr>
          <p:cNvPr id="286" name="Google Shape;286;p22"/>
          <p:cNvSpPr/>
          <p:nvPr/>
        </p:nvSpPr>
        <p:spPr>
          <a:xfrm>
            <a:off x="7771238" y="707950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440</a:t>
            </a:r>
            <a:endParaRPr/>
          </a:p>
        </p:txBody>
      </p:sp>
      <p:sp>
        <p:nvSpPr>
          <p:cNvPr id="287" name="Google Shape;287;p22"/>
          <p:cNvSpPr/>
          <p:nvPr/>
        </p:nvSpPr>
        <p:spPr>
          <a:xfrm>
            <a:off x="6255113" y="1877900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333</a:t>
            </a:r>
            <a:endParaRPr/>
          </a:p>
        </p:txBody>
      </p:sp>
      <p:sp>
        <p:nvSpPr>
          <p:cNvPr id="288" name="Google Shape;288;p22"/>
          <p:cNvSpPr/>
          <p:nvPr/>
        </p:nvSpPr>
        <p:spPr>
          <a:xfrm>
            <a:off x="6255113" y="2462875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352</a:t>
            </a:r>
            <a:endParaRPr/>
          </a:p>
        </p:txBody>
      </p:sp>
      <p:cxnSp>
        <p:nvCxnSpPr>
          <p:cNvPr id="289" name="Google Shape;289;p22"/>
          <p:cNvCxnSpPr>
            <a:stCxn id="276" idx="3"/>
            <a:endCxn id="277" idx="1"/>
          </p:cNvCxnSpPr>
          <p:nvPr/>
        </p:nvCxnSpPr>
        <p:spPr>
          <a:xfrm>
            <a:off x="1372763" y="1461250"/>
            <a:ext cx="3231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0" name="Google Shape;290;p22"/>
          <p:cNvCxnSpPr>
            <a:stCxn id="277" idx="3"/>
            <a:endCxn id="278" idx="1"/>
          </p:cNvCxnSpPr>
          <p:nvPr/>
        </p:nvCxnSpPr>
        <p:spPr>
          <a:xfrm>
            <a:off x="2657488" y="1461250"/>
            <a:ext cx="3231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1" name="Google Shape;291;p22"/>
          <p:cNvCxnSpPr>
            <a:stCxn id="278" idx="3"/>
            <a:endCxn id="280" idx="1"/>
          </p:cNvCxnSpPr>
          <p:nvPr/>
        </p:nvCxnSpPr>
        <p:spPr>
          <a:xfrm>
            <a:off x="3942213" y="1461250"/>
            <a:ext cx="675600" cy="82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2" name="Google Shape;292;p22"/>
          <p:cNvCxnSpPr>
            <a:stCxn id="283" idx="3"/>
            <a:endCxn id="280" idx="1"/>
          </p:cNvCxnSpPr>
          <p:nvPr/>
        </p:nvCxnSpPr>
        <p:spPr>
          <a:xfrm flipH="1" rot="10800000">
            <a:off x="3942213" y="1543975"/>
            <a:ext cx="675600" cy="71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3" name="Google Shape;293;p22"/>
          <p:cNvCxnSpPr>
            <a:stCxn id="278" idx="3"/>
            <a:endCxn id="279" idx="1"/>
          </p:cNvCxnSpPr>
          <p:nvPr/>
        </p:nvCxnSpPr>
        <p:spPr>
          <a:xfrm flipH="1" rot="10800000">
            <a:off x="3942213" y="959050"/>
            <a:ext cx="675600" cy="502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4" name="Google Shape;294;p22"/>
          <p:cNvCxnSpPr>
            <a:stCxn id="278" idx="3"/>
            <a:endCxn id="281" idx="1"/>
          </p:cNvCxnSpPr>
          <p:nvPr/>
        </p:nvCxnSpPr>
        <p:spPr>
          <a:xfrm>
            <a:off x="3942213" y="1461250"/>
            <a:ext cx="675600" cy="667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5" name="Google Shape;295;p22"/>
          <p:cNvCxnSpPr>
            <a:stCxn id="278" idx="3"/>
            <a:endCxn id="282" idx="1"/>
          </p:cNvCxnSpPr>
          <p:nvPr/>
        </p:nvCxnSpPr>
        <p:spPr>
          <a:xfrm>
            <a:off x="3942213" y="1461250"/>
            <a:ext cx="675600" cy="1252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6" name="Google Shape;296;p22"/>
          <p:cNvCxnSpPr>
            <a:stCxn id="280" idx="3"/>
            <a:endCxn id="285" idx="1"/>
          </p:cNvCxnSpPr>
          <p:nvPr/>
        </p:nvCxnSpPr>
        <p:spPr>
          <a:xfrm flipH="1" rot="10800000">
            <a:off x="5579413" y="959025"/>
            <a:ext cx="675600" cy="585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7" name="Google Shape;297;p22"/>
          <p:cNvCxnSpPr>
            <a:stCxn id="280" idx="3"/>
            <a:endCxn id="284" idx="1"/>
          </p:cNvCxnSpPr>
          <p:nvPr/>
        </p:nvCxnSpPr>
        <p:spPr>
          <a:xfrm>
            <a:off x="5579413" y="1544025"/>
            <a:ext cx="6756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8" name="Google Shape;298;p22"/>
          <p:cNvCxnSpPr>
            <a:stCxn id="282" idx="3"/>
            <a:endCxn id="287" idx="1"/>
          </p:cNvCxnSpPr>
          <p:nvPr/>
        </p:nvCxnSpPr>
        <p:spPr>
          <a:xfrm flipH="1" rot="10800000">
            <a:off x="5579413" y="2128975"/>
            <a:ext cx="675600" cy="585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9" name="Google Shape;299;p22"/>
          <p:cNvCxnSpPr>
            <a:stCxn id="282" idx="3"/>
            <a:endCxn id="288" idx="1"/>
          </p:cNvCxnSpPr>
          <p:nvPr/>
        </p:nvCxnSpPr>
        <p:spPr>
          <a:xfrm>
            <a:off x="5579413" y="2713975"/>
            <a:ext cx="6756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00" name="Google Shape;300;p22"/>
          <p:cNvCxnSpPr>
            <a:stCxn id="285" idx="3"/>
            <a:endCxn id="286" idx="1"/>
          </p:cNvCxnSpPr>
          <p:nvPr/>
        </p:nvCxnSpPr>
        <p:spPr>
          <a:xfrm>
            <a:off x="7216613" y="959050"/>
            <a:ext cx="5547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01" name="Google Shape;301;p22"/>
          <p:cNvCxnSpPr>
            <a:stCxn id="280" idx="3"/>
            <a:endCxn id="288" idx="1"/>
          </p:cNvCxnSpPr>
          <p:nvPr/>
        </p:nvCxnSpPr>
        <p:spPr>
          <a:xfrm>
            <a:off x="5579413" y="1544025"/>
            <a:ext cx="675600" cy="1170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302" name="Google Shape;30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8528" y="1698828"/>
            <a:ext cx="198737" cy="2484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couple of things to note</a:t>
            </a:r>
            <a:endParaRPr/>
          </a:p>
        </p:txBody>
      </p:sp>
      <p:sp>
        <p:nvSpPr>
          <p:cNvPr id="308" name="Google Shape;308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Needed a vertex with in-degree of 0 to start</a:t>
            </a:r>
            <a:endParaRPr sz="2200"/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No cycles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Ties between vertices with in-degrees of 0 can be broken arbitrarily</a:t>
            </a:r>
            <a:endParaRPr sz="2200"/>
          </a:p>
          <a:p>
            <a:pPr indent="-368300" lvl="0" marL="9144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" sz="2200"/>
              <a:t>Potentially many different correct orders</a:t>
            </a:r>
            <a:endParaRPr sz="2200"/>
          </a:p>
        </p:txBody>
      </p:sp>
      <p:pic>
        <p:nvPicPr>
          <p:cNvPr id="309" name="Google Shape;30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2773" y="1880268"/>
            <a:ext cx="1301467" cy="104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6685" y="2704088"/>
            <a:ext cx="1194240" cy="98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Topological Sort: Running time?</a:t>
            </a:r>
            <a:endParaRPr/>
          </a:p>
        </p:txBody>
      </p:sp>
      <p:sp>
        <p:nvSpPr>
          <p:cNvPr id="316" name="Google Shape;316;p24"/>
          <p:cNvSpPr txBox="1"/>
          <p:nvPr>
            <p:ph idx="1" type="body"/>
          </p:nvPr>
        </p:nvSpPr>
        <p:spPr>
          <a:xfrm>
            <a:off x="1159950" y="1187850"/>
            <a:ext cx="6824100" cy="28746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labelEachVertexWithItsInDegree();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for(ctr=0; ctr &lt; numVertices; ctr++){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v = findNewVertexOfDegreeZero();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put v next in output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for each w adjacent to v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w.indegree--;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317" name="Google Shape;31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1457" y="509414"/>
            <a:ext cx="1370763" cy="8392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06826" y="2218708"/>
            <a:ext cx="574976" cy="161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903387" y="2098901"/>
            <a:ext cx="1144853" cy="51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145062" y="163788"/>
            <a:ext cx="1377469" cy="3356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2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23396" y="1210263"/>
            <a:ext cx="304148" cy="31122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2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29221" y="1220651"/>
            <a:ext cx="476131" cy="32208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2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922714" y="1621346"/>
            <a:ext cx="5573445" cy="8181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2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540928" y="2065610"/>
            <a:ext cx="297237" cy="31846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2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1602612" y="2552086"/>
            <a:ext cx="290247" cy="141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2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218549" y="2487676"/>
            <a:ext cx="4680210" cy="70657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2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470097" y="2935226"/>
            <a:ext cx="3986691" cy="2035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24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2257432" y="3659986"/>
            <a:ext cx="2813617" cy="461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24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2266164" y="3577241"/>
            <a:ext cx="2255965" cy="637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4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911467" y="2097170"/>
            <a:ext cx="605642" cy="2112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Doing better</a:t>
            </a:r>
            <a:endParaRPr/>
          </a:p>
        </p:txBody>
      </p:sp>
      <p:sp>
        <p:nvSpPr>
          <p:cNvPr id="336" name="Google Shape;336;p25"/>
          <p:cNvSpPr txBox="1"/>
          <p:nvPr>
            <p:ph idx="1" type="body"/>
          </p:nvPr>
        </p:nvSpPr>
        <p:spPr>
          <a:xfrm>
            <a:off x="311700" y="1152475"/>
            <a:ext cx="8520600" cy="393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trick is to avoid searching for a zero-degree node every time!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Keep the “pending” zero-degree nodes in a list, stack, queue, box, table, or something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Order we process them affects output but not correctness or efficiency provided add/remove are both O(1)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Using a queue: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Label each vertex with its in-degree, </a:t>
            </a:r>
            <a:r>
              <a:rPr lang="en">
                <a:solidFill>
                  <a:srgbClr val="0000FF"/>
                </a:solidFill>
              </a:rPr>
              <a:t>enqueue 0-degree nodes</a:t>
            </a:r>
            <a:endParaRPr>
              <a:solidFill>
                <a:srgbClr val="0000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While queue is not empty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AutoNum type="alphaLcParenR"/>
            </a:pPr>
            <a:r>
              <a:rPr b="1" lang="en">
                <a:solidFill>
                  <a:srgbClr val="0000FF"/>
                </a:solidFill>
              </a:rPr>
              <a:t>v</a:t>
            </a:r>
            <a:r>
              <a:rPr lang="en">
                <a:solidFill>
                  <a:srgbClr val="0000FF"/>
                </a:solidFill>
              </a:rPr>
              <a:t> = dequeue()</a:t>
            </a:r>
            <a:endParaRPr>
              <a:solidFill>
                <a:srgbClr val="0000F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en"/>
              <a:t>Output v and remove it from the graph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en"/>
              <a:t>For each vertex w adjacent to v (i.e. w such that (v,w) in E), decrement the in-degree of w, </a:t>
            </a:r>
            <a:r>
              <a:rPr lang="en">
                <a:solidFill>
                  <a:srgbClr val="0000FF"/>
                </a:solidFill>
              </a:rPr>
              <a:t>if new degree is 0, enqueue it</a:t>
            </a:r>
            <a:endParaRPr>
              <a:solidFill>
                <a:srgbClr val="0000FF"/>
              </a:solidFill>
            </a:endParaRPr>
          </a:p>
        </p:txBody>
      </p:sp>
      <p:pic>
        <p:nvPicPr>
          <p:cNvPr id="337" name="Google Shape;33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4546" y="1855437"/>
            <a:ext cx="2797830" cy="76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87304" y="1686577"/>
            <a:ext cx="2941628" cy="279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07701" y="2405424"/>
            <a:ext cx="1249984" cy="344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9624" y="3057175"/>
            <a:ext cx="6762586" cy="56587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742924" y="3813251"/>
            <a:ext cx="528872" cy="16923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2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761532" y="4486650"/>
            <a:ext cx="3364702" cy="44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2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385256" y="4768164"/>
            <a:ext cx="1058162" cy="840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Topological Sort(optimized): Running time?</a:t>
            </a:r>
            <a:endParaRPr/>
          </a:p>
        </p:txBody>
      </p:sp>
      <p:sp>
        <p:nvSpPr>
          <p:cNvPr id="349" name="Google Shape;349;p26"/>
          <p:cNvSpPr txBox="1"/>
          <p:nvPr>
            <p:ph idx="1" type="body"/>
          </p:nvPr>
        </p:nvSpPr>
        <p:spPr>
          <a:xfrm>
            <a:off x="1159950" y="1187850"/>
            <a:ext cx="6824100" cy="31278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labelAllAndEnqueueZeros();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for(ctr=0; ctr &lt; numVertices; ctr++){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v = dequeue();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put v next in output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for each w adjacent to v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w.indegree--;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if(w.indegree==0)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enqueue(w);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22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350" name="Google Shape;35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9114" y="1487473"/>
            <a:ext cx="4005900" cy="1328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7958" y="1310996"/>
            <a:ext cx="4456814" cy="824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20072" y="1893767"/>
            <a:ext cx="5943485" cy="3069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p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643590" y="2133768"/>
            <a:ext cx="1518157" cy="1189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Topological Sort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Problem: Given a DAG G=(V,E), output all the vertices in order such that if no vertex appears before any other vertex that has an edge to it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Example input: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Example output: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121, 126, 122, 123, 311, 331, 332, 312, 341, 351, 333, 440, 352</a:t>
            </a:r>
            <a:endParaRPr/>
          </a:p>
        </p:txBody>
      </p:sp>
      <p:grpSp>
        <p:nvGrpSpPr>
          <p:cNvPr id="63" name="Google Shape;63;p14"/>
          <p:cNvGrpSpPr/>
          <p:nvPr/>
        </p:nvGrpSpPr>
        <p:grpSpPr>
          <a:xfrm>
            <a:off x="822525" y="1986775"/>
            <a:ext cx="8321475" cy="2257125"/>
            <a:chOff x="822525" y="1986775"/>
            <a:chExt cx="8321475" cy="2257125"/>
          </a:xfrm>
        </p:grpSpPr>
        <p:sp>
          <p:nvSpPr>
            <p:cNvPr id="64" name="Google Shape;64;p14"/>
            <p:cNvSpPr/>
            <p:nvPr/>
          </p:nvSpPr>
          <p:spPr>
            <a:xfrm>
              <a:off x="822525" y="2488975"/>
              <a:ext cx="961500" cy="5022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CSE 121</a:t>
              </a:r>
              <a:endParaRPr/>
            </a:p>
          </p:txBody>
        </p:sp>
        <p:sp>
          <p:nvSpPr>
            <p:cNvPr id="65" name="Google Shape;65;p14"/>
            <p:cNvSpPr/>
            <p:nvPr/>
          </p:nvSpPr>
          <p:spPr>
            <a:xfrm>
              <a:off x="2107250" y="2488975"/>
              <a:ext cx="961500" cy="5022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CSE 122</a:t>
              </a:r>
              <a:endParaRPr/>
            </a:p>
          </p:txBody>
        </p:sp>
        <p:sp>
          <p:nvSpPr>
            <p:cNvPr id="66" name="Google Shape;66;p14"/>
            <p:cNvSpPr/>
            <p:nvPr/>
          </p:nvSpPr>
          <p:spPr>
            <a:xfrm>
              <a:off x="3391975" y="2488975"/>
              <a:ext cx="961500" cy="5022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CSE 123</a:t>
              </a:r>
              <a:endParaRPr/>
            </a:p>
          </p:txBody>
        </p:sp>
        <p:sp>
          <p:nvSpPr>
            <p:cNvPr id="67" name="Google Shape;67;p14"/>
            <p:cNvSpPr/>
            <p:nvPr/>
          </p:nvSpPr>
          <p:spPr>
            <a:xfrm>
              <a:off x="5029175" y="1986775"/>
              <a:ext cx="961500" cy="5022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CSE 331</a:t>
              </a:r>
              <a:endParaRPr/>
            </a:p>
          </p:txBody>
        </p:sp>
        <p:sp>
          <p:nvSpPr>
            <p:cNvPr id="68" name="Google Shape;68;p14"/>
            <p:cNvSpPr/>
            <p:nvPr/>
          </p:nvSpPr>
          <p:spPr>
            <a:xfrm>
              <a:off x="5029175" y="2571750"/>
              <a:ext cx="961500" cy="5022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CSE 311</a:t>
              </a:r>
              <a:endParaRPr/>
            </a:p>
          </p:txBody>
        </p:sp>
        <p:sp>
          <p:nvSpPr>
            <p:cNvPr id="69" name="Google Shape;69;p14"/>
            <p:cNvSpPr/>
            <p:nvPr/>
          </p:nvSpPr>
          <p:spPr>
            <a:xfrm>
              <a:off x="5029175" y="3156725"/>
              <a:ext cx="961500" cy="5022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CSE 341</a:t>
              </a:r>
              <a:endParaRPr/>
            </a:p>
          </p:txBody>
        </p:sp>
        <p:sp>
          <p:nvSpPr>
            <p:cNvPr id="70" name="Google Shape;70;p14"/>
            <p:cNvSpPr/>
            <p:nvPr/>
          </p:nvSpPr>
          <p:spPr>
            <a:xfrm>
              <a:off x="5029175" y="3741700"/>
              <a:ext cx="961500" cy="5022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CSE 351</a:t>
              </a:r>
              <a:endParaRPr/>
            </a:p>
          </p:txBody>
        </p:sp>
        <p:sp>
          <p:nvSpPr>
            <p:cNvPr id="71" name="Google Shape;71;p14"/>
            <p:cNvSpPr/>
            <p:nvPr/>
          </p:nvSpPr>
          <p:spPr>
            <a:xfrm>
              <a:off x="3391975" y="3288700"/>
              <a:ext cx="961500" cy="5022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MATH 126</a:t>
              </a:r>
              <a:endParaRPr/>
            </a:p>
          </p:txBody>
        </p:sp>
        <p:sp>
          <p:nvSpPr>
            <p:cNvPr id="72" name="Google Shape;72;p14"/>
            <p:cNvSpPr/>
            <p:nvPr/>
          </p:nvSpPr>
          <p:spPr>
            <a:xfrm>
              <a:off x="6666375" y="2571750"/>
              <a:ext cx="961500" cy="5022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CSE 312</a:t>
              </a:r>
              <a:endParaRPr/>
            </a:p>
          </p:txBody>
        </p:sp>
        <p:sp>
          <p:nvSpPr>
            <p:cNvPr id="73" name="Google Shape;73;p14"/>
            <p:cNvSpPr/>
            <p:nvPr/>
          </p:nvSpPr>
          <p:spPr>
            <a:xfrm>
              <a:off x="6666375" y="1986775"/>
              <a:ext cx="961500" cy="5022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CSE 332</a:t>
              </a:r>
              <a:endParaRPr/>
            </a:p>
          </p:txBody>
        </p:sp>
        <p:sp>
          <p:nvSpPr>
            <p:cNvPr id="74" name="Google Shape;74;p14"/>
            <p:cNvSpPr/>
            <p:nvPr/>
          </p:nvSpPr>
          <p:spPr>
            <a:xfrm>
              <a:off x="8182500" y="1986775"/>
              <a:ext cx="961500" cy="5022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CSE 440</a:t>
              </a:r>
              <a:endParaRPr/>
            </a:p>
          </p:txBody>
        </p:sp>
        <p:sp>
          <p:nvSpPr>
            <p:cNvPr id="75" name="Google Shape;75;p14"/>
            <p:cNvSpPr/>
            <p:nvPr/>
          </p:nvSpPr>
          <p:spPr>
            <a:xfrm>
              <a:off x="6666375" y="3156725"/>
              <a:ext cx="961500" cy="5022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CSE 333</a:t>
              </a:r>
              <a:endParaRPr/>
            </a:p>
          </p:txBody>
        </p:sp>
        <p:sp>
          <p:nvSpPr>
            <p:cNvPr id="76" name="Google Shape;76;p14"/>
            <p:cNvSpPr/>
            <p:nvPr/>
          </p:nvSpPr>
          <p:spPr>
            <a:xfrm>
              <a:off x="6666375" y="3741700"/>
              <a:ext cx="961500" cy="5022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/>
                <a:t>CSE 352</a:t>
              </a:r>
              <a:endParaRPr/>
            </a:p>
          </p:txBody>
        </p:sp>
        <p:cxnSp>
          <p:nvCxnSpPr>
            <p:cNvPr id="77" name="Google Shape;77;p14"/>
            <p:cNvCxnSpPr>
              <a:stCxn id="64" idx="3"/>
              <a:endCxn id="65" idx="1"/>
            </p:cNvCxnSpPr>
            <p:nvPr/>
          </p:nvCxnSpPr>
          <p:spPr>
            <a:xfrm>
              <a:off x="1784025" y="2740075"/>
              <a:ext cx="323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78" name="Google Shape;78;p14"/>
            <p:cNvCxnSpPr>
              <a:stCxn id="65" idx="3"/>
              <a:endCxn id="66" idx="1"/>
            </p:cNvCxnSpPr>
            <p:nvPr/>
          </p:nvCxnSpPr>
          <p:spPr>
            <a:xfrm>
              <a:off x="3068750" y="2740075"/>
              <a:ext cx="3231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79" name="Google Shape;79;p14"/>
            <p:cNvCxnSpPr>
              <a:stCxn id="66" idx="3"/>
              <a:endCxn id="68" idx="1"/>
            </p:cNvCxnSpPr>
            <p:nvPr/>
          </p:nvCxnSpPr>
          <p:spPr>
            <a:xfrm>
              <a:off x="4353475" y="2740075"/>
              <a:ext cx="675600" cy="82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0" name="Google Shape;80;p14"/>
            <p:cNvCxnSpPr>
              <a:stCxn id="71" idx="3"/>
              <a:endCxn id="68" idx="1"/>
            </p:cNvCxnSpPr>
            <p:nvPr/>
          </p:nvCxnSpPr>
          <p:spPr>
            <a:xfrm flipH="1" rot="10800000">
              <a:off x="4353475" y="2822800"/>
              <a:ext cx="675600" cy="717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1" name="Google Shape;81;p14"/>
            <p:cNvCxnSpPr>
              <a:stCxn id="66" idx="3"/>
              <a:endCxn id="67" idx="1"/>
            </p:cNvCxnSpPr>
            <p:nvPr/>
          </p:nvCxnSpPr>
          <p:spPr>
            <a:xfrm flipH="1" rot="10800000">
              <a:off x="4353475" y="2237875"/>
              <a:ext cx="675600" cy="5022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2" name="Google Shape;82;p14"/>
            <p:cNvCxnSpPr>
              <a:stCxn id="66" idx="3"/>
              <a:endCxn id="69" idx="1"/>
            </p:cNvCxnSpPr>
            <p:nvPr/>
          </p:nvCxnSpPr>
          <p:spPr>
            <a:xfrm>
              <a:off x="4353475" y="2740075"/>
              <a:ext cx="675600" cy="667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3" name="Google Shape;83;p14"/>
            <p:cNvCxnSpPr>
              <a:stCxn id="66" idx="3"/>
              <a:endCxn id="70" idx="1"/>
            </p:cNvCxnSpPr>
            <p:nvPr/>
          </p:nvCxnSpPr>
          <p:spPr>
            <a:xfrm>
              <a:off x="4353475" y="2740075"/>
              <a:ext cx="675600" cy="12528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4" name="Google Shape;84;p14"/>
            <p:cNvCxnSpPr>
              <a:stCxn id="68" idx="3"/>
              <a:endCxn id="73" idx="1"/>
            </p:cNvCxnSpPr>
            <p:nvPr/>
          </p:nvCxnSpPr>
          <p:spPr>
            <a:xfrm flipH="1" rot="10800000">
              <a:off x="5990675" y="2237850"/>
              <a:ext cx="675600" cy="585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5" name="Google Shape;85;p14"/>
            <p:cNvCxnSpPr>
              <a:stCxn id="68" idx="3"/>
              <a:endCxn id="72" idx="1"/>
            </p:cNvCxnSpPr>
            <p:nvPr/>
          </p:nvCxnSpPr>
          <p:spPr>
            <a:xfrm>
              <a:off x="5990675" y="2822850"/>
              <a:ext cx="6756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6" name="Google Shape;86;p14"/>
            <p:cNvCxnSpPr>
              <a:stCxn id="70" idx="3"/>
              <a:endCxn id="75" idx="1"/>
            </p:cNvCxnSpPr>
            <p:nvPr/>
          </p:nvCxnSpPr>
          <p:spPr>
            <a:xfrm flipH="1" rot="10800000">
              <a:off x="5990675" y="3407800"/>
              <a:ext cx="675600" cy="585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7" name="Google Shape;87;p14"/>
            <p:cNvCxnSpPr>
              <a:stCxn id="70" idx="3"/>
              <a:endCxn id="76" idx="1"/>
            </p:cNvCxnSpPr>
            <p:nvPr/>
          </p:nvCxnSpPr>
          <p:spPr>
            <a:xfrm>
              <a:off x="5990675" y="3992800"/>
              <a:ext cx="6756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8" name="Google Shape;88;p14"/>
            <p:cNvCxnSpPr>
              <a:stCxn id="73" idx="3"/>
              <a:endCxn id="74" idx="1"/>
            </p:cNvCxnSpPr>
            <p:nvPr/>
          </p:nvCxnSpPr>
          <p:spPr>
            <a:xfrm>
              <a:off x="7627875" y="2237875"/>
              <a:ext cx="5547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9" name="Google Shape;89;p14"/>
            <p:cNvCxnSpPr>
              <a:stCxn id="68" idx="3"/>
              <a:endCxn id="76" idx="1"/>
            </p:cNvCxnSpPr>
            <p:nvPr/>
          </p:nvCxnSpPr>
          <p:spPr>
            <a:xfrm>
              <a:off x="5990675" y="2822850"/>
              <a:ext cx="675600" cy="117000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pic>
        <p:nvPicPr>
          <p:cNvPr id="90" name="Google Shape;9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13112" y="1480044"/>
            <a:ext cx="682483" cy="70359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90189" y="1412957"/>
            <a:ext cx="2079512" cy="119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4572" y="1519624"/>
            <a:ext cx="2272468" cy="363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0656" y="3017975"/>
            <a:ext cx="1041817" cy="153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473871" y="2807470"/>
            <a:ext cx="2522666" cy="2145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/>
          <p:nvPr/>
        </p:nvSpPr>
        <p:spPr>
          <a:xfrm>
            <a:off x="608900" y="587525"/>
            <a:ext cx="769200" cy="715800"/>
          </a:xfrm>
          <a:prstGeom prst="ellipse">
            <a:avLst/>
          </a:prstGeom>
          <a:noFill/>
          <a:ln cap="flat" cmpd="sng" w="3810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1</a:t>
            </a:r>
            <a:endParaRPr b="1" sz="2400"/>
          </a:p>
        </p:txBody>
      </p:sp>
      <p:sp>
        <p:nvSpPr>
          <p:cNvPr id="100" name="Google Shape;100;p15"/>
          <p:cNvSpPr/>
          <p:nvPr/>
        </p:nvSpPr>
        <p:spPr>
          <a:xfrm>
            <a:off x="608900" y="2064525"/>
            <a:ext cx="769200" cy="715800"/>
          </a:xfrm>
          <a:prstGeom prst="ellipse">
            <a:avLst/>
          </a:prstGeom>
          <a:noFill/>
          <a:ln cap="flat" cmpd="sng" w="3810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0</a:t>
            </a:r>
            <a:endParaRPr b="1" sz="2400"/>
          </a:p>
        </p:txBody>
      </p:sp>
      <p:sp>
        <p:nvSpPr>
          <p:cNvPr id="101" name="Google Shape;101;p15"/>
          <p:cNvSpPr/>
          <p:nvPr/>
        </p:nvSpPr>
        <p:spPr>
          <a:xfrm>
            <a:off x="2964725" y="96150"/>
            <a:ext cx="769200" cy="715800"/>
          </a:xfrm>
          <a:prstGeom prst="ellipse">
            <a:avLst/>
          </a:prstGeom>
          <a:noFill/>
          <a:ln cap="flat" cmpd="sng" w="3810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2</a:t>
            </a:r>
            <a:endParaRPr b="1" sz="2400"/>
          </a:p>
        </p:txBody>
      </p:sp>
      <p:sp>
        <p:nvSpPr>
          <p:cNvPr id="102" name="Google Shape;102;p15"/>
          <p:cNvSpPr/>
          <p:nvPr/>
        </p:nvSpPr>
        <p:spPr>
          <a:xfrm>
            <a:off x="2964725" y="1348725"/>
            <a:ext cx="769200" cy="715800"/>
          </a:xfrm>
          <a:prstGeom prst="ellipse">
            <a:avLst/>
          </a:prstGeom>
          <a:noFill/>
          <a:ln cap="flat" cmpd="sng" w="3810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3</a:t>
            </a:r>
            <a:endParaRPr b="1" sz="2400"/>
          </a:p>
        </p:txBody>
      </p:sp>
      <p:sp>
        <p:nvSpPr>
          <p:cNvPr id="103" name="Google Shape;103;p15"/>
          <p:cNvSpPr/>
          <p:nvPr/>
        </p:nvSpPr>
        <p:spPr>
          <a:xfrm>
            <a:off x="5052700" y="587525"/>
            <a:ext cx="769200" cy="715800"/>
          </a:xfrm>
          <a:prstGeom prst="ellipse">
            <a:avLst/>
          </a:prstGeom>
          <a:noFill/>
          <a:ln cap="flat" cmpd="sng" w="3810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4</a:t>
            </a:r>
            <a:endParaRPr b="1" sz="2400"/>
          </a:p>
        </p:txBody>
      </p:sp>
      <p:cxnSp>
        <p:nvCxnSpPr>
          <p:cNvPr id="104" name="Google Shape;104;p15"/>
          <p:cNvCxnSpPr>
            <a:stCxn id="99" idx="6"/>
            <a:endCxn id="101" idx="2"/>
          </p:cNvCxnSpPr>
          <p:nvPr/>
        </p:nvCxnSpPr>
        <p:spPr>
          <a:xfrm flipH="1" rot="10800000">
            <a:off x="1378100" y="454025"/>
            <a:ext cx="1586700" cy="491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5" name="Google Shape;105;p15"/>
          <p:cNvCxnSpPr>
            <a:stCxn id="99" idx="6"/>
            <a:endCxn id="102" idx="2"/>
          </p:cNvCxnSpPr>
          <p:nvPr/>
        </p:nvCxnSpPr>
        <p:spPr>
          <a:xfrm>
            <a:off x="1378100" y="945425"/>
            <a:ext cx="1586700" cy="7611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6" name="Google Shape;106;p15"/>
          <p:cNvCxnSpPr>
            <a:stCxn id="100" idx="6"/>
            <a:endCxn id="102" idx="2"/>
          </p:cNvCxnSpPr>
          <p:nvPr/>
        </p:nvCxnSpPr>
        <p:spPr>
          <a:xfrm flipH="1" rot="10800000">
            <a:off x="1378100" y="1706625"/>
            <a:ext cx="1586700" cy="7158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7" name="Google Shape;107;p15"/>
          <p:cNvCxnSpPr>
            <a:stCxn id="101" idx="6"/>
            <a:endCxn id="103" idx="2"/>
          </p:cNvCxnSpPr>
          <p:nvPr/>
        </p:nvCxnSpPr>
        <p:spPr>
          <a:xfrm>
            <a:off x="3733925" y="454050"/>
            <a:ext cx="1318800" cy="491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8" name="Google Shape;108;p15"/>
          <p:cNvCxnSpPr>
            <a:stCxn id="102" idx="6"/>
            <a:endCxn id="103" idx="2"/>
          </p:cNvCxnSpPr>
          <p:nvPr/>
        </p:nvCxnSpPr>
        <p:spPr>
          <a:xfrm flipH="1" rot="10800000">
            <a:off x="3733925" y="945525"/>
            <a:ext cx="1318800" cy="7611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9" name="Google Shape;109;p15"/>
          <p:cNvSpPr txBox="1"/>
          <p:nvPr/>
        </p:nvSpPr>
        <p:spPr>
          <a:xfrm>
            <a:off x="240300" y="3138325"/>
            <a:ext cx="8663400" cy="19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Valid Topological Sorts:</a:t>
            </a:r>
            <a:endParaRPr sz="2200">
              <a:solidFill>
                <a:schemeClr val="dk2"/>
              </a:solidFill>
            </a:endParaRPr>
          </a:p>
        </p:txBody>
      </p:sp>
      <p:pic>
        <p:nvPicPr>
          <p:cNvPr id="110" name="Google Shape;11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5653" y="3740266"/>
            <a:ext cx="370720" cy="335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49839" y="3648924"/>
            <a:ext cx="818001" cy="3705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76674" y="3585415"/>
            <a:ext cx="1227421" cy="533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57502" y="4201061"/>
            <a:ext cx="761698" cy="461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806379" y="4228546"/>
            <a:ext cx="1152886" cy="4332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753069" y="2291390"/>
            <a:ext cx="2013918" cy="5873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803993" y="3051375"/>
            <a:ext cx="2185831" cy="595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879039" y="3812961"/>
            <a:ext cx="2242090" cy="5815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877288" y="1028758"/>
            <a:ext cx="1289662" cy="413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334548" y="1396959"/>
            <a:ext cx="6064937" cy="8314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6764123" y="1133116"/>
            <a:ext cx="1583122" cy="1260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/>
          <p:nvPr/>
        </p:nvSpPr>
        <p:spPr>
          <a:xfrm>
            <a:off x="608900" y="587525"/>
            <a:ext cx="769200" cy="715800"/>
          </a:xfrm>
          <a:prstGeom prst="ellipse">
            <a:avLst/>
          </a:prstGeom>
          <a:noFill/>
          <a:ln cap="flat" cmpd="sng" w="3810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1</a:t>
            </a:r>
            <a:endParaRPr b="1" sz="2400"/>
          </a:p>
        </p:txBody>
      </p:sp>
      <p:sp>
        <p:nvSpPr>
          <p:cNvPr id="126" name="Google Shape;126;p16"/>
          <p:cNvSpPr/>
          <p:nvPr/>
        </p:nvSpPr>
        <p:spPr>
          <a:xfrm>
            <a:off x="608900" y="2064525"/>
            <a:ext cx="769200" cy="715800"/>
          </a:xfrm>
          <a:prstGeom prst="ellipse">
            <a:avLst/>
          </a:prstGeom>
          <a:noFill/>
          <a:ln cap="flat" cmpd="sng" w="3810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0</a:t>
            </a:r>
            <a:endParaRPr b="1" sz="2400"/>
          </a:p>
        </p:txBody>
      </p:sp>
      <p:sp>
        <p:nvSpPr>
          <p:cNvPr id="127" name="Google Shape;127;p16"/>
          <p:cNvSpPr/>
          <p:nvPr/>
        </p:nvSpPr>
        <p:spPr>
          <a:xfrm>
            <a:off x="2964725" y="96150"/>
            <a:ext cx="769200" cy="715800"/>
          </a:xfrm>
          <a:prstGeom prst="ellipse">
            <a:avLst/>
          </a:prstGeom>
          <a:noFill/>
          <a:ln cap="flat" cmpd="sng" w="3810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2</a:t>
            </a:r>
            <a:endParaRPr b="1" sz="2400"/>
          </a:p>
        </p:txBody>
      </p:sp>
      <p:sp>
        <p:nvSpPr>
          <p:cNvPr id="128" name="Google Shape;128;p16"/>
          <p:cNvSpPr/>
          <p:nvPr/>
        </p:nvSpPr>
        <p:spPr>
          <a:xfrm>
            <a:off x="2964725" y="1348725"/>
            <a:ext cx="769200" cy="715800"/>
          </a:xfrm>
          <a:prstGeom prst="ellipse">
            <a:avLst/>
          </a:prstGeom>
          <a:noFill/>
          <a:ln cap="flat" cmpd="sng" w="3810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3</a:t>
            </a:r>
            <a:endParaRPr b="1" sz="2400"/>
          </a:p>
        </p:txBody>
      </p:sp>
      <p:sp>
        <p:nvSpPr>
          <p:cNvPr id="129" name="Google Shape;129;p16"/>
          <p:cNvSpPr/>
          <p:nvPr/>
        </p:nvSpPr>
        <p:spPr>
          <a:xfrm>
            <a:off x="5052700" y="587525"/>
            <a:ext cx="769200" cy="715800"/>
          </a:xfrm>
          <a:prstGeom prst="ellipse">
            <a:avLst/>
          </a:prstGeom>
          <a:noFill/>
          <a:ln cap="flat" cmpd="sng" w="38100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4</a:t>
            </a:r>
            <a:endParaRPr b="1" sz="2400"/>
          </a:p>
        </p:txBody>
      </p:sp>
      <p:cxnSp>
        <p:nvCxnSpPr>
          <p:cNvPr id="130" name="Google Shape;130;p16"/>
          <p:cNvCxnSpPr>
            <a:stCxn id="125" idx="6"/>
            <a:endCxn id="127" idx="2"/>
          </p:cNvCxnSpPr>
          <p:nvPr/>
        </p:nvCxnSpPr>
        <p:spPr>
          <a:xfrm flipH="1" rot="10800000">
            <a:off x="1378100" y="454025"/>
            <a:ext cx="1586700" cy="491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1" name="Google Shape;131;p16"/>
          <p:cNvCxnSpPr>
            <a:stCxn id="125" idx="6"/>
            <a:endCxn id="128" idx="2"/>
          </p:cNvCxnSpPr>
          <p:nvPr/>
        </p:nvCxnSpPr>
        <p:spPr>
          <a:xfrm>
            <a:off x="1378100" y="945425"/>
            <a:ext cx="1586700" cy="7611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2" name="Google Shape;132;p16"/>
          <p:cNvCxnSpPr>
            <a:stCxn id="126" idx="6"/>
            <a:endCxn id="128" idx="2"/>
          </p:cNvCxnSpPr>
          <p:nvPr/>
        </p:nvCxnSpPr>
        <p:spPr>
          <a:xfrm flipH="1" rot="10800000">
            <a:off x="1378100" y="1706625"/>
            <a:ext cx="1586700" cy="7158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3" name="Google Shape;133;p16"/>
          <p:cNvCxnSpPr>
            <a:stCxn id="127" idx="6"/>
            <a:endCxn id="129" idx="2"/>
          </p:cNvCxnSpPr>
          <p:nvPr/>
        </p:nvCxnSpPr>
        <p:spPr>
          <a:xfrm>
            <a:off x="3733925" y="454050"/>
            <a:ext cx="1318800" cy="491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4" name="Google Shape;134;p16"/>
          <p:cNvCxnSpPr>
            <a:stCxn id="128" idx="6"/>
            <a:endCxn id="129" idx="2"/>
          </p:cNvCxnSpPr>
          <p:nvPr/>
        </p:nvCxnSpPr>
        <p:spPr>
          <a:xfrm flipH="1" rot="10800000">
            <a:off x="3733925" y="945525"/>
            <a:ext cx="1318800" cy="7611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5" name="Google Shape;135;p16"/>
          <p:cNvSpPr txBox="1"/>
          <p:nvPr/>
        </p:nvSpPr>
        <p:spPr>
          <a:xfrm>
            <a:off x="240300" y="3138325"/>
            <a:ext cx="8663400" cy="190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Valid Topological Sorts:</a:t>
            </a:r>
            <a:endParaRPr sz="22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	0, 1, 2, 3, 4			0, 1, 3, 2, 4</a:t>
            </a:r>
            <a:endParaRPr sz="22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	1, 0, 2, 3, 4			1, 0, 3, 2, 4</a:t>
            </a:r>
            <a:endParaRPr sz="22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2"/>
                </a:solidFill>
              </a:rPr>
              <a:t>	1, 2, 0, 3, 4</a:t>
            </a:r>
            <a:endParaRPr sz="22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 and comments</a:t>
            </a:r>
            <a:endParaRPr/>
          </a:p>
        </p:txBody>
      </p:sp>
      <p:sp>
        <p:nvSpPr>
          <p:cNvPr id="141" name="Google Shape;141;p17"/>
          <p:cNvSpPr txBox="1"/>
          <p:nvPr>
            <p:ph idx="1" type="body"/>
          </p:nvPr>
        </p:nvSpPr>
        <p:spPr>
          <a:xfrm>
            <a:off x="311700" y="1152475"/>
            <a:ext cx="8520600" cy="39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Why do we perform topological sorts only on DAGs?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Is there always a unique answer?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DAGs have exactly 1 answer?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Terminology: A DAG represents a </a:t>
            </a:r>
            <a:r>
              <a:rPr lang="en">
                <a:solidFill>
                  <a:srgbClr val="0000FF"/>
                </a:solidFill>
              </a:rPr>
              <a:t>partial order</a:t>
            </a:r>
            <a:r>
              <a:rPr lang="en"/>
              <a:t> and a topological sort produces a </a:t>
            </a:r>
            <a:r>
              <a:rPr lang="en">
                <a:solidFill>
                  <a:srgbClr val="0000FF"/>
                </a:solidFill>
              </a:rPr>
              <a:t>total order</a:t>
            </a:r>
            <a:r>
              <a:rPr lang="en"/>
              <a:t> that is consistent with it</a:t>
            </a:r>
            <a:endParaRPr/>
          </a:p>
        </p:txBody>
      </p:sp>
      <p:pic>
        <p:nvPicPr>
          <p:cNvPr id="142" name="Google Shape;14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9555" y="1462156"/>
            <a:ext cx="325175" cy="848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30309" y="1534922"/>
            <a:ext cx="888302" cy="6504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49130" y="1506017"/>
            <a:ext cx="1945669" cy="3149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144826" y="1851107"/>
            <a:ext cx="2288098" cy="101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592273" y="3431032"/>
            <a:ext cx="3105192" cy="2937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Topological Sort Uses</a:t>
            </a:r>
            <a:endParaRPr/>
          </a:p>
        </p:txBody>
      </p:sp>
      <p:sp>
        <p:nvSpPr>
          <p:cNvPr id="152" name="Google Shape;15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Figuring out how to finish your degree</a:t>
            </a:r>
            <a:endParaRPr sz="2200"/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Computing the order in which to recompute cells in a spreadsheet</a:t>
            </a:r>
            <a:endParaRPr sz="2200"/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Determining the order to compile files using a Makefile</a:t>
            </a:r>
            <a:endParaRPr sz="2200"/>
          </a:p>
          <a:p>
            <a:pPr indent="-368300" lvl="0" marL="457200" rtl="0" algn="l">
              <a:spcBef>
                <a:spcPts val="1000"/>
              </a:spcBef>
              <a:spcAft>
                <a:spcPts val="1000"/>
              </a:spcAft>
              <a:buSzPts val="2200"/>
              <a:buChar char="●"/>
            </a:pPr>
            <a:r>
              <a:rPr lang="en" sz="2200"/>
              <a:t>In general, taking a dependency graph and coming up with an order of execution</a:t>
            </a:r>
            <a:endParaRPr sz="2200"/>
          </a:p>
        </p:txBody>
      </p:sp>
      <p:pic>
        <p:nvPicPr>
          <p:cNvPr id="153" name="Google Shape;15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13" y="1463801"/>
            <a:ext cx="2288378" cy="1259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56272" y="2947358"/>
            <a:ext cx="1700199" cy="125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74831" y="3449389"/>
            <a:ext cx="2410694" cy="83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First Algorithm for Topological Sort</a:t>
            </a:r>
            <a:endParaRPr/>
          </a:p>
        </p:txBody>
      </p:sp>
      <p:sp>
        <p:nvSpPr>
          <p:cNvPr id="161" name="Google Shape;161;p19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Label (“mark”) each vertex with its in-degree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Think “write in a field in the vertex”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Could also do this via a data structure (e.g., array) on the side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While there are vertices not yet output: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lang="en" sz="2000"/>
              <a:t>Choose a vertex </a:t>
            </a:r>
            <a:r>
              <a:rPr b="1" lang="en" sz="2000"/>
              <a:t>v</a:t>
            </a:r>
            <a:r>
              <a:rPr lang="en" sz="2000"/>
              <a:t> labeled with in-degree of 0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lang="en" sz="2000"/>
              <a:t>Output </a:t>
            </a:r>
            <a:r>
              <a:rPr b="1" lang="en" sz="2000"/>
              <a:t>v</a:t>
            </a:r>
            <a:r>
              <a:rPr lang="en" sz="2000"/>
              <a:t> and </a:t>
            </a:r>
            <a:r>
              <a:rPr i="1" lang="en" sz="2000"/>
              <a:t>conceptually</a:t>
            </a:r>
            <a:r>
              <a:rPr lang="en" sz="2000"/>
              <a:t> remove it from the graph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eriod"/>
            </a:pPr>
            <a:r>
              <a:rPr lang="en" sz="2000"/>
              <a:t>For each vertex </a:t>
            </a:r>
            <a:r>
              <a:rPr b="1" lang="en" sz="2000"/>
              <a:t>w</a:t>
            </a:r>
            <a:r>
              <a:rPr lang="en" sz="2000"/>
              <a:t> adjacent to </a:t>
            </a:r>
            <a:r>
              <a:rPr b="1" lang="en" sz="2000"/>
              <a:t>v</a:t>
            </a:r>
            <a:r>
              <a:rPr lang="en" sz="2000"/>
              <a:t> (i.e. </a:t>
            </a:r>
            <a:r>
              <a:rPr b="1" lang="en" sz="2000"/>
              <a:t>w</a:t>
            </a:r>
            <a:r>
              <a:rPr lang="en" sz="2000"/>
              <a:t> such that </a:t>
            </a:r>
            <a:r>
              <a:rPr b="1" lang="en" sz="2000"/>
              <a:t>(v,w)</a:t>
            </a:r>
            <a:r>
              <a:rPr lang="en" sz="2000"/>
              <a:t> in </a:t>
            </a:r>
            <a:r>
              <a:rPr b="1" lang="en" sz="2000"/>
              <a:t>E</a:t>
            </a:r>
            <a:r>
              <a:rPr lang="en" sz="2000"/>
              <a:t>), </a:t>
            </a:r>
            <a:r>
              <a:rPr lang="en" sz="2000">
                <a:solidFill>
                  <a:srgbClr val="0000FF"/>
                </a:solidFill>
              </a:rPr>
              <a:t>decrement the in-degree</a:t>
            </a:r>
            <a:r>
              <a:rPr lang="en" sz="2000"/>
              <a:t> of </a:t>
            </a:r>
            <a:r>
              <a:rPr b="1" lang="en" sz="2000"/>
              <a:t>w</a:t>
            </a:r>
            <a:endParaRPr b="1" sz="2000"/>
          </a:p>
        </p:txBody>
      </p:sp>
      <p:pic>
        <p:nvPicPr>
          <p:cNvPr id="162" name="Google Shape;16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98862" y="1533553"/>
            <a:ext cx="1221763" cy="842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19329" y="1795698"/>
            <a:ext cx="1554692" cy="105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95815" y="3211547"/>
            <a:ext cx="1104896" cy="62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883429" y="3270241"/>
            <a:ext cx="4779404" cy="3773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304611" y="3937276"/>
            <a:ext cx="990124" cy="77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004530" y="3910434"/>
            <a:ext cx="1935610" cy="628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464089" y="4647879"/>
            <a:ext cx="2523649" cy="629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First Algorithm for Topological Sort</a:t>
            </a:r>
            <a:endParaRPr/>
          </a:p>
        </p:txBody>
      </p:sp>
      <p:sp>
        <p:nvSpPr>
          <p:cNvPr id="174" name="Google Shape;174;p20"/>
          <p:cNvSpPr txBox="1"/>
          <p:nvPr>
            <p:ph idx="1" type="body"/>
          </p:nvPr>
        </p:nvSpPr>
        <p:spPr>
          <a:xfrm>
            <a:off x="311700" y="1152475"/>
            <a:ext cx="42603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Label (“mark”) each vertex with its in-degree</a:t>
            </a:r>
            <a:endParaRPr sz="1600"/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Think “write in a field in the vertex”</a:t>
            </a:r>
            <a:endParaRPr sz="1600"/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Could also do this via a data structure (e.g., array) on the side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en" sz="1600"/>
              <a:t>While there are vertices not yet output: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" sz="1600"/>
              <a:t>Choose a vertex </a:t>
            </a:r>
            <a:r>
              <a:rPr b="1" lang="en" sz="1600"/>
              <a:t>v</a:t>
            </a:r>
            <a:r>
              <a:rPr lang="en" sz="1600"/>
              <a:t> labeled with in-degree of 0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" sz="1600"/>
              <a:t>Output </a:t>
            </a:r>
            <a:r>
              <a:rPr b="1" lang="en" sz="1600"/>
              <a:t>v</a:t>
            </a:r>
            <a:r>
              <a:rPr lang="en" sz="1600"/>
              <a:t> and </a:t>
            </a:r>
            <a:r>
              <a:rPr i="1" lang="en" sz="1600"/>
              <a:t>conceptually</a:t>
            </a:r>
            <a:r>
              <a:rPr lang="en" sz="1600"/>
              <a:t> remove it from the graph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AutoNum type="alphaLcPeriod"/>
            </a:pPr>
            <a:r>
              <a:rPr lang="en" sz="1600"/>
              <a:t>For each vertex </a:t>
            </a:r>
            <a:r>
              <a:rPr b="1" lang="en" sz="1600"/>
              <a:t>w</a:t>
            </a:r>
            <a:r>
              <a:rPr lang="en" sz="1600"/>
              <a:t> adjacent to </a:t>
            </a:r>
            <a:r>
              <a:rPr b="1" lang="en" sz="1600"/>
              <a:t>v</a:t>
            </a:r>
            <a:r>
              <a:rPr lang="en" sz="1600"/>
              <a:t> (i.e. </a:t>
            </a:r>
            <a:r>
              <a:rPr b="1" lang="en" sz="1600"/>
              <a:t>w</a:t>
            </a:r>
            <a:r>
              <a:rPr lang="en" sz="1600"/>
              <a:t> such that </a:t>
            </a:r>
            <a:r>
              <a:rPr b="1" lang="en" sz="1600"/>
              <a:t>(v,w)</a:t>
            </a:r>
            <a:r>
              <a:rPr lang="en" sz="1600"/>
              <a:t> in </a:t>
            </a:r>
            <a:r>
              <a:rPr b="1" lang="en" sz="1600"/>
              <a:t>E</a:t>
            </a:r>
            <a:r>
              <a:rPr lang="en" sz="1600"/>
              <a:t>), </a:t>
            </a:r>
            <a:r>
              <a:rPr lang="en" sz="1600">
                <a:solidFill>
                  <a:srgbClr val="0000FF"/>
                </a:solidFill>
              </a:rPr>
              <a:t>decrement the in-degree</a:t>
            </a:r>
            <a:r>
              <a:rPr lang="en" sz="1600"/>
              <a:t> of </a:t>
            </a:r>
            <a:r>
              <a:rPr b="1" lang="en" sz="1600"/>
              <a:t>w</a:t>
            </a:r>
            <a:endParaRPr b="1" sz="1600"/>
          </a:p>
        </p:txBody>
      </p:sp>
      <p:grpSp>
        <p:nvGrpSpPr>
          <p:cNvPr id="175" name="Google Shape;175;p20"/>
          <p:cNvGrpSpPr/>
          <p:nvPr/>
        </p:nvGrpSpPr>
        <p:grpSpPr>
          <a:xfrm>
            <a:off x="5841492" y="163124"/>
            <a:ext cx="3227890" cy="1684857"/>
            <a:chOff x="608900" y="96150"/>
            <a:chExt cx="5213000" cy="2684175"/>
          </a:xfrm>
        </p:grpSpPr>
        <p:sp>
          <p:nvSpPr>
            <p:cNvPr id="176" name="Google Shape;176;p20"/>
            <p:cNvSpPr/>
            <p:nvPr/>
          </p:nvSpPr>
          <p:spPr>
            <a:xfrm>
              <a:off x="608900" y="587525"/>
              <a:ext cx="769200" cy="715800"/>
            </a:xfrm>
            <a:prstGeom prst="ellipse">
              <a:avLst/>
            </a:prstGeom>
            <a:noFill/>
            <a:ln cap="flat" cmpd="sng" w="38100">
              <a:solidFill>
                <a:srgbClr val="3876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/>
                <a:t>1</a:t>
              </a:r>
              <a:endParaRPr b="1" sz="2400"/>
            </a:p>
          </p:txBody>
        </p:sp>
        <p:sp>
          <p:nvSpPr>
            <p:cNvPr id="177" name="Google Shape;177;p20"/>
            <p:cNvSpPr/>
            <p:nvPr/>
          </p:nvSpPr>
          <p:spPr>
            <a:xfrm>
              <a:off x="608900" y="2064525"/>
              <a:ext cx="769200" cy="715800"/>
            </a:xfrm>
            <a:prstGeom prst="ellipse">
              <a:avLst/>
            </a:prstGeom>
            <a:noFill/>
            <a:ln cap="flat" cmpd="sng" w="38100">
              <a:solidFill>
                <a:srgbClr val="3876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/>
                <a:t>0</a:t>
              </a:r>
              <a:endParaRPr b="1" sz="2400"/>
            </a:p>
          </p:txBody>
        </p:sp>
        <p:sp>
          <p:nvSpPr>
            <p:cNvPr id="178" name="Google Shape;178;p20"/>
            <p:cNvSpPr/>
            <p:nvPr/>
          </p:nvSpPr>
          <p:spPr>
            <a:xfrm>
              <a:off x="2964725" y="96150"/>
              <a:ext cx="769200" cy="715800"/>
            </a:xfrm>
            <a:prstGeom prst="ellipse">
              <a:avLst/>
            </a:prstGeom>
            <a:noFill/>
            <a:ln cap="flat" cmpd="sng" w="38100">
              <a:solidFill>
                <a:srgbClr val="3876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/>
                <a:t>2</a:t>
              </a:r>
              <a:endParaRPr b="1" sz="2400"/>
            </a:p>
          </p:txBody>
        </p:sp>
        <p:sp>
          <p:nvSpPr>
            <p:cNvPr id="179" name="Google Shape;179;p20"/>
            <p:cNvSpPr/>
            <p:nvPr/>
          </p:nvSpPr>
          <p:spPr>
            <a:xfrm>
              <a:off x="2964725" y="1348725"/>
              <a:ext cx="769200" cy="715800"/>
            </a:xfrm>
            <a:prstGeom prst="ellipse">
              <a:avLst/>
            </a:prstGeom>
            <a:noFill/>
            <a:ln cap="flat" cmpd="sng" w="38100">
              <a:solidFill>
                <a:srgbClr val="3876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/>
                <a:t>3</a:t>
              </a:r>
              <a:endParaRPr b="1" sz="2400"/>
            </a:p>
          </p:txBody>
        </p:sp>
        <p:sp>
          <p:nvSpPr>
            <p:cNvPr id="180" name="Google Shape;180;p20"/>
            <p:cNvSpPr/>
            <p:nvPr/>
          </p:nvSpPr>
          <p:spPr>
            <a:xfrm>
              <a:off x="5052700" y="587525"/>
              <a:ext cx="769200" cy="715800"/>
            </a:xfrm>
            <a:prstGeom prst="ellipse">
              <a:avLst/>
            </a:prstGeom>
            <a:noFill/>
            <a:ln cap="flat" cmpd="sng" w="38100">
              <a:solidFill>
                <a:srgbClr val="3876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400"/>
                <a:t>4</a:t>
              </a:r>
              <a:endParaRPr b="1" sz="2400"/>
            </a:p>
          </p:txBody>
        </p:sp>
        <p:cxnSp>
          <p:nvCxnSpPr>
            <p:cNvPr id="181" name="Google Shape;181;p20"/>
            <p:cNvCxnSpPr>
              <a:stCxn id="176" idx="6"/>
              <a:endCxn id="178" idx="2"/>
            </p:cNvCxnSpPr>
            <p:nvPr/>
          </p:nvCxnSpPr>
          <p:spPr>
            <a:xfrm flipH="1" rot="10800000">
              <a:off x="1378100" y="454025"/>
              <a:ext cx="1586700" cy="49140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82" name="Google Shape;182;p20"/>
            <p:cNvCxnSpPr>
              <a:stCxn id="176" idx="6"/>
              <a:endCxn id="179" idx="2"/>
            </p:cNvCxnSpPr>
            <p:nvPr/>
          </p:nvCxnSpPr>
          <p:spPr>
            <a:xfrm>
              <a:off x="1378100" y="945425"/>
              <a:ext cx="1586700" cy="76110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83" name="Google Shape;183;p20"/>
            <p:cNvCxnSpPr>
              <a:stCxn id="177" idx="6"/>
              <a:endCxn id="179" idx="2"/>
            </p:cNvCxnSpPr>
            <p:nvPr/>
          </p:nvCxnSpPr>
          <p:spPr>
            <a:xfrm flipH="1" rot="10800000">
              <a:off x="1378100" y="1706625"/>
              <a:ext cx="1586700" cy="71580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84" name="Google Shape;184;p20"/>
            <p:cNvCxnSpPr>
              <a:stCxn id="178" idx="6"/>
              <a:endCxn id="180" idx="2"/>
            </p:cNvCxnSpPr>
            <p:nvPr/>
          </p:nvCxnSpPr>
          <p:spPr>
            <a:xfrm>
              <a:off x="3733925" y="454050"/>
              <a:ext cx="1318800" cy="49140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85" name="Google Shape;185;p20"/>
            <p:cNvCxnSpPr>
              <a:stCxn id="179" idx="6"/>
              <a:endCxn id="180" idx="2"/>
            </p:cNvCxnSpPr>
            <p:nvPr/>
          </p:nvCxnSpPr>
          <p:spPr>
            <a:xfrm flipH="1" rot="10800000">
              <a:off x="3733925" y="945525"/>
              <a:ext cx="1318800" cy="76110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186" name="Google Shape;186;p20"/>
          <p:cNvGrpSpPr/>
          <p:nvPr/>
        </p:nvGrpSpPr>
        <p:grpSpPr>
          <a:xfrm>
            <a:off x="6516150" y="2488950"/>
            <a:ext cx="876000" cy="438000"/>
            <a:chOff x="5800450" y="3258075"/>
            <a:chExt cx="876000" cy="438000"/>
          </a:xfrm>
        </p:grpSpPr>
        <p:sp>
          <p:nvSpPr>
            <p:cNvPr id="187" name="Google Shape;187;p20"/>
            <p:cNvSpPr/>
            <p:nvPr/>
          </p:nvSpPr>
          <p:spPr>
            <a:xfrm>
              <a:off x="5800450" y="3258075"/>
              <a:ext cx="438000" cy="4380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3</a:t>
              </a:r>
              <a:endParaRPr b="1" sz="1800"/>
            </a:p>
          </p:txBody>
        </p:sp>
        <p:sp>
          <p:nvSpPr>
            <p:cNvPr id="188" name="Google Shape;188;p20"/>
            <p:cNvSpPr/>
            <p:nvPr/>
          </p:nvSpPr>
          <p:spPr>
            <a:xfrm>
              <a:off x="6238450" y="3258075"/>
              <a:ext cx="438000" cy="4380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/</a:t>
              </a:r>
              <a:endParaRPr b="1" sz="1800"/>
            </a:p>
          </p:txBody>
        </p:sp>
      </p:grpSp>
      <p:grpSp>
        <p:nvGrpSpPr>
          <p:cNvPr id="189" name="Google Shape;189;p20"/>
          <p:cNvGrpSpPr/>
          <p:nvPr/>
        </p:nvGrpSpPr>
        <p:grpSpPr>
          <a:xfrm>
            <a:off x="6516150" y="3015225"/>
            <a:ext cx="876000" cy="438000"/>
            <a:chOff x="5800450" y="3258075"/>
            <a:chExt cx="876000" cy="438000"/>
          </a:xfrm>
        </p:grpSpPr>
        <p:sp>
          <p:nvSpPr>
            <p:cNvPr id="190" name="Google Shape;190;p20"/>
            <p:cNvSpPr/>
            <p:nvPr/>
          </p:nvSpPr>
          <p:spPr>
            <a:xfrm>
              <a:off x="5800450" y="3258075"/>
              <a:ext cx="438000" cy="4380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2</a:t>
              </a:r>
              <a:endParaRPr b="1" sz="1800"/>
            </a:p>
          </p:txBody>
        </p:sp>
        <p:sp>
          <p:nvSpPr>
            <p:cNvPr id="191" name="Google Shape;191;p20"/>
            <p:cNvSpPr/>
            <p:nvPr/>
          </p:nvSpPr>
          <p:spPr>
            <a:xfrm>
              <a:off x="6238450" y="3258075"/>
              <a:ext cx="438000" cy="4380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/>
            </a:p>
          </p:txBody>
        </p:sp>
      </p:grpSp>
      <p:grpSp>
        <p:nvGrpSpPr>
          <p:cNvPr id="192" name="Google Shape;192;p20"/>
          <p:cNvGrpSpPr/>
          <p:nvPr/>
        </p:nvGrpSpPr>
        <p:grpSpPr>
          <a:xfrm>
            <a:off x="7704725" y="3015225"/>
            <a:ext cx="876000" cy="438000"/>
            <a:chOff x="5800450" y="3258075"/>
            <a:chExt cx="876000" cy="438000"/>
          </a:xfrm>
        </p:grpSpPr>
        <p:sp>
          <p:nvSpPr>
            <p:cNvPr id="193" name="Google Shape;193;p20"/>
            <p:cNvSpPr/>
            <p:nvPr/>
          </p:nvSpPr>
          <p:spPr>
            <a:xfrm>
              <a:off x="5800450" y="3258075"/>
              <a:ext cx="438000" cy="4380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3</a:t>
              </a:r>
              <a:endParaRPr b="1" sz="1800"/>
            </a:p>
          </p:txBody>
        </p:sp>
        <p:sp>
          <p:nvSpPr>
            <p:cNvPr id="194" name="Google Shape;194;p20"/>
            <p:cNvSpPr/>
            <p:nvPr/>
          </p:nvSpPr>
          <p:spPr>
            <a:xfrm>
              <a:off x="6238450" y="3258075"/>
              <a:ext cx="438000" cy="4380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/</a:t>
              </a:r>
              <a:endParaRPr b="1" sz="1800"/>
            </a:p>
          </p:txBody>
        </p:sp>
      </p:grpSp>
      <p:grpSp>
        <p:nvGrpSpPr>
          <p:cNvPr id="195" name="Google Shape;195;p20"/>
          <p:cNvGrpSpPr/>
          <p:nvPr/>
        </p:nvGrpSpPr>
        <p:grpSpPr>
          <a:xfrm>
            <a:off x="6516150" y="3541500"/>
            <a:ext cx="876000" cy="438000"/>
            <a:chOff x="5800450" y="3258075"/>
            <a:chExt cx="876000" cy="438000"/>
          </a:xfrm>
        </p:grpSpPr>
        <p:sp>
          <p:nvSpPr>
            <p:cNvPr id="196" name="Google Shape;196;p20"/>
            <p:cNvSpPr/>
            <p:nvPr/>
          </p:nvSpPr>
          <p:spPr>
            <a:xfrm>
              <a:off x="5800450" y="3258075"/>
              <a:ext cx="438000" cy="4380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4</a:t>
              </a:r>
              <a:endParaRPr b="1" sz="1800"/>
            </a:p>
          </p:txBody>
        </p:sp>
        <p:sp>
          <p:nvSpPr>
            <p:cNvPr id="197" name="Google Shape;197;p20"/>
            <p:cNvSpPr/>
            <p:nvPr/>
          </p:nvSpPr>
          <p:spPr>
            <a:xfrm>
              <a:off x="6238450" y="3258075"/>
              <a:ext cx="438000" cy="4380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/</a:t>
              </a:r>
              <a:endParaRPr b="1" sz="1800"/>
            </a:p>
          </p:txBody>
        </p:sp>
      </p:grpSp>
      <p:grpSp>
        <p:nvGrpSpPr>
          <p:cNvPr id="198" name="Google Shape;198;p20"/>
          <p:cNvGrpSpPr/>
          <p:nvPr/>
        </p:nvGrpSpPr>
        <p:grpSpPr>
          <a:xfrm>
            <a:off x="6516150" y="4067775"/>
            <a:ext cx="876000" cy="438000"/>
            <a:chOff x="5800450" y="3258075"/>
            <a:chExt cx="876000" cy="438000"/>
          </a:xfrm>
        </p:grpSpPr>
        <p:sp>
          <p:nvSpPr>
            <p:cNvPr id="199" name="Google Shape;199;p20"/>
            <p:cNvSpPr/>
            <p:nvPr/>
          </p:nvSpPr>
          <p:spPr>
            <a:xfrm>
              <a:off x="5800450" y="3258075"/>
              <a:ext cx="438000" cy="4380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4</a:t>
              </a:r>
              <a:endParaRPr b="1" sz="1800"/>
            </a:p>
          </p:txBody>
        </p:sp>
        <p:sp>
          <p:nvSpPr>
            <p:cNvPr id="200" name="Google Shape;200;p20"/>
            <p:cNvSpPr/>
            <p:nvPr/>
          </p:nvSpPr>
          <p:spPr>
            <a:xfrm>
              <a:off x="6238450" y="3258075"/>
              <a:ext cx="438000" cy="4380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/</a:t>
              </a:r>
              <a:endParaRPr b="1" sz="1800"/>
            </a:p>
          </p:txBody>
        </p:sp>
      </p:grpSp>
      <p:grpSp>
        <p:nvGrpSpPr>
          <p:cNvPr id="201" name="Google Shape;201;p20"/>
          <p:cNvGrpSpPr/>
          <p:nvPr/>
        </p:nvGrpSpPr>
        <p:grpSpPr>
          <a:xfrm>
            <a:off x="5272025" y="2488950"/>
            <a:ext cx="876075" cy="526200"/>
            <a:chOff x="5800450" y="3258075"/>
            <a:chExt cx="876075" cy="526200"/>
          </a:xfrm>
        </p:grpSpPr>
        <p:sp>
          <p:nvSpPr>
            <p:cNvPr id="202" name="Google Shape;202;p20"/>
            <p:cNvSpPr/>
            <p:nvPr/>
          </p:nvSpPr>
          <p:spPr>
            <a:xfrm>
              <a:off x="5800450" y="3258075"/>
              <a:ext cx="569400" cy="5262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/>
            </a:p>
          </p:txBody>
        </p:sp>
        <p:sp>
          <p:nvSpPr>
            <p:cNvPr id="203" name="Google Shape;203;p20"/>
            <p:cNvSpPr/>
            <p:nvPr/>
          </p:nvSpPr>
          <p:spPr>
            <a:xfrm>
              <a:off x="6369925" y="3258075"/>
              <a:ext cx="306600" cy="5262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/>
            </a:p>
          </p:txBody>
        </p:sp>
      </p:grpSp>
      <p:grpSp>
        <p:nvGrpSpPr>
          <p:cNvPr id="204" name="Google Shape;204;p20"/>
          <p:cNvGrpSpPr/>
          <p:nvPr/>
        </p:nvGrpSpPr>
        <p:grpSpPr>
          <a:xfrm>
            <a:off x="5272025" y="3015225"/>
            <a:ext cx="876075" cy="526200"/>
            <a:chOff x="5800450" y="3258075"/>
            <a:chExt cx="876075" cy="526200"/>
          </a:xfrm>
        </p:grpSpPr>
        <p:sp>
          <p:nvSpPr>
            <p:cNvPr id="205" name="Google Shape;205;p20"/>
            <p:cNvSpPr/>
            <p:nvPr/>
          </p:nvSpPr>
          <p:spPr>
            <a:xfrm>
              <a:off x="5800450" y="3258075"/>
              <a:ext cx="569400" cy="5262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/>
            </a:p>
          </p:txBody>
        </p:sp>
        <p:sp>
          <p:nvSpPr>
            <p:cNvPr id="206" name="Google Shape;206;p20"/>
            <p:cNvSpPr/>
            <p:nvPr/>
          </p:nvSpPr>
          <p:spPr>
            <a:xfrm>
              <a:off x="6369925" y="3258075"/>
              <a:ext cx="306600" cy="5262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/>
            </a:p>
          </p:txBody>
        </p:sp>
      </p:grpSp>
      <p:grpSp>
        <p:nvGrpSpPr>
          <p:cNvPr id="207" name="Google Shape;207;p20"/>
          <p:cNvGrpSpPr/>
          <p:nvPr/>
        </p:nvGrpSpPr>
        <p:grpSpPr>
          <a:xfrm>
            <a:off x="5272025" y="3541500"/>
            <a:ext cx="876075" cy="526200"/>
            <a:chOff x="5800450" y="3258075"/>
            <a:chExt cx="876075" cy="526200"/>
          </a:xfrm>
        </p:grpSpPr>
        <p:sp>
          <p:nvSpPr>
            <p:cNvPr id="208" name="Google Shape;208;p20"/>
            <p:cNvSpPr/>
            <p:nvPr/>
          </p:nvSpPr>
          <p:spPr>
            <a:xfrm>
              <a:off x="5800450" y="3258075"/>
              <a:ext cx="569400" cy="5262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/>
            </a:p>
          </p:txBody>
        </p:sp>
        <p:sp>
          <p:nvSpPr>
            <p:cNvPr id="209" name="Google Shape;209;p20"/>
            <p:cNvSpPr/>
            <p:nvPr/>
          </p:nvSpPr>
          <p:spPr>
            <a:xfrm>
              <a:off x="6369925" y="3258075"/>
              <a:ext cx="306600" cy="5262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/>
            </a:p>
          </p:txBody>
        </p:sp>
      </p:grpSp>
      <p:grpSp>
        <p:nvGrpSpPr>
          <p:cNvPr id="210" name="Google Shape;210;p20"/>
          <p:cNvGrpSpPr/>
          <p:nvPr/>
        </p:nvGrpSpPr>
        <p:grpSpPr>
          <a:xfrm>
            <a:off x="5272025" y="4067775"/>
            <a:ext cx="876075" cy="526200"/>
            <a:chOff x="5800450" y="3258075"/>
            <a:chExt cx="876075" cy="526200"/>
          </a:xfrm>
        </p:grpSpPr>
        <p:sp>
          <p:nvSpPr>
            <p:cNvPr id="211" name="Google Shape;211;p20"/>
            <p:cNvSpPr/>
            <p:nvPr/>
          </p:nvSpPr>
          <p:spPr>
            <a:xfrm>
              <a:off x="5800450" y="3258075"/>
              <a:ext cx="569400" cy="5262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/>
            </a:p>
          </p:txBody>
        </p:sp>
        <p:sp>
          <p:nvSpPr>
            <p:cNvPr id="212" name="Google Shape;212;p20"/>
            <p:cNvSpPr/>
            <p:nvPr/>
          </p:nvSpPr>
          <p:spPr>
            <a:xfrm>
              <a:off x="6369925" y="3258075"/>
              <a:ext cx="306600" cy="5262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/>
            </a:p>
          </p:txBody>
        </p:sp>
      </p:grpSp>
      <p:grpSp>
        <p:nvGrpSpPr>
          <p:cNvPr id="213" name="Google Shape;213;p20"/>
          <p:cNvGrpSpPr/>
          <p:nvPr/>
        </p:nvGrpSpPr>
        <p:grpSpPr>
          <a:xfrm>
            <a:off x="5272025" y="4594050"/>
            <a:ext cx="876075" cy="526200"/>
            <a:chOff x="5800450" y="3258075"/>
            <a:chExt cx="876075" cy="526200"/>
          </a:xfrm>
        </p:grpSpPr>
        <p:sp>
          <p:nvSpPr>
            <p:cNvPr id="214" name="Google Shape;214;p20"/>
            <p:cNvSpPr/>
            <p:nvPr/>
          </p:nvSpPr>
          <p:spPr>
            <a:xfrm>
              <a:off x="5800450" y="3258075"/>
              <a:ext cx="569400" cy="5262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/>
            </a:p>
          </p:txBody>
        </p:sp>
        <p:sp>
          <p:nvSpPr>
            <p:cNvPr id="215" name="Google Shape;215;p20"/>
            <p:cNvSpPr/>
            <p:nvPr/>
          </p:nvSpPr>
          <p:spPr>
            <a:xfrm>
              <a:off x="6369925" y="3258075"/>
              <a:ext cx="306600" cy="5262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/>
                <a:t>/</a:t>
              </a:r>
              <a:endParaRPr b="1" sz="1800"/>
            </a:p>
          </p:txBody>
        </p:sp>
      </p:grpSp>
      <p:sp>
        <p:nvSpPr>
          <p:cNvPr id="216" name="Google Shape;216;p20"/>
          <p:cNvSpPr txBox="1"/>
          <p:nvPr/>
        </p:nvSpPr>
        <p:spPr>
          <a:xfrm>
            <a:off x="4812725" y="2488950"/>
            <a:ext cx="459300" cy="52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</a:rPr>
              <a:t>0</a:t>
            </a:r>
            <a:endParaRPr b="1" sz="2000">
              <a:solidFill>
                <a:schemeClr val="dk1"/>
              </a:solidFill>
            </a:endParaRPr>
          </a:p>
        </p:txBody>
      </p:sp>
      <p:sp>
        <p:nvSpPr>
          <p:cNvPr id="217" name="Google Shape;217;p20"/>
          <p:cNvSpPr txBox="1"/>
          <p:nvPr/>
        </p:nvSpPr>
        <p:spPr>
          <a:xfrm>
            <a:off x="4812725" y="3015225"/>
            <a:ext cx="459300" cy="52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</a:rPr>
              <a:t>1</a:t>
            </a:r>
            <a:endParaRPr b="1" sz="2000">
              <a:solidFill>
                <a:schemeClr val="dk1"/>
              </a:solidFill>
            </a:endParaRPr>
          </a:p>
        </p:txBody>
      </p:sp>
      <p:sp>
        <p:nvSpPr>
          <p:cNvPr id="218" name="Google Shape;218;p20"/>
          <p:cNvSpPr txBox="1"/>
          <p:nvPr/>
        </p:nvSpPr>
        <p:spPr>
          <a:xfrm>
            <a:off x="4812725" y="3541500"/>
            <a:ext cx="459300" cy="52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</a:rPr>
              <a:t>2</a:t>
            </a:r>
            <a:endParaRPr b="1" sz="2000">
              <a:solidFill>
                <a:schemeClr val="dk1"/>
              </a:solidFill>
            </a:endParaRPr>
          </a:p>
        </p:txBody>
      </p:sp>
      <p:sp>
        <p:nvSpPr>
          <p:cNvPr id="219" name="Google Shape;219;p20"/>
          <p:cNvSpPr txBox="1"/>
          <p:nvPr/>
        </p:nvSpPr>
        <p:spPr>
          <a:xfrm>
            <a:off x="4812725" y="4067775"/>
            <a:ext cx="459300" cy="52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</a:rPr>
              <a:t>3</a:t>
            </a:r>
            <a:endParaRPr b="1" sz="2000">
              <a:solidFill>
                <a:schemeClr val="dk1"/>
              </a:solidFill>
            </a:endParaRPr>
          </a:p>
        </p:txBody>
      </p:sp>
      <p:sp>
        <p:nvSpPr>
          <p:cNvPr id="220" name="Google Shape;220;p20"/>
          <p:cNvSpPr txBox="1"/>
          <p:nvPr/>
        </p:nvSpPr>
        <p:spPr>
          <a:xfrm>
            <a:off x="4812725" y="4594050"/>
            <a:ext cx="459300" cy="52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</a:rPr>
              <a:t>4</a:t>
            </a:r>
            <a:endParaRPr b="1" sz="2000">
              <a:solidFill>
                <a:schemeClr val="dk1"/>
              </a:solidFill>
            </a:endParaRPr>
          </a:p>
        </p:txBody>
      </p:sp>
      <p:sp>
        <p:nvSpPr>
          <p:cNvPr id="221" name="Google Shape;221;p20"/>
          <p:cNvSpPr txBox="1"/>
          <p:nvPr/>
        </p:nvSpPr>
        <p:spPr>
          <a:xfrm>
            <a:off x="5047700" y="1847975"/>
            <a:ext cx="1100400" cy="52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In-</a:t>
            </a:r>
            <a:br>
              <a:rPr b="1" lang="en" sz="1800">
                <a:solidFill>
                  <a:schemeClr val="dk2"/>
                </a:solidFill>
              </a:rPr>
            </a:br>
            <a:r>
              <a:rPr b="1" lang="en" sz="1800">
                <a:solidFill>
                  <a:schemeClr val="dk2"/>
                </a:solidFill>
              </a:rPr>
              <a:t>degree</a:t>
            </a:r>
            <a:endParaRPr b="1" sz="1800">
              <a:solidFill>
                <a:schemeClr val="dk2"/>
              </a:solidFill>
            </a:endParaRPr>
          </a:p>
        </p:txBody>
      </p:sp>
      <p:cxnSp>
        <p:nvCxnSpPr>
          <p:cNvPr id="222" name="Google Shape;222;p20"/>
          <p:cNvCxnSpPr/>
          <p:nvPr/>
        </p:nvCxnSpPr>
        <p:spPr>
          <a:xfrm flipH="1" rot="10800000">
            <a:off x="5971350" y="2692000"/>
            <a:ext cx="544800" cy="5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3" name="Google Shape;223;p20"/>
          <p:cNvCxnSpPr/>
          <p:nvPr/>
        </p:nvCxnSpPr>
        <p:spPr>
          <a:xfrm flipH="1" rot="10800000">
            <a:off x="5942163" y="3275625"/>
            <a:ext cx="544800" cy="5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4" name="Google Shape;224;p20"/>
          <p:cNvCxnSpPr/>
          <p:nvPr/>
        </p:nvCxnSpPr>
        <p:spPr>
          <a:xfrm flipH="1" rot="10800000">
            <a:off x="5942175" y="3757800"/>
            <a:ext cx="544800" cy="5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5" name="Google Shape;225;p20"/>
          <p:cNvCxnSpPr/>
          <p:nvPr/>
        </p:nvCxnSpPr>
        <p:spPr>
          <a:xfrm flipH="1" rot="10800000">
            <a:off x="5942175" y="4328175"/>
            <a:ext cx="544800" cy="5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6" name="Google Shape;226;p20"/>
          <p:cNvCxnSpPr/>
          <p:nvPr/>
        </p:nvCxnSpPr>
        <p:spPr>
          <a:xfrm flipH="1" rot="10800000">
            <a:off x="7159925" y="3231525"/>
            <a:ext cx="544800" cy="5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227" name="Google Shape;22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22839" y="2677050"/>
            <a:ext cx="419344" cy="23273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70899" y="1922652"/>
            <a:ext cx="189656" cy="1896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12772" y="1194240"/>
            <a:ext cx="2572949" cy="16500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379319" y="4150776"/>
            <a:ext cx="402085" cy="352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711111" y="335443"/>
            <a:ext cx="2719963" cy="3062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392731" y="687060"/>
            <a:ext cx="1907529" cy="325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617035" y="4087976"/>
            <a:ext cx="345293" cy="3382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2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506665" y="359613"/>
            <a:ext cx="1085157" cy="1890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4645004" y="3684218"/>
            <a:ext cx="1147856" cy="139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2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601519" y="772037"/>
            <a:ext cx="3974745" cy="4107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20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696346" y="1829640"/>
            <a:ext cx="3927454" cy="32425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243" name="Google Shape;243;p21"/>
          <p:cNvSpPr txBox="1"/>
          <p:nvPr>
            <p:ph idx="1" type="body"/>
          </p:nvPr>
        </p:nvSpPr>
        <p:spPr>
          <a:xfrm>
            <a:off x="154950" y="3157575"/>
            <a:ext cx="8834100" cy="198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Node: 	    121   122   123   126   311   312   331   332   333   341   351   352   440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Removed?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In-degree: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Output:</a:t>
            </a:r>
            <a:endParaRPr/>
          </a:p>
        </p:txBody>
      </p:sp>
      <p:sp>
        <p:nvSpPr>
          <p:cNvPr id="244" name="Google Shape;244;p21"/>
          <p:cNvSpPr/>
          <p:nvPr/>
        </p:nvSpPr>
        <p:spPr>
          <a:xfrm>
            <a:off x="411263" y="1210150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121</a:t>
            </a:r>
            <a:endParaRPr/>
          </a:p>
        </p:txBody>
      </p:sp>
      <p:sp>
        <p:nvSpPr>
          <p:cNvPr id="245" name="Google Shape;245;p21"/>
          <p:cNvSpPr/>
          <p:nvPr/>
        </p:nvSpPr>
        <p:spPr>
          <a:xfrm>
            <a:off x="1695988" y="1210150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122</a:t>
            </a:r>
            <a:endParaRPr/>
          </a:p>
        </p:txBody>
      </p:sp>
      <p:sp>
        <p:nvSpPr>
          <p:cNvPr id="246" name="Google Shape;246;p21"/>
          <p:cNvSpPr/>
          <p:nvPr/>
        </p:nvSpPr>
        <p:spPr>
          <a:xfrm>
            <a:off x="2980713" y="1210150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123</a:t>
            </a:r>
            <a:endParaRPr/>
          </a:p>
        </p:txBody>
      </p:sp>
      <p:sp>
        <p:nvSpPr>
          <p:cNvPr id="247" name="Google Shape;247;p21"/>
          <p:cNvSpPr/>
          <p:nvPr/>
        </p:nvSpPr>
        <p:spPr>
          <a:xfrm>
            <a:off x="4617913" y="707950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331</a:t>
            </a:r>
            <a:endParaRPr/>
          </a:p>
        </p:txBody>
      </p:sp>
      <p:sp>
        <p:nvSpPr>
          <p:cNvPr id="248" name="Google Shape;248;p21"/>
          <p:cNvSpPr/>
          <p:nvPr/>
        </p:nvSpPr>
        <p:spPr>
          <a:xfrm>
            <a:off x="4617913" y="1292925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311</a:t>
            </a:r>
            <a:endParaRPr/>
          </a:p>
        </p:txBody>
      </p:sp>
      <p:sp>
        <p:nvSpPr>
          <p:cNvPr id="249" name="Google Shape;249;p21"/>
          <p:cNvSpPr/>
          <p:nvPr/>
        </p:nvSpPr>
        <p:spPr>
          <a:xfrm>
            <a:off x="4617913" y="1877900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341</a:t>
            </a:r>
            <a:endParaRPr/>
          </a:p>
        </p:txBody>
      </p:sp>
      <p:sp>
        <p:nvSpPr>
          <p:cNvPr id="250" name="Google Shape;250;p21"/>
          <p:cNvSpPr/>
          <p:nvPr/>
        </p:nvSpPr>
        <p:spPr>
          <a:xfrm>
            <a:off x="4617913" y="2462875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351</a:t>
            </a:r>
            <a:endParaRPr/>
          </a:p>
        </p:txBody>
      </p:sp>
      <p:sp>
        <p:nvSpPr>
          <p:cNvPr id="251" name="Google Shape;251;p21"/>
          <p:cNvSpPr/>
          <p:nvPr/>
        </p:nvSpPr>
        <p:spPr>
          <a:xfrm>
            <a:off x="2980713" y="2009875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MATH 126</a:t>
            </a:r>
            <a:endParaRPr/>
          </a:p>
        </p:txBody>
      </p:sp>
      <p:sp>
        <p:nvSpPr>
          <p:cNvPr id="252" name="Google Shape;252;p21"/>
          <p:cNvSpPr/>
          <p:nvPr/>
        </p:nvSpPr>
        <p:spPr>
          <a:xfrm>
            <a:off x="6255113" y="1292925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312</a:t>
            </a:r>
            <a:endParaRPr/>
          </a:p>
        </p:txBody>
      </p:sp>
      <p:sp>
        <p:nvSpPr>
          <p:cNvPr id="253" name="Google Shape;253;p21"/>
          <p:cNvSpPr/>
          <p:nvPr/>
        </p:nvSpPr>
        <p:spPr>
          <a:xfrm>
            <a:off x="6255113" y="707950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332</a:t>
            </a:r>
            <a:endParaRPr/>
          </a:p>
        </p:txBody>
      </p:sp>
      <p:sp>
        <p:nvSpPr>
          <p:cNvPr id="254" name="Google Shape;254;p21"/>
          <p:cNvSpPr/>
          <p:nvPr/>
        </p:nvSpPr>
        <p:spPr>
          <a:xfrm>
            <a:off x="7771238" y="707950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440</a:t>
            </a:r>
            <a:endParaRPr/>
          </a:p>
        </p:txBody>
      </p:sp>
      <p:sp>
        <p:nvSpPr>
          <p:cNvPr id="255" name="Google Shape;255;p21"/>
          <p:cNvSpPr/>
          <p:nvPr/>
        </p:nvSpPr>
        <p:spPr>
          <a:xfrm>
            <a:off x="6255113" y="1877900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333</a:t>
            </a:r>
            <a:endParaRPr/>
          </a:p>
        </p:txBody>
      </p:sp>
      <p:sp>
        <p:nvSpPr>
          <p:cNvPr id="256" name="Google Shape;256;p21"/>
          <p:cNvSpPr/>
          <p:nvPr/>
        </p:nvSpPr>
        <p:spPr>
          <a:xfrm>
            <a:off x="6255113" y="2462875"/>
            <a:ext cx="961500" cy="502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352</a:t>
            </a:r>
            <a:endParaRPr/>
          </a:p>
        </p:txBody>
      </p:sp>
      <p:cxnSp>
        <p:nvCxnSpPr>
          <p:cNvPr id="257" name="Google Shape;257;p21"/>
          <p:cNvCxnSpPr>
            <a:stCxn id="244" idx="3"/>
            <a:endCxn id="245" idx="1"/>
          </p:cNvCxnSpPr>
          <p:nvPr/>
        </p:nvCxnSpPr>
        <p:spPr>
          <a:xfrm>
            <a:off x="1372763" y="1461250"/>
            <a:ext cx="3231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8" name="Google Shape;258;p21"/>
          <p:cNvCxnSpPr>
            <a:stCxn id="245" idx="3"/>
            <a:endCxn id="246" idx="1"/>
          </p:cNvCxnSpPr>
          <p:nvPr/>
        </p:nvCxnSpPr>
        <p:spPr>
          <a:xfrm>
            <a:off x="2657488" y="1461250"/>
            <a:ext cx="3231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59" name="Google Shape;259;p21"/>
          <p:cNvCxnSpPr>
            <a:stCxn id="246" idx="3"/>
            <a:endCxn id="248" idx="1"/>
          </p:cNvCxnSpPr>
          <p:nvPr/>
        </p:nvCxnSpPr>
        <p:spPr>
          <a:xfrm>
            <a:off x="3942213" y="1461250"/>
            <a:ext cx="675600" cy="82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0" name="Google Shape;260;p21"/>
          <p:cNvCxnSpPr>
            <a:stCxn id="251" idx="3"/>
            <a:endCxn id="248" idx="1"/>
          </p:cNvCxnSpPr>
          <p:nvPr/>
        </p:nvCxnSpPr>
        <p:spPr>
          <a:xfrm flipH="1" rot="10800000">
            <a:off x="3942213" y="1543975"/>
            <a:ext cx="675600" cy="71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1" name="Google Shape;261;p21"/>
          <p:cNvCxnSpPr>
            <a:stCxn id="246" idx="3"/>
            <a:endCxn id="247" idx="1"/>
          </p:cNvCxnSpPr>
          <p:nvPr/>
        </p:nvCxnSpPr>
        <p:spPr>
          <a:xfrm flipH="1" rot="10800000">
            <a:off x="3942213" y="959050"/>
            <a:ext cx="675600" cy="502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2" name="Google Shape;262;p21"/>
          <p:cNvCxnSpPr>
            <a:stCxn id="246" idx="3"/>
            <a:endCxn id="249" idx="1"/>
          </p:cNvCxnSpPr>
          <p:nvPr/>
        </p:nvCxnSpPr>
        <p:spPr>
          <a:xfrm>
            <a:off x="3942213" y="1461250"/>
            <a:ext cx="675600" cy="667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3" name="Google Shape;263;p21"/>
          <p:cNvCxnSpPr>
            <a:stCxn id="246" idx="3"/>
            <a:endCxn id="250" idx="1"/>
          </p:cNvCxnSpPr>
          <p:nvPr/>
        </p:nvCxnSpPr>
        <p:spPr>
          <a:xfrm>
            <a:off x="3942213" y="1461250"/>
            <a:ext cx="675600" cy="1252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4" name="Google Shape;264;p21"/>
          <p:cNvCxnSpPr>
            <a:stCxn id="248" idx="3"/>
            <a:endCxn id="253" idx="1"/>
          </p:cNvCxnSpPr>
          <p:nvPr/>
        </p:nvCxnSpPr>
        <p:spPr>
          <a:xfrm flipH="1" rot="10800000">
            <a:off x="5579413" y="959025"/>
            <a:ext cx="675600" cy="585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5" name="Google Shape;265;p21"/>
          <p:cNvCxnSpPr>
            <a:stCxn id="248" idx="3"/>
            <a:endCxn id="252" idx="1"/>
          </p:cNvCxnSpPr>
          <p:nvPr/>
        </p:nvCxnSpPr>
        <p:spPr>
          <a:xfrm>
            <a:off x="5579413" y="1544025"/>
            <a:ext cx="6756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6" name="Google Shape;266;p21"/>
          <p:cNvCxnSpPr>
            <a:stCxn id="250" idx="3"/>
            <a:endCxn id="255" idx="1"/>
          </p:cNvCxnSpPr>
          <p:nvPr/>
        </p:nvCxnSpPr>
        <p:spPr>
          <a:xfrm flipH="1" rot="10800000">
            <a:off x="5579413" y="2128975"/>
            <a:ext cx="675600" cy="585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7" name="Google Shape;267;p21"/>
          <p:cNvCxnSpPr>
            <a:stCxn id="250" idx="3"/>
            <a:endCxn id="256" idx="1"/>
          </p:cNvCxnSpPr>
          <p:nvPr/>
        </p:nvCxnSpPr>
        <p:spPr>
          <a:xfrm>
            <a:off x="5579413" y="2713975"/>
            <a:ext cx="6756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8" name="Google Shape;268;p21"/>
          <p:cNvCxnSpPr>
            <a:stCxn id="253" idx="3"/>
            <a:endCxn id="254" idx="1"/>
          </p:cNvCxnSpPr>
          <p:nvPr/>
        </p:nvCxnSpPr>
        <p:spPr>
          <a:xfrm>
            <a:off x="7216613" y="959050"/>
            <a:ext cx="5547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9" name="Google Shape;269;p21"/>
          <p:cNvCxnSpPr>
            <a:stCxn id="248" idx="3"/>
            <a:endCxn id="256" idx="1"/>
          </p:cNvCxnSpPr>
          <p:nvPr/>
        </p:nvCxnSpPr>
        <p:spPr>
          <a:xfrm>
            <a:off x="5579413" y="1544025"/>
            <a:ext cx="675600" cy="1170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