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48" Type="http://schemas.openxmlformats.org/officeDocument/2006/relationships/slide" Target="slides/slide43.xml"/><Relationship Id="rId25" Type="http://schemas.openxmlformats.org/officeDocument/2006/relationships/slide" Target="slides/slide20.xml"/><Relationship Id="rId47" Type="http://schemas.openxmlformats.org/officeDocument/2006/relationships/slide" Target="slides/slide42.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719224c0f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719224c0f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719224c0fc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719224c0fc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719224c0fc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2719224c0fc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 is with “intermediate state”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719224c0fc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2719224c0fc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Give an example of a data race - actually array[++index] isn’t a single operation</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719224c0fc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2719224c0fc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719224c0fc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2719224c0fc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deaaa19a2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2deaaa19a2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2deaaa19a26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2deaaa19a26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2deaaa19a26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2deaaa19a26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2deaaa19a26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2deaaa19a26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deaaa19a26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2deaaa19a26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719224c0fc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719224c0fc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2719224c0fc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2719224c0fc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2719224c0fc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2719224c0fc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719224c0fc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2719224c0fc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2719224c0fc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2719224c0fc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719224c0fc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719224c0fc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2719224c0fc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2719224c0fc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2719224c0fc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2719224c0fc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2719224c0fc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2719224c0fc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Tradeoffs?</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2719224c0fc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7" name="Google Shape;347;g2719224c0fc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2719224c0fc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2719224c0fc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719224c0fc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719224c0fc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2719224c0fc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2719224c0fc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2719224c0fc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2719224c0fc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2719224c0fc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2719224c0fc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g2719224c0fc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4" name="Google Shape;394;g2719224c0fc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Are there any scenarios where this might still be wrong?</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g2719224c0fc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2" name="Google Shape;402;g2719224c0fc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g2719224c0fc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2719224c0fc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g2719224c0fc_0_2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9" name="Google Shape;419;g2719224c0fc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g2719224c0fc_0_2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4" name="Google Shape;424;g2719224c0fc_0_2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g2719224c0fc_0_2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4" name="Google Shape;434;g2719224c0fc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g2719224c0fc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4" name="Google Shape;444;g2719224c0fc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 is with “intermediate state”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719224c0fc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719224c0fc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g2719224c0fc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2" name="Google Shape;462;g2719224c0fc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g2719224c0fc_0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9" name="Google Shape;469;g2719224c0fc_0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g2719224c0fc_0_2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6" name="Google Shape;476;g2719224c0fc_0_2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2719224c0fc_0_2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4" name="Google Shape;494;g2719224c0fc_0_2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719224c0f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719224c0f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719224c0fc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719224c0fc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Don’t implement peek this way! This is hypothetical only</a:t>
            </a:r>
            <a:endParaRPr/>
          </a:p>
          <a:p>
            <a:pPr indent="0" lvl="0" marL="0" rtl="0" algn="l">
              <a:spcBef>
                <a:spcPts val="0"/>
              </a:spcBef>
              <a:spcAft>
                <a:spcPts val="0"/>
              </a:spcAft>
              <a:buNone/>
            </a:pPr>
            <a:r>
              <a:rPr lang="en"/>
              <a:t>This is NOT a data race - the data is protected</a:t>
            </a:r>
            <a:endParaRPr/>
          </a:p>
          <a:p>
            <a:pPr indent="0" lvl="0" marL="0" rtl="0" algn="l">
              <a:spcBef>
                <a:spcPts val="0"/>
              </a:spcBef>
              <a:spcAft>
                <a:spcPts val="0"/>
              </a:spcAft>
              <a:buNone/>
            </a:pPr>
            <a:r>
              <a:rPr lang="en"/>
              <a:t>What if I add “print index” at the start of the peek method?</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719224c0fc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2719224c0fc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 is with “intermediate state”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719224c0fc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719224c0fc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 this as an exercise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719224c0fc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719224c0fc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Do this as an exercise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33.png"/><Relationship Id="rId4" Type="http://schemas.openxmlformats.org/officeDocument/2006/relationships/image" Target="../media/image2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50.png"/><Relationship Id="rId4" Type="http://schemas.openxmlformats.org/officeDocument/2006/relationships/image" Target="../media/image21.png"/><Relationship Id="rId5" Type="http://schemas.openxmlformats.org/officeDocument/2006/relationships/image" Target="../media/image109.png"/><Relationship Id="rId6" Type="http://schemas.openxmlformats.org/officeDocument/2006/relationships/image" Target="../media/image3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34.png"/><Relationship Id="rId4" Type="http://schemas.openxmlformats.org/officeDocument/2006/relationships/image" Target="../media/image31.png"/><Relationship Id="rId5" Type="http://schemas.openxmlformats.org/officeDocument/2006/relationships/image" Target="../media/image23.png"/><Relationship Id="rId6" Type="http://schemas.openxmlformats.org/officeDocument/2006/relationships/image" Target="../media/image36.png"/><Relationship Id="rId7" Type="http://schemas.openxmlformats.org/officeDocument/2006/relationships/image" Target="../media/image2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42.png"/><Relationship Id="rId4" Type="http://schemas.openxmlformats.org/officeDocument/2006/relationships/image" Target="../media/image29.png"/><Relationship Id="rId5" Type="http://schemas.openxmlformats.org/officeDocument/2006/relationships/image" Target="../media/image2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3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38.png"/><Relationship Id="rId4" Type="http://schemas.openxmlformats.org/officeDocument/2006/relationships/image" Target="../media/image4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2.png"/><Relationship Id="rId5" Type="http://schemas.openxmlformats.org/officeDocument/2006/relationships/image" Target="../media/image1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59.png"/><Relationship Id="rId4" Type="http://schemas.openxmlformats.org/officeDocument/2006/relationships/image" Target="../media/image61.png"/><Relationship Id="rId5" Type="http://schemas.openxmlformats.org/officeDocument/2006/relationships/image" Target="../media/image4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4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44.png"/><Relationship Id="rId4" Type="http://schemas.openxmlformats.org/officeDocument/2006/relationships/image" Target="../media/image49.png"/><Relationship Id="rId5" Type="http://schemas.openxmlformats.org/officeDocument/2006/relationships/image" Target="../media/image45.png"/><Relationship Id="rId6" Type="http://schemas.openxmlformats.org/officeDocument/2006/relationships/image" Target="../media/image48.png"/><Relationship Id="rId7" Type="http://schemas.openxmlformats.org/officeDocument/2006/relationships/image" Target="../media/image4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51.png"/><Relationship Id="rId4" Type="http://schemas.openxmlformats.org/officeDocument/2006/relationships/image" Target="../media/image52.png"/><Relationship Id="rId5" Type="http://schemas.openxmlformats.org/officeDocument/2006/relationships/image" Target="../media/image54.png"/><Relationship Id="rId6" Type="http://schemas.openxmlformats.org/officeDocument/2006/relationships/image" Target="../media/image5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5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63.png"/><Relationship Id="rId4" Type="http://schemas.openxmlformats.org/officeDocument/2006/relationships/image" Target="../media/image57.png"/><Relationship Id="rId5" Type="http://schemas.openxmlformats.org/officeDocument/2006/relationships/image" Target="../media/image66.png"/><Relationship Id="rId6" Type="http://schemas.openxmlformats.org/officeDocument/2006/relationships/image" Target="../media/image6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91.png"/><Relationship Id="rId4" Type="http://schemas.openxmlformats.org/officeDocument/2006/relationships/image" Target="../media/image73.png"/><Relationship Id="rId5" Type="http://schemas.openxmlformats.org/officeDocument/2006/relationships/image" Target="../media/image58.png"/><Relationship Id="rId6" Type="http://schemas.openxmlformats.org/officeDocument/2006/relationships/image" Target="../media/image60.png"/><Relationship Id="rId7" Type="http://schemas.openxmlformats.org/officeDocument/2006/relationships/image" Target="../media/image6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71.png"/><Relationship Id="rId4" Type="http://schemas.openxmlformats.org/officeDocument/2006/relationships/image" Target="../media/image93.png"/><Relationship Id="rId9" Type="http://schemas.openxmlformats.org/officeDocument/2006/relationships/image" Target="../media/image70.png"/><Relationship Id="rId5" Type="http://schemas.openxmlformats.org/officeDocument/2006/relationships/image" Target="../media/image65.png"/><Relationship Id="rId6" Type="http://schemas.openxmlformats.org/officeDocument/2006/relationships/image" Target="../media/image68.png"/><Relationship Id="rId7" Type="http://schemas.openxmlformats.org/officeDocument/2006/relationships/image" Target="../media/image67.png"/><Relationship Id="rId8" Type="http://schemas.openxmlformats.org/officeDocument/2006/relationships/image" Target="../media/image6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84.png"/><Relationship Id="rId4" Type="http://schemas.openxmlformats.org/officeDocument/2006/relationships/image" Target="../media/image74.png"/><Relationship Id="rId5" Type="http://schemas.openxmlformats.org/officeDocument/2006/relationships/image" Target="../media/image78.png"/><Relationship Id="rId6" Type="http://schemas.openxmlformats.org/officeDocument/2006/relationships/image" Target="../media/image72.png"/><Relationship Id="rId7" Type="http://schemas.openxmlformats.org/officeDocument/2006/relationships/image" Target="../media/image7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99.png"/><Relationship Id="rId4" Type="http://schemas.openxmlformats.org/officeDocument/2006/relationships/image" Target="../media/image75.png"/><Relationship Id="rId5" Type="http://schemas.openxmlformats.org/officeDocument/2006/relationships/image" Target="../media/image10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7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79.png"/><Relationship Id="rId4" Type="http://schemas.openxmlformats.org/officeDocument/2006/relationships/image" Target="../media/image8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97.png"/><Relationship Id="rId4" Type="http://schemas.openxmlformats.org/officeDocument/2006/relationships/image" Target="../media/image105.png"/><Relationship Id="rId5" Type="http://schemas.openxmlformats.org/officeDocument/2006/relationships/image" Target="../media/image80.png"/><Relationship Id="rId6" Type="http://schemas.openxmlformats.org/officeDocument/2006/relationships/image" Target="../media/image8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9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85.png"/><Relationship Id="rId4" Type="http://schemas.openxmlformats.org/officeDocument/2006/relationships/image" Target="../media/image89.png"/><Relationship Id="rId5" Type="http://schemas.openxmlformats.org/officeDocument/2006/relationships/image" Target="../media/image8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119.png"/><Relationship Id="rId4" Type="http://schemas.openxmlformats.org/officeDocument/2006/relationships/image" Target="../media/image8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86.png"/><Relationship Id="rId4" Type="http://schemas.openxmlformats.org/officeDocument/2006/relationships/image" Target="../media/image88.png"/><Relationship Id="rId5" Type="http://schemas.openxmlformats.org/officeDocument/2006/relationships/image" Target="../media/image90.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94.png"/><Relationship Id="rId4" Type="http://schemas.openxmlformats.org/officeDocument/2006/relationships/image" Target="../media/image92.png"/><Relationship Id="rId5" Type="http://schemas.openxmlformats.org/officeDocument/2006/relationships/image" Target="../media/image95.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101.png"/><Relationship Id="rId4" Type="http://schemas.openxmlformats.org/officeDocument/2006/relationships/image" Target="../media/image98.png"/><Relationship Id="rId5" Type="http://schemas.openxmlformats.org/officeDocument/2006/relationships/image" Target="../media/image103.png"/><Relationship Id="rId6" Type="http://schemas.openxmlformats.org/officeDocument/2006/relationships/image" Target="../media/image10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24.png"/><Relationship Id="rId5" Type="http://schemas.openxmlformats.org/officeDocument/2006/relationships/image" Target="../media/image1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12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100.png"/></Relationships>
</file>

<file path=ppt/slides/_rels/slide42.xml.rels><?xml version="1.0" encoding="UTF-8" standalone="yes"?><Relationships xmlns="http://schemas.openxmlformats.org/package/2006/relationships"><Relationship Id="rId11" Type="http://schemas.openxmlformats.org/officeDocument/2006/relationships/image" Target="../media/image115.png"/><Relationship Id="rId10" Type="http://schemas.openxmlformats.org/officeDocument/2006/relationships/image" Target="../media/image123.png"/><Relationship Id="rId13" Type="http://schemas.openxmlformats.org/officeDocument/2006/relationships/image" Target="../media/image111.png"/><Relationship Id="rId12" Type="http://schemas.openxmlformats.org/officeDocument/2006/relationships/image" Target="../media/image112.png"/><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104.png"/><Relationship Id="rId4" Type="http://schemas.openxmlformats.org/officeDocument/2006/relationships/image" Target="../media/image122.png"/><Relationship Id="rId9" Type="http://schemas.openxmlformats.org/officeDocument/2006/relationships/image" Target="../media/image107.png"/><Relationship Id="rId14" Type="http://schemas.openxmlformats.org/officeDocument/2006/relationships/image" Target="../media/image116.png"/><Relationship Id="rId5" Type="http://schemas.openxmlformats.org/officeDocument/2006/relationships/image" Target="../media/image106.png"/><Relationship Id="rId6" Type="http://schemas.openxmlformats.org/officeDocument/2006/relationships/image" Target="../media/image121.png"/><Relationship Id="rId7" Type="http://schemas.openxmlformats.org/officeDocument/2006/relationships/image" Target="../media/image120.png"/><Relationship Id="rId8" Type="http://schemas.openxmlformats.org/officeDocument/2006/relationships/image" Target="../media/image110.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image" Target="../media/image118.png"/><Relationship Id="rId4" Type="http://schemas.openxmlformats.org/officeDocument/2006/relationships/image" Target="../media/image114.png"/><Relationship Id="rId5" Type="http://schemas.openxmlformats.org/officeDocument/2006/relationships/image" Target="../media/image113.png"/><Relationship Id="rId6" Type="http://schemas.openxmlformats.org/officeDocument/2006/relationships/image" Target="../media/image11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8.png"/><Relationship Id="rId4" Type="http://schemas.openxmlformats.org/officeDocument/2006/relationships/image" Target="../media/image25.png"/><Relationship Id="rId5" Type="http://schemas.openxmlformats.org/officeDocument/2006/relationships/image" Target="../media/image19.png"/><Relationship Id="rId6" Type="http://schemas.openxmlformats.org/officeDocument/2006/relationships/image" Target="../media/image6.png"/><Relationship Id="rId7" Type="http://schemas.openxmlformats.org/officeDocument/2006/relationships/image" Target="../media/image8.png"/><Relationship Id="rId8" Type="http://schemas.openxmlformats.org/officeDocument/2006/relationships/image" Target="../media/image3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9.png"/><Relationship Id="rId4" Type="http://schemas.openxmlformats.org/officeDocument/2006/relationships/image" Target="../media/image7.png"/><Relationship Id="rId9" Type="http://schemas.openxmlformats.org/officeDocument/2006/relationships/image" Target="../media/image16.png"/><Relationship Id="rId5" Type="http://schemas.openxmlformats.org/officeDocument/2006/relationships/image" Target="../media/image20.png"/><Relationship Id="rId6" Type="http://schemas.openxmlformats.org/officeDocument/2006/relationships/image" Target="../media/image14.png"/><Relationship Id="rId7" Type="http://schemas.openxmlformats.org/officeDocument/2006/relationships/image" Target="../media/image4.png"/><Relationship Id="rId8"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0.png"/><Relationship Id="rId4" Type="http://schemas.openxmlformats.org/officeDocument/2006/relationships/image" Target="../media/image47.png"/><Relationship Id="rId5" Type="http://schemas.openxmlformats.org/officeDocument/2006/relationships/image" Target="../media/image1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7.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Clr>
                <a:schemeClr val="dk1"/>
              </a:buClr>
              <a:buSzPts val="1100"/>
              <a:buFont typeface="Arial"/>
              <a:buNone/>
            </a:pPr>
            <a:r>
              <a:rPr lang="en" sz="3900"/>
              <a:t>CSE 332</a:t>
            </a:r>
            <a:endParaRPr sz="3900"/>
          </a:p>
          <a:p>
            <a:pPr indent="0" lvl="0" marL="0" rtl="0" algn="ctr">
              <a:spcBef>
                <a:spcPts val="0"/>
              </a:spcBef>
              <a:spcAft>
                <a:spcPts val="0"/>
              </a:spcAft>
              <a:buNone/>
            </a:pPr>
            <a:r>
              <a:rPr lang="en" sz="3900"/>
              <a:t>Data Structures &amp; Parallelism</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lnSpc>
                <a:spcPct val="90000"/>
              </a:lnSpc>
              <a:spcBef>
                <a:spcPts val="800"/>
              </a:spcBef>
              <a:spcAft>
                <a:spcPts val="0"/>
              </a:spcAft>
              <a:buNone/>
            </a:pPr>
            <a:r>
              <a:rPr lang="en" sz="2500"/>
              <a:t>Race Conditions &amp; Deadlock</a:t>
            </a:r>
            <a:endParaRPr sz="2500"/>
          </a:p>
        </p:txBody>
      </p:sp>
      <p:sp>
        <p:nvSpPr>
          <p:cNvPr id="56" name="Google Shape;56;p13"/>
          <p:cNvSpPr txBox="1"/>
          <p:nvPr/>
        </p:nvSpPr>
        <p:spPr>
          <a:xfrm>
            <a:off x="311700" y="3663675"/>
            <a:ext cx="8520600" cy="792600"/>
          </a:xfrm>
          <a:prstGeom prst="rect">
            <a:avLst/>
          </a:prstGeom>
          <a:noFill/>
          <a:ln>
            <a:noFill/>
          </a:ln>
        </p:spPr>
        <p:txBody>
          <a:bodyPr anchorCtr="0" anchor="t" bIns="91425" lIns="91425" spcFirstLastPara="1" rIns="91425" wrap="square" tIns="91425">
            <a:normAutofit/>
          </a:bodyPr>
          <a:lstStyle/>
          <a:p>
            <a:pPr indent="0" lvl="0" marL="0" rtl="0" algn="ctr">
              <a:spcBef>
                <a:spcPts val="0"/>
              </a:spcBef>
              <a:spcAft>
                <a:spcPts val="0"/>
              </a:spcAft>
              <a:buNone/>
            </a:pPr>
            <a:r>
              <a:rPr i="1" lang="en" sz="1800">
                <a:solidFill>
                  <a:srgbClr val="000000"/>
                </a:solidFill>
                <a:latin typeface="Calibri"/>
                <a:ea typeface="Calibri"/>
                <a:cs typeface="Calibri"/>
                <a:sym typeface="Calibri"/>
              </a:rPr>
              <a:t>Melissa Winstanley</a:t>
            </a:r>
            <a:endParaRPr i="1" sz="1800">
              <a:solidFill>
                <a:srgbClr val="000000"/>
              </a:solidFill>
              <a:latin typeface="Calibri"/>
              <a:ea typeface="Calibri"/>
              <a:cs typeface="Calibri"/>
              <a:sym typeface="Calibri"/>
            </a:endParaRPr>
          </a:p>
          <a:p>
            <a:pPr indent="0" lvl="0" marL="0" rtl="0" algn="ctr">
              <a:spcBef>
                <a:spcPts val="0"/>
              </a:spcBef>
              <a:spcAft>
                <a:spcPts val="0"/>
              </a:spcAft>
              <a:buNone/>
            </a:pPr>
            <a:r>
              <a:rPr i="1" lang="en" sz="1800">
                <a:solidFill>
                  <a:srgbClr val="000000"/>
                </a:solidFill>
                <a:latin typeface="Calibri"/>
                <a:ea typeface="Calibri"/>
                <a:cs typeface="Calibri"/>
                <a:sym typeface="Calibri"/>
              </a:rPr>
              <a:t>Spring 2024</a:t>
            </a:r>
            <a:endParaRPr i="1" sz="1800">
              <a:solidFill>
                <a:srgbClr val="00000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2"/>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fix</a:t>
            </a:r>
            <a:endParaRPr/>
          </a:p>
        </p:txBody>
      </p:sp>
      <p:sp>
        <p:nvSpPr>
          <p:cNvPr id="169" name="Google Shape;169;p22"/>
          <p:cNvSpPr txBox="1"/>
          <p:nvPr>
            <p:ph idx="1" type="body"/>
          </p:nvPr>
        </p:nvSpPr>
        <p:spPr>
          <a:xfrm>
            <a:off x="311700" y="491375"/>
            <a:ext cx="8520600" cy="4077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In short, </a:t>
            </a:r>
            <a:r>
              <a:rPr b="1" lang="en">
                <a:latin typeface="Courier New"/>
                <a:ea typeface="Courier New"/>
                <a:cs typeface="Courier New"/>
                <a:sym typeface="Courier New"/>
              </a:rPr>
              <a:t>peek</a:t>
            </a:r>
            <a:r>
              <a:rPr lang="en"/>
              <a:t> needs synchronization to disallow interleavings</a:t>
            </a:r>
            <a:endParaRPr/>
          </a:p>
          <a:p>
            <a:pPr indent="-342900" lvl="0" marL="457200" rtl="0" algn="l">
              <a:spcBef>
                <a:spcPts val="0"/>
              </a:spcBef>
              <a:spcAft>
                <a:spcPts val="0"/>
              </a:spcAft>
              <a:buSzPts val="1800"/>
              <a:buChar char="-"/>
            </a:pPr>
            <a:r>
              <a:rPr lang="en"/>
              <a:t>The key is to make a </a:t>
            </a:r>
            <a:r>
              <a:rPr i="1" lang="en"/>
              <a:t>larger critical section</a:t>
            </a:r>
            <a:endParaRPr i="1"/>
          </a:p>
          <a:p>
            <a:pPr indent="-342900" lvl="0" marL="914400" rtl="0" algn="l">
              <a:spcBef>
                <a:spcPts val="0"/>
              </a:spcBef>
              <a:spcAft>
                <a:spcPts val="0"/>
              </a:spcAft>
              <a:buSzPts val="1800"/>
              <a:buChar char="●"/>
            </a:pPr>
            <a:r>
              <a:rPr lang="en"/>
              <a:t>That intermediate state of </a:t>
            </a:r>
            <a:r>
              <a:rPr b="1" lang="en">
                <a:latin typeface="Courier New"/>
                <a:ea typeface="Courier New"/>
                <a:cs typeface="Courier New"/>
                <a:sym typeface="Courier New"/>
              </a:rPr>
              <a:t>peek</a:t>
            </a:r>
            <a:r>
              <a:rPr lang="en"/>
              <a:t> needs to be protected</a:t>
            </a:r>
            <a:endParaRPr/>
          </a:p>
          <a:p>
            <a:pPr indent="-342900" lvl="0" marL="457200" rtl="0" algn="l">
              <a:spcBef>
                <a:spcPts val="0"/>
              </a:spcBef>
              <a:spcAft>
                <a:spcPts val="0"/>
              </a:spcAft>
              <a:buSzPts val="1800"/>
              <a:buChar char="-"/>
            </a:pPr>
            <a:r>
              <a:rPr lang="en"/>
              <a:t>Use re-entrant locks; will allow calls to </a:t>
            </a:r>
            <a:r>
              <a:rPr b="1" lang="en">
                <a:latin typeface="Courier New"/>
                <a:ea typeface="Courier New"/>
                <a:cs typeface="Courier New"/>
                <a:sym typeface="Courier New"/>
              </a:rPr>
              <a:t>push</a:t>
            </a:r>
            <a:r>
              <a:rPr lang="en"/>
              <a:t> and </a:t>
            </a:r>
            <a:r>
              <a:rPr b="1" lang="en">
                <a:latin typeface="Courier New"/>
                <a:ea typeface="Courier New"/>
                <a:cs typeface="Courier New"/>
                <a:sym typeface="Courier New"/>
              </a:rPr>
              <a:t>pop</a:t>
            </a:r>
            <a:endParaRPr b="1">
              <a:latin typeface="Courier New"/>
              <a:ea typeface="Courier New"/>
              <a:cs typeface="Courier New"/>
              <a:sym typeface="Courier New"/>
            </a:endParaRPr>
          </a:p>
          <a:p>
            <a:pPr indent="-342900" lvl="0" marL="457200" rtl="0" algn="l">
              <a:spcBef>
                <a:spcPts val="0"/>
              </a:spcBef>
              <a:spcAft>
                <a:spcPts val="0"/>
              </a:spcAft>
              <a:buSzPts val="1800"/>
              <a:buChar char="-"/>
            </a:pPr>
            <a:r>
              <a:rPr lang="en"/>
              <a:t>Code on right is example of a </a:t>
            </a:r>
            <a:r>
              <a:rPr b="1" lang="en">
                <a:latin typeface="Courier New"/>
                <a:ea typeface="Courier New"/>
                <a:cs typeface="Courier New"/>
                <a:sym typeface="Courier New"/>
              </a:rPr>
              <a:t>peek</a:t>
            </a:r>
            <a:r>
              <a:rPr lang="en"/>
              <a:t> external to the </a:t>
            </a:r>
            <a:r>
              <a:rPr b="1" lang="en">
                <a:latin typeface="Courier New"/>
                <a:ea typeface="Courier New"/>
                <a:cs typeface="Courier New"/>
                <a:sym typeface="Courier New"/>
              </a:rPr>
              <a:t>Stack</a:t>
            </a:r>
            <a:r>
              <a:rPr lang="en"/>
              <a:t> class</a:t>
            </a:r>
            <a:endParaRPr/>
          </a:p>
        </p:txBody>
      </p:sp>
      <p:sp>
        <p:nvSpPr>
          <p:cNvPr id="170" name="Google Shape;170;p22"/>
          <p:cNvSpPr txBox="1"/>
          <p:nvPr/>
        </p:nvSpPr>
        <p:spPr>
          <a:xfrm>
            <a:off x="311700" y="2513075"/>
            <a:ext cx="4182300" cy="22968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class</a:t>
            </a:r>
            <a:r>
              <a:rPr b="1" lang="en" sz="2000">
                <a:latin typeface="Courier New"/>
                <a:ea typeface="Courier New"/>
                <a:cs typeface="Courier New"/>
                <a:sym typeface="Courier New"/>
              </a:rPr>
              <a:t> </a:t>
            </a:r>
            <a:r>
              <a:rPr b="1" lang="en" sz="2000">
                <a:solidFill>
                  <a:srgbClr val="6AA84F"/>
                </a:solidFill>
                <a:latin typeface="Courier New"/>
                <a:ea typeface="Courier New"/>
                <a:cs typeface="Courier New"/>
                <a:sym typeface="Courier New"/>
              </a:rPr>
              <a:t>Stack</a:t>
            </a:r>
            <a:r>
              <a:rPr b="1" lang="en" sz="2000">
                <a:solidFill>
                  <a:schemeClr val="dk1"/>
                </a:solidFill>
                <a:latin typeface="Courier New"/>
                <a:ea typeface="Courier New"/>
                <a:cs typeface="Courier New"/>
                <a:sym typeface="Courier New"/>
              </a:rPr>
              <a:t>&lt;</a:t>
            </a:r>
            <a:r>
              <a:rPr b="1" lang="en" sz="2000">
                <a:solidFill>
                  <a:srgbClr val="6AA84F"/>
                </a:solidFill>
                <a:latin typeface="Courier New"/>
                <a:ea typeface="Courier New"/>
                <a:cs typeface="Courier New"/>
                <a:sym typeface="Courier New"/>
              </a:rPr>
              <a:t>E</a:t>
            </a:r>
            <a:r>
              <a:rPr b="1" lang="en" sz="2000">
                <a:latin typeface="Courier New"/>
                <a:ea typeface="Courier New"/>
                <a:cs typeface="Courier New"/>
                <a:sym typeface="Courier New"/>
              </a:rPr>
              <a:t>&gt;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rgbClr val="FF0000"/>
                </a:solidFill>
                <a:latin typeface="Courier New"/>
                <a:ea typeface="Courier New"/>
                <a:cs typeface="Courier New"/>
                <a:sym typeface="Courier New"/>
              </a:rPr>
              <a:t>synchronized</a:t>
            </a:r>
            <a:r>
              <a:rPr b="1" lang="en" sz="2000">
                <a:solidFill>
                  <a:srgbClr val="0000FF"/>
                </a:solidFill>
                <a:latin typeface="Courier New"/>
                <a:ea typeface="Courier New"/>
                <a:cs typeface="Courier New"/>
                <a:sym typeface="Courier New"/>
              </a:rPr>
              <a:t> </a:t>
            </a:r>
            <a:r>
              <a:rPr b="1" lang="en" sz="2000">
                <a:solidFill>
                  <a:schemeClr val="dk1"/>
                </a:solidFill>
                <a:latin typeface="Courier New"/>
                <a:ea typeface="Courier New"/>
                <a:cs typeface="Courier New"/>
                <a:sym typeface="Courier New"/>
              </a:rPr>
              <a:t>E </a:t>
            </a:r>
            <a:r>
              <a:rPr b="1" lang="en" sz="2000">
                <a:solidFill>
                  <a:srgbClr val="6AA84F"/>
                </a:solidFill>
                <a:latin typeface="Courier New"/>
                <a:ea typeface="Courier New"/>
                <a:cs typeface="Courier New"/>
                <a:sym typeface="Courier New"/>
              </a:rPr>
              <a:t>peek</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E </a:t>
            </a:r>
            <a:r>
              <a:rPr b="1" lang="en" sz="2000">
                <a:solidFill>
                  <a:srgbClr val="6AA84F"/>
                </a:solidFill>
                <a:latin typeface="Courier New"/>
                <a:ea typeface="Courier New"/>
                <a:cs typeface="Courier New"/>
                <a:sym typeface="Courier New"/>
              </a:rPr>
              <a:t>ans</a:t>
            </a:r>
            <a:r>
              <a:rPr b="1" lang="en" sz="2000">
                <a:solidFill>
                  <a:schemeClr val="dk1"/>
                </a:solidFill>
                <a:latin typeface="Courier New"/>
                <a:ea typeface="Courier New"/>
                <a:cs typeface="Courier New"/>
                <a:sym typeface="Courier New"/>
              </a:rPr>
              <a:t> = pop();</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push(ans);</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return</a:t>
            </a:r>
            <a:r>
              <a:rPr b="1" lang="en" sz="2000">
                <a:solidFill>
                  <a:schemeClr val="dk1"/>
                </a:solidFill>
                <a:latin typeface="Courier New"/>
                <a:ea typeface="Courier New"/>
                <a:cs typeface="Courier New"/>
                <a:sym typeface="Courier New"/>
              </a:rPr>
              <a:t> ans;</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a:t>
            </a:r>
            <a:endParaRPr b="1" sz="2000">
              <a:latin typeface="Courier New"/>
              <a:ea typeface="Courier New"/>
              <a:cs typeface="Courier New"/>
              <a:sym typeface="Courier New"/>
            </a:endParaRPr>
          </a:p>
        </p:txBody>
      </p:sp>
      <p:sp>
        <p:nvSpPr>
          <p:cNvPr id="171" name="Google Shape;171;p22"/>
          <p:cNvSpPr txBox="1"/>
          <p:nvPr/>
        </p:nvSpPr>
        <p:spPr>
          <a:xfrm>
            <a:off x="4572000" y="2179175"/>
            <a:ext cx="4518600" cy="29646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class</a:t>
            </a:r>
            <a:r>
              <a:rPr b="1" lang="en" sz="2000">
                <a:latin typeface="Courier New"/>
                <a:ea typeface="Courier New"/>
                <a:cs typeface="Courier New"/>
                <a:sym typeface="Courier New"/>
              </a:rPr>
              <a:t> </a:t>
            </a:r>
            <a:r>
              <a:rPr b="1" lang="en" sz="2000">
                <a:solidFill>
                  <a:srgbClr val="6AA84F"/>
                </a:solidFill>
                <a:latin typeface="Courier New"/>
                <a:ea typeface="Courier New"/>
                <a:cs typeface="Courier New"/>
                <a:sym typeface="Courier New"/>
              </a:rPr>
              <a:t>C</a:t>
            </a:r>
            <a:r>
              <a:rPr b="1" lang="en" sz="2000">
                <a:latin typeface="Courier New"/>
                <a:ea typeface="Courier New"/>
                <a:cs typeface="Courier New"/>
                <a:sym typeface="Courier New"/>
              </a:rPr>
              <a:t>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&lt;</a:t>
            </a:r>
            <a:r>
              <a:rPr b="1" lang="en" sz="2000">
                <a:solidFill>
                  <a:srgbClr val="6AA84F"/>
                </a:solidFill>
                <a:latin typeface="Courier New"/>
                <a:ea typeface="Courier New"/>
                <a:cs typeface="Courier New"/>
                <a:sym typeface="Courier New"/>
              </a:rPr>
              <a:t>E</a:t>
            </a:r>
            <a:r>
              <a:rPr b="1" lang="en" sz="2000">
                <a:latin typeface="Courier New"/>
                <a:ea typeface="Courier New"/>
                <a:cs typeface="Courier New"/>
                <a:sym typeface="Courier New"/>
              </a:rPr>
              <a:t>&gt; E </a:t>
            </a:r>
            <a:r>
              <a:rPr b="1" lang="en" sz="2000">
                <a:solidFill>
                  <a:srgbClr val="6AA84F"/>
                </a:solidFill>
                <a:latin typeface="Courier New"/>
                <a:ea typeface="Courier New"/>
                <a:cs typeface="Courier New"/>
                <a:sym typeface="Courier New"/>
              </a:rPr>
              <a:t>myPeek</a:t>
            </a:r>
            <a:r>
              <a:rPr b="1" lang="en" sz="2000">
                <a:latin typeface="Courier New"/>
                <a:ea typeface="Courier New"/>
                <a:cs typeface="Courier New"/>
                <a:sym typeface="Courier New"/>
              </a:rPr>
              <a:t>(Stack&lt;E&gt; </a:t>
            </a:r>
            <a:r>
              <a:rPr b="1" lang="en" sz="2000">
                <a:solidFill>
                  <a:srgbClr val="6AA84F"/>
                </a:solidFill>
                <a:latin typeface="Courier New"/>
                <a:ea typeface="Courier New"/>
                <a:cs typeface="Courier New"/>
                <a:sym typeface="Courier New"/>
              </a:rPr>
              <a:t>s</a:t>
            </a:r>
            <a:r>
              <a:rPr b="1" lang="en" sz="2000">
                <a:latin typeface="Courier New"/>
                <a:ea typeface="Courier New"/>
                <a:cs typeface="Courier New"/>
                <a:sym typeface="Courier New"/>
              </a:rPr>
              <a:t>) {</a:t>
            </a:r>
            <a:endParaRPr b="1" sz="2000">
              <a:latin typeface="Courier New"/>
              <a:ea typeface="Courier New"/>
              <a:cs typeface="Courier New"/>
              <a:sym typeface="Courier New"/>
            </a:endParaRPr>
          </a:p>
          <a:p>
            <a:pPr indent="0" lvl="0" marL="0" rtl="0" algn="l">
              <a:spcBef>
                <a:spcPts val="0"/>
              </a:spcBef>
              <a:spcAft>
                <a:spcPts val="0"/>
              </a:spcAft>
              <a:buNone/>
            </a:pPr>
            <a:r>
              <a:rPr b="1" lang="en" sz="2000">
                <a:solidFill>
                  <a:srgbClr val="FF0000"/>
                </a:solidFill>
                <a:latin typeface="Courier New"/>
                <a:ea typeface="Courier New"/>
                <a:cs typeface="Courier New"/>
                <a:sym typeface="Courier New"/>
              </a:rPr>
              <a:t>    synchronized (s) {</a:t>
            </a:r>
            <a:endParaRPr b="1" sz="2000">
              <a:solidFill>
                <a:srgbClr val="FF0000"/>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E </a:t>
            </a:r>
            <a:r>
              <a:rPr b="1" lang="en" sz="2000">
                <a:solidFill>
                  <a:srgbClr val="6AA84F"/>
                </a:solidFill>
                <a:latin typeface="Courier New"/>
                <a:ea typeface="Courier New"/>
                <a:cs typeface="Courier New"/>
                <a:sym typeface="Courier New"/>
              </a:rPr>
              <a:t>ans</a:t>
            </a:r>
            <a:r>
              <a:rPr b="1" lang="en" sz="2000">
                <a:solidFill>
                  <a:schemeClr val="dk1"/>
                </a:solidFill>
                <a:latin typeface="Courier New"/>
                <a:ea typeface="Courier New"/>
                <a:cs typeface="Courier New"/>
                <a:sym typeface="Courier New"/>
              </a:rPr>
              <a:t> = pop();</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push(ans);</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return</a:t>
            </a:r>
            <a:r>
              <a:rPr b="1" lang="en" sz="2000">
                <a:solidFill>
                  <a:schemeClr val="dk1"/>
                </a:solidFill>
                <a:latin typeface="Courier New"/>
                <a:ea typeface="Courier New"/>
                <a:cs typeface="Courier New"/>
                <a:sym typeface="Courier New"/>
              </a:rPr>
              <a:t> ans;</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FF0000"/>
                </a:solidFill>
                <a:latin typeface="Courier New"/>
                <a:ea typeface="Courier New"/>
                <a:cs typeface="Courier New"/>
                <a:sym typeface="Courier New"/>
              </a:rPr>
              <a:t>}</a:t>
            </a:r>
            <a:endParaRPr b="1" sz="2000">
              <a:solidFill>
                <a:srgbClr val="FF0000"/>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a:t>
            </a:r>
            <a:endParaRPr b="1" sz="2000">
              <a:latin typeface="Courier New"/>
              <a:ea typeface="Courier New"/>
              <a:cs typeface="Courier New"/>
              <a:sym typeface="Courier New"/>
            </a:endParaRPr>
          </a:p>
        </p:txBody>
      </p:sp>
      <p:pic>
        <p:nvPicPr>
          <p:cNvPr id="172" name="Google Shape;172;p22"/>
          <p:cNvPicPr preferRelativeResize="0"/>
          <p:nvPr/>
        </p:nvPicPr>
        <p:blipFill>
          <a:blip r:embed="rId3">
            <a:alphaModFix/>
          </a:blip>
          <a:stretch>
            <a:fillRect/>
          </a:stretch>
        </p:blipFill>
        <p:spPr>
          <a:xfrm>
            <a:off x="674030" y="3173356"/>
            <a:ext cx="1932676" cy="98034"/>
          </a:xfrm>
          <a:prstGeom prst="rect">
            <a:avLst/>
          </a:prstGeom>
          <a:noFill/>
          <a:ln>
            <a:noFill/>
          </a:ln>
        </p:spPr>
      </p:pic>
      <p:pic>
        <p:nvPicPr>
          <p:cNvPr id="173" name="Google Shape;173;p22"/>
          <p:cNvPicPr preferRelativeResize="0"/>
          <p:nvPr/>
        </p:nvPicPr>
        <p:blipFill>
          <a:blip r:embed="rId4">
            <a:alphaModFix/>
          </a:blip>
          <a:stretch>
            <a:fillRect/>
          </a:stretch>
        </p:blipFill>
        <p:spPr>
          <a:xfrm>
            <a:off x="5335729" y="2252286"/>
            <a:ext cx="2422778" cy="973313"/>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1: peek and isEmpty, revisited</a:t>
            </a:r>
            <a:endParaRPr/>
          </a:p>
        </p:txBody>
      </p:sp>
      <p:sp>
        <p:nvSpPr>
          <p:cNvPr id="179" name="Google Shape;179;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Property we want</a:t>
            </a:r>
            <a:r>
              <a:rPr lang="en"/>
              <a:t>: If there has been a push (and no pop), then isEmpty should return false</a:t>
            </a:r>
            <a:endParaRPr/>
          </a:p>
          <a:p>
            <a:pPr indent="-342900" lvl="0" marL="457200" rtl="0" algn="l">
              <a:spcBef>
                <a:spcPts val="0"/>
              </a:spcBef>
              <a:spcAft>
                <a:spcPts val="0"/>
              </a:spcAft>
              <a:buSzPts val="1800"/>
              <a:buChar char="●"/>
            </a:pPr>
            <a:r>
              <a:rPr lang="en"/>
              <a:t>With peek as written, property can be violated – how?</a:t>
            </a:r>
            <a:endParaRPr/>
          </a:p>
        </p:txBody>
      </p:sp>
      <p:grpSp>
        <p:nvGrpSpPr>
          <p:cNvPr id="180" name="Google Shape;180;p23"/>
          <p:cNvGrpSpPr/>
          <p:nvPr/>
        </p:nvGrpSpPr>
        <p:grpSpPr>
          <a:xfrm>
            <a:off x="813213" y="2387050"/>
            <a:ext cx="3551413" cy="2702325"/>
            <a:chOff x="813213" y="2387050"/>
            <a:chExt cx="3551413" cy="2702325"/>
          </a:xfrm>
        </p:grpSpPr>
        <p:sp>
          <p:nvSpPr>
            <p:cNvPr id="181" name="Google Shape;181;p23"/>
            <p:cNvSpPr txBox="1"/>
            <p:nvPr/>
          </p:nvSpPr>
          <p:spPr>
            <a:xfrm>
              <a:off x="813225" y="2797675"/>
              <a:ext cx="3551400" cy="22917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ans</a:t>
              </a:r>
              <a:r>
                <a:rPr b="1" lang="en" sz="1800">
                  <a:latin typeface="Courier New"/>
                  <a:ea typeface="Courier New"/>
                  <a:cs typeface="Courier New"/>
                  <a:sym typeface="Courier New"/>
                </a:rPr>
                <a:t> = pop();</a:t>
              </a:r>
              <a:endParaRPr b="1" sz="1800">
                <a:latin typeface="Courier New"/>
                <a:ea typeface="Courier New"/>
                <a:cs typeface="Courier New"/>
                <a:sym typeface="Courier New"/>
              </a:endParaRPr>
            </a:p>
            <a:p>
              <a:pPr indent="0" lvl="0" marL="0" rtl="0" algn="l">
                <a:spcBef>
                  <a:spcPts val="0"/>
                </a:spcBef>
                <a:spcAft>
                  <a:spcPts val="0"/>
                </a:spcAft>
                <a:buNone/>
              </a:pPr>
              <a:r>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push(ans);</a:t>
              </a:r>
              <a:endParaRPr b="1" sz="1800">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return</a:t>
              </a:r>
              <a:r>
                <a:rPr b="1" lang="en" sz="1800">
                  <a:latin typeface="Courier New"/>
                  <a:ea typeface="Courier New"/>
                  <a:cs typeface="Courier New"/>
                  <a:sym typeface="Courier New"/>
                </a:rPr>
                <a:t> ans;</a:t>
              </a:r>
              <a:endParaRPr b="1" sz="1800">
                <a:latin typeface="Courier New"/>
                <a:ea typeface="Courier New"/>
                <a:cs typeface="Courier New"/>
                <a:sym typeface="Courier New"/>
              </a:endParaRPr>
            </a:p>
          </p:txBody>
        </p:sp>
        <p:sp>
          <p:nvSpPr>
            <p:cNvPr id="182" name="Google Shape;182;p23"/>
            <p:cNvSpPr txBox="1"/>
            <p:nvPr/>
          </p:nvSpPr>
          <p:spPr>
            <a:xfrm>
              <a:off x="813213" y="2387050"/>
              <a:ext cx="3551400" cy="45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1 (peek):</a:t>
              </a:r>
              <a:endParaRPr sz="1800">
                <a:solidFill>
                  <a:schemeClr val="dk2"/>
                </a:solidFill>
              </a:endParaRPr>
            </a:p>
          </p:txBody>
        </p:sp>
      </p:grpSp>
      <p:grpSp>
        <p:nvGrpSpPr>
          <p:cNvPr id="183" name="Google Shape;183;p23"/>
          <p:cNvGrpSpPr/>
          <p:nvPr/>
        </p:nvGrpSpPr>
        <p:grpSpPr>
          <a:xfrm>
            <a:off x="4705475" y="2346450"/>
            <a:ext cx="3551400" cy="2742900"/>
            <a:chOff x="813225" y="1825950"/>
            <a:chExt cx="3551400" cy="2742900"/>
          </a:xfrm>
        </p:grpSpPr>
        <p:sp>
          <p:nvSpPr>
            <p:cNvPr id="184" name="Google Shape;184;p23"/>
            <p:cNvSpPr txBox="1"/>
            <p:nvPr/>
          </p:nvSpPr>
          <p:spPr>
            <a:xfrm>
              <a:off x="813225" y="2276550"/>
              <a:ext cx="3551400" cy="22923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ourier New"/>
                  <a:ea typeface="Courier New"/>
                  <a:cs typeface="Courier New"/>
                  <a:sym typeface="Courier New"/>
                </a:rPr>
                <a:t>push(x);</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boolean </a:t>
              </a:r>
              <a:r>
                <a:rPr b="1" lang="en" sz="1800">
                  <a:solidFill>
                    <a:srgbClr val="6AA84F"/>
                  </a:solidFill>
                  <a:latin typeface="Courier New"/>
                  <a:ea typeface="Courier New"/>
                  <a:cs typeface="Courier New"/>
                  <a:sym typeface="Courier New"/>
                </a:rPr>
                <a:t>b</a:t>
              </a:r>
              <a:r>
                <a:rPr b="1" lang="en" sz="1800">
                  <a:latin typeface="Courier New"/>
                  <a:ea typeface="Courier New"/>
                  <a:cs typeface="Courier New"/>
                  <a:sym typeface="Courier New"/>
                </a:rPr>
                <a:t> = isEmpty();</a:t>
              </a:r>
              <a:endParaRPr b="1" sz="1800">
                <a:latin typeface="Courier New"/>
                <a:ea typeface="Courier New"/>
                <a:cs typeface="Courier New"/>
                <a:sym typeface="Courier New"/>
              </a:endParaRPr>
            </a:p>
          </p:txBody>
        </p:sp>
        <p:sp>
          <p:nvSpPr>
            <p:cNvPr id="185" name="Google Shape;185;p23"/>
            <p:cNvSpPr txBox="1"/>
            <p:nvPr/>
          </p:nvSpPr>
          <p:spPr>
            <a:xfrm>
              <a:off x="813225" y="1825950"/>
              <a:ext cx="3551400" cy="45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2</a:t>
              </a:r>
              <a:endParaRPr sz="1800">
                <a:solidFill>
                  <a:schemeClr val="dk2"/>
                </a:solidFill>
              </a:endParaRPr>
            </a:p>
          </p:txBody>
        </p:sp>
      </p:grpSp>
      <p:cxnSp>
        <p:nvCxnSpPr>
          <p:cNvPr id="186" name="Google Shape;186;p23"/>
          <p:cNvCxnSpPr/>
          <p:nvPr/>
        </p:nvCxnSpPr>
        <p:spPr>
          <a:xfrm>
            <a:off x="350250" y="2103500"/>
            <a:ext cx="10500" cy="2383500"/>
          </a:xfrm>
          <a:prstGeom prst="straightConnector1">
            <a:avLst/>
          </a:prstGeom>
          <a:noFill/>
          <a:ln cap="flat" cmpd="sng" w="28575">
            <a:solidFill>
              <a:srgbClr val="595959"/>
            </a:solidFill>
            <a:prstDash val="solid"/>
            <a:round/>
            <a:headEnd len="med" w="med" type="none"/>
            <a:tailEnd len="med" w="med" type="triangle"/>
          </a:ln>
        </p:spPr>
      </p:cxnSp>
      <p:sp>
        <p:nvSpPr>
          <p:cNvPr id="187" name="Google Shape;187;p23"/>
          <p:cNvSpPr txBox="1"/>
          <p:nvPr/>
        </p:nvSpPr>
        <p:spPr>
          <a:xfrm rot="-5400000">
            <a:off x="-412950" y="2563475"/>
            <a:ext cx="1536900" cy="71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595959"/>
                </a:solidFill>
              </a:rPr>
              <a:t>time</a:t>
            </a:r>
            <a:endParaRPr b="1" sz="1800">
              <a:solidFill>
                <a:srgbClr val="59595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4"/>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(pseudocode not complete)</a:t>
            </a:r>
            <a:endParaRPr/>
          </a:p>
        </p:txBody>
      </p:sp>
      <p:sp>
        <p:nvSpPr>
          <p:cNvPr id="193" name="Google Shape;193;p24"/>
          <p:cNvSpPr txBox="1"/>
          <p:nvPr/>
        </p:nvSpPr>
        <p:spPr>
          <a:xfrm>
            <a:off x="667350" y="572700"/>
            <a:ext cx="7809300" cy="45708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class</a:t>
            </a:r>
            <a:r>
              <a:rPr b="1" lang="en" sz="1800">
                <a:latin typeface="Courier New"/>
                <a:ea typeface="Courier New"/>
                <a:cs typeface="Courier New"/>
                <a:sym typeface="Courier New"/>
              </a:rPr>
              <a:t> </a:t>
            </a:r>
            <a:r>
              <a:rPr b="1" lang="en" sz="1800">
                <a:solidFill>
                  <a:srgbClr val="6AA84F"/>
                </a:solidFill>
                <a:latin typeface="Courier New"/>
                <a:ea typeface="Courier New"/>
                <a:cs typeface="Courier New"/>
                <a:sym typeface="Courier New"/>
              </a:rPr>
              <a:t>Stack</a:t>
            </a:r>
            <a:r>
              <a:rPr b="1" lang="en" sz="1800">
                <a:solidFill>
                  <a:schemeClr val="dk1"/>
                </a:solidFill>
                <a:latin typeface="Courier New"/>
                <a:ea typeface="Courier New"/>
                <a:cs typeface="Courier New"/>
                <a:sym typeface="Courier New"/>
              </a:rPr>
              <a:t>&lt;</a:t>
            </a:r>
            <a:r>
              <a:rPr b="1" lang="en" sz="1800">
                <a:solidFill>
                  <a:srgbClr val="6AA84F"/>
                </a:solidFill>
                <a:latin typeface="Courier New"/>
                <a:ea typeface="Courier New"/>
                <a:cs typeface="Courier New"/>
                <a:sym typeface="Courier New"/>
              </a:rPr>
              <a:t>E</a:t>
            </a:r>
            <a:r>
              <a:rPr b="1" lang="en" sz="1800">
                <a:latin typeface="Courier New"/>
                <a:ea typeface="Courier New"/>
                <a:cs typeface="Courier New"/>
                <a:sym typeface="Courier New"/>
              </a:rPr>
              <a:t>&gt;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private</a:t>
            </a:r>
            <a:r>
              <a:rPr b="1" lang="en" sz="1800">
                <a:latin typeface="Courier New"/>
                <a:ea typeface="Courier New"/>
                <a:cs typeface="Courier New"/>
                <a:sym typeface="Courier New"/>
              </a:rPr>
              <a:t> E[] </a:t>
            </a:r>
            <a:r>
              <a:rPr b="1" lang="en" sz="1800">
                <a:solidFill>
                  <a:srgbClr val="6AA84F"/>
                </a:solidFill>
                <a:latin typeface="Courier New"/>
                <a:ea typeface="Courier New"/>
                <a:cs typeface="Courier New"/>
                <a:sym typeface="Courier New"/>
              </a:rPr>
              <a:t>array</a:t>
            </a:r>
            <a:r>
              <a:rPr b="1" lang="en" sz="1800">
                <a:latin typeface="Courier New"/>
                <a:ea typeface="Courier New"/>
                <a:cs typeface="Courier New"/>
                <a:sym typeface="Courier New"/>
              </a:rPr>
              <a:t> = (E[]) </a:t>
            </a:r>
            <a:r>
              <a:rPr b="1" lang="en" sz="1800">
                <a:solidFill>
                  <a:srgbClr val="0000FF"/>
                </a:solidFill>
                <a:latin typeface="Courier New"/>
                <a:ea typeface="Courier New"/>
                <a:cs typeface="Courier New"/>
                <a:sym typeface="Courier New"/>
              </a:rPr>
              <a:t>new</a:t>
            </a:r>
            <a:r>
              <a:rPr b="1" lang="en" sz="1800">
                <a:latin typeface="Courier New"/>
                <a:ea typeface="Courier New"/>
                <a:cs typeface="Courier New"/>
                <a:sym typeface="Courier New"/>
              </a:rPr>
              <a:t> Object[SIZE];</a:t>
            </a:r>
            <a:endParaRPr b="1" sz="1800">
              <a:latin typeface="Courier New"/>
              <a:ea typeface="Courier New"/>
              <a:cs typeface="Courier New"/>
              <a:sym typeface="Courier New"/>
            </a:endParaRPr>
          </a:p>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  private</a:t>
            </a:r>
            <a:r>
              <a:rPr b="1" lang="en" sz="1800">
                <a:solidFill>
                  <a:schemeClr val="dk1"/>
                </a:solidFill>
                <a:latin typeface="Courier New"/>
                <a:ea typeface="Courier New"/>
                <a:cs typeface="Courier New"/>
                <a:sym typeface="Courier New"/>
              </a:rPr>
              <a:t> int </a:t>
            </a:r>
            <a:r>
              <a:rPr b="1" lang="en" sz="1800">
                <a:solidFill>
                  <a:srgbClr val="6AA84F"/>
                </a:solidFill>
                <a:latin typeface="Courier New"/>
                <a:ea typeface="Courier New"/>
                <a:cs typeface="Courier New"/>
                <a:sym typeface="Courier New"/>
              </a:rPr>
              <a:t>index</a:t>
            </a:r>
            <a:r>
              <a:rPr b="1" lang="en" sz="1800">
                <a:solidFill>
                  <a:schemeClr val="dk1"/>
                </a:solidFill>
                <a:latin typeface="Courier New"/>
                <a:ea typeface="Courier New"/>
                <a:cs typeface="Courier New"/>
                <a:sym typeface="Courier New"/>
              </a:rPr>
              <a:t> = -1;</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synchronized </a:t>
            </a:r>
            <a:r>
              <a:rPr b="1" lang="en" sz="1800">
                <a:latin typeface="Courier New"/>
                <a:ea typeface="Courier New"/>
                <a:cs typeface="Courier New"/>
                <a:sym typeface="Courier New"/>
              </a:rPr>
              <a:t>boolean </a:t>
            </a:r>
            <a:r>
              <a:rPr b="1" lang="en" sz="1800">
                <a:solidFill>
                  <a:srgbClr val="6AA84F"/>
                </a:solidFill>
                <a:latin typeface="Courier New"/>
                <a:ea typeface="Courier New"/>
                <a:cs typeface="Courier New"/>
                <a:sym typeface="Courier New"/>
              </a:rPr>
              <a:t>isEmpty</a:t>
            </a:r>
            <a:r>
              <a:rPr b="1" lang="en" sz="1800">
                <a:latin typeface="Courier New"/>
                <a:ea typeface="Courier New"/>
                <a:cs typeface="Courier New"/>
                <a:sym typeface="Courier New"/>
              </a:rPr>
              <a:t>()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return</a:t>
            </a:r>
            <a:r>
              <a:rPr b="1" lang="en" sz="1800">
                <a:latin typeface="Courier New"/>
                <a:ea typeface="Courier New"/>
                <a:cs typeface="Courier New"/>
                <a:sym typeface="Courier New"/>
              </a:rPr>
              <a:t> index == -1;</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synchronized </a:t>
            </a:r>
            <a:r>
              <a:rPr b="1" lang="en" sz="1800">
                <a:solidFill>
                  <a:schemeClr val="dk1"/>
                </a:solidFill>
                <a:latin typeface="Courier New"/>
                <a:ea typeface="Courier New"/>
                <a:cs typeface="Courier New"/>
                <a:sym typeface="Courier New"/>
              </a:rPr>
              <a:t>void </a:t>
            </a:r>
            <a:r>
              <a:rPr b="1" lang="en" sz="1800">
                <a:solidFill>
                  <a:srgbClr val="6AA84F"/>
                </a:solidFill>
                <a:latin typeface="Courier New"/>
                <a:ea typeface="Courier New"/>
                <a:cs typeface="Courier New"/>
                <a:sym typeface="Courier New"/>
              </a:rPr>
              <a:t>push</a:t>
            </a:r>
            <a:r>
              <a:rPr b="1" lang="en" sz="1800">
                <a:solidFill>
                  <a:schemeClr val="dk1"/>
                </a:solidFill>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val</a:t>
            </a:r>
            <a:r>
              <a:rPr b="1" lang="en" sz="1800">
                <a:solidFill>
                  <a:schemeClr val="dk1"/>
                </a:solidFill>
                <a:latin typeface="Courier New"/>
                <a:ea typeface="Courier New"/>
                <a:cs typeface="Courier New"/>
                <a:sym typeface="Courier New"/>
              </a:rPr>
              <a:t>) {</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array[++index] = val;</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  synchronized </a:t>
            </a:r>
            <a:r>
              <a:rPr b="1" lang="en" sz="1800">
                <a:solidFill>
                  <a:schemeClr val="dk1"/>
                </a:solidFill>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pop</a:t>
            </a:r>
            <a:r>
              <a:rPr b="1" lang="en" sz="1800">
                <a:solidFill>
                  <a:schemeClr val="dk1"/>
                </a:solidFill>
                <a:latin typeface="Courier New"/>
                <a:ea typeface="Courier New"/>
                <a:cs typeface="Courier New"/>
                <a:sym typeface="Courier New"/>
              </a:rPr>
              <a:t>() {</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return</a:t>
            </a:r>
            <a:r>
              <a:rPr b="1" lang="en" sz="1800">
                <a:solidFill>
                  <a:schemeClr val="dk1"/>
                </a:solidFill>
                <a:latin typeface="Courier New"/>
                <a:ea typeface="Courier New"/>
                <a:cs typeface="Courier New"/>
                <a:sym typeface="Courier New"/>
              </a:rPr>
              <a:t> array[index--];</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  </a:t>
            </a:r>
            <a:r>
              <a:rPr b="1" lang="en" sz="1800">
                <a:solidFill>
                  <a:schemeClr val="dk1"/>
                </a:solidFill>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peek</a:t>
            </a:r>
            <a:r>
              <a:rPr b="1" lang="en" sz="1800">
                <a:solidFill>
                  <a:schemeClr val="dk1"/>
                </a:solidFill>
                <a:latin typeface="Courier New"/>
                <a:ea typeface="Courier New"/>
                <a:cs typeface="Courier New"/>
                <a:sym typeface="Courier New"/>
              </a:rPr>
              <a:t>() { </a:t>
            </a:r>
            <a:r>
              <a:rPr b="1" lang="en" sz="1800">
                <a:solidFill>
                  <a:srgbClr val="674EA7"/>
                </a:solidFill>
                <a:latin typeface="Courier New"/>
                <a:ea typeface="Courier New"/>
                <a:cs typeface="Courier New"/>
                <a:sym typeface="Courier New"/>
              </a:rPr>
              <a:t>// unsynchronized: wrong!</a:t>
            </a:r>
            <a:endParaRPr b="1" sz="1800">
              <a:solidFill>
                <a:srgbClr val="674EA7"/>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return</a:t>
            </a:r>
            <a:r>
              <a:rPr b="1" lang="en" sz="1800">
                <a:solidFill>
                  <a:schemeClr val="dk1"/>
                </a:solidFill>
                <a:latin typeface="Courier New"/>
                <a:ea typeface="Courier New"/>
                <a:cs typeface="Courier New"/>
                <a:sym typeface="Courier New"/>
              </a:rPr>
              <a:t> array[index];</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a:t>
            </a:r>
            <a:endParaRPr b="1" sz="1800">
              <a:latin typeface="Courier New"/>
              <a:ea typeface="Courier New"/>
              <a:cs typeface="Courier New"/>
              <a:sym typeface="Courier New"/>
            </a:endParaRPr>
          </a:p>
        </p:txBody>
      </p:sp>
      <p:pic>
        <p:nvPicPr>
          <p:cNvPr id="194" name="Google Shape;194;p24"/>
          <p:cNvPicPr preferRelativeResize="0"/>
          <p:nvPr/>
        </p:nvPicPr>
        <p:blipFill>
          <a:blip r:embed="rId3">
            <a:alphaModFix/>
          </a:blip>
          <a:stretch>
            <a:fillRect/>
          </a:stretch>
        </p:blipFill>
        <p:spPr>
          <a:xfrm>
            <a:off x="2217056" y="4433972"/>
            <a:ext cx="1873509" cy="279628"/>
          </a:xfrm>
          <a:prstGeom prst="rect">
            <a:avLst/>
          </a:prstGeom>
          <a:noFill/>
          <a:ln>
            <a:noFill/>
          </a:ln>
        </p:spPr>
      </p:pic>
      <p:pic>
        <p:nvPicPr>
          <p:cNvPr id="195" name="Google Shape;195;p24"/>
          <p:cNvPicPr preferRelativeResize="0"/>
          <p:nvPr/>
        </p:nvPicPr>
        <p:blipFill>
          <a:blip r:embed="rId4">
            <a:alphaModFix/>
          </a:blip>
          <a:stretch>
            <a:fillRect/>
          </a:stretch>
        </p:blipFill>
        <p:spPr>
          <a:xfrm>
            <a:off x="732708" y="4174343"/>
            <a:ext cx="338866" cy="42358"/>
          </a:xfrm>
          <a:prstGeom prst="rect">
            <a:avLst/>
          </a:prstGeom>
          <a:noFill/>
          <a:ln>
            <a:noFill/>
          </a:ln>
        </p:spPr>
      </p:pic>
      <p:pic>
        <p:nvPicPr>
          <p:cNvPr id="196" name="Google Shape;196;p24"/>
          <p:cNvPicPr preferRelativeResize="0"/>
          <p:nvPr/>
        </p:nvPicPr>
        <p:blipFill>
          <a:blip r:embed="rId5">
            <a:alphaModFix/>
          </a:blip>
          <a:stretch>
            <a:fillRect/>
          </a:stretch>
        </p:blipFill>
        <p:spPr>
          <a:xfrm>
            <a:off x="2165503" y="4201961"/>
            <a:ext cx="1781510" cy="391234"/>
          </a:xfrm>
          <a:prstGeom prst="rect">
            <a:avLst/>
          </a:prstGeom>
          <a:noFill/>
          <a:ln>
            <a:noFill/>
          </a:ln>
        </p:spPr>
      </p:pic>
      <p:pic>
        <p:nvPicPr>
          <p:cNvPr id="197" name="Google Shape;197;p24"/>
          <p:cNvPicPr preferRelativeResize="0"/>
          <p:nvPr/>
        </p:nvPicPr>
        <p:blipFill>
          <a:blip r:embed="rId6">
            <a:alphaModFix/>
          </a:blip>
          <a:stretch>
            <a:fillRect/>
          </a:stretch>
        </p:blipFill>
        <p:spPr>
          <a:xfrm>
            <a:off x="5371984" y="4309718"/>
            <a:ext cx="2511843" cy="49677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wrong?</a:t>
            </a:r>
            <a:endParaRPr/>
          </a:p>
        </p:txBody>
      </p:sp>
      <p:sp>
        <p:nvSpPr>
          <p:cNvPr id="203" name="Google Shape;203;p25"/>
          <p:cNvSpPr txBox="1"/>
          <p:nvPr>
            <p:ph idx="1" type="body"/>
          </p:nvPr>
        </p:nvSpPr>
        <p:spPr>
          <a:xfrm>
            <a:off x="311700" y="1152475"/>
            <a:ext cx="8520600" cy="3990900"/>
          </a:xfrm>
          <a:prstGeom prst="rect">
            <a:avLst/>
          </a:prstGeom>
        </p:spPr>
        <p:txBody>
          <a:bodyPr anchorCtr="0" anchor="t" bIns="91425" lIns="91425" spcFirstLastPara="1" rIns="91425" wrap="square" tIns="91425">
            <a:normAutofit/>
          </a:bodyPr>
          <a:lstStyle/>
          <a:p>
            <a:pPr indent="-349250" lvl="0" marL="457200" rtl="0" algn="l">
              <a:spcBef>
                <a:spcPts val="0"/>
              </a:spcBef>
              <a:spcAft>
                <a:spcPts val="0"/>
              </a:spcAft>
              <a:buSzPts val="1900"/>
              <a:buChar char="●"/>
            </a:pPr>
            <a:r>
              <a:rPr lang="en" sz="1900"/>
              <a:t>It </a:t>
            </a:r>
            <a:r>
              <a:rPr i="1" lang="en" sz="1900"/>
              <a:t>looks like</a:t>
            </a:r>
            <a:r>
              <a:rPr lang="en" sz="1900"/>
              <a:t> </a:t>
            </a:r>
            <a:r>
              <a:rPr b="1" lang="en" sz="1900">
                <a:latin typeface="Courier New"/>
                <a:ea typeface="Courier New"/>
                <a:cs typeface="Courier New"/>
                <a:sym typeface="Courier New"/>
              </a:rPr>
              <a:t>isEmpty</a:t>
            </a:r>
            <a:r>
              <a:rPr lang="en" sz="1900"/>
              <a:t> and </a:t>
            </a:r>
            <a:r>
              <a:rPr b="1" lang="en" sz="1900">
                <a:latin typeface="Courier New"/>
                <a:ea typeface="Courier New"/>
                <a:cs typeface="Courier New"/>
                <a:sym typeface="Courier New"/>
              </a:rPr>
              <a:t>peek</a:t>
            </a:r>
            <a:r>
              <a:rPr lang="en" sz="1900"/>
              <a:t> can “get away with this” since </a:t>
            </a:r>
            <a:r>
              <a:rPr b="1" lang="en" sz="1900">
                <a:latin typeface="Courier New"/>
                <a:ea typeface="Courier New"/>
                <a:cs typeface="Courier New"/>
                <a:sym typeface="Courier New"/>
              </a:rPr>
              <a:t>push</a:t>
            </a:r>
            <a:r>
              <a:rPr lang="en" sz="1900"/>
              <a:t> and </a:t>
            </a:r>
            <a:r>
              <a:rPr b="1" lang="en" sz="1900">
                <a:latin typeface="Courier New"/>
                <a:ea typeface="Courier New"/>
                <a:cs typeface="Courier New"/>
                <a:sym typeface="Courier New"/>
              </a:rPr>
              <a:t>pop</a:t>
            </a:r>
            <a:r>
              <a:rPr lang="en" sz="1900"/>
              <a:t> adjust the state “in one tiny step”</a:t>
            </a:r>
            <a:endParaRPr sz="1900"/>
          </a:p>
          <a:p>
            <a:pPr indent="-349250" lvl="0" marL="457200" rtl="0" algn="l">
              <a:spcBef>
                <a:spcPts val="0"/>
              </a:spcBef>
              <a:spcAft>
                <a:spcPts val="0"/>
              </a:spcAft>
              <a:buSzPts val="1900"/>
              <a:buChar char="●"/>
            </a:pPr>
            <a:r>
              <a:rPr lang="en" sz="1900"/>
              <a:t>But this code is still </a:t>
            </a:r>
            <a:r>
              <a:rPr i="1" lang="en" sz="1900" u="sng"/>
              <a:t>wrong</a:t>
            </a:r>
            <a:r>
              <a:rPr lang="en" sz="1900"/>
              <a:t> and depends on language-implementation details you cannot assume</a:t>
            </a:r>
            <a:endParaRPr sz="1900"/>
          </a:p>
          <a:p>
            <a:pPr indent="-349250" lvl="0" marL="914400" rtl="0" algn="l">
              <a:spcBef>
                <a:spcPts val="0"/>
              </a:spcBef>
              <a:spcAft>
                <a:spcPts val="0"/>
              </a:spcAft>
              <a:buSzPts val="1900"/>
              <a:buChar char="-"/>
            </a:pPr>
            <a:r>
              <a:rPr lang="en" sz="1900"/>
              <a:t>Even “</a:t>
            </a:r>
            <a:r>
              <a:rPr lang="en" sz="1900">
                <a:solidFill>
                  <a:srgbClr val="0000FF"/>
                </a:solidFill>
              </a:rPr>
              <a:t>tiny steps</a:t>
            </a:r>
            <a:r>
              <a:rPr lang="en" sz="1900"/>
              <a:t>” may require multiple steps in the implementation: </a:t>
            </a:r>
            <a:r>
              <a:rPr b="1" lang="en" sz="1900">
                <a:latin typeface="Courier New"/>
                <a:ea typeface="Courier New"/>
                <a:cs typeface="Courier New"/>
                <a:sym typeface="Courier New"/>
              </a:rPr>
              <a:t>array[++index] = val</a:t>
            </a:r>
            <a:r>
              <a:rPr lang="en" sz="1900"/>
              <a:t> probably takes at least two steps</a:t>
            </a:r>
            <a:endParaRPr sz="1900"/>
          </a:p>
          <a:p>
            <a:pPr indent="-349250" lvl="0" marL="914400" rtl="0" algn="l">
              <a:spcBef>
                <a:spcPts val="0"/>
              </a:spcBef>
              <a:spcAft>
                <a:spcPts val="0"/>
              </a:spcAft>
              <a:buSzPts val="1900"/>
              <a:buChar char="-"/>
            </a:pPr>
            <a:r>
              <a:rPr lang="en" sz="1900"/>
              <a:t>Code has a </a:t>
            </a:r>
            <a:r>
              <a:rPr lang="en" sz="1900">
                <a:solidFill>
                  <a:srgbClr val="0000FF"/>
                </a:solidFill>
              </a:rPr>
              <a:t>data race</a:t>
            </a:r>
            <a:r>
              <a:rPr lang="en" sz="1900"/>
              <a:t>, allowing very strange behavior</a:t>
            </a:r>
            <a:endParaRPr sz="1900"/>
          </a:p>
          <a:p>
            <a:pPr indent="-349250" lvl="0" marL="457200" rtl="0" algn="l">
              <a:spcBef>
                <a:spcPts val="0"/>
              </a:spcBef>
              <a:spcAft>
                <a:spcPts val="0"/>
              </a:spcAft>
              <a:buSzPts val="1900"/>
              <a:buChar char="●"/>
            </a:pPr>
            <a:r>
              <a:rPr lang="en" sz="1900"/>
              <a:t>Compiler optimizations may break it in ways you had not anticipated</a:t>
            </a:r>
            <a:endParaRPr sz="1900"/>
          </a:p>
          <a:p>
            <a:pPr indent="-349250" lvl="0" marL="457200" rtl="0" algn="l">
              <a:spcBef>
                <a:spcPts val="0"/>
              </a:spcBef>
              <a:spcAft>
                <a:spcPts val="0"/>
              </a:spcAft>
              <a:buSzPts val="1900"/>
              <a:buChar char="●"/>
            </a:pPr>
            <a:r>
              <a:rPr lang="en" sz="1900"/>
              <a:t>See Grossman notes for more details</a:t>
            </a:r>
            <a:endParaRPr sz="1900"/>
          </a:p>
          <a:p>
            <a:pPr indent="-349250" lvl="0" marL="457200" rtl="0" algn="l">
              <a:spcBef>
                <a:spcPts val="0"/>
              </a:spcBef>
              <a:spcAft>
                <a:spcPts val="0"/>
              </a:spcAft>
              <a:buSzPts val="1900"/>
              <a:buChar char="●"/>
            </a:pPr>
            <a:r>
              <a:rPr lang="en" sz="1900"/>
              <a:t>Moral: Do not introduce a </a:t>
            </a:r>
            <a:r>
              <a:rPr lang="en" sz="1900">
                <a:solidFill>
                  <a:srgbClr val="0000FF"/>
                </a:solidFill>
              </a:rPr>
              <a:t>data race</a:t>
            </a:r>
            <a:r>
              <a:rPr lang="en" sz="1900"/>
              <a:t>, even if every interleaving you can think of is correct</a:t>
            </a:r>
            <a:endParaRPr sz="1900"/>
          </a:p>
        </p:txBody>
      </p:sp>
      <p:pic>
        <p:nvPicPr>
          <p:cNvPr id="204" name="Google Shape;204;p25"/>
          <p:cNvPicPr preferRelativeResize="0"/>
          <p:nvPr/>
        </p:nvPicPr>
        <p:blipFill>
          <a:blip r:embed="rId3">
            <a:alphaModFix/>
          </a:blip>
          <a:stretch>
            <a:fillRect/>
          </a:stretch>
        </p:blipFill>
        <p:spPr>
          <a:xfrm>
            <a:off x="5233392" y="2191873"/>
            <a:ext cx="3084235" cy="118893"/>
          </a:xfrm>
          <a:prstGeom prst="rect">
            <a:avLst/>
          </a:prstGeom>
          <a:noFill/>
          <a:ln>
            <a:noFill/>
          </a:ln>
        </p:spPr>
      </p:pic>
      <p:pic>
        <p:nvPicPr>
          <p:cNvPr id="205" name="Google Shape;205;p25"/>
          <p:cNvPicPr preferRelativeResize="0"/>
          <p:nvPr/>
        </p:nvPicPr>
        <p:blipFill>
          <a:blip r:embed="rId4">
            <a:alphaModFix/>
          </a:blip>
          <a:stretch>
            <a:fillRect/>
          </a:stretch>
        </p:blipFill>
        <p:spPr>
          <a:xfrm>
            <a:off x="2007770" y="2787910"/>
            <a:ext cx="1223230" cy="111838"/>
          </a:xfrm>
          <a:prstGeom prst="rect">
            <a:avLst/>
          </a:prstGeom>
          <a:noFill/>
          <a:ln>
            <a:noFill/>
          </a:ln>
        </p:spPr>
      </p:pic>
      <p:pic>
        <p:nvPicPr>
          <p:cNvPr id="206" name="Google Shape;206;p25"/>
          <p:cNvPicPr preferRelativeResize="0"/>
          <p:nvPr/>
        </p:nvPicPr>
        <p:blipFill>
          <a:blip r:embed="rId5">
            <a:alphaModFix/>
          </a:blip>
          <a:stretch>
            <a:fillRect/>
          </a:stretch>
        </p:blipFill>
        <p:spPr>
          <a:xfrm>
            <a:off x="850833" y="3833793"/>
            <a:ext cx="2487744" cy="111809"/>
          </a:xfrm>
          <a:prstGeom prst="rect">
            <a:avLst/>
          </a:prstGeom>
          <a:noFill/>
          <a:ln>
            <a:noFill/>
          </a:ln>
        </p:spPr>
      </p:pic>
      <p:pic>
        <p:nvPicPr>
          <p:cNvPr id="207" name="Google Shape;207;p25"/>
          <p:cNvPicPr preferRelativeResize="0"/>
          <p:nvPr/>
        </p:nvPicPr>
        <p:blipFill>
          <a:blip r:embed="rId6">
            <a:alphaModFix/>
          </a:blip>
          <a:stretch>
            <a:fillRect/>
          </a:stretch>
        </p:blipFill>
        <p:spPr>
          <a:xfrm>
            <a:off x="1527378" y="4472018"/>
            <a:ext cx="2992236" cy="146815"/>
          </a:xfrm>
          <a:prstGeom prst="rect">
            <a:avLst/>
          </a:prstGeom>
          <a:noFill/>
          <a:ln>
            <a:noFill/>
          </a:ln>
        </p:spPr>
      </p:pic>
      <p:pic>
        <p:nvPicPr>
          <p:cNvPr id="208" name="Google Shape;208;p25"/>
          <p:cNvPicPr preferRelativeResize="0"/>
          <p:nvPr/>
        </p:nvPicPr>
        <p:blipFill>
          <a:blip r:embed="rId7">
            <a:alphaModFix/>
          </a:blip>
          <a:stretch>
            <a:fillRect/>
          </a:stretch>
        </p:blipFill>
        <p:spPr>
          <a:xfrm>
            <a:off x="1993799" y="2532106"/>
            <a:ext cx="1154842" cy="39194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distinction</a:t>
            </a:r>
            <a:endParaRPr/>
          </a:p>
        </p:txBody>
      </p:sp>
      <p:sp>
        <p:nvSpPr>
          <p:cNvPr id="214" name="Google Shape;214;p26"/>
          <p:cNvSpPr txBox="1"/>
          <p:nvPr>
            <p:ph idx="1" type="body"/>
          </p:nvPr>
        </p:nvSpPr>
        <p:spPr>
          <a:xfrm>
            <a:off x="311700" y="1152475"/>
            <a:ext cx="8520600" cy="399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900"/>
              <a:t>The (poor) term “</a:t>
            </a:r>
            <a:r>
              <a:rPr lang="en" sz="1900">
                <a:solidFill>
                  <a:srgbClr val="FF0000"/>
                </a:solidFill>
              </a:rPr>
              <a:t>race condition</a:t>
            </a:r>
            <a:r>
              <a:rPr lang="en" sz="1900"/>
              <a:t>” can refer to two </a:t>
            </a:r>
            <a:r>
              <a:rPr i="1" lang="en" sz="1900"/>
              <a:t>different</a:t>
            </a:r>
            <a:r>
              <a:rPr lang="en" sz="1900"/>
              <a:t> things resulting from lack of synchronization:</a:t>
            </a:r>
            <a:endParaRPr sz="1900"/>
          </a:p>
          <a:p>
            <a:pPr indent="-349250" lvl="0" marL="457200" rtl="0" algn="l">
              <a:spcBef>
                <a:spcPts val="1200"/>
              </a:spcBef>
              <a:spcAft>
                <a:spcPts val="0"/>
              </a:spcAft>
              <a:buSzPts val="1900"/>
              <a:buAutoNum type="arabicPeriod"/>
            </a:pPr>
            <a:r>
              <a:rPr lang="en" sz="1900">
                <a:solidFill>
                  <a:srgbClr val="0000FF"/>
                </a:solidFill>
              </a:rPr>
              <a:t>Data races</a:t>
            </a:r>
            <a:r>
              <a:rPr lang="en" sz="1900"/>
              <a:t>: Simultaneous read/write or write/write of the same memory location</a:t>
            </a:r>
            <a:endParaRPr sz="1900"/>
          </a:p>
          <a:p>
            <a:pPr indent="-349250" lvl="0" marL="914400" rtl="0" algn="l">
              <a:spcBef>
                <a:spcPts val="0"/>
              </a:spcBef>
              <a:spcAft>
                <a:spcPts val="0"/>
              </a:spcAft>
              <a:buSzPts val="1900"/>
              <a:buChar char="-"/>
            </a:pPr>
            <a:r>
              <a:rPr lang="en" sz="1900"/>
              <a:t>(for mortals) </a:t>
            </a:r>
            <a:r>
              <a:rPr b="1" lang="en" sz="1900"/>
              <a:t>always</a:t>
            </a:r>
            <a:r>
              <a:rPr lang="en" sz="1900"/>
              <a:t> an error, due to compiler &amp; hardware</a:t>
            </a:r>
            <a:endParaRPr sz="1900"/>
          </a:p>
          <a:p>
            <a:pPr indent="-349250" lvl="0" marL="914400" rtl="0" algn="l">
              <a:spcBef>
                <a:spcPts val="0"/>
              </a:spcBef>
              <a:spcAft>
                <a:spcPts val="0"/>
              </a:spcAft>
              <a:buSzPts val="1900"/>
              <a:buChar char="-"/>
            </a:pPr>
            <a:r>
              <a:rPr lang="en" sz="1900"/>
              <a:t>Original </a:t>
            </a:r>
            <a:r>
              <a:rPr b="1" lang="en" sz="1900">
                <a:latin typeface="Courier New"/>
                <a:ea typeface="Courier New"/>
                <a:cs typeface="Courier New"/>
                <a:sym typeface="Courier New"/>
              </a:rPr>
              <a:t>peek</a:t>
            </a:r>
            <a:r>
              <a:rPr lang="en" sz="1900"/>
              <a:t> example has no data races</a:t>
            </a:r>
            <a:endParaRPr sz="1900"/>
          </a:p>
          <a:p>
            <a:pPr indent="-349250" lvl="0" marL="457200" rtl="0" algn="l">
              <a:spcBef>
                <a:spcPts val="0"/>
              </a:spcBef>
              <a:spcAft>
                <a:spcPts val="0"/>
              </a:spcAft>
              <a:buSzPts val="1900"/>
              <a:buAutoNum type="arabicPeriod"/>
            </a:pPr>
            <a:r>
              <a:rPr lang="en" sz="1900">
                <a:solidFill>
                  <a:srgbClr val="0000FF"/>
                </a:solidFill>
              </a:rPr>
              <a:t>Bad interleavings</a:t>
            </a:r>
            <a:r>
              <a:rPr lang="en" sz="1900"/>
              <a:t>: Despite lack of data races, exposing bad intermediate state</a:t>
            </a:r>
            <a:endParaRPr sz="1900"/>
          </a:p>
          <a:p>
            <a:pPr indent="-349250" lvl="0" marL="914400" rtl="0" algn="l">
              <a:spcBef>
                <a:spcPts val="0"/>
              </a:spcBef>
              <a:spcAft>
                <a:spcPts val="0"/>
              </a:spcAft>
              <a:buSzPts val="1900"/>
              <a:buChar char="-"/>
            </a:pPr>
            <a:r>
              <a:rPr lang="en" sz="1900"/>
              <a:t>“Bad” depends on your specification</a:t>
            </a:r>
            <a:endParaRPr sz="1900"/>
          </a:p>
          <a:p>
            <a:pPr indent="-349250" lvl="0" marL="914400" rtl="0" algn="l">
              <a:spcBef>
                <a:spcPts val="0"/>
              </a:spcBef>
              <a:spcAft>
                <a:spcPts val="0"/>
              </a:spcAft>
              <a:buSzPts val="1900"/>
              <a:buChar char="-"/>
            </a:pPr>
            <a:r>
              <a:rPr lang="en" sz="1900"/>
              <a:t>Original peek had several bad interleavings</a:t>
            </a:r>
            <a:endParaRPr sz="19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race?</a:t>
            </a:r>
            <a:endParaRPr/>
          </a:p>
        </p:txBody>
      </p:sp>
      <p:sp>
        <p:nvSpPr>
          <p:cNvPr id="220" name="Google Shape;220;p27"/>
          <p:cNvSpPr txBox="1"/>
          <p:nvPr>
            <p:ph idx="1" type="body"/>
          </p:nvPr>
        </p:nvSpPr>
        <p:spPr>
          <a:xfrm>
            <a:off x="2076225"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200">
                <a:latin typeface="Courier New"/>
                <a:ea typeface="Courier New"/>
                <a:cs typeface="Courier New"/>
                <a:sym typeface="Courier New"/>
              </a:rPr>
              <a:t>x = 5</a:t>
            </a:r>
            <a:endParaRPr b="1" sz="2200">
              <a:latin typeface="Courier New"/>
              <a:ea typeface="Courier New"/>
              <a:cs typeface="Courier New"/>
              <a:sym typeface="Courier New"/>
            </a:endParaRPr>
          </a:p>
          <a:p>
            <a:pPr indent="0" lvl="0" marL="0" rtl="0" algn="l">
              <a:spcBef>
                <a:spcPts val="1200"/>
              </a:spcBef>
              <a:spcAft>
                <a:spcPts val="1200"/>
              </a:spcAft>
              <a:buNone/>
            </a:pPr>
            <a:r>
              <a:t/>
            </a:r>
            <a:endParaRPr b="1" sz="2200">
              <a:latin typeface="Courier New"/>
              <a:ea typeface="Courier New"/>
              <a:cs typeface="Courier New"/>
              <a:sym typeface="Courier New"/>
            </a:endParaRPr>
          </a:p>
        </p:txBody>
      </p:sp>
      <p:sp>
        <p:nvSpPr>
          <p:cNvPr id="221" name="Google Shape;221;p27"/>
          <p:cNvSpPr txBox="1"/>
          <p:nvPr>
            <p:ph idx="1" type="body"/>
          </p:nvPr>
        </p:nvSpPr>
        <p:spPr>
          <a:xfrm>
            <a:off x="4572000"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2200">
                <a:latin typeface="Courier New"/>
                <a:ea typeface="Courier New"/>
                <a:cs typeface="Courier New"/>
                <a:sym typeface="Courier New"/>
              </a:rPr>
              <a:t>y = x + 4</a:t>
            </a:r>
            <a:endParaRPr b="1" sz="2200">
              <a:latin typeface="Courier New"/>
              <a:ea typeface="Courier New"/>
              <a:cs typeface="Courier New"/>
              <a:sym typeface="Courier New"/>
            </a:endParaRPr>
          </a:p>
        </p:txBody>
      </p:sp>
      <p:pic>
        <p:nvPicPr>
          <p:cNvPr id="222" name="Google Shape;222;p27"/>
          <p:cNvPicPr preferRelativeResize="0"/>
          <p:nvPr/>
        </p:nvPicPr>
        <p:blipFill>
          <a:blip r:embed="rId3">
            <a:alphaModFix/>
          </a:blip>
          <a:stretch>
            <a:fillRect/>
          </a:stretch>
        </p:blipFill>
        <p:spPr>
          <a:xfrm>
            <a:off x="2682063" y="870881"/>
            <a:ext cx="3285242" cy="167058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race?</a:t>
            </a:r>
            <a:endParaRPr/>
          </a:p>
        </p:txBody>
      </p:sp>
      <p:sp>
        <p:nvSpPr>
          <p:cNvPr id="228" name="Google Shape;228;p28"/>
          <p:cNvSpPr txBox="1"/>
          <p:nvPr>
            <p:ph idx="1" type="body"/>
          </p:nvPr>
        </p:nvSpPr>
        <p:spPr>
          <a:xfrm>
            <a:off x="2076225"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200">
                <a:latin typeface="Courier New"/>
                <a:ea typeface="Courier New"/>
                <a:cs typeface="Courier New"/>
                <a:sym typeface="Courier New"/>
              </a:rPr>
              <a:t>x = z + 12</a:t>
            </a:r>
            <a:endParaRPr b="1" sz="2200">
              <a:latin typeface="Courier New"/>
              <a:ea typeface="Courier New"/>
              <a:cs typeface="Courier New"/>
              <a:sym typeface="Courier New"/>
            </a:endParaRPr>
          </a:p>
          <a:p>
            <a:pPr indent="0" lvl="0" marL="0" rtl="0" algn="l">
              <a:spcBef>
                <a:spcPts val="1200"/>
              </a:spcBef>
              <a:spcAft>
                <a:spcPts val="1200"/>
              </a:spcAft>
              <a:buNone/>
            </a:pPr>
            <a:r>
              <a:t/>
            </a:r>
            <a:endParaRPr b="1" sz="2200">
              <a:latin typeface="Courier New"/>
              <a:ea typeface="Courier New"/>
              <a:cs typeface="Courier New"/>
              <a:sym typeface="Courier New"/>
            </a:endParaRPr>
          </a:p>
        </p:txBody>
      </p:sp>
      <p:sp>
        <p:nvSpPr>
          <p:cNvPr id="229" name="Google Shape;229;p28"/>
          <p:cNvSpPr txBox="1"/>
          <p:nvPr>
            <p:ph idx="1" type="body"/>
          </p:nvPr>
        </p:nvSpPr>
        <p:spPr>
          <a:xfrm>
            <a:off x="4572000"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 sz="2200">
                <a:latin typeface="Courier New"/>
                <a:ea typeface="Courier New"/>
                <a:cs typeface="Courier New"/>
                <a:sym typeface="Courier New"/>
              </a:rPr>
              <a:t>y = z - 2</a:t>
            </a:r>
            <a:endParaRPr b="1" sz="2200">
              <a:latin typeface="Courier New"/>
              <a:ea typeface="Courier New"/>
              <a:cs typeface="Courier New"/>
              <a:sym typeface="Courier New"/>
            </a:endParaRPr>
          </a:p>
        </p:txBody>
      </p:sp>
      <p:pic>
        <p:nvPicPr>
          <p:cNvPr id="230" name="Google Shape;230;p28"/>
          <p:cNvPicPr preferRelativeResize="0"/>
          <p:nvPr/>
        </p:nvPicPr>
        <p:blipFill>
          <a:blip r:embed="rId3">
            <a:alphaModFix/>
          </a:blip>
          <a:stretch>
            <a:fillRect/>
          </a:stretch>
        </p:blipFill>
        <p:spPr>
          <a:xfrm>
            <a:off x="3280318" y="883912"/>
            <a:ext cx="2333225" cy="212365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race?</a:t>
            </a:r>
            <a:endParaRPr/>
          </a:p>
        </p:txBody>
      </p:sp>
      <p:sp>
        <p:nvSpPr>
          <p:cNvPr id="236" name="Google Shape;236;p29"/>
          <p:cNvSpPr txBox="1"/>
          <p:nvPr>
            <p:ph idx="1" type="body"/>
          </p:nvPr>
        </p:nvSpPr>
        <p:spPr>
          <a:xfrm>
            <a:off x="2076225"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100">
                <a:latin typeface="Courier New"/>
                <a:ea typeface="Courier New"/>
                <a:cs typeface="Courier New"/>
                <a:sym typeface="Courier New"/>
              </a:rPr>
              <a:t>lst is an unsynchronized</a:t>
            </a:r>
            <a:br>
              <a:rPr b="1" lang="en" sz="2100">
                <a:latin typeface="Courier New"/>
                <a:ea typeface="Courier New"/>
                <a:cs typeface="Courier New"/>
                <a:sym typeface="Courier New"/>
              </a:rPr>
            </a:br>
            <a:r>
              <a:rPr b="1" lang="en" sz="2100">
                <a:latin typeface="Courier New"/>
                <a:ea typeface="Courier New"/>
                <a:cs typeface="Courier New"/>
                <a:sym typeface="Courier New"/>
              </a:rPr>
              <a:t>ArrayList</a:t>
            </a:r>
            <a:endParaRPr b="1" sz="2100">
              <a:latin typeface="Courier New"/>
              <a:ea typeface="Courier New"/>
              <a:cs typeface="Courier New"/>
              <a:sym typeface="Courier New"/>
            </a:endParaRPr>
          </a:p>
          <a:p>
            <a:pPr indent="0" lvl="0" marL="0" rtl="0" algn="l">
              <a:spcBef>
                <a:spcPts val="1200"/>
              </a:spcBef>
              <a:spcAft>
                <a:spcPts val="0"/>
              </a:spcAft>
              <a:buNone/>
            </a:pPr>
            <a:r>
              <a:t/>
            </a:r>
            <a:endParaRPr b="1" sz="2200">
              <a:latin typeface="Courier New"/>
              <a:ea typeface="Courier New"/>
              <a:cs typeface="Courier New"/>
              <a:sym typeface="Courier New"/>
            </a:endParaRPr>
          </a:p>
          <a:p>
            <a:pPr indent="0" lvl="0" marL="0" rtl="0" algn="l">
              <a:spcBef>
                <a:spcPts val="1200"/>
              </a:spcBef>
              <a:spcAft>
                <a:spcPts val="0"/>
              </a:spcAft>
              <a:buNone/>
            </a:pPr>
            <a:r>
              <a:rPr b="1" lang="en" sz="2200">
                <a:latin typeface="Courier New"/>
                <a:ea typeface="Courier New"/>
                <a:cs typeface="Courier New"/>
                <a:sym typeface="Courier New"/>
              </a:rPr>
              <a:t>lst.get(12)</a:t>
            </a:r>
            <a:endParaRPr b="1" sz="2200">
              <a:latin typeface="Courier New"/>
              <a:ea typeface="Courier New"/>
              <a:cs typeface="Courier New"/>
              <a:sym typeface="Courier New"/>
            </a:endParaRPr>
          </a:p>
          <a:p>
            <a:pPr indent="0" lvl="0" marL="0" rtl="0" algn="l">
              <a:spcBef>
                <a:spcPts val="1200"/>
              </a:spcBef>
              <a:spcAft>
                <a:spcPts val="1200"/>
              </a:spcAft>
              <a:buNone/>
            </a:pPr>
            <a:r>
              <a:t/>
            </a:r>
            <a:endParaRPr b="1" sz="2200">
              <a:latin typeface="Courier New"/>
              <a:ea typeface="Courier New"/>
              <a:cs typeface="Courier New"/>
              <a:sym typeface="Courier New"/>
            </a:endParaRPr>
          </a:p>
        </p:txBody>
      </p:sp>
      <p:sp>
        <p:nvSpPr>
          <p:cNvPr id="237" name="Google Shape;237;p29"/>
          <p:cNvSpPr txBox="1"/>
          <p:nvPr>
            <p:ph idx="1" type="body"/>
          </p:nvPr>
        </p:nvSpPr>
        <p:spPr>
          <a:xfrm>
            <a:off x="4572000"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br>
              <a:rPr b="1" lang="en" sz="2200">
                <a:latin typeface="Courier New"/>
                <a:ea typeface="Courier New"/>
                <a:cs typeface="Courier New"/>
                <a:sym typeface="Courier New"/>
              </a:rPr>
            </a:br>
            <a:br>
              <a:rPr b="1" lang="en" sz="2200">
                <a:latin typeface="Courier New"/>
                <a:ea typeface="Courier New"/>
                <a:cs typeface="Courier New"/>
                <a:sym typeface="Courier New"/>
              </a:rPr>
            </a:br>
            <a:br>
              <a:rPr b="1" lang="en" sz="2200">
                <a:latin typeface="Courier New"/>
                <a:ea typeface="Courier New"/>
                <a:cs typeface="Courier New"/>
                <a:sym typeface="Courier New"/>
              </a:rPr>
            </a:br>
            <a:endParaRPr b="1" sz="2700">
              <a:latin typeface="Courier New"/>
              <a:ea typeface="Courier New"/>
              <a:cs typeface="Courier New"/>
              <a:sym typeface="Courier New"/>
            </a:endParaRPr>
          </a:p>
          <a:p>
            <a:pPr indent="0" lvl="0" marL="0" rtl="0" algn="l">
              <a:spcBef>
                <a:spcPts val="1200"/>
              </a:spcBef>
              <a:spcAft>
                <a:spcPts val="1200"/>
              </a:spcAft>
              <a:buNone/>
            </a:pPr>
            <a:r>
              <a:rPr b="1" lang="en" sz="2200">
                <a:latin typeface="Courier New"/>
                <a:ea typeface="Courier New"/>
                <a:cs typeface="Courier New"/>
                <a:sym typeface="Courier New"/>
              </a:rPr>
              <a:t>lst.add(394)</a:t>
            </a:r>
            <a:endParaRPr b="1" sz="2200">
              <a:latin typeface="Courier New"/>
              <a:ea typeface="Courier New"/>
              <a:cs typeface="Courier New"/>
              <a:sym typeface="Courier New"/>
            </a:endParaRPr>
          </a:p>
        </p:txBody>
      </p:sp>
      <p:pic>
        <p:nvPicPr>
          <p:cNvPr id="238" name="Google Shape;238;p29"/>
          <p:cNvPicPr preferRelativeResize="0"/>
          <p:nvPr/>
        </p:nvPicPr>
        <p:blipFill>
          <a:blip r:embed="rId3">
            <a:alphaModFix/>
          </a:blip>
          <a:stretch>
            <a:fillRect/>
          </a:stretch>
        </p:blipFill>
        <p:spPr>
          <a:xfrm>
            <a:off x="2102843" y="1546509"/>
            <a:ext cx="2442897" cy="524978"/>
          </a:xfrm>
          <a:prstGeom prst="rect">
            <a:avLst/>
          </a:prstGeom>
          <a:noFill/>
          <a:ln>
            <a:noFill/>
          </a:ln>
        </p:spPr>
      </p:pic>
      <p:pic>
        <p:nvPicPr>
          <p:cNvPr id="239" name="Google Shape;239;p29"/>
          <p:cNvPicPr preferRelativeResize="0"/>
          <p:nvPr/>
        </p:nvPicPr>
        <p:blipFill>
          <a:blip r:embed="rId4">
            <a:alphaModFix/>
          </a:blip>
          <a:stretch>
            <a:fillRect/>
          </a:stretch>
        </p:blipFill>
        <p:spPr>
          <a:xfrm>
            <a:off x="3067190" y="2731638"/>
            <a:ext cx="2796363" cy="370518"/>
          </a:xfrm>
          <a:prstGeom prst="rect">
            <a:avLst/>
          </a:prstGeom>
          <a:noFill/>
          <a:ln>
            <a:noFill/>
          </a:ln>
        </p:spPr>
      </p:pic>
      <p:pic>
        <p:nvPicPr>
          <p:cNvPr id="240" name="Google Shape;240;p29"/>
          <p:cNvPicPr preferRelativeResize="0"/>
          <p:nvPr/>
        </p:nvPicPr>
        <p:blipFill>
          <a:blip r:embed="rId5">
            <a:alphaModFix/>
          </a:blip>
          <a:stretch>
            <a:fillRect/>
          </a:stretch>
        </p:blipFill>
        <p:spPr>
          <a:xfrm>
            <a:off x="4131389" y="3903074"/>
            <a:ext cx="468739" cy="55269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race?</a:t>
            </a:r>
            <a:endParaRPr/>
          </a:p>
        </p:txBody>
      </p:sp>
      <p:sp>
        <p:nvSpPr>
          <p:cNvPr id="246" name="Google Shape;246;p30"/>
          <p:cNvSpPr txBox="1"/>
          <p:nvPr>
            <p:ph idx="1" type="body"/>
          </p:nvPr>
        </p:nvSpPr>
        <p:spPr>
          <a:xfrm>
            <a:off x="2076225"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100">
                <a:latin typeface="Courier New"/>
                <a:ea typeface="Courier New"/>
                <a:cs typeface="Courier New"/>
                <a:sym typeface="Courier New"/>
              </a:rPr>
              <a:t>lst is an unsynchronized</a:t>
            </a:r>
            <a:br>
              <a:rPr b="1" lang="en" sz="2100">
                <a:latin typeface="Courier New"/>
                <a:ea typeface="Courier New"/>
                <a:cs typeface="Courier New"/>
                <a:sym typeface="Courier New"/>
              </a:rPr>
            </a:br>
            <a:r>
              <a:rPr b="1" lang="en" sz="2100">
                <a:latin typeface="Courier New"/>
                <a:ea typeface="Courier New"/>
                <a:cs typeface="Courier New"/>
                <a:sym typeface="Courier New"/>
              </a:rPr>
              <a:t>ArrayList</a:t>
            </a:r>
            <a:endParaRPr b="1" sz="2100">
              <a:latin typeface="Courier New"/>
              <a:ea typeface="Courier New"/>
              <a:cs typeface="Courier New"/>
              <a:sym typeface="Courier New"/>
            </a:endParaRPr>
          </a:p>
          <a:p>
            <a:pPr indent="0" lvl="0" marL="0" rtl="0" algn="l">
              <a:spcBef>
                <a:spcPts val="1200"/>
              </a:spcBef>
              <a:spcAft>
                <a:spcPts val="0"/>
              </a:spcAft>
              <a:buNone/>
            </a:pPr>
            <a:r>
              <a:t/>
            </a:r>
            <a:endParaRPr b="1" sz="2200">
              <a:latin typeface="Courier New"/>
              <a:ea typeface="Courier New"/>
              <a:cs typeface="Courier New"/>
              <a:sym typeface="Courier New"/>
            </a:endParaRPr>
          </a:p>
          <a:p>
            <a:pPr indent="0" lvl="0" marL="0" rtl="0" algn="l">
              <a:spcBef>
                <a:spcPts val="1200"/>
              </a:spcBef>
              <a:spcAft>
                <a:spcPts val="0"/>
              </a:spcAft>
              <a:buNone/>
            </a:pPr>
            <a:r>
              <a:rPr b="1" lang="en" sz="2200">
                <a:latin typeface="Courier New"/>
                <a:ea typeface="Courier New"/>
                <a:cs typeface="Courier New"/>
                <a:sym typeface="Courier New"/>
              </a:rPr>
              <a:t>lst.get(12)</a:t>
            </a:r>
            <a:endParaRPr b="1" sz="2200">
              <a:latin typeface="Courier New"/>
              <a:ea typeface="Courier New"/>
              <a:cs typeface="Courier New"/>
              <a:sym typeface="Courier New"/>
            </a:endParaRPr>
          </a:p>
          <a:p>
            <a:pPr indent="0" lvl="0" marL="0" rtl="0" algn="l">
              <a:spcBef>
                <a:spcPts val="1200"/>
              </a:spcBef>
              <a:spcAft>
                <a:spcPts val="1200"/>
              </a:spcAft>
              <a:buNone/>
            </a:pPr>
            <a:r>
              <a:t/>
            </a:r>
            <a:endParaRPr b="1" sz="2200">
              <a:latin typeface="Courier New"/>
              <a:ea typeface="Courier New"/>
              <a:cs typeface="Courier New"/>
              <a:sym typeface="Courier New"/>
            </a:endParaRPr>
          </a:p>
        </p:txBody>
      </p:sp>
      <p:sp>
        <p:nvSpPr>
          <p:cNvPr id="247" name="Google Shape;247;p30"/>
          <p:cNvSpPr txBox="1"/>
          <p:nvPr>
            <p:ph idx="1" type="body"/>
          </p:nvPr>
        </p:nvSpPr>
        <p:spPr>
          <a:xfrm>
            <a:off x="4572000"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br>
              <a:rPr b="1" lang="en" sz="2200">
                <a:latin typeface="Courier New"/>
                <a:ea typeface="Courier New"/>
                <a:cs typeface="Courier New"/>
                <a:sym typeface="Courier New"/>
              </a:rPr>
            </a:br>
            <a:br>
              <a:rPr b="1" lang="en" sz="2200">
                <a:latin typeface="Courier New"/>
                <a:ea typeface="Courier New"/>
                <a:cs typeface="Courier New"/>
                <a:sym typeface="Courier New"/>
              </a:rPr>
            </a:br>
            <a:br>
              <a:rPr b="1" lang="en" sz="2200">
                <a:latin typeface="Courier New"/>
                <a:ea typeface="Courier New"/>
                <a:cs typeface="Courier New"/>
                <a:sym typeface="Courier New"/>
              </a:rPr>
            </a:br>
            <a:endParaRPr b="1" sz="2700">
              <a:latin typeface="Courier New"/>
              <a:ea typeface="Courier New"/>
              <a:cs typeface="Courier New"/>
              <a:sym typeface="Courier New"/>
            </a:endParaRPr>
          </a:p>
          <a:p>
            <a:pPr indent="0" lvl="0" marL="0" rtl="0" algn="l">
              <a:spcBef>
                <a:spcPts val="1200"/>
              </a:spcBef>
              <a:spcAft>
                <a:spcPts val="1200"/>
              </a:spcAft>
              <a:buNone/>
            </a:pPr>
            <a:r>
              <a:rPr b="1" lang="en" sz="2200">
                <a:latin typeface="Courier New"/>
                <a:ea typeface="Courier New"/>
                <a:cs typeface="Courier New"/>
                <a:sym typeface="Courier New"/>
              </a:rPr>
              <a:t>lst.size()</a:t>
            </a:r>
            <a:endParaRPr b="1" sz="2200">
              <a:latin typeface="Courier New"/>
              <a:ea typeface="Courier New"/>
              <a:cs typeface="Courier New"/>
              <a:sym typeface="Courier New"/>
            </a:endParaRPr>
          </a:p>
        </p:txBody>
      </p:sp>
      <p:pic>
        <p:nvPicPr>
          <p:cNvPr id="248" name="Google Shape;248;p30"/>
          <p:cNvPicPr preferRelativeResize="0"/>
          <p:nvPr/>
        </p:nvPicPr>
        <p:blipFill>
          <a:blip r:embed="rId3">
            <a:alphaModFix/>
          </a:blip>
          <a:stretch>
            <a:fillRect/>
          </a:stretch>
        </p:blipFill>
        <p:spPr>
          <a:xfrm>
            <a:off x="3013053" y="2685127"/>
            <a:ext cx="2692069" cy="1755089"/>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race?</a:t>
            </a:r>
            <a:endParaRPr/>
          </a:p>
        </p:txBody>
      </p:sp>
      <p:sp>
        <p:nvSpPr>
          <p:cNvPr id="254" name="Google Shape;254;p31"/>
          <p:cNvSpPr txBox="1"/>
          <p:nvPr>
            <p:ph idx="1" type="body"/>
          </p:nvPr>
        </p:nvSpPr>
        <p:spPr>
          <a:xfrm>
            <a:off x="2076225"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2100">
                <a:latin typeface="Courier New"/>
                <a:ea typeface="Courier New"/>
                <a:cs typeface="Courier New"/>
                <a:sym typeface="Courier New"/>
              </a:rPr>
              <a:t>lst is a </a:t>
            </a:r>
            <a:r>
              <a:rPr b="1" lang="en" sz="2100">
                <a:solidFill>
                  <a:srgbClr val="0000FF"/>
                </a:solidFill>
                <a:latin typeface="Courier New"/>
                <a:ea typeface="Courier New"/>
                <a:cs typeface="Courier New"/>
                <a:sym typeface="Courier New"/>
              </a:rPr>
              <a:t>synchronized</a:t>
            </a:r>
            <a:br>
              <a:rPr b="1" lang="en" sz="2100">
                <a:latin typeface="Courier New"/>
                <a:ea typeface="Courier New"/>
                <a:cs typeface="Courier New"/>
                <a:sym typeface="Courier New"/>
              </a:rPr>
            </a:br>
            <a:r>
              <a:rPr b="1" lang="en" sz="2100">
                <a:latin typeface="Courier New"/>
                <a:ea typeface="Courier New"/>
                <a:cs typeface="Courier New"/>
                <a:sym typeface="Courier New"/>
              </a:rPr>
              <a:t>ArrayList</a:t>
            </a:r>
            <a:endParaRPr b="1" sz="2100">
              <a:latin typeface="Courier New"/>
              <a:ea typeface="Courier New"/>
              <a:cs typeface="Courier New"/>
              <a:sym typeface="Courier New"/>
            </a:endParaRPr>
          </a:p>
          <a:p>
            <a:pPr indent="0" lvl="0" marL="0" rtl="0" algn="l">
              <a:spcBef>
                <a:spcPts val="1200"/>
              </a:spcBef>
              <a:spcAft>
                <a:spcPts val="0"/>
              </a:spcAft>
              <a:buNone/>
            </a:pPr>
            <a:r>
              <a:t/>
            </a:r>
            <a:endParaRPr b="1" sz="2200">
              <a:latin typeface="Courier New"/>
              <a:ea typeface="Courier New"/>
              <a:cs typeface="Courier New"/>
              <a:sym typeface="Courier New"/>
            </a:endParaRPr>
          </a:p>
          <a:p>
            <a:pPr indent="0" lvl="0" marL="0" rtl="0" algn="l">
              <a:spcBef>
                <a:spcPts val="1200"/>
              </a:spcBef>
              <a:spcAft>
                <a:spcPts val="0"/>
              </a:spcAft>
              <a:buNone/>
            </a:pPr>
            <a:r>
              <a:rPr b="1" lang="en" sz="2200">
                <a:latin typeface="Courier New"/>
                <a:ea typeface="Courier New"/>
                <a:cs typeface="Courier New"/>
                <a:sym typeface="Courier New"/>
              </a:rPr>
              <a:t>lst.get(12)</a:t>
            </a:r>
            <a:endParaRPr b="1" sz="2200">
              <a:latin typeface="Courier New"/>
              <a:ea typeface="Courier New"/>
              <a:cs typeface="Courier New"/>
              <a:sym typeface="Courier New"/>
            </a:endParaRPr>
          </a:p>
          <a:p>
            <a:pPr indent="0" lvl="0" marL="0" rtl="0" algn="l">
              <a:spcBef>
                <a:spcPts val="1200"/>
              </a:spcBef>
              <a:spcAft>
                <a:spcPts val="1200"/>
              </a:spcAft>
              <a:buNone/>
            </a:pPr>
            <a:r>
              <a:t/>
            </a:r>
            <a:endParaRPr b="1" sz="2200">
              <a:latin typeface="Courier New"/>
              <a:ea typeface="Courier New"/>
              <a:cs typeface="Courier New"/>
              <a:sym typeface="Courier New"/>
            </a:endParaRPr>
          </a:p>
        </p:txBody>
      </p:sp>
      <p:sp>
        <p:nvSpPr>
          <p:cNvPr id="255" name="Google Shape;255;p31"/>
          <p:cNvSpPr txBox="1"/>
          <p:nvPr>
            <p:ph idx="1" type="body"/>
          </p:nvPr>
        </p:nvSpPr>
        <p:spPr>
          <a:xfrm>
            <a:off x="4572000" y="1152475"/>
            <a:ext cx="24957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br>
              <a:rPr b="1" lang="en" sz="2200">
                <a:latin typeface="Courier New"/>
                <a:ea typeface="Courier New"/>
                <a:cs typeface="Courier New"/>
                <a:sym typeface="Courier New"/>
              </a:rPr>
            </a:br>
            <a:br>
              <a:rPr b="1" lang="en" sz="2200">
                <a:latin typeface="Courier New"/>
                <a:ea typeface="Courier New"/>
                <a:cs typeface="Courier New"/>
                <a:sym typeface="Courier New"/>
              </a:rPr>
            </a:br>
            <a:br>
              <a:rPr b="1" lang="en" sz="2200">
                <a:latin typeface="Courier New"/>
                <a:ea typeface="Courier New"/>
                <a:cs typeface="Courier New"/>
                <a:sym typeface="Courier New"/>
              </a:rPr>
            </a:br>
            <a:endParaRPr b="1" sz="2700">
              <a:latin typeface="Courier New"/>
              <a:ea typeface="Courier New"/>
              <a:cs typeface="Courier New"/>
              <a:sym typeface="Courier New"/>
            </a:endParaRPr>
          </a:p>
          <a:p>
            <a:pPr indent="0" lvl="0" marL="0" rtl="0" algn="l">
              <a:spcBef>
                <a:spcPts val="1200"/>
              </a:spcBef>
              <a:spcAft>
                <a:spcPts val="1200"/>
              </a:spcAft>
              <a:buClr>
                <a:schemeClr val="dk1"/>
              </a:buClr>
              <a:buSzPts val="1100"/>
              <a:buFont typeface="Arial"/>
              <a:buNone/>
            </a:pPr>
            <a:r>
              <a:rPr b="1" lang="en" sz="2200">
                <a:latin typeface="Courier New"/>
                <a:ea typeface="Courier New"/>
                <a:cs typeface="Courier New"/>
                <a:sym typeface="Courier New"/>
              </a:rPr>
              <a:t>lst.add(394)</a:t>
            </a:r>
            <a:endParaRPr b="1" sz="2200">
              <a:latin typeface="Courier New"/>
              <a:ea typeface="Courier New"/>
              <a:cs typeface="Courier New"/>
              <a:sym typeface="Courier New"/>
            </a:endParaRPr>
          </a:p>
        </p:txBody>
      </p:sp>
      <p:sp>
        <p:nvSpPr>
          <p:cNvPr id="256" name="Google Shape;256;p31"/>
          <p:cNvSpPr txBox="1"/>
          <p:nvPr/>
        </p:nvSpPr>
        <p:spPr>
          <a:xfrm>
            <a:off x="894600" y="4004150"/>
            <a:ext cx="7354800" cy="68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But depending on what we’re trying to do, we could still get a bad </a:t>
            </a:r>
            <a:r>
              <a:rPr lang="en" sz="1800">
                <a:solidFill>
                  <a:srgbClr val="FF0000"/>
                </a:solidFill>
              </a:rPr>
              <a:t>interleaving</a:t>
            </a:r>
            <a:r>
              <a:rPr lang="en" sz="1800">
                <a:solidFill>
                  <a:srgbClr val="595959"/>
                </a:solidFill>
              </a:rPr>
              <a:t> (like our bad </a:t>
            </a:r>
            <a:r>
              <a:rPr b="1" lang="en" sz="1800">
                <a:solidFill>
                  <a:srgbClr val="595959"/>
                </a:solidFill>
                <a:latin typeface="Courier New"/>
                <a:ea typeface="Courier New"/>
                <a:cs typeface="Courier New"/>
                <a:sym typeface="Courier New"/>
              </a:rPr>
              <a:t>peek</a:t>
            </a:r>
            <a:r>
              <a:rPr lang="en" sz="1800">
                <a:solidFill>
                  <a:srgbClr val="595959"/>
                </a:solidFill>
              </a:rPr>
              <a:t> implementation)</a:t>
            </a:r>
            <a:endParaRPr sz="1800">
              <a:solidFill>
                <a:srgbClr val="595959"/>
              </a:solidFill>
            </a:endParaRPr>
          </a:p>
        </p:txBody>
      </p:sp>
      <p:pic>
        <p:nvPicPr>
          <p:cNvPr id="257" name="Google Shape;257;p31"/>
          <p:cNvPicPr preferRelativeResize="0"/>
          <p:nvPr/>
        </p:nvPicPr>
        <p:blipFill>
          <a:blip r:embed="rId3">
            <a:alphaModFix/>
          </a:blip>
          <a:stretch>
            <a:fillRect/>
          </a:stretch>
        </p:blipFill>
        <p:spPr>
          <a:xfrm>
            <a:off x="1979409" y="1509138"/>
            <a:ext cx="2292569" cy="510236"/>
          </a:xfrm>
          <a:prstGeom prst="rect">
            <a:avLst/>
          </a:prstGeom>
          <a:noFill/>
          <a:ln>
            <a:noFill/>
          </a:ln>
        </p:spPr>
      </p:pic>
      <p:pic>
        <p:nvPicPr>
          <p:cNvPr id="258" name="Google Shape;258;p31"/>
          <p:cNvPicPr preferRelativeResize="0"/>
          <p:nvPr/>
        </p:nvPicPr>
        <p:blipFill>
          <a:blip r:embed="rId4">
            <a:alphaModFix/>
          </a:blip>
          <a:stretch>
            <a:fillRect/>
          </a:stretch>
        </p:blipFill>
        <p:spPr>
          <a:xfrm>
            <a:off x="6074842" y="2166062"/>
            <a:ext cx="456895" cy="562332"/>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0000"/>
                </a:solidFill>
              </a:rPr>
              <a:t>Race Conditions</a:t>
            </a:r>
            <a:endParaRPr>
              <a:solidFill>
                <a:srgbClr val="FF0000"/>
              </a:solidFill>
            </a:endParaRPr>
          </a:p>
        </p:txBody>
      </p:sp>
      <p:sp>
        <p:nvSpPr>
          <p:cNvPr id="62" name="Google Shape;62;p14"/>
          <p:cNvSpPr txBox="1"/>
          <p:nvPr>
            <p:ph idx="1" type="body"/>
          </p:nvPr>
        </p:nvSpPr>
        <p:spPr>
          <a:xfrm>
            <a:off x="311700" y="1152475"/>
            <a:ext cx="8520600" cy="39333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lang="en"/>
              <a:t>A </a:t>
            </a:r>
            <a:r>
              <a:rPr lang="en">
                <a:solidFill>
                  <a:srgbClr val="FF0000"/>
                </a:solidFill>
              </a:rPr>
              <a:t>race condition</a:t>
            </a:r>
            <a:r>
              <a:rPr lang="en"/>
              <a:t> occurs when the computation result depends on scheduling (how threads are interleaved)</a:t>
            </a:r>
            <a:endParaRPr/>
          </a:p>
          <a:p>
            <a:pPr indent="-342900" lvl="0" marL="457200" rtl="0" algn="l">
              <a:spcBef>
                <a:spcPts val="1200"/>
              </a:spcBef>
              <a:spcAft>
                <a:spcPts val="0"/>
              </a:spcAft>
              <a:buSzPts val="1800"/>
              <a:buChar char="-"/>
            </a:pPr>
            <a:r>
              <a:rPr lang="en"/>
              <a:t>If T1 and T2 happened to get scheduled in a certain way, things go wrong</a:t>
            </a:r>
            <a:endParaRPr/>
          </a:p>
          <a:p>
            <a:pPr indent="-342900" lvl="0" marL="457200" rtl="0" algn="l">
              <a:spcBef>
                <a:spcPts val="0"/>
              </a:spcBef>
              <a:spcAft>
                <a:spcPts val="0"/>
              </a:spcAft>
              <a:buSzPts val="1800"/>
              <a:buChar char="-"/>
            </a:pPr>
            <a:r>
              <a:rPr lang="en"/>
              <a:t>We, as programmers, cannot control scheduling of threads;</a:t>
            </a:r>
            <a:endParaRPr/>
          </a:p>
          <a:p>
            <a:pPr indent="-342900" lvl="0" marL="457200" rtl="0" algn="l">
              <a:spcBef>
                <a:spcPts val="0"/>
              </a:spcBef>
              <a:spcAft>
                <a:spcPts val="0"/>
              </a:spcAft>
              <a:buSzPts val="1800"/>
              <a:buChar char="-"/>
            </a:pPr>
            <a:r>
              <a:rPr lang="en"/>
              <a:t>Thus we need to write programs that work </a:t>
            </a:r>
            <a:r>
              <a:rPr b="1" i="1" lang="en"/>
              <a:t>independent of scheduling</a:t>
            </a:r>
            <a:endParaRPr b="1" i="1"/>
          </a:p>
          <a:p>
            <a:pPr indent="0" lvl="0" marL="0" rtl="0" algn="l">
              <a:spcBef>
                <a:spcPts val="1200"/>
              </a:spcBef>
              <a:spcAft>
                <a:spcPts val="0"/>
              </a:spcAft>
              <a:buClr>
                <a:schemeClr val="dk1"/>
              </a:buClr>
              <a:buSzPts val="1100"/>
              <a:buFont typeface="Arial"/>
              <a:buNone/>
            </a:pPr>
            <a:r>
              <a:rPr lang="en"/>
              <a:t>Race conditions are bugs that exist only due to concurrency</a:t>
            </a:r>
            <a:endParaRPr/>
          </a:p>
          <a:p>
            <a:pPr indent="-342900" lvl="0" marL="457200" rtl="0" algn="l">
              <a:spcBef>
                <a:spcPts val="1200"/>
              </a:spcBef>
              <a:spcAft>
                <a:spcPts val="0"/>
              </a:spcAft>
              <a:buSzPts val="1800"/>
              <a:buChar char="-"/>
            </a:pPr>
            <a:r>
              <a:rPr lang="en"/>
              <a:t>No interleaved scheduling problems with only 1 thread!</a:t>
            </a:r>
            <a:endParaRPr/>
          </a:p>
          <a:p>
            <a:pPr indent="0" lvl="0" marL="0" rtl="0" algn="l">
              <a:spcBef>
                <a:spcPts val="1200"/>
              </a:spcBef>
              <a:spcAft>
                <a:spcPts val="0"/>
              </a:spcAft>
              <a:buClr>
                <a:schemeClr val="dk1"/>
              </a:buClr>
              <a:buSzPts val="1100"/>
              <a:buFont typeface="Arial"/>
              <a:buNone/>
            </a:pPr>
            <a:r>
              <a:rPr lang="en"/>
              <a:t>Typically, problem is that some </a:t>
            </a:r>
            <a:r>
              <a:rPr i="1" lang="en"/>
              <a:t>intermediate state</a:t>
            </a:r>
            <a:r>
              <a:rPr lang="en"/>
              <a:t> can be seen by another thread; screws up other thread</a:t>
            </a:r>
            <a:endParaRPr/>
          </a:p>
          <a:p>
            <a:pPr indent="-342900" lvl="0" marL="457200" rtl="0" algn="l">
              <a:spcBef>
                <a:spcPts val="1200"/>
              </a:spcBef>
              <a:spcAft>
                <a:spcPts val="0"/>
              </a:spcAft>
              <a:buSzPts val="1800"/>
              <a:buChar char="-"/>
            </a:pPr>
            <a:r>
              <a:rPr lang="en"/>
              <a:t>Consider a ‘partial’ insert in a linked list; say, a new node has been added to the end, but ‘back’ and ‘count’ haven’t been updated</a:t>
            </a:r>
            <a:endParaRPr/>
          </a:p>
        </p:txBody>
      </p:sp>
      <p:pic>
        <p:nvPicPr>
          <p:cNvPr id="63" name="Google Shape;63;p14"/>
          <p:cNvPicPr preferRelativeResize="0"/>
          <p:nvPr/>
        </p:nvPicPr>
        <p:blipFill>
          <a:blip r:embed="rId3">
            <a:alphaModFix/>
          </a:blip>
          <a:stretch>
            <a:fillRect/>
          </a:stretch>
        </p:blipFill>
        <p:spPr>
          <a:xfrm>
            <a:off x="6721441" y="2160144"/>
            <a:ext cx="1395911" cy="91190"/>
          </a:xfrm>
          <a:prstGeom prst="rect">
            <a:avLst/>
          </a:prstGeom>
          <a:noFill/>
          <a:ln>
            <a:noFill/>
          </a:ln>
        </p:spPr>
      </p:pic>
      <p:pic>
        <p:nvPicPr>
          <p:cNvPr id="64" name="Google Shape;64;p14"/>
          <p:cNvPicPr preferRelativeResize="0"/>
          <p:nvPr/>
        </p:nvPicPr>
        <p:blipFill>
          <a:blip r:embed="rId4">
            <a:alphaModFix/>
          </a:blip>
          <a:stretch>
            <a:fillRect/>
          </a:stretch>
        </p:blipFill>
        <p:spPr>
          <a:xfrm>
            <a:off x="5403558" y="2635031"/>
            <a:ext cx="2741596" cy="118896"/>
          </a:xfrm>
          <a:prstGeom prst="rect">
            <a:avLst/>
          </a:prstGeom>
          <a:noFill/>
          <a:ln>
            <a:noFill/>
          </a:ln>
        </p:spPr>
      </p:pic>
      <p:pic>
        <p:nvPicPr>
          <p:cNvPr id="65" name="Google Shape;65;p14"/>
          <p:cNvPicPr preferRelativeResize="0"/>
          <p:nvPr/>
        </p:nvPicPr>
        <p:blipFill>
          <a:blip r:embed="rId5">
            <a:alphaModFix/>
          </a:blip>
          <a:stretch>
            <a:fillRect/>
          </a:stretch>
        </p:blipFill>
        <p:spPr>
          <a:xfrm>
            <a:off x="3655648" y="3886275"/>
            <a:ext cx="1687695" cy="8403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Getting it right</a:t>
            </a:r>
            <a:endParaRPr/>
          </a:p>
        </p:txBody>
      </p:sp>
      <p:sp>
        <p:nvSpPr>
          <p:cNvPr id="264" name="Google Shape;264;p32"/>
          <p:cNvSpPr txBox="1"/>
          <p:nvPr>
            <p:ph idx="1" type="body"/>
          </p:nvPr>
        </p:nvSpPr>
        <p:spPr>
          <a:xfrm>
            <a:off x="311700" y="1152475"/>
            <a:ext cx="8520600" cy="3990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en"/>
              <a:t>Avoiding </a:t>
            </a:r>
            <a:r>
              <a:rPr lang="en">
                <a:solidFill>
                  <a:srgbClr val="FF0000"/>
                </a:solidFill>
              </a:rPr>
              <a:t>race conditions</a:t>
            </a:r>
            <a:r>
              <a:rPr lang="en"/>
              <a:t> on shared resources is difficult</a:t>
            </a:r>
            <a:endParaRPr/>
          </a:p>
          <a:p>
            <a:pPr indent="-342900" lvl="0" marL="457200" rtl="0" algn="l">
              <a:spcBef>
                <a:spcPts val="1200"/>
              </a:spcBef>
              <a:spcAft>
                <a:spcPts val="0"/>
              </a:spcAft>
              <a:buSzPts val="1800"/>
              <a:buChar char="-"/>
            </a:pPr>
            <a:r>
              <a:rPr lang="en"/>
              <a:t>What ‘seems fine’ in a sequential world can get you into trouble when multiple threads are involved</a:t>
            </a:r>
            <a:endParaRPr/>
          </a:p>
          <a:p>
            <a:pPr indent="-342900" lvl="0" marL="457200" rtl="0" algn="l">
              <a:spcBef>
                <a:spcPts val="0"/>
              </a:spcBef>
              <a:spcAft>
                <a:spcPts val="0"/>
              </a:spcAft>
              <a:buSzPts val="1800"/>
              <a:buChar char="-"/>
            </a:pPr>
            <a:r>
              <a:rPr lang="en"/>
              <a:t>Decades of bugs have led to some </a:t>
            </a:r>
            <a:r>
              <a:rPr i="1" lang="en"/>
              <a:t>conventional wisdom</a:t>
            </a:r>
            <a:r>
              <a:rPr lang="en"/>
              <a:t>: general techniques that are known to work</a:t>
            </a:r>
            <a:endParaRPr/>
          </a:p>
          <a:p>
            <a:pPr indent="0" lvl="0" marL="0" rtl="0" algn="l">
              <a:spcBef>
                <a:spcPts val="1200"/>
              </a:spcBef>
              <a:spcAft>
                <a:spcPts val="0"/>
              </a:spcAft>
              <a:buClr>
                <a:schemeClr val="dk1"/>
              </a:buClr>
              <a:buSzPts val="1100"/>
              <a:buFont typeface="Arial"/>
              <a:buNone/>
            </a:pPr>
            <a:r>
              <a:rPr lang="en"/>
              <a:t>Next we discuss this conventional wisdom!</a:t>
            </a:r>
            <a:endParaRPr/>
          </a:p>
          <a:p>
            <a:pPr indent="-342900" lvl="0" marL="457200" rtl="0" algn="l">
              <a:spcBef>
                <a:spcPts val="1200"/>
              </a:spcBef>
              <a:spcAft>
                <a:spcPts val="0"/>
              </a:spcAft>
              <a:buSzPts val="1800"/>
              <a:buChar char="-"/>
            </a:pPr>
            <a:r>
              <a:rPr lang="en"/>
              <a:t>Parts paraphrased from “Java Concurrency in Practice”</a:t>
            </a:r>
            <a:endParaRPr/>
          </a:p>
          <a:p>
            <a:pPr indent="-342900" lvl="0" marL="914400" rtl="0" algn="l">
              <a:spcBef>
                <a:spcPts val="0"/>
              </a:spcBef>
              <a:spcAft>
                <a:spcPts val="0"/>
              </a:spcAft>
              <a:buSzPts val="1800"/>
              <a:buChar char="●"/>
            </a:pPr>
            <a:r>
              <a:rPr lang="en"/>
              <a:t>Chapter 2 (rest of book more advanced)</a:t>
            </a:r>
            <a:endParaRPr/>
          </a:p>
          <a:p>
            <a:pPr indent="-342900" lvl="0" marL="457200" rtl="0" algn="l">
              <a:spcBef>
                <a:spcPts val="0"/>
              </a:spcBef>
              <a:spcAft>
                <a:spcPts val="0"/>
              </a:spcAft>
              <a:buSzPts val="1800"/>
              <a:buChar char="-"/>
            </a:pPr>
            <a:r>
              <a:rPr lang="en"/>
              <a:t>But none of this is specific to Java or a particular book!</a:t>
            </a:r>
            <a:endParaRPr/>
          </a:p>
          <a:p>
            <a:pPr indent="-342900" lvl="0" marL="457200" rtl="0" algn="l">
              <a:spcBef>
                <a:spcPts val="0"/>
              </a:spcBef>
              <a:spcAft>
                <a:spcPts val="0"/>
              </a:spcAft>
              <a:buSzPts val="1800"/>
              <a:buChar char="-"/>
            </a:pPr>
            <a:r>
              <a:rPr lang="en"/>
              <a:t>May be hard to appreciate in beginning, but come back to these guidelines over the years!</a:t>
            </a:r>
            <a:endParaRPr/>
          </a:p>
        </p:txBody>
      </p:sp>
      <p:pic>
        <p:nvPicPr>
          <p:cNvPr id="265" name="Google Shape;265;p32"/>
          <p:cNvPicPr preferRelativeResize="0"/>
          <p:nvPr/>
        </p:nvPicPr>
        <p:blipFill>
          <a:blip r:embed="rId3">
            <a:alphaModFix/>
          </a:blip>
          <a:stretch>
            <a:fillRect/>
          </a:stretch>
        </p:blipFill>
        <p:spPr>
          <a:xfrm>
            <a:off x="1425460" y="1449881"/>
            <a:ext cx="4708153" cy="132920"/>
          </a:xfrm>
          <a:prstGeom prst="rect">
            <a:avLst/>
          </a:prstGeom>
          <a:noFill/>
          <a:ln>
            <a:noFill/>
          </a:ln>
        </p:spPr>
      </p:pic>
      <p:pic>
        <p:nvPicPr>
          <p:cNvPr id="266" name="Google Shape;266;p32"/>
          <p:cNvPicPr preferRelativeResize="0"/>
          <p:nvPr/>
        </p:nvPicPr>
        <p:blipFill>
          <a:blip r:embed="rId4">
            <a:alphaModFix/>
          </a:blip>
          <a:stretch>
            <a:fillRect/>
          </a:stretch>
        </p:blipFill>
        <p:spPr>
          <a:xfrm>
            <a:off x="4321156" y="2504537"/>
            <a:ext cx="2445202" cy="111781"/>
          </a:xfrm>
          <a:prstGeom prst="rect">
            <a:avLst/>
          </a:prstGeom>
          <a:noFill/>
          <a:ln>
            <a:noFill/>
          </a:ln>
        </p:spPr>
      </p:pic>
      <p:pic>
        <p:nvPicPr>
          <p:cNvPr id="267" name="Google Shape;267;p32"/>
          <p:cNvPicPr preferRelativeResize="0"/>
          <p:nvPr/>
        </p:nvPicPr>
        <p:blipFill>
          <a:blip r:embed="rId5">
            <a:alphaModFix/>
          </a:blip>
          <a:stretch>
            <a:fillRect/>
          </a:stretch>
        </p:blipFill>
        <p:spPr>
          <a:xfrm>
            <a:off x="1402477" y="4240133"/>
            <a:ext cx="3117695" cy="76894"/>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3 choices</a:t>
            </a:r>
            <a:endParaRPr/>
          </a:p>
        </p:txBody>
      </p:sp>
      <p:sp>
        <p:nvSpPr>
          <p:cNvPr id="273" name="Google Shape;273;p33"/>
          <p:cNvSpPr txBox="1"/>
          <p:nvPr>
            <p:ph idx="1" type="body"/>
          </p:nvPr>
        </p:nvSpPr>
        <p:spPr>
          <a:xfrm>
            <a:off x="311700" y="1152475"/>
            <a:ext cx="8520600" cy="1912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For every </a:t>
            </a:r>
            <a:r>
              <a:rPr lang="en">
                <a:solidFill>
                  <a:srgbClr val="0000FF"/>
                </a:solidFill>
              </a:rPr>
              <a:t>memory location</a:t>
            </a:r>
            <a:r>
              <a:rPr lang="en"/>
              <a:t> (e.g., object field) in your program, you must obey at least one of the following:</a:t>
            </a:r>
            <a:endParaRPr/>
          </a:p>
          <a:p>
            <a:pPr indent="-342900" lvl="0" marL="457200" rtl="0" algn="l">
              <a:spcBef>
                <a:spcPts val="1200"/>
              </a:spcBef>
              <a:spcAft>
                <a:spcPts val="0"/>
              </a:spcAft>
              <a:buSzPts val="1800"/>
              <a:buAutoNum type="arabicPeriod"/>
            </a:pPr>
            <a:r>
              <a:rPr lang="en">
                <a:solidFill>
                  <a:srgbClr val="0000FF"/>
                </a:solidFill>
              </a:rPr>
              <a:t>Thread-local</a:t>
            </a:r>
            <a:r>
              <a:rPr lang="en"/>
              <a:t>: Do not use the location in &gt; 1 thread</a:t>
            </a:r>
            <a:endParaRPr/>
          </a:p>
          <a:p>
            <a:pPr indent="-342900" lvl="0" marL="457200" rtl="0" algn="l">
              <a:spcBef>
                <a:spcPts val="0"/>
              </a:spcBef>
              <a:spcAft>
                <a:spcPts val="0"/>
              </a:spcAft>
              <a:buSzPts val="1800"/>
              <a:buAutoNum type="arabicPeriod"/>
            </a:pPr>
            <a:r>
              <a:rPr lang="en">
                <a:solidFill>
                  <a:srgbClr val="0000FF"/>
                </a:solidFill>
              </a:rPr>
              <a:t>Immutable</a:t>
            </a:r>
            <a:r>
              <a:rPr lang="en"/>
              <a:t>: Do not write to the memory location</a:t>
            </a:r>
            <a:endParaRPr/>
          </a:p>
          <a:p>
            <a:pPr indent="-342900" lvl="0" marL="457200" rtl="0" algn="l">
              <a:spcBef>
                <a:spcPts val="0"/>
              </a:spcBef>
              <a:spcAft>
                <a:spcPts val="0"/>
              </a:spcAft>
              <a:buSzPts val="1800"/>
              <a:buAutoNum type="arabicPeriod"/>
            </a:pPr>
            <a:r>
              <a:rPr lang="en">
                <a:solidFill>
                  <a:srgbClr val="0000FF"/>
                </a:solidFill>
              </a:rPr>
              <a:t>Shared-and-mutable</a:t>
            </a:r>
            <a:r>
              <a:rPr lang="en"/>
              <a:t>: Use synchronization to control access to the location</a:t>
            </a:r>
            <a:endParaRPr/>
          </a:p>
        </p:txBody>
      </p:sp>
      <p:sp>
        <p:nvSpPr>
          <p:cNvPr id="274" name="Google Shape;274;p33"/>
          <p:cNvSpPr/>
          <p:nvPr/>
        </p:nvSpPr>
        <p:spPr>
          <a:xfrm>
            <a:off x="660175" y="3129900"/>
            <a:ext cx="6366600" cy="1912200"/>
          </a:xfrm>
          <a:prstGeom prst="ellipse">
            <a:avLst/>
          </a:prstGeom>
          <a:solidFill>
            <a:schemeClr val="lt1"/>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3"/>
          <p:cNvSpPr/>
          <p:nvPr/>
        </p:nvSpPr>
        <p:spPr>
          <a:xfrm>
            <a:off x="4067800" y="3589225"/>
            <a:ext cx="2417100" cy="814800"/>
          </a:xfrm>
          <a:prstGeom prst="ellipse">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3"/>
          <p:cNvSpPr/>
          <p:nvPr/>
        </p:nvSpPr>
        <p:spPr>
          <a:xfrm>
            <a:off x="2634925" y="3250225"/>
            <a:ext cx="2417100" cy="1492800"/>
          </a:xfrm>
          <a:prstGeom prst="ellipse">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3"/>
          <p:cNvSpPr txBox="1"/>
          <p:nvPr/>
        </p:nvSpPr>
        <p:spPr>
          <a:xfrm>
            <a:off x="660175" y="3799650"/>
            <a:ext cx="13995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all memory</a:t>
            </a:r>
            <a:endParaRPr sz="1800">
              <a:solidFill>
                <a:schemeClr val="dk2"/>
              </a:solidFill>
            </a:endParaRPr>
          </a:p>
        </p:txBody>
      </p:sp>
      <p:sp>
        <p:nvSpPr>
          <p:cNvPr id="278" name="Google Shape;278;p33"/>
          <p:cNvSpPr txBox="1"/>
          <p:nvPr/>
        </p:nvSpPr>
        <p:spPr>
          <a:xfrm>
            <a:off x="2756750" y="3514075"/>
            <a:ext cx="13995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thread-local memory</a:t>
            </a:r>
            <a:endParaRPr sz="1800">
              <a:solidFill>
                <a:schemeClr val="dk2"/>
              </a:solidFill>
            </a:endParaRPr>
          </a:p>
        </p:txBody>
      </p:sp>
      <p:sp>
        <p:nvSpPr>
          <p:cNvPr id="279" name="Google Shape;279;p33"/>
          <p:cNvSpPr txBox="1"/>
          <p:nvPr/>
        </p:nvSpPr>
        <p:spPr>
          <a:xfrm>
            <a:off x="5052025" y="3634425"/>
            <a:ext cx="13995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immutable memory</a:t>
            </a:r>
            <a:endParaRPr sz="1800">
              <a:solidFill>
                <a:schemeClr val="dk2"/>
              </a:solidFill>
            </a:endParaRPr>
          </a:p>
        </p:txBody>
      </p:sp>
      <p:sp>
        <p:nvSpPr>
          <p:cNvPr id="280" name="Google Shape;280;p33"/>
          <p:cNvSpPr txBox="1"/>
          <p:nvPr/>
        </p:nvSpPr>
        <p:spPr>
          <a:xfrm>
            <a:off x="7360200" y="3080750"/>
            <a:ext cx="1783800" cy="71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need synchronization</a:t>
            </a:r>
            <a:endParaRPr sz="1800">
              <a:solidFill>
                <a:schemeClr val="dk2"/>
              </a:solidFill>
            </a:endParaRPr>
          </a:p>
        </p:txBody>
      </p:sp>
      <p:cxnSp>
        <p:nvCxnSpPr>
          <p:cNvPr id="281" name="Google Shape;281;p33"/>
          <p:cNvCxnSpPr>
            <a:endCxn id="280" idx="1"/>
          </p:cNvCxnSpPr>
          <p:nvPr/>
        </p:nvCxnSpPr>
        <p:spPr>
          <a:xfrm>
            <a:off x="5159400" y="3396950"/>
            <a:ext cx="2200800" cy="43200"/>
          </a:xfrm>
          <a:prstGeom prst="straightConnector1">
            <a:avLst/>
          </a:prstGeom>
          <a:noFill/>
          <a:ln cap="flat" cmpd="sng" w="28575">
            <a:solidFill>
              <a:schemeClr val="dk2"/>
            </a:solidFill>
            <a:prstDash val="solid"/>
            <a:round/>
            <a:headEnd len="med" w="med" type="none"/>
            <a:tailEnd len="med" w="med" type="none"/>
          </a:ln>
        </p:spPr>
      </p:cxnSp>
      <p:pic>
        <p:nvPicPr>
          <p:cNvPr id="282" name="Google Shape;282;p33"/>
          <p:cNvPicPr preferRelativeResize="0"/>
          <p:nvPr/>
        </p:nvPicPr>
        <p:blipFill>
          <a:blip r:embed="rId3">
            <a:alphaModFix/>
          </a:blip>
          <a:stretch>
            <a:fillRect/>
          </a:stretch>
        </p:blipFill>
        <p:spPr>
          <a:xfrm>
            <a:off x="744234" y="2911177"/>
            <a:ext cx="2289565" cy="84021"/>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1. Thread-local</a:t>
            </a:r>
            <a:endParaRPr/>
          </a:p>
        </p:txBody>
      </p:sp>
      <p:sp>
        <p:nvSpPr>
          <p:cNvPr id="288" name="Google Shape;288;p34"/>
          <p:cNvSpPr txBox="1"/>
          <p:nvPr>
            <p:ph idx="1" type="body"/>
          </p:nvPr>
        </p:nvSpPr>
        <p:spPr>
          <a:xfrm>
            <a:off x="311700" y="1152475"/>
            <a:ext cx="8520600" cy="399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Whenever possible, do not share resources</a:t>
            </a:r>
            <a:endParaRPr/>
          </a:p>
          <a:p>
            <a:pPr indent="-342900" lvl="0" marL="457200" rtl="0" algn="l">
              <a:spcBef>
                <a:spcPts val="1200"/>
              </a:spcBef>
              <a:spcAft>
                <a:spcPts val="0"/>
              </a:spcAft>
              <a:buSzPts val="1800"/>
              <a:buChar char="-"/>
            </a:pPr>
            <a:r>
              <a:rPr lang="en"/>
              <a:t>Easier to have each thread have its own </a:t>
            </a:r>
            <a:r>
              <a:rPr b="1" lang="en"/>
              <a:t>thread-local </a:t>
            </a:r>
            <a:r>
              <a:rPr b="1" i="1" lang="en"/>
              <a:t>copy</a:t>
            </a:r>
            <a:r>
              <a:rPr lang="en"/>
              <a:t> of a resource than to have one with shared updates</a:t>
            </a:r>
            <a:endParaRPr/>
          </a:p>
          <a:p>
            <a:pPr indent="-342900" lvl="0" marL="457200" rtl="0" algn="l">
              <a:spcBef>
                <a:spcPts val="0"/>
              </a:spcBef>
              <a:spcAft>
                <a:spcPts val="0"/>
              </a:spcAft>
              <a:buSzPts val="1800"/>
              <a:buChar char="-"/>
            </a:pPr>
            <a:r>
              <a:rPr lang="en"/>
              <a:t>This is correct only if threads do not need to communicate through the resource</a:t>
            </a:r>
            <a:endParaRPr/>
          </a:p>
          <a:p>
            <a:pPr indent="-342900" lvl="0" marL="914400" rtl="0" algn="l">
              <a:spcBef>
                <a:spcPts val="0"/>
              </a:spcBef>
              <a:spcAft>
                <a:spcPts val="0"/>
              </a:spcAft>
              <a:buSzPts val="1800"/>
              <a:buChar char="●"/>
            </a:pPr>
            <a:r>
              <a:rPr lang="en"/>
              <a:t>That is, multiple copies are a correct approach</a:t>
            </a:r>
            <a:endParaRPr/>
          </a:p>
          <a:p>
            <a:pPr indent="-342900" lvl="0" marL="914400" rtl="0" algn="l">
              <a:spcBef>
                <a:spcPts val="0"/>
              </a:spcBef>
              <a:spcAft>
                <a:spcPts val="0"/>
              </a:spcAft>
              <a:buSzPts val="1800"/>
              <a:buChar char="●"/>
            </a:pPr>
            <a:r>
              <a:rPr lang="en"/>
              <a:t>Example: </a:t>
            </a:r>
            <a:r>
              <a:rPr b="1" lang="en">
                <a:latin typeface="Courier New"/>
                <a:ea typeface="Courier New"/>
                <a:cs typeface="Courier New"/>
                <a:sym typeface="Courier New"/>
              </a:rPr>
              <a:t>Random</a:t>
            </a:r>
            <a:r>
              <a:rPr lang="en"/>
              <a:t> objects</a:t>
            </a:r>
            <a:endParaRPr/>
          </a:p>
          <a:p>
            <a:pPr indent="-342900" lvl="0" marL="457200" rtl="0" algn="l">
              <a:spcBef>
                <a:spcPts val="0"/>
              </a:spcBef>
              <a:spcAft>
                <a:spcPts val="0"/>
              </a:spcAft>
              <a:buSzPts val="1800"/>
              <a:buChar char="-"/>
            </a:pPr>
            <a:r>
              <a:rPr lang="en"/>
              <a:t>Note: Because each call-stack is thread-local, never need to synchronize on local variables</a:t>
            </a:r>
            <a:endParaRPr/>
          </a:p>
          <a:p>
            <a:pPr indent="0" lvl="0" marL="0" rtl="0" algn="l">
              <a:spcBef>
                <a:spcPts val="1200"/>
              </a:spcBef>
              <a:spcAft>
                <a:spcPts val="1200"/>
              </a:spcAft>
              <a:buNone/>
            </a:pPr>
            <a:r>
              <a:rPr i="1" lang="en"/>
              <a:t>In typical concurrent programs, the vast majority of objects should be thread-local: shared-memory should be rare – minimize it</a:t>
            </a:r>
            <a:endParaRPr i="1"/>
          </a:p>
        </p:txBody>
      </p:sp>
      <p:pic>
        <p:nvPicPr>
          <p:cNvPr id="289" name="Google Shape;289;p34"/>
          <p:cNvPicPr preferRelativeResize="0"/>
          <p:nvPr/>
        </p:nvPicPr>
        <p:blipFill>
          <a:blip r:embed="rId3">
            <a:alphaModFix/>
          </a:blip>
          <a:stretch>
            <a:fillRect/>
          </a:stretch>
        </p:blipFill>
        <p:spPr>
          <a:xfrm>
            <a:off x="393353" y="1412564"/>
            <a:ext cx="1928206" cy="132739"/>
          </a:xfrm>
          <a:prstGeom prst="rect">
            <a:avLst/>
          </a:prstGeom>
          <a:noFill/>
          <a:ln>
            <a:noFill/>
          </a:ln>
        </p:spPr>
      </p:pic>
      <p:pic>
        <p:nvPicPr>
          <p:cNvPr id="290" name="Google Shape;290;p34"/>
          <p:cNvPicPr preferRelativeResize="0"/>
          <p:nvPr/>
        </p:nvPicPr>
        <p:blipFill>
          <a:blip r:embed="rId4">
            <a:alphaModFix/>
          </a:blip>
          <a:stretch>
            <a:fillRect/>
          </a:stretch>
        </p:blipFill>
        <p:spPr>
          <a:xfrm>
            <a:off x="2442827" y="1954091"/>
            <a:ext cx="4557894" cy="83888"/>
          </a:xfrm>
          <a:prstGeom prst="rect">
            <a:avLst/>
          </a:prstGeom>
          <a:noFill/>
          <a:ln>
            <a:noFill/>
          </a:ln>
        </p:spPr>
      </p:pic>
      <p:pic>
        <p:nvPicPr>
          <p:cNvPr id="291" name="Google Shape;291;p34"/>
          <p:cNvPicPr preferRelativeResize="0"/>
          <p:nvPr/>
        </p:nvPicPr>
        <p:blipFill>
          <a:blip r:embed="rId5">
            <a:alphaModFix/>
          </a:blip>
          <a:stretch>
            <a:fillRect/>
          </a:stretch>
        </p:blipFill>
        <p:spPr>
          <a:xfrm>
            <a:off x="2015908" y="3256637"/>
            <a:ext cx="1215476" cy="335304"/>
          </a:xfrm>
          <a:prstGeom prst="rect">
            <a:avLst/>
          </a:prstGeom>
          <a:noFill/>
          <a:ln>
            <a:noFill/>
          </a:ln>
        </p:spPr>
      </p:pic>
      <p:pic>
        <p:nvPicPr>
          <p:cNvPr id="292" name="Google Shape;292;p34"/>
          <p:cNvPicPr preferRelativeResize="0"/>
          <p:nvPr/>
        </p:nvPicPr>
        <p:blipFill>
          <a:blip r:embed="rId6">
            <a:alphaModFix/>
          </a:blip>
          <a:stretch>
            <a:fillRect/>
          </a:stretch>
        </p:blipFill>
        <p:spPr>
          <a:xfrm>
            <a:off x="5528529" y="3849425"/>
            <a:ext cx="2676980" cy="125811"/>
          </a:xfrm>
          <a:prstGeom prst="rect">
            <a:avLst/>
          </a:prstGeom>
          <a:noFill/>
          <a:ln>
            <a:noFill/>
          </a:ln>
        </p:spPr>
      </p:pic>
      <p:pic>
        <p:nvPicPr>
          <p:cNvPr id="293" name="Google Shape;293;p34"/>
          <p:cNvPicPr preferRelativeResize="0"/>
          <p:nvPr/>
        </p:nvPicPr>
        <p:blipFill>
          <a:blip r:embed="rId7">
            <a:alphaModFix/>
          </a:blip>
          <a:stretch>
            <a:fillRect/>
          </a:stretch>
        </p:blipFill>
        <p:spPr>
          <a:xfrm>
            <a:off x="698549" y="4649518"/>
            <a:ext cx="5737464" cy="125791"/>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2. Immutable</a:t>
            </a:r>
            <a:endParaRPr/>
          </a:p>
        </p:txBody>
      </p:sp>
      <p:sp>
        <p:nvSpPr>
          <p:cNvPr id="299" name="Google Shape;299;p35"/>
          <p:cNvSpPr txBox="1"/>
          <p:nvPr>
            <p:ph idx="1" type="body"/>
          </p:nvPr>
        </p:nvSpPr>
        <p:spPr>
          <a:xfrm>
            <a:off x="311700" y="1152475"/>
            <a:ext cx="8520600" cy="3857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900"/>
              <a:t>Whenever possible, do not update objects</a:t>
            </a:r>
            <a:endParaRPr sz="1900"/>
          </a:p>
          <a:p>
            <a:pPr indent="-349250" lvl="0" marL="914400" rtl="0" algn="l">
              <a:spcBef>
                <a:spcPts val="1200"/>
              </a:spcBef>
              <a:spcAft>
                <a:spcPts val="0"/>
              </a:spcAft>
              <a:buSzPts val="1900"/>
              <a:buChar char="-"/>
            </a:pPr>
            <a:r>
              <a:rPr lang="en" sz="1900"/>
              <a:t>Make new objects instead!</a:t>
            </a:r>
            <a:endParaRPr sz="1900"/>
          </a:p>
          <a:p>
            <a:pPr indent="-349250" lvl="0" marL="457200" rtl="0" algn="l">
              <a:spcBef>
                <a:spcPts val="1000"/>
              </a:spcBef>
              <a:spcAft>
                <a:spcPts val="0"/>
              </a:spcAft>
              <a:buSzPts val="1900"/>
              <a:buChar char="●"/>
            </a:pPr>
            <a:r>
              <a:rPr lang="en" sz="1900"/>
              <a:t>One of the key tenets of </a:t>
            </a:r>
            <a:r>
              <a:rPr i="1" lang="en" sz="1900"/>
              <a:t>functional programming</a:t>
            </a:r>
            <a:r>
              <a:rPr lang="en" sz="1900"/>
              <a:t> (see CSE 341)</a:t>
            </a:r>
            <a:endParaRPr sz="1900"/>
          </a:p>
          <a:p>
            <a:pPr indent="-349250" lvl="0" marL="914400" rtl="0" algn="l">
              <a:spcBef>
                <a:spcPts val="0"/>
              </a:spcBef>
              <a:spcAft>
                <a:spcPts val="0"/>
              </a:spcAft>
              <a:buSzPts val="1900"/>
              <a:buChar char="-"/>
            </a:pPr>
            <a:r>
              <a:rPr lang="en" sz="1900"/>
              <a:t>Generally helpful to avoid </a:t>
            </a:r>
            <a:r>
              <a:rPr i="1" lang="en" sz="1900"/>
              <a:t>side-effects</a:t>
            </a:r>
            <a:endParaRPr i="1" sz="1900"/>
          </a:p>
          <a:p>
            <a:pPr indent="-349250" lvl="0" marL="914400" rtl="0" algn="l">
              <a:spcBef>
                <a:spcPts val="0"/>
              </a:spcBef>
              <a:spcAft>
                <a:spcPts val="0"/>
              </a:spcAft>
              <a:buSzPts val="1900"/>
              <a:buChar char="-"/>
            </a:pPr>
            <a:r>
              <a:rPr lang="en" sz="1900"/>
              <a:t>Much more helpful in a concurrent setting</a:t>
            </a:r>
            <a:endParaRPr sz="1900"/>
          </a:p>
          <a:p>
            <a:pPr indent="-349250" lvl="0" marL="457200" rtl="0" algn="l">
              <a:spcBef>
                <a:spcPts val="1000"/>
              </a:spcBef>
              <a:spcAft>
                <a:spcPts val="0"/>
              </a:spcAft>
              <a:buSzPts val="1900"/>
              <a:buChar char="●"/>
            </a:pPr>
            <a:r>
              <a:rPr lang="en" sz="1900"/>
              <a:t>If a location is only read, never written, then no synchronization is necessary!</a:t>
            </a:r>
            <a:endParaRPr sz="1900"/>
          </a:p>
          <a:p>
            <a:pPr indent="-349250" lvl="0" marL="914400" rtl="0" algn="l">
              <a:spcBef>
                <a:spcPts val="0"/>
              </a:spcBef>
              <a:spcAft>
                <a:spcPts val="0"/>
              </a:spcAft>
              <a:buSzPts val="1900"/>
              <a:buChar char="-"/>
            </a:pPr>
            <a:r>
              <a:rPr lang="en" sz="1900"/>
              <a:t>Simultaneous reads are </a:t>
            </a:r>
            <a:r>
              <a:rPr i="1" lang="en" sz="1900"/>
              <a:t>not</a:t>
            </a:r>
            <a:r>
              <a:rPr lang="en" sz="1900"/>
              <a:t> races and </a:t>
            </a:r>
            <a:r>
              <a:rPr i="1" lang="en" sz="1900"/>
              <a:t>not</a:t>
            </a:r>
            <a:r>
              <a:rPr lang="en" sz="1900"/>
              <a:t> a problem</a:t>
            </a:r>
            <a:endParaRPr sz="1900"/>
          </a:p>
          <a:p>
            <a:pPr indent="0" lvl="0" marL="0" rtl="0" algn="l">
              <a:spcBef>
                <a:spcPts val="1200"/>
              </a:spcBef>
              <a:spcAft>
                <a:spcPts val="1200"/>
              </a:spcAft>
              <a:buNone/>
            </a:pPr>
            <a:r>
              <a:rPr i="1" lang="en" sz="1900"/>
              <a:t>In practice, programmers usually over-use mutation – minimize it</a:t>
            </a:r>
            <a:endParaRPr i="1" sz="1900"/>
          </a:p>
        </p:txBody>
      </p:sp>
      <p:pic>
        <p:nvPicPr>
          <p:cNvPr id="300" name="Google Shape;300;p35"/>
          <p:cNvPicPr preferRelativeResize="0"/>
          <p:nvPr/>
        </p:nvPicPr>
        <p:blipFill>
          <a:blip r:embed="rId3">
            <a:alphaModFix/>
          </a:blip>
          <a:stretch>
            <a:fillRect/>
          </a:stretch>
        </p:blipFill>
        <p:spPr>
          <a:xfrm>
            <a:off x="2885428" y="1527573"/>
            <a:ext cx="2058276" cy="77010"/>
          </a:xfrm>
          <a:prstGeom prst="rect">
            <a:avLst/>
          </a:prstGeom>
          <a:noFill/>
          <a:ln>
            <a:noFill/>
          </a:ln>
        </p:spPr>
      </p:pic>
      <p:pic>
        <p:nvPicPr>
          <p:cNvPr id="301" name="Google Shape;301;p35"/>
          <p:cNvPicPr preferRelativeResize="0"/>
          <p:nvPr/>
        </p:nvPicPr>
        <p:blipFill>
          <a:blip r:embed="rId4">
            <a:alphaModFix/>
          </a:blip>
          <a:stretch>
            <a:fillRect/>
          </a:stretch>
        </p:blipFill>
        <p:spPr>
          <a:xfrm>
            <a:off x="2099630" y="1995392"/>
            <a:ext cx="2174514" cy="104880"/>
          </a:xfrm>
          <a:prstGeom prst="rect">
            <a:avLst/>
          </a:prstGeom>
          <a:noFill/>
          <a:ln>
            <a:noFill/>
          </a:ln>
        </p:spPr>
      </p:pic>
      <p:pic>
        <p:nvPicPr>
          <p:cNvPr id="302" name="Google Shape;302;p35"/>
          <p:cNvPicPr preferRelativeResize="0"/>
          <p:nvPr/>
        </p:nvPicPr>
        <p:blipFill>
          <a:blip r:embed="rId5">
            <a:alphaModFix/>
          </a:blip>
          <a:stretch>
            <a:fillRect/>
          </a:stretch>
        </p:blipFill>
        <p:spPr>
          <a:xfrm>
            <a:off x="1146878" y="3547369"/>
            <a:ext cx="2288657" cy="76988"/>
          </a:xfrm>
          <a:prstGeom prst="rect">
            <a:avLst/>
          </a:prstGeom>
          <a:noFill/>
          <a:ln>
            <a:noFill/>
          </a:ln>
        </p:spPr>
      </p:pic>
      <p:pic>
        <p:nvPicPr>
          <p:cNvPr id="303" name="Google Shape;303;p35"/>
          <p:cNvPicPr preferRelativeResize="0"/>
          <p:nvPr/>
        </p:nvPicPr>
        <p:blipFill>
          <a:blip r:embed="rId6">
            <a:alphaModFix/>
          </a:blip>
          <a:stretch>
            <a:fillRect/>
          </a:stretch>
        </p:blipFill>
        <p:spPr>
          <a:xfrm>
            <a:off x="1269613" y="4195523"/>
            <a:ext cx="3714536" cy="9793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3. The rest: Keep it synchronized</a:t>
            </a:r>
            <a:endParaRPr/>
          </a:p>
        </p:txBody>
      </p:sp>
      <p:sp>
        <p:nvSpPr>
          <p:cNvPr id="309" name="Google Shape;309;p36"/>
          <p:cNvSpPr txBox="1"/>
          <p:nvPr>
            <p:ph idx="1" type="body"/>
          </p:nvPr>
        </p:nvSpPr>
        <p:spPr>
          <a:xfrm>
            <a:off x="311700" y="1152475"/>
            <a:ext cx="8520600" cy="387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After minimizing the amount of memory that is (1) thread-shared and (2) mutable, we need guidelines for how to use locks to keep other data consistent</a:t>
            </a:r>
            <a:endParaRPr/>
          </a:p>
          <a:p>
            <a:pPr indent="0" lvl="0" marL="0" rtl="0" algn="l">
              <a:spcBef>
                <a:spcPts val="1200"/>
              </a:spcBef>
              <a:spcAft>
                <a:spcPts val="0"/>
              </a:spcAft>
              <a:buClr>
                <a:schemeClr val="dk1"/>
              </a:buClr>
              <a:buSzPts val="1100"/>
              <a:buFont typeface="Arial"/>
              <a:buNone/>
            </a:pPr>
            <a:r>
              <a:rPr b="1" lang="en">
                <a:solidFill>
                  <a:srgbClr val="6AA84F"/>
                </a:solidFill>
              </a:rPr>
              <a:t>Guideline #0</a:t>
            </a:r>
            <a:r>
              <a:rPr lang="en">
                <a:solidFill>
                  <a:srgbClr val="6AA84F"/>
                </a:solidFill>
              </a:rPr>
              <a:t>: No</a:t>
            </a:r>
            <a:r>
              <a:rPr lang="en"/>
              <a:t> </a:t>
            </a:r>
            <a:r>
              <a:rPr lang="en">
                <a:solidFill>
                  <a:srgbClr val="0000FF"/>
                </a:solidFill>
              </a:rPr>
              <a:t>data races</a:t>
            </a:r>
            <a:endParaRPr>
              <a:solidFill>
                <a:srgbClr val="0000FF"/>
              </a:solidFill>
            </a:endParaRPr>
          </a:p>
          <a:p>
            <a:pPr indent="-342900" lvl="0" marL="457200" rtl="0" algn="l">
              <a:spcBef>
                <a:spcPts val="1200"/>
              </a:spcBef>
              <a:spcAft>
                <a:spcPts val="0"/>
              </a:spcAft>
              <a:buSzPts val="1800"/>
              <a:buChar char="●"/>
            </a:pPr>
            <a:r>
              <a:rPr i="1" lang="en">
                <a:solidFill>
                  <a:srgbClr val="6AA84F"/>
                </a:solidFill>
              </a:rPr>
              <a:t>Never allow two threads to read/write or write/write the same location at the same time</a:t>
            </a:r>
            <a:r>
              <a:rPr lang="en"/>
              <a:t> (use locks!)</a:t>
            </a:r>
            <a:endParaRPr/>
          </a:p>
          <a:p>
            <a:pPr indent="-342900" lvl="0" marL="914400" rtl="0" algn="l">
              <a:spcBef>
                <a:spcPts val="0"/>
              </a:spcBef>
              <a:spcAft>
                <a:spcPts val="0"/>
              </a:spcAft>
              <a:buSzPts val="1800"/>
              <a:buChar char="-"/>
            </a:pPr>
            <a:r>
              <a:rPr lang="en"/>
              <a:t>Even if it ‘seems safe’</a:t>
            </a:r>
            <a:endParaRPr/>
          </a:p>
          <a:p>
            <a:pPr indent="0" lvl="0" marL="0" rtl="0" algn="l">
              <a:spcBef>
                <a:spcPts val="1200"/>
              </a:spcBef>
              <a:spcAft>
                <a:spcPts val="0"/>
              </a:spcAft>
              <a:buClr>
                <a:schemeClr val="dk1"/>
              </a:buClr>
              <a:buSzPts val="1100"/>
              <a:buFont typeface="Arial"/>
              <a:buNone/>
            </a:pPr>
            <a:r>
              <a:rPr i="1" lang="en"/>
              <a:t>Necessary</a:t>
            </a:r>
            <a:r>
              <a:rPr lang="en"/>
              <a:t>:</a:t>
            </a:r>
            <a:endParaRPr/>
          </a:p>
          <a:p>
            <a:pPr indent="-342900" lvl="0" marL="457200" rtl="0" algn="l">
              <a:spcBef>
                <a:spcPts val="1200"/>
              </a:spcBef>
              <a:spcAft>
                <a:spcPts val="0"/>
              </a:spcAft>
              <a:buSzPts val="1800"/>
              <a:buChar char="●"/>
            </a:pPr>
            <a:r>
              <a:rPr lang="en"/>
              <a:t>a Java or C program with a </a:t>
            </a:r>
            <a:r>
              <a:rPr lang="en">
                <a:solidFill>
                  <a:srgbClr val="0000FF"/>
                </a:solidFill>
              </a:rPr>
              <a:t>data race</a:t>
            </a:r>
            <a:r>
              <a:rPr lang="en"/>
              <a:t> is almost always wrong</a:t>
            </a:r>
            <a:endParaRPr/>
          </a:p>
          <a:p>
            <a:pPr indent="0" lvl="0" marL="0" rtl="0" algn="l">
              <a:spcBef>
                <a:spcPts val="1200"/>
              </a:spcBef>
              <a:spcAft>
                <a:spcPts val="1200"/>
              </a:spcAft>
              <a:buNone/>
            </a:pPr>
            <a:r>
              <a:rPr i="1" lang="en"/>
              <a:t>But </a:t>
            </a:r>
            <a:r>
              <a:rPr i="1" lang="en" u="sng"/>
              <a:t>not</a:t>
            </a:r>
            <a:r>
              <a:rPr i="1" lang="en"/>
              <a:t> sufficient</a:t>
            </a:r>
            <a:r>
              <a:rPr lang="en"/>
              <a:t>: Our </a:t>
            </a:r>
            <a:r>
              <a:rPr b="1" lang="en">
                <a:latin typeface="Courier New"/>
                <a:ea typeface="Courier New"/>
                <a:cs typeface="Courier New"/>
                <a:sym typeface="Courier New"/>
              </a:rPr>
              <a:t>peek</a:t>
            </a:r>
            <a:r>
              <a:rPr lang="en"/>
              <a:t> example had no </a:t>
            </a:r>
            <a:r>
              <a:rPr lang="en">
                <a:solidFill>
                  <a:srgbClr val="0000FF"/>
                </a:solidFill>
              </a:rPr>
              <a:t>data races</a:t>
            </a:r>
            <a:r>
              <a:rPr lang="en"/>
              <a:t>, and it’s still wrong…</a:t>
            </a:r>
            <a:endParaRPr/>
          </a:p>
        </p:txBody>
      </p:sp>
      <p:pic>
        <p:nvPicPr>
          <p:cNvPr id="310" name="Google Shape;310;p36"/>
          <p:cNvPicPr preferRelativeResize="0"/>
          <p:nvPr/>
        </p:nvPicPr>
        <p:blipFill>
          <a:blip r:embed="rId3">
            <a:alphaModFix/>
          </a:blip>
          <a:stretch>
            <a:fillRect/>
          </a:stretch>
        </p:blipFill>
        <p:spPr>
          <a:xfrm>
            <a:off x="1817206" y="2286440"/>
            <a:ext cx="1606594" cy="10523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Consistent Locking</a:t>
            </a:r>
            <a:endParaRPr/>
          </a:p>
        </p:txBody>
      </p:sp>
      <p:sp>
        <p:nvSpPr>
          <p:cNvPr id="316" name="Google Shape;316;p37"/>
          <p:cNvSpPr txBox="1"/>
          <p:nvPr>
            <p:ph idx="1" type="body"/>
          </p:nvPr>
        </p:nvSpPr>
        <p:spPr>
          <a:xfrm>
            <a:off x="311700" y="1152475"/>
            <a:ext cx="8520600" cy="3990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b="1" lang="en">
                <a:solidFill>
                  <a:srgbClr val="6AA84F"/>
                </a:solidFill>
              </a:rPr>
              <a:t>Guideline #1</a:t>
            </a:r>
            <a:r>
              <a:rPr lang="en">
                <a:solidFill>
                  <a:srgbClr val="6AA84F"/>
                </a:solidFill>
              </a:rPr>
              <a:t>: Use consistent locking</a:t>
            </a:r>
            <a:endParaRPr>
              <a:solidFill>
                <a:srgbClr val="6AA84F"/>
              </a:solidFill>
            </a:endParaRPr>
          </a:p>
          <a:p>
            <a:pPr indent="-342900" lvl="0" marL="457200" rtl="0" algn="l">
              <a:spcBef>
                <a:spcPts val="1200"/>
              </a:spcBef>
              <a:spcAft>
                <a:spcPts val="0"/>
              </a:spcAft>
              <a:buClr>
                <a:srgbClr val="6AA84F"/>
              </a:buClr>
              <a:buSzPts val="1800"/>
              <a:buChar char="●"/>
            </a:pPr>
            <a:r>
              <a:rPr i="1" lang="en">
                <a:solidFill>
                  <a:srgbClr val="6AA84F"/>
                </a:solidFill>
              </a:rPr>
              <a:t>For each location needing synchronization, have a lock that is </a:t>
            </a:r>
            <a:r>
              <a:rPr b="1" i="1" lang="en" u="sng">
                <a:solidFill>
                  <a:srgbClr val="6AA84F"/>
                </a:solidFill>
              </a:rPr>
              <a:t>always</a:t>
            </a:r>
            <a:r>
              <a:rPr i="1" lang="en">
                <a:solidFill>
                  <a:srgbClr val="6AA84F"/>
                </a:solidFill>
              </a:rPr>
              <a:t> held when reading or writing the location</a:t>
            </a:r>
            <a:endParaRPr i="1">
              <a:solidFill>
                <a:srgbClr val="6AA84F"/>
              </a:solidFill>
            </a:endParaRPr>
          </a:p>
          <a:p>
            <a:pPr indent="-342900" lvl="0" marL="457200" rtl="0" algn="l">
              <a:spcBef>
                <a:spcPts val="1000"/>
              </a:spcBef>
              <a:spcAft>
                <a:spcPts val="0"/>
              </a:spcAft>
              <a:buSzPts val="1800"/>
              <a:buChar char="●"/>
            </a:pPr>
            <a:r>
              <a:rPr lang="en"/>
              <a:t>We say the lock </a:t>
            </a:r>
            <a:r>
              <a:rPr b="1" lang="en"/>
              <a:t>guards</a:t>
            </a:r>
            <a:r>
              <a:rPr lang="en"/>
              <a:t> the location</a:t>
            </a:r>
            <a:endParaRPr/>
          </a:p>
          <a:p>
            <a:pPr indent="-342900" lvl="0" marL="457200" rtl="0" algn="l">
              <a:spcBef>
                <a:spcPts val="1000"/>
              </a:spcBef>
              <a:spcAft>
                <a:spcPts val="0"/>
              </a:spcAft>
              <a:buSzPts val="1800"/>
              <a:buChar char="●"/>
            </a:pPr>
            <a:r>
              <a:rPr lang="en"/>
              <a:t>The same lock can (and often should) guard multiple locations (ex. multiple fields in a class)</a:t>
            </a:r>
            <a:endParaRPr/>
          </a:p>
          <a:p>
            <a:pPr indent="-342900" lvl="0" marL="457200" rtl="0" algn="l">
              <a:spcBef>
                <a:spcPts val="1000"/>
              </a:spcBef>
              <a:spcAft>
                <a:spcPts val="0"/>
              </a:spcAft>
              <a:buSzPts val="1800"/>
              <a:buChar char="●"/>
            </a:pPr>
            <a:r>
              <a:rPr lang="en"/>
              <a:t>Clearly document the guard for each location</a:t>
            </a:r>
            <a:endParaRPr/>
          </a:p>
          <a:p>
            <a:pPr indent="-342900" lvl="0" marL="457200" rtl="0" algn="l">
              <a:spcBef>
                <a:spcPts val="1000"/>
              </a:spcBef>
              <a:spcAft>
                <a:spcPts val="0"/>
              </a:spcAft>
              <a:buSzPts val="1800"/>
              <a:buChar char="●"/>
            </a:pPr>
            <a:r>
              <a:rPr lang="en"/>
              <a:t>In Java, often the guard is the object containing the location</a:t>
            </a:r>
            <a:endParaRPr/>
          </a:p>
          <a:p>
            <a:pPr indent="-342900" lvl="0" marL="914400" rtl="0" algn="l">
              <a:spcBef>
                <a:spcPts val="0"/>
              </a:spcBef>
              <a:spcAft>
                <a:spcPts val="0"/>
              </a:spcAft>
              <a:buSzPts val="1800"/>
              <a:buChar char="-"/>
            </a:pPr>
            <a:r>
              <a:rPr b="1" lang="en">
                <a:latin typeface="Courier New"/>
                <a:ea typeface="Courier New"/>
                <a:cs typeface="Courier New"/>
                <a:sym typeface="Courier New"/>
              </a:rPr>
              <a:t>this</a:t>
            </a:r>
            <a:r>
              <a:rPr lang="en"/>
              <a:t> inside the object’s methods</a:t>
            </a:r>
            <a:endParaRPr/>
          </a:p>
          <a:p>
            <a:pPr indent="-342900" lvl="0" marL="914400" rtl="0" algn="l">
              <a:spcBef>
                <a:spcPts val="0"/>
              </a:spcBef>
              <a:spcAft>
                <a:spcPts val="0"/>
              </a:spcAft>
              <a:buSzPts val="1800"/>
              <a:buChar char="-"/>
            </a:pPr>
            <a:r>
              <a:rPr lang="en"/>
              <a:t>But also often guard a larger structure with one lock to ensure mutual exclusion on the structure</a:t>
            </a:r>
            <a:endParaRPr/>
          </a:p>
        </p:txBody>
      </p:sp>
      <p:pic>
        <p:nvPicPr>
          <p:cNvPr id="317" name="Google Shape;317;p37"/>
          <p:cNvPicPr preferRelativeResize="0"/>
          <p:nvPr/>
        </p:nvPicPr>
        <p:blipFill>
          <a:blip r:embed="rId3">
            <a:alphaModFix/>
          </a:blip>
          <a:stretch>
            <a:fillRect/>
          </a:stretch>
        </p:blipFill>
        <p:spPr>
          <a:xfrm>
            <a:off x="2291381" y="1453671"/>
            <a:ext cx="1920312" cy="70084"/>
          </a:xfrm>
          <a:prstGeom prst="rect">
            <a:avLst/>
          </a:prstGeom>
          <a:noFill/>
          <a:ln>
            <a:noFill/>
          </a:ln>
        </p:spPr>
      </p:pic>
      <p:pic>
        <p:nvPicPr>
          <p:cNvPr id="318" name="Google Shape;318;p37"/>
          <p:cNvPicPr preferRelativeResize="0"/>
          <p:nvPr/>
        </p:nvPicPr>
        <p:blipFill>
          <a:blip r:embed="rId4">
            <a:alphaModFix/>
          </a:blip>
          <a:stretch>
            <a:fillRect/>
          </a:stretch>
        </p:blipFill>
        <p:spPr>
          <a:xfrm>
            <a:off x="5784268" y="1560638"/>
            <a:ext cx="2147480" cy="447683"/>
          </a:xfrm>
          <a:prstGeom prst="rect">
            <a:avLst/>
          </a:prstGeom>
          <a:noFill/>
          <a:ln>
            <a:noFill/>
          </a:ln>
        </p:spPr>
      </p:pic>
      <p:pic>
        <p:nvPicPr>
          <p:cNvPr id="319" name="Google Shape;319;p37"/>
          <p:cNvPicPr preferRelativeResize="0"/>
          <p:nvPr/>
        </p:nvPicPr>
        <p:blipFill>
          <a:blip r:embed="rId5">
            <a:alphaModFix/>
          </a:blip>
          <a:stretch>
            <a:fillRect/>
          </a:stretch>
        </p:blipFill>
        <p:spPr>
          <a:xfrm>
            <a:off x="2388340" y="2242495"/>
            <a:ext cx="1000253" cy="139895"/>
          </a:xfrm>
          <a:prstGeom prst="rect">
            <a:avLst/>
          </a:prstGeom>
          <a:noFill/>
          <a:ln>
            <a:noFill/>
          </a:ln>
        </p:spPr>
      </p:pic>
      <p:pic>
        <p:nvPicPr>
          <p:cNvPr id="320" name="Google Shape;320;p37"/>
          <p:cNvPicPr preferRelativeResize="0"/>
          <p:nvPr/>
        </p:nvPicPr>
        <p:blipFill>
          <a:blip r:embed="rId6">
            <a:alphaModFix/>
          </a:blip>
          <a:stretch>
            <a:fillRect/>
          </a:stretch>
        </p:blipFill>
        <p:spPr>
          <a:xfrm>
            <a:off x="1036473" y="3984176"/>
            <a:ext cx="842870" cy="280957"/>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Consistent Locking (continued)</a:t>
            </a:r>
            <a:endParaRPr/>
          </a:p>
        </p:txBody>
      </p:sp>
      <p:sp>
        <p:nvSpPr>
          <p:cNvPr id="326" name="Google Shape;326;p38"/>
          <p:cNvSpPr txBox="1"/>
          <p:nvPr>
            <p:ph idx="1" type="body"/>
          </p:nvPr>
        </p:nvSpPr>
        <p:spPr>
          <a:xfrm>
            <a:off x="311700" y="1152475"/>
            <a:ext cx="8520600" cy="39909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The mapping from locations to guarding locks is </a:t>
            </a:r>
            <a:r>
              <a:rPr i="1" lang="en"/>
              <a:t>conceptual</a:t>
            </a:r>
            <a:endParaRPr i="1"/>
          </a:p>
          <a:p>
            <a:pPr indent="-342900" lvl="0" marL="914400" rtl="0" algn="l">
              <a:spcBef>
                <a:spcPts val="0"/>
              </a:spcBef>
              <a:spcAft>
                <a:spcPts val="0"/>
              </a:spcAft>
              <a:buSzPts val="1800"/>
              <a:buChar char="-"/>
            </a:pPr>
            <a:r>
              <a:rPr lang="en"/>
              <a:t>Must be enforced by you as the programmer</a:t>
            </a:r>
            <a:endParaRPr/>
          </a:p>
          <a:p>
            <a:pPr indent="-342900" lvl="0" marL="457200" rtl="0" algn="l">
              <a:spcBef>
                <a:spcPts val="0"/>
              </a:spcBef>
              <a:spcAft>
                <a:spcPts val="0"/>
              </a:spcAft>
              <a:buSzPts val="1800"/>
              <a:buChar char="●"/>
            </a:pPr>
            <a:r>
              <a:rPr lang="en"/>
              <a:t>It partitions the </a:t>
            </a:r>
            <a:r>
              <a:rPr b="1" lang="en"/>
              <a:t>shared-and-mutable</a:t>
            </a:r>
            <a:r>
              <a:rPr lang="en"/>
              <a:t> locations into “which lock”</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ts val="1100"/>
              <a:buFont typeface="Arial"/>
              <a:buNone/>
            </a:pPr>
            <a:r>
              <a:rPr lang="en"/>
              <a:t>Consistent locking is:</a:t>
            </a:r>
            <a:endParaRPr/>
          </a:p>
          <a:p>
            <a:pPr indent="-342900" lvl="0" marL="457200" rtl="0" algn="l">
              <a:spcBef>
                <a:spcPts val="1200"/>
              </a:spcBef>
              <a:spcAft>
                <a:spcPts val="0"/>
              </a:spcAft>
              <a:buSzPts val="1800"/>
              <a:buChar char="●"/>
            </a:pPr>
            <a:r>
              <a:rPr i="1" lang="en"/>
              <a:t>Not sufficient</a:t>
            </a:r>
            <a:r>
              <a:rPr lang="en"/>
              <a:t>: It prevents all </a:t>
            </a:r>
            <a:r>
              <a:rPr lang="en">
                <a:solidFill>
                  <a:srgbClr val="0000FF"/>
                </a:solidFill>
              </a:rPr>
              <a:t>data races</a:t>
            </a:r>
            <a:r>
              <a:rPr lang="en"/>
              <a:t> but still allows </a:t>
            </a:r>
            <a:r>
              <a:rPr lang="en">
                <a:solidFill>
                  <a:srgbClr val="0000FF"/>
                </a:solidFill>
              </a:rPr>
              <a:t>bad interleavings</a:t>
            </a:r>
            <a:endParaRPr>
              <a:solidFill>
                <a:srgbClr val="0000FF"/>
              </a:solidFill>
            </a:endParaRPr>
          </a:p>
          <a:p>
            <a:pPr indent="-342900" lvl="0" marL="914400" rtl="0" algn="l">
              <a:spcBef>
                <a:spcPts val="0"/>
              </a:spcBef>
              <a:spcAft>
                <a:spcPts val="0"/>
              </a:spcAft>
              <a:buSzPts val="1800"/>
              <a:buChar char="-"/>
            </a:pPr>
            <a:r>
              <a:rPr lang="en"/>
              <a:t>Our </a:t>
            </a:r>
            <a:r>
              <a:rPr b="1" lang="en">
                <a:latin typeface="Courier New"/>
                <a:ea typeface="Courier New"/>
                <a:cs typeface="Courier New"/>
                <a:sym typeface="Courier New"/>
              </a:rPr>
              <a:t>peek</a:t>
            </a:r>
            <a:r>
              <a:rPr lang="en"/>
              <a:t> example used consistent locking, but still had exposed intermediate states (and allowed potential </a:t>
            </a:r>
            <a:r>
              <a:rPr lang="en">
                <a:solidFill>
                  <a:srgbClr val="0000FF"/>
                </a:solidFill>
              </a:rPr>
              <a:t>bad interleavings</a:t>
            </a:r>
            <a:r>
              <a:rPr lang="en"/>
              <a:t>)</a:t>
            </a:r>
            <a:endParaRPr/>
          </a:p>
          <a:p>
            <a:pPr indent="-292100" lvl="0" marL="457200" rtl="0" algn="l">
              <a:spcBef>
                <a:spcPts val="0"/>
              </a:spcBef>
              <a:spcAft>
                <a:spcPts val="0"/>
              </a:spcAft>
              <a:buSzPts val="1000"/>
              <a:buChar char="●"/>
            </a:pPr>
            <a:r>
              <a:rPr i="1" lang="en" sz="1000"/>
              <a:t>(Aside) Not necessary</a:t>
            </a:r>
            <a:r>
              <a:rPr lang="en" sz="1000"/>
              <a:t>: You could have different locking protocols for different phases of your program as long as all threads are coordinated moving from one phase to next. eg. at start of program data structure is being updated (needs locks), later it is not modified so can be read simultaneous (no locks).</a:t>
            </a:r>
            <a:endParaRPr sz="1000"/>
          </a:p>
        </p:txBody>
      </p:sp>
      <p:pic>
        <p:nvPicPr>
          <p:cNvPr id="327" name="Google Shape;327;p38"/>
          <p:cNvPicPr preferRelativeResize="0"/>
          <p:nvPr/>
        </p:nvPicPr>
        <p:blipFill>
          <a:blip r:embed="rId3">
            <a:alphaModFix/>
          </a:blip>
          <a:stretch>
            <a:fillRect/>
          </a:stretch>
        </p:blipFill>
        <p:spPr>
          <a:xfrm>
            <a:off x="3204863" y="2197875"/>
            <a:ext cx="4207756" cy="1247500"/>
          </a:xfrm>
          <a:prstGeom prst="rect">
            <a:avLst/>
          </a:prstGeom>
          <a:noFill/>
          <a:ln>
            <a:noFill/>
          </a:ln>
        </p:spPr>
      </p:pic>
      <p:pic>
        <p:nvPicPr>
          <p:cNvPr id="328" name="Google Shape;328;p38"/>
          <p:cNvPicPr preferRelativeResize="0"/>
          <p:nvPr/>
        </p:nvPicPr>
        <p:blipFill>
          <a:blip r:embed="rId4">
            <a:alphaModFix/>
          </a:blip>
          <a:stretch>
            <a:fillRect/>
          </a:stretch>
        </p:blipFill>
        <p:spPr>
          <a:xfrm>
            <a:off x="3171903" y="2134251"/>
            <a:ext cx="1251870" cy="1475668"/>
          </a:xfrm>
          <a:prstGeom prst="rect">
            <a:avLst/>
          </a:prstGeom>
          <a:noFill/>
          <a:ln>
            <a:noFill/>
          </a:ln>
        </p:spPr>
      </p:pic>
      <p:pic>
        <p:nvPicPr>
          <p:cNvPr id="329" name="Google Shape;329;p38"/>
          <p:cNvPicPr preferRelativeResize="0"/>
          <p:nvPr/>
        </p:nvPicPr>
        <p:blipFill>
          <a:blip r:embed="rId5">
            <a:alphaModFix/>
          </a:blip>
          <a:stretch>
            <a:fillRect/>
          </a:stretch>
        </p:blipFill>
        <p:spPr>
          <a:xfrm>
            <a:off x="5158790" y="2136373"/>
            <a:ext cx="442106" cy="1452633"/>
          </a:xfrm>
          <a:prstGeom prst="rect">
            <a:avLst/>
          </a:prstGeom>
          <a:noFill/>
          <a:ln>
            <a:noFill/>
          </a:ln>
        </p:spPr>
      </p:pic>
      <p:pic>
        <p:nvPicPr>
          <p:cNvPr id="330" name="Google Shape;330;p38"/>
          <p:cNvPicPr preferRelativeResize="0"/>
          <p:nvPr/>
        </p:nvPicPr>
        <p:blipFill>
          <a:blip r:embed="rId6">
            <a:alphaModFix/>
          </a:blip>
          <a:stretch>
            <a:fillRect/>
          </a:stretch>
        </p:blipFill>
        <p:spPr>
          <a:xfrm>
            <a:off x="5803548" y="1786732"/>
            <a:ext cx="5439883" cy="3859660"/>
          </a:xfrm>
          <a:prstGeom prst="rect">
            <a:avLst/>
          </a:prstGeom>
          <a:noFill/>
          <a:ln>
            <a:noFill/>
          </a:ln>
        </p:spPr>
      </p:pic>
      <p:pic>
        <p:nvPicPr>
          <p:cNvPr id="331" name="Google Shape;331;p38"/>
          <p:cNvPicPr preferRelativeResize="0"/>
          <p:nvPr/>
        </p:nvPicPr>
        <p:blipFill>
          <a:blip r:embed="rId7">
            <a:alphaModFix/>
          </a:blip>
          <a:stretch>
            <a:fillRect/>
          </a:stretch>
        </p:blipFill>
        <p:spPr>
          <a:xfrm>
            <a:off x="5942559" y="3469178"/>
            <a:ext cx="922434" cy="146751"/>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Lock granularity</a:t>
            </a:r>
            <a:endParaRPr/>
          </a:p>
        </p:txBody>
      </p:sp>
      <p:sp>
        <p:nvSpPr>
          <p:cNvPr id="337" name="Google Shape;337;p39"/>
          <p:cNvSpPr txBox="1"/>
          <p:nvPr>
            <p:ph idx="1" type="body"/>
          </p:nvPr>
        </p:nvSpPr>
        <p:spPr>
          <a:xfrm>
            <a:off x="311700" y="1152475"/>
            <a:ext cx="5275200" cy="3990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Clr>
                <a:schemeClr val="dk1"/>
              </a:buClr>
              <a:buSzPts val="1100"/>
              <a:buFont typeface="Arial"/>
              <a:buNone/>
            </a:pPr>
            <a:r>
              <a:rPr b="1" lang="en"/>
              <a:t>Coarse-grained:</a:t>
            </a:r>
            <a:r>
              <a:rPr lang="en"/>
              <a:t> Fewer locks, i.e., more objects per lock</a:t>
            </a:r>
            <a:endParaRPr/>
          </a:p>
          <a:p>
            <a:pPr indent="-342900" lvl="0" marL="457200" rtl="0" algn="l">
              <a:spcBef>
                <a:spcPts val="1200"/>
              </a:spcBef>
              <a:spcAft>
                <a:spcPts val="0"/>
              </a:spcAft>
              <a:buSzPts val="1800"/>
              <a:buChar char="-"/>
            </a:pPr>
            <a:r>
              <a:rPr lang="en"/>
              <a:t>Example: One lock for entire data structure (e.g., array)</a:t>
            </a:r>
            <a:endParaRPr/>
          </a:p>
          <a:p>
            <a:pPr indent="-342900" lvl="0" marL="457200" rtl="0" algn="l">
              <a:spcBef>
                <a:spcPts val="0"/>
              </a:spcBef>
              <a:spcAft>
                <a:spcPts val="0"/>
              </a:spcAft>
              <a:buSzPts val="1800"/>
              <a:buChar char="-"/>
            </a:pPr>
            <a:r>
              <a:rPr lang="en"/>
              <a:t>Example: One lock for all bank accounts</a:t>
            </a:r>
            <a:endParaRPr/>
          </a:p>
          <a:p>
            <a:pPr indent="0" lvl="0" marL="0" rtl="0" algn="l">
              <a:spcBef>
                <a:spcPts val="1200"/>
              </a:spcBef>
              <a:spcAft>
                <a:spcPts val="0"/>
              </a:spcAft>
              <a:buClr>
                <a:schemeClr val="dk1"/>
              </a:buClr>
              <a:buSzPts val="1100"/>
              <a:buFont typeface="Arial"/>
              <a:buNone/>
            </a:pPr>
            <a:r>
              <a:rPr b="1" lang="en"/>
              <a:t>Fine-grained:</a:t>
            </a:r>
            <a:r>
              <a:rPr lang="en"/>
              <a:t> More locks, i.e., fewer objects per lock</a:t>
            </a:r>
            <a:endParaRPr/>
          </a:p>
          <a:p>
            <a:pPr indent="-342900" lvl="0" marL="457200" rtl="0" algn="l">
              <a:spcBef>
                <a:spcPts val="1200"/>
              </a:spcBef>
              <a:spcAft>
                <a:spcPts val="0"/>
              </a:spcAft>
              <a:buSzPts val="1800"/>
              <a:buChar char="-"/>
            </a:pPr>
            <a:r>
              <a:rPr lang="en"/>
              <a:t>Example: One lock per data element (e.g., array index)</a:t>
            </a:r>
            <a:endParaRPr/>
          </a:p>
          <a:p>
            <a:pPr indent="-342900" lvl="0" marL="457200" rtl="0" algn="l">
              <a:spcBef>
                <a:spcPts val="0"/>
              </a:spcBef>
              <a:spcAft>
                <a:spcPts val="0"/>
              </a:spcAft>
              <a:buSzPts val="1800"/>
              <a:buChar char="-"/>
            </a:pPr>
            <a:r>
              <a:rPr lang="en"/>
              <a:t>Example: One lock per bank account</a:t>
            </a:r>
            <a:endParaRPr/>
          </a:p>
          <a:p>
            <a:pPr indent="0" lvl="0" marL="0" rtl="0" algn="l">
              <a:spcBef>
                <a:spcPts val="1200"/>
              </a:spcBef>
              <a:spcAft>
                <a:spcPts val="1200"/>
              </a:spcAft>
              <a:buNone/>
            </a:pPr>
            <a:r>
              <a:rPr lang="en">
                <a:solidFill>
                  <a:srgbClr val="0000FF"/>
                </a:solidFill>
              </a:rPr>
              <a:t>“Coarse-grained vs. fine-grained” is really a continuum</a:t>
            </a:r>
            <a:endParaRPr>
              <a:solidFill>
                <a:srgbClr val="0000FF"/>
              </a:solidFill>
            </a:endParaRPr>
          </a:p>
        </p:txBody>
      </p:sp>
      <p:pic>
        <p:nvPicPr>
          <p:cNvPr id="338" name="Google Shape;338;p39"/>
          <p:cNvPicPr preferRelativeResize="0"/>
          <p:nvPr/>
        </p:nvPicPr>
        <p:blipFill>
          <a:blip r:embed="rId3">
            <a:alphaModFix/>
          </a:blip>
          <a:stretch>
            <a:fillRect/>
          </a:stretch>
        </p:blipFill>
        <p:spPr>
          <a:xfrm>
            <a:off x="5779868" y="1499675"/>
            <a:ext cx="3125126" cy="927525"/>
          </a:xfrm>
          <a:prstGeom prst="rect">
            <a:avLst/>
          </a:prstGeom>
          <a:noFill/>
          <a:ln>
            <a:noFill/>
          </a:ln>
        </p:spPr>
      </p:pic>
      <p:pic>
        <p:nvPicPr>
          <p:cNvPr id="339" name="Google Shape;339;p39"/>
          <p:cNvPicPr preferRelativeResize="0"/>
          <p:nvPr/>
        </p:nvPicPr>
        <p:blipFill>
          <a:blip r:embed="rId4">
            <a:alphaModFix/>
          </a:blip>
          <a:stretch>
            <a:fillRect/>
          </a:stretch>
        </p:blipFill>
        <p:spPr>
          <a:xfrm>
            <a:off x="5586900" y="3399224"/>
            <a:ext cx="3511074" cy="745975"/>
          </a:xfrm>
          <a:prstGeom prst="rect">
            <a:avLst/>
          </a:prstGeom>
          <a:noFill/>
          <a:ln>
            <a:noFill/>
          </a:ln>
        </p:spPr>
      </p:pic>
      <p:pic>
        <p:nvPicPr>
          <p:cNvPr id="340" name="Google Shape;340;p39"/>
          <p:cNvPicPr preferRelativeResize="0"/>
          <p:nvPr/>
        </p:nvPicPr>
        <p:blipFill>
          <a:blip r:embed="rId5">
            <a:alphaModFix/>
          </a:blip>
          <a:stretch>
            <a:fillRect/>
          </a:stretch>
        </p:blipFill>
        <p:spPr>
          <a:xfrm>
            <a:off x="486749" y="1448163"/>
            <a:ext cx="2980780" cy="125948"/>
          </a:xfrm>
          <a:prstGeom prst="rect">
            <a:avLst/>
          </a:prstGeom>
          <a:noFill/>
          <a:ln>
            <a:noFill/>
          </a:ln>
        </p:spPr>
      </p:pic>
      <p:pic>
        <p:nvPicPr>
          <p:cNvPr id="341" name="Google Shape;341;p39"/>
          <p:cNvPicPr preferRelativeResize="0"/>
          <p:nvPr/>
        </p:nvPicPr>
        <p:blipFill>
          <a:blip r:embed="rId6">
            <a:alphaModFix/>
          </a:blip>
          <a:stretch>
            <a:fillRect/>
          </a:stretch>
        </p:blipFill>
        <p:spPr>
          <a:xfrm>
            <a:off x="1890344" y="2106072"/>
            <a:ext cx="3118394" cy="650248"/>
          </a:xfrm>
          <a:prstGeom prst="rect">
            <a:avLst/>
          </a:prstGeom>
          <a:noFill/>
          <a:ln>
            <a:noFill/>
          </a:ln>
        </p:spPr>
      </p:pic>
      <p:pic>
        <p:nvPicPr>
          <p:cNvPr id="342" name="Google Shape;342;p39"/>
          <p:cNvPicPr preferRelativeResize="0"/>
          <p:nvPr/>
        </p:nvPicPr>
        <p:blipFill>
          <a:blip r:embed="rId7">
            <a:alphaModFix/>
          </a:blip>
          <a:stretch>
            <a:fillRect/>
          </a:stretch>
        </p:blipFill>
        <p:spPr>
          <a:xfrm>
            <a:off x="498066" y="3043912"/>
            <a:ext cx="1422945" cy="91125"/>
          </a:xfrm>
          <a:prstGeom prst="rect">
            <a:avLst/>
          </a:prstGeom>
          <a:noFill/>
          <a:ln>
            <a:noFill/>
          </a:ln>
        </p:spPr>
      </p:pic>
      <p:pic>
        <p:nvPicPr>
          <p:cNvPr id="343" name="Google Shape;343;p39"/>
          <p:cNvPicPr preferRelativeResize="0"/>
          <p:nvPr/>
        </p:nvPicPr>
        <p:blipFill>
          <a:blip r:embed="rId8">
            <a:alphaModFix/>
          </a:blip>
          <a:stretch>
            <a:fillRect/>
          </a:stretch>
        </p:blipFill>
        <p:spPr>
          <a:xfrm>
            <a:off x="1795831" y="3713819"/>
            <a:ext cx="2811032" cy="104889"/>
          </a:xfrm>
          <a:prstGeom prst="rect">
            <a:avLst/>
          </a:prstGeom>
          <a:noFill/>
          <a:ln>
            <a:noFill/>
          </a:ln>
        </p:spPr>
      </p:pic>
      <p:pic>
        <p:nvPicPr>
          <p:cNvPr id="344" name="Google Shape;344;p39"/>
          <p:cNvPicPr preferRelativeResize="0"/>
          <p:nvPr/>
        </p:nvPicPr>
        <p:blipFill>
          <a:blip r:embed="rId9">
            <a:alphaModFix/>
          </a:blip>
          <a:stretch>
            <a:fillRect/>
          </a:stretch>
        </p:blipFill>
        <p:spPr>
          <a:xfrm>
            <a:off x="1726534" y="4202991"/>
            <a:ext cx="2874809" cy="167872"/>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Separate Chaining Hashtable</a:t>
            </a:r>
            <a:endParaRPr/>
          </a:p>
        </p:txBody>
      </p:sp>
      <p:sp>
        <p:nvSpPr>
          <p:cNvPr id="350" name="Google Shape;350;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Coarse-grained: One lock for entire hashtable</a:t>
            </a:r>
            <a:endParaRPr/>
          </a:p>
          <a:p>
            <a:pPr indent="-342900" lvl="0" marL="457200" rtl="0" algn="l">
              <a:spcBef>
                <a:spcPts val="0"/>
              </a:spcBef>
              <a:spcAft>
                <a:spcPts val="0"/>
              </a:spcAft>
              <a:buSzPts val="1800"/>
              <a:buChar char="●"/>
            </a:pPr>
            <a:r>
              <a:rPr lang="en"/>
              <a:t>Fine-grained: One lock for each bucket</a:t>
            </a:r>
            <a:endParaRPr/>
          </a:p>
          <a:p>
            <a:pPr indent="0" lvl="0" marL="0" rtl="0" algn="l">
              <a:spcBef>
                <a:spcPts val="1200"/>
              </a:spcBef>
              <a:spcAft>
                <a:spcPts val="0"/>
              </a:spcAft>
              <a:buClr>
                <a:schemeClr val="dk1"/>
              </a:buClr>
              <a:buSzPts val="1100"/>
              <a:buFont typeface="Arial"/>
              <a:buNone/>
            </a:pPr>
            <a:r>
              <a:rPr lang="en"/>
              <a:t>Which supports more concurrency for </a:t>
            </a:r>
            <a:r>
              <a:rPr b="1" lang="en">
                <a:latin typeface="Courier New"/>
                <a:ea typeface="Courier New"/>
                <a:cs typeface="Courier New"/>
                <a:sym typeface="Courier New"/>
              </a:rPr>
              <a:t>insert</a:t>
            </a:r>
            <a:r>
              <a:rPr lang="en"/>
              <a:t> and </a:t>
            </a:r>
            <a:r>
              <a:rPr b="1" lang="en">
                <a:latin typeface="Courier New"/>
                <a:ea typeface="Courier New"/>
                <a:cs typeface="Courier New"/>
                <a:sym typeface="Courier New"/>
              </a:rPr>
              <a:t>lookup</a:t>
            </a:r>
            <a:r>
              <a:rPr lang="en"/>
              <a:t>?</a:t>
            </a:r>
            <a:endParaRPr/>
          </a:p>
          <a:p>
            <a:pPr indent="0" lvl="0" marL="0" rtl="0" algn="l">
              <a:spcBef>
                <a:spcPts val="1200"/>
              </a:spcBef>
              <a:spcAft>
                <a:spcPts val="0"/>
              </a:spcAft>
              <a:buNone/>
            </a:pPr>
            <a:r>
              <a:t/>
            </a:r>
            <a:endParaRPr/>
          </a:p>
          <a:p>
            <a:pPr indent="0" lvl="0" marL="0" rtl="0" algn="l">
              <a:spcBef>
                <a:spcPts val="0"/>
              </a:spcBef>
              <a:spcAft>
                <a:spcPts val="0"/>
              </a:spcAft>
              <a:buClr>
                <a:schemeClr val="dk1"/>
              </a:buClr>
              <a:buSzPts val="1100"/>
              <a:buFont typeface="Arial"/>
              <a:buNone/>
            </a:pPr>
            <a:r>
              <a:rPr lang="en"/>
              <a:t>Which makes implementing </a:t>
            </a:r>
            <a:r>
              <a:rPr b="1" lang="en">
                <a:latin typeface="Courier New"/>
                <a:ea typeface="Courier New"/>
                <a:cs typeface="Courier New"/>
                <a:sym typeface="Courier New"/>
              </a:rPr>
              <a:t>resize</a:t>
            </a:r>
            <a:r>
              <a:rPr lang="en"/>
              <a:t> easier?</a:t>
            </a:r>
            <a:endParaRPr/>
          </a:p>
          <a:p>
            <a:pPr indent="-342900" lvl="0" marL="457200" rtl="0" algn="l">
              <a:spcBef>
                <a:spcPts val="0"/>
              </a:spcBef>
              <a:spcAft>
                <a:spcPts val="0"/>
              </a:spcAft>
              <a:buSzPts val="1800"/>
              <a:buChar char="-"/>
            </a:pPr>
            <a:r>
              <a:rPr lang="en"/>
              <a:t>How would you do it?</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If a hashtable has a </a:t>
            </a:r>
            <a:r>
              <a:rPr b="1" lang="en">
                <a:latin typeface="Courier New"/>
                <a:ea typeface="Courier New"/>
                <a:cs typeface="Courier New"/>
                <a:sym typeface="Courier New"/>
              </a:rPr>
              <a:t>numElements</a:t>
            </a:r>
            <a:r>
              <a:rPr lang="en"/>
              <a:t> field, maintaining it will destroy the benefits of using separate locks for each bucket, why?</a:t>
            </a:r>
            <a:endParaRPr/>
          </a:p>
        </p:txBody>
      </p:sp>
      <p:pic>
        <p:nvPicPr>
          <p:cNvPr id="351" name="Google Shape;351;p40"/>
          <p:cNvPicPr preferRelativeResize="0"/>
          <p:nvPr/>
        </p:nvPicPr>
        <p:blipFill>
          <a:blip r:embed="rId3">
            <a:alphaModFix/>
          </a:blip>
          <a:stretch>
            <a:fillRect/>
          </a:stretch>
        </p:blipFill>
        <p:spPr>
          <a:xfrm>
            <a:off x="2398679" y="1463187"/>
            <a:ext cx="3170785" cy="377974"/>
          </a:xfrm>
          <a:prstGeom prst="rect">
            <a:avLst/>
          </a:prstGeom>
          <a:noFill/>
          <a:ln>
            <a:noFill/>
          </a:ln>
        </p:spPr>
      </p:pic>
      <p:pic>
        <p:nvPicPr>
          <p:cNvPr id="352" name="Google Shape;352;p40"/>
          <p:cNvPicPr preferRelativeResize="0"/>
          <p:nvPr/>
        </p:nvPicPr>
        <p:blipFill>
          <a:blip r:embed="rId4">
            <a:alphaModFix/>
          </a:blip>
          <a:stretch>
            <a:fillRect/>
          </a:stretch>
        </p:blipFill>
        <p:spPr>
          <a:xfrm>
            <a:off x="2444853" y="2306722"/>
            <a:ext cx="927534" cy="330258"/>
          </a:xfrm>
          <a:prstGeom prst="rect">
            <a:avLst/>
          </a:prstGeom>
          <a:noFill/>
          <a:ln>
            <a:noFill/>
          </a:ln>
        </p:spPr>
      </p:pic>
      <p:pic>
        <p:nvPicPr>
          <p:cNvPr id="353" name="Google Shape;353;p40"/>
          <p:cNvPicPr preferRelativeResize="0"/>
          <p:nvPr/>
        </p:nvPicPr>
        <p:blipFill>
          <a:blip r:embed="rId5">
            <a:alphaModFix/>
          </a:blip>
          <a:stretch>
            <a:fillRect/>
          </a:stretch>
        </p:blipFill>
        <p:spPr>
          <a:xfrm>
            <a:off x="3486669" y="3077546"/>
            <a:ext cx="1453541" cy="272539"/>
          </a:xfrm>
          <a:prstGeom prst="rect">
            <a:avLst/>
          </a:prstGeom>
          <a:noFill/>
          <a:ln>
            <a:noFill/>
          </a:ln>
        </p:spPr>
      </p:pic>
      <p:pic>
        <p:nvPicPr>
          <p:cNvPr id="354" name="Google Shape;354;p40"/>
          <p:cNvPicPr preferRelativeResize="0"/>
          <p:nvPr/>
        </p:nvPicPr>
        <p:blipFill>
          <a:blip r:embed="rId6">
            <a:alphaModFix/>
          </a:blip>
          <a:stretch>
            <a:fillRect/>
          </a:stretch>
        </p:blipFill>
        <p:spPr>
          <a:xfrm>
            <a:off x="2026491" y="4555454"/>
            <a:ext cx="1249355" cy="350943"/>
          </a:xfrm>
          <a:prstGeom prst="rect">
            <a:avLst/>
          </a:prstGeom>
          <a:noFill/>
          <a:ln>
            <a:noFill/>
          </a:ln>
        </p:spPr>
      </p:pic>
      <p:pic>
        <p:nvPicPr>
          <p:cNvPr id="355" name="Google Shape;355;p40"/>
          <p:cNvPicPr preferRelativeResize="0"/>
          <p:nvPr/>
        </p:nvPicPr>
        <p:blipFill>
          <a:blip r:embed="rId7">
            <a:alphaModFix/>
          </a:blip>
          <a:stretch>
            <a:fillRect/>
          </a:stretch>
        </p:blipFill>
        <p:spPr>
          <a:xfrm>
            <a:off x="3237427" y="4516480"/>
            <a:ext cx="2040881" cy="349466"/>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Critical-section granularity</a:t>
            </a:r>
            <a:endParaRPr/>
          </a:p>
        </p:txBody>
      </p:sp>
      <p:sp>
        <p:nvSpPr>
          <p:cNvPr id="361" name="Google Shape;361;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A second, orthogonal granularity issue is critical-section size</a:t>
            </a:r>
            <a:endParaRPr/>
          </a:p>
          <a:p>
            <a:pPr indent="-342900" lvl="0" marL="457200" rtl="0" algn="l">
              <a:spcBef>
                <a:spcPts val="0"/>
              </a:spcBef>
              <a:spcAft>
                <a:spcPts val="0"/>
              </a:spcAft>
              <a:buSzPts val="1800"/>
              <a:buChar char="-"/>
            </a:pPr>
            <a:r>
              <a:rPr lang="en"/>
              <a:t>How much work to do while holding lock(s)?</a:t>
            </a:r>
            <a:endParaRPr/>
          </a:p>
          <a:p>
            <a:pPr indent="0" lvl="0" marL="0" rtl="0" algn="l">
              <a:spcBef>
                <a:spcPts val="1200"/>
              </a:spcBef>
              <a:spcAft>
                <a:spcPts val="0"/>
              </a:spcAft>
              <a:buClr>
                <a:schemeClr val="dk1"/>
              </a:buClr>
              <a:buSzPts val="1100"/>
              <a:buFont typeface="Arial"/>
              <a:buNone/>
            </a:pPr>
            <a:r>
              <a:rPr lang="en"/>
              <a:t>If critical sections run for too long?</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ts val="1100"/>
              <a:buFont typeface="Arial"/>
              <a:buNone/>
            </a:pPr>
            <a:r>
              <a:rPr lang="en"/>
              <a:t>If critical sections are too short?</a:t>
            </a:r>
            <a:endParaRPr/>
          </a:p>
          <a:p>
            <a:pPr indent="0" lvl="0" marL="0" rtl="0" algn="l">
              <a:spcBef>
                <a:spcPts val="1200"/>
              </a:spcBef>
              <a:spcAft>
                <a:spcPts val="1200"/>
              </a:spcAft>
              <a:buNone/>
            </a:pPr>
            <a:r>
              <a:t/>
            </a:r>
            <a:endParaRPr/>
          </a:p>
        </p:txBody>
      </p:sp>
      <p:pic>
        <p:nvPicPr>
          <p:cNvPr id="362" name="Google Shape;362;p41"/>
          <p:cNvPicPr preferRelativeResize="0"/>
          <p:nvPr/>
        </p:nvPicPr>
        <p:blipFill>
          <a:blip r:embed="rId3">
            <a:alphaModFix/>
          </a:blip>
          <a:stretch>
            <a:fillRect/>
          </a:stretch>
        </p:blipFill>
        <p:spPr>
          <a:xfrm>
            <a:off x="1382219" y="2491872"/>
            <a:ext cx="2414815" cy="342974"/>
          </a:xfrm>
          <a:prstGeom prst="rect">
            <a:avLst/>
          </a:prstGeom>
          <a:noFill/>
          <a:ln>
            <a:noFill/>
          </a:ln>
        </p:spPr>
      </p:pic>
      <p:pic>
        <p:nvPicPr>
          <p:cNvPr id="363" name="Google Shape;363;p41"/>
          <p:cNvPicPr preferRelativeResize="0"/>
          <p:nvPr/>
        </p:nvPicPr>
        <p:blipFill>
          <a:blip r:embed="rId4">
            <a:alphaModFix/>
          </a:blip>
          <a:stretch>
            <a:fillRect/>
          </a:stretch>
        </p:blipFill>
        <p:spPr>
          <a:xfrm>
            <a:off x="1684342" y="4247459"/>
            <a:ext cx="2912950" cy="572810"/>
          </a:xfrm>
          <a:prstGeom prst="rect">
            <a:avLst/>
          </a:prstGeom>
          <a:noFill/>
          <a:ln>
            <a:noFill/>
          </a:ln>
        </p:spPr>
      </p:pic>
      <p:pic>
        <p:nvPicPr>
          <p:cNvPr id="364" name="Google Shape;364;p41"/>
          <p:cNvPicPr preferRelativeResize="0"/>
          <p:nvPr/>
        </p:nvPicPr>
        <p:blipFill>
          <a:blip r:embed="rId5">
            <a:alphaModFix/>
          </a:blip>
          <a:stretch>
            <a:fillRect/>
          </a:stretch>
        </p:blipFill>
        <p:spPr>
          <a:xfrm>
            <a:off x="2331478" y="3777126"/>
            <a:ext cx="921736" cy="35884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solidFill>
                  <a:srgbClr val="FF0000"/>
                </a:solidFill>
              </a:rPr>
              <a:t>Race Conditions</a:t>
            </a:r>
            <a:r>
              <a:rPr lang="en"/>
              <a:t>:</a:t>
            </a:r>
            <a:br>
              <a:rPr lang="en"/>
            </a:br>
            <a:r>
              <a:rPr lang="en"/>
              <a:t>	</a:t>
            </a:r>
            <a:r>
              <a:rPr lang="en">
                <a:solidFill>
                  <a:srgbClr val="0000FF"/>
                </a:solidFill>
              </a:rPr>
              <a:t>Data Races</a:t>
            </a:r>
            <a:r>
              <a:rPr lang="en"/>
              <a:t> vs </a:t>
            </a:r>
            <a:r>
              <a:rPr lang="en">
                <a:solidFill>
                  <a:srgbClr val="0000FF"/>
                </a:solidFill>
              </a:rPr>
              <a:t>Bad Interleavings</a:t>
            </a:r>
            <a:endParaRPr>
              <a:solidFill>
                <a:srgbClr val="0000FF"/>
              </a:solidFill>
            </a:endParaRPr>
          </a:p>
        </p:txBody>
      </p:sp>
      <p:sp>
        <p:nvSpPr>
          <p:cNvPr id="71" name="Google Shape;71;p15"/>
          <p:cNvSpPr txBox="1"/>
          <p:nvPr>
            <p:ph idx="1" type="body"/>
          </p:nvPr>
        </p:nvSpPr>
        <p:spPr>
          <a:xfrm>
            <a:off x="311700" y="1527550"/>
            <a:ext cx="8520600" cy="3041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000"/>
              <a:t>We will make a big distinction between:</a:t>
            </a:r>
            <a:endParaRPr sz="2000"/>
          </a:p>
          <a:p>
            <a:pPr indent="457200" lvl="0" marL="457200" rtl="0" algn="l">
              <a:spcBef>
                <a:spcPts val="1200"/>
              </a:spcBef>
              <a:spcAft>
                <a:spcPts val="0"/>
              </a:spcAft>
              <a:buClr>
                <a:schemeClr val="dk1"/>
              </a:buClr>
              <a:buSzPts val="1100"/>
              <a:buFont typeface="Arial"/>
              <a:buNone/>
            </a:pPr>
            <a:r>
              <a:rPr i="1" lang="en" sz="2000">
                <a:solidFill>
                  <a:srgbClr val="0000FF"/>
                </a:solidFill>
              </a:rPr>
              <a:t>data races</a:t>
            </a:r>
            <a:r>
              <a:rPr lang="en" sz="2000"/>
              <a:t> 	and 		</a:t>
            </a:r>
            <a:r>
              <a:rPr i="1" lang="en" sz="2000">
                <a:solidFill>
                  <a:srgbClr val="0000FF"/>
                </a:solidFill>
              </a:rPr>
              <a:t>bad interleavings</a:t>
            </a:r>
            <a:endParaRPr i="1" sz="2000">
              <a:solidFill>
                <a:srgbClr val="0000FF"/>
              </a:solidFill>
            </a:endParaRPr>
          </a:p>
          <a:p>
            <a:pPr indent="-355600" lvl="0" marL="457200" rtl="0" algn="l">
              <a:spcBef>
                <a:spcPts val="1200"/>
              </a:spcBef>
              <a:spcAft>
                <a:spcPts val="0"/>
              </a:spcAft>
              <a:buSzPts val="2000"/>
              <a:buChar char="-"/>
            </a:pPr>
            <a:r>
              <a:rPr lang="en" sz="2000"/>
              <a:t>Both are kinds of </a:t>
            </a:r>
            <a:r>
              <a:rPr b="1" lang="en" sz="2000">
                <a:solidFill>
                  <a:srgbClr val="FF0000"/>
                </a:solidFill>
              </a:rPr>
              <a:t>race-condition</a:t>
            </a:r>
            <a:r>
              <a:rPr lang="en" sz="2000"/>
              <a:t> bugs</a:t>
            </a:r>
            <a:endParaRPr sz="2000"/>
          </a:p>
          <a:p>
            <a:pPr indent="-355600" lvl="0" marL="457200" rtl="0" algn="l">
              <a:spcBef>
                <a:spcPts val="0"/>
              </a:spcBef>
              <a:spcAft>
                <a:spcPts val="0"/>
              </a:spcAft>
              <a:buSzPts val="2000"/>
              <a:buChar char="-"/>
            </a:pPr>
            <a:r>
              <a:rPr lang="en" sz="2000"/>
              <a:t>Confusion often results from not distinguishing these or using the ambiguous “race condition” to mean only one</a:t>
            </a:r>
            <a:endParaRPr sz="2000"/>
          </a:p>
        </p:txBody>
      </p:sp>
      <p:pic>
        <p:nvPicPr>
          <p:cNvPr id="72" name="Google Shape;72;p15"/>
          <p:cNvPicPr preferRelativeResize="0"/>
          <p:nvPr/>
        </p:nvPicPr>
        <p:blipFill>
          <a:blip r:embed="rId3">
            <a:alphaModFix/>
          </a:blip>
          <a:stretch>
            <a:fillRect/>
          </a:stretch>
        </p:blipFill>
        <p:spPr>
          <a:xfrm>
            <a:off x="736411" y="1243960"/>
            <a:ext cx="4670290" cy="202752"/>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Critical-section granularity</a:t>
            </a:r>
            <a:endParaRPr/>
          </a:p>
        </p:txBody>
      </p:sp>
      <p:sp>
        <p:nvSpPr>
          <p:cNvPr id="370" name="Google Shape;370;p42"/>
          <p:cNvSpPr txBox="1"/>
          <p:nvPr>
            <p:ph idx="1" type="body"/>
          </p:nvPr>
        </p:nvSpPr>
        <p:spPr>
          <a:xfrm>
            <a:off x="311700" y="1152475"/>
            <a:ext cx="8520600" cy="39909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A second, orthogonal granularity issue is critical-section size</a:t>
            </a:r>
            <a:endParaRPr/>
          </a:p>
          <a:p>
            <a:pPr indent="-342900" lvl="0" marL="457200" rtl="0" algn="l">
              <a:spcBef>
                <a:spcPts val="0"/>
              </a:spcBef>
              <a:spcAft>
                <a:spcPts val="0"/>
              </a:spcAft>
              <a:buSzPts val="1800"/>
              <a:buChar char="-"/>
            </a:pPr>
            <a:r>
              <a:rPr lang="en"/>
              <a:t>How much work to do while holding lock(s)?</a:t>
            </a:r>
            <a:endParaRPr/>
          </a:p>
          <a:p>
            <a:pPr indent="0" lvl="0" marL="0" rtl="0" algn="l">
              <a:spcBef>
                <a:spcPts val="1200"/>
              </a:spcBef>
              <a:spcAft>
                <a:spcPts val="0"/>
              </a:spcAft>
              <a:buNone/>
            </a:pPr>
            <a:r>
              <a:rPr lang="en"/>
              <a:t>If critical sections run for too long?</a:t>
            </a:r>
            <a:endParaRPr/>
          </a:p>
          <a:p>
            <a:pPr indent="-342900" lvl="0" marL="457200" rtl="0" algn="l">
              <a:spcBef>
                <a:spcPts val="1200"/>
              </a:spcBef>
              <a:spcAft>
                <a:spcPts val="0"/>
              </a:spcAft>
              <a:buClr>
                <a:srgbClr val="0000FF"/>
              </a:buClr>
              <a:buSzPts val="1800"/>
              <a:buChar char="-"/>
            </a:pPr>
            <a:r>
              <a:rPr lang="en">
                <a:solidFill>
                  <a:srgbClr val="0000FF"/>
                </a:solidFill>
              </a:rPr>
              <a:t>Performance loss because other threads are blocked</a:t>
            </a:r>
            <a:endParaRPr>
              <a:solidFill>
                <a:srgbClr val="0000FF"/>
              </a:solidFill>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If critical sections are too short?</a:t>
            </a:r>
            <a:endParaRPr/>
          </a:p>
          <a:p>
            <a:pPr indent="-342900" lvl="0" marL="457200" rtl="0" algn="l">
              <a:spcBef>
                <a:spcPts val="1200"/>
              </a:spcBef>
              <a:spcAft>
                <a:spcPts val="0"/>
              </a:spcAft>
              <a:buClr>
                <a:srgbClr val="0000FF"/>
              </a:buClr>
              <a:buSzPts val="1800"/>
              <a:buChar char="-"/>
            </a:pPr>
            <a:r>
              <a:rPr lang="en">
                <a:solidFill>
                  <a:srgbClr val="0000FF"/>
                </a:solidFill>
              </a:rPr>
              <a:t>Bugs because you broke up something where other threads should not be able to see the intermediate state</a:t>
            </a:r>
            <a:endParaRPr>
              <a:solidFill>
                <a:srgbClr val="0000FF"/>
              </a:solidFill>
            </a:endParaRPr>
          </a:p>
          <a:p>
            <a:pPr indent="0" lvl="0" marL="0" rtl="0" algn="l">
              <a:spcBef>
                <a:spcPts val="1200"/>
              </a:spcBef>
              <a:spcAft>
                <a:spcPts val="1200"/>
              </a:spcAft>
              <a:buNone/>
            </a:pPr>
            <a:r>
              <a:rPr b="1" i="1" lang="en">
                <a:solidFill>
                  <a:srgbClr val="6AA84F"/>
                </a:solidFill>
              </a:rPr>
              <a:t>Guideline #3:</a:t>
            </a:r>
            <a:r>
              <a:rPr i="1" lang="en">
                <a:solidFill>
                  <a:srgbClr val="6AA84F"/>
                </a:solidFill>
              </a:rPr>
              <a:t> Don’t do expensive computations or I/O in critical sections, but also don’t introduce race conditions; keep it as small as possible but still be correct</a:t>
            </a:r>
            <a:endParaRPr i="1">
              <a:solidFill>
                <a:srgbClr val="6AA84F"/>
              </a:solidFill>
            </a:endParaRPr>
          </a:p>
        </p:txBody>
      </p:sp>
      <p:pic>
        <p:nvPicPr>
          <p:cNvPr id="371" name="Google Shape;371;p42"/>
          <p:cNvPicPr preferRelativeResize="0"/>
          <p:nvPr/>
        </p:nvPicPr>
        <p:blipFill>
          <a:blip r:embed="rId3">
            <a:alphaModFix/>
          </a:blip>
          <a:stretch>
            <a:fillRect/>
          </a:stretch>
        </p:blipFill>
        <p:spPr>
          <a:xfrm>
            <a:off x="2798738" y="4409896"/>
            <a:ext cx="2637163" cy="370742"/>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1: Critical-section granularity</a:t>
            </a:r>
            <a:endParaRPr/>
          </a:p>
        </p:txBody>
      </p:sp>
      <p:sp>
        <p:nvSpPr>
          <p:cNvPr id="377" name="Google Shape;377;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Suppose we want to change the value for a key in a hashtable without removing it from the table</a:t>
            </a:r>
            <a:endParaRPr/>
          </a:p>
          <a:p>
            <a:pPr indent="-342900" lvl="0" marL="457200" rtl="0" algn="l">
              <a:spcBef>
                <a:spcPts val="1200"/>
              </a:spcBef>
              <a:spcAft>
                <a:spcPts val="0"/>
              </a:spcAft>
              <a:buSzPts val="1800"/>
              <a:buChar char="-"/>
            </a:pPr>
            <a:r>
              <a:rPr lang="en"/>
              <a:t>Assume </a:t>
            </a:r>
            <a:r>
              <a:rPr b="1" lang="en">
                <a:latin typeface="Courier New"/>
                <a:ea typeface="Courier New"/>
                <a:cs typeface="Courier New"/>
                <a:sym typeface="Courier New"/>
              </a:rPr>
              <a:t>lock</a:t>
            </a:r>
            <a:r>
              <a:rPr lang="en"/>
              <a:t> guards the whole table</a:t>
            </a:r>
            <a:endParaRPr/>
          </a:p>
          <a:p>
            <a:pPr indent="-342900" lvl="0" marL="457200" rtl="0" algn="l">
              <a:spcBef>
                <a:spcPts val="0"/>
              </a:spcBef>
              <a:spcAft>
                <a:spcPts val="0"/>
              </a:spcAft>
              <a:buSzPts val="1800"/>
              <a:buChar char="-"/>
            </a:pPr>
            <a:r>
              <a:rPr b="1" lang="en">
                <a:latin typeface="Courier New"/>
                <a:ea typeface="Courier New"/>
                <a:cs typeface="Courier New"/>
                <a:sym typeface="Courier New"/>
              </a:rPr>
              <a:t>expensive()</a:t>
            </a:r>
            <a:r>
              <a:rPr lang="en"/>
              <a:t> takes in the old value, and computes a new one, but takes a long time</a:t>
            </a:r>
            <a:endParaRPr/>
          </a:p>
        </p:txBody>
      </p:sp>
      <p:sp>
        <p:nvSpPr>
          <p:cNvPr id="378" name="Google Shape;378;p43"/>
          <p:cNvSpPr txBox="1"/>
          <p:nvPr/>
        </p:nvSpPr>
        <p:spPr>
          <a:xfrm>
            <a:off x="3265525" y="2771900"/>
            <a:ext cx="4182300" cy="20916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synchronized</a:t>
            </a:r>
            <a:r>
              <a:rPr b="1" lang="en" sz="2000">
                <a:latin typeface="Courier New"/>
                <a:ea typeface="Courier New"/>
                <a:cs typeface="Courier New"/>
                <a:sym typeface="Courier New"/>
              </a:rPr>
              <a:t>(</a:t>
            </a:r>
            <a:r>
              <a:rPr b="1" lang="en" sz="2000">
                <a:solidFill>
                  <a:schemeClr val="dk1"/>
                </a:solidFill>
                <a:latin typeface="Courier New"/>
                <a:ea typeface="Courier New"/>
                <a:cs typeface="Courier New"/>
                <a:sym typeface="Courier New"/>
              </a:rPr>
              <a:t>lock)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chemeClr val="dk1"/>
                </a:solidFill>
                <a:latin typeface="Courier New"/>
                <a:ea typeface="Courier New"/>
                <a:cs typeface="Courier New"/>
                <a:sym typeface="Courier New"/>
              </a:rPr>
              <a:t>v1 = table.lookup(k);</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v2 = expensive(v1);</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table.remove(k);</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table.insert(k, v2);</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a:t>
            </a:r>
            <a:endParaRPr b="1" sz="2000">
              <a:latin typeface="Courier New"/>
              <a:ea typeface="Courier New"/>
              <a:cs typeface="Courier New"/>
              <a:sym typeface="Courier New"/>
            </a:endParaRPr>
          </a:p>
        </p:txBody>
      </p:sp>
      <p:pic>
        <p:nvPicPr>
          <p:cNvPr id="379" name="Google Shape;379;p43"/>
          <p:cNvPicPr preferRelativeResize="0"/>
          <p:nvPr/>
        </p:nvPicPr>
        <p:blipFill>
          <a:blip r:embed="rId3">
            <a:alphaModFix/>
          </a:blip>
          <a:stretch>
            <a:fillRect/>
          </a:stretch>
        </p:blipFill>
        <p:spPr>
          <a:xfrm>
            <a:off x="812203" y="3229782"/>
            <a:ext cx="1432725" cy="985435"/>
          </a:xfrm>
          <a:prstGeom prst="rect">
            <a:avLst/>
          </a:prstGeom>
          <a:noFill/>
          <a:ln>
            <a:noFill/>
          </a:ln>
        </p:spPr>
      </p:pic>
      <p:pic>
        <p:nvPicPr>
          <p:cNvPr id="380" name="Google Shape;380;p43"/>
          <p:cNvPicPr preferRelativeResize="0"/>
          <p:nvPr/>
        </p:nvPicPr>
        <p:blipFill>
          <a:blip r:embed="rId4">
            <a:alphaModFix/>
          </a:blip>
          <a:stretch>
            <a:fillRect/>
          </a:stretch>
        </p:blipFill>
        <p:spPr>
          <a:xfrm>
            <a:off x="3662409" y="3344514"/>
            <a:ext cx="2931562" cy="1147437"/>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2: Critical-section granularity</a:t>
            </a:r>
            <a:endParaRPr/>
          </a:p>
        </p:txBody>
      </p:sp>
      <p:sp>
        <p:nvSpPr>
          <p:cNvPr id="386" name="Google Shape;386;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Suppose we want to change the value for a key in a hashtable without removing it from the table</a:t>
            </a:r>
            <a:endParaRPr/>
          </a:p>
          <a:p>
            <a:pPr indent="-342900" lvl="0" marL="457200" rtl="0" algn="l">
              <a:spcBef>
                <a:spcPts val="1200"/>
              </a:spcBef>
              <a:spcAft>
                <a:spcPts val="0"/>
              </a:spcAft>
              <a:buSzPts val="1800"/>
              <a:buChar char="-"/>
            </a:pPr>
            <a:r>
              <a:rPr lang="en"/>
              <a:t>Assume </a:t>
            </a:r>
            <a:r>
              <a:rPr b="1" lang="en">
                <a:latin typeface="Courier New"/>
                <a:ea typeface="Courier New"/>
                <a:cs typeface="Courier New"/>
                <a:sym typeface="Courier New"/>
              </a:rPr>
              <a:t>lock</a:t>
            </a:r>
            <a:r>
              <a:rPr lang="en"/>
              <a:t> guards the whole table</a:t>
            </a:r>
            <a:endParaRPr/>
          </a:p>
        </p:txBody>
      </p:sp>
      <p:sp>
        <p:nvSpPr>
          <p:cNvPr id="387" name="Google Shape;387;p44"/>
          <p:cNvSpPr txBox="1"/>
          <p:nvPr/>
        </p:nvSpPr>
        <p:spPr>
          <a:xfrm>
            <a:off x="3265525" y="2450825"/>
            <a:ext cx="4182300" cy="26115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synchronized</a:t>
            </a:r>
            <a:r>
              <a:rPr b="1" lang="en" sz="2000">
                <a:solidFill>
                  <a:schemeClr val="dk1"/>
                </a:solidFill>
                <a:latin typeface="Courier New"/>
                <a:ea typeface="Courier New"/>
                <a:cs typeface="Courier New"/>
                <a:sym typeface="Courier New"/>
              </a:rPr>
              <a:t>(lock)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chemeClr val="dk1"/>
                </a:solidFill>
                <a:latin typeface="Courier New"/>
                <a:ea typeface="Courier New"/>
                <a:cs typeface="Courier New"/>
                <a:sym typeface="Courier New"/>
              </a:rPr>
              <a:t>v1 = table.lookup(k);</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v2 = expensive(v1);</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synchronized</a:t>
            </a:r>
            <a:r>
              <a:rPr b="1" lang="en" sz="2000">
                <a:solidFill>
                  <a:schemeClr val="dk1"/>
                </a:solidFill>
                <a:latin typeface="Courier New"/>
                <a:ea typeface="Courier New"/>
                <a:cs typeface="Courier New"/>
                <a:sym typeface="Courier New"/>
              </a:rPr>
              <a:t>(lock)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table.remove(k);</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table.insert(k, v2);</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a:t>
            </a:r>
            <a:endParaRPr b="1" sz="2000">
              <a:latin typeface="Courier New"/>
              <a:ea typeface="Courier New"/>
              <a:cs typeface="Courier New"/>
              <a:sym typeface="Courier New"/>
            </a:endParaRPr>
          </a:p>
        </p:txBody>
      </p:sp>
      <p:pic>
        <p:nvPicPr>
          <p:cNvPr id="388" name="Google Shape;388;p44"/>
          <p:cNvPicPr preferRelativeResize="0"/>
          <p:nvPr/>
        </p:nvPicPr>
        <p:blipFill>
          <a:blip r:embed="rId3">
            <a:alphaModFix/>
          </a:blip>
          <a:stretch>
            <a:fillRect/>
          </a:stretch>
        </p:blipFill>
        <p:spPr>
          <a:xfrm>
            <a:off x="674659" y="3020032"/>
            <a:ext cx="1766282" cy="336435"/>
          </a:xfrm>
          <a:prstGeom prst="rect">
            <a:avLst/>
          </a:prstGeom>
          <a:noFill/>
          <a:ln>
            <a:noFill/>
          </a:ln>
        </p:spPr>
      </p:pic>
      <p:pic>
        <p:nvPicPr>
          <p:cNvPr id="389" name="Google Shape;389;p44"/>
          <p:cNvPicPr preferRelativeResize="0"/>
          <p:nvPr/>
        </p:nvPicPr>
        <p:blipFill>
          <a:blip r:embed="rId4">
            <a:alphaModFix/>
          </a:blip>
          <a:stretch>
            <a:fillRect/>
          </a:stretch>
        </p:blipFill>
        <p:spPr>
          <a:xfrm>
            <a:off x="3435326" y="3120944"/>
            <a:ext cx="3137255" cy="1711865"/>
          </a:xfrm>
          <a:prstGeom prst="rect">
            <a:avLst/>
          </a:prstGeom>
          <a:noFill/>
          <a:ln>
            <a:noFill/>
          </a:ln>
        </p:spPr>
      </p:pic>
      <p:pic>
        <p:nvPicPr>
          <p:cNvPr id="390" name="Google Shape;390;p44"/>
          <p:cNvPicPr preferRelativeResize="0"/>
          <p:nvPr/>
        </p:nvPicPr>
        <p:blipFill>
          <a:blip r:embed="rId5">
            <a:alphaModFix/>
          </a:blip>
          <a:stretch>
            <a:fillRect/>
          </a:stretch>
        </p:blipFill>
        <p:spPr>
          <a:xfrm>
            <a:off x="3321253" y="3700344"/>
            <a:ext cx="2838764" cy="97888"/>
          </a:xfrm>
          <a:prstGeom prst="rect">
            <a:avLst/>
          </a:prstGeom>
          <a:noFill/>
          <a:ln>
            <a:noFill/>
          </a:ln>
        </p:spPr>
      </p:pic>
      <p:pic>
        <p:nvPicPr>
          <p:cNvPr id="391" name="Google Shape;391;p44"/>
          <p:cNvPicPr preferRelativeResize="0"/>
          <p:nvPr/>
        </p:nvPicPr>
        <p:blipFill>
          <a:blip r:embed="rId6">
            <a:alphaModFix/>
          </a:blip>
          <a:stretch>
            <a:fillRect/>
          </a:stretch>
        </p:blipFill>
        <p:spPr>
          <a:xfrm>
            <a:off x="3742059" y="3130667"/>
            <a:ext cx="236459" cy="57323"/>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45"/>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3: Critical-section granularity</a:t>
            </a:r>
            <a:endParaRPr/>
          </a:p>
        </p:txBody>
      </p:sp>
      <p:sp>
        <p:nvSpPr>
          <p:cNvPr id="397" name="Google Shape;397;p45"/>
          <p:cNvSpPr txBox="1"/>
          <p:nvPr>
            <p:ph idx="1" type="body"/>
          </p:nvPr>
        </p:nvSpPr>
        <p:spPr>
          <a:xfrm>
            <a:off x="311700" y="524400"/>
            <a:ext cx="8520600" cy="4044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Suppose we want to change the value for a key in a hashtable without removing it from the table</a:t>
            </a:r>
            <a:endParaRPr/>
          </a:p>
        </p:txBody>
      </p:sp>
      <p:sp>
        <p:nvSpPr>
          <p:cNvPr id="398" name="Google Shape;398;p45"/>
          <p:cNvSpPr txBox="1"/>
          <p:nvPr/>
        </p:nvSpPr>
        <p:spPr>
          <a:xfrm>
            <a:off x="2493600" y="963200"/>
            <a:ext cx="6003000" cy="39813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done = false;</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sz="2000">
                <a:solidFill>
                  <a:srgbClr val="0000FF"/>
                </a:solidFill>
                <a:latin typeface="Courier New"/>
                <a:ea typeface="Courier New"/>
                <a:cs typeface="Courier New"/>
                <a:sym typeface="Courier New"/>
              </a:rPr>
              <a:t>while</a:t>
            </a:r>
            <a:r>
              <a:rPr b="1" lang="en" sz="2000">
                <a:solidFill>
                  <a:schemeClr val="dk1"/>
                </a:solidFill>
                <a:latin typeface="Courier New"/>
                <a:ea typeface="Courier New"/>
                <a:cs typeface="Courier New"/>
                <a:sym typeface="Courier New"/>
              </a:rPr>
              <a:t>(!done)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  synchronized</a:t>
            </a:r>
            <a:r>
              <a:rPr b="1" lang="en" sz="2000">
                <a:solidFill>
                  <a:schemeClr val="dk1"/>
                </a:solidFill>
                <a:latin typeface="Courier New"/>
                <a:ea typeface="Courier New"/>
                <a:cs typeface="Courier New"/>
                <a:sym typeface="Courier New"/>
              </a:rPr>
              <a:t>(lock)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chemeClr val="dk1"/>
                </a:solidFill>
                <a:latin typeface="Courier New"/>
                <a:ea typeface="Courier New"/>
                <a:cs typeface="Courier New"/>
                <a:sym typeface="Courier New"/>
              </a:rPr>
              <a:t>v1 = table.lookup(k);</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v2 = expensive(v1);</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  synchronized</a:t>
            </a:r>
            <a:r>
              <a:rPr b="1" lang="en" sz="2000">
                <a:solidFill>
                  <a:schemeClr val="dk1"/>
                </a:solidFill>
                <a:latin typeface="Courier New"/>
                <a:ea typeface="Courier New"/>
                <a:cs typeface="Courier New"/>
                <a:sym typeface="Courier New"/>
              </a:rPr>
              <a:t>(lock)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if</a:t>
            </a:r>
            <a:r>
              <a:rPr b="1" lang="en" sz="2000">
                <a:solidFill>
                  <a:schemeClr val="dk1"/>
                </a:solidFill>
                <a:latin typeface="Courier New"/>
                <a:ea typeface="Courier New"/>
                <a:cs typeface="Courier New"/>
                <a:sym typeface="Courier New"/>
              </a:rPr>
              <a:t>(table.lookup(k) == v1)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done = true;</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table.remove(k);</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table.insert(k, v2);</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a:t>
            </a:r>
            <a:r>
              <a:rPr b="1" lang="en" sz="2000">
                <a:latin typeface="Courier New"/>
                <a:ea typeface="Courier New"/>
                <a:cs typeface="Courier New"/>
                <a:sym typeface="Courier New"/>
              </a:rPr>
              <a:t>}}</a:t>
            </a:r>
            <a:endParaRPr b="1" sz="2000">
              <a:latin typeface="Courier New"/>
              <a:ea typeface="Courier New"/>
              <a:cs typeface="Courier New"/>
              <a:sym typeface="Courier New"/>
            </a:endParaRPr>
          </a:p>
        </p:txBody>
      </p:sp>
      <p:pic>
        <p:nvPicPr>
          <p:cNvPr id="399" name="Google Shape;399;p45"/>
          <p:cNvPicPr preferRelativeResize="0"/>
          <p:nvPr/>
        </p:nvPicPr>
        <p:blipFill>
          <a:blip r:embed="rId3">
            <a:alphaModFix/>
          </a:blip>
          <a:stretch>
            <a:fillRect/>
          </a:stretch>
        </p:blipFill>
        <p:spPr>
          <a:xfrm>
            <a:off x="2640726" y="1832052"/>
            <a:ext cx="4242499" cy="2823673"/>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Atomicity</a:t>
            </a:r>
            <a:endParaRPr/>
          </a:p>
        </p:txBody>
      </p:sp>
      <p:sp>
        <p:nvSpPr>
          <p:cNvPr id="405" name="Google Shape;405;p46"/>
          <p:cNvSpPr txBox="1"/>
          <p:nvPr>
            <p:ph idx="1" type="body"/>
          </p:nvPr>
        </p:nvSpPr>
        <p:spPr>
          <a:xfrm>
            <a:off x="311700" y="1152475"/>
            <a:ext cx="8520600" cy="399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An operation is </a:t>
            </a:r>
            <a:r>
              <a:rPr b="1" i="1" lang="en"/>
              <a:t>atomic</a:t>
            </a:r>
            <a:r>
              <a:rPr lang="en"/>
              <a:t> if no other thread can see it partly executed</a:t>
            </a:r>
            <a:endParaRPr/>
          </a:p>
          <a:p>
            <a:pPr indent="0" lvl="0" marL="0" rtl="0" algn="l">
              <a:spcBef>
                <a:spcPts val="1200"/>
              </a:spcBef>
              <a:spcAft>
                <a:spcPts val="0"/>
              </a:spcAft>
              <a:buClr>
                <a:schemeClr val="dk1"/>
              </a:buClr>
              <a:buSzPts val="1100"/>
              <a:buFont typeface="Arial"/>
              <a:buNone/>
            </a:pPr>
            <a:r>
              <a:rPr lang="en"/>
              <a:t>– Atomic as in “appears indivisible”</a:t>
            </a:r>
            <a:endParaRPr/>
          </a:p>
          <a:p>
            <a:pPr indent="0" lvl="0" marL="0" rtl="0" algn="l">
              <a:spcBef>
                <a:spcPts val="1200"/>
              </a:spcBef>
              <a:spcAft>
                <a:spcPts val="0"/>
              </a:spcAft>
              <a:buNone/>
            </a:pPr>
            <a:r>
              <a:rPr lang="en"/>
              <a:t>– Typically want ADT operations atomic, even to other threads running operations on the same ADT</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0"/>
              </a:spcAft>
              <a:buClr>
                <a:schemeClr val="dk1"/>
              </a:buClr>
              <a:buSzPts val="1100"/>
              <a:buFont typeface="Arial"/>
              <a:buNone/>
            </a:pPr>
            <a:r>
              <a:rPr b="1" i="1" lang="en">
                <a:solidFill>
                  <a:srgbClr val="6AA84F"/>
                </a:solidFill>
              </a:rPr>
              <a:t>Guideline #4</a:t>
            </a:r>
            <a:r>
              <a:rPr i="1" lang="en">
                <a:solidFill>
                  <a:srgbClr val="6AA84F"/>
                </a:solidFill>
              </a:rPr>
              <a:t>: Think in terms of what operations need to be atomic</a:t>
            </a:r>
            <a:endParaRPr i="1">
              <a:solidFill>
                <a:srgbClr val="6AA84F"/>
              </a:solidFill>
            </a:endParaRPr>
          </a:p>
          <a:p>
            <a:pPr indent="-342900" lvl="0" marL="457200" rtl="0" algn="l">
              <a:spcBef>
                <a:spcPts val="1200"/>
              </a:spcBef>
              <a:spcAft>
                <a:spcPts val="0"/>
              </a:spcAft>
              <a:buClr>
                <a:srgbClr val="6AA84F"/>
              </a:buClr>
              <a:buSzPts val="1800"/>
              <a:buChar char="-"/>
            </a:pPr>
            <a:r>
              <a:rPr i="1" lang="en">
                <a:solidFill>
                  <a:srgbClr val="6AA84F"/>
                </a:solidFill>
              </a:rPr>
              <a:t>Make critical sections just long enough to preserve atomicity</a:t>
            </a:r>
            <a:endParaRPr i="1">
              <a:solidFill>
                <a:srgbClr val="6AA84F"/>
              </a:solidFill>
            </a:endParaRPr>
          </a:p>
          <a:p>
            <a:pPr indent="-342900" lvl="0" marL="457200" rtl="0" algn="l">
              <a:spcBef>
                <a:spcPts val="0"/>
              </a:spcBef>
              <a:spcAft>
                <a:spcPts val="0"/>
              </a:spcAft>
              <a:buClr>
                <a:srgbClr val="6AA84F"/>
              </a:buClr>
              <a:buSzPts val="1800"/>
              <a:buChar char="-"/>
            </a:pPr>
            <a:r>
              <a:rPr i="1" lang="en">
                <a:solidFill>
                  <a:srgbClr val="6AA84F"/>
                </a:solidFill>
              </a:rPr>
              <a:t>Then design the locking protocol to implement the critical sections correctly</a:t>
            </a:r>
            <a:endParaRPr i="1">
              <a:solidFill>
                <a:srgbClr val="6AA84F"/>
              </a:solidFill>
            </a:endParaRPr>
          </a:p>
          <a:p>
            <a:pPr indent="0" lvl="0" marL="0" rtl="0" algn="l">
              <a:spcBef>
                <a:spcPts val="1200"/>
              </a:spcBef>
              <a:spcAft>
                <a:spcPts val="1200"/>
              </a:spcAft>
              <a:buNone/>
            </a:pPr>
            <a:r>
              <a:rPr lang="en"/>
              <a:t>That is: </a:t>
            </a:r>
            <a:r>
              <a:rPr i="1" lang="en">
                <a:solidFill>
                  <a:srgbClr val="6AA84F"/>
                </a:solidFill>
              </a:rPr>
              <a:t>Think about atomicity first and locks second</a:t>
            </a:r>
            <a:endParaRPr i="1">
              <a:solidFill>
                <a:srgbClr val="6AA84F"/>
              </a:solidFill>
            </a:endParaRPr>
          </a:p>
        </p:txBody>
      </p:sp>
      <p:pic>
        <p:nvPicPr>
          <p:cNvPr id="406" name="Google Shape;406;p46"/>
          <p:cNvPicPr preferRelativeResize="0"/>
          <p:nvPr/>
        </p:nvPicPr>
        <p:blipFill>
          <a:blip r:embed="rId3">
            <a:alphaModFix/>
          </a:blip>
          <a:stretch>
            <a:fillRect/>
          </a:stretch>
        </p:blipFill>
        <p:spPr>
          <a:xfrm>
            <a:off x="1918007" y="1499067"/>
            <a:ext cx="979506" cy="69965"/>
          </a:xfrm>
          <a:prstGeom prst="rect">
            <a:avLst/>
          </a:prstGeom>
          <a:noFill/>
          <a:ln>
            <a:noFill/>
          </a:ln>
        </p:spPr>
      </p:pic>
      <p:pic>
        <p:nvPicPr>
          <p:cNvPr id="407" name="Google Shape;407;p46"/>
          <p:cNvPicPr preferRelativeResize="0"/>
          <p:nvPr/>
        </p:nvPicPr>
        <p:blipFill>
          <a:blip r:embed="rId4">
            <a:alphaModFix/>
          </a:blip>
          <a:stretch>
            <a:fillRect/>
          </a:stretch>
        </p:blipFill>
        <p:spPr>
          <a:xfrm>
            <a:off x="1776695" y="3390339"/>
            <a:ext cx="740731" cy="384342"/>
          </a:xfrm>
          <a:prstGeom prst="rect">
            <a:avLst/>
          </a:prstGeom>
          <a:noFill/>
          <a:ln>
            <a:noFill/>
          </a:ln>
        </p:spPr>
      </p:pic>
      <p:pic>
        <p:nvPicPr>
          <p:cNvPr id="408" name="Google Shape;408;p46"/>
          <p:cNvPicPr preferRelativeResize="0"/>
          <p:nvPr/>
        </p:nvPicPr>
        <p:blipFill>
          <a:blip r:embed="rId5">
            <a:alphaModFix/>
          </a:blip>
          <a:stretch>
            <a:fillRect/>
          </a:stretch>
        </p:blipFill>
        <p:spPr>
          <a:xfrm>
            <a:off x="3565186" y="3652994"/>
            <a:ext cx="3593966" cy="146835"/>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Don’t roll your own</a:t>
            </a:r>
            <a:endParaRPr/>
          </a:p>
        </p:txBody>
      </p:sp>
      <p:sp>
        <p:nvSpPr>
          <p:cNvPr id="414" name="Google Shape;414;p47"/>
          <p:cNvSpPr txBox="1"/>
          <p:nvPr>
            <p:ph idx="1" type="body"/>
          </p:nvPr>
        </p:nvSpPr>
        <p:spPr>
          <a:xfrm>
            <a:off x="311700" y="1152475"/>
            <a:ext cx="8520600" cy="39108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In “real life”, it is unusual to have to write your own data structure from scratch</a:t>
            </a:r>
            <a:endParaRPr/>
          </a:p>
          <a:p>
            <a:pPr indent="-342900" lvl="0" marL="914400" rtl="0" algn="l">
              <a:spcBef>
                <a:spcPts val="0"/>
              </a:spcBef>
              <a:spcAft>
                <a:spcPts val="0"/>
              </a:spcAft>
              <a:buSzPts val="1800"/>
              <a:buChar char="-"/>
            </a:pPr>
            <a:r>
              <a:rPr lang="en"/>
              <a:t>Implementations provided in standard libraries</a:t>
            </a:r>
            <a:endParaRPr/>
          </a:p>
          <a:p>
            <a:pPr indent="-342900" lvl="0" marL="914400" rtl="0" algn="l">
              <a:spcBef>
                <a:spcPts val="0"/>
              </a:spcBef>
              <a:spcAft>
                <a:spcPts val="0"/>
              </a:spcAft>
              <a:buSzPts val="1800"/>
              <a:buChar char="-"/>
            </a:pPr>
            <a:r>
              <a:rPr lang="en"/>
              <a:t>Point of CSE332 is to understand the key trade-offs, abstractions, and analysis of such implementations</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en"/>
              <a:t>Especially true for concurrent data structures</a:t>
            </a:r>
            <a:endParaRPr/>
          </a:p>
          <a:p>
            <a:pPr indent="-342900" lvl="0" marL="914400" rtl="0" algn="l">
              <a:spcBef>
                <a:spcPts val="0"/>
              </a:spcBef>
              <a:spcAft>
                <a:spcPts val="0"/>
              </a:spcAft>
              <a:buSzPts val="1800"/>
              <a:buChar char="-"/>
            </a:pPr>
            <a:r>
              <a:rPr lang="en"/>
              <a:t>Far too difficult to provide fine-grained synchronization without </a:t>
            </a:r>
            <a:r>
              <a:rPr lang="en">
                <a:solidFill>
                  <a:srgbClr val="FF0000"/>
                </a:solidFill>
              </a:rPr>
              <a:t>race conditions</a:t>
            </a:r>
            <a:endParaRPr>
              <a:solidFill>
                <a:srgbClr val="FF0000"/>
              </a:solidFill>
            </a:endParaRPr>
          </a:p>
          <a:p>
            <a:pPr indent="-342900" lvl="0" marL="914400" rtl="0" algn="l">
              <a:spcBef>
                <a:spcPts val="0"/>
              </a:spcBef>
              <a:spcAft>
                <a:spcPts val="0"/>
              </a:spcAft>
              <a:buSzPts val="1800"/>
              <a:buChar char="-"/>
            </a:pPr>
            <a:r>
              <a:rPr lang="en"/>
              <a:t>Standard </a:t>
            </a:r>
            <a:r>
              <a:rPr b="1" lang="en"/>
              <a:t>thread-safe</a:t>
            </a:r>
            <a:r>
              <a:rPr lang="en"/>
              <a:t> libraries like </a:t>
            </a:r>
            <a:r>
              <a:rPr b="1" lang="en">
                <a:latin typeface="Courier New"/>
                <a:ea typeface="Courier New"/>
                <a:cs typeface="Courier New"/>
                <a:sym typeface="Courier New"/>
              </a:rPr>
              <a:t>ConcurrentHashMap</a:t>
            </a:r>
            <a:r>
              <a:rPr lang="en"/>
              <a:t> written by world experts</a:t>
            </a:r>
            <a:endParaRPr/>
          </a:p>
          <a:p>
            <a:pPr indent="0" lvl="0" marL="0" rtl="0" algn="l">
              <a:spcBef>
                <a:spcPts val="1200"/>
              </a:spcBef>
              <a:spcAft>
                <a:spcPts val="1200"/>
              </a:spcAft>
              <a:buNone/>
            </a:pPr>
            <a:r>
              <a:rPr b="1" i="1" lang="en">
                <a:solidFill>
                  <a:srgbClr val="6AA84F"/>
                </a:solidFill>
              </a:rPr>
              <a:t>Guideline #5: </a:t>
            </a:r>
            <a:r>
              <a:rPr i="1" lang="en">
                <a:solidFill>
                  <a:srgbClr val="6AA84F"/>
                </a:solidFill>
              </a:rPr>
              <a:t>Use built-in libraries whenever they meet your needs</a:t>
            </a:r>
            <a:endParaRPr i="1">
              <a:solidFill>
                <a:srgbClr val="6AA84F"/>
              </a:solidFill>
            </a:endParaRPr>
          </a:p>
        </p:txBody>
      </p:sp>
      <p:pic>
        <p:nvPicPr>
          <p:cNvPr id="415" name="Google Shape;415;p47"/>
          <p:cNvPicPr preferRelativeResize="0"/>
          <p:nvPr/>
        </p:nvPicPr>
        <p:blipFill>
          <a:blip r:embed="rId3">
            <a:alphaModFix/>
          </a:blip>
          <a:stretch>
            <a:fillRect/>
          </a:stretch>
        </p:blipFill>
        <p:spPr>
          <a:xfrm>
            <a:off x="5025573" y="4080284"/>
            <a:ext cx="2326449" cy="209590"/>
          </a:xfrm>
          <a:prstGeom prst="rect">
            <a:avLst/>
          </a:prstGeom>
          <a:noFill/>
          <a:ln>
            <a:noFill/>
          </a:ln>
        </p:spPr>
      </p:pic>
      <p:pic>
        <p:nvPicPr>
          <p:cNvPr id="416" name="Google Shape;416;p47"/>
          <p:cNvPicPr preferRelativeResize="0"/>
          <p:nvPr/>
        </p:nvPicPr>
        <p:blipFill>
          <a:blip r:embed="rId4">
            <a:alphaModFix/>
          </a:blip>
          <a:stretch>
            <a:fillRect/>
          </a:stretch>
        </p:blipFill>
        <p:spPr>
          <a:xfrm>
            <a:off x="2117023" y="4864692"/>
            <a:ext cx="5016004" cy="125749"/>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48"/>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Deadlock</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Motivating Deadlock Issues</a:t>
            </a:r>
            <a:endParaRPr/>
          </a:p>
        </p:txBody>
      </p:sp>
      <p:sp>
        <p:nvSpPr>
          <p:cNvPr id="427" name="Google Shape;427;p49"/>
          <p:cNvSpPr txBox="1"/>
          <p:nvPr>
            <p:ph idx="1" type="body"/>
          </p:nvPr>
        </p:nvSpPr>
        <p:spPr>
          <a:xfrm>
            <a:off x="311700" y="950725"/>
            <a:ext cx="8520600" cy="41928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Consider a method to transfer money between bank accounts</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Potential problems?</a:t>
            </a:r>
            <a:endParaRPr/>
          </a:p>
        </p:txBody>
      </p:sp>
      <p:sp>
        <p:nvSpPr>
          <p:cNvPr id="428" name="Google Shape;428;p49"/>
          <p:cNvSpPr txBox="1"/>
          <p:nvPr/>
        </p:nvSpPr>
        <p:spPr>
          <a:xfrm>
            <a:off x="363200" y="1510500"/>
            <a:ext cx="8113500" cy="29226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class</a:t>
            </a:r>
            <a:r>
              <a:rPr b="1" lang="en" sz="2000">
                <a:latin typeface="Courier New"/>
                <a:ea typeface="Courier New"/>
                <a:cs typeface="Courier New"/>
                <a:sym typeface="Courier New"/>
              </a:rPr>
              <a:t> </a:t>
            </a:r>
            <a:r>
              <a:rPr b="1" lang="en" sz="2000">
                <a:solidFill>
                  <a:srgbClr val="6AA84F"/>
                </a:solidFill>
                <a:latin typeface="Courier New"/>
                <a:ea typeface="Courier New"/>
                <a:cs typeface="Courier New"/>
                <a:sym typeface="Courier New"/>
              </a:rPr>
              <a:t>BankAccount</a:t>
            </a:r>
            <a:r>
              <a:rPr b="1" lang="en" sz="2000">
                <a:latin typeface="Courier New"/>
                <a:ea typeface="Courier New"/>
                <a:cs typeface="Courier New"/>
                <a:sym typeface="Courier New"/>
              </a:rPr>
              <a:t> {</a:t>
            </a:r>
            <a:endParaRPr b="1" sz="2000">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solidFill>
                  <a:schemeClr val="dk1"/>
                </a:solidFill>
                <a:latin typeface="Courier New"/>
                <a:ea typeface="Courier New"/>
                <a:cs typeface="Courier New"/>
                <a:sym typeface="Courier New"/>
              </a:rPr>
              <a:t>void </a:t>
            </a:r>
            <a:r>
              <a:rPr b="1" lang="en" sz="2000">
                <a:solidFill>
                  <a:srgbClr val="6AA84F"/>
                </a:solidFill>
                <a:latin typeface="Courier New"/>
                <a:ea typeface="Courier New"/>
                <a:cs typeface="Courier New"/>
                <a:sym typeface="Courier New"/>
              </a:rPr>
              <a:t>withdraw</a:t>
            </a:r>
            <a:r>
              <a:rPr b="1" lang="en" sz="2000">
                <a:solidFill>
                  <a:schemeClr val="dk1"/>
                </a:solidFill>
                <a:latin typeface="Courier New"/>
                <a:ea typeface="Courier New"/>
                <a:cs typeface="Courier New"/>
                <a:sym typeface="Courier New"/>
              </a:rPr>
              <a:t>(int </a:t>
            </a:r>
            <a:r>
              <a:rPr b="1" lang="en" sz="2000">
                <a:solidFill>
                  <a:srgbClr val="6AA84F"/>
                </a:solidFill>
                <a:latin typeface="Courier New"/>
                <a:ea typeface="Courier New"/>
                <a:cs typeface="Courier New"/>
                <a:sym typeface="Courier New"/>
              </a:rPr>
              <a:t>amount</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solidFill>
                  <a:schemeClr val="dk1"/>
                </a:solidFill>
                <a:latin typeface="Courier New"/>
                <a:ea typeface="Courier New"/>
                <a:cs typeface="Courier New"/>
                <a:sym typeface="Courier New"/>
              </a:rPr>
              <a:t>void </a:t>
            </a:r>
            <a:r>
              <a:rPr b="1" lang="en" sz="2000">
                <a:solidFill>
                  <a:srgbClr val="6AA84F"/>
                </a:solidFill>
                <a:latin typeface="Courier New"/>
                <a:ea typeface="Courier New"/>
                <a:cs typeface="Courier New"/>
                <a:sym typeface="Courier New"/>
              </a:rPr>
              <a:t>deposit</a:t>
            </a:r>
            <a:r>
              <a:rPr b="1" lang="en" sz="2000">
                <a:solidFill>
                  <a:schemeClr val="dk1"/>
                </a:solidFill>
                <a:latin typeface="Courier New"/>
                <a:ea typeface="Courier New"/>
                <a:cs typeface="Courier New"/>
                <a:sym typeface="Courier New"/>
              </a:rPr>
              <a:t>(int </a:t>
            </a:r>
            <a:r>
              <a:rPr b="1" lang="en" sz="2000">
                <a:solidFill>
                  <a:srgbClr val="6AA84F"/>
                </a:solidFill>
                <a:latin typeface="Courier New"/>
                <a:ea typeface="Courier New"/>
                <a:cs typeface="Courier New"/>
                <a:sym typeface="Courier New"/>
              </a:rPr>
              <a:t>amount</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solidFill>
                  <a:schemeClr val="dk1"/>
                </a:solidFill>
                <a:latin typeface="Courier New"/>
                <a:ea typeface="Courier New"/>
                <a:cs typeface="Courier New"/>
                <a:sym typeface="Courier New"/>
              </a:rPr>
              <a:t>void </a:t>
            </a:r>
            <a:r>
              <a:rPr b="1" lang="en" sz="2000">
                <a:solidFill>
                  <a:srgbClr val="6AA84F"/>
                </a:solidFill>
                <a:latin typeface="Courier New"/>
                <a:ea typeface="Courier New"/>
                <a:cs typeface="Courier New"/>
                <a:sym typeface="Courier New"/>
              </a:rPr>
              <a:t>transferTo</a:t>
            </a:r>
            <a:r>
              <a:rPr b="1" lang="en" sz="2000">
                <a:solidFill>
                  <a:schemeClr val="dk1"/>
                </a:solidFill>
                <a:latin typeface="Courier New"/>
                <a:ea typeface="Courier New"/>
                <a:cs typeface="Courier New"/>
                <a:sym typeface="Courier New"/>
              </a:rPr>
              <a:t>(int </a:t>
            </a:r>
            <a:r>
              <a:rPr b="1" lang="en" sz="2000">
                <a:solidFill>
                  <a:srgbClr val="6AA84F"/>
                </a:solidFill>
                <a:latin typeface="Courier New"/>
                <a:ea typeface="Courier New"/>
                <a:cs typeface="Courier New"/>
                <a:sym typeface="Courier New"/>
              </a:rPr>
              <a:t>amt</a:t>
            </a:r>
            <a:r>
              <a:rPr b="1" lang="en" sz="2000">
                <a:solidFill>
                  <a:schemeClr val="dk1"/>
                </a:solidFill>
                <a:latin typeface="Courier New"/>
                <a:ea typeface="Courier New"/>
                <a:cs typeface="Courier New"/>
                <a:sym typeface="Courier New"/>
              </a:rPr>
              <a:t>,</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BankAccount </a:t>
            </a:r>
            <a:r>
              <a:rPr b="1" lang="en" sz="2000">
                <a:solidFill>
                  <a:srgbClr val="6AA84F"/>
                </a:solidFill>
                <a:latin typeface="Courier New"/>
                <a:ea typeface="Courier New"/>
                <a:cs typeface="Courier New"/>
                <a:sym typeface="Courier New"/>
              </a:rPr>
              <a:t>o</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this</a:t>
            </a:r>
            <a:r>
              <a:rPr b="1" lang="en" sz="2000">
                <a:solidFill>
                  <a:schemeClr val="dk1"/>
                </a:solidFill>
                <a:latin typeface="Courier New"/>
                <a:ea typeface="Courier New"/>
                <a:cs typeface="Courier New"/>
                <a:sym typeface="Courier New"/>
              </a:rPr>
              <a:t>.withdraw(amt);</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o.deposit(amt);</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a:t>
            </a:r>
            <a:endParaRPr b="1" sz="2000">
              <a:latin typeface="Courier New"/>
              <a:ea typeface="Courier New"/>
              <a:cs typeface="Courier New"/>
              <a:sym typeface="Courier New"/>
            </a:endParaRPr>
          </a:p>
        </p:txBody>
      </p:sp>
      <p:pic>
        <p:nvPicPr>
          <p:cNvPr id="429" name="Google Shape;429;p49"/>
          <p:cNvPicPr preferRelativeResize="0"/>
          <p:nvPr/>
        </p:nvPicPr>
        <p:blipFill>
          <a:blip r:embed="rId3">
            <a:alphaModFix/>
          </a:blip>
          <a:stretch>
            <a:fillRect/>
          </a:stretch>
        </p:blipFill>
        <p:spPr>
          <a:xfrm>
            <a:off x="3611570" y="2752799"/>
            <a:ext cx="1462483" cy="132953"/>
          </a:xfrm>
          <a:prstGeom prst="rect">
            <a:avLst/>
          </a:prstGeom>
          <a:noFill/>
          <a:ln>
            <a:noFill/>
          </a:ln>
        </p:spPr>
      </p:pic>
      <p:pic>
        <p:nvPicPr>
          <p:cNvPr id="430" name="Google Shape;430;p49"/>
          <p:cNvPicPr preferRelativeResize="0"/>
          <p:nvPr/>
        </p:nvPicPr>
        <p:blipFill>
          <a:blip r:embed="rId4">
            <a:alphaModFix/>
          </a:blip>
          <a:stretch>
            <a:fillRect/>
          </a:stretch>
        </p:blipFill>
        <p:spPr>
          <a:xfrm>
            <a:off x="528896" y="3212139"/>
            <a:ext cx="514851" cy="190425"/>
          </a:xfrm>
          <a:prstGeom prst="rect">
            <a:avLst/>
          </a:prstGeom>
          <a:noFill/>
          <a:ln>
            <a:noFill/>
          </a:ln>
        </p:spPr>
      </p:pic>
      <p:pic>
        <p:nvPicPr>
          <p:cNvPr id="431" name="Google Shape;431;p49"/>
          <p:cNvPicPr preferRelativeResize="0"/>
          <p:nvPr/>
        </p:nvPicPr>
        <p:blipFill>
          <a:blip r:embed="rId5">
            <a:alphaModFix/>
          </a:blip>
          <a:stretch>
            <a:fillRect/>
          </a:stretch>
        </p:blipFill>
        <p:spPr>
          <a:xfrm>
            <a:off x="691616" y="3498405"/>
            <a:ext cx="350148" cy="168071"/>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sp>
        <p:nvSpPr>
          <p:cNvPr id="436" name="Google Shape;436;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Motivating Deadlock Issues</a:t>
            </a:r>
            <a:endParaRPr/>
          </a:p>
        </p:txBody>
      </p:sp>
      <p:sp>
        <p:nvSpPr>
          <p:cNvPr id="437" name="Google Shape;437;p50"/>
          <p:cNvSpPr txBox="1"/>
          <p:nvPr>
            <p:ph idx="1" type="body"/>
          </p:nvPr>
        </p:nvSpPr>
        <p:spPr>
          <a:xfrm>
            <a:off x="311700" y="950725"/>
            <a:ext cx="8520600" cy="41928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Consider a method to transfer money between bank accounts</a:t>
            </a:r>
            <a:endParaRPr/>
          </a:p>
          <a:p>
            <a:pPr indent="0" lvl="0" marL="0" rtl="0" algn="l">
              <a:spcBef>
                <a:spcPts val="1200"/>
              </a:spcBef>
              <a:spcAft>
                <a:spcPts val="0"/>
              </a:spcAft>
              <a:buNone/>
            </a:pPr>
            <a:r>
              <a:t/>
            </a:r>
            <a:endParaRPr sz="2500"/>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Clr>
                <a:schemeClr val="dk1"/>
              </a:buClr>
              <a:buSzPts val="1100"/>
              <a:buFont typeface="Arial"/>
              <a:buNone/>
            </a:pPr>
            <a:r>
              <a:rPr lang="en"/>
              <a:t>Notice during call to </a:t>
            </a:r>
            <a:r>
              <a:rPr b="1" lang="en">
                <a:latin typeface="Courier New"/>
                <a:ea typeface="Courier New"/>
                <a:cs typeface="Courier New"/>
                <a:sym typeface="Courier New"/>
              </a:rPr>
              <a:t>o</a:t>
            </a:r>
            <a:r>
              <a:rPr b="1" lang="en">
                <a:latin typeface="Courier New"/>
                <a:ea typeface="Courier New"/>
                <a:cs typeface="Courier New"/>
                <a:sym typeface="Courier New"/>
              </a:rPr>
              <a:t>.deposit</a:t>
            </a:r>
            <a:r>
              <a:rPr lang="en"/>
              <a:t>, thread holds </a:t>
            </a:r>
            <a:r>
              <a:rPr i="1" lang="en"/>
              <a:t>two</a:t>
            </a:r>
            <a:r>
              <a:rPr lang="en"/>
              <a:t> locks</a:t>
            </a:r>
            <a:endParaRPr/>
          </a:p>
          <a:p>
            <a:pPr indent="-342900" lvl="0" marL="457200" rtl="0" algn="l">
              <a:spcBef>
                <a:spcPts val="0"/>
              </a:spcBef>
              <a:spcAft>
                <a:spcPts val="0"/>
              </a:spcAft>
              <a:buSzPts val="1800"/>
              <a:buChar char="-"/>
            </a:pPr>
            <a:r>
              <a:rPr lang="en"/>
              <a:t>Need to investigate when this may be a problem</a:t>
            </a:r>
            <a:endParaRPr/>
          </a:p>
        </p:txBody>
      </p:sp>
      <p:sp>
        <p:nvSpPr>
          <p:cNvPr id="438" name="Google Shape;438;p50"/>
          <p:cNvSpPr txBox="1"/>
          <p:nvPr/>
        </p:nvSpPr>
        <p:spPr>
          <a:xfrm>
            <a:off x="363200" y="1510500"/>
            <a:ext cx="8113500" cy="29226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class</a:t>
            </a:r>
            <a:r>
              <a:rPr b="1" lang="en" sz="2000">
                <a:latin typeface="Courier New"/>
                <a:ea typeface="Courier New"/>
                <a:cs typeface="Courier New"/>
                <a:sym typeface="Courier New"/>
              </a:rPr>
              <a:t> </a:t>
            </a:r>
            <a:r>
              <a:rPr b="1" lang="en" sz="2000">
                <a:solidFill>
                  <a:srgbClr val="6AA84F"/>
                </a:solidFill>
                <a:latin typeface="Courier New"/>
                <a:ea typeface="Courier New"/>
                <a:cs typeface="Courier New"/>
                <a:sym typeface="Courier New"/>
              </a:rPr>
              <a:t>BankAccount</a:t>
            </a:r>
            <a:r>
              <a:rPr b="1" lang="en" sz="2000">
                <a:latin typeface="Courier New"/>
                <a:ea typeface="Courier New"/>
                <a:cs typeface="Courier New"/>
                <a:sym typeface="Courier New"/>
              </a:rPr>
              <a:t> {</a:t>
            </a:r>
            <a:endParaRPr b="1" sz="2000">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solidFill>
                  <a:schemeClr val="dk1"/>
                </a:solidFill>
                <a:latin typeface="Courier New"/>
                <a:ea typeface="Courier New"/>
                <a:cs typeface="Courier New"/>
                <a:sym typeface="Courier New"/>
              </a:rPr>
              <a:t>void </a:t>
            </a:r>
            <a:r>
              <a:rPr b="1" lang="en" sz="2000">
                <a:solidFill>
                  <a:srgbClr val="6AA84F"/>
                </a:solidFill>
                <a:latin typeface="Courier New"/>
                <a:ea typeface="Courier New"/>
                <a:cs typeface="Courier New"/>
                <a:sym typeface="Courier New"/>
              </a:rPr>
              <a:t>withdraw</a:t>
            </a:r>
            <a:r>
              <a:rPr b="1" lang="en" sz="2000">
                <a:solidFill>
                  <a:schemeClr val="dk1"/>
                </a:solidFill>
                <a:latin typeface="Courier New"/>
                <a:ea typeface="Courier New"/>
                <a:cs typeface="Courier New"/>
                <a:sym typeface="Courier New"/>
              </a:rPr>
              <a:t>(int </a:t>
            </a:r>
            <a:r>
              <a:rPr b="1" lang="en" sz="2000">
                <a:solidFill>
                  <a:srgbClr val="6AA84F"/>
                </a:solidFill>
                <a:latin typeface="Courier New"/>
                <a:ea typeface="Courier New"/>
                <a:cs typeface="Courier New"/>
                <a:sym typeface="Courier New"/>
              </a:rPr>
              <a:t>amount</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solidFill>
                  <a:schemeClr val="dk1"/>
                </a:solidFill>
                <a:latin typeface="Courier New"/>
                <a:ea typeface="Courier New"/>
                <a:cs typeface="Courier New"/>
                <a:sym typeface="Courier New"/>
              </a:rPr>
              <a:t>void </a:t>
            </a:r>
            <a:r>
              <a:rPr b="1" lang="en" sz="2000">
                <a:solidFill>
                  <a:srgbClr val="6AA84F"/>
                </a:solidFill>
                <a:latin typeface="Courier New"/>
                <a:ea typeface="Courier New"/>
                <a:cs typeface="Courier New"/>
                <a:sym typeface="Courier New"/>
              </a:rPr>
              <a:t>deposit</a:t>
            </a:r>
            <a:r>
              <a:rPr b="1" lang="en" sz="2000">
                <a:solidFill>
                  <a:schemeClr val="dk1"/>
                </a:solidFill>
                <a:latin typeface="Courier New"/>
                <a:ea typeface="Courier New"/>
                <a:cs typeface="Courier New"/>
                <a:sym typeface="Courier New"/>
              </a:rPr>
              <a:t>(int </a:t>
            </a:r>
            <a:r>
              <a:rPr b="1" lang="en" sz="2000">
                <a:solidFill>
                  <a:srgbClr val="6AA84F"/>
                </a:solidFill>
                <a:latin typeface="Courier New"/>
                <a:ea typeface="Courier New"/>
                <a:cs typeface="Courier New"/>
                <a:sym typeface="Courier New"/>
              </a:rPr>
              <a:t>amount</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solidFill>
                  <a:schemeClr val="dk1"/>
                </a:solidFill>
                <a:latin typeface="Courier New"/>
                <a:ea typeface="Courier New"/>
                <a:cs typeface="Courier New"/>
                <a:sym typeface="Courier New"/>
              </a:rPr>
              <a:t>void </a:t>
            </a:r>
            <a:r>
              <a:rPr b="1" lang="en" sz="2000">
                <a:solidFill>
                  <a:srgbClr val="6AA84F"/>
                </a:solidFill>
                <a:latin typeface="Courier New"/>
                <a:ea typeface="Courier New"/>
                <a:cs typeface="Courier New"/>
                <a:sym typeface="Courier New"/>
              </a:rPr>
              <a:t>transferTo</a:t>
            </a:r>
            <a:r>
              <a:rPr b="1" lang="en" sz="2000">
                <a:solidFill>
                  <a:schemeClr val="dk1"/>
                </a:solidFill>
                <a:latin typeface="Courier New"/>
                <a:ea typeface="Courier New"/>
                <a:cs typeface="Courier New"/>
                <a:sym typeface="Courier New"/>
              </a:rPr>
              <a:t>(int </a:t>
            </a:r>
            <a:r>
              <a:rPr b="1" lang="en" sz="2000">
                <a:solidFill>
                  <a:srgbClr val="6AA84F"/>
                </a:solidFill>
                <a:latin typeface="Courier New"/>
                <a:ea typeface="Courier New"/>
                <a:cs typeface="Courier New"/>
                <a:sym typeface="Courier New"/>
              </a:rPr>
              <a:t>amt</a:t>
            </a:r>
            <a:r>
              <a:rPr b="1" lang="en" sz="2000">
                <a:solidFill>
                  <a:schemeClr val="dk1"/>
                </a:solidFill>
                <a:latin typeface="Courier New"/>
                <a:ea typeface="Courier New"/>
                <a:cs typeface="Courier New"/>
                <a:sym typeface="Courier New"/>
              </a:rPr>
              <a:t>,</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BankAccount </a:t>
            </a:r>
            <a:r>
              <a:rPr b="1" lang="en" sz="2000">
                <a:solidFill>
                  <a:srgbClr val="6AA84F"/>
                </a:solidFill>
                <a:latin typeface="Courier New"/>
                <a:ea typeface="Courier New"/>
                <a:cs typeface="Courier New"/>
                <a:sym typeface="Courier New"/>
              </a:rPr>
              <a:t>o</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this</a:t>
            </a:r>
            <a:r>
              <a:rPr b="1" lang="en" sz="2000">
                <a:solidFill>
                  <a:schemeClr val="dk1"/>
                </a:solidFill>
                <a:latin typeface="Courier New"/>
                <a:ea typeface="Courier New"/>
                <a:cs typeface="Courier New"/>
                <a:sym typeface="Courier New"/>
              </a:rPr>
              <a:t>.withdraw(amt);</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o.deposit(amt);</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a:t>
            </a:r>
            <a:endParaRPr b="1" sz="2000">
              <a:latin typeface="Courier New"/>
              <a:ea typeface="Courier New"/>
              <a:cs typeface="Courier New"/>
              <a:sym typeface="Courier New"/>
            </a:endParaRPr>
          </a:p>
        </p:txBody>
      </p:sp>
      <p:pic>
        <p:nvPicPr>
          <p:cNvPr id="439" name="Google Shape;439;p50"/>
          <p:cNvPicPr preferRelativeResize="0"/>
          <p:nvPr/>
        </p:nvPicPr>
        <p:blipFill>
          <a:blip r:embed="rId3">
            <a:alphaModFix/>
          </a:blip>
          <a:stretch>
            <a:fillRect/>
          </a:stretch>
        </p:blipFill>
        <p:spPr>
          <a:xfrm>
            <a:off x="550806" y="3514089"/>
            <a:ext cx="2660774" cy="294086"/>
          </a:xfrm>
          <a:prstGeom prst="rect">
            <a:avLst/>
          </a:prstGeom>
          <a:noFill/>
          <a:ln>
            <a:noFill/>
          </a:ln>
        </p:spPr>
      </p:pic>
      <p:pic>
        <p:nvPicPr>
          <p:cNvPr id="440" name="Google Shape;440;p50"/>
          <p:cNvPicPr preferRelativeResize="0"/>
          <p:nvPr/>
        </p:nvPicPr>
        <p:blipFill>
          <a:blip r:embed="rId4">
            <a:alphaModFix/>
          </a:blip>
          <a:stretch>
            <a:fillRect/>
          </a:stretch>
        </p:blipFill>
        <p:spPr>
          <a:xfrm>
            <a:off x="618556" y="2529377"/>
            <a:ext cx="2106983" cy="405997"/>
          </a:xfrm>
          <a:prstGeom prst="rect">
            <a:avLst/>
          </a:prstGeom>
          <a:noFill/>
          <a:ln>
            <a:noFill/>
          </a:ln>
        </p:spPr>
      </p:pic>
      <p:pic>
        <p:nvPicPr>
          <p:cNvPr id="441" name="Google Shape;441;p50"/>
          <p:cNvPicPr preferRelativeResize="0"/>
          <p:nvPr/>
        </p:nvPicPr>
        <p:blipFill>
          <a:blip r:embed="rId5">
            <a:alphaModFix/>
          </a:blip>
          <a:stretch>
            <a:fillRect/>
          </a:stretch>
        </p:blipFill>
        <p:spPr>
          <a:xfrm>
            <a:off x="573160" y="2176761"/>
            <a:ext cx="2158797" cy="356306"/>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Deadlock</a:t>
            </a:r>
            <a:endParaRPr/>
          </a:p>
        </p:txBody>
      </p:sp>
      <p:sp>
        <p:nvSpPr>
          <p:cNvPr id="447" name="Google Shape;447;p51"/>
          <p:cNvSpPr txBox="1"/>
          <p:nvPr>
            <p:ph idx="1" type="body"/>
          </p:nvPr>
        </p:nvSpPr>
        <p:spPr>
          <a:xfrm>
            <a:off x="311700" y="1152475"/>
            <a:ext cx="8520600" cy="6423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Suppose </a:t>
            </a:r>
            <a:r>
              <a:rPr b="1" lang="en">
                <a:latin typeface="Courier New"/>
                <a:ea typeface="Courier New"/>
                <a:cs typeface="Courier New"/>
                <a:sym typeface="Courier New"/>
              </a:rPr>
              <a:t>x</a:t>
            </a:r>
            <a:r>
              <a:rPr lang="en"/>
              <a:t> and </a:t>
            </a:r>
            <a:r>
              <a:rPr b="1" lang="en">
                <a:latin typeface="Courier New"/>
                <a:ea typeface="Courier New"/>
                <a:cs typeface="Courier New"/>
                <a:sym typeface="Courier New"/>
              </a:rPr>
              <a:t>y</a:t>
            </a:r>
            <a:r>
              <a:rPr lang="en"/>
              <a:t> are static fields holding accounts</a:t>
            </a:r>
            <a:endParaRPr/>
          </a:p>
        </p:txBody>
      </p:sp>
      <p:grpSp>
        <p:nvGrpSpPr>
          <p:cNvPr id="448" name="Google Shape;448;p51"/>
          <p:cNvGrpSpPr/>
          <p:nvPr/>
        </p:nvGrpSpPr>
        <p:grpSpPr>
          <a:xfrm>
            <a:off x="813225" y="2006050"/>
            <a:ext cx="3758701" cy="2702325"/>
            <a:chOff x="813225" y="2006050"/>
            <a:chExt cx="3758701" cy="2702325"/>
          </a:xfrm>
        </p:grpSpPr>
        <p:sp>
          <p:nvSpPr>
            <p:cNvPr id="449" name="Google Shape;449;p51"/>
            <p:cNvSpPr txBox="1"/>
            <p:nvPr/>
          </p:nvSpPr>
          <p:spPr>
            <a:xfrm>
              <a:off x="813225" y="2416675"/>
              <a:ext cx="3551400" cy="22917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i="1" lang="en" sz="1800">
                  <a:latin typeface="Courier New"/>
                  <a:ea typeface="Courier New"/>
                  <a:cs typeface="Courier New"/>
                  <a:sym typeface="Courier New"/>
                </a:rPr>
                <a:t>acquire lock for x</a:t>
              </a:r>
              <a:endParaRPr b="1" i="1" sz="1800">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i="1" lang="en" sz="1800">
                  <a:latin typeface="Courier New"/>
                  <a:ea typeface="Courier New"/>
                  <a:cs typeface="Courier New"/>
                  <a:sym typeface="Courier New"/>
                </a:rPr>
                <a:t>do withdraw from x</a:t>
              </a:r>
              <a:endParaRPr b="1" i="1" sz="1800">
                <a:latin typeface="Courier New"/>
                <a:ea typeface="Courier New"/>
                <a:cs typeface="Courier New"/>
                <a:sym typeface="Courier New"/>
              </a:endParaRPr>
            </a:p>
            <a:p>
              <a:pPr indent="0" lvl="0" marL="0" rtl="0" algn="l">
                <a:spcBef>
                  <a:spcPts val="0"/>
                </a:spcBef>
                <a:spcAft>
                  <a:spcPts val="0"/>
                </a:spcAft>
                <a:buNone/>
              </a:pPr>
              <a:r>
                <a:t/>
              </a:r>
              <a:endParaRPr b="1" i="1" sz="1800">
                <a:latin typeface="Courier New"/>
                <a:ea typeface="Courier New"/>
                <a:cs typeface="Courier New"/>
                <a:sym typeface="Courier New"/>
              </a:endParaRPr>
            </a:p>
            <a:p>
              <a:pPr indent="0" lvl="0" marL="0" rtl="0" algn="l">
                <a:spcBef>
                  <a:spcPts val="0"/>
                </a:spcBef>
                <a:spcAft>
                  <a:spcPts val="0"/>
                </a:spcAft>
                <a:buNone/>
              </a:pPr>
              <a:r>
                <a:t/>
              </a:r>
              <a:endParaRPr b="1" i="1" sz="1800">
                <a:latin typeface="Courier New"/>
                <a:ea typeface="Courier New"/>
                <a:cs typeface="Courier New"/>
                <a:sym typeface="Courier New"/>
              </a:endParaRPr>
            </a:p>
            <a:p>
              <a:pPr indent="0" lvl="0" marL="0" rtl="0" algn="l">
                <a:spcBef>
                  <a:spcPts val="0"/>
                </a:spcBef>
                <a:spcAft>
                  <a:spcPts val="0"/>
                </a:spcAft>
                <a:buNone/>
              </a:pPr>
              <a:r>
                <a:t/>
              </a:r>
              <a:endParaRPr b="1" i="1" sz="1800">
                <a:latin typeface="Courier New"/>
                <a:ea typeface="Courier New"/>
                <a:cs typeface="Courier New"/>
                <a:sym typeface="Courier New"/>
              </a:endParaRPr>
            </a:p>
            <a:p>
              <a:pPr indent="0" lvl="0" marL="0" rtl="0" algn="l">
                <a:spcBef>
                  <a:spcPts val="0"/>
                </a:spcBef>
                <a:spcAft>
                  <a:spcPts val="0"/>
                </a:spcAft>
                <a:buNone/>
              </a:pPr>
              <a:r>
                <a:t/>
              </a:r>
              <a:endParaRPr b="1" i="1" sz="1800">
                <a:latin typeface="Courier New"/>
                <a:ea typeface="Courier New"/>
                <a:cs typeface="Courier New"/>
                <a:sym typeface="Courier New"/>
              </a:endParaRPr>
            </a:p>
            <a:p>
              <a:pPr indent="0" lvl="0" marL="0" rtl="0" algn="l">
                <a:spcBef>
                  <a:spcPts val="0"/>
                </a:spcBef>
                <a:spcAft>
                  <a:spcPts val="0"/>
                </a:spcAft>
                <a:buNone/>
              </a:pPr>
              <a:r>
                <a:rPr b="1" i="1" lang="en" sz="1800">
                  <a:latin typeface="Courier New"/>
                  <a:ea typeface="Courier New"/>
                  <a:cs typeface="Courier New"/>
                  <a:sym typeface="Courier New"/>
                </a:rPr>
                <a:t>block on lock for y</a:t>
              </a:r>
              <a:endParaRPr b="1" i="1" sz="1800">
                <a:latin typeface="Courier New"/>
                <a:ea typeface="Courier New"/>
                <a:cs typeface="Courier New"/>
                <a:sym typeface="Courier New"/>
              </a:endParaRPr>
            </a:p>
          </p:txBody>
        </p:sp>
        <p:sp>
          <p:nvSpPr>
            <p:cNvPr id="450" name="Google Shape;450;p51"/>
            <p:cNvSpPr txBox="1"/>
            <p:nvPr/>
          </p:nvSpPr>
          <p:spPr>
            <a:xfrm>
              <a:off x="813226" y="2006050"/>
              <a:ext cx="3758700" cy="45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1: </a:t>
              </a:r>
              <a:r>
                <a:rPr lang="en" sz="1800">
                  <a:solidFill>
                    <a:schemeClr val="dk2"/>
                  </a:solidFill>
                  <a:latin typeface="Courier New"/>
                  <a:ea typeface="Courier New"/>
                  <a:cs typeface="Courier New"/>
                  <a:sym typeface="Courier New"/>
                </a:rPr>
                <a:t>x.transferTo(1,y)</a:t>
              </a:r>
              <a:endParaRPr sz="1800">
                <a:solidFill>
                  <a:schemeClr val="dk2"/>
                </a:solidFill>
                <a:latin typeface="Courier New"/>
                <a:ea typeface="Courier New"/>
                <a:cs typeface="Courier New"/>
                <a:sym typeface="Courier New"/>
              </a:endParaRPr>
            </a:p>
          </p:txBody>
        </p:sp>
      </p:grpSp>
      <p:grpSp>
        <p:nvGrpSpPr>
          <p:cNvPr id="451" name="Google Shape;451;p51"/>
          <p:cNvGrpSpPr/>
          <p:nvPr/>
        </p:nvGrpSpPr>
        <p:grpSpPr>
          <a:xfrm>
            <a:off x="4705475" y="1965450"/>
            <a:ext cx="3758700" cy="2742900"/>
            <a:chOff x="813225" y="1444950"/>
            <a:chExt cx="3758700" cy="2742900"/>
          </a:xfrm>
        </p:grpSpPr>
        <p:sp>
          <p:nvSpPr>
            <p:cNvPr id="452" name="Google Shape;452;p51"/>
            <p:cNvSpPr txBox="1"/>
            <p:nvPr/>
          </p:nvSpPr>
          <p:spPr>
            <a:xfrm>
              <a:off x="813225" y="1895550"/>
              <a:ext cx="3551400" cy="22923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i="1" sz="1800">
                <a:latin typeface="Courier New"/>
                <a:ea typeface="Courier New"/>
                <a:cs typeface="Courier New"/>
                <a:sym typeface="Courier New"/>
              </a:endParaRPr>
            </a:p>
            <a:p>
              <a:pPr indent="0" lvl="0" marL="0" rtl="0" algn="l">
                <a:spcBef>
                  <a:spcPts val="0"/>
                </a:spcBef>
                <a:spcAft>
                  <a:spcPts val="0"/>
                </a:spcAft>
                <a:buNone/>
              </a:pPr>
              <a:r>
                <a:t/>
              </a:r>
              <a:endParaRPr b="1" i="1" sz="1800">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i="1" lang="en" sz="1800">
                  <a:latin typeface="Courier New"/>
                  <a:ea typeface="Courier New"/>
                  <a:cs typeface="Courier New"/>
                  <a:sym typeface="Courier New"/>
                </a:rPr>
                <a:t>acquire lock for y</a:t>
              </a:r>
              <a:endParaRPr b="1" i="1" sz="1800">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i="1" lang="en" sz="1800">
                  <a:latin typeface="Courier New"/>
                  <a:ea typeface="Courier New"/>
                  <a:cs typeface="Courier New"/>
                  <a:sym typeface="Courier New"/>
                </a:rPr>
                <a:t>do withdraw from y</a:t>
              </a:r>
              <a:endParaRPr b="1" i="1" sz="1800">
                <a:latin typeface="Courier New"/>
                <a:ea typeface="Courier New"/>
                <a:cs typeface="Courier New"/>
                <a:sym typeface="Courier New"/>
              </a:endParaRPr>
            </a:p>
            <a:p>
              <a:pPr indent="0" lvl="0" marL="0" rtl="0" algn="l">
                <a:spcBef>
                  <a:spcPts val="0"/>
                </a:spcBef>
                <a:spcAft>
                  <a:spcPts val="0"/>
                </a:spcAft>
                <a:buNone/>
              </a:pPr>
              <a:r>
                <a:rPr b="1" i="1" lang="en" sz="1800">
                  <a:latin typeface="Courier New"/>
                  <a:ea typeface="Courier New"/>
                  <a:cs typeface="Courier New"/>
                  <a:sym typeface="Courier New"/>
                </a:rPr>
                <a:t>block on lock for x</a:t>
              </a:r>
              <a:endParaRPr b="1" i="1" sz="1800">
                <a:latin typeface="Courier New"/>
                <a:ea typeface="Courier New"/>
                <a:cs typeface="Courier New"/>
                <a:sym typeface="Courier New"/>
              </a:endParaRPr>
            </a:p>
          </p:txBody>
        </p:sp>
        <p:sp>
          <p:nvSpPr>
            <p:cNvPr id="453" name="Google Shape;453;p51"/>
            <p:cNvSpPr txBox="1"/>
            <p:nvPr/>
          </p:nvSpPr>
          <p:spPr>
            <a:xfrm>
              <a:off x="813225" y="1444950"/>
              <a:ext cx="3758700" cy="45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2: </a:t>
              </a:r>
              <a:r>
                <a:rPr lang="en" sz="1800">
                  <a:solidFill>
                    <a:schemeClr val="dk2"/>
                  </a:solidFill>
                  <a:latin typeface="Courier New"/>
                  <a:ea typeface="Courier New"/>
                  <a:cs typeface="Courier New"/>
                  <a:sym typeface="Courier New"/>
                </a:rPr>
                <a:t>y.transferTo(1, x)</a:t>
              </a:r>
              <a:endParaRPr sz="1800">
                <a:solidFill>
                  <a:schemeClr val="dk2"/>
                </a:solidFill>
                <a:latin typeface="Courier New"/>
                <a:ea typeface="Courier New"/>
                <a:cs typeface="Courier New"/>
                <a:sym typeface="Courier New"/>
              </a:endParaRPr>
            </a:p>
          </p:txBody>
        </p:sp>
      </p:grpSp>
      <p:cxnSp>
        <p:nvCxnSpPr>
          <p:cNvPr id="454" name="Google Shape;454;p51"/>
          <p:cNvCxnSpPr/>
          <p:nvPr/>
        </p:nvCxnSpPr>
        <p:spPr>
          <a:xfrm>
            <a:off x="350250" y="2103500"/>
            <a:ext cx="10500" cy="2383500"/>
          </a:xfrm>
          <a:prstGeom prst="straightConnector1">
            <a:avLst/>
          </a:prstGeom>
          <a:noFill/>
          <a:ln cap="flat" cmpd="sng" w="28575">
            <a:solidFill>
              <a:srgbClr val="595959"/>
            </a:solidFill>
            <a:prstDash val="solid"/>
            <a:round/>
            <a:headEnd len="med" w="med" type="none"/>
            <a:tailEnd len="med" w="med" type="triangle"/>
          </a:ln>
        </p:spPr>
      </p:cxnSp>
      <p:sp>
        <p:nvSpPr>
          <p:cNvPr id="455" name="Google Shape;455;p51"/>
          <p:cNvSpPr txBox="1"/>
          <p:nvPr/>
        </p:nvSpPr>
        <p:spPr>
          <a:xfrm rot="-5400000">
            <a:off x="-412950" y="2563475"/>
            <a:ext cx="1536900" cy="71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595959"/>
                </a:solidFill>
              </a:rPr>
              <a:t>time</a:t>
            </a:r>
            <a:endParaRPr b="1" sz="1800">
              <a:solidFill>
                <a:srgbClr val="595959"/>
              </a:solidFill>
            </a:endParaRPr>
          </a:p>
        </p:txBody>
      </p:sp>
      <p:pic>
        <p:nvPicPr>
          <p:cNvPr id="456" name="Google Shape;456;p51"/>
          <p:cNvPicPr preferRelativeResize="0"/>
          <p:nvPr/>
        </p:nvPicPr>
        <p:blipFill>
          <a:blip r:embed="rId3">
            <a:alphaModFix/>
          </a:blip>
          <a:stretch>
            <a:fillRect/>
          </a:stretch>
        </p:blipFill>
        <p:spPr>
          <a:xfrm>
            <a:off x="607541" y="2463364"/>
            <a:ext cx="50480" cy="216341"/>
          </a:xfrm>
          <a:prstGeom prst="rect">
            <a:avLst/>
          </a:prstGeom>
          <a:noFill/>
          <a:ln>
            <a:noFill/>
          </a:ln>
        </p:spPr>
      </p:pic>
      <p:pic>
        <p:nvPicPr>
          <p:cNvPr id="457" name="Google Shape;457;p51"/>
          <p:cNvPicPr preferRelativeResize="0"/>
          <p:nvPr/>
        </p:nvPicPr>
        <p:blipFill>
          <a:blip r:embed="rId4">
            <a:alphaModFix/>
          </a:blip>
          <a:stretch>
            <a:fillRect/>
          </a:stretch>
        </p:blipFill>
        <p:spPr>
          <a:xfrm>
            <a:off x="580844" y="2836866"/>
            <a:ext cx="4142608" cy="482023"/>
          </a:xfrm>
          <a:prstGeom prst="rect">
            <a:avLst/>
          </a:prstGeom>
          <a:noFill/>
          <a:ln>
            <a:noFill/>
          </a:ln>
        </p:spPr>
      </p:pic>
      <p:pic>
        <p:nvPicPr>
          <p:cNvPr id="458" name="Google Shape;458;p51"/>
          <p:cNvPicPr preferRelativeResize="0"/>
          <p:nvPr/>
        </p:nvPicPr>
        <p:blipFill>
          <a:blip r:embed="rId5">
            <a:alphaModFix/>
          </a:blip>
          <a:stretch>
            <a:fillRect/>
          </a:stretch>
        </p:blipFill>
        <p:spPr>
          <a:xfrm>
            <a:off x="4525342" y="3391135"/>
            <a:ext cx="272714" cy="559413"/>
          </a:xfrm>
          <a:prstGeom prst="rect">
            <a:avLst/>
          </a:prstGeom>
          <a:noFill/>
          <a:ln>
            <a:noFill/>
          </a:ln>
        </p:spPr>
      </p:pic>
      <p:pic>
        <p:nvPicPr>
          <p:cNvPr id="459" name="Google Shape;459;p51"/>
          <p:cNvPicPr preferRelativeResize="0"/>
          <p:nvPr/>
        </p:nvPicPr>
        <p:blipFill>
          <a:blip r:embed="rId6">
            <a:alphaModFix/>
          </a:blip>
          <a:stretch>
            <a:fillRect/>
          </a:stretch>
        </p:blipFill>
        <p:spPr>
          <a:xfrm>
            <a:off x="576568" y="4188432"/>
            <a:ext cx="238864" cy="29506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0000FF"/>
                </a:solidFill>
              </a:rPr>
              <a:t>Data Races</a:t>
            </a:r>
            <a:r>
              <a:rPr lang="en"/>
              <a:t> (briefly)</a:t>
            </a:r>
            <a:endParaRPr/>
          </a:p>
        </p:txBody>
      </p:sp>
      <p:sp>
        <p:nvSpPr>
          <p:cNvPr id="78" name="Google Shape;78;p16"/>
          <p:cNvSpPr txBox="1"/>
          <p:nvPr>
            <p:ph idx="1" type="body"/>
          </p:nvPr>
        </p:nvSpPr>
        <p:spPr>
          <a:xfrm>
            <a:off x="311700" y="1152475"/>
            <a:ext cx="8520600" cy="3990900"/>
          </a:xfrm>
          <a:prstGeom prst="rect">
            <a:avLst/>
          </a:prstGeom>
        </p:spPr>
        <p:txBody>
          <a:bodyPr anchorCtr="0" anchor="t" bIns="91425" lIns="91425" spcFirstLastPara="1" rIns="91425" wrap="square" tIns="91425">
            <a:noAutofit/>
          </a:bodyPr>
          <a:lstStyle/>
          <a:p>
            <a:pPr indent="-346075" lvl="0" marL="457200" rtl="0" algn="l">
              <a:spcBef>
                <a:spcPts val="0"/>
              </a:spcBef>
              <a:spcAft>
                <a:spcPts val="0"/>
              </a:spcAft>
              <a:buSzPts val="1850"/>
              <a:buChar char="●"/>
            </a:pPr>
            <a:r>
              <a:rPr lang="en" sz="1850"/>
              <a:t>A </a:t>
            </a:r>
            <a:r>
              <a:rPr b="1" lang="en" sz="1850">
                <a:solidFill>
                  <a:srgbClr val="0000FF"/>
                </a:solidFill>
              </a:rPr>
              <a:t>data race</a:t>
            </a:r>
            <a:r>
              <a:rPr lang="en" sz="1850"/>
              <a:t> is a specific type of </a:t>
            </a:r>
            <a:r>
              <a:rPr b="1" lang="en" sz="1850">
                <a:solidFill>
                  <a:srgbClr val="FF0000"/>
                </a:solidFill>
              </a:rPr>
              <a:t>race condition</a:t>
            </a:r>
            <a:r>
              <a:rPr lang="en" sz="1850"/>
              <a:t> that can happen in 2 ways:</a:t>
            </a:r>
            <a:endParaRPr sz="1850"/>
          </a:p>
          <a:p>
            <a:pPr indent="-346075" lvl="0" marL="914400" rtl="0" algn="l">
              <a:spcBef>
                <a:spcPts val="0"/>
              </a:spcBef>
              <a:spcAft>
                <a:spcPts val="0"/>
              </a:spcAft>
              <a:buSzPts val="1850"/>
              <a:buChar char="-"/>
            </a:pPr>
            <a:r>
              <a:rPr lang="en" sz="1850"/>
              <a:t>Two different threads </a:t>
            </a:r>
            <a:r>
              <a:rPr b="1" i="1" lang="en" sz="1850"/>
              <a:t>potentially</a:t>
            </a:r>
            <a:r>
              <a:rPr lang="en" sz="1850"/>
              <a:t> write a variable at the same time</a:t>
            </a:r>
            <a:endParaRPr sz="1850"/>
          </a:p>
          <a:p>
            <a:pPr indent="-346075" lvl="0" marL="914400" rtl="0" algn="l">
              <a:spcBef>
                <a:spcPts val="0"/>
              </a:spcBef>
              <a:spcAft>
                <a:spcPts val="0"/>
              </a:spcAft>
              <a:buSzPts val="1850"/>
              <a:buChar char="-"/>
            </a:pPr>
            <a:r>
              <a:rPr lang="en" sz="1850"/>
              <a:t>One thread </a:t>
            </a:r>
            <a:r>
              <a:rPr b="1" i="1" lang="en" sz="1850"/>
              <a:t>potentially</a:t>
            </a:r>
            <a:r>
              <a:rPr lang="en" sz="1850"/>
              <a:t> writes a variable while another reads the variable</a:t>
            </a:r>
            <a:endParaRPr sz="1850"/>
          </a:p>
          <a:p>
            <a:pPr indent="-346075" lvl="0" marL="457200" rtl="0" algn="l">
              <a:spcBef>
                <a:spcPts val="0"/>
              </a:spcBef>
              <a:spcAft>
                <a:spcPts val="0"/>
              </a:spcAft>
              <a:buSzPts val="1850"/>
              <a:buChar char="●"/>
            </a:pPr>
            <a:r>
              <a:rPr lang="en" sz="1850"/>
              <a:t>Not a race: simultaneous reads provide no errors</a:t>
            </a:r>
            <a:endParaRPr sz="1850"/>
          </a:p>
          <a:p>
            <a:pPr indent="-346075" lvl="0" marL="457200" rtl="0" algn="l">
              <a:spcBef>
                <a:spcPts val="0"/>
              </a:spcBef>
              <a:spcAft>
                <a:spcPts val="0"/>
              </a:spcAft>
              <a:buSzPts val="1850"/>
              <a:buChar char="●"/>
            </a:pPr>
            <a:r>
              <a:rPr lang="en" sz="1850"/>
              <a:t>‘Potentially’ is important</a:t>
            </a:r>
            <a:endParaRPr sz="1850"/>
          </a:p>
          <a:p>
            <a:pPr indent="-346075" lvl="0" marL="914400" rtl="0" algn="l">
              <a:spcBef>
                <a:spcPts val="0"/>
              </a:spcBef>
              <a:spcAft>
                <a:spcPts val="0"/>
              </a:spcAft>
              <a:buSzPts val="1850"/>
              <a:buChar char="-"/>
            </a:pPr>
            <a:r>
              <a:rPr lang="en" sz="1850"/>
              <a:t>We claim the code itself has a data race independent of any particular actual execution</a:t>
            </a:r>
            <a:endParaRPr sz="1850"/>
          </a:p>
          <a:p>
            <a:pPr indent="-346075" lvl="0" marL="457200" rtl="0" algn="l">
              <a:spcBef>
                <a:spcPts val="0"/>
              </a:spcBef>
              <a:spcAft>
                <a:spcPts val="0"/>
              </a:spcAft>
              <a:buSzPts val="1850"/>
              <a:buChar char="●"/>
            </a:pPr>
            <a:r>
              <a:rPr lang="en" sz="1850">
                <a:solidFill>
                  <a:srgbClr val="0000FF"/>
                </a:solidFill>
              </a:rPr>
              <a:t>Data races</a:t>
            </a:r>
            <a:r>
              <a:rPr lang="en" sz="1850"/>
              <a:t> are bad, but we can still have a </a:t>
            </a:r>
            <a:r>
              <a:rPr lang="en" sz="1850">
                <a:solidFill>
                  <a:srgbClr val="FF0000"/>
                </a:solidFill>
              </a:rPr>
              <a:t>race condition</a:t>
            </a:r>
            <a:r>
              <a:rPr lang="en" sz="1850"/>
              <a:t>, and bad behavior, when no data races are present…through </a:t>
            </a:r>
            <a:r>
              <a:rPr b="1" lang="en" sz="1850">
                <a:solidFill>
                  <a:srgbClr val="0000FF"/>
                </a:solidFill>
              </a:rPr>
              <a:t>bad interleavings</a:t>
            </a:r>
            <a:r>
              <a:rPr lang="en" sz="1850"/>
              <a:t> (what we will discuss now).</a:t>
            </a:r>
            <a:endParaRPr sz="1850"/>
          </a:p>
        </p:txBody>
      </p:sp>
      <p:pic>
        <p:nvPicPr>
          <p:cNvPr id="79" name="Google Shape;79;p16"/>
          <p:cNvPicPr preferRelativeResize="0"/>
          <p:nvPr/>
        </p:nvPicPr>
        <p:blipFill>
          <a:blip r:embed="rId3">
            <a:alphaModFix/>
          </a:blip>
          <a:stretch>
            <a:fillRect/>
          </a:stretch>
        </p:blipFill>
        <p:spPr>
          <a:xfrm>
            <a:off x="3404310" y="1465347"/>
            <a:ext cx="1432934" cy="440365"/>
          </a:xfrm>
          <a:prstGeom prst="rect">
            <a:avLst/>
          </a:prstGeom>
          <a:noFill/>
          <a:ln>
            <a:noFill/>
          </a:ln>
        </p:spPr>
      </p:pic>
      <p:pic>
        <p:nvPicPr>
          <p:cNvPr id="80" name="Google Shape;80;p16"/>
          <p:cNvPicPr preferRelativeResize="0"/>
          <p:nvPr/>
        </p:nvPicPr>
        <p:blipFill>
          <a:blip r:embed="rId4">
            <a:alphaModFix/>
          </a:blip>
          <a:stretch>
            <a:fillRect/>
          </a:stretch>
        </p:blipFill>
        <p:spPr>
          <a:xfrm>
            <a:off x="2520645" y="1839494"/>
            <a:ext cx="5157878" cy="1097272"/>
          </a:xfrm>
          <a:prstGeom prst="rect">
            <a:avLst/>
          </a:prstGeom>
          <a:noFill/>
          <a:ln>
            <a:noFill/>
          </a:ln>
        </p:spPr>
      </p:pic>
      <p:pic>
        <p:nvPicPr>
          <p:cNvPr id="81" name="Google Shape;81;p16"/>
          <p:cNvPicPr preferRelativeResize="0"/>
          <p:nvPr/>
        </p:nvPicPr>
        <p:blipFill>
          <a:blip r:embed="rId5">
            <a:alphaModFix/>
          </a:blip>
          <a:stretch>
            <a:fillRect/>
          </a:stretch>
        </p:blipFill>
        <p:spPr>
          <a:xfrm>
            <a:off x="842800" y="4065922"/>
            <a:ext cx="1154842" cy="55992"/>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 name="Shape 463"/>
        <p:cNvGrpSpPr/>
        <p:nvPr/>
      </p:nvGrpSpPr>
      <p:grpSpPr>
        <a:xfrm>
          <a:off x="0" y="0"/>
          <a:ext cx="0" cy="0"/>
          <a:chOff x="0" y="0"/>
          <a:chExt cx="0" cy="0"/>
        </a:xfrm>
      </p:grpSpPr>
      <p:sp>
        <p:nvSpPr>
          <p:cNvPr id="464" name="Google Shape;464;p5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 The Dining Philosophers</a:t>
            </a:r>
            <a:endParaRPr/>
          </a:p>
        </p:txBody>
      </p:sp>
      <p:sp>
        <p:nvSpPr>
          <p:cNvPr id="465" name="Google Shape;465;p5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5 philosophers go out to dinner together at an Italian restaurant</a:t>
            </a:r>
            <a:endParaRPr/>
          </a:p>
          <a:p>
            <a:pPr indent="-342900" lvl="0" marL="457200" rtl="0" algn="l">
              <a:spcBef>
                <a:spcPts val="0"/>
              </a:spcBef>
              <a:spcAft>
                <a:spcPts val="0"/>
              </a:spcAft>
              <a:buSzPts val="1800"/>
              <a:buChar char="●"/>
            </a:pPr>
            <a:r>
              <a:rPr lang="en"/>
              <a:t>Sit at a round table; one fork per setting</a:t>
            </a:r>
            <a:endParaRPr/>
          </a:p>
          <a:p>
            <a:pPr indent="-342900" lvl="0" marL="457200" rtl="0" algn="l">
              <a:spcBef>
                <a:spcPts val="0"/>
              </a:spcBef>
              <a:spcAft>
                <a:spcPts val="0"/>
              </a:spcAft>
              <a:buSzPts val="1800"/>
              <a:buChar char="●"/>
            </a:pPr>
            <a:r>
              <a:rPr lang="en"/>
              <a:t>When the spaghetti comes, each philosopher proceeds to grab their right fork, then their left fork, then eats</a:t>
            </a:r>
            <a:endParaRPr/>
          </a:p>
          <a:p>
            <a:pPr indent="-342900" lvl="0" marL="457200" rtl="0" algn="l">
              <a:spcBef>
                <a:spcPts val="0"/>
              </a:spcBef>
              <a:spcAft>
                <a:spcPts val="0"/>
              </a:spcAft>
              <a:buSzPts val="1800"/>
              <a:buChar char="●"/>
            </a:pPr>
            <a:r>
              <a:rPr lang="en"/>
              <a:t>‘Locking’ for each fork results in a </a:t>
            </a:r>
            <a:r>
              <a:rPr b="1" i="1" lang="en"/>
              <a:t>deadlock</a:t>
            </a:r>
            <a:endParaRPr b="1" i="1"/>
          </a:p>
        </p:txBody>
      </p:sp>
      <p:pic>
        <p:nvPicPr>
          <p:cNvPr id="466" name="Google Shape;466;p52"/>
          <p:cNvPicPr preferRelativeResize="0"/>
          <p:nvPr/>
        </p:nvPicPr>
        <p:blipFill rotWithShape="1">
          <a:blip r:embed="rId3">
            <a:alphaModFix/>
          </a:blip>
          <a:srcRect b="1345" l="5963" r="4221" t="1867"/>
          <a:stretch/>
        </p:blipFill>
        <p:spPr>
          <a:xfrm>
            <a:off x="3417650" y="2809775"/>
            <a:ext cx="2308700" cy="2333725"/>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0" name="Shape 470"/>
        <p:cNvGrpSpPr/>
        <p:nvPr/>
      </p:nvGrpSpPr>
      <p:grpSpPr>
        <a:xfrm>
          <a:off x="0" y="0"/>
          <a:ext cx="0" cy="0"/>
          <a:chOff x="0" y="0"/>
          <a:chExt cx="0" cy="0"/>
        </a:xfrm>
      </p:grpSpPr>
      <p:sp>
        <p:nvSpPr>
          <p:cNvPr id="471" name="Google Shape;471;p5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 to our example</a:t>
            </a:r>
            <a:endParaRPr/>
          </a:p>
        </p:txBody>
      </p:sp>
      <p:sp>
        <p:nvSpPr>
          <p:cNvPr id="472" name="Google Shape;472;p53"/>
          <p:cNvSpPr txBox="1"/>
          <p:nvPr>
            <p:ph idx="1" type="body"/>
          </p:nvPr>
        </p:nvSpPr>
        <p:spPr>
          <a:xfrm>
            <a:off x="311700" y="1152475"/>
            <a:ext cx="8520600" cy="3942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Options for deadlock-proof transfer:</a:t>
            </a:r>
            <a:endParaRPr/>
          </a:p>
          <a:p>
            <a:pPr indent="-342900" lvl="0" marL="457200" rtl="0" algn="l">
              <a:spcBef>
                <a:spcPts val="1200"/>
              </a:spcBef>
              <a:spcAft>
                <a:spcPts val="0"/>
              </a:spcAft>
              <a:buSzPts val="1800"/>
              <a:buAutoNum type="arabicPeriod"/>
            </a:pPr>
            <a:r>
              <a:rPr lang="en"/>
              <a:t>Make a smaller critical section: </a:t>
            </a:r>
            <a:r>
              <a:rPr b="1" lang="en">
                <a:latin typeface="Courier New"/>
                <a:ea typeface="Courier New"/>
                <a:cs typeface="Courier New"/>
                <a:sym typeface="Courier New"/>
              </a:rPr>
              <a:t>transferTo</a:t>
            </a:r>
            <a:r>
              <a:rPr lang="en"/>
              <a:t> not synchronized</a:t>
            </a:r>
            <a:endParaRPr/>
          </a:p>
          <a:p>
            <a:pPr indent="-342900" lvl="0" marL="914400" rtl="0" algn="l">
              <a:spcBef>
                <a:spcPts val="0"/>
              </a:spcBef>
              <a:spcAft>
                <a:spcPts val="0"/>
              </a:spcAft>
              <a:buSzPts val="1800"/>
              <a:buChar char="-"/>
            </a:pPr>
            <a:r>
              <a:rPr lang="en"/>
              <a:t>Exposes intermediate state after </a:t>
            </a:r>
            <a:r>
              <a:rPr b="1" lang="en">
                <a:latin typeface="Courier New"/>
                <a:ea typeface="Courier New"/>
                <a:cs typeface="Courier New"/>
                <a:sym typeface="Courier New"/>
              </a:rPr>
              <a:t>withdraw</a:t>
            </a:r>
            <a:r>
              <a:rPr lang="en"/>
              <a:t> before </a:t>
            </a:r>
            <a:r>
              <a:rPr b="1" lang="en">
                <a:latin typeface="Courier New"/>
                <a:ea typeface="Courier New"/>
                <a:cs typeface="Courier New"/>
                <a:sym typeface="Courier New"/>
              </a:rPr>
              <a:t>deposit</a:t>
            </a:r>
            <a:endParaRPr b="1">
              <a:latin typeface="Courier New"/>
              <a:ea typeface="Courier New"/>
              <a:cs typeface="Courier New"/>
              <a:sym typeface="Courier New"/>
            </a:endParaRPr>
          </a:p>
          <a:p>
            <a:pPr indent="-342900" lvl="0" marL="914400" rtl="0" algn="l">
              <a:spcBef>
                <a:spcPts val="0"/>
              </a:spcBef>
              <a:spcAft>
                <a:spcPts val="0"/>
              </a:spcAft>
              <a:buSzPts val="1800"/>
              <a:buChar char="-"/>
            </a:pPr>
            <a:r>
              <a:rPr lang="en"/>
              <a:t>May be okay here, but exposes wrong total amount in bank</a:t>
            </a:r>
            <a:endParaRPr/>
          </a:p>
          <a:p>
            <a:pPr indent="-342900" lvl="0" marL="457200" rtl="0" algn="l">
              <a:spcBef>
                <a:spcPts val="0"/>
              </a:spcBef>
              <a:spcAft>
                <a:spcPts val="0"/>
              </a:spcAft>
              <a:buSzPts val="1800"/>
              <a:buAutoNum type="arabicPeriod"/>
            </a:pPr>
            <a:r>
              <a:rPr lang="en"/>
              <a:t>Coarsen lock granularity: one lock for all accounts allowing transfers between them</a:t>
            </a:r>
            <a:endParaRPr/>
          </a:p>
          <a:p>
            <a:pPr indent="-342900" lvl="0" marL="914400" rtl="0" algn="l">
              <a:spcBef>
                <a:spcPts val="0"/>
              </a:spcBef>
              <a:spcAft>
                <a:spcPts val="0"/>
              </a:spcAft>
              <a:buSzPts val="1800"/>
              <a:buChar char="-"/>
            </a:pPr>
            <a:r>
              <a:rPr lang="en"/>
              <a:t>Works, but sacrifices concurrent deposits/withdrawals</a:t>
            </a:r>
            <a:endParaRPr/>
          </a:p>
          <a:p>
            <a:pPr indent="-342900" lvl="0" marL="457200" rtl="0" algn="l">
              <a:spcBef>
                <a:spcPts val="0"/>
              </a:spcBef>
              <a:spcAft>
                <a:spcPts val="0"/>
              </a:spcAft>
              <a:buSzPts val="1800"/>
              <a:buAutoNum type="arabicPeriod"/>
            </a:pPr>
            <a:r>
              <a:rPr lang="en"/>
              <a:t>Give every bank-account a unique number and always acquire locks in the same order</a:t>
            </a:r>
            <a:endParaRPr/>
          </a:p>
          <a:p>
            <a:pPr indent="-342900" lvl="0" marL="914400" rtl="0" algn="l">
              <a:spcBef>
                <a:spcPts val="0"/>
              </a:spcBef>
              <a:spcAft>
                <a:spcPts val="0"/>
              </a:spcAft>
              <a:buSzPts val="1800"/>
              <a:buChar char="-"/>
            </a:pPr>
            <a:r>
              <a:rPr i="1" lang="en"/>
              <a:t>Entire program</a:t>
            </a:r>
            <a:r>
              <a:rPr lang="en"/>
              <a:t> should obey this order to avoid cycles</a:t>
            </a:r>
            <a:endParaRPr/>
          </a:p>
          <a:p>
            <a:pPr indent="-342900" lvl="0" marL="914400" rtl="0" algn="l">
              <a:spcBef>
                <a:spcPts val="0"/>
              </a:spcBef>
              <a:spcAft>
                <a:spcPts val="0"/>
              </a:spcAft>
              <a:buSzPts val="1800"/>
              <a:buChar char="-"/>
            </a:pPr>
            <a:r>
              <a:rPr lang="en"/>
              <a:t>Code acquiring only one lock can ignore the order</a:t>
            </a:r>
            <a:endParaRPr/>
          </a:p>
        </p:txBody>
      </p:sp>
      <p:pic>
        <p:nvPicPr>
          <p:cNvPr id="473" name="Google Shape;473;p53"/>
          <p:cNvPicPr preferRelativeResize="0"/>
          <p:nvPr/>
        </p:nvPicPr>
        <p:blipFill>
          <a:blip r:embed="rId3">
            <a:alphaModFix/>
          </a:blip>
          <a:stretch>
            <a:fillRect/>
          </a:stretch>
        </p:blipFill>
        <p:spPr>
          <a:xfrm>
            <a:off x="1296857" y="4437321"/>
            <a:ext cx="1685599" cy="17485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54"/>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Ordering locks</a:t>
            </a:r>
            <a:endParaRPr/>
          </a:p>
        </p:txBody>
      </p:sp>
      <p:sp>
        <p:nvSpPr>
          <p:cNvPr id="479" name="Google Shape;479;p54"/>
          <p:cNvSpPr txBox="1"/>
          <p:nvPr/>
        </p:nvSpPr>
        <p:spPr>
          <a:xfrm>
            <a:off x="363200" y="512750"/>
            <a:ext cx="8113500" cy="46308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class</a:t>
            </a:r>
            <a:r>
              <a:rPr b="1" lang="en" sz="1800">
                <a:latin typeface="Courier New"/>
                <a:ea typeface="Courier New"/>
                <a:cs typeface="Courier New"/>
                <a:sym typeface="Courier New"/>
              </a:rPr>
              <a:t> </a:t>
            </a:r>
            <a:r>
              <a:rPr b="1" lang="en" sz="1800">
                <a:solidFill>
                  <a:srgbClr val="6AA84F"/>
                </a:solidFill>
                <a:latin typeface="Courier New"/>
                <a:ea typeface="Courier New"/>
                <a:cs typeface="Courier New"/>
                <a:sym typeface="Courier New"/>
              </a:rPr>
              <a:t>BankAccount</a:t>
            </a:r>
            <a:r>
              <a:rPr b="1" lang="en" sz="1800">
                <a:latin typeface="Courier New"/>
                <a:ea typeface="Courier New"/>
                <a:cs typeface="Courier New"/>
                <a:sym typeface="Courier New"/>
              </a:rPr>
              <a:t> {</a:t>
            </a:r>
            <a:endParaRPr b="1" sz="1800">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private</a:t>
            </a:r>
            <a:r>
              <a:rPr b="1" lang="en" sz="1800">
                <a:solidFill>
                  <a:schemeClr val="dk1"/>
                </a:solidFill>
                <a:latin typeface="Courier New"/>
                <a:ea typeface="Courier New"/>
                <a:cs typeface="Courier New"/>
                <a:sym typeface="Courier New"/>
              </a:rPr>
              <a:t> int </a:t>
            </a:r>
            <a:r>
              <a:rPr b="1" lang="en" sz="1800">
                <a:solidFill>
                  <a:srgbClr val="6AA84F"/>
                </a:solidFill>
                <a:latin typeface="Courier New"/>
                <a:ea typeface="Courier New"/>
                <a:cs typeface="Courier New"/>
                <a:sym typeface="Courier New"/>
              </a:rPr>
              <a:t>acctNumber</a:t>
            </a:r>
            <a:r>
              <a:rPr b="1" lang="en" sz="1800">
                <a:solidFill>
                  <a:schemeClr val="dk1"/>
                </a:solidFill>
                <a:latin typeface="Courier New"/>
                <a:ea typeface="Courier New"/>
                <a:cs typeface="Courier New"/>
                <a:sym typeface="Courier New"/>
              </a:rPr>
              <a:t>; </a:t>
            </a:r>
            <a:r>
              <a:rPr b="1" lang="en" sz="1800">
                <a:solidFill>
                  <a:srgbClr val="674EA7"/>
                </a:solidFill>
                <a:latin typeface="Courier New"/>
                <a:ea typeface="Courier New"/>
                <a:cs typeface="Courier New"/>
                <a:sym typeface="Courier New"/>
              </a:rPr>
              <a:t>// must be unique</a:t>
            </a:r>
            <a:endParaRPr b="1" sz="1800">
              <a:solidFill>
                <a:srgbClr val="674EA7"/>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void </a:t>
            </a:r>
            <a:r>
              <a:rPr b="1" lang="en" sz="1800">
                <a:solidFill>
                  <a:srgbClr val="6AA84F"/>
                </a:solidFill>
                <a:latin typeface="Courier New"/>
                <a:ea typeface="Courier New"/>
                <a:cs typeface="Courier New"/>
                <a:sym typeface="Courier New"/>
              </a:rPr>
              <a:t>transferTo</a:t>
            </a:r>
            <a:r>
              <a:rPr b="1" lang="en" sz="1800">
                <a:solidFill>
                  <a:schemeClr val="dk1"/>
                </a:solidFill>
                <a:latin typeface="Courier New"/>
                <a:ea typeface="Courier New"/>
                <a:cs typeface="Courier New"/>
                <a:sym typeface="Courier New"/>
              </a:rPr>
              <a:t>(int </a:t>
            </a:r>
            <a:r>
              <a:rPr b="1" lang="en" sz="1800">
                <a:solidFill>
                  <a:srgbClr val="6AA84F"/>
                </a:solidFill>
                <a:latin typeface="Courier New"/>
                <a:ea typeface="Courier New"/>
                <a:cs typeface="Courier New"/>
                <a:sym typeface="Courier New"/>
              </a:rPr>
              <a:t>amt</a:t>
            </a:r>
            <a:r>
              <a:rPr b="1" lang="en" sz="1800">
                <a:solidFill>
                  <a:schemeClr val="dk1"/>
                </a:solidFill>
                <a:latin typeface="Courier New"/>
                <a:ea typeface="Courier New"/>
                <a:cs typeface="Courier New"/>
                <a:sym typeface="Courier New"/>
              </a:rPr>
              <a:t>, BankAccount </a:t>
            </a:r>
            <a:r>
              <a:rPr b="1" lang="en" sz="1800">
                <a:solidFill>
                  <a:srgbClr val="6AA84F"/>
                </a:solidFill>
                <a:latin typeface="Courier New"/>
                <a:ea typeface="Courier New"/>
                <a:cs typeface="Courier New"/>
                <a:sym typeface="Courier New"/>
              </a:rPr>
              <a:t>o</a:t>
            </a:r>
            <a:r>
              <a:rPr b="1" lang="en" sz="1800">
                <a:solidFill>
                  <a:schemeClr val="dk1"/>
                </a:solidFill>
                <a:latin typeface="Courier New"/>
                <a:ea typeface="Courier New"/>
                <a:cs typeface="Courier New"/>
                <a:sym typeface="Courier New"/>
              </a:rPr>
              <a:t>) {</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if</a:t>
            </a:r>
            <a:r>
              <a:rPr b="1" lang="en" sz="1800">
                <a:latin typeface="Courier New"/>
                <a:ea typeface="Courier New"/>
                <a:cs typeface="Courier New"/>
                <a:sym typeface="Courier New"/>
              </a:rPr>
              <a:t>(</a:t>
            </a:r>
            <a:r>
              <a:rPr b="1" lang="en" sz="1800">
                <a:solidFill>
                  <a:srgbClr val="0000FF"/>
                </a:solidFill>
                <a:latin typeface="Courier New"/>
                <a:ea typeface="Courier New"/>
                <a:cs typeface="Courier New"/>
                <a:sym typeface="Courier New"/>
              </a:rPr>
              <a:t>this</a:t>
            </a:r>
            <a:r>
              <a:rPr b="1" lang="en" sz="1800">
                <a:latin typeface="Courier New"/>
                <a:ea typeface="Courier New"/>
                <a:cs typeface="Courier New"/>
                <a:sym typeface="Courier New"/>
              </a:rPr>
              <a:t>.acctNumber &lt; a.acctNumber)</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synchronized</a:t>
            </a:r>
            <a:r>
              <a:rPr b="1" lang="en" sz="1800">
                <a:latin typeface="Courier New"/>
                <a:ea typeface="Courier New"/>
                <a:cs typeface="Courier New"/>
                <a:sym typeface="Courier New"/>
              </a:rPr>
              <a:t>(this)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synchronized</a:t>
            </a:r>
            <a:r>
              <a:rPr b="1" lang="en" sz="1800">
                <a:latin typeface="Courier New"/>
                <a:ea typeface="Courier New"/>
                <a:cs typeface="Courier New"/>
                <a:sym typeface="Courier New"/>
              </a:rPr>
              <a:t>(a)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this</a:t>
            </a:r>
            <a:r>
              <a:rPr b="1" lang="en" sz="1800">
                <a:latin typeface="Courier New"/>
                <a:ea typeface="Courier New"/>
                <a:cs typeface="Courier New"/>
                <a:sym typeface="Courier New"/>
              </a:rPr>
              <a:t>.withdraw(amt);</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a.deposit(amt);</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else</a:t>
            </a:r>
            <a:endParaRPr b="1" sz="18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synchronized</a:t>
            </a:r>
            <a:r>
              <a:rPr b="1" lang="en" sz="1800">
                <a:latin typeface="Courier New"/>
                <a:ea typeface="Courier New"/>
                <a:cs typeface="Courier New"/>
                <a:sym typeface="Courier New"/>
              </a:rPr>
              <a:t>(a)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synchronized</a:t>
            </a:r>
            <a:r>
              <a:rPr b="1" lang="en" sz="1800">
                <a:latin typeface="Courier New"/>
                <a:ea typeface="Courier New"/>
                <a:cs typeface="Courier New"/>
                <a:sym typeface="Courier New"/>
              </a:rPr>
              <a:t>(</a:t>
            </a:r>
            <a:r>
              <a:rPr b="1" lang="en" sz="1800">
                <a:solidFill>
                  <a:srgbClr val="0000FF"/>
                </a:solidFill>
                <a:latin typeface="Courier New"/>
                <a:ea typeface="Courier New"/>
                <a:cs typeface="Courier New"/>
                <a:sym typeface="Courier New"/>
              </a:rPr>
              <a:t>this</a:t>
            </a:r>
            <a:r>
              <a:rPr b="1" lang="en" sz="1800">
                <a:latin typeface="Courier New"/>
                <a:ea typeface="Courier New"/>
                <a:cs typeface="Courier New"/>
                <a:sym typeface="Courier New"/>
              </a:rPr>
              <a:t>)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r>
              <a:rPr b="1" lang="en" sz="1800">
                <a:solidFill>
                  <a:srgbClr val="0000FF"/>
                </a:solidFill>
                <a:latin typeface="Courier New"/>
                <a:ea typeface="Courier New"/>
                <a:cs typeface="Courier New"/>
                <a:sym typeface="Courier New"/>
              </a:rPr>
              <a:t>this</a:t>
            </a:r>
            <a:r>
              <a:rPr b="1" lang="en" sz="1800">
                <a:latin typeface="Courier New"/>
                <a:ea typeface="Courier New"/>
                <a:cs typeface="Courier New"/>
                <a:sym typeface="Courier New"/>
              </a:rPr>
              <a:t>.withdraw(amt);</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a.deposit(amt);</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      }}</a:t>
            </a:r>
            <a:endParaRPr b="1" sz="1800">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  }</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1800">
                <a:solidFill>
                  <a:schemeClr val="dk1"/>
                </a:solidFill>
                <a:latin typeface="Courier New"/>
                <a:ea typeface="Courier New"/>
                <a:cs typeface="Courier New"/>
                <a:sym typeface="Courier New"/>
              </a:rPr>
              <a:t>}</a:t>
            </a:r>
            <a:endParaRPr b="1" sz="1800">
              <a:latin typeface="Courier New"/>
              <a:ea typeface="Courier New"/>
              <a:cs typeface="Courier New"/>
              <a:sym typeface="Courier New"/>
            </a:endParaRPr>
          </a:p>
        </p:txBody>
      </p:sp>
      <p:pic>
        <p:nvPicPr>
          <p:cNvPr id="480" name="Google Shape;480;p54"/>
          <p:cNvPicPr preferRelativeResize="0"/>
          <p:nvPr/>
        </p:nvPicPr>
        <p:blipFill>
          <a:blip r:embed="rId3">
            <a:alphaModFix/>
          </a:blip>
          <a:stretch>
            <a:fillRect/>
          </a:stretch>
        </p:blipFill>
        <p:spPr>
          <a:xfrm>
            <a:off x="2391064" y="1082738"/>
            <a:ext cx="1369506" cy="104809"/>
          </a:xfrm>
          <a:prstGeom prst="rect">
            <a:avLst/>
          </a:prstGeom>
          <a:noFill/>
          <a:ln>
            <a:noFill/>
          </a:ln>
        </p:spPr>
      </p:pic>
      <p:pic>
        <p:nvPicPr>
          <p:cNvPr id="481" name="Google Shape;481;p54"/>
          <p:cNvPicPr preferRelativeResize="0"/>
          <p:nvPr/>
        </p:nvPicPr>
        <p:blipFill>
          <a:blip r:embed="rId4">
            <a:alphaModFix/>
          </a:blip>
          <a:stretch>
            <a:fillRect/>
          </a:stretch>
        </p:blipFill>
        <p:spPr>
          <a:xfrm>
            <a:off x="1496153" y="1618230"/>
            <a:ext cx="2035992" cy="125938"/>
          </a:xfrm>
          <a:prstGeom prst="rect">
            <a:avLst/>
          </a:prstGeom>
          <a:noFill/>
          <a:ln>
            <a:noFill/>
          </a:ln>
        </p:spPr>
      </p:pic>
      <p:pic>
        <p:nvPicPr>
          <p:cNvPr id="482" name="Google Shape;482;p54"/>
          <p:cNvPicPr preferRelativeResize="0"/>
          <p:nvPr/>
        </p:nvPicPr>
        <p:blipFill>
          <a:blip r:embed="rId5">
            <a:alphaModFix/>
          </a:blip>
          <a:stretch>
            <a:fillRect/>
          </a:stretch>
        </p:blipFill>
        <p:spPr>
          <a:xfrm>
            <a:off x="2869152" y="1955217"/>
            <a:ext cx="846013" cy="356584"/>
          </a:xfrm>
          <a:prstGeom prst="rect">
            <a:avLst/>
          </a:prstGeom>
          <a:noFill/>
          <a:ln>
            <a:noFill/>
          </a:ln>
        </p:spPr>
      </p:pic>
      <p:pic>
        <p:nvPicPr>
          <p:cNvPr id="483" name="Google Shape;483;p54"/>
          <p:cNvPicPr preferRelativeResize="0"/>
          <p:nvPr/>
        </p:nvPicPr>
        <p:blipFill>
          <a:blip r:embed="rId6">
            <a:alphaModFix/>
          </a:blip>
          <a:stretch>
            <a:fillRect/>
          </a:stretch>
        </p:blipFill>
        <p:spPr>
          <a:xfrm>
            <a:off x="-14111" y="1204541"/>
            <a:ext cx="638614" cy="350887"/>
          </a:xfrm>
          <a:prstGeom prst="rect">
            <a:avLst/>
          </a:prstGeom>
          <a:noFill/>
          <a:ln>
            <a:noFill/>
          </a:ln>
        </p:spPr>
      </p:pic>
      <p:pic>
        <p:nvPicPr>
          <p:cNvPr id="484" name="Google Shape;484;p54"/>
          <p:cNvPicPr preferRelativeResize="0"/>
          <p:nvPr/>
        </p:nvPicPr>
        <p:blipFill>
          <a:blip r:embed="rId7">
            <a:alphaModFix/>
          </a:blip>
          <a:stretch>
            <a:fillRect/>
          </a:stretch>
        </p:blipFill>
        <p:spPr>
          <a:xfrm>
            <a:off x="1150555" y="2307588"/>
            <a:ext cx="451663" cy="522235"/>
          </a:xfrm>
          <a:prstGeom prst="rect">
            <a:avLst/>
          </a:prstGeom>
          <a:noFill/>
          <a:ln>
            <a:noFill/>
          </a:ln>
        </p:spPr>
      </p:pic>
      <p:pic>
        <p:nvPicPr>
          <p:cNvPr id="485" name="Google Shape;485;p54"/>
          <p:cNvPicPr preferRelativeResize="0"/>
          <p:nvPr/>
        </p:nvPicPr>
        <p:blipFill>
          <a:blip r:embed="rId8">
            <a:alphaModFix/>
          </a:blip>
          <a:stretch>
            <a:fillRect/>
          </a:stretch>
        </p:blipFill>
        <p:spPr>
          <a:xfrm>
            <a:off x="2988953" y="3367802"/>
            <a:ext cx="881360" cy="531614"/>
          </a:xfrm>
          <a:prstGeom prst="rect">
            <a:avLst/>
          </a:prstGeom>
          <a:noFill/>
          <a:ln>
            <a:noFill/>
          </a:ln>
        </p:spPr>
      </p:pic>
      <p:pic>
        <p:nvPicPr>
          <p:cNvPr id="486" name="Google Shape;486;p54"/>
          <p:cNvPicPr preferRelativeResize="0"/>
          <p:nvPr/>
        </p:nvPicPr>
        <p:blipFill>
          <a:blip r:embed="rId9">
            <a:alphaModFix/>
          </a:blip>
          <a:stretch>
            <a:fillRect/>
          </a:stretch>
        </p:blipFill>
        <p:spPr>
          <a:xfrm>
            <a:off x="4889286" y="1735378"/>
            <a:ext cx="3535637" cy="454183"/>
          </a:xfrm>
          <a:prstGeom prst="rect">
            <a:avLst/>
          </a:prstGeom>
          <a:noFill/>
          <a:ln>
            <a:noFill/>
          </a:ln>
        </p:spPr>
      </p:pic>
      <p:pic>
        <p:nvPicPr>
          <p:cNvPr id="487" name="Google Shape;487;p54"/>
          <p:cNvPicPr preferRelativeResize="0"/>
          <p:nvPr/>
        </p:nvPicPr>
        <p:blipFill>
          <a:blip r:embed="rId10">
            <a:alphaModFix/>
          </a:blip>
          <a:stretch>
            <a:fillRect/>
          </a:stretch>
        </p:blipFill>
        <p:spPr>
          <a:xfrm>
            <a:off x="4924211" y="232896"/>
            <a:ext cx="1027153" cy="251548"/>
          </a:xfrm>
          <a:prstGeom prst="rect">
            <a:avLst/>
          </a:prstGeom>
          <a:noFill/>
          <a:ln>
            <a:noFill/>
          </a:ln>
        </p:spPr>
      </p:pic>
      <p:pic>
        <p:nvPicPr>
          <p:cNvPr id="488" name="Google Shape;488;p54"/>
          <p:cNvPicPr preferRelativeResize="0"/>
          <p:nvPr/>
        </p:nvPicPr>
        <p:blipFill>
          <a:blip r:embed="rId11">
            <a:alphaModFix/>
          </a:blip>
          <a:stretch>
            <a:fillRect/>
          </a:stretch>
        </p:blipFill>
        <p:spPr>
          <a:xfrm>
            <a:off x="4613220" y="2249056"/>
            <a:ext cx="1497969" cy="503990"/>
          </a:xfrm>
          <a:prstGeom prst="rect">
            <a:avLst/>
          </a:prstGeom>
          <a:noFill/>
          <a:ln>
            <a:noFill/>
          </a:ln>
        </p:spPr>
      </p:pic>
      <p:pic>
        <p:nvPicPr>
          <p:cNvPr id="489" name="Google Shape;489;p54"/>
          <p:cNvPicPr preferRelativeResize="0"/>
          <p:nvPr/>
        </p:nvPicPr>
        <p:blipFill>
          <a:blip r:embed="rId12">
            <a:alphaModFix/>
          </a:blip>
          <a:stretch>
            <a:fillRect/>
          </a:stretch>
        </p:blipFill>
        <p:spPr>
          <a:xfrm>
            <a:off x="7685563" y="2599511"/>
            <a:ext cx="630543" cy="476411"/>
          </a:xfrm>
          <a:prstGeom prst="rect">
            <a:avLst/>
          </a:prstGeom>
          <a:noFill/>
          <a:ln>
            <a:noFill/>
          </a:ln>
        </p:spPr>
      </p:pic>
      <p:pic>
        <p:nvPicPr>
          <p:cNvPr id="490" name="Google Shape;490;p54"/>
          <p:cNvPicPr preferRelativeResize="0"/>
          <p:nvPr/>
        </p:nvPicPr>
        <p:blipFill>
          <a:blip r:embed="rId13">
            <a:alphaModFix/>
          </a:blip>
          <a:stretch>
            <a:fillRect/>
          </a:stretch>
        </p:blipFill>
        <p:spPr>
          <a:xfrm>
            <a:off x="7094886" y="2418819"/>
            <a:ext cx="1775782" cy="538328"/>
          </a:xfrm>
          <a:prstGeom prst="rect">
            <a:avLst/>
          </a:prstGeom>
          <a:noFill/>
          <a:ln>
            <a:noFill/>
          </a:ln>
        </p:spPr>
      </p:pic>
      <p:pic>
        <p:nvPicPr>
          <p:cNvPr id="491" name="Google Shape;491;p54"/>
          <p:cNvPicPr preferRelativeResize="0"/>
          <p:nvPr/>
        </p:nvPicPr>
        <p:blipFill>
          <a:blip r:embed="rId14">
            <a:alphaModFix/>
          </a:blip>
          <a:stretch>
            <a:fillRect/>
          </a:stretch>
        </p:blipFill>
        <p:spPr>
          <a:xfrm>
            <a:off x="4610216" y="2894057"/>
            <a:ext cx="4078830" cy="2126868"/>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sp>
        <p:nvSpPr>
          <p:cNvPr id="496" name="Google Shape;496;p5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Concurrency summary</a:t>
            </a:r>
            <a:endParaRPr/>
          </a:p>
        </p:txBody>
      </p:sp>
      <p:sp>
        <p:nvSpPr>
          <p:cNvPr id="497" name="Google Shape;497;p55"/>
          <p:cNvSpPr txBox="1"/>
          <p:nvPr>
            <p:ph idx="1" type="body"/>
          </p:nvPr>
        </p:nvSpPr>
        <p:spPr>
          <a:xfrm>
            <a:off x="311700" y="1152475"/>
            <a:ext cx="8520600" cy="39909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en"/>
              <a:t>Concurrent programming allows multiple threads to access shared resources (e.g. hash table, work queue)</a:t>
            </a:r>
            <a:endParaRPr/>
          </a:p>
          <a:p>
            <a:pPr indent="-334327" lvl="0" marL="457200" rtl="0" algn="l">
              <a:spcBef>
                <a:spcPts val="0"/>
              </a:spcBef>
              <a:spcAft>
                <a:spcPts val="0"/>
              </a:spcAft>
              <a:buSzPct val="100000"/>
              <a:buChar char="●"/>
            </a:pPr>
            <a:r>
              <a:rPr lang="en"/>
              <a:t>Introduces new kinds of </a:t>
            </a:r>
            <a:r>
              <a:rPr lang="en">
                <a:solidFill>
                  <a:srgbClr val="FF0000"/>
                </a:solidFill>
              </a:rPr>
              <a:t>bugs</a:t>
            </a:r>
            <a:r>
              <a:rPr lang="en"/>
              <a:t>:</a:t>
            </a:r>
            <a:endParaRPr/>
          </a:p>
          <a:p>
            <a:pPr indent="-334327" lvl="0" marL="914400" rtl="0" algn="l">
              <a:spcBef>
                <a:spcPts val="0"/>
              </a:spcBef>
              <a:spcAft>
                <a:spcPts val="0"/>
              </a:spcAft>
              <a:buSzPct val="100000"/>
              <a:buChar char="-"/>
            </a:pPr>
            <a:r>
              <a:rPr lang="en"/>
              <a:t>Data races and Bad Interleavings</a:t>
            </a:r>
            <a:endParaRPr/>
          </a:p>
          <a:p>
            <a:pPr indent="-334327" lvl="0" marL="914400" rtl="0" algn="l">
              <a:spcBef>
                <a:spcPts val="0"/>
              </a:spcBef>
              <a:spcAft>
                <a:spcPts val="0"/>
              </a:spcAft>
              <a:buSzPct val="100000"/>
              <a:buChar char="-"/>
            </a:pPr>
            <a:r>
              <a:rPr lang="en"/>
              <a:t>Critical sections too small</a:t>
            </a:r>
            <a:endParaRPr/>
          </a:p>
          <a:p>
            <a:pPr indent="-334327" lvl="0" marL="914400" rtl="0" algn="l">
              <a:spcBef>
                <a:spcPts val="0"/>
              </a:spcBef>
              <a:spcAft>
                <a:spcPts val="0"/>
              </a:spcAft>
              <a:buSzPct val="100000"/>
              <a:buChar char="-"/>
            </a:pPr>
            <a:r>
              <a:rPr lang="en"/>
              <a:t>Critical sections use wrong locks</a:t>
            </a:r>
            <a:endParaRPr/>
          </a:p>
          <a:p>
            <a:pPr indent="-334327" lvl="0" marL="914400" rtl="0" algn="l">
              <a:spcBef>
                <a:spcPts val="0"/>
              </a:spcBef>
              <a:spcAft>
                <a:spcPts val="0"/>
              </a:spcAft>
              <a:buSzPct val="100000"/>
              <a:buChar char="-"/>
            </a:pPr>
            <a:r>
              <a:rPr lang="en"/>
              <a:t>Deadlocks</a:t>
            </a:r>
            <a:endParaRPr/>
          </a:p>
          <a:p>
            <a:pPr indent="-334327" lvl="0" marL="457200" rtl="0" algn="l">
              <a:spcBef>
                <a:spcPts val="0"/>
              </a:spcBef>
              <a:spcAft>
                <a:spcPts val="0"/>
              </a:spcAft>
              <a:buSzPct val="100000"/>
              <a:buChar char="●"/>
            </a:pPr>
            <a:r>
              <a:rPr lang="en"/>
              <a:t>Requires synchronization</a:t>
            </a:r>
            <a:endParaRPr/>
          </a:p>
          <a:p>
            <a:pPr indent="-334327" lvl="0" marL="914400" rtl="0" algn="l">
              <a:spcBef>
                <a:spcPts val="0"/>
              </a:spcBef>
              <a:spcAft>
                <a:spcPts val="0"/>
              </a:spcAft>
              <a:buSzPct val="100000"/>
              <a:buChar char="-"/>
            </a:pPr>
            <a:r>
              <a:rPr lang="en"/>
              <a:t>Locks for mutual exclusion (common, various flavors)</a:t>
            </a:r>
            <a:endParaRPr/>
          </a:p>
          <a:p>
            <a:pPr indent="-334327" lvl="0" marL="914400" rtl="0" algn="l">
              <a:spcBef>
                <a:spcPts val="0"/>
              </a:spcBef>
              <a:spcAft>
                <a:spcPts val="0"/>
              </a:spcAft>
              <a:buSzPct val="100000"/>
              <a:buChar char="-"/>
            </a:pPr>
            <a:r>
              <a:rPr lang="en"/>
              <a:t>Other Synchronization Primitives: (see Grossman notes)</a:t>
            </a:r>
            <a:endParaRPr/>
          </a:p>
          <a:p>
            <a:pPr indent="-334327" lvl="0" marL="1371600" rtl="0" algn="l">
              <a:spcBef>
                <a:spcPts val="0"/>
              </a:spcBef>
              <a:spcAft>
                <a:spcPts val="0"/>
              </a:spcAft>
              <a:buSzPct val="100000"/>
              <a:buChar char="●"/>
            </a:pPr>
            <a:r>
              <a:rPr lang="en"/>
              <a:t>Reader/Writer Locks</a:t>
            </a:r>
            <a:endParaRPr/>
          </a:p>
          <a:p>
            <a:pPr indent="-334327" lvl="0" marL="1371600" rtl="0" algn="l">
              <a:spcBef>
                <a:spcPts val="0"/>
              </a:spcBef>
              <a:spcAft>
                <a:spcPts val="0"/>
              </a:spcAft>
              <a:buSzPct val="100000"/>
              <a:buChar char="●"/>
            </a:pPr>
            <a:r>
              <a:rPr lang="en"/>
              <a:t>Condition variables for signaling others</a:t>
            </a:r>
            <a:endParaRPr/>
          </a:p>
          <a:p>
            <a:pPr indent="-334327" lvl="0" marL="457200" rtl="0" algn="l">
              <a:spcBef>
                <a:spcPts val="0"/>
              </a:spcBef>
              <a:spcAft>
                <a:spcPts val="0"/>
              </a:spcAft>
              <a:buSzPct val="100000"/>
              <a:buChar char="●"/>
            </a:pPr>
            <a:r>
              <a:rPr lang="en"/>
              <a:t>Guidelines for correct use help avoid common pitfalls</a:t>
            </a:r>
            <a:endParaRPr/>
          </a:p>
          <a:p>
            <a:pPr indent="-334327" lvl="0" marL="457200" rtl="0" algn="l">
              <a:spcBef>
                <a:spcPts val="0"/>
              </a:spcBef>
              <a:spcAft>
                <a:spcPts val="0"/>
              </a:spcAft>
              <a:buSzPct val="100000"/>
              <a:buChar char="●"/>
            </a:pPr>
            <a:r>
              <a:rPr lang="en"/>
              <a:t>Shared Memory model is not only approach, but other approaches (e.g., message passing) are not painless</a:t>
            </a:r>
            <a:endParaRPr/>
          </a:p>
        </p:txBody>
      </p:sp>
      <p:pic>
        <p:nvPicPr>
          <p:cNvPr id="498" name="Google Shape;498;p55"/>
          <p:cNvPicPr preferRelativeResize="0"/>
          <p:nvPr/>
        </p:nvPicPr>
        <p:blipFill>
          <a:blip r:embed="rId3">
            <a:alphaModFix/>
          </a:blip>
          <a:stretch>
            <a:fillRect/>
          </a:stretch>
        </p:blipFill>
        <p:spPr>
          <a:xfrm>
            <a:off x="768684" y="1376885"/>
            <a:ext cx="7362221" cy="216742"/>
          </a:xfrm>
          <a:prstGeom prst="rect">
            <a:avLst/>
          </a:prstGeom>
          <a:noFill/>
          <a:ln>
            <a:noFill/>
          </a:ln>
        </p:spPr>
      </p:pic>
      <p:pic>
        <p:nvPicPr>
          <p:cNvPr id="499" name="Google Shape;499;p55"/>
          <p:cNvPicPr preferRelativeResize="0"/>
          <p:nvPr/>
        </p:nvPicPr>
        <p:blipFill>
          <a:blip r:embed="rId4">
            <a:alphaModFix/>
          </a:blip>
          <a:stretch>
            <a:fillRect/>
          </a:stretch>
        </p:blipFill>
        <p:spPr>
          <a:xfrm>
            <a:off x="3035336" y="1697203"/>
            <a:ext cx="901478" cy="321457"/>
          </a:xfrm>
          <a:prstGeom prst="rect">
            <a:avLst/>
          </a:prstGeom>
          <a:noFill/>
          <a:ln>
            <a:noFill/>
          </a:ln>
        </p:spPr>
      </p:pic>
      <p:pic>
        <p:nvPicPr>
          <p:cNvPr id="500" name="Google Shape;500;p55"/>
          <p:cNvPicPr preferRelativeResize="0"/>
          <p:nvPr/>
        </p:nvPicPr>
        <p:blipFill>
          <a:blip r:embed="rId5">
            <a:alphaModFix/>
          </a:blip>
          <a:stretch>
            <a:fillRect/>
          </a:stretch>
        </p:blipFill>
        <p:spPr>
          <a:xfrm>
            <a:off x="1387249" y="2916158"/>
            <a:ext cx="916077" cy="76923"/>
          </a:xfrm>
          <a:prstGeom prst="rect">
            <a:avLst/>
          </a:prstGeom>
          <a:noFill/>
          <a:ln>
            <a:noFill/>
          </a:ln>
        </p:spPr>
      </p:pic>
      <p:pic>
        <p:nvPicPr>
          <p:cNvPr id="501" name="Google Shape;501;p55"/>
          <p:cNvPicPr preferRelativeResize="0"/>
          <p:nvPr/>
        </p:nvPicPr>
        <p:blipFill>
          <a:blip r:embed="rId6">
            <a:alphaModFix/>
          </a:blip>
          <a:stretch>
            <a:fillRect/>
          </a:stretch>
        </p:blipFill>
        <p:spPr>
          <a:xfrm>
            <a:off x="769801" y="2969336"/>
            <a:ext cx="8153887" cy="83145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311700" y="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Stack Example (pseudocode)</a:t>
            </a:r>
            <a:endParaRPr/>
          </a:p>
        </p:txBody>
      </p:sp>
      <p:sp>
        <p:nvSpPr>
          <p:cNvPr id="87" name="Google Shape;87;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88" name="Google Shape;88;p17"/>
          <p:cNvSpPr txBox="1"/>
          <p:nvPr/>
        </p:nvSpPr>
        <p:spPr>
          <a:xfrm>
            <a:off x="667350" y="480700"/>
            <a:ext cx="7809300" cy="46629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class</a:t>
            </a:r>
            <a:r>
              <a:rPr b="1" lang="en" sz="2000">
                <a:latin typeface="Courier New"/>
                <a:ea typeface="Courier New"/>
                <a:cs typeface="Courier New"/>
                <a:sym typeface="Courier New"/>
              </a:rPr>
              <a:t> </a:t>
            </a:r>
            <a:r>
              <a:rPr b="1" lang="en" sz="2000">
                <a:solidFill>
                  <a:srgbClr val="6AA84F"/>
                </a:solidFill>
                <a:latin typeface="Courier New"/>
                <a:ea typeface="Courier New"/>
                <a:cs typeface="Courier New"/>
                <a:sym typeface="Courier New"/>
              </a:rPr>
              <a:t>Stack</a:t>
            </a:r>
            <a:r>
              <a:rPr b="1" lang="en" sz="2000">
                <a:solidFill>
                  <a:schemeClr val="dk1"/>
                </a:solidFill>
                <a:latin typeface="Courier New"/>
                <a:ea typeface="Courier New"/>
                <a:cs typeface="Courier New"/>
                <a:sym typeface="Courier New"/>
              </a:rPr>
              <a:t>&lt;</a:t>
            </a:r>
            <a:r>
              <a:rPr b="1" lang="en" sz="2000">
                <a:solidFill>
                  <a:srgbClr val="6AA84F"/>
                </a:solidFill>
                <a:latin typeface="Courier New"/>
                <a:ea typeface="Courier New"/>
                <a:cs typeface="Courier New"/>
                <a:sym typeface="Courier New"/>
              </a:rPr>
              <a:t>E</a:t>
            </a:r>
            <a:r>
              <a:rPr b="1" lang="en" sz="2000">
                <a:latin typeface="Courier New"/>
                <a:ea typeface="Courier New"/>
                <a:cs typeface="Courier New"/>
                <a:sym typeface="Courier New"/>
              </a:rPr>
              <a:t>&gt;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private</a:t>
            </a:r>
            <a:r>
              <a:rPr b="1" lang="en" sz="2000">
                <a:latin typeface="Courier New"/>
                <a:ea typeface="Courier New"/>
                <a:cs typeface="Courier New"/>
                <a:sym typeface="Courier New"/>
              </a:rPr>
              <a:t> E[] </a:t>
            </a:r>
            <a:r>
              <a:rPr b="1" lang="en" sz="2000">
                <a:solidFill>
                  <a:srgbClr val="6AA84F"/>
                </a:solidFill>
                <a:latin typeface="Courier New"/>
                <a:ea typeface="Courier New"/>
                <a:cs typeface="Courier New"/>
                <a:sym typeface="Courier New"/>
              </a:rPr>
              <a:t>array</a:t>
            </a:r>
            <a:r>
              <a:rPr b="1" lang="en" sz="2000">
                <a:latin typeface="Courier New"/>
                <a:ea typeface="Courier New"/>
                <a:cs typeface="Courier New"/>
                <a:sym typeface="Courier New"/>
              </a:rPr>
              <a:t> = (E[]) </a:t>
            </a:r>
            <a:r>
              <a:rPr b="1" lang="en" sz="2000">
                <a:solidFill>
                  <a:srgbClr val="0000FF"/>
                </a:solidFill>
                <a:latin typeface="Courier New"/>
                <a:ea typeface="Courier New"/>
                <a:cs typeface="Courier New"/>
                <a:sym typeface="Courier New"/>
              </a:rPr>
              <a:t>new</a:t>
            </a:r>
            <a:r>
              <a:rPr b="1" lang="en" sz="2000">
                <a:latin typeface="Courier New"/>
                <a:ea typeface="Courier New"/>
                <a:cs typeface="Courier New"/>
                <a:sym typeface="Courier New"/>
              </a:rPr>
              <a:t> Object[SIZE];</a:t>
            </a:r>
            <a:endParaRPr b="1" sz="2000">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sz="2000">
                <a:solidFill>
                  <a:srgbClr val="0000FF"/>
                </a:solidFill>
                <a:latin typeface="Courier New"/>
                <a:ea typeface="Courier New"/>
                <a:cs typeface="Courier New"/>
                <a:sym typeface="Courier New"/>
              </a:rPr>
              <a:t>  private</a:t>
            </a:r>
            <a:r>
              <a:rPr b="1" lang="en" sz="2000">
                <a:solidFill>
                  <a:schemeClr val="dk1"/>
                </a:solidFill>
                <a:latin typeface="Courier New"/>
                <a:ea typeface="Courier New"/>
                <a:cs typeface="Courier New"/>
                <a:sym typeface="Courier New"/>
              </a:rPr>
              <a:t> int </a:t>
            </a:r>
            <a:r>
              <a:rPr b="1" lang="en" sz="2000">
                <a:solidFill>
                  <a:srgbClr val="6AA84F"/>
                </a:solidFill>
                <a:latin typeface="Courier New"/>
                <a:ea typeface="Courier New"/>
                <a:cs typeface="Courier New"/>
                <a:sym typeface="Courier New"/>
              </a:rPr>
              <a:t>index</a:t>
            </a:r>
            <a:r>
              <a:rPr b="1" lang="en" sz="2000">
                <a:solidFill>
                  <a:schemeClr val="dk1"/>
                </a:solidFill>
                <a:latin typeface="Courier New"/>
                <a:ea typeface="Courier New"/>
                <a:cs typeface="Courier New"/>
                <a:sym typeface="Courier New"/>
              </a:rPr>
              <a:t> = -1;</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latin typeface="Courier New"/>
                <a:ea typeface="Courier New"/>
                <a:cs typeface="Courier New"/>
                <a:sym typeface="Courier New"/>
              </a:rPr>
              <a:t>boolean </a:t>
            </a:r>
            <a:r>
              <a:rPr b="1" lang="en" sz="2000">
                <a:solidFill>
                  <a:srgbClr val="6AA84F"/>
                </a:solidFill>
                <a:latin typeface="Courier New"/>
                <a:ea typeface="Courier New"/>
                <a:cs typeface="Courier New"/>
                <a:sym typeface="Courier New"/>
              </a:rPr>
              <a:t>isEmpty</a:t>
            </a:r>
            <a:r>
              <a:rPr b="1" lang="en" sz="2000">
                <a:latin typeface="Courier New"/>
                <a:ea typeface="Courier New"/>
                <a:cs typeface="Courier New"/>
                <a:sym typeface="Courier New"/>
              </a:rPr>
              <a:t>()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return</a:t>
            </a:r>
            <a:r>
              <a:rPr b="1" lang="en" sz="2000">
                <a:latin typeface="Courier New"/>
                <a:ea typeface="Courier New"/>
                <a:cs typeface="Courier New"/>
                <a:sym typeface="Courier New"/>
              </a:rPr>
              <a:t> index == -1;</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solidFill>
                  <a:schemeClr val="dk1"/>
                </a:solidFill>
                <a:latin typeface="Courier New"/>
                <a:ea typeface="Courier New"/>
                <a:cs typeface="Courier New"/>
                <a:sym typeface="Courier New"/>
              </a:rPr>
              <a:t>void </a:t>
            </a:r>
            <a:r>
              <a:rPr b="1" lang="en" sz="2000">
                <a:solidFill>
                  <a:srgbClr val="6AA84F"/>
                </a:solidFill>
                <a:latin typeface="Courier New"/>
                <a:ea typeface="Courier New"/>
                <a:cs typeface="Courier New"/>
                <a:sym typeface="Courier New"/>
              </a:rPr>
              <a:t>push</a:t>
            </a:r>
            <a:r>
              <a:rPr b="1" lang="en" sz="2000">
                <a:solidFill>
                  <a:schemeClr val="dk1"/>
                </a:solidFill>
                <a:latin typeface="Courier New"/>
                <a:ea typeface="Courier New"/>
                <a:cs typeface="Courier New"/>
                <a:sym typeface="Courier New"/>
              </a:rPr>
              <a:t>(E </a:t>
            </a:r>
            <a:r>
              <a:rPr b="1" lang="en" sz="2000">
                <a:solidFill>
                  <a:srgbClr val="6AA84F"/>
                </a:solidFill>
                <a:latin typeface="Courier New"/>
                <a:ea typeface="Courier New"/>
                <a:cs typeface="Courier New"/>
                <a:sym typeface="Courier New"/>
              </a:rPr>
              <a:t>val</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array[++index] = val;</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sz="2000">
                <a:solidFill>
                  <a:srgbClr val="0000FF"/>
                </a:solidFill>
                <a:latin typeface="Courier New"/>
                <a:ea typeface="Courier New"/>
                <a:cs typeface="Courier New"/>
                <a:sym typeface="Courier New"/>
              </a:rPr>
              <a:t>  synchronized </a:t>
            </a:r>
            <a:r>
              <a:rPr b="1" lang="en" sz="2000">
                <a:solidFill>
                  <a:schemeClr val="dk1"/>
                </a:solidFill>
                <a:latin typeface="Courier New"/>
                <a:ea typeface="Courier New"/>
                <a:cs typeface="Courier New"/>
                <a:sym typeface="Courier New"/>
              </a:rPr>
              <a:t>E </a:t>
            </a:r>
            <a:r>
              <a:rPr b="1" lang="en" sz="2000">
                <a:solidFill>
                  <a:srgbClr val="6AA84F"/>
                </a:solidFill>
                <a:latin typeface="Courier New"/>
                <a:ea typeface="Courier New"/>
                <a:cs typeface="Courier New"/>
                <a:sym typeface="Courier New"/>
              </a:rPr>
              <a:t>pop</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if</a:t>
            </a:r>
            <a:r>
              <a:rPr b="1" lang="en" sz="2000">
                <a:solidFill>
                  <a:schemeClr val="dk1"/>
                </a:solidFill>
                <a:latin typeface="Courier New"/>
                <a:ea typeface="Courier New"/>
                <a:cs typeface="Courier New"/>
                <a:sym typeface="Courier New"/>
              </a:rPr>
              <a:t> (isEmpty())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throw new</a:t>
            </a:r>
            <a:r>
              <a:rPr b="1" lang="en" sz="2000">
                <a:solidFill>
                  <a:schemeClr val="dk1"/>
                </a:solidFill>
                <a:latin typeface="Courier New"/>
                <a:ea typeface="Courier New"/>
                <a:cs typeface="Courier New"/>
                <a:sym typeface="Courier New"/>
              </a:rPr>
              <a:t> StackEmptyException();</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sz="2000">
                <a:solidFill>
                  <a:srgbClr val="0000FF"/>
                </a:solidFill>
                <a:latin typeface="Courier New"/>
                <a:ea typeface="Courier New"/>
                <a:cs typeface="Courier New"/>
                <a:sym typeface="Courier New"/>
              </a:rPr>
              <a:t>    return</a:t>
            </a:r>
            <a:r>
              <a:rPr b="1" lang="en" sz="2000">
                <a:solidFill>
                  <a:schemeClr val="dk1"/>
                </a:solidFill>
                <a:latin typeface="Courier New"/>
                <a:ea typeface="Courier New"/>
                <a:cs typeface="Courier New"/>
                <a:sym typeface="Courier New"/>
              </a:rPr>
              <a:t> array[index--];</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rgbClr val="674EA7"/>
              </a:solidFill>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a:t>
            </a:r>
            <a:endParaRPr b="1" sz="2000">
              <a:latin typeface="Courier New"/>
              <a:ea typeface="Courier New"/>
              <a:cs typeface="Courier New"/>
              <a:sym typeface="Courier New"/>
            </a:endParaRPr>
          </a:p>
        </p:txBody>
      </p:sp>
      <p:pic>
        <p:nvPicPr>
          <p:cNvPr id="89" name="Google Shape;89;p17"/>
          <p:cNvPicPr preferRelativeResize="0"/>
          <p:nvPr/>
        </p:nvPicPr>
        <p:blipFill>
          <a:blip r:embed="rId3">
            <a:alphaModFix/>
          </a:blip>
          <a:stretch>
            <a:fillRect/>
          </a:stretch>
        </p:blipFill>
        <p:spPr>
          <a:xfrm>
            <a:off x="990752" y="1742606"/>
            <a:ext cx="1991284" cy="1942376"/>
          </a:xfrm>
          <a:prstGeom prst="rect">
            <a:avLst/>
          </a:prstGeom>
          <a:noFill/>
          <a:ln>
            <a:noFill/>
          </a:ln>
        </p:spPr>
      </p:pic>
      <p:pic>
        <p:nvPicPr>
          <p:cNvPr id="90" name="Google Shape;90;p17"/>
          <p:cNvPicPr preferRelativeResize="0"/>
          <p:nvPr/>
        </p:nvPicPr>
        <p:blipFill>
          <a:blip r:embed="rId4">
            <a:alphaModFix/>
          </a:blip>
          <a:stretch>
            <a:fillRect/>
          </a:stretch>
        </p:blipFill>
        <p:spPr>
          <a:xfrm>
            <a:off x="4268974" y="1826995"/>
            <a:ext cx="1383407" cy="1292577"/>
          </a:xfrm>
          <a:prstGeom prst="rect">
            <a:avLst/>
          </a:prstGeom>
          <a:noFill/>
          <a:ln>
            <a:noFill/>
          </a:ln>
        </p:spPr>
      </p:pic>
      <p:pic>
        <p:nvPicPr>
          <p:cNvPr id="91" name="Google Shape;91;p17"/>
          <p:cNvPicPr preferRelativeResize="0"/>
          <p:nvPr/>
        </p:nvPicPr>
        <p:blipFill>
          <a:blip r:embed="rId5">
            <a:alphaModFix/>
          </a:blip>
          <a:stretch>
            <a:fillRect/>
          </a:stretch>
        </p:blipFill>
        <p:spPr>
          <a:xfrm>
            <a:off x="3257685" y="3321631"/>
            <a:ext cx="628555" cy="360183"/>
          </a:xfrm>
          <a:prstGeom prst="rect">
            <a:avLst/>
          </a:prstGeom>
          <a:noFill/>
          <a:ln>
            <a:noFill/>
          </a:ln>
        </p:spPr>
      </p:pic>
      <p:pic>
        <p:nvPicPr>
          <p:cNvPr id="92" name="Google Shape;92;p17"/>
          <p:cNvPicPr preferRelativeResize="0"/>
          <p:nvPr/>
        </p:nvPicPr>
        <p:blipFill>
          <a:blip r:embed="rId6">
            <a:alphaModFix/>
          </a:blip>
          <a:stretch>
            <a:fillRect/>
          </a:stretch>
        </p:blipFill>
        <p:spPr>
          <a:xfrm>
            <a:off x="3756798" y="2372405"/>
            <a:ext cx="727120" cy="342585"/>
          </a:xfrm>
          <a:prstGeom prst="rect">
            <a:avLst/>
          </a:prstGeom>
          <a:noFill/>
          <a:ln>
            <a:noFill/>
          </a:ln>
        </p:spPr>
      </p:pic>
      <p:pic>
        <p:nvPicPr>
          <p:cNvPr id="93" name="Google Shape;93;p17"/>
          <p:cNvPicPr preferRelativeResize="0"/>
          <p:nvPr/>
        </p:nvPicPr>
        <p:blipFill>
          <a:blip r:embed="rId7">
            <a:alphaModFix/>
          </a:blip>
          <a:stretch>
            <a:fillRect/>
          </a:stretch>
        </p:blipFill>
        <p:spPr>
          <a:xfrm>
            <a:off x="1249565" y="2979432"/>
            <a:ext cx="2147969" cy="69966"/>
          </a:xfrm>
          <a:prstGeom prst="rect">
            <a:avLst/>
          </a:prstGeom>
          <a:noFill/>
          <a:ln>
            <a:noFill/>
          </a:ln>
        </p:spPr>
      </p:pic>
      <p:pic>
        <p:nvPicPr>
          <p:cNvPr id="94" name="Google Shape;94;p17"/>
          <p:cNvPicPr preferRelativeResize="0"/>
          <p:nvPr/>
        </p:nvPicPr>
        <p:blipFill>
          <a:blip r:embed="rId8">
            <a:alphaModFix/>
          </a:blip>
          <a:stretch>
            <a:fillRect/>
          </a:stretch>
        </p:blipFill>
        <p:spPr>
          <a:xfrm>
            <a:off x="2806363" y="862778"/>
            <a:ext cx="1020769" cy="6432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8"/>
          <p:cNvSpPr txBox="1"/>
          <p:nvPr>
            <p:ph type="title"/>
          </p:nvPr>
        </p:nvSpPr>
        <p:spPr>
          <a:xfrm>
            <a:off x="311700" y="0"/>
            <a:ext cx="8520600" cy="64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Example of a </a:t>
            </a:r>
            <a:r>
              <a:rPr lang="en">
                <a:solidFill>
                  <a:srgbClr val="FF0000"/>
                </a:solidFill>
              </a:rPr>
              <a:t>Race Condition</a:t>
            </a:r>
            <a:r>
              <a:rPr lang="en"/>
              <a:t>, but </a:t>
            </a:r>
            <a:r>
              <a:rPr b="1" lang="en" u="sng"/>
              <a:t>not</a:t>
            </a:r>
            <a:r>
              <a:rPr lang="en"/>
              <a:t> a </a:t>
            </a:r>
            <a:r>
              <a:rPr lang="en">
                <a:solidFill>
                  <a:srgbClr val="0000FF"/>
                </a:solidFill>
              </a:rPr>
              <a:t>Data Race</a:t>
            </a:r>
            <a:endParaRPr>
              <a:solidFill>
                <a:srgbClr val="0000FF"/>
              </a:solidFill>
            </a:endParaRPr>
          </a:p>
        </p:txBody>
      </p:sp>
      <p:sp>
        <p:nvSpPr>
          <p:cNvPr id="100" name="Google Shape;100;p18"/>
          <p:cNvSpPr txBox="1"/>
          <p:nvPr/>
        </p:nvSpPr>
        <p:spPr>
          <a:xfrm>
            <a:off x="667350" y="480700"/>
            <a:ext cx="7809300" cy="4662900"/>
          </a:xfrm>
          <a:prstGeom prst="rect">
            <a:avLst/>
          </a:prstGeom>
          <a:solidFill>
            <a:srgbClr val="FFF2C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class</a:t>
            </a:r>
            <a:r>
              <a:rPr b="1" lang="en" sz="2000">
                <a:latin typeface="Courier New"/>
                <a:ea typeface="Courier New"/>
                <a:cs typeface="Courier New"/>
                <a:sym typeface="Courier New"/>
              </a:rPr>
              <a:t> </a:t>
            </a:r>
            <a:r>
              <a:rPr b="1" lang="en" sz="2000">
                <a:solidFill>
                  <a:srgbClr val="6AA84F"/>
                </a:solidFill>
                <a:latin typeface="Courier New"/>
                <a:ea typeface="Courier New"/>
                <a:cs typeface="Courier New"/>
                <a:sym typeface="Courier New"/>
              </a:rPr>
              <a:t>Stack</a:t>
            </a:r>
            <a:r>
              <a:rPr b="1" lang="en" sz="2000">
                <a:solidFill>
                  <a:schemeClr val="dk1"/>
                </a:solidFill>
                <a:latin typeface="Courier New"/>
                <a:ea typeface="Courier New"/>
                <a:cs typeface="Courier New"/>
                <a:sym typeface="Courier New"/>
              </a:rPr>
              <a:t>&lt;</a:t>
            </a:r>
            <a:r>
              <a:rPr b="1" lang="en" sz="2000">
                <a:solidFill>
                  <a:srgbClr val="6AA84F"/>
                </a:solidFill>
                <a:latin typeface="Courier New"/>
                <a:ea typeface="Courier New"/>
                <a:cs typeface="Courier New"/>
                <a:sym typeface="Courier New"/>
              </a:rPr>
              <a:t>E</a:t>
            </a:r>
            <a:r>
              <a:rPr b="1" lang="en" sz="2000">
                <a:latin typeface="Courier New"/>
                <a:ea typeface="Courier New"/>
                <a:cs typeface="Courier New"/>
                <a:sym typeface="Courier New"/>
              </a:rPr>
              <a:t>&gt; {</a:t>
            </a:r>
            <a:endParaRPr b="1" sz="2000">
              <a:latin typeface="Courier New"/>
              <a:ea typeface="Courier New"/>
              <a:cs typeface="Courier New"/>
              <a:sym typeface="Courier New"/>
            </a:endParaRPr>
          </a:p>
          <a:p>
            <a:pPr indent="0" lvl="0" marL="0" rtl="0" algn="l">
              <a:spcBef>
                <a:spcPts val="0"/>
              </a:spcBef>
              <a:spcAft>
                <a:spcPts val="0"/>
              </a:spcAft>
              <a:buNone/>
            </a:pPr>
            <a:r>
              <a:rPr b="1" lang="en" sz="2000">
                <a:solidFill>
                  <a:srgbClr val="674EA7"/>
                </a:solidFill>
                <a:latin typeface="Courier New"/>
                <a:ea typeface="Courier New"/>
                <a:cs typeface="Courier New"/>
                <a:sym typeface="Courier New"/>
              </a:rPr>
              <a:t>  // state used by isEmpty, push, pop</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latin typeface="Courier New"/>
                <a:ea typeface="Courier New"/>
                <a:cs typeface="Courier New"/>
                <a:sym typeface="Courier New"/>
              </a:rPr>
              <a:t>boolean </a:t>
            </a:r>
            <a:r>
              <a:rPr b="1" lang="en" sz="2000">
                <a:solidFill>
                  <a:srgbClr val="6AA84F"/>
                </a:solidFill>
                <a:latin typeface="Courier New"/>
                <a:ea typeface="Courier New"/>
                <a:cs typeface="Courier New"/>
                <a:sym typeface="Courier New"/>
              </a:rPr>
              <a:t>isEmpty</a:t>
            </a:r>
            <a:r>
              <a:rPr b="1" lang="en" sz="2000">
                <a:latin typeface="Courier New"/>
                <a:ea typeface="Courier New"/>
                <a:cs typeface="Courier New"/>
                <a:sym typeface="Courier New"/>
              </a:rPr>
              <a:t>() { ... }</a:t>
            </a:r>
            <a:endParaRPr b="1" sz="2000">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synchronized </a:t>
            </a:r>
            <a:r>
              <a:rPr b="1" lang="en" sz="2000">
                <a:solidFill>
                  <a:schemeClr val="dk1"/>
                </a:solidFill>
                <a:latin typeface="Courier New"/>
                <a:ea typeface="Courier New"/>
                <a:cs typeface="Courier New"/>
                <a:sym typeface="Courier New"/>
              </a:rPr>
              <a:t>void </a:t>
            </a:r>
            <a:r>
              <a:rPr b="1" lang="en" sz="2000">
                <a:solidFill>
                  <a:srgbClr val="6AA84F"/>
                </a:solidFill>
                <a:latin typeface="Courier New"/>
                <a:ea typeface="Courier New"/>
                <a:cs typeface="Courier New"/>
                <a:sym typeface="Courier New"/>
              </a:rPr>
              <a:t>push</a:t>
            </a:r>
            <a:r>
              <a:rPr b="1" lang="en" sz="2000">
                <a:solidFill>
                  <a:schemeClr val="dk1"/>
                </a:solidFill>
                <a:latin typeface="Courier New"/>
                <a:ea typeface="Courier New"/>
                <a:cs typeface="Courier New"/>
                <a:sym typeface="Courier New"/>
              </a:rPr>
              <a:t>(E </a:t>
            </a:r>
            <a:r>
              <a:rPr b="1" lang="en" sz="2000">
                <a:solidFill>
                  <a:srgbClr val="6AA84F"/>
                </a:solidFill>
                <a:latin typeface="Courier New"/>
                <a:ea typeface="Courier New"/>
                <a:cs typeface="Courier New"/>
                <a:sym typeface="Courier New"/>
              </a:rPr>
              <a:t>val</a:t>
            </a:r>
            <a:r>
              <a:rPr b="1" lang="en" sz="2000">
                <a:solidFill>
                  <a:schemeClr val="dk1"/>
                </a:solidFill>
                <a:latin typeface="Courier New"/>
                <a:ea typeface="Courier New"/>
                <a:cs typeface="Courier New"/>
                <a:sym typeface="Courier New"/>
              </a:rPr>
              <a:t>) { ...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  synchronized </a:t>
            </a:r>
            <a:r>
              <a:rPr b="1" lang="en" sz="2000">
                <a:solidFill>
                  <a:schemeClr val="dk1"/>
                </a:solidFill>
                <a:latin typeface="Courier New"/>
                <a:ea typeface="Courier New"/>
                <a:cs typeface="Courier New"/>
                <a:sym typeface="Courier New"/>
              </a:rPr>
              <a:t>E </a:t>
            </a:r>
            <a:r>
              <a:rPr b="1" lang="en" sz="2000">
                <a:solidFill>
                  <a:srgbClr val="6AA84F"/>
                </a:solidFill>
                <a:latin typeface="Courier New"/>
                <a:ea typeface="Courier New"/>
                <a:cs typeface="Courier New"/>
                <a:sym typeface="Courier New"/>
              </a:rPr>
              <a:t>pop</a:t>
            </a: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if</a:t>
            </a:r>
            <a:r>
              <a:rPr b="1" lang="en" sz="2000">
                <a:solidFill>
                  <a:schemeClr val="dk1"/>
                </a:solidFill>
                <a:latin typeface="Courier New"/>
                <a:ea typeface="Courier New"/>
                <a:cs typeface="Courier New"/>
                <a:sym typeface="Courier New"/>
              </a:rPr>
              <a:t> (isEmpty())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throw new</a:t>
            </a:r>
            <a:r>
              <a:rPr b="1" lang="en" sz="2000">
                <a:solidFill>
                  <a:schemeClr val="dk1"/>
                </a:solidFill>
                <a:latin typeface="Courier New"/>
                <a:ea typeface="Courier New"/>
                <a:cs typeface="Courier New"/>
                <a:sym typeface="Courier New"/>
              </a:rPr>
              <a:t> StackEmptyException();</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rgbClr val="0000FF"/>
                </a:solidFill>
                <a:latin typeface="Courier New"/>
                <a:ea typeface="Courier New"/>
                <a:cs typeface="Courier New"/>
                <a:sym typeface="Courier New"/>
              </a:rPr>
              <a:t>    </a:t>
            </a:r>
            <a:r>
              <a:rPr b="1" lang="en" sz="2000">
                <a:solidFill>
                  <a:schemeClr val="dk1"/>
                </a:solidFill>
                <a:latin typeface="Courier New"/>
                <a:ea typeface="Courier New"/>
                <a:cs typeface="Courier New"/>
                <a:sym typeface="Courier New"/>
              </a:rPr>
              <a:t>...</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E </a:t>
            </a:r>
            <a:r>
              <a:rPr b="1" lang="en" sz="2000">
                <a:solidFill>
                  <a:srgbClr val="6AA84F"/>
                </a:solidFill>
                <a:latin typeface="Courier New"/>
                <a:ea typeface="Courier New"/>
                <a:cs typeface="Courier New"/>
                <a:sym typeface="Courier New"/>
              </a:rPr>
              <a:t>peek</a:t>
            </a:r>
            <a:r>
              <a:rPr b="1" lang="en" sz="2000">
                <a:solidFill>
                  <a:schemeClr val="dk1"/>
                </a:solidFill>
                <a:latin typeface="Courier New"/>
                <a:ea typeface="Courier New"/>
                <a:cs typeface="Courier New"/>
                <a:sym typeface="Courier New"/>
              </a:rPr>
              <a:t>() { </a:t>
            </a:r>
            <a:r>
              <a:rPr b="1" lang="en" sz="2000">
                <a:solidFill>
                  <a:srgbClr val="674EA7"/>
                </a:solidFill>
                <a:latin typeface="Courier New"/>
                <a:ea typeface="Courier New"/>
                <a:cs typeface="Courier New"/>
                <a:sym typeface="Courier New"/>
              </a:rPr>
              <a:t>// this is wrong</a:t>
            </a:r>
            <a:endParaRPr b="1" sz="2000">
              <a:solidFill>
                <a:srgbClr val="674EA7"/>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E </a:t>
            </a:r>
            <a:r>
              <a:rPr b="1" lang="en" sz="2000">
                <a:solidFill>
                  <a:srgbClr val="6AA84F"/>
                </a:solidFill>
                <a:latin typeface="Courier New"/>
                <a:ea typeface="Courier New"/>
                <a:cs typeface="Courier New"/>
                <a:sym typeface="Courier New"/>
              </a:rPr>
              <a:t>ans</a:t>
            </a:r>
            <a:r>
              <a:rPr b="1" lang="en" sz="2000">
                <a:solidFill>
                  <a:schemeClr val="dk1"/>
                </a:solidFill>
                <a:latin typeface="Courier New"/>
                <a:ea typeface="Courier New"/>
                <a:cs typeface="Courier New"/>
                <a:sym typeface="Courier New"/>
              </a:rPr>
              <a:t> = pop();</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push(ans);</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r>
              <a:rPr b="1" lang="en" sz="2000">
                <a:solidFill>
                  <a:srgbClr val="0000FF"/>
                </a:solidFill>
                <a:latin typeface="Courier New"/>
                <a:ea typeface="Courier New"/>
                <a:cs typeface="Courier New"/>
                <a:sym typeface="Courier New"/>
              </a:rPr>
              <a:t>return</a:t>
            </a:r>
            <a:r>
              <a:rPr b="1" lang="en" sz="2000">
                <a:solidFill>
                  <a:schemeClr val="dk1"/>
                </a:solidFill>
                <a:latin typeface="Courier New"/>
                <a:ea typeface="Courier New"/>
                <a:cs typeface="Courier New"/>
                <a:sym typeface="Courier New"/>
              </a:rPr>
              <a:t> ans;</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solidFill>
                  <a:schemeClr val="dk1"/>
                </a:solidFill>
                <a:latin typeface="Courier New"/>
                <a:ea typeface="Courier New"/>
                <a:cs typeface="Courier New"/>
                <a:sym typeface="Courier New"/>
              </a:rPr>
              <a:t>  }</a:t>
            </a:r>
            <a:endParaRPr b="1" sz="2000">
              <a:solidFill>
                <a:schemeClr val="dk1"/>
              </a:solidFill>
              <a:latin typeface="Courier New"/>
              <a:ea typeface="Courier New"/>
              <a:cs typeface="Courier New"/>
              <a:sym typeface="Courier New"/>
            </a:endParaRPr>
          </a:p>
          <a:p>
            <a:pPr indent="0" lvl="0" marL="0" rtl="0" algn="l">
              <a:spcBef>
                <a:spcPts val="0"/>
              </a:spcBef>
              <a:spcAft>
                <a:spcPts val="0"/>
              </a:spcAft>
              <a:buNone/>
            </a:pPr>
            <a:r>
              <a:rPr b="1" lang="en" sz="2000">
                <a:latin typeface="Courier New"/>
                <a:ea typeface="Courier New"/>
                <a:cs typeface="Courier New"/>
                <a:sym typeface="Courier New"/>
              </a:rPr>
              <a:t>}</a:t>
            </a:r>
            <a:endParaRPr b="1" sz="2000">
              <a:latin typeface="Courier New"/>
              <a:ea typeface="Courier New"/>
              <a:cs typeface="Courier New"/>
              <a:sym typeface="Courier New"/>
            </a:endParaRPr>
          </a:p>
        </p:txBody>
      </p:sp>
      <p:pic>
        <p:nvPicPr>
          <p:cNvPr id="101" name="Google Shape;101;p18"/>
          <p:cNvPicPr preferRelativeResize="0"/>
          <p:nvPr/>
        </p:nvPicPr>
        <p:blipFill>
          <a:blip r:embed="rId3">
            <a:alphaModFix/>
          </a:blip>
          <a:stretch>
            <a:fillRect/>
          </a:stretch>
        </p:blipFill>
        <p:spPr>
          <a:xfrm>
            <a:off x="1329412" y="3588518"/>
            <a:ext cx="1037829" cy="91161"/>
          </a:xfrm>
          <a:prstGeom prst="rect">
            <a:avLst/>
          </a:prstGeom>
          <a:noFill/>
          <a:ln>
            <a:noFill/>
          </a:ln>
        </p:spPr>
      </p:pic>
      <p:pic>
        <p:nvPicPr>
          <p:cNvPr id="102" name="Google Shape;102;p18"/>
          <p:cNvPicPr preferRelativeResize="0"/>
          <p:nvPr/>
        </p:nvPicPr>
        <p:blipFill>
          <a:blip r:embed="rId4">
            <a:alphaModFix/>
          </a:blip>
          <a:stretch>
            <a:fillRect/>
          </a:stretch>
        </p:blipFill>
        <p:spPr>
          <a:xfrm>
            <a:off x="3516916" y="3657951"/>
            <a:ext cx="693171" cy="273067"/>
          </a:xfrm>
          <a:prstGeom prst="rect">
            <a:avLst/>
          </a:prstGeom>
          <a:noFill/>
          <a:ln>
            <a:noFill/>
          </a:ln>
        </p:spPr>
      </p:pic>
      <p:pic>
        <p:nvPicPr>
          <p:cNvPr id="103" name="Google Shape;103;p18"/>
          <p:cNvPicPr preferRelativeResize="0"/>
          <p:nvPr/>
        </p:nvPicPr>
        <p:blipFill>
          <a:blip r:embed="rId5">
            <a:alphaModFix/>
          </a:blip>
          <a:stretch>
            <a:fillRect/>
          </a:stretch>
        </p:blipFill>
        <p:spPr>
          <a:xfrm>
            <a:off x="2973445" y="3945948"/>
            <a:ext cx="791596" cy="581438"/>
          </a:xfrm>
          <a:prstGeom prst="rect">
            <a:avLst/>
          </a:prstGeom>
          <a:noFill/>
          <a:ln>
            <a:noFill/>
          </a:ln>
        </p:spPr>
      </p:pic>
      <p:pic>
        <p:nvPicPr>
          <p:cNvPr id="104" name="Google Shape;104;p18"/>
          <p:cNvPicPr preferRelativeResize="0"/>
          <p:nvPr/>
        </p:nvPicPr>
        <p:blipFill>
          <a:blip r:embed="rId6">
            <a:alphaModFix/>
          </a:blip>
          <a:stretch>
            <a:fillRect/>
          </a:stretch>
        </p:blipFill>
        <p:spPr>
          <a:xfrm>
            <a:off x="447072" y="3296758"/>
            <a:ext cx="763514" cy="364245"/>
          </a:xfrm>
          <a:prstGeom prst="rect">
            <a:avLst/>
          </a:prstGeom>
          <a:noFill/>
          <a:ln>
            <a:noFill/>
          </a:ln>
        </p:spPr>
      </p:pic>
      <p:pic>
        <p:nvPicPr>
          <p:cNvPr id="105" name="Google Shape;105;p18"/>
          <p:cNvPicPr preferRelativeResize="0"/>
          <p:nvPr/>
        </p:nvPicPr>
        <p:blipFill>
          <a:blip r:embed="rId7">
            <a:alphaModFix/>
          </a:blip>
          <a:stretch>
            <a:fillRect/>
          </a:stretch>
        </p:blipFill>
        <p:spPr>
          <a:xfrm>
            <a:off x="5763451" y="123274"/>
            <a:ext cx="741790" cy="412883"/>
          </a:xfrm>
          <a:prstGeom prst="rect">
            <a:avLst/>
          </a:prstGeom>
          <a:noFill/>
          <a:ln>
            <a:noFill/>
          </a:ln>
        </p:spPr>
      </p:pic>
      <p:pic>
        <p:nvPicPr>
          <p:cNvPr id="106" name="Google Shape;106;p18"/>
          <p:cNvPicPr preferRelativeResize="0"/>
          <p:nvPr/>
        </p:nvPicPr>
        <p:blipFill>
          <a:blip r:embed="rId8">
            <a:alphaModFix/>
          </a:blip>
          <a:stretch>
            <a:fillRect/>
          </a:stretch>
        </p:blipFill>
        <p:spPr>
          <a:xfrm>
            <a:off x="2559834" y="3860102"/>
            <a:ext cx="603616" cy="49132"/>
          </a:xfrm>
          <a:prstGeom prst="rect">
            <a:avLst/>
          </a:prstGeom>
          <a:noFill/>
          <a:ln>
            <a:noFill/>
          </a:ln>
        </p:spPr>
      </p:pic>
      <p:pic>
        <p:nvPicPr>
          <p:cNvPr id="107" name="Google Shape;107;p18"/>
          <p:cNvPicPr preferRelativeResize="0"/>
          <p:nvPr/>
        </p:nvPicPr>
        <p:blipFill>
          <a:blip r:embed="rId9">
            <a:alphaModFix/>
          </a:blip>
          <a:stretch>
            <a:fillRect/>
          </a:stretch>
        </p:blipFill>
        <p:spPr>
          <a:xfrm>
            <a:off x="1421129" y="4196718"/>
            <a:ext cx="623525" cy="4203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1: peek and isEmpty</a:t>
            </a:r>
            <a:endParaRPr/>
          </a:p>
        </p:txBody>
      </p:sp>
      <p:sp>
        <p:nvSpPr>
          <p:cNvPr id="113" name="Google Shape;113;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b="1" lang="en"/>
              <a:t>Property we want</a:t>
            </a:r>
            <a:r>
              <a:rPr lang="en"/>
              <a:t>: If there has been a push (and no pop), then isEmpty should return false</a:t>
            </a:r>
            <a:endParaRPr/>
          </a:p>
          <a:p>
            <a:pPr indent="-342900" lvl="0" marL="457200" rtl="0" algn="l">
              <a:spcBef>
                <a:spcPts val="0"/>
              </a:spcBef>
              <a:spcAft>
                <a:spcPts val="0"/>
              </a:spcAft>
              <a:buSzPts val="1800"/>
              <a:buChar char="●"/>
            </a:pPr>
            <a:r>
              <a:rPr lang="en"/>
              <a:t>With peek as written, property can be violated – how?</a:t>
            </a:r>
            <a:endParaRPr/>
          </a:p>
        </p:txBody>
      </p:sp>
      <p:grpSp>
        <p:nvGrpSpPr>
          <p:cNvPr id="114" name="Google Shape;114;p19"/>
          <p:cNvGrpSpPr/>
          <p:nvPr/>
        </p:nvGrpSpPr>
        <p:grpSpPr>
          <a:xfrm>
            <a:off x="813213" y="2387050"/>
            <a:ext cx="3551413" cy="2702325"/>
            <a:chOff x="813213" y="2387050"/>
            <a:chExt cx="3551413" cy="2702325"/>
          </a:xfrm>
        </p:grpSpPr>
        <p:sp>
          <p:nvSpPr>
            <p:cNvPr id="115" name="Google Shape;115;p19"/>
            <p:cNvSpPr txBox="1"/>
            <p:nvPr/>
          </p:nvSpPr>
          <p:spPr>
            <a:xfrm>
              <a:off x="813225" y="2797675"/>
              <a:ext cx="3551400" cy="22917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ans</a:t>
              </a:r>
              <a:r>
                <a:rPr b="1" lang="en" sz="1800">
                  <a:latin typeface="Courier New"/>
                  <a:ea typeface="Courier New"/>
                  <a:cs typeface="Courier New"/>
                  <a:sym typeface="Courier New"/>
                </a:rPr>
                <a:t> = pop();</a:t>
              </a:r>
              <a:endParaRPr b="1" sz="1800">
                <a:latin typeface="Courier New"/>
                <a:ea typeface="Courier New"/>
                <a:cs typeface="Courier New"/>
                <a:sym typeface="Courier New"/>
              </a:endParaRPr>
            </a:p>
            <a:p>
              <a:pPr indent="0" lvl="0" marL="0" rtl="0" algn="l">
                <a:spcBef>
                  <a:spcPts val="0"/>
                </a:spcBef>
                <a:spcAft>
                  <a:spcPts val="0"/>
                </a:spcAft>
                <a:buNone/>
              </a:pPr>
              <a:r>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push(ans);</a:t>
              </a:r>
              <a:endParaRPr b="1" sz="1800">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return</a:t>
              </a:r>
              <a:r>
                <a:rPr b="1" lang="en" sz="1800">
                  <a:latin typeface="Courier New"/>
                  <a:ea typeface="Courier New"/>
                  <a:cs typeface="Courier New"/>
                  <a:sym typeface="Courier New"/>
                </a:rPr>
                <a:t> ans;</a:t>
              </a:r>
              <a:endParaRPr b="1" sz="1800">
                <a:latin typeface="Courier New"/>
                <a:ea typeface="Courier New"/>
                <a:cs typeface="Courier New"/>
                <a:sym typeface="Courier New"/>
              </a:endParaRPr>
            </a:p>
          </p:txBody>
        </p:sp>
        <p:sp>
          <p:nvSpPr>
            <p:cNvPr id="116" name="Google Shape;116;p19"/>
            <p:cNvSpPr txBox="1"/>
            <p:nvPr/>
          </p:nvSpPr>
          <p:spPr>
            <a:xfrm>
              <a:off x="813213" y="2387050"/>
              <a:ext cx="3551400" cy="45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1 (peek):</a:t>
              </a:r>
              <a:endParaRPr sz="1800">
                <a:solidFill>
                  <a:schemeClr val="dk2"/>
                </a:solidFill>
              </a:endParaRPr>
            </a:p>
          </p:txBody>
        </p:sp>
      </p:grpSp>
      <p:grpSp>
        <p:nvGrpSpPr>
          <p:cNvPr id="117" name="Google Shape;117;p19"/>
          <p:cNvGrpSpPr/>
          <p:nvPr/>
        </p:nvGrpSpPr>
        <p:grpSpPr>
          <a:xfrm>
            <a:off x="4705475" y="2346450"/>
            <a:ext cx="3551400" cy="2742900"/>
            <a:chOff x="813225" y="1825950"/>
            <a:chExt cx="3551400" cy="2742900"/>
          </a:xfrm>
        </p:grpSpPr>
        <p:sp>
          <p:nvSpPr>
            <p:cNvPr id="118" name="Google Shape;118;p19"/>
            <p:cNvSpPr txBox="1"/>
            <p:nvPr/>
          </p:nvSpPr>
          <p:spPr>
            <a:xfrm>
              <a:off x="813225" y="2276550"/>
              <a:ext cx="3551400" cy="22923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ourier New"/>
                  <a:ea typeface="Courier New"/>
                  <a:cs typeface="Courier New"/>
                  <a:sym typeface="Courier New"/>
                </a:rPr>
                <a:t>push(x);</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boolean </a:t>
              </a:r>
              <a:r>
                <a:rPr b="1" lang="en" sz="1800">
                  <a:solidFill>
                    <a:srgbClr val="6AA84F"/>
                  </a:solidFill>
                  <a:latin typeface="Courier New"/>
                  <a:ea typeface="Courier New"/>
                  <a:cs typeface="Courier New"/>
                  <a:sym typeface="Courier New"/>
                </a:rPr>
                <a:t>b</a:t>
              </a:r>
              <a:r>
                <a:rPr b="1" lang="en" sz="1800">
                  <a:latin typeface="Courier New"/>
                  <a:ea typeface="Courier New"/>
                  <a:cs typeface="Courier New"/>
                  <a:sym typeface="Courier New"/>
                </a:rPr>
                <a:t> = isEmpty();</a:t>
              </a:r>
              <a:endParaRPr b="1" sz="1800">
                <a:latin typeface="Courier New"/>
                <a:ea typeface="Courier New"/>
                <a:cs typeface="Courier New"/>
                <a:sym typeface="Courier New"/>
              </a:endParaRPr>
            </a:p>
          </p:txBody>
        </p:sp>
        <p:sp>
          <p:nvSpPr>
            <p:cNvPr id="119" name="Google Shape;119;p19"/>
            <p:cNvSpPr txBox="1"/>
            <p:nvPr/>
          </p:nvSpPr>
          <p:spPr>
            <a:xfrm>
              <a:off x="813225" y="1825950"/>
              <a:ext cx="3551400" cy="45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2</a:t>
              </a:r>
              <a:endParaRPr sz="1800">
                <a:solidFill>
                  <a:schemeClr val="dk2"/>
                </a:solidFill>
              </a:endParaRPr>
            </a:p>
          </p:txBody>
        </p:sp>
      </p:grpSp>
      <p:cxnSp>
        <p:nvCxnSpPr>
          <p:cNvPr id="120" name="Google Shape;120;p19"/>
          <p:cNvCxnSpPr/>
          <p:nvPr/>
        </p:nvCxnSpPr>
        <p:spPr>
          <a:xfrm>
            <a:off x="350250" y="2103500"/>
            <a:ext cx="10500" cy="2383500"/>
          </a:xfrm>
          <a:prstGeom prst="straightConnector1">
            <a:avLst/>
          </a:prstGeom>
          <a:noFill/>
          <a:ln cap="flat" cmpd="sng" w="28575">
            <a:solidFill>
              <a:srgbClr val="595959"/>
            </a:solidFill>
            <a:prstDash val="solid"/>
            <a:round/>
            <a:headEnd len="med" w="med" type="none"/>
            <a:tailEnd len="med" w="med" type="triangle"/>
          </a:ln>
        </p:spPr>
      </p:cxnSp>
      <p:sp>
        <p:nvSpPr>
          <p:cNvPr id="121" name="Google Shape;121;p19"/>
          <p:cNvSpPr txBox="1"/>
          <p:nvPr/>
        </p:nvSpPr>
        <p:spPr>
          <a:xfrm rot="-5400000">
            <a:off x="-412950" y="2563475"/>
            <a:ext cx="1536900" cy="71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595959"/>
                </a:solidFill>
              </a:rPr>
              <a:t>time</a:t>
            </a:r>
            <a:endParaRPr b="1" sz="1800">
              <a:solidFill>
                <a:srgbClr val="595959"/>
              </a:solidFill>
            </a:endParaRPr>
          </a:p>
        </p:txBody>
      </p:sp>
      <p:sp>
        <p:nvSpPr>
          <p:cNvPr id="122" name="Google Shape;122;p19"/>
          <p:cNvSpPr txBox="1"/>
          <p:nvPr/>
        </p:nvSpPr>
        <p:spPr>
          <a:xfrm>
            <a:off x="4405350" y="2826525"/>
            <a:ext cx="333300" cy="365400"/>
          </a:xfrm>
          <a:prstGeom prst="rect">
            <a:avLst/>
          </a:prstGeom>
          <a:solidFill>
            <a:srgbClr val="FFFFFF"/>
          </a:solid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0000"/>
                </a:solidFill>
              </a:rPr>
              <a:t>1</a:t>
            </a:r>
            <a:endParaRPr sz="1800">
              <a:solidFill>
                <a:srgbClr val="FF0000"/>
              </a:solidFill>
            </a:endParaRPr>
          </a:p>
        </p:txBody>
      </p:sp>
      <p:sp>
        <p:nvSpPr>
          <p:cNvPr id="123" name="Google Shape;123;p19"/>
          <p:cNvSpPr txBox="1"/>
          <p:nvPr/>
        </p:nvSpPr>
        <p:spPr>
          <a:xfrm>
            <a:off x="519875" y="2826525"/>
            <a:ext cx="333300" cy="365400"/>
          </a:xfrm>
          <a:prstGeom prst="rect">
            <a:avLst/>
          </a:prstGeom>
          <a:solidFill>
            <a:srgbClr val="FFFFFF"/>
          </a:solid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0000"/>
                </a:solidFill>
              </a:rPr>
              <a:t>2</a:t>
            </a:r>
            <a:endParaRPr sz="1800">
              <a:solidFill>
                <a:srgbClr val="FF0000"/>
              </a:solidFill>
            </a:endParaRPr>
          </a:p>
        </p:txBody>
      </p:sp>
      <p:sp>
        <p:nvSpPr>
          <p:cNvPr id="124" name="Google Shape;124;p19"/>
          <p:cNvSpPr txBox="1"/>
          <p:nvPr/>
        </p:nvSpPr>
        <p:spPr>
          <a:xfrm>
            <a:off x="4405350" y="3112550"/>
            <a:ext cx="333300" cy="365400"/>
          </a:xfrm>
          <a:prstGeom prst="rect">
            <a:avLst/>
          </a:prstGeom>
          <a:solidFill>
            <a:srgbClr val="FFFFFF"/>
          </a:solid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0000"/>
                </a:solidFill>
              </a:rPr>
              <a:t>3</a:t>
            </a:r>
            <a:endParaRPr sz="1800">
              <a:solidFill>
                <a:srgbClr val="FF0000"/>
              </a:solidFill>
            </a:endParaRPr>
          </a:p>
        </p:txBody>
      </p:sp>
      <p:pic>
        <p:nvPicPr>
          <p:cNvPr id="125" name="Google Shape;125;p19"/>
          <p:cNvPicPr preferRelativeResize="0"/>
          <p:nvPr/>
        </p:nvPicPr>
        <p:blipFill>
          <a:blip r:embed="rId3">
            <a:alphaModFix/>
          </a:blip>
          <a:stretch>
            <a:fillRect/>
          </a:stretch>
        </p:blipFill>
        <p:spPr>
          <a:xfrm>
            <a:off x="5498072" y="192081"/>
            <a:ext cx="456362" cy="975913"/>
          </a:xfrm>
          <a:prstGeom prst="rect">
            <a:avLst/>
          </a:prstGeom>
          <a:noFill/>
          <a:ln>
            <a:noFill/>
          </a:ln>
        </p:spPr>
      </p:pic>
      <p:pic>
        <p:nvPicPr>
          <p:cNvPr id="126" name="Google Shape;126;p19"/>
          <p:cNvPicPr preferRelativeResize="0"/>
          <p:nvPr/>
        </p:nvPicPr>
        <p:blipFill>
          <a:blip r:embed="rId4">
            <a:alphaModFix/>
          </a:blip>
          <a:stretch>
            <a:fillRect/>
          </a:stretch>
        </p:blipFill>
        <p:spPr>
          <a:xfrm>
            <a:off x="7917777" y="3144159"/>
            <a:ext cx="331811" cy="367110"/>
          </a:xfrm>
          <a:prstGeom prst="rect">
            <a:avLst/>
          </a:prstGeom>
          <a:noFill/>
          <a:ln>
            <a:noFill/>
          </a:ln>
        </p:spPr>
      </p:pic>
      <p:pic>
        <p:nvPicPr>
          <p:cNvPr id="127" name="Google Shape;127;p19"/>
          <p:cNvPicPr preferRelativeResize="0"/>
          <p:nvPr/>
        </p:nvPicPr>
        <p:blipFill>
          <a:blip r:embed="rId5">
            <a:alphaModFix/>
          </a:blip>
          <a:stretch>
            <a:fillRect/>
          </a:stretch>
        </p:blipFill>
        <p:spPr>
          <a:xfrm>
            <a:off x="630441" y="863172"/>
            <a:ext cx="5174574" cy="29089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2: Exercise - peek and push</a:t>
            </a:r>
            <a:endParaRPr/>
          </a:p>
        </p:txBody>
      </p:sp>
      <p:sp>
        <p:nvSpPr>
          <p:cNvPr id="133" name="Google Shape;133;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Property we want:</a:t>
            </a:r>
            <a:r>
              <a:rPr lang="en"/>
              <a:t> Values are returned from pop in LIFO order</a:t>
            </a:r>
            <a:endParaRPr/>
          </a:p>
          <a:p>
            <a:pPr indent="-342900" lvl="0" marL="457200" rtl="0" algn="l">
              <a:spcBef>
                <a:spcPts val="1200"/>
              </a:spcBef>
              <a:spcAft>
                <a:spcPts val="0"/>
              </a:spcAft>
              <a:buSzPts val="1800"/>
              <a:buChar char="●"/>
            </a:pPr>
            <a:r>
              <a:rPr lang="en"/>
              <a:t>With peek as written, property can be violated – how?</a:t>
            </a:r>
            <a:endParaRPr/>
          </a:p>
        </p:txBody>
      </p:sp>
      <p:grpSp>
        <p:nvGrpSpPr>
          <p:cNvPr id="134" name="Google Shape;134;p20"/>
          <p:cNvGrpSpPr/>
          <p:nvPr/>
        </p:nvGrpSpPr>
        <p:grpSpPr>
          <a:xfrm>
            <a:off x="813213" y="2387050"/>
            <a:ext cx="3551413" cy="2702325"/>
            <a:chOff x="813213" y="2387050"/>
            <a:chExt cx="3551413" cy="2702325"/>
          </a:xfrm>
        </p:grpSpPr>
        <p:sp>
          <p:nvSpPr>
            <p:cNvPr id="135" name="Google Shape;135;p20"/>
            <p:cNvSpPr txBox="1"/>
            <p:nvPr/>
          </p:nvSpPr>
          <p:spPr>
            <a:xfrm>
              <a:off x="813225" y="2797675"/>
              <a:ext cx="3551400" cy="22917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ans</a:t>
              </a:r>
              <a:r>
                <a:rPr b="1" lang="en" sz="1800">
                  <a:latin typeface="Courier New"/>
                  <a:ea typeface="Courier New"/>
                  <a:cs typeface="Courier New"/>
                  <a:sym typeface="Courier New"/>
                </a:rPr>
                <a:t> = pop();</a:t>
              </a:r>
              <a:endParaRPr b="1" sz="1800">
                <a:latin typeface="Courier New"/>
                <a:ea typeface="Courier New"/>
                <a:cs typeface="Courier New"/>
                <a:sym typeface="Courier New"/>
              </a:endParaRPr>
            </a:p>
            <a:p>
              <a:pPr indent="0" lvl="0" marL="0" rtl="0" algn="l">
                <a:spcBef>
                  <a:spcPts val="0"/>
                </a:spcBef>
                <a:spcAft>
                  <a:spcPts val="0"/>
                </a:spcAft>
                <a:buNone/>
              </a:pPr>
              <a:r>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push(ans);</a:t>
              </a:r>
              <a:endParaRPr b="1" sz="1800">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return</a:t>
              </a:r>
              <a:r>
                <a:rPr b="1" lang="en" sz="1800">
                  <a:latin typeface="Courier New"/>
                  <a:ea typeface="Courier New"/>
                  <a:cs typeface="Courier New"/>
                  <a:sym typeface="Courier New"/>
                </a:rPr>
                <a:t> ans;</a:t>
              </a:r>
              <a:endParaRPr b="1" sz="1800">
                <a:latin typeface="Courier New"/>
                <a:ea typeface="Courier New"/>
                <a:cs typeface="Courier New"/>
                <a:sym typeface="Courier New"/>
              </a:endParaRPr>
            </a:p>
          </p:txBody>
        </p:sp>
        <p:sp>
          <p:nvSpPr>
            <p:cNvPr id="136" name="Google Shape;136;p20"/>
            <p:cNvSpPr txBox="1"/>
            <p:nvPr/>
          </p:nvSpPr>
          <p:spPr>
            <a:xfrm>
              <a:off x="813213" y="2387050"/>
              <a:ext cx="3551400" cy="45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1 (peek):</a:t>
              </a:r>
              <a:endParaRPr sz="1800">
                <a:solidFill>
                  <a:schemeClr val="dk2"/>
                </a:solidFill>
              </a:endParaRPr>
            </a:p>
          </p:txBody>
        </p:sp>
      </p:grpSp>
      <p:grpSp>
        <p:nvGrpSpPr>
          <p:cNvPr id="137" name="Google Shape;137;p20"/>
          <p:cNvGrpSpPr/>
          <p:nvPr/>
        </p:nvGrpSpPr>
        <p:grpSpPr>
          <a:xfrm>
            <a:off x="4705475" y="2346450"/>
            <a:ext cx="3551400" cy="2742900"/>
            <a:chOff x="813225" y="1825950"/>
            <a:chExt cx="3551400" cy="2742900"/>
          </a:xfrm>
        </p:grpSpPr>
        <p:sp>
          <p:nvSpPr>
            <p:cNvPr id="138" name="Google Shape;138;p20"/>
            <p:cNvSpPr txBox="1"/>
            <p:nvPr/>
          </p:nvSpPr>
          <p:spPr>
            <a:xfrm>
              <a:off x="813225" y="2276550"/>
              <a:ext cx="3551400" cy="22923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ourier New"/>
                  <a:ea typeface="Courier New"/>
                  <a:cs typeface="Courier New"/>
                  <a:sym typeface="Courier New"/>
                </a:rPr>
                <a:t>push(x);</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push(y)</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e</a:t>
              </a:r>
              <a:r>
                <a:rPr b="1" lang="en" sz="1800">
                  <a:latin typeface="Courier New"/>
                  <a:ea typeface="Courier New"/>
                  <a:cs typeface="Courier New"/>
                  <a:sym typeface="Courier New"/>
                </a:rPr>
                <a:t> = pop()</a:t>
              </a:r>
              <a:endParaRPr b="1" sz="1800">
                <a:latin typeface="Courier New"/>
                <a:ea typeface="Courier New"/>
                <a:cs typeface="Courier New"/>
                <a:sym typeface="Courier New"/>
              </a:endParaRPr>
            </a:p>
          </p:txBody>
        </p:sp>
        <p:sp>
          <p:nvSpPr>
            <p:cNvPr id="139" name="Google Shape;139;p20"/>
            <p:cNvSpPr txBox="1"/>
            <p:nvPr/>
          </p:nvSpPr>
          <p:spPr>
            <a:xfrm>
              <a:off x="813225" y="1825950"/>
              <a:ext cx="3551400" cy="45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2</a:t>
              </a:r>
              <a:endParaRPr sz="1800">
                <a:solidFill>
                  <a:schemeClr val="dk2"/>
                </a:solidFill>
              </a:endParaRPr>
            </a:p>
          </p:txBody>
        </p:sp>
      </p:grpSp>
      <p:cxnSp>
        <p:nvCxnSpPr>
          <p:cNvPr id="140" name="Google Shape;140;p20"/>
          <p:cNvCxnSpPr/>
          <p:nvPr/>
        </p:nvCxnSpPr>
        <p:spPr>
          <a:xfrm>
            <a:off x="350250" y="2103500"/>
            <a:ext cx="10500" cy="2383500"/>
          </a:xfrm>
          <a:prstGeom prst="straightConnector1">
            <a:avLst/>
          </a:prstGeom>
          <a:noFill/>
          <a:ln cap="flat" cmpd="sng" w="28575">
            <a:solidFill>
              <a:srgbClr val="595959"/>
            </a:solidFill>
            <a:prstDash val="solid"/>
            <a:round/>
            <a:headEnd len="med" w="med" type="none"/>
            <a:tailEnd len="med" w="med" type="triangle"/>
          </a:ln>
        </p:spPr>
      </p:cxnSp>
      <p:sp>
        <p:nvSpPr>
          <p:cNvPr id="141" name="Google Shape;141;p20"/>
          <p:cNvSpPr txBox="1"/>
          <p:nvPr/>
        </p:nvSpPr>
        <p:spPr>
          <a:xfrm rot="-5400000">
            <a:off x="-412950" y="2563475"/>
            <a:ext cx="1536900" cy="71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595959"/>
                </a:solidFill>
              </a:rPr>
              <a:t>time</a:t>
            </a:r>
            <a:endParaRPr b="1" sz="1800">
              <a:solidFill>
                <a:srgbClr val="595959"/>
              </a:solidFill>
            </a:endParaRPr>
          </a:p>
        </p:txBody>
      </p:sp>
      <p:sp>
        <p:nvSpPr>
          <p:cNvPr id="142" name="Google Shape;142;p20"/>
          <p:cNvSpPr txBox="1"/>
          <p:nvPr/>
        </p:nvSpPr>
        <p:spPr>
          <a:xfrm>
            <a:off x="4405350" y="2826525"/>
            <a:ext cx="333300" cy="365400"/>
          </a:xfrm>
          <a:prstGeom prst="rect">
            <a:avLst/>
          </a:prstGeom>
          <a:solidFill>
            <a:srgbClr val="FFFFFF"/>
          </a:solid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0000"/>
                </a:solidFill>
              </a:rPr>
              <a:t>1</a:t>
            </a:r>
            <a:endParaRPr sz="1800">
              <a:solidFill>
                <a:srgbClr val="FF0000"/>
              </a:solidFill>
            </a:endParaRPr>
          </a:p>
        </p:txBody>
      </p:sp>
      <p:sp>
        <p:nvSpPr>
          <p:cNvPr id="143" name="Google Shape;143;p20"/>
          <p:cNvSpPr txBox="1"/>
          <p:nvPr/>
        </p:nvSpPr>
        <p:spPr>
          <a:xfrm>
            <a:off x="519875" y="2826525"/>
            <a:ext cx="333300" cy="365400"/>
          </a:xfrm>
          <a:prstGeom prst="rect">
            <a:avLst/>
          </a:prstGeom>
          <a:solidFill>
            <a:srgbClr val="FFFFFF"/>
          </a:solid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0000"/>
                </a:solidFill>
              </a:rPr>
              <a:t>2</a:t>
            </a:r>
            <a:endParaRPr sz="1800">
              <a:solidFill>
                <a:srgbClr val="FF0000"/>
              </a:solidFill>
            </a:endParaRPr>
          </a:p>
        </p:txBody>
      </p:sp>
      <p:sp>
        <p:nvSpPr>
          <p:cNvPr id="144" name="Google Shape;144;p20"/>
          <p:cNvSpPr txBox="1"/>
          <p:nvPr/>
        </p:nvSpPr>
        <p:spPr>
          <a:xfrm>
            <a:off x="4405350" y="3112550"/>
            <a:ext cx="333300" cy="365400"/>
          </a:xfrm>
          <a:prstGeom prst="rect">
            <a:avLst/>
          </a:prstGeom>
          <a:solidFill>
            <a:srgbClr val="FFFFFF"/>
          </a:solid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0000"/>
                </a:solidFill>
              </a:rPr>
              <a:t>3</a:t>
            </a:r>
            <a:endParaRPr sz="1800">
              <a:solidFill>
                <a:srgbClr val="FF0000"/>
              </a:solidFill>
            </a:endParaRPr>
          </a:p>
        </p:txBody>
      </p:sp>
      <p:sp>
        <p:nvSpPr>
          <p:cNvPr id="145" name="Google Shape;145;p20"/>
          <p:cNvSpPr txBox="1"/>
          <p:nvPr/>
        </p:nvSpPr>
        <p:spPr>
          <a:xfrm>
            <a:off x="519875" y="3414500"/>
            <a:ext cx="333300" cy="365400"/>
          </a:xfrm>
          <a:prstGeom prst="rect">
            <a:avLst/>
          </a:prstGeom>
          <a:solidFill>
            <a:srgbClr val="FFFFFF"/>
          </a:solid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0000"/>
                </a:solidFill>
              </a:rPr>
              <a:t>4</a:t>
            </a:r>
            <a:endParaRPr sz="1800">
              <a:solidFill>
                <a:srgbClr val="FF0000"/>
              </a:solidFill>
            </a:endParaRPr>
          </a:p>
        </p:txBody>
      </p:sp>
      <p:sp>
        <p:nvSpPr>
          <p:cNvPr id="146" name="Google Shape;146;p20"/>
          <p:cNvSpPr txBox="1"/>
          <p:nvPr/>
        </p:nvSpPr>
        <p:spPr>
          <a:xfrm>
            <a:off x="4405350" y="3414500"/>
            <a:ext cx="333300" cy="365400"/>
          </a:xfrm>
          <a:prstGeom prst="rect">
            <a:avLst/>
          </a:prstGeom>
          <a:solidFill>
            <a:srgbClr val="FFFFFF"/>
          </a:solid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800">
                <a:solidFill>
                  <a:srgbClr val="FF0000"/>
                </a:solidFill>
              </a:rPr>
              <a:t>5</a:t>
            </a:r>
            <a:endParaRPr sz="1800">
              <a:solidFill>
                <a:srgbClr val="FF0000"/>
              </a:solidFill>
            </a:endParaRPr>
          </a:p>
        </p:txBody>
      </p:sp>
      <p:pic>
        <p:nvPicPr>
          <p:cNvPr id="147" name="Google Shape;147;p20"/>
          <p:cNvPicPr preferRelativeResize="0"/>
          <p:nvPr/>
        </p:nvPicPr>
        <p:blipFill>
          <a:blip r:embed="rId3">
            <a:alphaModFix/>
          </a:blip>
          <a:stretch>
            <a:fillRect/>
          </a:stretch>
        </p:blipFill>
        <p:spPr>
          <a:xfrm>
            <a:off x="610672" y="1241285"/>
            <a:ext cx="7001979" cy="1956641"/>
          </a:xfrm>
          <a:prstGeom prst="rect">
            <a:avLst/>
          </a:prstGeom>
          <a:noFill/>
          <a:ln>
            <a:noFill/>
          </a:ln>
        </p:spPr>
      </p:pic>
      <p:pic>
        <p:nvPicPr>
          <p:cNvPr id="148" name="Google Shape;148;p20"/>
          <p:cNvPicPr preferRelativeResize="0"/>
          <p:nvPr/>
        </p:nvPicPr>
        <p:blipFill>
          <a:blip r:embed="rId4">
            <a:alphaModFix/>
          </a:blip>
          <a:stretch>
            <a:fillRect/>
          </a:stretch>
        </p:blipFill>
        <p:spPr>
          <a:xfrm>
            <a:off x="611161" y="1912223"/>
            <a:ext cx="6749314" cy="198427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Example 3: Exercise - peek and peek</a:t>
            </a:r>
            <a:endParaRPr/>
          </a:p>
        </p:txBody>
      </p:sp>
      <p:sp>
        <p:nvSpPr>
          <p:cNvPr id="154" name="Google Shape;15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Property we want: </a:t>
            </a:r>
            <a:r>
              <a:rPr b="1" lang="en">
                <a:latin typeface="Courier New"/>
                <a:ea typeface="Courier New"/>
                <a:cs typeface="Courier New"/>
                <a:sym typeface="Courier New"/>
              </a:rPr>
              <a:t>peek</a:t>
            </a:r>
            <a:r>
              <a:rPr lang="en"/>
              <a:t> doesn’t throw an exception unless stack is empty</a:t>
            </a:r>
            <a:endParaRPr/>
          </a:p>
          <a:p>
            <a:pPr indent="-342900" lvl="0" marL="457200" rtl="0" algn="l">
              <a:spcBef>
                <a:spcPts val="0"/>
              </a:spcBef>
              <a:spcAft>
                <a:spcPts val="0"/>
              </a:spcAft>
              <a:buSzPts val="1800"/>
              <a:buChar char="●"/>
            </a:pPr>
            <a:r>
              <a:rPr lang="en"/>
              <a:t>With </a:t>
            </a:r>
            <a:r>
              <a:rPr b="1" lang="en">
                <a:latin typeface="Courier New"/>
                <a:ea typeface="Courier New"/>
                <a:cs typeface="Courier New"/>
                <a:sym typeface="Courier New"/>
              </a:rPr>
              <a:t>peek</a:t>
            </a:r>
            <a:r>
              <a:rPr lang="en"/>
              <a:t> as written, property can be violated – how?</a:t>
            </a:r>
            <a:endParaRPr/>
          </a:p>
        </p:txBody>
      </p:sp>
      <p:grpSp>
        <p:nvGrpSpPr>
          <p:cNvPr id="155" name="Google Shape;155;p21"/>
          <p:cNvGrpSpPr/>
          <p:nvPr/>
        </p:nvGrpSpPr>
        <p:grpSpPr>
          <a:xfrm>
            <a:off x="813213" y="2387050"/>
            <a:ext cx="3551413" cy="2702325"/>
            <a:chOff x="813213" y="2387050"/>
            <a:chExt cx="3551413" cy="2702325"/>
          </a:xfrm>
        </p:grpSpPr>
        <p:sp>
          <p:nvSpPr>
            <p:cNvPr id="156" name="Google Shape;156;p21"/>
            <p:cNvSpPr txBox="1"/>
            <p:nvPr/>
          </p:nvSpPr>
          <p:spPr>
            <a:xfrm>
              <a:off x="813225" y="2797675"/>
              <a:ext cx="3551400" cy="22917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ans</a:t>
              </a:r>
              <a:r>
                <a:rPr b="1" lang="en" sz="1800">
                  <a:latin typeface="Courier New"/>
                  <a:ea typeface="Courier New"/>
                  <a:cs typeface="Courier New"/>
                  <a:sym typeface="Courier New"/>
                </a:rPr>
                <a:t> = pop();</a:t>
              </a:r>
              <a:endParaRPr b="1" sz="1800">
                <a:latin typeface="Courier New"/>
                <a:ea typeface="Courier New"/>
                <a:cs typeface="Courier New"/>
                <a:sym typeface="Courier New"/>
              </a:endParaRPr>
            </a:p>
            <a:p>
              <a:pPr indent="0" lvl="0" marL="0" rtl="0" algn="l">
                <a:spcBef>
                  <a:spcPts val="0"/>
                </a:spcBef>
                <a:spcAft>
                  <a:spcPts val="0"/>
                </a:spcAft>
                <a:buNone/>
              </a:pPr>
              <a:r>
                <a:t/>
              </a:r>
              <a:endParaRPr b="1" sz="1800">
                <a:latin typeface="Courier New"/>
                <a:ea typeface="Courier New"/>
                <a:cs typeface="Courier New"/>
                <a:sym typeface="Courier New"/>
              </a:endParaRPr>
            </a:p>
            <a:p>
              <a:pPr indent="0" lvl="0" marL="0" rtl="0" algn="l">
                <a:spcBef>
                  <a:spcPts val="0"/>
                </a:spcBef>
                <a:spcAft>
                  <a:spcPts val="0"/>
                </a:spcAft>
                <a:buNone/>
              </a:pPr>
              <a:r>
                <a:rPr b="1" lang="en" sz="1800">
                  <a:latin typeface="Courier New"/>
                  <a:ea typeface="Courier New"/>
                  <a:cs typeface="Courier New"/>
                  <a:sym typeface="Courier New"/>
                </a:rPr>
                <a:t>push(ans);</a:t>
              </a:r>
              <a:endParaRPr b="1" sz="1800">
                <a:latin typeface="Courier New"/>
                <a:ea typeface="Courier New"/>
                <a:cs typeface="Courier New"/>
                <a:sym typeface="Courier New"/>
              </a:endParaRPr>
            </a:p>
            <a:p>
              <a:pPr indent="0" lvl="0" marL="0" rtl="0" algn="l">
                <a:spcBef>
                  <a:spcPts val="0"/>
                </a:spcBef>
                <a:spcAft>
                  <a:spcPts val="0"/>
                </a:spcAft>
                <a:buNone/>
              </a:pPr>
              <a:r>
                <a:t/>
              </a:r>
              <a:endParaRPr b="1" sz="18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return</a:t>
              </a:r>
              <a:r>
                <a:rPr b="1" lang="en" sz="1800">
                  <a:latin typeface="Courier New"/>
                  <a:ea typeface="Courier New"/>
                  <a:cs typeface="Courier New"/>
                  <a:sym typeface="Courier New"/>
                </a:rPr>
                <a:t> ans;</a:t>
              </a:r>
              <a:endParaRPr b="1" sz="1800">
                <a:latin typeface="Courier New"/>
                <a:ea typeface="Courier New"/>
                <a:cs typeface="Courier New"/>
                <a:sym typeface="Courier New"/>
              </a:endParaRPr>
            </a:p>
          </p:txBody>
        </p:sp>
        <p:sp>
          <p:nvSpPr>
            <p:cNvPr id="157" name="Google Shape;157;p21"/>
            <p:cNvSpPr txBox="1"/>
            <p:nvPr/>
          </p:nvSpPr>
          <p:spPr>
            <a:xfrm>
              <a:off x="813213" y="2387050"/>
              <a:ext cx="3551400" cy="45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1 (peek):</a:t>
              </a:r>
              <a:endParaRPr sz="1800">
                <a:solidFill>
                  <a:schemeClr val="dk2"/>
                </a:solidFill>
              </a:endParaRPr>
            </a:p>
          </p:txBody>
        </p:sp>
      </p:grpSp>
      <p:grpSp>
        <p:nvGrpSpPr>
          <p:cNvPr id="158" name="Google Shape;158;p21"/>
          <p:cNvGrpSpPr/>
          <p:nvPr/>
        </p:nvGrpSpPr>
        <p:grpSpPr>
          <a:xfrm>
            <a:off x="4705475" y="2346450"/>
            <a:ext cx="3551400" cy="2742900"/>
            <a:chOff x="813225" y="1825950"/>
            <a:chExt cx="3551400" cy="2742900"/>
          </a:xfrm>
        </p:grpSpPr>
        <p:sp>
          <p:nvSpPr>
            <p:cNvPr id="159" name="Google Shape;159;p21"/>
            <p:cNvSpPr txBox="1"/>
            <p:nvPr/>
          </p:nvSpPr>
          <p:spPr>
            <a:xfrm>
              <a:off x="813225" y="2276550"/>
              <a:ext cx="3551400" cy="2292300"/>
            </a:xfrm>
            <a:prstGeom prst="rect">
              <a:avLst/>
            </a:prstGeom>
            <a:solidFill>
              <a:srgbClr val="D0E0E3"/>
            </a:solid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chemeClr val="dk1"/>
                  </a:solidFill>
                  <a:latin typeface="Courier New"/>
                  <a:ea typeface="Courier New"/>
                  <a:cs typeface="Courier New"/>
                  <a:sym typeface="Courier New"/>
                </a:rPr>
                <a:t>E </a:t>
              </a:r>
              <a:r>
                <a:rPr b="1" lang="en" sz="1800">
                  <a:solidFill>
                    <a:srgbClr val="6AA84F"/>
                  </a:solidFill>
                  <a:latin typeface="Courier New"/>
                  <a:ea typeface="Courier New"/>
                  <a:cs typeface="Courier New"/>
                  <a:sym typeface="Courier New"/>
                </a:rPr>
                <a:t>ans</a:t>
              </a:r>
              <a:r>
                <a:rPr b="1" lang="en" sz="1800">
                  <a:solidFill>
                    <a:schemeClr val="dk1"/>
                  </a:solidFill>
                  <a:latin typeface="Courier New"/>
                  <a:ea typeface="Courier New"/>
                  <a:cs typeface="Courier New"/>
                  <a:sym typeface="Courier New"/>
                </a:rPr>
                <a:t> = pop();</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sz="1800">
                  <a:solidFill>
                    <a:schemeClr val="dk1"/>
                  </a:solidFill>
                  <a:latin typeface="Courier New"/>
                  <a:ea typeface="Courier New"/>
                  <a:cs typeface="Courier New"/>
                  <a:sym typeface="Courier New"/>
                </a:rPr>
                <a:t>push(ans);</a:t>
              </a:r>
              <a:endParaRPr b="1" sz="1800">
                <a:solidFill>
                  <a:schemeClr val="dk1"/>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t/>
              </a:r>
              <a:endParaRPr b="1" sz="18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sz="1800">
                  <a:solidFill>
                    <a:srgbClr val="0000FF"/>
                  </a:solidFill>
                  <a:latin typeface="Courier New"/>
                  <a:ea typeface="Courier New"/>
                  <a:cs typeface="Courier New"/>
                  <a:sym typeface="Courier New"/>
                </a:rPr>
                <a:t>return</a:t>
              </a:r>
              <a:r>
                <a:rPr b="1" lang="en" sz="1800">
                  <a:solidFill>
                    <a:schemeClr val="dk1"/>
                  </a:solidFill>
                  <a:latin typeface="Courier New"/>
                  <a:ea typeface="Courier New"/>
                  <a:cs typeface="Courier New"/>
                  <a:sym typeface="Courier New"/>
                </a:rPr>
                <a:t> ans;</a:t>
              </a:r>
              <a:endParaRPr b="1" sz="1800">
                <a:latin typeface="Courier New"/>
                <a:ea typeface="Courier New"/>
                <a:cs typeface="Courier New"/>
                <a:sym typeface="Courier New"/>
              </a:endParaRPr>
            </a:p>
          </p:txBody>
        </p:sp>
        <p:sp>
          <p:nvSpPr>
            <p:cNvPr id="160" name="Google Shape;160;p21"/>
            <p:cNvSpPr txBox="1"/>
            <p:nvPr/>
          </p:nvSpPr>
          <p:spPr>
            <a:xfrm>
              <a:off x="813225" y="1825950"/>
              <a:ext cx="3551400" cy="45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Thread 2</a:t>
              </a:r>
              <a:endParaRPr sz="1800">
                <a:solidFill>
                  <a:schemeClr val="dk2"/>
                </a:solidFill>
              </a:endParaRPr>
            </a:p>
          </p:txBody>
        </p:sp>
      </p:grpSp>
      <p:cxnSp>
        <p:nvCxnSpPr>
          <p:cNvPr id="161" name="Google Shape;161;p21"/>
          <p:cNvCxnSpPr/>
          <p:nvPr/>
        </p:nvCxnSpPr>
        <p:spPr>
          <a:xfrm>
            <a:off x="350250" y="2103500"/>
            <a:ext cx="10500" cy="2383500"/>
          </a:xfrm>
          <a:prstGeom prst="straightConnector1">
            <a:avLst/>
          </a:prstGeom>
          <a:noFill/>
          <a:ln cap="flat" cmpd="sng" w="28575">
            <a:solidFill>
              <a:srgbClr val="595959"/>
            </a:solidFill>
            <a:prstDash val="solid"/>
            <a:round/>
            <a:headEnd len="med" w="med" type="none"/>
            <a:tailEnd len="med" w="med" type="triangle"/>
          </a:ln>
        </p:spPr>
      </p:cxnSp>
      <p:sp>
        <p:nvSpPr>
          <p:cNvPr id="162" name="Google Shape;162;p21"/>
          <p:cNvSpPr txBox="1"/>
          <p:nvPr/>
        </p:nvSpPr>
        <p:spPr>
          <a:xfrm rot="-5400000">
            <a:off x="-412950" y="2563475"/>
            <a:ext cx="1536900" cy="71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595959"/>
                </a:solidFill>
              </a:rPr>
              <a:t>time</a:t>
            </a:r>
            <a:endParaRPr b="1" sz="1800">
              <a:solidFill>
                <a:srgbClr val="595959"/>
              </a:solidFill>
            </a:endParaRPr>
          </a:p>
        </p:txBody>
      </p:sp>
      <p:pic>
        <p:nvPicPr>
          <p:cNvPr id="163" name="Google Shape;163;p21"/>
          <p:cNvPicPr preferRelativeResize="0"/>
          <p:nvPr/>
        </p:nvPicPr>
        <p:blipFill>
          <a:blip r:embed="rId3">
            <a:alphaModFix/>
          </a:blip>
          <a:stretch>
            <a:fillRect/>
          </a:stretch>
        </p:blipFill>
        <p:spPr>
          <a:xfrm>
            <a:off x="926444" y="3166314"/>
            <a:ext cx="1749252" cy="63672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