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bfec9432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dbfec943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dbfec9432c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dbfec9432c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dbfec9432c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dbfec9432c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dbfec9432c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dbfec9432c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dbfec9432c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dbfec9432c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dbfec9432c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dbfec9432c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dbfec9432c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dbfec9432c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dbfec9432c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2dbfec9432c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dbfec9432c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dbfec9432c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magic!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dbfec9432c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2dbfec9432c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dbfec9432c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2dbfec9432c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dbfec9432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dbfec9432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dbfec9432c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2dbfec9432c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dbfec9432c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2dbfec9432c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dbfec9432c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dbfec9432c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dbfec9432c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dbfec9432c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dbfec9432c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2dbfec9432c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may not have seen “Finally” before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dbfec9432c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dbfec9432c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“syntactic sugar”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dbfec9432c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2dbfec9432c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2dbfec9432c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2dbfec9432c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2dbfec9432c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2dbfec9432c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do this so much that Java helps us out with convenient syntax</a:t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dbfec9432c_0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2dbfec9432c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dbfec9432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dbfec9432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dbfec9432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dbfec9432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far, the threads weren’t REALLY sharing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dbfec9432c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dbfec9432c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dbfec9432c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dbfec9432c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don’t control what the Fork-Join framework does - what order it starts threads in. It could be sequential, but it could not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need to be disciplined in writing this code because debugging is harder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dbfec9432c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dbfec9432c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Instead of just doing 1 task faster, now we can be doing multiple DIFFERENT tasks at the same time.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dbfec9432c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dbfec9432c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dbfec9432c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dbfec9432c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Shared-Memory Concurrency &amp;</a:t>
            </a:r>
            <a:endParaRPr sz="2500"/>
          </a:p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Mutual Exclusion</a:t>
            </a:r>
            <a:endParaRPr sz="2500"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Activity: A bad “interleaving”</a:t>
            </a:r>
            <a:endParaRPr/>
          </a:p>
        </p:txBody>
      </p:sp>
      <p:sp>
        <p:nvSpPr>
          <p:cNvPr id="120" name="Google Shape;120;p22"/>
          <p:cNvSpPr txBox="1"/>
          <p:nvPr>
            <p:ph idx="1" type="body"/>
          </p:nvPr>
        </p:nvSpPr>
        <p:spPr>
          <a:xfrm>
            <a:off x="311700" y="953350"/>
            <a:ext cx="8520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Interleaved </a:t>
            </a:r>
            <a:r>
              <a:rPr b="1" lang="en"/>
              <a:t>withdraw</a:t>
            </a:r>
            <a:r>
              <a:rPr lang="en"/>
              <a:t>() calls on the same account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Assume initial balance == 150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This </a:t>
            </a:r>
            <a:r>
              <a:rPr b="1" i="1" lang="en"/>
              <a:t>should</a:t>
            </a:r>
            <a:r>
              <a:rPr lang="en"/>
              <a:t> cause a </a:t>
            </a:r>
            <a:r>
              <a:rPr b="1" lang="en"/>
              <a:t>WithdrawTooLarge</a:t>
            </a:r>
            <a:r>
              <a:rPr lang="en"/>
              <a:t> exception</a:t>
            </a:r>
            <a:endParaRPr/>
          </a:p>
        </p:txBody>
      </p:sp>
      <p:grpSp>
        <p:nvGrpSpPr>
          <p:cNvPr id="121" name="Google Shape;121;p22"/>
          <p:cNvGrpSpPr/>
          <p:nvPr/>
        </p:nvGrpSpPr>
        <p:grpSpPr>
          <a:xfrm>
            <a:off x="785220" y="2134625"/>
            <a:ext cx="3690422" cy="3009025"/>
            <a:chOff x="6398975" y="1632825"/>
            <a:chExt cx="2519403" cy="3009025"/>
          </a:xfrm>
        </p:grpSpPr>
        <p:sp>
          <p:nvSpPr>
            <p:cNvPr id="122" name="Google Shape;122;p22"/>
            <p:cNvSpPr txBox="1"/>
            <p:nvPr/>
          </p:nvSpPr>
          <p:spPr>
            <a:xfrm>
              <a:off x="6398978" y="2069950"/>
              <a:ext cx="2519400" cy="25719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int </a:t>
              </a:r>
              <a:r>
                <a:rPr b="1" lang="en" sz="1800">
                  <a:solidFill>
                    <a:srgbClr val="6AA84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= getBalance();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(amount &gt; b)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throw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new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…;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setBalance(b – amount);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3" name="Google Shape;123;p22"/>
            <p:cNvSpPr txBox="1"/>
            <p:nvPr/>
          </p:nvSpPr>
          <p:spPr>
            <a:xfrm>
              <a:off x="6398975" y="163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1: </a:t>
              </a:r>
              <a:r>
                <a:rPr b="1" lang="en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withdraw(100)</a:t>
              </a:r>
              <a:endParaRPr b="1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124" name="Google Shape;124;p22"/>
          <p:cNvGrpSpPr/>
          <p:nvPr/>
        </p:nvGrpSpPr>
        <p:grpSpPr>
          <a:xfrm>
            <a:off x="4747620" y="2134625"/>
            <a:ext cx="3690422" cy="3009025"/>
            <a:chOff x="6398975" y="1632825"/>
            <a:chExt cx="2519403" cy="3009025"/>
          </a:xfrm>
        </p:grpSpPr>
        <p:sp>
          <p:nvSpPr>
            <p:cNvPr id="125" name="Google Shape;125;p22"/>
            <p:cNvSpPr txBox="1"/>
            <p:nvPr/>
          </p:nvSpPr>
          <p:spPr>
            <a:xfrm>
              <a:off x="6398978" y="2069950"/>
              <a:ext cx="2519400" cy="25719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int </a:t>
              </a:r>
              <a:r>
                <a:rPr b="1" lang="en" sz="1800">
                  <a:solidFill>
                    <a:srgbClr val="6AA84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= getBalance();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(amount &gt; b)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throw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new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…;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setBalance(b – amount);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26" name="Google Shape;126;p22"/>
            <p:cNvSpPr txBox="1"/>
            <p:nvPr/>
          </p:nvSpPr>
          <p:spPr>
            <a:xfrm>
              <a:off x="6398975" y="163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2: </a:t>
              </a:r>
              <a:r>
                <a:rPr b="1" lang="en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withdraw(75)</a:t>
              </a:r>
              <a:endParaRPr b="1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cxnSp>
        <p:nvCxnSpPr>
          <p:cNvPr id="127" name="Google Shape;127;p22"/>
          <p:cNvCxnSpPr/>
          <p:nvPr/>
        </p:nvCxnSpPr>
        <p:spPr>
          <a:xfrm>
            <a:off x="356400" y="2584200"/>
            <a:ext cx="10500" cy="2383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8" name="Google Shape;128;p22"/>
          <p:cNvSpPr txBox="1"/>
          <p:nvPr/>
        </p:nvSpPr>
        <p:spPr>
          <a:xfrm rot="-5400000">
            <a:off x="-406800" y="3044175"/>
            <a:ext cx="15369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time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5749175" y="471075"/>
            <a:ext cx="2874600" cy="942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balance = 150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0" name="Google Shape;130;p22"/>
          <p:cNvSpPr txBox="1"/>
          <p:nvPr/>
        </p:nvSpPr>
        <p:spPr>
          <a:xfrm>
            <a:off x="499925" y="2740000"/>
            <a:ext cx="333300" cy="365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131" name="Google Shape;131;p22"/>
          <p:cNvSpPr txBox="1"/>
          <p:nvPr/>
        </p:nvSpPr>
        <p:spPr>
          <a:xfrm>
            <a:off x="4475650" y="3007775"/>
            <a:ext cx="333300" cy="365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132" name="Google Shape;132;p22"/>
          <p:cNvSpPr txBox="1"/>
          <p:nvPr/>
        </p:nvSpPr>
        <p:spPr>
          <a:xfrm>
            <a:off x="4475650" y="3313975"/>
            <a:ext cx="333300" cy="365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3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133" name="Google Shape;133;p22"/>
          <p:cNvSpPr txBox="1"/>
          <p:nvPr/>
        </p:nvSpPr>
        <p:spPr>
          <a:xfrm>
            <a:off x="4475650" y="3850950"/>
            <a:ext cx="333300" cy="365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4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134" name="Google Shape;134;p22"/>
          <p:cNvSpPr txBox="1"/>
          <p:nvPr/>
        </p:nvSpPr>
        <p:spPr>
          <a:xfrm>
            <a:off x="499925" y="4089900"/>
            <a:ext cx="333300" cy="365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135" name="Google Shape;135;p22"/>
          <p:cNvSpPr txBox="1"/>
          <p:nvPr/>
        </p:nvSpPr>
        <p:spPr>
          <a:xfrm>
            <a:off x="499925" y="4665300"/>
            <a:ext cx="333300" cy="3654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6</a:t>
            </a:r>
            <a:endParaRPr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Activity: Other possible interleavings</a:t>
            </a:r>
            <a:endParaRPr/>
          </a:p>
        </p:txBody>
      </p:sp>
      <p:sp>
        <p:nvSpPr>
          <p:cNvPr id="141" name="Google Shape;14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How else could two threads interleave? </a:t>
            </a:r>
            <a:endParaRPr/>
          </a:p>
        </p:txBody>
      </p:sp>
      <p:sp>
        <p:nvSpPr>
          <p:cNvPr id="142" name="Google Shape;142;p23"/>
          <p:cNvSpPr txBox="1"/>
          <p:nvPr/>
        </p:nvSpPr>
        <p:spPr>
          <a:xfrm>
            <a:off x="112825" y="2494500"/>
            <a:ext cx="6275400" cy="1917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getBalance();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(amount &gt; b)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WithdrawTooLargeException();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setBalance(b – amount);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43" name="Google Shape;143;p23"/>
          <p:cNvGrpSpPr/>
          <p:nvPr/>
        </p:nvGrpSpPr>
        <p:grpSpPr>
          <a:xfrm>
            <a:off x="6511788" y="1862825"/>
            <a:ext cx="2519400" cy="1064100"/>
            <a:chOff x="6398975" y="1862825"/>
            <a:chExt cx="2519400" cy="1064100"/>
          </a:xfrm>
        </p:grpSpPr>
        <p:sp>
          <p:nvSpPr>
            <p:cNvPr id="144" name="Google Shape;144;p23"/>
            <p:cNvSpPr txBox="1"/>
            <p:nvPr/>
          </p:nvSpPr>
          <p:spPr>
            <a:xfrm>
              <a:off x="6398975" y="2354225"/>
              <a:ext cx="2519400" cy="5727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x.withdraw(100);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45" name="Google Shape;145;p23"/>
            <p:cNvSpPr txBox="1"/>
            <p:nvPr/>
          </p:nvSpPr>
          <p:spPr>
            <a:xfrm>
              <a:off x="6398975" y="186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1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grpSp>
        <p:nvGrpSpPr>
          <p:cNvPr id="146" name="Google Shape;146;p23"/>
          <p:cNvGrpSpPr/>
          <p:nvPr/>
        </p:nvGrpSpPr>
        <p:grpSpPr>
          <a:xfrm>
            <a:off x="6511788" y="3772025"/>
            <a:ext cx="2519400" cy="1064100"/>
            <a:chOff x="6398975" y="1862825"/>
            <a:chExt cx="2519400" cy="1064100"/>
          </a:xfrm>
        </p:grpSpPr>
        <p:sp>
          <p:nvSpPr>
            <p:cNvPr id="147" name="Google Shape;147;p23"/>
            <p:cNvSpPr txBox="1"/>
            <p:nvPr/>
          </p:nvSpPr>
          <p:spPr>
            <a:xfrm>
              <a:off x="6398975" y="2354225"/>
              <a:ext cx="2519400" cy="5727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x.withdraw(75);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48" name="Google Shape;148;p23"/>
            <p:cNvSpPr txBox="1"/>
            <p:nvPr/>
          </p:nvSpPr>
          <p:spPr>
            <a:xfrm>
              <a:off x="6398975" y="186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2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Activity: A “good” execution is also possible</a:t>
            </a:r>
            <a:endParaRPr/>
          </a:p>
        </p:txBody>
      </p:sp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311700" y="953350"/>
            <a:ext cx="8520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Interleaved </a:t>
            </a:r>
            <a:r>
              <a:rPr b="1" lang="en"/>
              <a:t>withdraw</a:t>
            </a:r>
            <a:r>
              <a:rPr lang="en"/>
              <a:t>() calls on the same account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Assume initial balance == 150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This </a:t>
            </a:r>
            <a:r>
              <a:rPr b="1" i="1" lang="en"/>
              <a:t>should</a:t>
            </a:r>
            <a:r>
              <a:rPr lang="en"/>
              <a:t> cause a </a:t>
            </a:r>
            <a:r>
              <a:rPr b="1" lang="en"/>
              <a:t>WithdrawTooLarge</a:t>
            </a:r>
            <a:r>
              <a:rPr lang="en"/>
              <a:t> exception</a:t>
            </a:r>
            <a:endParaRPr/>
          </a:p>
        </p:txBody>
      </p:sp>
      <p:grpSp>
        <p:nvGrpSpPr>
          <p:cNvPr id="155" name="Google Shape;155;p24"/>
          <p:cNvGrpSpPr/>
          <p:nvPr/>
        </p:nvGrpSpPr>
        <p:grpSpPr>
          <a:xfrm>
            <a:off x="785220" y="2134625"/>
            <a:ext cx="3690422" cy="3009025"/>
            <a:chOff x="6398975" y="1632825"/>
            <a:chExt cx="2519403" cy="3009025"/>
          </a:xfrm>
        </p:grpSpPr>
        <p:sp>
          <p:nvSpPr>
            <p:cNvPr id="156" name="Google Shape;156;p24"/>
            <p:cNvSpPr txBox="1"/>
            <p:nvPr/>
          </p:nvSpPr>
          <p:spPr>
            <a:xfrm>
              <a:off x="6398978" y="2069950"/>
              <a:ext cx="2519400" cy="25719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int </a:t>
              </a:r>
              <a:r>
                <a:rPr b="1" lang="en" sz="1800">
                  <a:solidFill>
                    <a:srgbClr val="6AA84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= getBalance();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(amount &gt; b)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throw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new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…;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setBalance(b – amount);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7" name="Google Shape;157;p24"/>
            <p:cNvSpPr txBox="1"/>
            <p:nvPr/>
          </p:nvSpPr>
          <p:spPr>
            <a:xfrm>
              <a:off x="6398975" y="163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1: </a:t>
              </a:r>
              <a:r>
                <a:rPr b="1" lang="en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withdraw(100)</a:t>
              </a:r>
              <a:endParaRPr b="1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158" name="Google Shape;158;p24"/>
          <p:cNvGrpSpPr/>
          <p:nvPr/>
        </p:nvGrpSpPr>
        <p:grpSpPr>
          <a:xfrm>
            <a:off x="4747620" y="2134625"/>
            <a:ext cx="3690422" cy="3009025"/>
            <a:chOff x="6398975" y="1632825"/>
            <a:chExt cx="2519403" cy="3009025"/>
          </a:xfrm>
        </p:grpSpPr>
        <p:sp>
          <p:nvSpPr>
            <p:cNvPr id="159" name="Google Shape;159;p24"/>
            <p:cNvSpPr txBox="1"/>
            <p:nvPr/>
          </p:nvSpPr>
          <p:spPr>
            <a:xfrm>
              <a:off x="6398978" y="2069950"/>
              <a:ext cx="2519400" cy="25719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int </a:t>
              </a:r>
              <a:r>
                <a:rPr b="1" lang="en" sz="1800">
                  <a:solidFill>
                    <a:srgbClr val="6AA84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= getBalance();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(amount &gt; b)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throw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new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…;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setBalance(b – amount);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60" name="Google Shape;160;p24"/>
            <p:cNvSpPr txBox="1"/>
            <p:nvPr/>
          </p:nvSpPr>
          <p:spPr>
            <a:xfrm>
              <a:off x="6398975" y="163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2: </a:t>
              </a:r>
              <a:r>
                <a:rPr b="1" lang="en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withdraw(75)</a:t>
              </a:r>
              <a:endParaRPr b="1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cxnSp>
        <p:nvCxnSpPr>
          <p:cNvPr id="161" name="Google Shape;161;p24"/>
          <p:cNvCxnSpPr/>
          <p:nvPr/>
        </p:nvCxnSpPr>
        <p:spPr>
          <a:xfrm>
            <a:off x="356400" y="2584200"/>
            <a:ext cx="10500" cy="2383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2" name="Google Shape;162;p24"/>
          <p:cNvSpPr txBox="1"/>
          <p:nvPr/>
        </p:nvSpPr>
        <p:spPr>
          <a:xfrm rot="-5400000">
            <a:off x="-406800" y="3044175"/>
            <a:ext cx="15369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time</a:t>
            </a:r>
            <a:endParaRPr b="1"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bad fix, Another bad interleaving</a:t>
            </a:r>
            <a:endParaRPr/>
          </a:p>
        </p:txBody>
      </p:sp>
      <p:sp>
        <p:nvSpPr>
          <p:cNvPr id="168" name="Google Shape;168;p25"/>
          <p:cNvSpPr txBox="1"/>
          <p:nvPr>
            <p:ph idx="1" type="body"/>
          </p:nvPr>
        </p:nvSpPr>
        <p:spPr>
          <a:xfrm>
            <a:off x="311700" y="953350"/>
            <a:ext cx="8520600" cy="15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Interleaved </a:t>
            </a:r>
            <a:r>
              <a:rPr b="1" lang="en"/>
              <a:t>withdraw</a:t>
            </a:r>
            <a:r>
              <a:rPr lang="en"/>
              <a:t>() calls on the same account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Assume initial balance == 150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This </a:t>
            </a:r>
            <a:r>
              <a:rPr b="1" i="1" lang="en"/>
              <a:t>should</a:t>
            </a:r>
            <a:r>
              <a:rPr lang="en"/>
              <a:t> cause a </a:t>
            </a:r>
            <a:r>
              <a:rPr b="1" lang="en"/>
              <a:t>WithdrawTooLarge</a:t>
            </a:r>
            <a:r>
              <a:rPr lang="en"/>
              <a:t> exception</a:t>
            </a:r>
            <a:endParaRPr/>
          </a:p>
        </p:txBody>
      </p:sp>
      <p:grpSp>
        <p:nvGrpSpPr>
          <p:cNvPr id="169" name="Google Shape;169;p25"/>
          <p:cNvGrpSpPr/>
          <p:nvPr/>
        </p:nvGrpSpPr>
        <p:grpSpPr>
          <a:xfrm>
            <a:off x="613319" y="2134625"/>
            <a:ext cx="3862497" cy="3009025"/>
            <a:chOff x="6398975" y="1632825"/>
            <a:chExt cx="2519403" cy="3009025"/>
          </a:xfrm>
        </p:grpSpPr>
        <p:sp>
          <p:nvSpPr>
            <p:cNvPr id="170" name="Google Shape;170;p25"/>
            <p:cNvSpPr txBox="1"/>
            <p:nvPr/>
          </p:nvSpPr>
          <p:spPr>
            <a:xfrm>
              <a:off x="6398978" y="2069950"/>
              <a:ext cx="2519400" cy="25719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(amount &gt; getBalance())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throw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new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…;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setBalance(getBalance()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            – amount);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71" name="Google Shape;171;p25"/>
            <p:cNvSpPr txBox="1"/>
            <p:nvPr/>
          </p:nvSpPr>
          <p:spPr>
            <a:xfrm>
              <a:off x="6398975" y="163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1: </a:t>
              </a:r>
              <a:r>
                <a:rPr b="1" lang="en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withdraw(100)</a:t>
              </a:r>
              <a:endParaRPr b="1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grpSp>
        <p:nvGrpSpPr>
          <p:cNvPr id="172" name="Google Shape;172;p25"/>
          <p:cNvGrpSpPr/>
          <p:nvPr/>
        </p:nvGrpSpPr>
        <p:grpSpPr>
          <a:xfrm>
            <a:off x="4747617" y="2134625"/>
            <a:ext cx="3862497" cy="3009025"/>
            <a:chOff x="6398975" y="1632825"/>
            <a:chExt cx="2519403" cy="3009025"/>
          </a:xfrm>
        </p:grpSpPr>
        <p:sp>
          <p:nvSpPr>
            <p:cNvPr id="173" name="Google Shape;173;p25"/>
            <p:cNvSpPr txBox="1"/>
            <p:nvPr/>
          </p:nvSpPr>
          <p:spPr>
            <a:xfrm>
              <a:off x="6398978" y="2069950"/>
              <a:ext cx="2519400" cy="25719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(amount &gt; getBalance())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throw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</a:t>
              </a:r>
              <a:r>
                <a:rPr b="1" lang="en" sz="1800">
                  <a:solidFill>
                    <a:srgbClr val="0000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new</a:t>
              </a: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…;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setBalance(</a:t>
              </a:r>
              <a:r>
                <a:rPr b="1" lang="en" sz="18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getBalance()</a:t>
              </a:r>
              <a:endParaRPr b="1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             – amount);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74" name="Google Shape;174;p25"/>
            <p:cNvSpPr txBox="1"/>
            <p:nvPr/>
          </p:nvSpPr>
          <p:spPr>
            <a:xfrm>
              <a:off x="6398975" y="163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2: </a:t>
              </a:r>
              <a:r>
                <a:rPr b="1" lang="en" sz="180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withdraw(75)</a:t>
              </a:r>
              <a:endParaRPr b="1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cxnSp>
        <p:nvCxnSpPr>
          <p:cNvPr id="175" name="Google Shape;175;p25"/>
          <p:cNvCxnSpPr/>
          <p:nvPr/>
        </p:nvCxnSpPr>
        <p:spPr>
          <a:xfrm>
            <a:off x="356400" y="2584200"/>
            <a:ext cx="10500" cy="23835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6" name="Google Shape;176;p25"/>
          <p:cNvSpPr txBox="1"/>
          <p:nvPr/>
        </p:nvSpPr>
        <p:spPr>
          <a:xfrm rot="-5400000">
            <a:off x="-406800" y="3044175"/>
            <a:ext cx="15369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</a:rPr>
              <a:t>time</a:t>
            </a:r>
            <a:endParaRPr b="1" sz="1800">
              <a:solidFill>
                <a:schemeClr val="dk2"/>
              </a:solidFill>
            </a:endParaRPr>
          </a:p>
        </p:txBody>
      </p:sp>
      <p:sp>
        <p:nvSpPr>
          <p:cNvPr id="177" name="Google Shape;177;p25"/>
          <p:cNvSpPr txBox="1"/>
          <p:nvPr/>
        </p:nvSpPr>
        <p:spPr>
          <a:xfrm>
            <a:off x="5749175" y="471075"/>
            <a:ext cx="2874600" cy="942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balance = 150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Incorrect “fix”</a:t>
            </a:r>
            <a:endParaRPr/>
          </a:p>
        </p:txBody>
      </p:sp>
      <p:sp>
        <p:nvSpPr>
          <p:cNvPr id="183" name="Google Shape;183;p26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tempting and almost always wrong to fix a bad interleaving by rearranging or repeating operations, such as: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This fixes nothing!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Narrows the problem by one statement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(Not even that since the compiler could turn it back into the old version because you didn’t indicate need to synchronize)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And now a negative balance is possible – why?</a:t>
            </a:r>
            <a:endParaRPr/>
          </a:p>
        </p:txBody>
      </p:sp>
      <p:sp>
        <p:nvSpPr>
          <p:cNvPr id="184" name="Google Shape;184;p26"/>
          <p:cNvSpPr txBox="1"/>
          <p:nvPr/>
        </p:nvSpPr>
        <p:spPr>
          <a:xfrm>
            <a:off x="1434300" y="1875275"/>
            <a:ext cx="6275400" cy="1650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(amount &gt; 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getBalance()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WithdrawTooLargeException();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setBalance(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getBalance()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– amount);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want: </a:t>
            </a:r>
            <a:r>
              <a:rPr b="1" lang="en"/>
              <a:t>Mutual exclusion</a:t>
            </a:r>
            <a:endParaRPr b="1"/>
          </a:p>
        </p:txBody>
      </p:sp>
      <p:sp>
        <p:nvSpPr>
          <p:cNvPr id="190" name="Google Shape;190;p27"/>
          <p:cNvSpPr txBox="1"/>
          <p:nvPr>
            <p:ph idx="1" type="body"/>
          </p:nvPr>
        </p:nvSpPr>
        <p:spPr>
          <a:xfrm>
            <a:off x="311700" y="1152475"/>
            <a:ext cx="8520600" cy="389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The fix</a:t>
            </a:r>
            <a:r>
              <a:rPr lang="en"/>
              <a:t>: Allow at most one thread to withdraw from account </a:t>
            </a:r>
            <a:r>
              <a:rPr b="1" lang="en"/>
              <a:t>A</a:t>
            </a:r>
            <a:r>
              <a:rPr lang="en"/>
              <a:t> at a time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Exclude other simultaneous operations on </a:t>
            </a:r>
            <a:r>
              <a:rPr b="1" lang="en"/>
              <a:t>A</a:t>
            </a:r>
            <a:r>
              <a:rPr lang="en"/>
              <a:t> too (e.g., deposit)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Called </a:t>
            </a:r>
            <a:r>
              <a:rPr b="1" lang="en">
                <a:solidFill>
                  <a:srgbClr val="0000FF"/>
                </a:solidFill>
              </a:rPr>
              <a:t>mutual exclusion</a:t>
            </a:r>
            <a:r>
              <a:rPr lang="en"/>
              <a:t>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One thread using a resource (here: a bank account) means another thread must wait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We call the area of code that we want to have mutual exclusion (only one thread can be there at a time) a critical section.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Programmer (you!) must implement </a:t>
            </a:r>
            <a:r>
              <a:rPr b="1" lang="en">
                <a:solidFill>
                  <a:srgbClr val="0000FF"/>
                </a:solidFill>
              </a:rPr>
              <a:t>critical sections</a:t>
            </a:r>
            <a:r>
              <a:rPr lang="en"/>
              <a:t>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“The compiler” has no idea what interleavings should or should not be allowed in your program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But you need language primitives to do it!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is this wrong?</a:t>
            </a:r>
            <a:endParaRPr/>
          </a:p>
        </p:txBody>
      </p:sp>
      <p:sp>
        <p:nvSpPr>
          <p:cNvPr id="196" name="Google Shape;196;p28"/>
          <p:cNvSpPr txBox="1"/>
          <p:nvPr>
            <p:ph idx="1" type="body"/>
          </p:nvPr>
        </p:nvSpPr>
        <p:spPr>
          <a:xfrm>
            <a:off x="311700" y="950725"/>
            <a:ext cx="8520600" cy="36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Why can’t we implement our own mutual-exclusion protocol?</a:t>
            </a:r>
            <a:endParaRPr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t/>
            </a:r>
            <a:endParaRPr sz="1500"/>
          </a:p>
        </p:txBody>
      </p:sp>
      <p:sp>
        <p:nvSpPr>
          <p:cNvPr id="197" name="Google Shape;197;p28"/>
          <p:cNvSpPr txBox="1"/>
          <p:nvPr/>
        </p:nvSpPr>
        <p:spPr>
          <a:xfrm>
            <a:off x="0" y="1318200"/>
            <a:ext cx="6457800" cy="3825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BankAccount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private boolean busy = false;</a:t>
            </a:r>
            <a:endParaRPr b="1" sz="18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while (busy) { /* spin-wait */</a:t>
            </a:r>
            <a:endParaRPr b="1" sz="18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busy = true;</a:t>
            </a:r>
            <a:endParaRPr b="1" sz="18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getBalance();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(amount &gt; b)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WithdrawTooLargeException();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setBalance(b – amount);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busy = false;</a:t>
            </a:r>
            <a:endParaRPr b="1" sz="18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… </a:t>
            </a:r>
            <a:r>
              <a:rPr b="1" lang="en" sz="18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deposit would spin on the same boolean</a:t>
            </a:r>
            <a:endParaRPr b="1" sz="1800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8" name="Google Shape;198;p28"/>
          <p:cNvSpPr txBox="1"/>
          <p:nvPr>
            <p:ph idx="1" type="body"/>
          </p:nvPr>
        </p:nvSpPr>
        <p:spPr>
          <a:xfrm>
            <a:off x="6569575" y="1318200"/>
            <a:ext cx="2262600" cy="32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Say we tried to coordinate it ourselves using a boolean variable – “</a:t>
            </a:r>
            <a:r>
              <a:rPr lang="en" sz="1500">
                <a:solidFill>
                  <a:srgbClr val="0000FF"/>
                </a:solidFill>
              </a:rPr>
              <a:t>busy</a:t>
            </a:r>
            <a:r>
              <a:rPr lang="en" sz="1500"/>
              <a:t>”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It’s technically possible under certain assumptions, but won’t work in real languages anyway</a:t>
            </a:r>
            <a:endParaRPr sz="15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we need</a:t>
            </a:r>
            <a:endParaRPr/>
          </a:p>
        </p:txBody>
      </p:sp>
      <p:sp>
        <p:nvSpPr>
          <p:cNvPr id="204" name="Google Shape;204;p29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There are many ways out of this conundrum, but we need help from the programming language…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One solution: </a:t>
            </a:r>
            <a:r>
              <a:rPr b="1" lang="en">
                <a:solidFill>
                  <a:srgbClr val="0000FF"/>
                </a:solidFill>
              </a:rPr>
              <a:t>Mutual-Exclusion Locks</a:t>
            </a:r>
            <a:r>
              <a:rPr lang="en"/>
              <a:t> (aka </a:t>
            </a:r>
            <a:r>
              <a:rPr lang="en">
                <a:solidFill>
                  <a:srgbClr val="0000FF"/>
                </a:solidFill>
              </a:rPr>
              <a:t>Mutex</a:t>
            </a:r>
            <a:r>
              <a:rPr lang="en"/>
              <a:t>, or just </a:t>
            </a:r>
            <a:r>
              <a:rPr lang="en">
                <a:solidFill>
                  <a:srgbClr val="0000FF"/>
                </a:solidFill>
              </a:rPr>
              <a:t>Lock</a:t>
            </a:r>
            <a:r>
              <a:rPr lang="en"/>
              <a:t>)</a:t>
            </a:r>
            <a:endParaRPr/>
          </a:p>
          <a:p>
            <a:pPr indent="-303770" lvl="0" marL="457200" rtl="0" algn="l">
              <a:spcBef>
                <a:spcPts val="0"/>
              </a:spcBef>
              <a:spcAft>
                <a:spcPts val="0"/>
              </a:spcAft>
              <a:buSzPts val="1184"/>
              <a:buChar char="-"/>
            </a:pPr>
            <a:r>
              <a:rPr lang="en" sz="1183"/>
              <a:t>Still on a conceptual level at the moment, ‘Lock’ is not a Java class (though Java’s approach is similar)</a:t>
            </a:r>
            <a:endParaRPr sz="1183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We will define </a:t>
            </a:r>
            <a:r>
              <a:rPr lang="en">
                <a:solidFill>
                  <a:srgbClr val="0000FF"/>
                </a:solidFill>
              </a:rPr>
              <a:t>Lock</a:t>
            </a:r>
            <a:r>
              <a:rPr lang="en"/>
              <a:t> as an ADT with operations: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solidFill>
                  <a:srgbClr val="0000FF"/>
                </a:solidFill>
              </a:rPr>
              <a:t>new</a:t>
            </a:r>
            <a:r>
              <a:rPr lang="en"/>
              <a:t>: make a new lock, initially “</a:t>
            </a:r>
            <a:r>
              <a:rPr i="1" lang="en"/>
              <a:t>not held</a:t>
            </a:r>
            <a:r>
              <a:rPr lang="en"/>
              <a:t>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solidFill>
                  <a:srgbClr val="0000FF"/>
                </a:solidFill>
              </a:rPr>
              <a:t>acquire</a:t>
            </a:r>
            <a:r>
              <a:rPr lang="en"/>
              <a:t>: blocks if this lock is already currently “</a:t>
            </a:r>
            <a:r>
              <a:rPr i="1" lang="en"/>
              <a:t>held</a:t>
            </a:r>
            <a:r>
              <a:rPr lang="en"/>
              <a:t>”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Once “</a:t>
            </a:r>
            <a:r>
              <a:rPr i="1" lang="en"/>
              <a:t>not held</a:t>
            </a:r>
            <a:r>
              <a:rPr lang="en"/>
              <a:t>”, makes lock “</a:t>
            </a:r>
            <a:r>
              <a:rPr i="1" lang="en"/>
              <a:t>held</a:t>
            </a:r>
            <a:r>
              <a:rPr lang="en"/>
              <a:t>” [all at once!]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Checking &amp; setting happen together, and cannot be interrupted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Fixes problem we saw before!!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solidFill>
                  <a:srgbClr val="0000FF"/>
                </a:solidFill>
              </a:rPr>
              <a:t>release</a:t>
            </a:r>
            <a:r>
              <a:rPr lang="en"/>
              <a:t>: makes this lock “</a:t>
            </a:r>
            <a:r>
              <a:rPr i="1" lang="en"/>
              <a:t>not held</a:t>
            </a:r>
            <a:r>
              <a:rPr lang="en"/>
              <a:t>”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&gt;= 1 threads are blocked on it, exactly 1 will acquire it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Almost-correct pseudocode</a:t>
            </a:r>
            <a:endParaRPr/>
          </a:p>
        </p:txBody>
      </p:sp>
      <p:sp>
        <p:nvSpPr>
          <p:cNvPr id="210" name="Google Shape;210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30"/>
          <p:cNvSpPr txBox="1"/>
          <p:nvPr/>
        </p:nvSpPr>
        <p:spPr>
          <a:xfrm>
            <a:off x="667350" y="1057500"/>
            <a:ext cx="7809300" cy="39225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BankAccount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int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balance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1" lang="en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Lock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lk</a:t>
            </a:r>
            <a:r>
              <a:rPr b="1" lang="en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Lock();</a:t>
            </a:r>
            <a:endParaRPr b="1" sz="20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lk.acquire(); </a:t>
            </a:r>
            <a:r>
              <a:rPr b="1" lang="en" sz="20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may block aka “wait”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int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= getBalance();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(amount &gt; b)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WithdrawTooLargeException();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setBalance(b – amount);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lk.release();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2" name="Google Shape;212;p30"/>
          <p:cNvSpPr txBox="1"/>
          <p:nvPr/>
        </p:nvSpPr>
        <p:spPr>
          <a:xfrm>
            <a:off x="5893400" y="115375"/>
            <a:ext cx="2336100" cy="9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Note: ‘Lock’ is not an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actual Java class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about the previous slide</a:t>
            </a:r>
            <a:endParaRPr/>
          </a:p>
        </p:txBody>
      </p:sp>
      <p:sp>
        <p:nvSpPr>
          <p:cNvPr id="218" name="Google Shape;218;p31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Where is the critical section?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How many locks do we need?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" sz="2000"/>
              <a:t>One lock per BankAccount object?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" sz="2000"/>
              <a:t>Two locks per BankAccount object? (one lock for withdraw and one lock for deposit)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" sz="2000"/>
              <a:t>One lock for the </a:t>
            </a:r>
            <a:r>
              <a:rPr lang="en" sz="2000" u="sng"/>
              <a:t>bank</a:t>
            </a:r>
            <a:r>
              <a:rPr lang="en" sz="2000"/>
              <a:t> (containing multiple bank accounts)?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 startAt="3"/>
            </a:pPr>
            <a:r>
              <a:rPr lang="en" sz="2000"/>
              <a:t>There is a bug in withdraw(), can you find it?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AutoNum type="arabicPeriod" startAt="3"/>
            </a:pPr>
            <a:r>
              <a:rPr lang="en" sz="2000"/>
              <a:t>Do we need locks for: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" sz="2000"/>
              <a:t>getBalance?</a:t>
            </a:r>
            <a:endParaRPr sz="2000"/>
          </a:p>
          <a:p>
            <a:pPr indent="-355600" lvl="0" marL="914400" rtl="0" algn="l">
              <a:spcBef>
                <a:spcPts val="0"/>
              </a:spcBef>
              <a:spcAft>
                <a:spcPts val="0"/>
              </a:spcAft>
              <a:buSzPts val="2000"/>
              <a:buAutoNum type="alphaLcParenR"/>
            </a:pPr>
            <a:r>
              <a:rPr lang="en" sz="2000"/>
              <a:t>setBalance?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updates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P3 CP1 is due on Thursday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Reading is helpful!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operations</a:t>
            </a:r>
            <a:endParaRPr/>
          </a:p>
        </p:txBody>
      </p:sp>
      <p:sp>
        <p:nvSpPr>
          <p:cNvPr id="224" name="Google Shape;224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deposit</a:t>
            </a:r>
            <a:r>
              <a:rPr lang="en"/>
              <a:t> use the same lock, then simultaneous calls to these methods are properly synchronized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what about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getBalance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lang="en"/>
              <a:t>?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Assume they are public, which may be reasonable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they </a:t>
            </a:r>
            <a:r>
              <a:rPr lang="en">
                <a:solidFill>
                  <a:srgbClr val="FF0000"/>
                </a:solidFill>
              </a:rPr>
              <a:t>do </a:t>
            </a:r>
            <a:r>
              <a:rPr i="1" lang="en">
                <a:solidFill>
                  <a:srgbClr val="FF0000"/>
                </a:solidFill>
              </a:rPr>
              <a:t>not</a:t>
            </a:r>
            <a:r>
              <a:rPr lang="en">
                <a:solidFill>
                  <a:srgbClr val="FF0000"/>
                </a:solidFill>
              </a:rPr>
              <a:t> acquire the same lock</a:t>
            </a:r>
            <a:r>
              <a:rPr lang="en"/>
              <a:t>, then a race between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lang="en"/>
              <a:t> could produce a wrong result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en"/>
              <a:t>If they </a:t>
            </a:r>
            <a:r>
              <a:rPr i="1" lang="en">
                <a:solidFill>
                  <a:srgbClr val="FF0000"/>
                </a:solidFill>
              </a:rPr>
              <a:t>do</a:t>
            </a:r>
            <a:r>
              <a:rPr lang="en">
                <a:solidFill>
                  <a:srgbClr val="FF0000"/>
                </a:solidFill>
              </a:rPr>
              <a:t> acquire the same lock</a:t>
            </a:r>
            <a:r>
              <a:rPr lang="en"/>
              <a:t>, then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lang="en"/>
              <a:t> would block forever because it tries to acquire a lock it already has!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(not very good) possibility</a:t>
            </a:r>
            <a:endParaRPr/>
          </a:p>
        </p:txBody>
      </p:sp>
      <p:sp>
        <p:nvSpPr>
          <p:cNvPr id="230" name="Google Shape;230;p33"/>
          <p:cNvSpPr txBox="1"/>
          <p:nvPr>
            <p:ph idx="1" type="body"/>
          </p:nvPr>
        </p:nvSpPr>
        <p:spPr>
          <a:xfrm>
            <a:off x="4797400" y="1152475"/>
            <a:ext cx="40350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Have </a:t>
            </a:r>
            <a:r>
              <a:rPr lang="en">
                <a:solidFill>
                  <a:srgbClr val="FF0000"/>
                </a:solidFill>
              </a:rPr>
              <a:t>two</a:t>
            </a:r>
            <a:r>
              <a:rPr lang="en"/>
              <a:t> versions of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lang="en"/>
              <a:t>!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lang="en"/>
              <a:t> calls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setBalance1</a:t>
            </a:r>
            <a:r>
              <a:rPr lang="en"/>
              <a:t> (since it already has the lock)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Outside world calls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setBalance2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Could work (if adhered to), but not good style; also not very convenient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Alternately, we can modify the meaning of the </a:t>
            </a:r>
            <a:r>
              <a:rPr lang="en">
                <a:solidFill>
                  <a:srgbClr val="0000FF"/>
                </a:solidFill>
              </a:rPr>
              <a:t>Lock ADT</a:t>
            </a:r>
            <a:r>
              <a:rPr lang="en"/>
              <a:t> to support </a:t>
            </a:r>
            <a:r>
              <a:rPr b="1" i="1" lang="en"/>
              <a:t>re-entrant locks</a:t>
            </a:r>
            <a:endParaRPr b="1" i="1"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Java does this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Then just always use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setBalance2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1" name="Google Shape;231;p33"/>
          <p:cNvSpPr txBox="1"/>
          <p:nvPr/>
        </p:nvSpPr>
        <p:spPr>
          <a:xfrm>
            <a:off x="311700" y="1152475"/>
            <a:ext cx="4408800" cy="3990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setBalance1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balance = x;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setBalance2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lk.acquire();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balance = x;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lk.release();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lk.acquire();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setBalance1(b - amount);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lk.release();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Re-entrant lock idea</a:t>
            </a:r>
            <a:endParaRPr/>
          </a:p>
        </p:txBody>
      </p:sp>
      <p:sp>
        <p:nvSpPr>
          <p:cNvPr id="237" name="Google Shape;237;p34"/>
          <p:cNvSpPr txBox="1"/>
          <p:nvPr>
            <p:ph idx="1" type="body"/>
          </p:nvPr>
        </p:nvSpPr>
        <p:spPr>
          <a:xfrm>
            <a:off x="311700" y="1152475"/>
            <a:ext cx="8520600" cy="383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 </a:t>
            </a:r>
            <a:r>
              <a:rPr lang="en">
                <a:solidFill>
                  <a:srgbClr val="0000FF"/>
                </a:solidFill>
              </a:rPr>
              <a:t>re-entrant lock</a:t>
            </a:r>
            <a:r>
              <a:rPr lang="en"/>
              <a:t> (a.k.a. </a:t>
            </a:r>
            <a:r>
              <a:rPr lang="en">
                <a:solidFill>
                  <a:srgbClr val="0000FF"/>
                </a:solidFill>
              </a:rPr>
              <a:t>recursive lock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“Remembers”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the thread (if any) that currently holds it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</a:t>
            </a:r>
            <a:r>
              <a:rPr i="1" lang="en"/>
              <a:t>count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the lock goes from </a:t>
            </a:r>
            <a:r>
              <a:rPr i="1" lang="en"/>
              <a:t>not-held</a:t>
            </a:r>
            <a:r>
              <a:rPr lang="en"/>
              <a:t> to </a:t>
            </a:r>
            <a:r>
              <a:rPr i="1" lang="en"/>
              <a:t>held</a:t>
            </a:r>
            <a:r>
              <a:rPr lang="en"/>
              <a:t>, the count is set to 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(code running in) the current holder calls </a:t>
            </a:r>
            <a:r>
              <a:rPr b="1" lang="en">
                <a:solidFill>
                  <a:srgbClr val="674EA7"/>
                </a:solidFill>
              </a:rPr>
              <a:t>acquire</a:t>
            </a:r>
            <a:r>
              <a:rPr lang="en"/>
              <a:t> 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it does not block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it </a:t>
            </a:r>
            <a:r>
              <a:rPr lang="en">
                <a:solidFill>
                  <a:srgbClr val="674EA7"/>
                </a:solidFill>
              </a:rPr>
              <a:t>increments</a:t>
            </a:r>
            <a:r>
              <a:rPr lang="en"/>
              <a:t> the count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 </a:t>
            </a:r>
            <a:r>
              <a:rPr b="1" lang="en">
                <a:solidFill>
                  <a:srgbClr val="6AA84F"/>
                </a:solidFill>
              </a:rPr>
              <a:t>release</a:t>
            </a:r>
            <a:r>
              <a:rPr lang="en"/>
              <a:t> 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the count is &gt; 0, the count is </a:t>
            </a:r>
            <a:r>
              <a:rPr lang="en">
                <a:solidFill>
                  <a:srgbClr val="6AA84F"/>
                </a:solidFill>
              </a:rPr>
              <a:t>decremented</a:t>
            </a:r>
            <a:endParaRPr>
              <a:solidFill>
                <a:srgbClr val="6AA84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the count is 0, the lock becomes </a:t>
            </a:r>
            <a:r>
              <a:rPr i="1" lang="en"/>
              <a:t>not-held</a:t>
            </a:r>
            <a:endParaRPr i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Re-entrant locks work</a:t>
            </a:r>
            <a:endParaRPr/>
          </a:p>
        </p:txBody>
      </p:sp>
      <p:sp>
        <p:nvSpPr>
          <p:cNvPr id="243" name="Google Shape;243;p35"/>
          <p:cNvSpPr txBox="1"/>
          <p:nvPr>
            <p:ph idx="1" type="body"/>
          </p:nvPr>
        </p:nvSpPr>
        <p:spPr>
          <a:xfrm>
            <a:off x="5124275" y="1152475"/>
            <a:ext cx="3708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simple code works fine provided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lk</a:t>
            </a:r>
            <a:r>
              <a:rPr lang="en"/>
              <a:t> is a reentrant lock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Okay to call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lang="en"/>
              <a:t> directly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Okay to call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lang="en"/>
              <a:t> (won’t block forever)</a:t>
            </a:r>
            <a:endParaRPr/>
          </a:p>
        </p:txBody>
      </p:sp>
      <p:sp>
        <p:nvSpPr>
          <p:cNvPr id="244" name="Google Shape;244;p35"/>
          <p:cNvSpPr txBox="1"/>
          <p:nvPr/>
        </p:nvSpPr>
        <p:spPr>
          <a:xfrm>
            <a:off x="311700" y="1152475"/>
            <a:ext cx="4408800" cy="355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lk.acquire();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balance = x;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lk.release();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lk.acquire();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setBalance1(b - amount);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lk.release();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Java’s Re-entrant Lock</a:t>
            </a:r>
            <a:endParaRPr/>
          </a:p>
        </p:txBody>
      </p:sp>
      <p:sp>
        <p:nvSpPr>
          <p:cNvPr id="250" name="Google Shape;250;p36"/>
          <p:cNvSpPr txBox="1"/>
          <p:nvPr>
            <p:ph idx="1" type="body"/>
          </p:nvPr>
        </p:nvSpPr>
        <p:spPr>
          <a:xfrm>
            <a:off x="311700" y="1152475"/>
            <a:ext cx="8520600" cy="394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java.util.concurrent.locks.ReentrantLock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Has methods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lock()</a:t>
            </a:r>
            <a:r>
              <a:rPr lang="en"/>
              <a:t> and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unlock()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 described above, it is conceptually owned by the Thread, and shared within that thread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Important to guarantee that lock is </a:t>
            </a:r>
            <a:r>
              <a:rPr b="1" i="1" lang="en"/>
              <a:t>always</a:t>
            </a:r>
            <a:r>
              <a:rPr lang="en"/>
              <a:t> released!!!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Recommend something like this:</a:t>
            </a:r>
            <a:endParaRPr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myLock.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lock()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;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	try { // method body }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	finally { myLock.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unlock()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; }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Despite what happens in ‘try’, the code in finally will execute afterwards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lang="en"/>
              <a:t>: A Java convenience</a:t>
            </a:r>
            <a:endParaRPr/>
          </a:p>
        </p:txBody>
      </p:sp>
      <p:sp>
        <p:nvSpPr>
          <p:cNvPr id="256" name="Google Shape;256;p37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Java has built-in support for re-entrant locks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You can use the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lang="en"/>
              <a:t> statement as an alternative to declaring a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ReentrantLock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Evaluates </a:t>
            </a:r>
            <a:r>
              <a:rPr i="1" lang="en"/>
              <a:t>expression</a:t>
            </a:r>
            <a:r>
              <a:rPr lang="en"/>
              <a:t> to an </a:t>
            </a:r>
            <a:r>
              <a:rPr b="1" lang="en">
                <a:solidFill>
                  <a:srgbClr val="6AA84F"/>
                </a:solidFill>
              </a:rPr>
              <a:t>object</a:t>
            </a:r>
            <a:endParaRPr b="1">
              <a:solidFill>
                <a:srgbClr val="6AA84F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Every </a:t>
            </a:r>
            <a:r>
              <a:rPr b="1" lang="en">
                <a:solidFill>
                  <a:srgbClr val="6AA84F"/>
                </a:solidFill>
              </a:rPr>
              <a:t>object</a:t>
            </a:r>
            <a:r>
              <a:rPr lang="en"/>
              <a:t> (but not primitive types) “is a lock” in Java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Acquires the lock, blocking if necessary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“If you get past the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r>
              <a:rPr lang="en"/>
              <a:t>, you have the lock”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Releases the lock “at the matching }”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Even if control leaves due to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lang="en"/>
              <a:t>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lang="en"/>
              <a:t>, etc.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</a:t>
            </a:r>
            <a:r>
              <a:rPr i="1" lang="en"/>
              <a:t>impossible</a:t>
            </a:r>
            <a:r>
              <a:rPr lang="en"/>
              <a:t> to forget to release the lock!</a:t>
            </a:r>
            <a:endParaRPr/>
          </a:p>
        </p:txBody>
      </p:sp>
      <p:sp>
        <p:nvSpPr>
          <p:cNvPr id="257" name="Google Shape;257;p37"/>
          <p:cNvSpPr txBox="1"/>
          <p:nvPr/>
        </p:nvSpPr>
        <p:spPr>
          <a:xfrm>
            <a:off x="3705450" y="2003925"/>
            <a:ext cx="4408800" cy="10395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b="1"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i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statements</a:t>
            </a:r>
            <a:endParaRPr b="1" i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8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 version #1 (correct but can be improved)</a:t>
            </a:r>
            <a:endParaRPr/>
          </a:p>
        </p:txBody>
      </p:sp>
      <p:sp>
        <p:nvSpPr>
          <p:cNvPr id="263" name="Google Shape;263;p38"/>
          <p:cNvSpPr txBox="1"/>
          <p:nvPr/>
        </p:nvSpPr>
        <p:spPr>
          <a:xfrm>
            <a:off x="667350" y="572700"/>
            <a:ext cx="7809300" cy="45708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BankAccount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Object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lk =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Object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getBalance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{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(lk) {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balance; }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{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(lk) { balance = x; }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(lk)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getBalance();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(amount &gt; b)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WithdrawTooLargeException();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setBalance(b – amount);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9"/>
          <p:cNvSpPr txBox="1"/>
          <p:nvPr>
            <p:ph type="title"/>
          </p:nvPr>
        </p:nvSpPr>
        <p:spPr>
          <a:xfrm>
            <a:off x="311700" y="177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 version #2</a:t>
            </a:r>
            <a:endParaRPr/>
          </a:p>
        </p:txBody>
      </p:sp>
      <p:sp>
        <p:nvSpPr>
          <p:cNvPr id="269" name="Google Shape;269;p39"/>
          <p:cNvSpPr txBox="1"/>
          <p:nvPr/>
        </p:nvSpPr>
        <p:spPr>
          <a:xfrm>
            <a:off x="667350" y="749900"/>
            <a:ext cx="7809300" cy="43935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BankAccount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getBalance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{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this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balance; }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{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this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 balance = x; }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this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getBalance();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(amount &gt; b)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WithdrawTooLargeException();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setBalance(b – amount);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Syntactic sugar</a:t>
            </a:r>
            <a:endParaRPr/>
          </a:p>
        </p:txBody>
      </p:sp>
      <p:sp>
        <p:nvSpPr>
          <p:cNvPr id="275" name="Google Shape;275;p40"/>
          <p:cNvSpPr txBox="1"/>
          <p:nvPr>
            <p:ph idx="1" type="body"/>
          </p:nvPr>
        </p:nvSpPr>
        <p:spPr>
          <a:xfrm>
            <a:off x="311700" y="1152475"/>
            <a:ext cx="8520600" cy="367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Version #2 is slightly poor style because there is a shorter way to say the same thing:</a:t>
            </a:r>
            <a:endParaRPr/>
          </a:p>
          <a:p>
            <a:pPr indent="0" lvl="0" marL="2286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Putting 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lang="en"/>
              <a:t> before a method declaration means the entire method body is surrounded by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this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){…}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Therefore, </a:t>
            </a:r>
            <a:r>
              <a:rPr b="1" lang="en"/>
              <a:t>version #3 (next slide) means exactly the same thing as version #2</a:t>
            </a:r>
            <a:r>
              <a:rPr lang="en"/>
              <a:t> but is more concise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1"/>
          <p:cNvSpPr txBox="1"/>
          <p:nvPr>
            <p:ph type="title"/>
          </p:nvPr>
        </p:nvSpPr>
        <p:spPr>
          <a:xfrm>
            <a:off x="311700" y="369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Java version #3</a:t>
            </a:r>
            <a:endParaRPr/>
          </a:p>
        </p:txBody>
      </p:sp>
      <p:sp>
        <p:nvSpPr>
          <p:cNvPr id="281" name="Google Shape;281;p41"/>
          <p:cNvSpPr txBox="1"/>
          <p:nvPr/>
        </p:nvSpPr>
        <p:spPr>
          <a:xfrm>
            <a:off x="667350" y="1038325"/>
            <a:ext cx="7809300" cy="38265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BankAccount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getBalance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{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balance;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{ balance = x;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synchronized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getBalance();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(amount &gt; b)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WithdrawTooLargeException();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setBalance(b – amount);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Toward sharing resources (memory)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So far, we have been studying </a:t>
            </a:r>
            <a:r>
              <a:rPr lang="en">
                <a:solidFill>
                  <a:srgbClr val="0000FF"/>
                </a:solidFill>
              </a:rPr>
              <a:t>parallel algorithms</a:t>
            </a:r>
            <a:r>
              <a:rPr lang="en"/>
              <a:t> using the fork-join model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Reduce span via parallel tasks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Fork-Join algorithms all had a very simple </a:t>
            </a:r>
            <a:r>
              <a:rPr i="1" lang="en"/>
              <a:t>structure</a:t>
            </a:r>
            <a:r>
              <a:rPr lang="en"/>
              <a:t> to avoid </a:t>
            </a:r>
            <a:r>
              <a:rPr lang="en">
                <a:solidFill>
                  <a:srgbClr val="0000FF"/>
                </a:solidFill>
              </a:rPr>
              <a:t>race conditions</a:t>
            </a:r>
            <a:endParaRPr>
              <a:solidFill>
                <a:srgbClr val="0000FF"/>
              </a:solidFill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Each thread had memory “only it accessed”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Example: each array sub-range accessed by only one thread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Result of forked process not accessed until after join() called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So the structure (mostly) ensured that bad simultaneous access wouldn’t occur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Strategy won’t work well when: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b="1" lang="en"/>
              <a:t>Memory</a:t>
            </a:r>
            <a:r>
              <a:rPr lang="en"/>
              <a:t> accessed by threads </a:t>
            </a:r>
            <a:r>
              <a:rPr b="1" lang="en"/>
              <a:t>is overlapping</a:t>
            </a:r>
            <a:r>
              <a:rPr lang="en"/>
              <a:t> or unpredictable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Threads are doing </a:t>
            </a:r>
            <a:r>
              <a:rPr b="1" lang="en"/>
              <a:t>independent tasks</a:t>
            </a:r>
            <a:r>
              <a:rPr lang="en"/>
              <a:t> needing </a:t>
            </a:r>
            <a:r>
              <a:rPr b="1" lang="en"/>
              <a:t>access to same resources</a:t>
            </a:r>
            <a:r>
              <a:rPr lang="en"/>
              <a:t> (rather than implementing the same algorithm)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536" y="0"/>
            <a:ext cx="8266927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Sharing a Queue….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Imagine 2 threads, running at the same time,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with access to a </a:t>
            </a:r>
            <a:r>
              <a:rPr lang="en">
                <a:solidFill>
                  <a:srgbClr val="0000FF"/>
                </a:solidFill>
              </a:rPr>
              <a:t>shared linked-list based queue</a:t>
            </a:r>
            <a:r>
              <a:rPr lang="en"/>
              <a:t> (initially empty)</a:t>
            </a:r>
            <a:endParaRPr/>
          </a:p>
        </p:txBody>
      </p:sp>
      <p:sp>
        <p:nvSpPr>
          <p:cNvPr id="82" name="Google Shape;82;p17"/>
          <p:cNvSpPr txBox="1"/>
          <p:nvPr/>
        </p:nvSpPr>
        <p:spPr>
          <a:xfrm>
            <a:off x="1500525" y="1977850"/>
            <a:ext cx="6171600" cy="29871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enqueue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(x) {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(back == null) {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back =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Node(x);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front = back;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}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back.next =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Node(x);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back = back.next;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Concurrent Programming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89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Concurrency</a:t>
            </a:r>
            <a:r>
              <a:rPr lang="en"/>
              <a:t>: </a:t>
            </a:r>
            <a:r>
              <a:rPr lang="en" u="sng"/>
              <a:t>Correctly</a:t>
            </a:r>
            <a:r>
              <a:rPr lang="en"/>
              <a:t> and </a:t>
            </a:r>
            <a:r>
              <a:rPr lang="en" u="sng"/>
              <a:t>efficiently</a:t>
            </a:r>
            <a:r>
              <a:rPr lang="en"/>
              <a:t> managing access to shared resources from multiple possibly-simultaneous clients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Requires </a:t>
            </a:r>
            <a:r>
              <a:rPr i="1" lang="en"/>
              <a:t>coordination</a:t>
            </a:r>
            <a:r>
              <a:rPr lang="en"/>
              <a:t>, particularly </a:t>
            </a:r>
            <a:r>
              <a:rPr lang="en">
                <a:solidFill>
                  <a:srgbClr val="0000FF"/>
                </a:solidFill>
              </a:rPr>
              <a:t>synchronization to avoid incorrect simultaneous access</a:t>
            </a:r>
            <a:r>
              <a:rPr lang="en"/>
              <a:t>: make somebody </a:t>
            </a:r>
            <a:r>
              <a:rPr lang="en">
                <a:solidFill>
                  <a:srgbClr val="0000FF"/>
                </a:solidFill>
              </a:rPr>
              <a:t>block</a:t>
            </a:r>
            <a:r>
              <a:rPr lang="en"/>
              <a:t> (wait) until the resource is free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join</a:t>
            </a:r>
            <a:r>
              <a:rPr lang="en"/>
              <a:t> is not what we want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Want to block until another thread is “done using what we need” not “completely done executing”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Even correct concurrent applications are usually highly </a:t>
            </a:r>
            <a:r>
              <a:rPr lang="en">
                <a:solidFill>
                  <a:srgbClr val="0000FF"/>
                </a:solidFill>
              </a:rPr>
              <a:t>non-deterministic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threads are scheduled affects what operations happen first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non-repeatability complicates testing and debugging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threads?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90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Unlike parallelism, not about implementing algorithms faster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But threads still useful for: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Code structure for responsiveness</a:t>
            </a:r>
            <a:endParaRPr i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Example: Respond to GUI events in one thread while another thread is performing an expensive computation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Processor utilization (mask I/O latency)</a:t>
            </a:r>
            <a:endParaRPr i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If 1 thread “goes to disk,” have something else to do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i="1" lang="en"/>
              <a:t>Failure isolation</a:t>
            </a:r>
            <a:endParaRPr i="1"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Convenient structure if want to interleave multiple tasks and do not want an exception in one to stop the other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Canonical example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921975"/>
            <a:ext cx="8520600" cy="364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Correct code in a single-threaded world</a:t>
            </a:r>
            <a:endParaRPr/>
          </a:p>
        </p:txBody>
      </p:sp>
      <p:sp>
        <p:nvSpPr>
          <p:cNvPr id="101" name="Google Shape;101;p20"/>
          <p:cNvSpPr txBox="1"/>
          <p:nvPr/>
        </p:nvSpPr>
        <p:spPr>
          <a:xfrm>
            <a:off x="667350" y="1318200"/>
            <a:ext cx="7809300" cy="3825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BankAccount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int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balance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int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getBalance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() {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balance; 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) { balance = x; 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int </a:t>
            </a:r>
            <a:r>
              <a:rPr b="1" lang="en" sz="20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= getBalance();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(amount &gt; b)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20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WithdrawTooLargeException();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setBalance(b – amount);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… </a:t>
            </a:r>
            <a:r>
              <a:rPr b="1" lang="en" sz="20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other operations like deposit, etc.</a:t>
            </a:r>
            <a:endParaRPr b="1" sz="2000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Activity: What is the balance at the end?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311700" y="953350"/>
            <a:ext cx="8520600" cy="361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Two threads both trying to </a:t>
            </a:r>
            <a:r>
              <a:rPr b="1" lang="en"/>
              <a:t>withdraw</a:t>
            </a:r>
            <a:r>
              <a:rPr lang="en"/>
              <a:t>() from the </a:t>
            </a:r>
            <a:r>
              <a:rPr lang="en">
                <a:solidFill>
                  <a:srgbClr val="0000FF"/>
                </a:solidFill>
              </a:rPr>
              <a:t>same account</a:t>
            </a:r>
            <a:r>
              <a:rPr lang="en"/>
              <a:t>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• Assume </a:t>
            </a:r>
            <a:r>
              <a:rPr b="1" lang="en"/>
              <a:t>initial balance 150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1"/>
          <p:cNvSpPr txBox="1"/>
          <p:nvPr/>
        </p:nvSpPr>
        <p:spPr>
          <a:xfrm>
            <a:off x="0" y="1650600"/>
            <a:ext cx="6275400" cy="34929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BankAccount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0;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getBalance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() {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balance;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setBalance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 balance = x;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withdraw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amount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= getBalance();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(amount &gt; b)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WithdrawTooLargeException();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  setBalance(b – amount);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  … </a:t>
            </a:r>
            <a:r>
              <a:rPr b="1" lang="en" sz="180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// other operations like deposit, etc.</a:t>
            </a:r>
            <a:endParaRPr b="1" sz="1800">
              <a:solidFill>
                <a:srgbClr val="674EA7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09" name="Google Shape;109;p21"/>
          <p:cNvGrpSpPr/>
          <p:nvPr/>
        </p:nvGrpSpPr>
        <p:grpSpPr>
          <a:xfrm>
            <a:off x="6398975" y="1862825"/>
            <a:ext cx="2519400" cy="1064100"/>
            <a:chOff x="6398975" y="1862825"/>
            <a:chExt cx="2519400" cy="1064100"/>
          </a:xfrm>
        </p:grpSpPr>
        <p:sp>
          <p:nvSpPr>
            <p:cNvPr id="110" name="Google Shape;110;p21"/>
            <p:cNvSpPr txBox="1"/>
            <p:nvPr/>
          </p:nvSpPr>
          <p:spPr>
            <a:xfrm>
              <a:off x="6398975" y="2354225"/>
              <a:ext cx="2519400" cy="5727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x.withdraw(100);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11" name="Google Shape;111;p21"/>
            <p:cNvSpPr txBox="1"/>
            <p:nvPr/>
          </p:nvSpPr>
          <p:spPr>
            <a:xfrm>
              <a:off x="6398975" y="186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1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  <p:grpSp>
        <p:nvGrpSpPr>
          <p:cNvPr id="112" name="Google Shape;112;p21"/>
          <p:cNvGrpSpPr/>
          <p:nvPr/>
        </p:nvGrpSpPr>
        <p:grpSpPr>
          <a:xfrm>
            <a:off x="6398975" y="3772025"/>
            <a:ext cx="2519400" cy="1064100"/>
            <a:chOff x="6398975" y="1862825"/>
            <a:chExt cx="2519400" cy="1064100"/>
          </a:xfrm>
        </p:grpSpPr>
        <p:sp>
          <p:nvSpPr>
            <p:cNvPr id="113" name="Google Shape;113;p21"/>
            <p:cNvSpPr txBox="1"/>
            <p:nvPr/>
          </p:nvSpPr>
          <p:spPr>
            <a:xfrm>
              <a:off x="6398975" y="2354225"/>
              <a:ext cx="2519400" cy="572700"/>
            </a:xfrm>
            <a:prstGeom prst="rect">
              <a:avLst/>
            </a:prstGeom>
            <a:solidFill>
              <a:srgbClr val="D0E0E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latin typeface="Courier New"/>
                  <a:ea typeface="Courier New"/>
                  <a:cs typeface="Courier New"/>
                  <a:sym typeface="Courier New"/>
                </a:rPr>
                <a:t>x.withdraw(75);</a:t>
              </a:r>
              <a:endParaRPr b="1" sz="1800"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14" name="Google Shape;114;p21"/>
            <p:cNvSpPr txBox="1"/>
            <p:nvPr/>
          </p:nvSpPr>
          <p:spPr>
            <a:xfrm>
              <a:off x="6398975" y="1862825"/>
              <a:ext cx="2300100" cy="49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2"/>
                  </a:solidFill>
                </a:rPr>
                <a:t>Thread 2</a:t>
              </a:r>
              <a:endParaRPr b="1" sz="1800">
                <a:solidFill>
                  <a:schemeClr val="dk2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