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b3c5db4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b3c5db4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b3c5db45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b3c5db45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b3c5db45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db3c5db45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b3c5db45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db3c5db45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b3c5db45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db3c5db45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db3c5db45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db3c5db45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db3c5db45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db3c5db45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b3c5db45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db3c5db45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db3c5db450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db3c5db45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db3c5db450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db3c5db45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db3c5db450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db3c5db45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b3c5db4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b3c5db4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b3c5db45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db3c5db45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O(log^2 n)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db3c5db45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db3c5db45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b3c5db45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db3c5db45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b3c5db45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db3c5db45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db3c5db45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db3c5db45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the first half is “larger”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median is easy in a sorted array!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db3c5db45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db3c5db45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median is easy in a sorted array!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db3c5db45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db3c5db45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b3c5db450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db3c5db45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db3c5db450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db3c5db45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b3c5db45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db3c5db45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b3c5db45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b3c5db4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db3c5db450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db3c5db45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db3c5db450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db3c5db45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db3c5db450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db3c5db450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db3c5db450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db3c5db450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db3c5db450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db3c5db45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db3c5db450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db3c5db450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far, the threads weren’t REALLY sharing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b3c5db45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b3c5db45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b3c5db45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b3c5db45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b3c5db45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b3c5db45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b3c5db45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db3c5db45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b3c5db45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b3c5db45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b3c5db45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b3c5db45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1.png"/><Relationship Id="rId4" Type="http://schemas.openxmlformats.org/officeDocument/2006/relationships/image" Target="../media/image76.png"/><Relationship Id="rId5" Type="http://schemas.openxmlformats.org/officeDocument/2006/relationships/image" Target="../media/image7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91.png"/><Relationship Id="rId6" Type="http://schemas.openxmlformats.org/officeDocument/2006/relationships/image" Target="../media/image81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3.png"/><Relationship Id="rId4" Type="http://schemas.openxmlformats.org/officeDocument/2006/relationships/image" Target="../media/image83.png"/><Relationship Id="rId9" Type="http://schemas.openxmlformats.org/officeDocument/2006/relationships/image" Target="../media/image98.png"/><Relationship Id="rId5" Type="http://schemas.openxmlformats.org/officeDocument/2006/relationships/image" Target="../media/image78.png"/><Relationship Id="rId6" Type="http://schemas.openxmlformats.org/officeDocument/2006/relationships/image" Target="../media/image77.png"/><Relationship Id="rId7" Type="http://schemas.openxmlformats.org/officeDocument/2006/relationships/image" Target="../media/image80.png"/><Relationship Id="rId8" Type="http://schemas.openxmlformats.org/officeDocument/2006/relationships/image" Target="../media/image108.png"/><Relationship Id="rId11" Type="http://schemas.openxmlformats.org/officeDocument/2006/relationships/image" Target="../media/image94.png"/><Relationship Id="rId10" Type="http://schemas.openxmlformats.org/officeDocument/2006/relationships/image" Target="../media/image86.png"/><Relationship Id="rId13" Type="http://schemas.openxmlformats.org/officeDocument/2006/relationships/image" Target="../media/image87.png"/><Relationship Id="rId12" Type="http://schemas.openxmlformats.org/officeDocument/2006/relationships/image" Target="../media/image95.png"/><Relationship Id="rId14" Type="http://schemas.openxmlformats.org/officeDocument/2006/relationships/image" Target="../media/image8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2.png"/><Relationship Id="rId4" Type="http://schemas.openxmlformats.org/officeDocument/2006/relationships/image" Target="../media/image90.png"/><Relationship Id="rId5" Type="http://schemas.openxmlformats.org/officeDocument/2006/relationships/image" Target="../media/image92.png"/><Relationship Id="rId6" Type="http://schemas.openxmlformats.org/officeDocument/2006/relationships/image" Target="../media/image89.png"/><Relationship Id="rId7" Type="http://schemas.openxmlformats.org/officeDocument/2006/relationships/image" Target="../media/image9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0.png"/><Relationship Id="rId4" Type="http://schemas.openxmlformats.org/officeDocument/2006/relationships/image" Target="../media/image102.png"/><Relationship Id="rId9" Type="http://schemas.openxmlformats.org/officeDocument/2006/relationships/image" Target="../media/image103.png"/><Relationship Id="rId5" Type="http://schemas.openxmlformats.org/officeDocument/2006/relationships/image" Target="../media/image115.png"/><Relationship Id="rId6" Type="http://schemas.openxmlformats.org/officeDocument/2006/relationships/image" Target="../media/image96.png"/><Relationship Id="rId7" Type="http://schemas.openxmlformats.org/officeDocument/2006/relationships/image" Target="../media/image114.png"/><Relationship Id="rId8" Type="http://schemas.openxmlformats.org/officeDocument/2006/relationships/image" Target="../media/image101.png"/><Relationship Id="rId11" Type="http://schemas.openxmlformats.org/officeDocument/2006/relationships/image" Target="../media/image105.png"/><Relationship Id="rId10" Type="http://schemas.openxmlformats.org/officeDocument/2006/relationships/image" Target="../media/image104.png"/><Relationship Id="rId13" Type="http://schemas.openxmlformats.org/officeDocument/2006/relationships/image" Target="../media/image111.png"/><Relationship Id="rId12" Type="http://schemas.openxmlformats.org/officeDocument/2006/relationships/image" Target="../media/image1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6.png"/><Relationship Id="rId4" Type="http://schemas.openxmlformats.org/officeDocument/2006/relationships/image" Target="../media/image125.png"/><Relationship Id="rId5" Type="http://schemas.openxmlformats.org/officeDocument/2006/relationships/image" Target="../media/image120.png"/><Relationship Id="rId6" Type="http://schemas.openxmlformats.org/officeDocument/2006/relationships/image" Target="../media/image107.png"/><Relationship Id="rId7" Type="http://schemas.openxmlformats.org/officeDocument/2006/relationships/image" Target="../media/image1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2.png"/><Relationship Id="rId4" Type="http://schemas.openxmlformats.org/officeDocument/2006/relationships/image" Target="../media/image121.png"/><Relationship Id="rId9" Type="http://schemas.openxmlformats.org/officeDocument/2006/relationships/image" Target="../media/image124.png"/><Relationship Id="rId5" Type="http://schemas.openxmlformats.org/officeDocument/2006/relationships/image" Target="../media/image110.png"/><Relationship Id="rId6" Type="http://schemas.openxmlformats.org/officeDocument/2006/relationships/image" Target="../media/image109.png"/><Relationship Id="rId7" Type="http://schemas.openxmlformats.org/officeDocument/2006/relationships/image" Target="../media/image129.png"/><Relationship Id="rId8" Type="http://schemas.openxmlformats.org/officeDocument/2006/relationships/image" Target="../media/image1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6.png"/><Relationship Id="rId4" Type="http://schemas.openxmlformats.org/officeDocument/2006/relationships/image" Target="../media/image126.png"/><Relationship Id="rId9" Type="http://schemas.openxmlformats.org/officeDocument/2006/relationships/image" Target="../media/image119.png"/><Relationship Id="rId5" Type="http://schemas.openxmlformats.org/officeDocument/2006/relationships/image" Target="../media/image117.png"/><Relationship Id="rId6" Type="http://schemas.openxmlformats.org/officeDocument/2006/relationships/image" Target="../media/image137.png"/><Relationship Id="rId7" Type="http://schemas.openxmlformats.org/officeDocument/2006/relationships/image" Target="../media/image128.png"/><Relationship Id="rId8" Type="http://schemas.openxmlformats.org/officeDocument/2006/relationships/image" Target="../media/image1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7.png"/><Relationship Id="rId4" Type="http://schemas.openxmlformats.org/officeDocument/2006/relationships/image" Target="../media/image123.png"/><Relationship Id="rId5" Type="http://schemas.openxmlformats.org/officeDocument/2006/relationships/image" Target="../media/image130.png"/><Relationship Id="rId6" Type="http://schemas.openxmlformats.org/officeDocument/2006/relationships/image" Target="../media/image139.png"/><Relationship Id="rId7" Type="http://schemas.openxmlformats.org/officeDocument/2006/relationships/image" Target="../media/image2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3" Type="http://schemas.openxmlformats.org/officeDocument/2006/relationships/image" Target="../media/image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7.png"/><Relationship Id="rId4" Type="http://schemas.openxmlformats.org/officeDocument/2006/relationships/image" Target="../media/image134.png"/><Relationship Id="rId5" Type="http://schemas.openxmlformats.org/officeDocument/2006/relationships/image" Target="../media/image132.png"/><Relationship Id="rId6" Type="http://schemas.openxmlformats.org/officeDocument/2006/relationships/image" Target="../media/image131.png"/><Relationship Id="rId7" Type="http://schemas.openxmlformats.org/officeDocument/2006/relationships/image" Target="../media/image1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3.png"/><Relationship Id="rId4" Type="http://schemas.openxmlformats.org/officeDocument/2006/relationships/image" Target="../media/image136.png"/><Relationship Id="rId9" Type="http://schemas.openxmlformats.org/officeDocument/2006/relationships/image" Target="../media/image144.png"/><Relationship Id="rId5" Type="http://schemas.openxmlformats.org/officeDocument/2006/relationships/image" Target="../media/image141.png"/><Relationship Id="rId6" Type="http://schemas.openxmlformats.org/officeDocument/2006/relationships/image" Target="../media/image135.png"/><Relationship Id="rId7" Type="http://schemas.openxmlformats.org/officeDocument/2006/relationships/image" Target="../media/image143.png"/><Relationship Id="rId8" Type="http://schemas.openxmlformats.org/officeDocument/2006/relationships/image" Target="../media/image15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2.png"/><Relationship Id="rId4" Type="http://schemas.openxmlformats.org/officeDocument/2006/relationships/image" Target="../media/image150.png"/><Relationship Id="rId5" Type="http://schemas.openxmlformats.org/officeDocument/2006/relationships/image" Target="../media/image138.png"/><Relationship Id="rId6" Type="http://schemas.openxmlformats.org/officeDocument/2006/relationships/image" Target="../media/image153.png"/><Relationship Id="rId7" Type="http://schemas.openxmlformats.org/officeDocument/2006/relationships/image" Target="../media/image1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5.png"/><Relationship Id="rId4" Type="http://schemas.openxmlformats.org/officeDocument/2006/relationships/image" Target="../media/image159.png"/><Relationship Id="rId9" Type="http://schemas.openxmlformats.org/officeDocument/2006/relationships/image" Target="../media/image198.png"/><Relationship Id="rId5" Type="http://schemas.openxmlformats.org/officeDocument/2006/relationships/image" Target="../media/image146.png"/><Relationship Id="rId6" Type="http://schemas.openxmlformats.org/officeDocument/2006/relationships/image" Target="../media/image149.png"/><Relationship Id="rId7" Type="http://schemas.openxmlformats.org/officeDocument/2006/relationships/image" Target="../media/image148.png"/><Relationship Id="rId8" Type="http://schemas.openxmlformats.org/officeDocument/2006/relationships/image" Target="../media/image151.png"/><Relationship Id="rId11" Type="http://schemas.openxmlformats.org/officeDocument/2006/relationships/image" Target="../media/image168.png"/><Relationship Id="rId10" Type="http://schemas.openxmlformats.org/officeDocument/2006/relationships/image" Target="../media/image152.png"/><Relationship Id="rId12" Type="http://schemas.openxmlformats.org/officeDocument/2006/relationships/image" Target="../media/image16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8.png"/><Relationship Id="rId4" Type="http://schemas.openxmlformats.org/officeDocument/2006/relationships/image" Target="../media/image162.png"/><Relationship Id="rId5" Type="http://schemas.openxmlformats.org/officeDocument/2006/relationships/image" Target="../media/image155.png"/><Relationship Id="rId6" Type="http://schemas.openxmlformats.org/officeDocument/2006/relationships/image" Target="../media/image154.png"/><Relationship Id="rId7" Type="http://schemas.openxmlformats.org/officeDocument/2006/relationships/image" Target="../media/image164.png"/><Relationship Id="rId8" Type="http://schemas.openxmlformats.org/officeDocument/2006/relationships/image" Target="../media/image1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5.png"/><Relationship Id="rId4" Type="http://schemas.openxmlformats.org/officeDocument/2006/relationships/image" Target="../media/image17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5.png"/><Relationship Id="rId4" Type="http://schemas.openxmlformats.org/officeDocument/2006/relationships/image" Target="../media/image160.png"/><Relationship Id="rId5" Type="http://schemas.openxmlformats.org/officeDocument/2006/relationships/image" Target="../media/image169.png"/><Relationship Id="rId6" Type="http://schemas.openxmlformats.org/officeDocument/2006/relationships/image" Target="../media/image166.png"/><Relationship Id="rId7" Type="http://schemas.openxmlformats.org/officeDocument/2006/relationships/image" Target="../media/image17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3.png"/><Relationship Id="rId4" Type="http://schemas.openxmlformats.org/officeDocument/2006/relationships/image" Target="../media/image16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9.png"/><Relationship Id="rId4" Type="http://schemas.openxmlformats.org/officeDocument/2006/relationships/image" Target="../media/image172.png"/><Relationship Id="rId9" Type="http://schemas.openxmlformats.org/officeDocument/2006/relationships/image" Target="../media/image174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82.png"/><Relationship Id="rId8" Type="http://schemas.openxmlformats.org/officeDocument/2006/relationships/image" Target="../media/image18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5.png"/><Relationship Id="rId4" Type="http://schemas.openxmlformats.org/officeDocument/2006/relationships/image" Target="../media/image191.png"/><Relationship Id="rId9" Type="http://schemas.openxmlformats.org/officeDocument/2006/relationships/image" Target="../media/image181.png"/><Relationship Id="rId5" Type="http://schemas.openxmlformats.org/officeDocument/2006/relationships/image" Target="../media/image186.png"/><Relationship Id="rId6" Type="http://schemas.openxmlformats.org/officeDocument/2006/relationships/image" Target="../media/image194.png"/><Relationship Id="rId7" Type="http://schemas.openxmlformats.org/officeDocument/2006/relationships/image" Target="../media/image188.png"/><Relationship Id="rId8" Type="http://schemas.openxmlformats.org/officeDocument/2006/relationships/image" Target="../media/image184.png"/><Relationship Id="rId11" Type="http://schemas.openxmlformats.org/officeDocument/2006/relationships/image" Target="../media/image195.png"/><Relationship Id="rId10" Type="http://schemas.openxmlformats.org/officeDocument/2006/relationships/image" Target="../media/image18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3.png"/><Relationship Id="rId4" Type="http://schemas.openxmlformats.org/officeDocument/2006/relationships/image" Target="../media/image204.png"/><Relationship Id="rId5" Type="http://schemas.openxmlformats.org/officeDocument/2006/relationships/image" Target="../media/image189.png"/><Relationship Id="rId6" Type="http://schemas.openxmlformats.org/officeDocument/2006/relationships/image" Target="../media/image2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1.png"/><Relationship Id="rId4" Type="http://schemas.openxmlformats.org/officeDocument/2006/relationships/image" Target="../media/image199.png"/><Relationship Id="rId9" Type="http://schemas.openxmlformats.org/officeDocument/2006/relationships/image" Target="../media/image193.png"/><Relationship Id="rId5" Type="http://schemas.openxmlformats.org/officeDocument/2006/relationships/image" Target="../media/image190.png"/><Relationship Id="rId6" Type="http://schemas.openxmlformats.org/officeDocument/2006/relationships/image" Target="../media/image205.png"/><Relationship Id="rId7" Type="http://schemas.openxmlformats.org/officeDocument/2006/relationships/image" Target="../media/image192.png"/><Relationship Id="rId8" Type="http://schemas.openxmlformats.org/officeDocument/2006/relationships/image" Target="../media/image202.png"/><Relationship Id="rId11" Type="http://schemas.openxmlformats.org/officeDocument/2006/relationships/image" Target="../media/image200.png"/><Relationship Id="rId10" Type="http://schemas.openxmlformats.org/officeDocument/2006/relationships/image" Target="../media/image197.png"/><Relationship Id="rId13" Type="http://schemas.openxmlformats.org/officeDocument/2006/relationships/image" Target="../media/image196.png"/><Relationship Id="rId12" Type="http://schemas.openxmlformats.org/officeDocument/2006/relationships/image" Target="../media/image20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6.png"/><Relationship Id="rId4" Type="http://schemas.openxmlformats.org/officeDocument/2006/relationships/image" Target="../media/image20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8.png"/><Relationship Id="rId4" Type="http://schemas.openxmlformats.org/officeDocument/2006/relationships/image" Target="../media/image212.png"/><Relationship Id="rId5" Type="http://schemas.openxmlformats.org/officeDocument/2006/relationships/image" Target="../media/image218.png"/><Relationship Id="rId6" Type="http://schemas.openxmlformats.org/officeDocument/2006/relationships/image" Target="../media/image213.png"/><Relationship Id="rId7" Type="http://schemas.openxmlformats.org/officeDocument/2006/relationships/image" Target="../media/image216.png"/><Relationship Id="rId8" Type="http://schemas.openxmlformats.org/officeDocument/2006/relationships/image" Target="../media/image20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7.png"/><Relationship Id="rId4" Type="http://schemas.openxmlformats.org/officeDocument/2006/relationships/image" Target="../media/image211.png"/><Relationship Id="rId5" Type="http://schemas.openxmlformats.org/officeDocument/2006/relationships/image" Target="../media/image2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2.png"/><Relationship Id="rId13" Type="http://schemas.openxmlformats.org/officeDocument/2006/relationships/image" Target="../media/image36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Relationship Id="rId15" Type="http://schemas.openxmlformats.org/officeDocument/2006/relationships/image" Target="../media/image37.png"/><Relationship Id="rId1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7.png"/><Relationship Id="rId22" Type="http://schemas.openxmlformats.org/officeDocument/2006/relationships/image" Target="../media/image61.png"/><Relationship Id="rId21" Type="http://schemas.openxmlformats.org/officeDocument/2006/relationships/image" Target="../media/image62.png"/><Relationship Id="rId24" Type="http://schemas.openxmlformats.org/officeDocument/2006/relationships/image" Target="../media/image67.png"/><Relationship Id="rId23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Relationship Id="rId26" Type="http://schemas.openxmlformats.org/officeDocument/2006/relationships/image" Target="../media/image69.png"/><Relationship Id="rId25" Type="http://schemas.openxmlformats.org/officeDocument/2006/relationships/image" Target="../media/image68.png"/><Relationship Id="rId28" Type="http://schemas.openxmlformats.org/officeDocument/2006/relationships/image" Target="../media/image52.png"/><Relationship Id="rId27" Type="http://schemas.openxmlformats.org/officeDocument/2006/relationships/image" Target="../media/image54.png"/><Relationship Id="rId5" Type="http://schemas.openxmlformats.org/officeDocument/2006/relationships/image" Target="../media/image38.png"/><Relationship Id="rId6" Type="http://schemas.openxmlformats.org/officeDocument/2006/relationships/image" Target="../media/image35.png"/><Relationship Id="rId29" Type="http://schemas.openxmlformats.org/officeDocument/2006/relationships/image" Target="../media/image55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Relationship Id="rId31" Type="http://schemas.openxmlformats.org/officeDocument/2006/relationships/image" Target="../media/image58.png"/><Relationship Id="rId30" Type="http://schemas.openxmlformats.org/officeDocument/2006/relationships/image" Target="../media/image66.png"/><Relationship Id="rId11" Type="http://schemas.openxmlformats.org/officeDocument/2006/relationships/image" Target="../media/image49.png"/><Relationship Id="rId33" Type="http://schemas.openxmlformats.org/officeDocument/2006/relationships/image" Target="../media/image60.png"/><Relationship Id="rId10" Type="http://schemas.openxmlformats.org/officeDocument/2006/relationships/image" Target="../media/image39.png"/><Relationship Id="rId32" Type="http://schemas.openxmlformats.org/officeDocument/2006/relationships/image" Target="../media/image59.png"/><Relationship Id="rId13" Type="http://schemas.openxmlformats.org/officeDocument/2006/relationships/image" Target="../media/image42.png"/><Relationship Id="rId12" Type="http://schemas.openxmlformats.org/officeDocument/2006/relationships/image" Target="../media/image44.png"/><Relationship Id="rId34" Type="http://schemas.openxmlformats.org/officeDocument/2006/relationships/image" Target="../media/image70.png"/><Relationship Id="rId15" Type="http://schemas.openxmlformats.org/officeDocument/2006/relationships/image" Target="../media/image46.png"/><Relationship Id="rId14" Type="http://schemas.openxmlformats.org/officeDocument/2006/relationships/image" Target="../media/image48.png"/><Relationship Id="rId17" Type="http://schemas.openxmlformats.org/officeDocument/2006/relationships/image" Target="../media/image51.png"/><Relationship Id="rId16" Type="http://schemas.openxmlformats.org/officeDocument/2006/relationships/image" Target="../media/image47.png"/><Relationship Id="rId19" Type="http://schemas.openxmlformats.org/officeDocument/2006/relationships/image" Target="../media/image53.png"/><Relationship Id="rId18" Type="http://schemas.openxmlformats.org/officeDocument/2006/relationships/image" Target="../media/image5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Relationship Id="rId5" Type="http://schemas.openxmlformats.org/officeDocument/2006/relationships/image" Target="../media/image99.png"/><Relationship Id="rId6" Type="http://schemas.openxmlformats.org/officeDocument/2006/relationships/image" Target="../media/image75.png"/><Relationship Id="rId7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CSE 332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Data Structures &amp; Parallelism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Parallel Prefix Sum</a:t>
            </a:r>
            <a:endParaRPr sz="2500"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Winstanley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prefix, generalized</a:t>
            </a:r>
            <a:endParaRPr/>
          </a:p>
        </p:txBody>
      </p:sp>
      <p:sp>
        <p:nvSpPr>
          <p:cNvPr id="241" name="Google Shape;24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as sum-array was the simplest example of a common pattern, prefix-sum illustrates a pattern that arises in many, many problems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Minimum, maximum of all elements </a:t>
            </a:r>
            <a:r>
              <a:rPr lang="en">
                <a:solidFill>
                  <a:srgbClr val="0000FF"/>
                </a:solidFill>
              </a:rPr>
              <a:t>to the left of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an element </a:t>
            </a:r>
            <a:r>
              <a:rPr lang="en">
                <a:solidFill>
                  <a:srgbClr val="0000FF"/>
                </a:solidFill>
              </a:rPr>
              <a:t>to the left of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/>
              <a:t> satisfying some property?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Count of elements </a:t>
            </a:r>
            <a:r>
              <a:rPr lang="en">
                <a:solidFill>
                  <a:srgbClr val="0000FF"/>
                </a:solidFill>
              </a:rPr>
              <a:t>to the left of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/>
              <a:t> satisfying some property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last one is perfect for an efficient parallel pack…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Perfect for building on top of the “parallel prefix trick”</a:t>
            </a:r>
            <a:endParaRPr/>
          </a:p>
        </p:txBody>
      </p:sp>
      <p:pic>
        <p:nvPicPr>
          <p:cNvPr id="242" name="Google Shape;2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16" y="2276819"/>
            <a:ext cx="1985208" cy="9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932" y="2599576"/>
            <a:ext cx="1876932" cy="14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288" y="3131934"/>
            <a:ext cx="5744940" cy="18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 (think “Filter”)</a:t>
            </a:r>
            <a:endParaRPr/>
          </a:p>
        </p:txBody>
      </p:sp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311700" y="1152475"/>
            <a:ext cx="8520600" cy="3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[Non-standard terminology]</a:t>
            </a:r>
            <a:endParaRPr/>
          </a:p>
          <a:p>
            <a:pPr indent="-228600" lvl="0" marL="228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Given an array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"/>
              <a:t>, produce an array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/>
              <a:t> containing only elements such that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f(element)</a:t>
            </a:r>
            <a:r>
              <a:rPr lang="en"/>
              <a:t> is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Example: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 [17, 4, 6, 8, 11, 5, 13, 19, 0,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f: “is element &gt; 10”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 [17, 11, 13, 19,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Parallelizable?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Determining </a:t>
            </a:r>
            <a:r>
              <a:rPr i="1" lang="en" u="sng"/>
              <a:t>whether</a:t>
            </a:r>
            <a:r>
              <a:rPr lang="en"/>
              <a:t> an element belongs in the output is easy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 determining </a:t>
            </a:r>
            <a:r>
              <a:rPr i="1" lang="en" u="sng"/>
              <a:t>where</a:t>
            </a:r>
            <a:r>
              <a:rPr lang="en"/>
              <a:t> an element belongs in the output is hard; seems to depend on previous results….</a:t>
            </a:r>
            <a:endParaRPr/>
          </a:p>
        </p:txBody>
      </p:sp>
      <p:pic>
        <p:nvPicPr>
          <p:cNvPr id="251" name="Google Shape;2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482" y="914529"/>
            <a:ext cx="1240204" cy="99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920" y="1805990"/>
            <a:ext cx="4562296" cy="129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5852" y="3443045"/>
            <a:ext cx="2661473" cy="3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7228" y="4601499"/>
            <a:ext cx="958549" cy="11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1679" y="2442967"/>
            <a:ext cx="2099939" cy="8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732" y="2072046"/>
            <a:ext cx="1236667" cy="8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Parallel Pack = (Soln)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map + parallel prefix + parallel map</a:t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311700" y="1317275"/>
            <a:ext cx="8520600" cy="32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compute a </a:t>
            </a:r>
            <a:r>
              <a:rPr lang="en">
                <a:solidFill>
                  <a:srgbClr val="0000FF"/>
                </a:solidFill>
              </a:rPr>
              <a:t>bit-vector</a:t>
            </a:r>
            <a:r>
              <a:rPr lang="en"/>
              <a:t> for true elements: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 [17, 4, 6, 8, 11, 5, 13, 19, 0, 24]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bits [1, 0, 0, 0, 1, 0, 1, 1, 0, 1]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Parallel-prefix sum</a:t>
            </a:r>
            <a:r>
              <a:rPr lang="en"/>
              <a:t> </a:t>
            </a:r>
            <a:r>
              <a:rPr i="1" lang="en" u="sng"/>
              <a:t>on the bit-vector</a:t>
            </a:r>
            <a:r>
              <a:rPr lang="en"/>
              <a:t>: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bitsum [1, 1, 1, 1, 2, 2, 3, 4, 4, 5]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produce the output: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 [17, 11, 13, 19,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7255225" y="243200"/>
            <a:ext cx="1712400" cy="871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In this example,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Filter =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element &gt; 10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547" y="1674722"/>
            <a:ext cx="1501671" cy="8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201" y="1651298"/>
            <a:ext cx="4900044" cy="75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534" y="2716400"/>
            <a:ext cx="1944203" cy="8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7400" y="2267602"/>
            <a:ext cx="1841027" cy="109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9813" y="2248879"/>
            <a:ext cx="2163896" cy="11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90591" y="1968204"/>
            <a:ext cx="709866" cy="51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2259" y="2437029"/>
            <a:ext cx="260979" cy="52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89318" y="2014749"/>
            <a:ext cx="1629366" cy="190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49635" y="2323551"/>
            <a:ext cx="405508" cy="72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11717" y="3159469"/>
            <a:ext cx="1262371" cy="74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76723" y="2040847"/>
            <a:ext cx="632187" cy="9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17266" y="2114505"/>
            <a:ext cx="1966276" cy="184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 txBox="1"/>
          <p:nvPr>
            <p:ph type="title"/>
          </p:nvPr>
        </p:nvSpPr>
        <p:spPr>
          <a:xfrm>
            <a:off x="311700" y="18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Pack = (Soln)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map + parallel prefix + parallel map</a:t>
            </a:r>
            <a:endParaRPr/>
          </a:p>
        </p:txBody>
      </p:sp>
      <p:sp>
        <p:nvSpPr>
          <p:cNvPr id="281" name="Google Shape;281;p25"/>
          <p:cNvSpPr txBox="1"/>
          <p:nvPr>
            <p:ph idx="1" type="body"/>
          </p:nvPr>
        </p:nvSpPr>
        <p:spPr>
          <a:xfrm>
            <a:off x="311700" y="1003175"/>
            <a:ext cx="85206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compute a </a:t>
            </a:r>
            <a:r>
              <a:rPr lang="en">
                <a:solidFill>
                  <a:srgbClr val="0000FF"/>
                </a:solidFill>
              </a:rPr>
              <a:t>bit-vector</a:t>
            </a:r>
            <a:r>
              <a:rPr lang="en"/>
              <a:t> for true elements: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 [17, 4, 6, 8, 11, 5, 13, 19, 0, 24]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bits [1, 0, 0, 0, 1, 0, 1, 1, 0, 1]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Parallel-prefix sum</a:t>
            </a:r>
            <a:r>
              <a:rPr lang="en"/>
              <a:t> </a:t>
            </a:r>
            <a:r>
              <a:rPr i="1" lang="en" u="sng"/>
              <a:t>on the bit-vector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bitsum [1, 1, 1, 1, 2, 2, 3, 4, 4, 5]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produce the output: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 [17, 11, 13, 19,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7255225" y="243200"/>
            <a:ext cx="1712400" cy="871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 this example,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Filter =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element &gt; 10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1400400" y="3623700"/>
            <a:ext cx="6343200" cy="151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new array of size bitsum[n-1]</a:t>
            </a:r>
            <a:endParaRPr b="1" i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FORALL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input.length; i++){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84" name="Google Shape;2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346" y="1635513"/>
            <a:ext cx="797604" cy="119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875" y="4252673"/>
            <a:ext cx="1673794" cy="29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9624" y="4559245"/>
            <a:ext cx="1168184" cy="3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5272" y="4504062"/>
            <a:ext cx="1239157" cy="2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6336" y="4417195"/>
            <a:ext cx="2285024" cy="48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/>
          <p:nvPr>
            <p:ph type="title"/>
          </p:nvPr>
        </p:nvSpPr>
        <p:spPr>
          <a:xfrm>
            <a:off x="311700" y="18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Pack = (Soln)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map + parallel prefix + parallel map</a:t>
            </a:r>
            <a:endParaRPr/>
          </a:p>
        </p:txBody>
      </p:sp>
      <p:sp>
        <p:nvSpPr>
          <p:cNvPr id="294" name="Google Shape;294;p26"/>
          <p:cNvSpPr txBox="1"/>
          <p:nvPr>
            <p:ph idx="1" type="body"/>
          </p:nvPr>
        </p:nvSpPr>
        <p:spPr>
          <a:xfrm>
            <a:off x="311700" y="1003175"/>
            <a:ext cx="85206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compute a </a:t>
            </a:r>
            <a:r>
              <a:rPr lang="en">
                <a:solidFill>
                  <a:srgbClr val="0000FF"/>
                </a:solidFill>
              </a:rPr>
              <a:t>bit-vector</a:t>
            </a:r>
            <a:r>
              <a:rPr lang="en"/>
              <a:t> for true elements: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 [17, 4, 6, 8, 11, 5, 13, 19, 0, 24]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bits [1, 0, 0, 0, 1, 0, 1, 1, 0, 1]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Parallel-prefix sum</a:t>
            </a:r>
            <a:r>
              <a:rPr lang="en"/>
              <a:t> </a:t>
            </a:r>
            <a:r>
              <a:rPr i="1" lang="en" u="sng"/>
              <a:t>on the bit-vector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bitsum [1, 1, 1, 1, 2, 2, 3, 4, 4, 5]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produce the output: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 [17, 11, 13, 19,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7255225" y="32175"/>
            <a:ext cx="1712400" cy="871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 this example,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Filter =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element &gt; 10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1400400" y="3623700"/>
            <a:ext cx="6343200" cy="151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new array of size bitsum[n-1]</a:t>
            </a:r>
            <a:endParaRPr b="1" i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FORALL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input.length; i++){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if (bits[i] == 1)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Output[bitsum[i]-1] = input[i]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461" y="1513635"/>
            <a:ext cx="367384" cy="13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464" y="1667405"/>
            <a:ext cx="277962" cy="24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0148" y="1652113"/>
            <a:ext cx="231194" cy="20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343" y="2333508"/>
            <a:ext cx="2192464" cy="15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5992" y="1927916"/>
            <a:ext cx="3979029" cy="82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8882" y="4457694"/>
            <a:ext cx="1835979" cy="13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37955" y="2524792"/>
            <a:ext cx="2327346" cy="248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3791" y="2823966"/>
            <a:ext cx="654805" cy="20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33109" y="3211553"/>
            <a:ext cx="3826122" cy="175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20295" y="1712994"/>
            <a:ext cx="534865" cy="112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6945" y="2802149"/>
            <a:ext cx="1648802" cy="81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type="title"/>
          </p:nvPr>
        </p:nvSpPr>
        <p:spPr>
          <a:xfrm>
            <a:off x="311700" y="18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Pack = (Soln)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map + parallel prefix + parallel map</a:t>
            </a:r>
            <a:endParaRPr/>
          </a:p>
        </p:txBody>
      </p:sp>
      <p:sp>
        <p:nvSpPr>
          <p:cNvPr id="313" name="Google Shape;313;p27"/>
          <p:cNvSpPr txBox="1"/>
          <p:nvPr>
            <p:ph idx="1" type="body"/>
          </p:nvPr>
        </p:nvSpPr>
        <p:spPr>
          <a:xfrm>
            <a:off x="311700" y="1003175"/>
            <a:ext cx="85206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compute a </a:t>
            </a:r>
            <a:r>
              <a:rPr lang="en">
                <a:solidFill>
                  <a:srgbClr val="0000FF"/>
                </a:solidFill>
              </a:rPr>
              <a:t>bit-vector</a:t>
            </a:r>
            <a:r>
              <a:rPr lang="en"/>
              <a:t> for true elements: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 [17, 4, 6, 8, 11, 5, 13, 19, 0, 24]</a:t>
            </a:r>
            <a:br>
              <a:rPr b="1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	bits [1, 0, 0, 0, 1, 0, 1, 1, 0, 1]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Parallel-prefix sum</a:t>
            </a:r>
            <a:r>
              <a:rPr lang="en"/>
              <a:t> </a:t>
            </a:r>
            <a:r>
              <a:rPr i="1" lang="en" u="sng"/>
              <a:t>on the bit-vector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bitsum [1, 1, 1, 1, 2, 2, 3, 4, 4, 5]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Parallel map</a:t>
            </a:r>
            <a:r>
              <a:rPr lang="en"/>
              <a:t> to produce the output:</a:t>
            </a:r>
            <a:br>
              <a:rPr lang="en"/>
            </a:br>
            <a:r>
              <a:rPr lang="en"/>
              <a:t>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 [17, 11, 13, 19,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7255225" y="32175"/>
            <a:ext cx="1712400" cy="871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 this example,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Filter =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element &gt; 10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15" name="Google Shape;315;p27"/>
          <p:cNvSpPr txBox="1"/>
          <p:nvPr/>
        </p:nvSpPr>
        <p:spPr>
          <a:xfrm>
            <a:off x="1400400" y="3623700"/>
            <a:ext cx="6343200" cy="151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new array of size bitsum[n-1]</a:t>
            </a:r>
            <a:endParaRPr b="1" i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FORALL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input.length; i++){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if (bits[i] == 1)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Output[bitsum[i]-1] = input[i]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7255225" y="1195700"/>
            <a:ext cx="1347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Span = O(log n)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7255225" y="2115925"/>
            <a:ext cx="1347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Span = O(log n)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7306700" y="2869813"/>
            <a:ext cx="1347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Span = O(log n)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7605050" y="3709900"/>
            <a:ext cx="16200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OVERALL = O(log n)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320" name="Google Shape;3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718" y="928317"/>
            <a:ext cx="867668" cy="109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805" y="2140562"/>
            <a:ext cx="858238" cy="68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092" y="2747325"/>
            <a:ext cx="3879335" cy="181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7099" y="1829842"/>
            <a:ext cx="7507564" cy="66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9032" y="2734695"/>
            <a:ext cx="918068" cy="85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Sequential Quicksort review</a:t>
            </a:r>
            <a:endParaRPr/>
          </a:p>
        </p:txBody>
      </p:sp>
      <p:sp>
        <p:nvSpPr>
          <p:cNvPr id="330" name="Google Shape;330;p2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Recall quicksort was sequential, in-place, expected time O(n log n)</a:t>
            </a:r>
            <a:endParaRPr/>
          </a:p>
          <a:p>
            <a:pPr indent="457200" lvl="0" marL="4114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Best / expected case work</a:t>
            </a:r>
            <a:endParaRPr b="1">
              <a:solidFill>
                <a:srgbClr val="FF0000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/>
              <a:t>Pick a pivot element 							O(1)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/>
              <a:t>Partition all the data into: 						O(n)</a:t>
            </a:r>
            <a:endParaRPr b="1"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b="1" lang="en"/>
              <a:t>The elements less than the pivot</a:t>
            </a:r>
            <a:endParaRPr b="1"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b="1" lang="en"/>
              <a:t>The pivot</a:t>
            </a:r>
            <a:endParaRPr b="1"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b="1" lang="en"/>
              <a:t>The elements greater than the pivot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 startAt="3"/>
            </a:pPr>
            <a:r>
              <a:rPr b="1" lang="en"/>
              <a:t>Recursively sort A and C 						2T(n/2)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Recurrence (assuming a good pivot): 	T(0)=T(1)=1</a:t>
            </a:r>
            <a:endParaRPr/>
          </a:p>
          <a:p>
            <a:pPr indent="457200" lvl="0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T(n)=_________________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Run-time: O(nlogn)</a:t>
            </a:r>
            <a:br>
              <a:rPr lang="en"/>
            </a:br>
            <a:r>
              <a:rPr lang="en"/>
              <a:t>How should we parallelize this?</a:t>
            </a:r>
            <a:endParaRPr/>
          </a:p>
        </p:txBody>
      </p:sp>
      <p:pic>
        <p:nvPicPr>
          <p:cNvPr id="331" name="Google Shape;3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596" y="2194930"/>
            <a:ext cx="475855" cy="11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9733" y="2502417"/>
            <a:ext cx="547906" cy="6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505" y="3427579"/>
            <a:ext cx="5856666" cy="11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8533" y="3937939"/>
            <a:ext cx="1118240" cy="4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6689" y="3947903"/>
            <a:ext cx="288655" cy="23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8592" y="2419572"/>
            <a:ext cx="5944595" cy="188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6465" y="4636118"/>
            <a:ext cx="959937" cy="4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Quicksort (version 1)</a:t>
            </a:r>
            <a:endParaRPr/>
          </a:p>
        </p:txBody>
      </p:sp>
      <p:sp>
        <p:nvSpPr>
          <p:cNvPr id="343" name="Google Shape;343;p29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Best / expected case work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Pick a pivot element 								O(1)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Partition all the data into: 						O(n)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"/>
              <a:t>The elements less than the pivot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"/>
              <a:t>The pivot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"/>
              <a:t>The elements greater than the pivot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b="1" lang="en"/>
              <a:t>Recursively sort A and C 						2T(n/2)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First: Do the two recursive calls in parallel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Work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Span</a:t>
            </a:r>
            <a:r>
              <a:rPr lang="en"/>
              <a:t>: T(n) =__________________</a:t>
            </a:r>
            <a:endParaRPr/>
          </a:p>
        </p:txBody>
      </p:sp>
      <p:pic>
        <p:nvPicPr>
          <p:cNvPr id="344" name="Google Shape;3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90" y="3544258"/>
            <a:ext cx="2721349" cy="7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942" y="3237599"/>
            <a:ext cx="304765" cy="40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8521" y="4542656"/>
            <a:ext cx="33642" cy="3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8708" y="4403908"/>
            <a:ext cx="2380636" cy="5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0469" y="4045736"/>
            <a:ext cx="1149527" cy="34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4287" y="4459251"/>
            <a:ext cx="654438" cy="27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47970" y="4238886"/>
            <a:ext cx="1013457" cy="57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Really common recurrences</a:t>
            </a:r>
            <a:endParaRPr/>
          </a:p>
        </p:txBody>
      </p:sp>
      <p:sp>
        <p:nvSpPr>
          <p:cNvPr id="356" name="Google Shape;356;p30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Should know how to solve recurrences but also recognize some really common ones: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O(1) + T(n-1) 		linear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O(1) + 2T(n/2) 		linear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O(1) + T(n/2) 		logarithmic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O(1) + 2T(n-1) 		exponential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O(n) + T(n-1) 		quadratic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O(n) + T(n/2) 		linear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T(n) = O(n) + 2T(n/2) 		O(n log n)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Note big-Oh can also use more than one variable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can sum all elements of an n-by-m matrix in O(nm)</a:t>
            </a:r>
            <a:endParaRPr/>
          </a:p>
        </p:txBody>
      </p:sp>
      <p:pic>
        <p:nvPicPr>
          <p:cNvPr id="357" name="Google Shape;3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56" y="3711292"/>
            <a:ext cx="1640890" cy="31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285" y="1602113"/>
            <a:ext cx="36681" cy="3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141" y="3368879"/>
            <a:ext cx="1589746" cy="32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1845" y="3623641"/>
            <a:ext cx="434353" cy="6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6552" y="2656248"/>
            <a:ext cx="729162" cy="154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 (think “Filter”)</a:t>
            </a:r>
            <a:endParaRPr/>
          </a:p>
        </p:txBody>
      </p:sp>
      <p:sp>
        <p:nvSpPr>
          <p:cNvPr id="367" name="Google Shape;367;p31"/>
          <p:cNvSpPr txBox="1"/>
          <p:nvPr>
            <p:ph idx="1" type="body"/>
          </p:nvPr>
        </p:nvSpPr>
        <p:spPr>
          <a:xfrm>
            <a:off x="311700" y="1152475"/>
            <a:ext cx="8520600" cy="3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[Non-standard terminology]</a:t>
            </a:r>
            <a:endParaRPr/>
          </a:p>
          <a:p>
            <a:pPr indent="-228600" lvl="0" marL="228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Given an array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"/>
              <a:t>, produce an array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/>
              <a:t> containing only elements such that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f(element)</a:t>
            </a:r>
            <a:r>
              <a:rPr lang="en"/>
              <a:t> is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Example:		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input [17, 4, 6, 8, 11, 5, 13, 19, 0,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f: “is element &gt; 10”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output [17, 11, 13, 19, 24]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Parallelizable?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Determining </a:t>
            </a:r>
            <a:r>
              <a:rPr i="1" lang="en" u="sng"/>
              <a:t>whether</a:t>
            </a:r>
            <a:r>
              <a:rPr lang="en"/>
              <a:t> an element belongs in the output is easy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 determining </a:t>
            </a:r>
            <a:r>
              <a:rPr i="1" lang="en" u="sng"/>
              <a:t>where</a:t>
            </a:r>
            <a:r>
              <a:rPr lang="en"/>
              <a:t> an element belongs in the output is hard; seems to depend on previous results….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prefix-sum problem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Given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int[] input</a:t>
            </a:r>
            <a:r>
              <a:rPr lang="en"/>
              <a:t>, produce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int[] output</a:t>
            </a:r>
            <a:r>
              <a:rPr lang="en"/>
              <a:t> where: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input[0]+input[1]+…+input[i]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 not seem parallelizable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Work: O(n), Span: O(n)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algorithm is sequential, but a </a:t>
            </a:r>
            <a:r>
              <a:rPr lang="en">
                <a:solidFill>
                  <a:srgbClr val="0000FF"/>
                </a:solidFill>
              </a:rPr>
              <a:t>different algorithm</a:t>
            </a:r>
            <a:r>
              <a:rPr lang="en"/>
              <a:t> has Work: O(n), Span: O(log 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50" y="2089525"/>
            <a:ext cx="7429501" cy="7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446" y="2449588"/>
            <a:ext cx="680597" cy="7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938" y="2854579"/>
            <a:ext cx="793831" cy="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9754" y="2921333"/>
            <a:ext cx="343658" cy="2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1192" y="2391064"/>
            <a:ext cx="817526" cy="76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13622" y="2381797"/>
            <a:ext cx="1478759" cy="7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96078" y="2143726"/>
            <a:ext cx="1176497" cy="74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4595" y="2094089"/>
            <a:ext cx="1177614" cy="7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711" y="2829012"/>
            <a:ext cx="588877" cy="16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18222" y="1768060"/>
            <a:ext cx="3915369" cy="39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77706" y="1545594"/>
            <a:ext cx="4045579" cy="41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15008" y="1553614"/>
            <a:ext cx="4086303" cy="188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partition (not in place)</a:t>
            </a:r>
            <a:endParaRPr/>
          </a:p>
        </p:txBody>
      </p:sp>
      <p:sp>
        <p:nvSpPr>
          <p:cNvPr id="373" name="Google Shape;373;p32"/>
          <p:cNvSpPr txBox="1"/>
          <p:nvPr>
            <p:ph idx="1" type="body"/>
          </p:nvPr>
        </p:nvSpPr>
        <p:spPr>
          <a:xfrm>
            <a:off x="311700" y="1152475"/>
            <a:ext cx="85206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Partition all the data into: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"/>
              <a:t>The elements less than the pivot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"/>
              <a:t>The pivot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b="1" lang="en"/>
              <a:t>The elements greater than the pivot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just two packs!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know a pack is O(n) work, O(log n) span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Pack elements less than pivot into left side of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aux</a:t>
            </a:r>
            <a:r>
              <a:rPr lang="en"/>
              <a:t> array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Pack elements greater than pivot into right size of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aux</a:t>
            </a:r>
            <a:r>
              <a:rPr lang="en"/>
              <a:t> array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Put pivot between them and recursively sort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With a little cleverness, can do both packs at once (!) but no big-O change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 ____________ span for partition, the total span for quicksort is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T(n) =</a:t>
            </a:r>
            <a:endParaRPr/>
          </a:p>
        </p:txBody>
      </p:sp>
      <p:pic>
        <p:nvPicPr>
          <p:cNvPr id="374" name="Google Shape;3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640" y="1467544"/>
            <a:ext cx="1882407" cy="140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7365" y="388195"/>
            <a:ext cx="1876695" cy="63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2446" y="2699998"/>
            <a:ext cx="1193174" cy="50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6390" y="4195917"/>
            <a:ext cx="1267165" cy="51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0994" y="4643285"/>
            <a:ext cx="2991371" cy="4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Quicksort Example (version 2)</a:t>
            </a:r>
            <a:endParaRPr/>
          </a:p>
        </p:txBody>
      </p:sp>
      <p:sp>
        <p:nvSpPr>
          <p:cNvPr id="384" name="Google Shape;384;p33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Step 1</a:t>
            </a:r>
            <a:r>
              <a:rPr lang="en"/>
              <a:t>: pick pivot as</a:t>
            </a:r>
            <a:br>
              <a:rPr lang="en"/>
            </a:br>
            <a:r>
              <a:rPr lang="en"/>
              <a:t>median of three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Steps 2a and 2c</a:t>
            </a:r>
            <a:r>
              <a:rPr lang="en"/>
              <a:t> (combinable): pack less than pivot, then pack greater than pivot into a second array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Fancy parallel prefix to pull this</a:t>
            </a:r>
            <a:br>
              <a:rPr lang="en"/>
            </a:br>
            <a:r>
              <a:rPr lang="en"/>
              <a:t>off (not shown)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Step 3</a:t>
            </a:r>
            <a:r>
              <a:rPr lang="en"/>
              <a:t>: Two recursive sorts in parallel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sort back into original array (like in mergesort)</a:t>
            </a:r>
            <a:endParaRPr/>
          </a:p>
        </p:txBody>
      </p:sp>
      <p:pic>
        <p:nvPicPr>
          <p:cNvPr id="385" name="Google Shape;385;p33"/>
          <p:cNvPicPr preferRelativeResize="0"/>
          <p:nvPr/>
        </p:nvPicPr>
        <p:blipFill rotWithShape="1">
          <a:blip r:embed="rId3">
            <a:alphaModFix/>
          </a:blip>
          <a:srcRect b="0" l="0" r="0" t="16022"/>
          <a:stretch/>
        </p:blipFill>
        <p:spPr>
          <a:xfrm>
            <a:off x="3070300" y="1152475"/>
            <a:ext cx="5636200" cy="9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302" y="2434950"/>
            <a:ext cx="4435998" cy="16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284" y="1352048"/>
            <a:ext cx="5102928" cy="82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9758" y="2988436"/>
            <a:ext cx="2887985" cy="67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268" y="2984507"/>
            <a:ext cx="1469715" cy="68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2593" y="3033053"/>
            <a:ext cx="571592" cy="58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8129" y="2541632"/>
            <a:ext cx="1250448" cy="3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Parallelize Mergesort?</a:t>
            </a:r>
            <a:endParaRPr/>
          </a:p>
        </p:txBody>
      </p:sp>
      <p:sp>
        <p:nvSpPr>
          <p:cNvPr id="397" name="Google Shape;397;p3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Recall mergesort: sequential, </a:t>
            </a:r>
            <a:r>
              <a:rPr b="1" lang="en"/>
              <a:t>not</a:t>
            </a:r>
            <a:r>
              <a:rPr lang="en"/>
              <a:t>-in-place, worst-case O(n log n)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Sort left half and right half 		2T(n/2)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Merge results 					O(n)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like quicksort, doing the two recursive sorts in parallel changes the recurrence for the </a:t>
            </a:r>
            <a:r>
              <a:rPr b="1" lang="en"/>
              <a:t>Span</a:t>
            </a:r>
            <a:r>
              <a:rPr lang="en"/>
              <a:t> to </a:t>
            </a:r>
            <a:r>
              <a:rPr i="1" lang="en"/>
              <a:t>T(n) = O(n) + 1T(n/2) = O(n)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Again, </a:t>
            </a:r>
            <a:r>
              <a:rPr b="1" lang="en"/>
              <a:t>Work</a:t>
            </a:r>
            <a:r>
              <a:rPr lang="en"/>
              <a:t> is O(nlogn), 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parallelism is </a:t>
            </a:r>
            <a:r>
              <a:rPr b="1" lang="en"/>
              <a:t>work/span</a:t>
            </a:r>
            <a:r>
              <a:rPr lang="en"/>
              <a:t> = O(log 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do better, </a:t>
            </a:r>
            <a:r>
              <a:rPr i="1" lang="en"/>
              <a:t>need to parallelize the merge</a:t>
            </a:r>
            <a:endParaRPr i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trick won’t use parallel prefix this time…</a:t>
            </a:r>
            <a:endParaRPr/>
          </a:p>
        </p:txBody>
      </p:sp>
      <p:pic>
        <p:nvPicPr>
          <p:cNvPr id="398" name="Google Shape;3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256" y="1499558"/>
            <a:ext cx="2947250" cy="5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938" y="1998223"/>
            <a:ext cx="1042049" cy="43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3757" y="3260295"/>
            <a:ext cx="343735" cy="25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9851" y="3476083"/>
            <a:ext cx="611310" cy="26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9293" y="4621176"/>
            <a:ext cx="2887513" cy="6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Parallelizing the merge</a:t>
            </a:r>
            <a:endParaRPr/>
          </a:p>
        </p:txBody>
      </p:sp>
      <p:sp>
        <p:nvSpPr>
          <p:cNvPr id="408" name="Google Shape;408;p3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merge two sorted subarrays (may not have the same size)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Idea: Suppose the larger subarray has m elements. In parallel: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 the first m/2 elements of the larger half with the “appropriate” elements of the smaller half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 the second m/2 elements of the larger half with the rest of the smaller half</a:t>
            </a:r>
            <a:endParaRPr/>
          </a:p>
        </p:txBody>
      </p:sp>
      <p:pic>
        <p:nvPicPr>
          <p:cNvPr id="409" name="Google Shape;4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13" y="1741625"/>
            <a:ext cx="6467575" cy="690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p35"/>
          <p:cNvGrpSpPr/>
          <p:nvPr/>
        </p:nvGrpSpPr>
        <p:grpSpPr>
          <a:xfrm>
            <a:off x="1887000" y="4367300"/>
            <a:ext cx="5370000" cy="572700"/>
            <a:chOff x="1428750" y="4347050"/>
            <a:chExt cx="5370000" cy="572700"/>
          </a:xfrm>
        </p:grpSpPr>
        <p:sp>
          <p:nvSpPr>
            <p:cNvPr id="411" name="Google Shape;411;p35"/>
            <p:cNvSpPr/>
            <p:nvPr/>
          </p:nvSpPr>
          <p:spPr>
            <a:xfrm>
              <a:off x="1428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1965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2502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3039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3576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4113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4650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5187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5724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6261750" y="4347050"/>
              <a:ext cx="537000" cy="5727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1" name="Google Shape;4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85" y="1443274"/>
            <a:ext cx="7190957" cy="84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4669" y="1515651"/>
            <a:ext cx="157414" cy="121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3155" y="1651317"/>
            <a:ext cx="120713" cy="99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1530" y="1551606"/>
            <a:ext cx="6459699" cy="102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2927" y="2469090"/>
            <a:ext cx="3314586" cy="239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9044" y="4508947"/>
            <a:ext cx="2863251" cy="38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51859" y="842663"/>
            <a:ext cx="4429353" cy="79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83718" y="2393265"/>
            <a:ext cx="3239133" cy="182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47575" y="632445"/>
            <a:ext cx="1504175" cy="10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Parallelizing the merge (in more detail)</a:t>
            </a:r>
            <a:endParaRPr/>
          </a:p>
        </p:txBody>
      </p:sp>
      <p:sp>
        <p:nvSpPr>
          <p:cNvPr id="435" name="Google Shape;435;p3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merge two </a:t>
            </a:r>
            <a:r>
              <a:rPr b="1" i="1" lang="en"/>
              <a:t>sorted</a:t>
            </a:r>
            <a:r>
              <a:rPr lang="en"/>
              <a:t> subarrays (may not have the same size)</a:t>
            </a:r>
            <a:br>
              <a:rPr lang="en"/>
            </a:br>
            <a:r>
              <a:rPr b="1" lang="en"/>
              <a:t>Idea</a:t>
            </a:r>
            <a:r>
              <a:rPr lang="en"/>
              <a:t>: Recursively divide subarrays in half, merge halves in parallel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Suppose the larger subarray has </a:t>
            </a:r>
            <a:r>
              <a:rPr i="1" lang="en"/>
              <a:t>m</a:t>
            </a:r>
            <a:r>
              <a:rPr lang="en"/>
              <a:t> elements. In parallel: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Pick the </a:t>
            </a:r>
            <a:r>
              <a:rPr b="1" lang="en"/>
              <a:t>median</a:t>
            </a:r>
            <a:r>
              <a:rPr lang="en"/>
              <a:t> element of the larger array (here 6) in constant time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the other array, use binary search to find the first element greater than or equal to that median (here 7)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Then, in parallel: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Merge half the larger array (from the median onward) with the upper part of the shorter array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Merge the lower part of the larger array with the lower part of the shorter array</a:t>
            </a:r>
            <a:endParaRPr/>
          </a:p>
        </p:txBody>
      </p:sp>
      <p:pic>
        <p:nvPicPr>
          <p:cNvPr id="436" name="Google Shape;4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13" y="1910675"/>
            <a:ext cx="585676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370" y="2407047"/>
            <a:ext cx="1568999" cy="10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0352" y="3263695"/>
            <a:ext cx="1471529" cy="36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4964" y="3768911"/>
            <a:ext cx="554509" cy="5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8588" y="2460601"/>
            <a:ext cx="221612" cy="44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1104" y="4520416"/>
            <a:ext cx="6727311" cy="6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Parallelizing the merge</a:t>
            </a:r>
            <a:endParaRPr/>
          </a:p>
        </p:txBody>
      </p:sp>
      <p:pic>
        <p:nvPicPr>
          <p:cNvPr id="447" name="Google Shape;4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13" y="1100025"/>
            <a:ext cx="585676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Parallelizing the merge</a:t>
            </a:r>
            <a:endParaRPr/>
          </a:p>
        </p:txBody>
      </p:sp>
      <p:sp>
        <p:nvSpPr>
          <p:cNvPr id="453" name="Google Shape;453;p3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Get median of bigger half: O(1) to compute middle index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175" y="1369975"/>
            <a:ext cx="580164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75" y="921317"/>
            <a:ext cx="948649" cy="52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Parallelizing the merge</a:t>
            </a:r>
            <a:endParaRPr/>
          </a:p>
        </p:txBody>
      </p:sp>
      <p:sp>
        <p:nvSpPr>
          <p:cNvPr id="461" name="Google Shape;461;p39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median of bigger half: O(1) to compute middle index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Find how to split the smaller half at the same value:</a:t>
            </a:r>
            <a:br>
              <a:rPr b="1" lang="en"/>
            </a:br>
            <a:r>
              <a:rPr b="1" lang="en"/>
              <a:t>O(log n) to do binary search on the sorted small half</a:t>
            </a:r>
            <a:endParaRPr b="1"/>
          </a:p>
        </p:txBody>
      </p:sp>
      <p:pic>
        <p:nvPicPr>
          <p:cNvPr id="462" name="Google Shape;4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600" y="970103"/>
            <a:ext cx="5850776" cy="15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708" y="4497575"/>
            <a:ext cx="1759474" cy="10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655" y="2109618"/>
            <a:ext cx="262848" cy="58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5533" y="1030768"/>
            <a:ext cx="3530947" cy="287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306" y="4179961"/>
            <a:ext cx="1079307" cy="38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Parallelizing the merge</a:t>
            </a:r>
            <a:endParaRPr/>
          </a:p>
        </p:txBody>
      </p:sp>
      <p:sp>
        <p:nvSpPr>
          <p:cNvPr id="472" name="Google Shape;472;p40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median of bigger half: O(1) to compute middle index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how to split the smaller half at the same value:</a:t>
            </a:r>
            <a:br>
              <a:rPr lang="en"/>
            </a:br>
            <a:r>
              <a:rPr lang="en"/>
              <a:t>O(log n) to do binary search on the sorted small half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Size of two sub-merges conceptually splits output array: O(1)</a:t>
            </a:r>
            <a:endParaRPr b="1"/>
          </a:p>
        </p:txBody>
      </p:sp>
      <p:pic>
        <p:nvPicPr>
          <p:cNvPr id="473" name="Google Shape;4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749" y="915975"/>
            <a:ext cx="4926524" cy="26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635" y="715903"/>
            <a:ext cx="4865133" cy="24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Parallelizing the merge</a:t>
            </a:r>
            <a:endParaRPr/>
          </a:p>
        </p:txBody>
      </p:sp>
      <p:sp>
        <p:nvSpPr>
          <p:cNvPr id="480" name="Google Shape;480;p41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median of bigger half: O(1) to compute middle index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how to split the smaller half at the same value:</a:t>
            </a:r>
            <a:br>
              <a:rPr lang="en"/>
            </a:br>
            <a:r>
              <a:rPr lang="en"/>
              <a:t>O(log n) to do binary search on the sorted small half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Size of two sub-merges conceptually splits output array: O(1)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Do two submerges in parallel</a:t>
            </a:r>
            <a:endParaRPr b="1"/>
          </a:p>
        </p:txBody>
      </p:sp>
      <p:pic>
        <p:nvPicPr>
          <p:cNvPr id="481" name="Google Shape;4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488" y="1281625"/>
            <a:ext cx="6783026" cy="16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282" y="1006370"/>
            <a:ext cx="4263201" cy="9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1008" y="1898260"/>
            <a:ext cx="2239626" cy="122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0650" y="2167678"/>
            <a:ext cx="162590" cy="99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8584" y="2060256"/>
            <a:ext cx="172957" cy="109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101" y="2173951"/>
            <a:ext cx="2711078" cy="136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5988" y="2228069"/>
            <a:ext cx="2493037" cy="151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Sequential can be an intro to CS exam problem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600250"/>
            <a:ext cx="7429501" cy="7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500525" y="2537825"/>
            <a:ext cx="6171600" cy="2427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</a:t>
            </a:r>
            <a:r>
              <a:rPr b="1" lang="en" sz="20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prefix_sum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 sz="20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int[] </a:t>
            </a:r>
            <a:r>
              <a:rPr b="1" lang="en" sz="20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int[input.length];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output[0] = input[0];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 sz="20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=1; i &lt; input.length; i++)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output[i] = output[i-1]+input[i];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output;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prefix-sum problem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543" y="3442560"/>
            <a:ext cx="5462027" cy="832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Merge Pseudocode</a:t>
            </a:r>
            <a:endParaRPr/>
          </a:p>
        </p:txBody>
      </p:sp>
      <p:sp>
        <p:nvSpPr>
          <p:cNvPr id="493" name="Google Shape;493;p42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Merge(arr[], left</a:t>
            </a:r>
            <a:r>
              <a:rPr baseline="-25000" lang="en"/>
              <a:t>1</a:t>
            </a:r>
            <a:r>
              <a:rPr lang="en"/>
              <a:t>, left</a:t>
            </a:r>
            <a:r>
              <a:rPr baseline="-25000" lang="en"/>
              <a:t>2</a:t>
            </a:r>
            <a:r>
              <a:rPr lang="en"/>
              <a:t>, right</a:t>
            </a:r>
            <a:r>
              <a:rPr baseline="-25000" lang="en"/>
              <a:t>1</a:t>
            </a:r>
            <a:r>
              <a:rPr lang="en"/>
              <a:t>, right</a:t>
            </a:r>
            <a:r>
              <a:rPr baseline="-25000" lang="en"/>
              <a:t>2</a:t>
            </a:r>
            <a:r>
              <a:rPr lang="en"/>
              <a:t>, out[], out</a:t>
            </a:r>
            <a:r>
              <a:rPr baseline="-25000" lang="en"/>
              <a:t>1</a:t>
            </a:r>
            <a:r>
              <a:rPr lang="en"/>
              <a:t>, out</a:t>
            </a:r>
            <a:r>
              <a:rPr baseline="-25000" lang="en"/>
              <a:t>2</a:t>
            </a:r>
            <a:r>
              <a:rPr lang="en"/>
              <a:t>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 leftSize = left</a:t>
            </a:r>
            <a:r>
              <a:rPr baseline="-25000" lang="en"/>
              <a:t>2</a:t>
            </a:r>
            <a:r>
              <a:rPr lang="en"/>
              <a:t> – left</a:t>
            </a:r>
            <a:r>
              <a:rPr baseline="-25000" lang="en"/>
              <a:t>1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 rightSize = right</a:t>
            </a:r>
            <a:r>
              <a:rPr baseline="-25000" lang="en"/>
              <a:t>2</a:t>
            </a:r>
            <a:r>
              <a:rPr lang="en"/>
              <a:t> – right</a:t>
            </a:r>
            <a:r>
              <a:rPr baseline="-25000" lang="en"/>
              <a:t>1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// Assert: out</a:t>
            </a:r>
            <a:r>
              <a:rPr baseline="-25000" i="1" lang="en"/>
              <a:t>2</a:t>
            </a:r>
            <a:r>
              <a:rPr i="1" lang="en"/>
              <a:t> – out</a:t>
            </a:r>
            <a:r>
              <a:rPr baseline="-25000" i="1" lang="en"/>
              <a:t>1</a:t>
            </a:r>
            <a:r>
              <a:rPr i="1" lang="en"/>
              <a:t> = leftSize + rightSize</a:t>
            </a:r>
            <a:endParaRPr i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// We will assume leftSize &gt; rightSize without loss of generality</a:t>
            </a:r>
            <a:endParaRPr i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(leftSize + rightSize &lt; CUTOFF)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sequential merge and copy into out[out1..out2]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 mid = (left</a:t>
            </a:r>
            <a:r>
              <a:rPr baseline="-25000" lang="en"/>
              <a:t>2</a:t>
            </a:r>
            <a:r>
              <a:rPr lang="en"/>
              <a:t> – left</a:t>
            </a:r>
            <a:r>
              <a:rPr baseline="-25000" lang="en"/>
              <a:t>1</a:t>
            </a:r>
            <a:r>
              <a:rPr lang="en"/>
              <a:t>)/2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binarySearch arr[right</a:t>
            </a:r>
            <a:r>
              <a:rPr baseline="-25000" lang="en"/>
              <a:t>1</a:t>
            </a:r>
            <a:r>
              <a:rPr lang="en"/>
              <a:t>..right</a:t>
            </a:r>
            <a:r>
              <a:rPr baseline="-25000" lang="en"/>
              <a:t>2</a:t>
            </a:r>
            <a:r>
              <a:rPr lang="en"/>
              <a:t>] to find j such that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arr[j] ≤ arr[mid] ≤ arr[j+1]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Merge(arr[], left</a:t>
            </a:r>
            <a:r>
              <a:rPr baseline="-25000" lang="en"/>
              <a:t>1</a:t>
            </a:r>
            <a:r>
              <a:rPr lang="en"/>
              <a:t>,     mid, right</a:t>
            </a:r>
            <a:r>
              <a:rPr baseline="-25000" lang="en"/>
              <a:t>1</a:t>
            </a:r>
            <a:r>
              <a:rPr lang="en"/>
              <a:t>, j,         out[], out</a:t>
            </a:r>
            <a:r>
              <a:rPr baseline="-25000" lang="en"/>
              <a:t>1</a:t>
            </a:r>
            <a:r>
              <a:rPr lang="en"/>
              <a:t>,                out</a:t>
            </a:r>
            <a:r>
              <a:rPr baseline="-25000" lang="en"/>
              <a:t>1</a:t>
            </a:r>
            <a:r>
              <a:rPr lang="en"/>
              <a:t>+mid+j)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Merge(arr[], mid+1, left</a:t>
            </a:r>
            <a:r>
              <a:rPr baseline="-25000" lang="en"/>
              <a:t>2</a:t>
            </a:r>
            <a:r>
              <a:rPr lang="en"/>
              <a:t>, j+1,    right2, out[], out</a:t>
            </a:r>
            <a:r>
              <a:rPr baseline="-25000" lang="en"/>
              <a:t>1</a:t>
            </a:r>
            <a:r>
              <a:rPr lang="en"/>
              <a:t>+mid+j+1, out</a:t>
            </a:r>
            <a:r>
              <a:rPr baseline="-25000" lang="en"/>
              <a:t>2</a:t>
            </a:r>
            <a:r>
              <a:rPr lang="en"/>
              <a:t>)</a:t>
            </a:r>
            <a:endParaRPr/>
          </a:p>
        </p:txBody>
      </p:sp>
      <p:sp>
        <p:nvSpPr>
          <p:cNvPr id="494" name="Google Shape;494;p42"/>
          <p:cNvSpPr/>
          <p:nvPr/>
        </p:nvSpPr>
        <p:spPr>
          <a:xfrm>
            <a:off x="4671300" y="273600"/>
            <a:ext cx="2168400" cy="31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6434825" y="1017725"/>
            <a:ext cx="2168400" cy="31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2"/>
          <p:cNvSpPr txBox="1"/>
          <p:nvPr/>
        </p:nvSpPr>
        <p:spPr>
          <a:xfrm>
            <a:off x="4519325" y="496525"/>
            <a:ext cx="648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left1</a:t>
            </a:r>
            <a:endParaRPr baseline="-25000" sz="1800">
              <a:solidFill>
                <a:schemeClr val="dk2"/>
              </a:solidFill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6312700" y="496525"/>
            <a:ext cx="648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left2</a:t>
            </a:r>
            <a:endParaRPr baseline="-25000" sz="1800">
              <a:solidFill>
                <a:schemeClr val="dk2"/>
              </a:solidFill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6363350" y="1240625"/>
            <a:ext cx="770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right1</a:t>
            </a:r>
            <a:endParaRPr baseline="-25000" sz="1800">
              <a:solidFill>
                <a:schemeClr val="dk2"/>
              </a:solidFill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7893925" y="1240625"/>
            <a:ext cx="770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right2</a:t>
            </a:r>
            <a:endParaRPr baseline="-25000" sz="1800">
              <a:solidFill>
                <a:schemeClr val="dk2"/>
              </a:solidFill>
            </a:endParaRPr>
          </a:p>
        </p:txBody>
      </p:sp>
      <p:pic>
        <p:nvPicPr>
          <p:cNvPr id="500" name="Google Shape;5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15" y="1173291"/>
            <a:ext cx="4545956" cy="50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28" y="2852509"/>
            <a:ext cx="393858" cy="58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921" y="3055681"/>
            <a:ext cx="1663580" cy="8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4701" y="3367555"/>
            <a:ext cx="1707229" cy="6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0049" y="3441206"/>
            <a:ext cx="616709" cy="33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921" y="4004010"/>
            <a:ext cx="1597502" cy="4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949" y="4351758"/>
            <a:ext cx="452100" cy="60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860" y="3012070"/>
            <a:ext cx="713266" cy="11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449" y="4250519"/>
            <a:ext cx="248121" cy="26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514" name="Google Shape;514;p43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Doing the </a:t>
            </a:r>
            <a:r>
              <a:rPr i="1" lang="en"/>
              <a:t>two recursive calls</a:t>
            </a:r>
            <a:r>
              <a:rPr lang="en"/>
              <a:t> in parallel but a </a:t>
            </a:r>
            <a:r>
              <a:rPr i="1" lang="en"/>
              <a:t>sequential merge</a:t>
            </a:r>
            <a:r>
              <a:rPr lang="en"/>
              <a:t>: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Work</a:t>
            </a:r>
            <a:r>
              <a:rPr lang="en"/>
              <a:t>: same as sequential O(n log n)</a:t>
            </a:r>
            <a:br>
              <a:rPr lang="en"/>
            </a:br>
            <a:r>
              <a:rPr lang="en"/>
              <a:t>	</a:t>
            </a:r>
            <a:r>
              <a:rPr b="1" lang="en"/>
              <a:t>Span</a:t>
            </a:r>
            <a:r>
              <a:rPr lang="en"/>
              <a:t>: T(n)=</a:t>
            </a:r>
            <a:r>
              <a:rPr b="1" lang="en">
                <a:solidFill>
                  <a:srgbClr val="FF0000"/>
                </a:solidFill>
              </a:rPr>
              <a:t>1</a:t>
            </a:r>
            <a:r>
              <a:rPr lang="en"/>
              <a:t>T(n/2)+O(n) which is O(n)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u="sng"/>
              <a:t>Parallel merge</a:t>
            </a:r>
            <a:r>
              <a:rPr lang="en"/>
              <a:t> makes </a:t>
            </a:r>
            <a:r>
              <a:rPr b="1" lang="en"/>
              <a:t>work</a:t>
            </a:r>
            <a:r>
              <a:rPr lang="en"/>
              <a:t> and </a:t>
            </a:r>
            <a:r>
              <a:rPr b="1" lang="en"/>
              <a:t>span</a:t>
            </a:r>
            <a:r>
              <a:rPr lang="en"/>
              <a:t> harder to compute…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merge step does an extra O(log n) binary search to find how to split the smaller subarray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 merge </a:t>
            </a:r>
            <a:r>
              <a:rPr i="1" lang="en"/>
              <a:t>n</a:t>
            </a:r>
            <a:r>
              <a:rPr lang="en"/>
              <a:t> elements total, do two smaller merges of possibly different sizes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-"/>
            </a:pPr>
            <a:r>
              <a:rPr lang="en">
                <a:solidFill>
                  <a:srgbClr val="1155CC"/>
                </a:solidFill>
              </a:rPr>
              <a:t>But worst-case split is (3/4)</a:t>
            </a:r>
            <a:r>
              <a:rPr i="1" lang="en">
                <a:solidFill>
                  <a:srgbClr val="1155CC"/>
                </a:solidFill>
              </a:rPr>
              <a:t>n</a:t>
            </a:r>
            <a:r>
              <a:rPr lang="en">
                <a:solidFill>
                  <a:srgbClr val="1155CC"/>
                </a:solidFill>
              </a:rPr>
              <a:t> and (1/4)</a:t>
            </a:r>
            <a:r>
              <a:rPr i="1" lang="en">
                <a:solidFill>
                  <a:srgbClr val="1155CC"/>
                </a:solidFill>
              </a:rPr>
              <a:t>n</a:t>
            </a:r>
            <a:endParaRPr i="1">
              <a:solidFill>
                <a:srgbClr val="1155CC"/>
              </a:solidFill>
            </a:endParaRPr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Happens when the two subarrays are of the same size (n/2) and the “smaller” subarray splits into two pieces of the most uneven sizes possible: one of size n/2, one of size 0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515" name="Google Shape;5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970" y="1483916"/>
            <a:ext cx="2084989" cy="5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064" y="1242357"/>
            <a:ext cx="6248419" cy="146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1084" y="2640780"/>
            <a:ext cx="923937" cy="49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3596" y="4061300"/>
            <a:ext cx="1584244" cy="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continued</a:t>
            </a:r>
            <a:endParaRPr/>
          </a:p>
        </p:txBody>
      </p:sp>
      <p:sp>
        <p:nvSpPr>
          <p:cNvPr id="524" name="Google Shape;524;p4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</a:t>
            </a:r>
            <a:r>
              <a:rPr b="1" lang="en" u="sng"/>
              <a:t>just</a:t>
            </a:r>
            <a:r>
              <a:rPr lang="en"/>
              <a:t> a parallel merge of n elements: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Work</a:t>
            </a:r>
            <a:r>
              <a:rPr lang="en"/>
              <a:t> is T(n) = T(3n/4) + T(n/4) + O(log n) 	which is O(n)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Span</a:t>
            </a:r>
            <a:r>
              <a:rPr lang="en"/>
              <a:t> is T(n) = T(3n/4) + O(log n), 			which is O(log</a:t>
            </a:r>
            <a:r>
              <a:rPr baseline="30000" lang="en"/>
              <a:t>2</a:t>
            </a:r>
            <a:r>
              <a:rPr lang="en"/>
              <a:t> 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(neither bound is immediately obvious, but “trust me”)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for </a:t>
            </a:r>
            <a:r>
              <a:rPr b="1" lang="en" u="sng"/>
              <a:t>mergesort</a:t>
            </a:r>
            <a:r>
              <a:rPr lang="en"/>
              <a:t> with parallel merge overall: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Work</a:t>
            </a:r>
            <a:r>
              <a:rPr lang="en"/>
              <a:t> is T(n) = 2T(n/2) + O(n), 		which is O(n log 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Span</a:t>
            </a:r>
            <a:r>
              <a:rPr lang="en"/>
              <a:t> is T(n) = 1T(n/2) + O(log</a:t>
            </a:r>
            <a:r>
              <a:rPr baseline="30000" lang="en"/>
              <a:t>2</a:t>
            </a:r>
            <a:r>
              <a:rPr lang="en"/>
              <a:t> n), 	which is O(log</a:t>
            </a:r>
            <a:r>
              <a:rPr baseline="30000" lang="en"/>
              <a:t>3</a:t>
            </a:r>
            <a:r>
              <a:rPr lang="en"/>
              <a:t> 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parallelism (work / span) is O(n / log</a:t>
            </a:r>
            <a:r>
              <a:rPr baseline="30000" lang="en"/>
              <a:t>2 </a:t>
            </a:r>
            <a:r>
              <a:rPr lang="en"/>
              <a:t>n)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quite as good as quicksort’s O(n / log n)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But (unlike Quicksort) this is a worst-case guarantee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as always this is just the asymptotic result</a:t>
            </a:r>
            <a:endParaRPr/>
          </a:p>
        </p:txBody>
      </p:sp>
      <p:pic>
        <p:nvPicPr>
          <p:cNvPr id="525" name="Google Shape;5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136" y="1184478"/>
            <a:ext cx="1709273" cy="71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163" y="1557138"/>
            <a:ext cx="739066" cy="47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9916" y="1594850"/>
            <a:ext cx="973875" cy="30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8753" y="1532109"/>
            <a:ext cx="180732" cy="23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0626" y="1538931"/>
            <a:ext cx="778943" cy="4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6890" y="2056162"/>
            <a:ext cx="1956816" cy="19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8444" y="1892165"/>
            <a:ext cx="1244579" cy="33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94175" y="3244477"/>
            <a:ext cx="2104482" cy="40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05792" y="3192983"/>
            <a:ext cx="1200563" cy="44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07374" y="3676374"/>
            <a:ext cx="1185209" cy="62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43251" y="4622272"/>
            <a:ext cx="2201111" cy="11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541" name="Google Shape;541;p4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Quicksort (best case)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b="1" lang="en">
                <a:solidFill>
                  <a:srgbClr val="980000"/>
                </a:solidFill>
              </a:rPr>
              <a:t>O(n log n)</a:t>
            </a:r>
            <a:r>
              <a:rPr lang="en"/>
              <a:t> - sequential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	--&gt; </a:t>
            </a:r>
            <a:r>
              <a:rPr b="1" lang="en">
                <a:solidFill>
                  <a:srgbClr val="FF9900"/>
                </a:solidFill>
              </a:rPr>
              <a:t>O(n)</a:t>
            </a:r>
            <a:r>
              <a:rPr lang="en"/>
              <a:t> span - parallel calls to quicksort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		--&gt; </a:t>
            </a:r>
            <a:r>
              <a:rPr b="1" lang="en">
                <a:solidFill>
                  <a:srgbClr val="38761D"/>
                </a:solidFill>
              </a:rPr>
              <a:t>O(log</a:t>
            </a:r>
            <a:r>
              <a:rPr b="1" baseline="30000" lang="en">
                <a:solidFill>
                  <a:srgbClr val="38761D"/>
                </a:solidFill>
              </a:rPr>
              <a:t>2</a:t>
            </a:r>
            <a:r>
              <a:rPr b="1" lang="en">
                <a:solidFill>
                  <a:srgbClr val="38761D"/>
                </a:solidFill>
              </a:rPr>
              <a:t> n)</a:t>
            </a:r>
            <a:r>
              <a:rPr lang="en"/>
              <a:t> span - parallel partition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Mergesort (worst case)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b="1" lang="en">
                <a:solidFill>
                  <a:srgbClr val="980000"/>
                </a:solidFill>
              </a:rPr>
              <a:t>O(n log n)</a:t>
            </a:r>
            <a:r>
              <a:rPr lang="en"/>
              <a:t> - sequential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	--&gt; </a:t>
            </a:r>
            <a:r>
              <a:rPr b="1" lang="en">
                <a:solidFill>
                  <a:srgbClr val="FF9900"/>
                </a:solidFill>
              </a:rPr>
              <a:t>O(n)</a:t>
            </a:r>
            <a:r>
              <a:rPr lang="en"/>
              <a:t> span - parallel calls to mergesort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		--&gt; </a:t>
            </a:r>
            <a:r>
              <a:rPr b="1" lang="en">
                <a:solidFill>
                  <a:srgbClr val="38761D"/>
                </a:solidFill>
              </a:rPr>
              <a:t>O(log</a:t>
            </a:r>
            <a:r>
              <a:rPr b="1" baseline="30000" lang="en">
                <a:solidFill>
                  <a:srgbClr val="38761D"/>
                </a:solidFill>
              </a:rPr>
              <a:t>3</a:t>
            </a:r>
            <a:r>
              <a:rPr b="1" lang="en">
                <a:solidFill>
                  <a:srgbClr val="38761D"/>
                </a:solidFill>
              </a:rPr>
              <a:t> n)</a:t>
            </a:r>
            <a:r>
              <a:rPr lang="en"/>
              <a:t> span - parallel merge</a:t>
            </a:r>
            <a:endParaRPr/>
          </a:p>
        </p:txBody>
      </p:sp>
      <p:pic>
        <p:nvPicPr>
          <p:cNvPr id="542" name="Google Shape;5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590" y="1638788"/>
            <a:ext cx="2370471" cy="3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520" y="2494261"/>
            <a:ext cx="1217436" cy="4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 sharing resources (memory)</a:t>
            </a:r>
            <a:endParaRPr/>
          </a:p>
        </p:txBody>
      </p:sp>
      <p:sp>
        <p:nvSpPr>
          <p:cNvPr id="549" name="Google Shape;549;p4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 far, we have been studying </a:t>
            </a:r>
            <a:r>
              <a:rPr lang="en">
                <a:solidFill>
                  <a:srgbClr val="0000FF"/>
                </a:solidFill>
              </a:rPr>
              <a:t>parallel algorithms</a:t>
            </a:r>
            <a:r>
              <a:rPr lang="en"/>
              <a:t> using the fork-join model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Reduce span via parallel tasks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Fork-Join algorithms all had a very simple </a:t>
            </a:r>
            <a:r>
              <a:rPr i="1" lang="en"/>
              <a:t>structure</a:t>
            </a:r>
            <a:r>
              <a:rPr lang="en"/>
              <a:t> to avoid </a:t>
            </a:r>
            <a:r>
              <a:rPr lang="en">
                <a:solidFill>
                  <a:srgbClr val="0000FF"/>
                </a:solidFill>
              </a:rPr>
              <a:t>race conditions</a:t>
            </a:r>
            <a:endParaRPr>
              <a:solidFill>
                <a:srgbClr val="0000FF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Each thread had memory “only it accessed”</a:t>
            </a:r>
            <a:endParaRPr/>
          </a:p>
          <a:p>
            <a:pPr indent="-33432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Example: each array sub-range accessed by only one thread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Result of forked process not accessed until after join() called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So the structure (mostly) ensured that bad simultaneous access wouldn’t occur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Strategy won’t work well when: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Memory</a:t>
            </a:r>
            <a:r>
              <a:rPr lang="en"/>
              <a:t> accessed by threads </a:t>
            </a:r>
            <a:r>
              <a:rPr b="1" lang="en"/>
              <a:t>is overlapping</a:t>
            </a:r>
            <a:r>
              <a:rPr lang="en"/>
              <a:t> or unpredictable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Threads are doing </a:t>
            </a:r>
            <a:r>
              <a:rPr b="1" lang="en"/>
              <a:t>independent tasks</a:t>
            </a:r>
            <a:r>
              <a:rPr lang="en"/>
              <a:t> needing </a:t>
            </a:r>
            <a:r>
              <a:rPr b="1" lang="en"/>
              <a:t>access to same resources</a:t>
            </a:r>
            <a:r>
              <a:rPr lang="en"/>
              <a:t> (rather than implementing the same algorithm)</a:t>
            </a:r>
            <a:endParaRPr/>
          </a:p>
        </p:txBody>
      </p:sp>
      <p:pic>
        <p:nvPicPr>
          <p:cNvPr id="550" name="Google Shape;5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676" y="1161840"/>
            <a:ext cx="1977881" cy="39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216" y="1488525"/>
            <a:ext cx="1516070" cy="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5579" y="2185448"/>
            <a:ext cx="4462848" cy="31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105" y="4064624"/>
            <a:ext cx="1410167" cy="39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4992" y="4655654"/>
            <a:ext cx="1872660" cy="11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3231" y="4631994"/>
            <a:ext cx="2730624" cy="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2" name="Google Shape;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36" y="0"/>
            <a:ext cx="826692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361" y="3316364"/>
            <a:ext cx="834909" cy="40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5894" y="3298019"/>
            <a:ext cx="635364" cy="46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prefix-sum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parallel-prefix algorithm does two passes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Each pass has O(n) work and O(log n) span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So in total there is O(n) work and O(log n) span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So like with array summing, parallelism is n/log n</a:t>
            </a:r>
            <a:endParaRPr sz="2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 exponential speedup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First pass builds a tree bottom-up: the “up” pass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Second pass traverses the tree top-down: the “down” pass</a:t>
            </a:r>
            <a:endParaRPr sz="200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397" y="1779918"/>
            <a:ext cx="3338437" cy="16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606" y="2578189"/>
            <a:ext cx="1252080" cy="76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Passes</a:t>
            </a:r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>
            <a:off x="4751088" y="2977193"/>
            <a:ext cx="2179098" cy="1571234"/>
            <a:chOff x="4153925" y="3458825"/>
            <a:chExt cx="1494375" cy="980000"/>
          </a:xfrm>
        </p:grpSpPr>
        <p:sp>
          <p:nvSpPr>
            <p:cNvPr id="98" name="Google Shape;98;p17"/>
            <p:cNvSpPr/>
            <p:nvPr/>
          </p:nvSpPr>
          <p:spPr>
            <a:xfrm>
              <a:off x="4347275" y="381657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4153925" y="417122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4560750" y="417122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967575" y="417122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5374400" y="417122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5161475" y="381657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4733250" y="3458825"/>
              <a:ext cx="273900" cy="267600"/>
            </a:xfrm>
            <a:prstGeom prst="ellipse">
              <a:avLst/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5" name="Google Shape;105;p17"/>
            <p:cNvCxnSpPr>
              <a:stCxn id="104" idx="3"/>
              <a:endCxn id="98" idx="0"/>
            </p:cNvCxnSpPr>
            <p:nvPr/>
          </p:nvCxnSpPr>
          <p:spPr>
            <a:xfrm flipH="1">
              <a:off x="4484162" y="3687236"/>
              <a:ext cx="289200" cy="12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6" name="Google Shape;106;p17"/>
            <p:cNvCxnSpPr>
              <a:stCxn id="104" idx="5"/>
              <a:endCxn id="103" idx="0"/>
            </p:cNvCxnSpPr>
            <p:nvPr/>
          </p:nvCxnSpPr>
          <p:spPr>
            <a:xfrm>
              <a:off x="4967038" y="3687236"/>
              <a:ext cx="331500" cy="12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" name="Google Shape;107;p17"/>
            <p:cNvCxnSpPr>
              <a:stCxn id="98" idx="3"/>
              <a:endCxn id="99" idx="0"/>
            </p:cNvCxnSpPr>
            <p:nvPr/>
          </p:nvCxnSpPr>
          <p:spPr>
            <a:xfrm flipH="1">
              <a:off x="4290787" y="4044986"/>
              <a:ext cx="96600" cy="12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" name="Google Shape;108;p17"/>
            <p:cNvCxnSpPr>
              <a:stCxn id="98" idx="5"/>
              <a:endCxn id="100" idx="0"/>
            </p:cNvCxnSpPr>
            <p:nvPr/>
          </p:nvCxnSpPr>
          <p:spPr>
            <a:xfrm>
              <a:off x="4581063" y="4044986"/>
              <a:ext cx="116700" cy="12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9" name="Google Shape;109;p17"/>
            <p:cNvCxnSpPr>
              <a:stCxn id="103" idx="3"/>
              <a:endCxn id="101" idx="0"/>
            </p:cNvCxnSpPr>
            <p:nvPr/>
          </p:nvCxnSpPr>
          <p:spPr>
            <a:xfrm flipH="1">
              <a:off x="5104387" y="4044986"/>
              <a:ext cx="97200" cy="12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" name="Google Shape;110;p17"/>
            <p:cNvCxnSpPr>
              <a:stCxn id="103" idx="5"/>
              <a:endCxn id="102" idx="0"/>
            </p:cNvCxnSpPr>
            <p:nvPr/>
          </p:nvCxnSpPr>
          <p:spPr>
            <a:xfrm>
              <a:off x="5395263" y="4044986"/>
              <a:ext cx="116100" cy="12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11" name="Google Shape;111;p17"/>
          <p:cNvGrpSpPr/>
          <p:nvPr/>
        </p:nvGrpSpPr>
        <p:grpSpPr>
          <a:xfrm>
            <a:off x="738192" y="1071597"/>
            <a:ext cx="2291650" cy="3113729"/>
            <a:chOff x="778700" y="1324975"/>
            <a:chExt cx="2271209" cy="3032164"/>
          </a:xfrm>
        </p:grpSpPr>
        <p:sp>
          <p:nvSpPr>
            <p:cNvPr id="112" name="Google Shape;112;p17"/>
            <p:cNvSpPr/>
            <p:nvPr/>
          </p:nvSpPr>
          <p:spPr>
            <a:xfrm>
              <a:off x="1072590" y="2019954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78700" y="2710711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397070" y="2710711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015439" y="2710711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633809" y="2710711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310165" y="2019954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1659268" y="1324975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9" name="Google Shape;119;p17"/>
            <p:cNvCxnSpPr>
              <a:stCxn id="118" idx="3"/>
              <a:endCxn id="112" idx="0"/>
            </p:cNvCxnSpPr>
            <p:nvPr/>
          </p:nvCxnSpPr>
          <p:spPr>
            <a:xfrm flipH="1">
              <a:off x="1280704" y="1636095"/>
              <a:ext cx="439500" cy="38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0" name="Google Shape;120;p17"/>
            <p:cNvCxnSpPr>
              <a:stCxn id="118" idx="5"/>
              <a:endCxn id="117" idx="0"/>
            </p:cNvCxnSpPr>
            <p:nvPr/>
          </p:nvCxnSpPr>
          <p:spPr>
            <a:xfrm>
              <a:off x="2014431" y="1636095"/>
              <a:ext cx="503700" cy="38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1" name="Google Shape;121;p17"/>
            <p:cNvCxnSpPr>
              <a:stCxn id="112" idx="3"/>
              <a:endCxn id="113" idx="0"/>
            </p:cNvCxnSpPr>
            <p:nvPr/>
          </p:nvCxnSpPr>
          <p:spPr>
            <a:xfrm flipH="1">
              <a:off x="986826" y="2331075"/>
              <a:ext cx="1467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2" name="Google Shape;122;p17"/>
            <p:cNvCxnSpPr>
              <a:stCxn id="112" idx="5"/>
              <a:endCxn id="114" idx="0"/>
            </p:cNvCxnSpPr>
            <p:nvPr/>
          </p:nvCxnSpPr>
          <p:spPr>
            <a:xfrm>
              <a:off x="1427753" y="2331075"/>
              <a:ext cx="1773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3" name="Google Shape;123;p17"/>
            <p:cNvCxnSpPr>
              <a:stCxn id="117" idx="3"/>
              <a:endCxn id="115" idx="0"/>
            </p:cNvCxnSpPr>
            <p:nvPr/>
          </p:nvCxnSpPr>
          <p:spPr>
            <a:xfrm flipH="1">
              <a:off x="2223502" y="2331075"/>
              <a:ext cx="1476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4" name="Google Shape;124;p17"/>
            <p:cNvCxnSpPr>
              <a:stCxn id="117" idx="5"/>
              <a:endCxn id="116" idx="0"/>
            </p:cNvCxnSpPr>
            <p:nvPr/>
          </p:nvCxnSpPr>
          <p:spPr>
            <a:xfrm>
              <a:off x="2665329" y="2331075"/>
              <a:ext cx="1764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5" name="Google Shape;125;p17"/>
            <p:cNvSpPr/>
            <p:nvPr/>
          </p:nvSpPr>
          <p:spPr>
            <a:xfrm>
              <a:off x="1072590" y="3401467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2310165" y="3401467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659268" y="3992639"/>
              <a:ext cx="416100" cy="3645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8" name="Google Shape;128;p17"/>
            <p:cNvCxnSpPr>
              <a:stCxn id="113" idx="4"/>
              <a:endCxn id="125" idx="1"/>
            </p:cNvCxnSpPr>
            <p:nvPr/>
          </p:nvCxnSpPr>
          <p:spPr>
            <a:xfrm>
              <a:off x="986750" y="3075211"/>
              <a:ext cx="1467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9" name="Google Shape;129;p17"/>
            <p:cNvCxnSpPr>
              <a:stCxn id="114" idx="4"/>
              <a:endCxn id="125" idx="7"/>
            </p:cNvCxnSpPr>
            <p:nvPr/>
          </p:nvCxnSpPr>
          <p:spPr>
            <a:xfrm flipH="1">
              <a:off x="1427820" y="3075211"/>
              <a:ext cx="1773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0" name="Google Shape;130;p17"/>
            <p:cNvCxnSpPr>
              <a:stCxn id="115" idx="4"/>
              <a:endCxn id="126" idx="1"/>
            </p:cNvCxnSpPr>
            <p:nvPr/>
          </p:nvCxnSpPr>
          <p:spPr>
            <a:xfrm>
              <a:off x="2223489" y="3075211"/>
              <a:ext cx="1476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1" name="Google Shape;131;p17"/>
            <p:cNvCxnSpPr>
              <a:stCxn id="116" idx="4"/>
              <a:endCxn id="126" idx="7"/>
            </p:cNvCxnSpPr>
            <p:nvPr/>
          </p:nvCxnSpPr>
          <p:spPr>
            <a:xfrm flipH="1">
              <a:off x="2665459" y="3075211"/>
              <a:ext cx="1764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2" name="Google Shape;132;p17"/>
            <p:cNvCxnSpPr>
              <a:stCxn id="125" idx="5"/>
              <a:endCxn id="127" idx="1"/>
            </p:cNvCxnSpPr>
            <p:nvPr/>
          </p:nvCxnSpPr>
          <p:spPr>
            <a:xfrm>
              <a:off x="1427753" y="3712587"/>
              <a:ext cx="2925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3" name="Google Shape;133;p17"/>
            <p:cNvCxnSpPr>
              <a:stCxn id="126" idx="3"/>
              <a:endCxn id="127" idx="7"/>
            </p:cNvCxnSpPr>
            <p:nvPr/>
          </p:nvCxnSpPr>
          <p:spPr>
            <a:xfrm flipH="1">
              <a:off x="2014402" y="3712587"/>
              <a:ext cx="3567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34" name="Google Shape;134;p17"/>
          <p:cNvGrpSpPr/>
          <p:nvPr/>
        </p:nvGrpSpPr>
        <p:grpSpPr>
          <a:xfrm>
            <a:off x="6677435" y="445032"/>
            <a:ext cx="2081067" cy="1824416"/>
            <a:chOff x="5511375" y="931700"/>
            <a:chExt cx="1494375" cy="1284800"/>
          </a:xfrm>
        </p:grpSpPr>
        <p:sp>
          <p:nvSpPr>
            <p:cNvPr id="135" name="Google Shape;135;p17"/>
            <p:cNvSpPr/>
            <p:nvPr/>
          </p:nvSpPr>
          <p:spPr>
            <a:xfrm>
              <a:off x="5704725" y="144185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511375" y="194890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918200" y="194890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325025" y="194890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731850" y="194890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518925" y="144185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090700" y="931700"/>
              <a:ext cx="273900" cy="267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2" name="Google Shape;142;p17"/>
            <p:cNvCxnSpPr>
              <a:stCxn id="141" idx="3"/>
              <a:endCxn id="135" idx="0"/>
            </p:cNvCxnSpPr>
            <p:nvPr/>
          </p:nvCxnSpPr>
          <p:spPr>
            <a:xfrm flipH="1">
              <a:off x="5841612" y="1160111"/>
              <a:ext cx="289200" cy="28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" name="Google Shape;143;p17"/>
            <p:cNvCxnSpPr>
              <a:stCxn id="141" idx="5"/>
              <a:endCxn id="140" idx="0"/>
            </p:cNvCxnSpPr>
            <p:nvPr/>
          </p:nvCxnSpPr>
          <p:spPr>
            <a:xfrm>
              <a:off x="6324488" y="1160111"/>
              <a:ext cx="331500" cy="28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" name="Google Shape;144;p17"/>
            <p:cNvCxnSpPr>
              <a:stCxn id="135" idx="3"/>
              <a:endCxn id="136" idx="0"/>
            </p:cNvCxnSpPr>
            <p:nvPr/>
          </p:nvCxnSpPr>
          <p:spPr>
            <a:xfrm flipH="1">
              <a:off x="5648237" y="1670261"/>
              <a:ext cx="96600" cy="278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" name="Google Shape;145;p17"/>
            <p:cNvCxnSpPr>
              <a:stCxn id="135" idx="5"/>
              <a:endCxn id="137" idx="0"/>
            </p:cNvCxnSpPr>
            <p:nvPr/>
          </p:nvCxnSpPr>
          <p:spPr>
            <a:xfrm>
              <a:off x="5938513" y="1670261"/>
              <a:ext cx="116700" cy="278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6" name="Google Shape;146;p17"/>
            <p:cNvCxnSpPr>
              <a:stCxn id="140" idx="3"/>
              <a:endCxn id="138" idx="0"/>
            </p:cNvCxnSpPr>
            <p:nvPr/>
          </p:nvCxnSpPr>
          <p:spPr>
            <a:xfrm flipH="1">
              <a:off x="6461837" y="1670261"/>
              <a:ext cx="97200" cy="278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7" name="Google Shape;147;p17"/>
            <p:cNvCxnSpPr>
              <a:stCxn id="140" idx="5"/>
              <a:endCxn id="139" idx="0"/>
            </p:cNvCxnSpPr>
            <p:nvPr/>
          </p:nvCxnSpPr>
          <p:spPr>
            <a:xfrm>
              <a:off x="6752713" y="1670261"/>
              <a:ext cx="116100" cy="278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8" name="Google Shape;148;p17"/>
          <p:cNvSpPr txBox="1"/>
          <p:nvPr/>
        </p:nvSpPr>
        <p:spPr>
          <a:xfrm>
            <a:off x="162125" y="3728925"/>
            <a:ext cx="14895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Pass #1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Fill in sum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381000" y="253700"/>
            <a:ext cx="14895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Pass #2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Fill in “From Left”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4347000" y="2571750"/>
            <a:ext cx="2291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Data Structure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 rot="-1010520">
            <a:off x="2886552" y="994040"/>
            <a:ext cx="334445" cy="1562717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3131100" y="1205825"/>
            <a:ext cx="12159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O(log n)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17"/>
          <p:cNvSpPr/>
          <p:nvPr/>
        </p:nvSpPr>
        <p:spPr>
          <a:xfrm rot="1831374">
            <a:off x="2593165" y="2737332"/>
            <a:ext cx="334329" cy="1562723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2837650" y="3465875"/>
            <a:ext cx="12159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O(log n)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4458500" y="4686325"/>
            <a:ext cx="2918400" cy="283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7528800" y="4600375"/>
            <a:ext cx="12159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output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7" name="Google Shape;157;p17"/>
          <p:cNvCxnSpPr/>
          <p:nvPr/>
        </p:nvCxnSpPr>
        <p:spPr>
          <a:xfrm>
            <a:off x="2827100" y="4154525"/>
            <a:ext cx="1580700" cy="121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51" y="2352522"/>
            <a:ext cx="2852177" cy="232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129" y="4042704"/>
            <a:ext cx="1884267" cy="64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631" y="965458"/>
            <a:ext cx="1379356" cy="33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675" y="1207288"/>
            <a:ext cx="2526311" cy="76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495" y="2585287"/>
            <a:ext cx="3049904" cy="9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6035" y="2684006"/>
            <a:ext cx="4054644" cy="190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426" y="1479512"/>
            <a:ext cx="858279" cy="5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Prefix: The Up Pass</a:t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build want to </a:t>
            </a:r>
            <a:r>
              <a:rPr lang="en" u="sng"/>
              <a:t>build a binary tree</a:t>
            </a:r>
            <a:r>
              <a:rPr lang="en"/>
              <a:t> where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Root has sum of the range [x,y)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node has sum of [lo,hi) and hi&gt;lo,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Left child has sum of [lo,middle)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Right child has sum of [middle,hi)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leaf has sum of [i,i+1), which is simply input[i]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is critical that we actually </a:t>
            </a:r>
            <a:r>
              <a:rPr lang="en" u="sng"/>
              <a:t>create the tree</a:t>
            </a:r>
            <a:r>
              <a:rPr lang="en"/>
              <a:t> as we will need it for the down pass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do not need an actual linked 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could use an array as we did with heaps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Analysis of first step</a:t>
            </a:r>
            <a:r>
              <a:rPr lang="en"/>
              <a:t>: Work = Span =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685" y="1148983"/>
            <a:ext cx="2030702" cy="44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734" y="0"/>
            <a:ext cx="73725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486" y="577335"/>
            <a:ext cx="3982708" cy="411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9759" y="1555962"/>
            <a:ext cx="4122628" cy="111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1252" y="2604051"/>
            <a:ext cx="5508760" cy="119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1311" y="3511771"/>
            <a:ext cx="914541" cy="28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2134" y="4639076"/>
            <a:ext cx="440715" cy="8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7792" y="3746173"/>
            <a:ext cx="5435063" cy="23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24321" y="2615405"/>
            <a:ext cx="549688" cy="6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72300" y="2689261"/>
            <a:ext cx="357029" cy="12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69361" y="2627285"/>
            <a:ext cx="330763" cy="2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99394" y="2641317"/>
            <a:ext cx="1686787" cy="129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17722" y="1617344"/>
            <a:ext cx="3379861" cy="20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76637" y="595412"/>
            <a:ext cx="362268" cy="20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75" y="0"/>
            <a:ext cx="73680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419" y="1133107"/>
            <a:ext cx="817163" cy="7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6211" y="255739"/>
            <a:ext cx="237524" cy="477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6164" y="854818"/>
            <a:ext cx="211870" cy="20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3988" y="1818603"/>
            <a:ext cx="227518" cy="22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07150" y="1756851"/>
            <a:ext cx="244880" cy="340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7331" y="1841946"/>
            <a:ext cx="336421" cy="20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43214" y="500550"/>
            <a:ext cx="1002837" cy="26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65041" y="1758364"/>
            <a:ext cx="328528" cy="7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40759" y="1554272"/>
            <a:ext cx="440730" cy="28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20355" y="952810"/>
            <a:ext cx="1910043" cy="76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59437" y="1478607"/>
            <a:ext cx="2375208" cy="42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25187" y="2035573"/>
            <a:ext cx="45406" cy="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30656" y="2597966"/>
            <a:ext cx="309667" cy="4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3597" y="2887034"/>
            <a:ext cx="204403" cy="21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956750" y="2044375"/>
            <a:ext cx="1849689" cy="10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995928" y="3084754"/>
            <a:ext cx="493944" cy="7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41613" y="2871388"/>
            <a:ext cx="315255" cy="21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998423" y="2057647"/>
            <a:ext cx="1134833" cy="112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327959" y="2069845"/>
            <a:ext cx="3179237" cy="7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418384" y="3069146"/>
            <a:ext cx="478576" cy="8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32500" y="1766942"/>
            <a:ext cx="1246701" cy="116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521909" y="2761389"/>
            <a:ext cx="338098" cy="40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368222" y="3124795"/>
            <a:ext cx="1043423" cy="109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851074" y="4026438"/>
            <a:ext cx="281222" cy="21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055520" y="3170087"/>
            <a:ext cx="793438" cy="106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5316589" y="4014682"/>
            <a:ext cx="370860" cy="18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639241" y="3223665"/>
            <a:ext cx="707785" cy="81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077833" y="4032166"/>
            <a:ext cx="358635" cy="18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784388" y="3106449"/>
            <a:ext cx="1099431" cy="116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273499" y="4189586"/>
            <a:ext cx="4019174" cy="88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5250716" y="4822355"/>
            <a:ext cx="2495916" cy="27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93" y="0"/>
            <a:ext cx="757541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820" y="584502"/>
            <a:ext cx="2372553" cy="108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9853" y="1718370"/>
            <a:ext cx="1551703" cy="139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6699" y="4571267"/>
            <a:ext cx="257028" cy="20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8818" y="426801"/>
            <a:ext cx="6537254" cy="402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