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06a50312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06a5031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706a50312e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706a50312e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706a50312e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2706a50312e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706a50312e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706a50312e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706a50312e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706a50312e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really infinity - but as many as I can practically use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706a50312e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2706a50312e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706a50312e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2706a50312e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2706a50312e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2706a50312e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2706a50312e_0_2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2706a50312e_0_2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2706a50312e_0_2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2706a50312e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2706a50312e_0_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2706a50312e_0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706a50312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706a50312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2706a50312e_0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2706a50312e_0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2706a50312e_0_2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2706a50312e_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2706a50312e_0_2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2706a50312e_0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2706a50312e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2706a50312e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706a50312e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2706a50312e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2706a50312e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3" name="Google Shape;453;g2706a50312e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706a50312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706a50312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happens if right.compute and left.join calls are switched?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would you change to make this calculate the MAXIMUM of an array, not the sum?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706a50312e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706a50312e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706a50312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706a50312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706a50312e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706a50312e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706a50312e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706a50312e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706a50312e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2706a50312e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What’s different now compared with our sum and max tasks?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706a50312e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2706a50312e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4.png"/><Relationship Id="rId4" Type="http://schemas.openxmlformats.org/officeDocument/2006/relationships/image" Target="../media/image20.png"/><Relationship Id="rId5" Type="http://schemas.openxmlformats.org/officeDocument/2006/relationships/image" Target="../media/image39.png"/><Relationship Id="rId6" Type="http://schemas.openxmlformats.org/officeDocument/2006/relationships/image" Target="../media/image25.png"/><Relationship Id="rId7" Type="http://schemas.openxmlformats.org/officeDocument/2006/relationships/image" Target="../media/image2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8.png"/><Relationship Id="rId4" Type="http://schemas.openxmlformats.org/officeDocument/2006/relationships/image" Target="../media/image27.png"/><Relationship Id="rId5" Type="http://schemas.openxmlformats.org/officeDocument/2006/relationships/image" Target="../media/image29.png"/><Relationship Id="rId6" Type="http://schemas.openxmlformats.org/officeDocument/2006/relationships/image" Target="../media/image8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0.png"/><Relationship Id="rId4" Type="http://schemas.openxmlformats.org/officeDocument/2006/relationships/image" Target="../media/image3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3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5.png"/><Relationship Id="rId7" Type="http://schemas.openxmlformats.org/officeDocument/2006/relationships/image" Target="../media/image42.png"/><Relationship Id="rId8" Type="http://schemas.openxmlformats.org/officeDocument/2006/relationships/image" Target="../media/image4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7.png"/><Relationship Id="rId4" Type="http://schemas.openxmlformats.org/officeDocument/2006/relationships/image" Target="../media/image50.png"/><Relationship Id="rId5" Type="http://schemas.openxmlformats.org/officeDocument/2006/relationships/image" Target="../media/image41.png"/><Relationship Id="rId6" Type="http://schemas.openxmlformats.org/officeDocument/2006/relationships/image" Target="../media/image5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7.png"/><Relationship Id="rId4" Type="http://schemas.openxmlformats.org/officeDocument/2006/relationships/image" Target="../media/image40.png"/><Relationship Id="rId10" Type="http://schemas.openxmlformats.org/officeDocument/2006/relationships/image" Target="../media/image51.png"/><Relationship Id="rId9" Type="http://schemas.openxmlformats.org/officeDocument/2006/relationships/image" Target="../media/image86.png"/><Relationship Id="rId5" Type="http://schemas.openxmlformats.org/officeDocument/2006/relationships/image" Target="../media/image52.png"/><Relationship Id="rId6" Type="http://schemas.openxmlformats.org/officeDocument/2006/relationships/image" Target="../media/image87.png"/><Relationship Id="rId7" Type="http://schemas.openxmlformats.org/officeDocument/2006/relationships/image" Target="../media/image48.png"/><Relationship Id="rId8" Type="http://schemas.openxmlformats.org/officeDocument/2006/relationships/image" Target="../media/image5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5.png"/><Relationship Id="rId4" Type="http://schemas.openxmlformats.org/officeDocument/2006/relationships/image" Target="../media/image55.png"/><Relationship Id="rId5" Type="http://schemas.openxmlformats.org/officeDocument/2006/relationships/image" Target="../media/image59.png"/><Relationship Id="rId6" Type="http://schemas.openxmlformats.org/officeDocument/2006/relationships/image" Target="../media/image61.png"/><Relationship Id="rId7" Type="http://schemas.openxmlformats.org/officeDocument/2006/relationships/image" Target="../media/image70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4.png"/><Relationship Id="rId4" Type="http://schemas.openxmlformats.org/officeDocument/2006/relationships/image" Target="../media/image69.png"/><Relationship Id="rId11" Type="http://schemas.openxmlformats.org/officeDocument/2006/relationships/image" Target="../media/image66.png"/><Relationship Id="rId10" Type="http://schemas.openxmlformats.org/officeDocument/2006/relationships/image" Target="../media/image63.png"/><Relationship Id="rId12" Type="http://schemas.openxmlformats.org/officeDocument/2006/relationships/image" Target="../media/image108.png"/><Relationship Id="rId9" Type="http://schemas.openxmlformats.org/officeDocument/2006/relationships/image" Target="../media/image97.png"/><Relationship Id="rId5" Type="http://schemas.openxmlformats.org/officeDocument/2006/relationships/image" Target="../media/image77.png"/><Relationship Id="rId6" Type="http://schemas.openxmlformats.org/officeDocument/2006/relationships/image" Target="../media/image57.png"/><Relationship Id="rId7" Type="http://schemas.openxmlformats.org/officeDocument/2006/relationships/image" Target="../media/image58.png"/><Relationship Id="rId8" Type="http://schemas.openxmlformats.org/officeDocument/2006/relationships/image" Target="../media/image60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7.png"/><Relationship Id="rId4" Type="http://schemas.openxmlformats.org/officeDocument/2006/relationships/image" Target="../media/image118.png"/><Relationship Id="rId11" Type="http://schemas.openxmlformats.org/officeDocument/2006/relationships/image" Target="../media/image79.png"/><Relationship Id="rId10" Type="http://schemas.openxmlformats.org/officeDocument/2006/relationships/image" Target="../media/image68.png"/><Relationship Id="rId9" Type="http://schemas.openxmlformats.org/officeDocument/2006/relationships/image" Target="../media/image81.png"/><Relationship Id="rId5" Type="http://schemas.openxmlformats.org/officeDocument/2006/relationships/image" Target="../media/image117.png"/><Relationship Id="rId6" Type="http://schemas.openxmlformats.org/officeDocument/2006/relationships/image" Target="../media/image116.png"/><Relationship Id="rId7" Type="http://schemas.openxmlformats.org/officeDocument/2006/relationships/image" Target="../media/image114.png"/><Relationship Id="rId8" Type="http://schemas.openxmlformats.org/officeDocument/2006/relationships/image" Target="../media/image1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5.png"/><Relationship Id="rId4" Type="http://schemas.openxmlformats.org/officeDocument/2006/relationships/image" Target="../media/image71.png"/><Relationship Id="rId5" Type="http://schemas.openxmlformats.org/officeDocument/2006/relationships/image" Target="../media/image72.png"/><Relationship Id="rId6" Type="http://schemas.openxmlformats.org/officeDocument/2006/relationships/image" Target="../media/image74.png"/><Relationship Id="rId7" Type="http://schemas.openxmlformats.org/officeDocument/2006/relationships/image" Target="../media/image78.png"/><Relationship Id="rId8" Type="http://schemas.openxmlformats.org/officeDocument/2006/relationships/image" Target="../media/image7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75.png"/><Relationship Id="rId4" Type="http://schemas.openxmlformats.org/officeDocument/2006/relationships/image" Target="../media/image82.png"/><Relationship Id="rId5" Type="http://schemas.openxmlformats.org/officeDocument/2006/relationships/image" Target="../media/image80.png"/><Relationship Id="rId6" Type="http://schemas.openxmlformats.org/officeDocument/2006/relationships/image" Target="../media/image83.png"/><Relationship Id="rId7" Type="http://schemas.openxmlformats.org/officeDocument/2006/relationships/image" Target="../media/image84.png"/><Relationship Id="rId8" Type="http://schemas.openxmlformats.org/officeDocument/2006/relationships/image" Target="../media/image8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0.png"/><Relationship Id="rId4" Type="http://schemas.openxmlformats.org/officeDocument/2006/relationships/image" Target="../media/image100.png"/><Relationship Id="rId11" Type="http://schemas.openxmlformats.org/officeDocument/2006/relationships/image" Target="../media/image104.png"/><Relationship Id="rId10" Type="http://schemas.openxmlformats.org/officeDocument/2006/relationships/image" Target="../media/image93.png"/><Relationship Id="rId12" Type="http://schemas.openxmlformats.org/officeDocument/2006/relationships/image" Target="../media/image101.png"/><Relationship Id="rId9" Type="http://schemas.openxmlformats.org/officeDocument/2006/relationships/image" Target="../media/image94.png"/><Relationship Id="rId5" Type="http://schemas.openxmlformats.org/officeDocument/2006/relationships/image" Target="../media/image92.png"/><Relationship Id="rId6" Type="http://schemas.openxmlformats.org/officeDocument/2006/relationships/image" Target="../media/image95.png"/><Relationship Id="rId7" Type="http://schemas.openxmlformats.org/officeDocument/2006/relationships/image" Target="../media/image91.png"/><Relationship Id="rId8" Type="http://schemas.openxmlformats.org/officeDocument/2006/relationships/image" Target="../media/image96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98.png"/><Relationship Id="rId4" Type="http://schemas.openxmlformats.org/officeDocument/2006/relationships/image" Target="../media/image113.png"/><Relationship Id="rId9" Type="http://schemas.openxmlformats.org/officeDocument/2006/relationships/image" Target="../media/image111.png"/><Relationship Id="rId5" Type="http://schemas.openxmlformats.org/officeDocument/2006/relationships/image" Target="../media/image112.png"/><Relationship Id="rId6" Type="http://schemas.openxmlformats.org/officeDocument/2006/relationships/image" Target="../media/image102.png"/><Relationship Id="rId7" Type="http://schemas.openxmlformats.org/officeDocument/2006/relationships/image" Target="../media/image103.png"/><Relationship Id="rId8" Type="http://schemas.openxmlformats.org/officeDocument/2006/relationships/image" Target="../media/image107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9.png"/><Relationship Id="rId4" Type="http://schemas.openxmlformats.org/officeDocument/2006/relationships/image" Target="../media/image110.png"/><Relationship Id="rId5" Type="http://schemas.openxmlformats.org/officeDocument/2006/relationships/image" Target="../media/image10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2.png"/><Relationship Id="rId9" Type="http://schemas.openxmlformats.org/officeDocument/2006/relationships/image" Target="../media/image28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8.png"/><Relationship Id="rId8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4.png"/><Relationship Id="rId5" Type="http://schemas.openxmlformats.org/officeDocument/2006/relationships/image" Target="../media/image9.png"/><Relationship Id="rId6" Type="http://schemas.openxmlformats.org/officeDocument/2006/relationships/image" Target="../media/image6.png"/><Relationship Id="rId7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14.png"/><Relationship Id="rId5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8.png"/><Relationship Id="rId4" Type="http://schemas.openxmlformats.org/officeDocument/2006/relationships/image" Target="../media/image17.png"/><Relationship Id="rId5" Type="http://schemas.openxmlformats.org/officeDocument/2006/relationships/image" Target="../media/image16.png"/><Relationship Id="rId6" Type="http://schemas.openxmlformats.org/officeDocument/2006/relationships/image" Target="../media/image1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png"/><Relationship Id="rId4" Type="http://schemas.openxmlformats.org/officeDocument/2006/relationships/image" Target="../media/image49.png"/><Relationship Id="rId11" Type="http://schemas.openxmlformats.org/officeDocument/2006/relationships/image" Target="../media/image22.png"/><Relationship Id="rId10" Type="http://schemas.openxmlformats.org/officeDocument/2006/relationships/image" Target="../media/image26.png"/><Relationship Id="rId9" Type="http://schemas.openxmlformats.org/officeDocument/2006/relationships/image" Target="../media/image62.png"/><Relationship Id="rId5" Type="http://schemas.openxmlformats.org/officeDocument/2006/relationships/image" Target="../media/image44.png"/><Relationship Id="rId6" Type="http://schemas.openxmlformats.org/officeDocument/2006/relationships/image" Target="../media/image46.png"/><Relationship Id="rId7" Type="http://schemas.openxmlformats.org/officeDocument/2006/relationships/image" Target="../media/image73.png"/><Relationship Id="rId8" Type="http://schemas.openxmlformats.org/officeDocument/2006/relationships/image" Target="../media/image4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3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Analysis of Fork-Join Parallel Programs</a:t>
            </a:r>
            <a:endParaRPr sz="2500"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Trees</a:t>
            </a:r>
            <a:endParaRPr/>
          </a:p>
        </p:txBody>
      </p:sp>
      <p:sp>
        <p:nvSpPr>
          <p:cNvPr id="276" name="Google Shape;276;p22"/>
          <p:cNvSpPr txBox="1"/>
          <p:nvPr>
            <p:ph idx="1" type="body"/>
          </p:nvPr>
        </p:nvSpPr>
        <p:spPr>
          <a:xfrm>
            <a:off x="311700" y="1152475"/>
            <a:ext cx="8520600" cy="374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Maps and reductions work just fine on balanced trees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Divide-and-conquer each child rather than array sub-ranges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Correct for unbalanced trees, but won’t get much speed-up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Example: minimum element in an </a:t>
            </a:r>
            <a:r>
              <a:rPr i="1" lang="en" sz="2000" u="sng"/>
              <a:t>unsorted</a:t>
            </a:r>
            <a:r>
              <a:rPr lang="en" sz="2000"/>
              <a:t> but balanced binary tree in O(log n) time given enough processors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How to do the sequential cut-off?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Store number-of-descendants at each node (easy to maintain)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Or could approximate it with, e.g., AVL-tree height</a:t>
            </a:r>
            <a:endParaRPr sz="2000"/>
          </a:p>
        </p:txBody>
      </p:sp>
      <p:pic>
        <p:nvPicPr>
          <p:cNvPr id="277" name="Google Shape;27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94307" y="233944"/>
            <a:ext cx="989797" cy="8423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99796" y="1819905"/>
            <a:ext cx="3689318" cy="454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97432" y="2623122"/>
            <a:ext cx="2074622" cy="105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67518" y="4205733"/>
            <a:ext cx="1884546" cy="112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87755" y="2665641"/>
            <a:ext cx="1329758" cy="979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Lists</a:t>
            </a:r>
            <a:endParaRPr/>
          </a:p>
        </p:txBody>
      </p:sp>
      <p:sp>
        <p:nvSpPr>
          <p:cNvPr id="287" name="Google Shape;287;p23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Can you parallelize maps or reduces over linked lists?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 Increment all elements of a linked list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 Sum all elements of a linked list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Parallelism still beneficial for expensive per-element operations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Once again, data structures matter!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parallelism, balanced trees generally better than lists so that we can get to all the data exponentially faster O(log n) vs. O(n)</a:t>
            </a:r>
            <a:endParaRPr/>
          </a:p>
          <a:p>
            <a:pPr indent="-339305" lvl="1" marL="914400" rtl="0" algn="l">
              <a:spcBef>
                <a:spcPts val="0"/>
              </a:spcBef>
              <a:spcAft>
                <a:spcPts val="0"/>
              </a:spcAft>
              <a:buSzPts val="1743"/>
              <a:buChar char="○"/>
            </a:pPr>
            <a:r>
              <a:rPr lang="en" sz="1743"/>
              <a:t>Trees have the same flexibility as lists compared to arrays (in terms of say inserting an item in the middle of the list)</a:t>
            </a:r>
            <a:endParaRPr sz="1743"/>
          </a:p>
        </p:txBody>
      </p:sp>
      <p:pic>
        <p:nvPicPr>
          <p:cNvPr id="288" name="Google Shape;28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26321" y="2501271"/>
            <a:ext cx="4609275" cy="105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39071" y="1873496"/>
            <a:ext cx="3183289" cy="335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07905" y="2428360"/>
            <a:ext cx="1180758" cy="76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65772" y="2352869"/>
            <a:ext cx="3453976" cy="118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Analyzing algorithms</a:t>
            </a:r>
            <a:endParaRPr/>
          </a:p>
        </p:txBody>
      </p:sp>
      <p:sp>
        <p:nvSpPr>
          <p:cNvPr id="297" name="Google Shape;297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How to measure efficiency?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Want asymptotic bounds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Want to analyze the algorithm without regard to a specific number of processors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key “magic” of the ForkJoin Framework is getting expected run-time performance asymptotically optimal for the available number of processors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So we can analyze algorithms assuming this guarantee</a:t>
            </a:r>
            <a:endParaRPr sz="2000"/>
          </a:p>
        </p:txBody>
      </p:sp>
      <p:pic>
        <p:nvPicPr>
          <p:cNvPr id="298" name="Google Shape;29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0806" y="2001412"/>
            <a:ext cx="1928066" cy="104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3729" y="2724899"/>
            <a:ext cx="1493289" cy="9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and Span</a:t>
            </a:r>
            <a:endParaRPr/>
          </a:p>
        </p:txBody>
      </p:sp>
      <p:sp>
        <p:nvSpPr>
          <p:cNvPr id="305" name="Google Shape;305;p25"/>
          <p:cNvSpPr txBox="1"/>
          <p:nvPr>
            <p:ph idx="1" type="body"/>
          </p:nvPr>
        </p:nvSpPr>
        <p:spPr>
          <a:xfrm>
            <a:off x="311700" y="1152475"/>
            <a:ext cx="8520600" cy="39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Let </a:t>
            </a:r>
            <a:r>
              <a:rPr b="1" lang="en">
                <a:solidFill>
                  <a:srgbClr val="0000FF"/>
                </a:solidFill>
              </a:rPr>
              <a:t>T</a:t>
            </a:r>
            <a:r>
              <a:rPr b="1" baseline="-25000" lang="en">
                <a:solidFill>
                  <a:srgbClr val="0000FF"/>
                </a:solidFill>
              </a:rPr>
              <a:t>P</a:t>
            </a:r>
            <a:r>
              <a:rPr lang="en">
                <a:solidFill>
                  <a:srgbClr val="0000FF"/>
                </a:solidFill>
              </a:rPr>
              <a:t> </a:t>
            </a:r>
            <a:r>
              <a:rPr lang="en"/>
              <a:t>be the running time if there are </a:t>
            </a:r>
            <a:r>
              <a:rPr b="1" lang="en">
                <a:solidFill>
                  <a:srgbClr val="0000FF"/>
                </a:solidFill>
              </a:rPr>
              <a:t>P</a:t>
            </a:r>
            <a:r>
              <a:rPr lang="en"/>
              <a:t> processors available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Two key measures of run-time: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solidFill>
                  <a:srgbClr val="0000FF"/>
                </a:solidFill>
              </a:rPr>
              <a:t>Work</a:t>
            </a:r>
            <a:r>
              <a:rPr lang="en"/>
              <a:t>: How long it would take 1 processor = </a:t>
            </a:r>
            <a:r>
              <a:rPr b="1" lang="en">
                <a:solidFill>
                  <a:srgbClr val="0000FF"/>
                </a:solidFill>
              </a:rPr>
              <a:t>T</a:t>
            </a:r>
            <a:r>
              <a:rPr b="1" baseline="-25000" lang="en">
                <a:solidFill>
                  <a:srgbClr val="0000FF"/>
                </a:solidFill>
              </a:rPr>
              <a:t>1</a:t>
            </a:r>
            <a:endParaRPr b="1" baseline="-25000">
              <a:solidFill>
                <a:srgbClr val="0000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Just “sequentialize” the recursive forking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Cumulative work that all processors must complete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solidFill>
                  <a:srgbClr val="0000FF"/>
                </a:solidFill>
              </a:rPr>
              <a:t>Span</a:t>
            </a:r>
            <a:r>
              <a:rPr lang="en"/>
              <a:t>: How long it would take infinity processors = </a:t>
            </a:r>
            <a:r>
              <a:rPr b="1" lang="en">
                <a:solidFill>
                  <a:srgbClr val="0000FF"/>
                </a:solidFill>
              </a:rPr>
              <a:t>T</a:t>
            </a:r>
            <a:r>
              <a:rPr b="1" baseline="-25000" lang="en">
                <a:solidFill>
                  <a:srgbClr val="0000FF"/>
                </a:solidFill>
              </a:rPr>
              <a:t>∞</a:t>
            </a:r>
            <a:endParaRPr b="1" baseline="-25000">
              <a:solidFill>
                <a:srgbClr val="0000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hypothetical ideal for parallelization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This is the longest “dependence chain” in the computation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Example: O(log n) for summing an array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Also called “critical path length” or “computational depth”</a:t>
            </a:r>
            <a:endParaRPr/>
          </a:p>
        </p:txBody>
      </p:sp>
      <p:pic>
        <p:nvPicPr>
          <p:cNvPr id="306" name="Google Shape;30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170" y="1129694"/>
            <a:ext cx="540645" cy="519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81446" y="1511725"/>
            <a:ext cx="295556" cy="49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52672" y="2133221"/>
            <a:ext cx="408092" cy="478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32074" y="3094439"/>
            <a:ext cx="5478372" cy="621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49398" y="3298118"/>
            <a:ext cx="539979" cy="168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75073" y="2433116"/>
            <a:ext cx="674659" cy="702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DAG (Directed Acyclic Graph)</a:t>
            </a:r>
            <a:endParaRPr/>
          </a:p>
        </p:txBody>
      </p:sp>
      <p:sp>
        <p:nvSpPr>
          <p:cNvPr id="317" name="Google Shape;317;p26"/>
          <p:cNvSpPr txBox="1"/>
          <p:nvPr>
            <p:ph idx="1" type="body"/>
          </p:nvPr>
        </p:nvSpPr>
        <p:spPr>
          <a:xfrm>
            <a:off x="311700" y="1152475"/>
            <a:ext cx="8520600" cy="385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program execution using fork and join can be seen as a DAG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Nodes: Pieces of work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Edges: Source must finish before destination starts</a:t>
            </a:r>
            <a:endParaRPr/>
          </a:p>
          <a:p>
            <a:pPr indent="-342900" lvl="0" marL="3200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fork “ends a node” and makes two outgoing edges</a:t>
            </a:r>
            <a:endParaRPr/>
          </a:p>
          <a:p>
            <a:pPr indent="-342900" lvl="0" marL="36576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New thread</a:t>
            </a:r>
            <a:endParaRPr/>
          </a:p>
          <a:p>
            <a:pPr indent="-342900" lvl="0" marL="36576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Continuation of current thread</a:t>
            </a:r>
            <a:endParaRPr/>
          </a:p>
          <a:p>
            <a:pPr indent="-342900" lvl="0" marL="3200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join “ends a node” and makes a node with two incoming edges</a:t>
            </a:r>
            <a:endParaRPr/>
          </a:p>
          <a:p>
            <a:pPr indent="-342900" lvl="0" marL="36576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Node just ended</a:t>
            </a:r>
            <a:endParaRPr/>
          </a:p>
          <a:p>
            <a:pPr indent="-342900" lvl="0" marL="36576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Last node of thread joined on</a:t>
            </a:r>
            <a:endParaRPr/>
          </a:p>
        </p:txBody>
      </p:sp>
      <p:pic>
        <p:nvPicPr>
          <p:cNvPr id="318" name="Google Shape;31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600" y="2143500"/>
            <a:ext cx="2532225" cy="30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1403" y="2164062"/>
            <a:ext cx="2140844" cy="1287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40317" y="2381386"/>
            <a:ext cx="667114" cy="29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1204" y="3336011"/>
            <a:ext cx="1742182" cy="629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simple examples</a:t>
            </a:r>
            <a:endParaRPr/>
          </a:p>
        </p:txBody>
      </p:sp>
      <p:pic>
        <p:nvPicPr>
          <p:cNvPr id="327" name="Google Shape;32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3725" y="1651350"/>
            <a:ext cx="6656300" cy="34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join</a:t>
            </a:r>
            <a:r>
              <a:rPr lang="en"/>
              <a:t> are very flexible, but divide-and-conquer maps and reductions use them in a very basic way: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tree on top of an</a:t>
            </a:r>
            <a:br>
              <a:rPr lang="en"/>
            </a:br>
            <a:r>
              <a:rPr lang="en"/>
              <a:t>upside-down tree</a:t>
            </a:r>
            <a:endParaRPr/>
          </a:p>
        </p:txBody>
      </p:sp>
      <p:sp>
        <p:nvSpPr>
          <p:cNvPr id="329" name="Google Shape;329;p27"/>
          <p:cNvSpPr/>
          <p:nvPr/>
        </p:nvSpPr>
        <p:spPr>
          <a:xfrm>
            <a:off x="2106700" y="4706475"/>
            <a:ext cx="1109400" cy="76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7"/>
          <p:cNvSpPr/>
          <p:nvPr/>
        </p:nvSpPr>
        <p:spPr>
          <a:xfrm>
            <a:off x="8209400" y="4970950"/>
            <a:ext cx="1109400" cy="76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31" name="Google Shape;331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25116" y="1624896"/>
            <a:ext cx="5645019" cy="2661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simple examples</a:t>
            </a:r>
            <a:endParaRPr/>
          </a:p>
        </p:txBody>
      </p:sp>
      <p:pic>
        <p:nvPicPr>
          <p:cNvPr id="337" name="Google Shape;33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3725" y="1651350"/>
            <a:ext cx="6656300" cy="34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join</a:t>
            </a:r>
            <a:r>
              <a:rPr lang="en"/>
              <a:t> are very flexible, but divide-and-conquer maps and reductions use them in a very basic way: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tree on top of an</a:t>
            </a:r>
            <a:br>
              <a:rPr lang="en"/>
            </a:br>
            <a:r>
              <a:rPr lang="en"/>
              <a:t>upside-down tree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FF"/>
                </a:solidFill>
              </a:rPr>
              <a:t>T</a:t>
            </a:r>
            <a:r>
              <a:rPr b="1" baseline="-25000" lang="en" sz="2400">
                <a:solidFill>
                  <a:srgbClr val="0000FF"/>
                </a:solidFill>
              </a:rPr>
              <a:t>1</a:t>
            </a:r>
            <a:r>
              <a:rPr b="1" lang="en" sz="2400">
                <a:solidFill>
                  <a:srgbClr val="0000FF"/>
                </a:solidFill>
              </a:rPr>
              <a:t> = O(             )</a:t>
            </a:r>
            <a:endParaRPr b="1" sz="24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400">
                <a:solidFill>
                  <a:srgbClr val="0000FF"/>
                </a:solidFill>
              </a:rPr>
              <a:t>T</a:t>
            </a:r>
            <a:r>
              <a:rPr b="1" baseline="-25000" lang="en" sz="2400">
                <a:solidFill>
                  <a:srgbClr val="0000FF"/>
                </a:solidFill>
              </a:rPr>
              <a:t>∞</a:t>
            </a:r>
            <a:r>
              <a:rPr b="1" lang="en" sz="2400">
                <a:solidFill>
                  <a:srgbClr val="0000FF"/>
                </a:solidFill>
              </a:rPr>
              <a:t> = O(             )</a:t>
            </a:r>
            <a:endParaRPr b="1" sz="2400">
              <a:solidFill>
                <a:srgbClr val="0000FF"/>
              </a:solidFill>
            </a:endParaRPr>
          </a:p>
        </p:txBody>
      </p:sp>
      <p:sp>
        <p:nvSpPr>
          <p:cNvPr id="339" name="Google Shape;339;p28"/>
          <p:cNvSpPr/>
          <p:nvPr/>
        </p:nvSpPr>
        <p:spPr>
          <a:xfrm>
            <a:off x="2106700" y="4706475"/>
            <a:ext cx="1109400" cy="76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8"/>
          <p:cNvSpPr/>
          <p:nvPr/>
        </p:nvSpPr>
        <p:spPr>
          <a:xfrm>
            <a:off x="8209400" y="4970950"/>
            <a:ext cx="1109400" cy="76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41" name="Google Shape;341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94133" y="3241213"/>
            <a:ext cx="5036960" cy="502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32521" y="3044437"/>
            <a:ext cx="300306" cy="228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76169" y="3340463"/>
            <a:ext cx="336421" cy="336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76384" y="3876055"/>
            <a:ext cx="868786" cy="55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203407" y="1657263"/>
            <a:ext cx="3968528" cy="1544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742215" y="1530474"/>
            <a:ext cx="472848" cy="324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2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930007" y="2018179"/>
            <a:ext cx="2160101" cy="2859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Connecting to performance</a:t>
            </a:r>
            <a:endParaRPr/>
          </a:p>
        </p:txBody>
      </p:sp>
      <p:sp>
        <p:nvSpPr>
          <p:cNvPr id="353" name="Google Shape;353;p29"/>
          <p:cNvSpPr txBox="1"/>
          <p:nvPr>
            <p:ph idx="1" type="body"/>
          </p:nvPr>
        </p:nvSpPr>
        <p:spPr>
          <a:xfrm>
            <a:off x="311700" y="1152475"/>
            <a:ext cx="8520600" cy="39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Recall: </a:t>
            </a:r>
            <a:r>
              <a:rPr b="1" lang="en"/>
              <a:t>T</a:t>
            </a:r>
            <a:r>
              <a:rPr b="1" baseline="-25000" lang="en"/>
              <a:t>P</a:t>
            </a:r>
            <a:r>
              <a:rPr lang="en"/>
              <a:t> = running time if there are </a:t>
            </a:r>
            <a:r>
              <a:rPr b="1" lang="en"/>
              <a:t>P</a:t>
            </a:r>
            <a:r>
              <a:rPr lang="en"/>
              <a:t> processors available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= </a:t>
            </a:r>
            <a:r>
              <a:rPr b="1" lang="en"/>
              <a:t>T</a:t>
            </a:r>
            <a:r>
              <a:rPr b="1" baseline="-25000" lang="en"/>
              <a:t>1</a:t>
            </a:r>
            <a:r>
              <a:rPr lang="en"/>
              <a:t> = sum of run-time of all nodes in the DAG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That lonely processor does everything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Any topological sort is a legal execution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O(n) for simple maps and reductions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Span = </a:t>
            </a:r>
            <a:r>
              <a:rPr b="1" lang="en"/>
              <a:t>T</a:t>
            </a:r>
            <a:r>
              <a:rPr b="1" baseline="-25000" lang="en"/>
              <a:t>∞</a:t>
            </a:r>
            <a:r>
              <a:rPr lang="en"/>
              <a:t> = sum of run-time of all nodes on the most-expensive path in the DAG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Note: costs are on the nodes not the edges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Our infinite army can do everything that is ready to be done, but still has to wait for earlier results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O(log n) for simple maps and reductions</a:t>
            </a:r>
            <a:endParaRPr/>
          </a:p>
        </p:txBody>
      </p:sp>
      <p:pic>
        <p:nvPicPr>
          <p:cNvPr id="354" name="Google Shape;35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5427" y="1569707"/>
            <a:ext cx="367716" cy="63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9554" y="1660533"/>
            <a:ext cx="1148066" cy="448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07889" y="2972100"/>
            <a:ext cx="6657663" cy="475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90764" y="3361700"/>
            <a:ext cx="2186110" cy="91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46352" y="4854712"/>
            <a:ext cx="997528" cy="983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Definitions</a:t>
            </a:r>
            <a:endParaRPr/>
          </a:p>
        </p:txBody>
      </p:sp>
      <p:sp>
        <p:nvSpPr>
          <p:cNvPr id="364" name="Google Shape;364;p30"/>
          <p:cNvSpPr txBox="1"/>
          <p:nvPr>
            <p:ph idx="1" type="body"/>
          </p:nvPr>
        </p:nvSpPr>
        <p:spPr>
          <a:xfrm>
            <a:off x="311700" y="1152475"/>
            <a:ext cx="8520600" cy="38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A couple more terms: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rgbClr val="0000FF"/>
                </a:solidFill>
              </a:rPr>
              <a:t>Speed-up</a:t>
            </a:r>
            <a:r>
              <a:rPr lang="en" sz="2000"/>
              <a:t> on </a:t>
            </a:r>
            <a:r>
              <a:rPr b="1" lang="en" sz="2000"/>
              <a:t>P</a:t>
            </a:r>
            <a:r>
              <a:rPr lang="en" sz="2000"/>
              <a:t> processors: </a:t>
            </a:r>
            <a:r>
              <a:rPr b="1" lang="en" sz="2000"/>
              <a:t>T</a:t>
            </a:r>
            <a:r>
              <a:rPr b="1" baseline="-25000" lang="en" sz="2000"/>
              <a:t>1</a:t>
            </a:r>
            <a:r>
              <a:rPr b="1" lang="en" sz="2000"/>
              <a:t> / T</a:t>
            </a:r>
            <a:r>
              <a:rPr b="1" baseline="-25000" lang="en" sz="2000"/>
              <a:t>P</a:t>
            </a:r>
            <a:endParaRPr b="1" baseline="-25000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If speed-up is </a:t>
            </a:r>
            <a:r>
              <a:rPr b="1" lang="en" sz="2000"/>
              <a:t>P</a:t>
            </a:r>
            <a:r>
              <a:rPr lang="en" sz="2000"/>
              <a:t> as we vary </a:t>
            </a:r>
            <a:r>
              <a:rPr b="1" lang="en" sz="2000"/>
              <a:t>P</a:t>
            </a:r>
            <a:r>
              <a:rPr lang="en" sz="2000"/>
              <a:t>, we call it </a:t>
            </a:r>
            <a:r>
              <a:rPr lang="en" sz="2000">
                <a:solidFill>
                  <a:srgbClr val="0000FF"/>
                </a:solidFill>
              </a:rPr>
              <a:t>perfect linear speed-up</a:t>
            </a:r>
            <a:endParaRPr sz="2000">
              <a:solidFill>
                <a:srgbClr val="0000FF"/>
              </a:solidFill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Perfect linear speed-up means doubling </a:t>
            </a:r>
            <a:r>
              <a:rPr b="1" lang="en" sz="2000"/>
              <a:t>P</a:t>
            </a:r>
            <a:r>
              <a:rPr lang="en" sz="2000"/>
              <a:t> halves running time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Usually our goal; hard to get in practice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rgbClr val="0000FF"/>
                </a:solidFill>
              </a:rPr>
              <a:t>Parallelism</a:t>
            </a:r>
            <a:r>
              <a:rPr lang="en" sz="2000"/>
              <a:t> is the maximum possible speed-up: </a:t>
            </a:r>
            <a:r>
              <a:rPr b="1" lang="en" sz="2000"/>
              <a:t>T</a:t>
            </a:r>
            <a:r>
              <a:rPr b="1" baseline="-25000" lang="en" sz="2000"/>
              <a:t>1</a:t>
            </a:r>
            <a:r>
              <a:rPr b="1" lang="en" sz="2000"/>
              <a:t> / T</a:t>
            </a:r>
            <a:r>
              <a:rPr b="1" baseline="-25000" lang="en" sz="2000"/>
              <a:t>∞</a:t>
            </a:r>
            <a:endParaRPr b="1"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At some point, adding processors won’t help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What that point is depends on the span</a:t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2000"/>
              <a:t>Parallel algorithms are about decreasing span</a:t>
            </a:r>
            <a:br>
              <a:rPr i="1" lang="en" sz="2000"/>
            </a:br>
            <a:r>
              <a:rPr i="1" lang="en" sz="2000"/>
              <a:t>without increasing work too much</a:t>
            </a:r>
            <a:endParaRPr i="1" sz="2000"/>
          </a:p>
        </p:txBody>
      </p:sp>
      <p:pic>
        <p:nvPicPr>
          <p:cNvPr id="365" name="Google Shape;36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2090" y="1608523"/>
            <a:ext cx="3606610" cy="573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45885" y="1678448"/>
            <a:ext cx="533273" cy="498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85014" y="518380"/>
            <a:ext cx="2488721" cy="1048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93494" y="270269"/>
            <a:ext cx="4213568" cy="1341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91301" y="3068965"/>
            <a:ext cx="1842074" cy="84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898055" y="3426859"/>
            <a:ext cx="1264304" cy="561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3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069066" y="2997798"/>
            <a:ext cx="1130672" cy="667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3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884100" y="3386650"/>
            <a:ext cx="3148432" cy="160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3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061881" y="3730178"/>
            <a:ext cx="3414789" cy="209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3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567368" y="2359606"/>
            <a:ext cx="1282257" cy="84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Optimal T</a:t>
            </a:r>
            <a:r>
              <a:rPr baseline="-25000" lang="en"/>
              <a:t>P</a:t>
            </a:r>
            <a:r>
              <a:rPr lang="en"/>
              <a:t>: Thanks ForkJoin library!</a:t>
            </a:r>
            <a:endParaRPr/>
          </a:p>
        </p:txBody>
      </p:sp>
      <p:sp>
        <p:nvSpPr>
          <p:cNvPr id="380" name="Google Shape;380;p31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we know </a:t>
            </a:r>
            <a:r>
              <a:rPr b="1" lang="en"/>
              <a:t>T</a:t>
            </a:r>
            <a:r>
              <a:rPr b="1" baseline="-25000" lang="en"/>
              <a:t>1</a:t>
            </a:r>
            <a:r>
              <a:rPr lang="en"/>
              <a:t> and </a:t>
            </a:r>
            <a:r>
              <a:rPr b="1" lang="en"/>
              <a:t>T</a:t>
            </a:r>
            <a:r>
              <a:rPr b="1" baseline="-25000" lang="en"/>
              <a:t>∞</a:t>
            </a:r>
            <a:r>
              <a:rPr lang="en"/>
              <a:t>  but we want </a:t>
            </a:r>
            <a:r>
              <a:rPr b="1" lang="en"/>
              <a:t>T</a:t>
            </a:r>
            <a:r>
              <a:rPr b="1" baseline="-25000" lang="en"/>
              <a:t>P</a:t>
            </a:r>
            <a:r>
              <a:rPr lang="en"/>
              <a:t> (e.g., </a:t>
            </a:r>
            <a:r>
              <a:rPr b="1" lang="en"/>
              <a:t>P</a:t>
            </a:r>
            <a:r>
              <a:rPr lang="en"/>
              <a:t>=4)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Ignoring memory-hierarchy issues (caching), </a:t>
            </a:r>
            <a:r>
              <a:rPr b="1" lang="en"/>
              <a:t>T</a:t>
            </a:r>
            <a:r>
              <a:rPr b="1" baseline="-25000" lang="en"/>
              <a:t>P</a:t>
            </a:r>
            <a:r>
              <a:rPr lang="en"/>
              <a:t> can’t beat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en"/>
              <a:t>T</a:t>
            </a:r>
            <a:r>
              <a:rPr b="1" baseline="-25000" lang="en"/>
              <a:t>1</a:t>
            </a:r>
            <a:r>
              <a:rPr b="1" lang="en"/>
              <a:t> / P</a:t>
            </a:r>
            <a:r>
              <a:rPr lang="en"/>
              <a:t>	why not?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en"/>
              <a:t>T</a:t>
            </a:r>
            <a:r>
              <a:rPr b="1" baseline="-25000" lang="en"/>
              <a:t>∞</a:t>
            </a:r>
            <a:r>
              <a:rPr lang="en"/>
              <a:t>  		why not?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an </a:t>
            </a:r>
            <a:r>
              <a:rPr i="1" lang="en"/>
              <a:t>asymptotically</a:t>
            </a:r>
            <a:r>
              <a:rPr lang="en"/>
              <a:t> optimal execution would be:</a:t>
            </a:r>
            <a:endParaRPr/>
          </a:p>
          <a:p>
            <a:pPr indent="457200" lvl="0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100"/>
              <a:t>T</a:t>
            </a:r>
            <a:r>
              <a:rPr b="1" baseline="-25000" lang="en" sz="2100"/>
              <a:t>P</a:t>
            </a:r>
            <a:r>
              <a:rPr b="1" lang="en" sz="2100"/>
              <a:t> = O((T</a:t>
            </a:r>
            <a:r>
              <a:rPr b="1" baseline="-25000" lang="en" sz="2100"/>
              <a:t>1</a:t>
            </a:r>
            <a:r>
              <a:rPr b="1" lang="en" sz="2100"/>
              <a:t> / P) + T</a:t>
            </a:r>
            <a:r>
              <a:rPr b="1" baseline="-25000" lang="en" sz="2100"/>
              <a:t>∞</a:t>
            </a:r>
            <a:r>
              <a:rPr b="1" lang="en" sz="2100"/>
              <a:t> )</a:t>
            </a:r>
            <a:endParaRPr b="1" sz="2100"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First term dominates for small </a:t>
            </a:r>
            <a:r>
              <a:rPr b="1" lang="en"/>
              <a:t>P</a:t>
            </a:r>
            <a:r>
              <a:rPr lang="en"/>
              <a:t>, second for large </a:t>
            </a:r>
            <a:r>
              <a:rPr b="1" lang="en"/>
              <a:t>P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ForkJoin Framework gives an </a:t>
            </a:r>
            <a:r>
              <a:rPr i="1" lang="en"/>
              <a:t>expected-time guarantee</a:t>
            </a:r>
            <a:r>
              <a:rPr lang="en"/>
              <a:t> of asymptotically optimal!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Expected time because it flips coins when </a:t>
            </a:r>
            <a:r>
              <a:rPr i="1" lang="en"/>
              <a:t>scheduling</a:t>
            </a:r>
            <a:endParaRPr i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How? For an advanced course (few need to know)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Guarantee requires a few assumptions about your code…</a:t>
            </a:r>
            <a:endParaRPr/>
          </a:p>
        </p:txBody>
      </p:sp>
      <p:pic>
        <p:nvPicPr>
          <p:cNvPr id="381" name="Google Shape;38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1527" y="760262"/>
            <a:ext cx="2674466" cy="315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75038" y="450774"/>
            <a:ext cx="615458" cy="643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94525" y="3027556"/>
            <a:ext cx="266916" cy="302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02048" y="3160711"/>
            <a:ext cx="843358" cy="18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100020" y="2758431"/>
            <a:ext cx="514851" cy="571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617634" y="2780715"/>
            <a:ext cx="2895550" cy="853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616049" y="2341677"/>
            <a:ext cx="245524" cy="448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495095" y="2672675"/>
            <a:ext cx="385669" cy="280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938308" y="2685545"/>
            <a:ext cx="1690629" cy="6706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Updates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PLEASE BRING YOUR COMPUTERS TO SECTION TOMORROW!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Also please clone the section repo beforehand - it is listed on the course website under tomorrow’s section.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P2 is due TOMORROW at 11:59pm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can use up to 2 late days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 8 (Dijkstra’s) is due next Tuesday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P3 will be released tomorrow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Division of responsibility</a:t>
            </a:r>
            <a:endParaRPr/>
          </a:p>
        </p:txBody>
      </p:sp>
      <p:sp>
        <p:nvSpPr>
          <p:cNvPr id="395" name="Google Shape;395;p32"/>
          <p:cNvSpPr txBox="1"/>
          <p:nvPr>
            <p:ph idx="1" type="body"/>
          </p:nvPr>
        </p:nvSpPr>
        <p:spPr>
          <a:xfrm>
            <a:off x="311700" y="1152475"/>
            <a:ext cx="8520600" cy="38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Our job as ForkJoin Framework users:</a:t>
            </a:r>
            <a:endParaRPr sz="1900"/>
          </a:p>
          <a:p>
            <a:pPr indent="-349250" lvl="0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Pick a good algorithm, write a program</a:t>
            </a:r>
            <a:endParaRPr sz="1900"/>
          </a:p>
          <a:p>
            <a:pPr indent="-349250" lvl="0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When run, program creates a DAG of things to do</a:t>
            </a:r>
            <a:endParaRPr sz="1900"/>
          </a:p>
          <a:p>
            <a:pPr indent="-349250" lvl="0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i="1" lang="en" sz="1900"/>
              <a:t>Make all the nodes a small-ish and approximately equal amount of work</a:t>
            </a:r>
            <a:endParaRPr i="1" sz="19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-34925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The framework-writer’s job:</a:t>
            </a:r>
            <a:endParaRPr sz="1900"/>
          </a:p>
          <a:p>
            <a:pPr indent="-349250" lvl="0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Assign work to available processors to avoid </a:t>
            </a:r>
            <a:r>
              <a:rPr lang="en" sz="1900">
                <a:solidFill>
                  <a:srgbClr val="0000FF"/>
                </a:solidFill>
              </a:rPr>
              <a:t>idling</a:t>
            </a:r>
            <a:endParaRPr sz="1900">
              <a:solidFill>
                <a:srgbClr val="0000FF"/>
              </a:solidFill>
            </a:endParaRPr>
          </a:p>
          <a:p>
            <a:pPr indent="-349250" lvl="0" marL="13716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Let framework-user ignore all </a:t>
            </a:r>
            <a:r>
              <a:rPr lang="en" sz="1900">
                <a:solidFill>
                  <a:srgbClr val="0000FF"/>
                </a:solidFill>
              </a:rPr>
              <a:t>scheduling</a:t>
            </a:r>
            <a:r>
              <a:rPr lang="en" sz="1900"/>
              <a:t> issues</a:t>
            </a:r>
            <a:endParaRPr sz="1900"/>
          </a:p>
          <a:p>
            <a:pPr indent="-349250" lvl="0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Keep constant factors low</a:t>
            </a:r>
            <a:endParaRPr sz="1900"/>
          </a:p>
          <a:p>
            <a:pPr indent="-349250" lvl="0" marL="9144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" sz="1900"/>
              <a:t>Give the </a:t>
            </a:r>
            <a:r>
              <a:rPr lang="en" sz="1900">
                <a:solidFill>
                  <a:srgbClr val="0000FF"/>
                </a:solidFill>
              </a:rPr>
              <a:t>expected-time optimal guarantee</a:t>
            </a:r>
            <a:r>
              <a:rPr lang="en" sz="1900"/>
              <a:t> assuming framework-user did his/her job</a:t>
            </a:r>
            <a:endParaRPr sz="1900"/>
          </a:p>
          <a:p>
            <a:pPr indent="457200" lvl="0" marL="182880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00"/>
              <a:t>T</a:t>
            </a:r>
            <a:r>
              <a:rPr b="1" baseline="-25000" lang="en" sz="2200"/>
              <a:t>P</a:t>
            </a:r>
            <a:r>
              <a:rPr b="1" lang="en" sz="2200"/>
              <a:t> = O((T</a:t>
            </a:r>
            <a:r>
              <a:rPr b="1" baseline="-25000" lang="en" sz="2200"/>
              <a:t>1</a:t>
            </a:r>
            <a:r>
              <a:rPr b="1" lang="en" sz="2200"/>
              <a:t> / P) + T</a:t>
            </a:r>
            <a:r>
              <a:rPr b="1" baseline="-25000" lang="en" sz="2200"/>
              <a:t>∞</a:t>
            </a:r>
            <a:r>
              <a:rPr b="1" lang="en" sz="2200"/>
              <a:t> )</a:t>
            </a:r>
            <a:endParaRPr sz="1900"/>
          </a:p>
        </p:txBody>
      </p:sp>
      <p:pic>
        <p:nvPicPr>
          <p:cNvPr id="396" name="Google Shape;39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26" y="1725280"/>
            <a:ext cx="1640334" cy="98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66491" y="2335497"/>
            <a:ext cx="1726744" cy="83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48244" y="2243422"/>
            <a:ext cx="951704" cy="83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92177" y="2253046"/>
            <a:ext cx="2803279" cy="146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38732" y="3475565"/>
            <a:ext cx="3741989" cy="10491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3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83606" y="3998590"/>
            <a:ext cx="2333853" cy="69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now for the bad news...</a:t>
            </a:r>
            <a:endParaRPr/>
          </a:p>
        </p:txBody>
      </p:sp>
      <p:sp>
        <p:nvSpPr>
          <p:cNvPr id="407" name="Google Shape;407;p33"/>
          <p:cNvSpPr txBox="1"/>
          <p:nvPr>
            <p:ph idx="1" type="body"/>
          </p:nvPr>
        </p:nvSpPr>
        <p:spPr>
          <a:xfrm>
            <a:off x="311700" y="1152475"/>
            <a:ext cx="8520600" cy="39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far: talked about a parallel program in terms of </a:t>
            </a:r>
            <a:r>
              <a:rPr lang="en">
                <a:solidFill>
                  <a:srgbClr val="0000FF"/>
                </a:solidFill>
              </a:rPr>
              <a:t>work</a:t>
            </a:r>
            <a:r>
              <a:rPr lang="en"/>
              <a:t> and </a:t>
            </a:r>
            <a:r>
              <a:rPr lang="en">
                <a:solidFill>
                  <a:srgbClr val="0000FF"/>
                </a:solidFill>
              </a:rPr>
              <a:t>span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practice, it’s common that your program has:</a:t>
            </a:r>
            <a:endParaRPr/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SzPts val="1800"/>
              <a:buAutoNum type="alphaLcParenR"/>
            </a:pPr>
            <a:r>
              <a:rPr lang="en"/>
              <a:t>parts that </a:t>
            </a:r>
            <a:r>
              <a:rPr b="1" lang="en">
                <a:solidFill>
                  <a:srgbClr val="6AA84F"/>
                </a:solidFill>
              </a:rPr>
              <a:t>parallelize well:</a:t>
            </a:r>
            <a:endParaRPr b="1">
              <a:solidFill>
                <a:srgbClr val="6AA84F"/>
              </a:solidFill>
            </a:endParaRPr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Such as maps/reduces over arrays and trees</a:t>
            </a:r>
            <a:endParaRPr/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SzPts val="1800"/>
              <a:buAutoNum type="alphaLcParenR"/>
            </a:pPr>
            <a:r>
              <a:rPr lang="en"/>
              <a:t>…and parts that </a:t>
            </a:r>
            <a:r>
              <a:rPr b="1" lang="en">
                <a:solidFill>
                  <a:srgbClr val="FF0000"/>
                </a:solidFill>
              </a:rPr>
              <a:t>don’t parallelize at all</a:t>
            </a:r>
            <a:r>
              <a:rPr lang="en"/>
              <a:t>: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Such as reading a linked list, getting input, or just doing computations where each step needs the results of previous step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1200"/>
              </a:spcAft>
              <a:buSzPts val="1800"/>
              <a:buChar char="●"/>
            </a:pPr>
            <a:r>
              <a:rPr lang="en"/>
              <a:t>These </a:t>
            </a:r>
            <a:r>
              <a:rPr b="1" lang="en">
                <a:solidFill>
                  <a:srgbClr val="FF0000"/>
                </a:solidFill>
              </a:rPr>
              <a:t>unparallelized</a:t>
            </a:r>
            <a:r>
              <a:rPr lang="en"/>
              <a:t> parts can turn out to be a big bottleneck, which brings us to Amdahl’s Law …</a:t>
            </a:r>
            <a:endParaRPr/>
          </a:p>
        </p:txBody>
      </p:sp>
      <p:pic>
        <p:nvPicPr>
          <p:cNvPr id="408" name="Google Shape;40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6755" y="1458500"/>
            <a:ext cx="1723042" cy="105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7717" y="2274509"/>
            <a:ext cx="1705997" cy="16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80850" y="3090867"/>
            <a:ext cx="2626685" cy="13971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98566" y="3853518"/>
            <a:ext cx="1839559" cy="531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3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36851" y="4510447"/>
            <a:ext cx="1582075" cy="1470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3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693230" y="3401231"/>
            <a:ext cx="2305422" cy="12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Amdahl’s Law (mostly bad news)</a:t>
            </a:r>
            <a:endParaRPr/>
          </a:p>
        </p:txBody>
      </p:sp>
      <p:sp>
        <p:nvSpPr>
          <p:cNvPr id="419" name="Google Shape;419;p34"/>
          <p:cNvSpPr txBox="1"/>
          <p:nvPr>
            <p:ph idx="1" type="body"/>
          </p:nvPr>
        </p:nvSpPr>
        <p:spPr>
          <a:xfrm>
            <a:off x="311700" y="1152475"/>
            <a:ext cx="8520600" cy="39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Let the </a:t>
            </a:r>
            <a:r>
              <a:rPr b="1" i="1" lang="en"/>
              <a:t>work</a:t>
            </a:r>
            <a:r>
              <a:rPr lang="en"/>
              <a:t> (time to run on 1 processor) be 1 unit time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Let </a:t>
            </a:r>
            <a:r>
              <a:rPr b="1" lang="en"/>
              <a:t>S</a:t>
            </a:r>
            <a:r>
              <a:rPr lang="en"/>
              <a:t> be the portion of the execution that can’t be parallelized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Then: 				</a:t>
            </a:r>
            <a:r>
              <a:rPr b="1" lang="en"/>
              <a:t>T</a:t>
            </a:r>
            <a:r>
              <a:rPr b="1" baseline="-25000" lang="en"/>
              <a:t>1</a:t>
            </a:r>
            <a:r>
              <a:rPr b="1" lang="en"/>
              <a:t> = S + (1-S) = 1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Suppose we get perfect linear speedup </a:t>
            </a:r>
            <a:r>
              <a:rPr i="1" lang="en"/>
              <a:t>on the parallel portion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Then: 				</a:t>
            </a:r>
            <a:r>
              <a:rPr b="1" lang="en"/>
              <a:t>T</a:t>
            </a:r>
            <a:r>
              <a:rPr b="1" baseline="-25000" lang="en"/>
              <a:t>P</a:t>
            </a:r>
            <a:r>
              <a:rPr b="1" lang="en"/>
              <a:t> = S + (1-S)/P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So the overall speedup with </a:t>
            </a:r>
            <a:r>
              <a:rPr b="1" lang="en"/>
              <a:t>P</a:t>
            </a:r>
            <a:r>
              <a:rPr lang="en"/>
              <a:t> processors is (Amdahl’s Law):</a:t>
            </a:r>
            <a:endParaRPr/>
          </a:p>
          <a:p>
            <a:pPr indent="457200" lvl="0" marL="18288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</a:rPr>
              <a:t>T</a:t>
            </a:r>
            <a:r>
              <a:rPr b="1" baseline="-25000" lang="en">
                <a:solidFill>
                  <a:srgbClr val="0000FF"/>
                </a:solidFill>
              </a:rPr>
              <a:t>1</a:t>
            </a:r>
            <a:r>
              <a:rPr b="1" lang="en">
                <a:solidFill>
                  <a:srgbClr val="0000FF"/>
                </a:solidFill>
              </a:rPr>
              <a:t> / T</a:t>
            </a:r>
            <a:r>
              <a:rPr b="1" baseline="-25000" lang="en">
                <a:solidFill>
                  <a:srgbClr val="0000FF"/>
                </a:solidFill>
              </a:rPr>
              <a:t>P</a:t>
            </a:r>
            <a:r>
              <a:rPr b="1" lang="en">
                <a:solidFill>
                  <a:srgbClr val="0000FF"/>
                </a:solidFill>
              </a:rPr>
              <a:t> = 1 / (S + (1-S)/P)</a:t>
            </a:r>
            <a:endParaRPr b="1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And the parallelism (infinite processors) is:</a:t>
            </a:r>
            <a:endParaRPr/>
          </a:p>
          <a:p>
            <a:pPr indent="457200" lvl="0" marL="18288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T</a:t>
            </a:r>
            <a:r>
              <a:rPr b="1" baseline="-25000" lang="en">
                <a:solidFill>
                  <a:srgbClr val="0000FF"/>
                </a:solidFill>
              </a:rPr>
              <a:t>1</a:t>
            </a:r>
            <a:r>
              <a:rPr b="1" lang="en">
                <a:solidFill>
                  <a:srgbClr val="0000FF"/>
                </a:solidFill>
              </a:rPr>
              <a:t> / T</a:t>
            </a:r>
            <a:r>
              <a:rPr b="1" baseline="-25000" lang="en">
                <a:solidFill>
                  <a:srgbClr val="0000FF"/>
                </a:solidFill>
              </a:rPr>
              <a:t>∞</a:t>
            </a:r>
            <a:r>
              <a:rPr b="1" lang="en">
                <a:solidFill>
                  <a:srgbClr val="0000FF"/>
                </a:solidFill>
              </a:rPr>
              <a:t> = 1 / S</a:t>
            </a:r>
            <a:endParaRPr b="1">
              <a:solidFill>
                <a:srgbClr val="0000FF"/>
              </a:solidFill>
            </a:endParaRPr>
          </a:p>
        </p:txBody>
      </p:sp>
      <p:pic>
        <p:nvPicPr>
          <p:cNvPr id="420" name="Google Shape;420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878" y="1572043"/>
            <a:ext cx="7250873" cy="454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09872" y="2304374"/>
            <a:ext cx="983557" cy="147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91441" y="2669344"/>
            <a:ext cx="1702225" cy="91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39405" y="2869640"/>
            <a:ext cx="947312" cy="371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57553" y="2369689"/>
            <a:ext cx="335460" cy="901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3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97287" y="4300146"/>
            <a:ext cx="2227813" cy="1821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3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946358" y="3784347"/>
            <a:ext cx="280468" cy="210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3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516440" y="3525299"/>
            <a:ext cx="1680266" cy="595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3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911404" y="4278607"/>
            <a:ext cx="650419" cy="30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3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301936" y="3920692"/>
            <a:ext cx="1461505" cy="636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Amdahl’s Law Example</a:t>
            </a:r>
            <a:endParaRPr/>
          </a:p>
        </p:txBody>
      </p:sp>
      <p:sp>
        <p:nvSpPr>
          <p:cNvPr id="435" name="Google Shape;435;p35"/>
          <p:cNvSpPr txBox="1"/>
          <p:nvPr>
            <p:ph idx="1" type="body"/>
          </p:nvPr>
        </p:nvSpPr>
        <p:spPr>
          <a:xfrm>
            <a:off x="311700" y="1152475"/>
            <a:ext cx="8520600" cy="39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Suppose:	</a:t>
            </a:r>
            <a:r>
              <a:rPr b="1" lang="en" sz="2000"/>
              <a:t>T</a:t>
            </a:r>
            <a:r>
              <a:rPr b="1" baseline="-25000" lang="en" sz="2000"/>
              <a:t>1</a:t>
            </a:r>
            <a:r>
              <a:rPr b="1" lang="en" sz="2000"/>
              <a:t> = S + (1-S) = 1</a:t>
            </a:r>
            <a:r>
              <a:rPr lang="en" sz="2000"/>
              <a:t> (aka total program execution time)</a:t>
            </a:r>
            <a:br>
              <a:rPr lang="en" sz="2000"/>
            </a:br>
            <a:r>
              <a:rPr lang="en" sz="2000"/>
              <a:t>			</a:t>
            </a:r>
            <a:r>
              <a:rPr b="1" lang="en" sz="2000"/>
              <a:t>T</a:t>
            </a:r>
            <a:r>
              <a:rPr b="1" baseline="-25000" lang="en" sz="2000"/>
              <a:t>1</a:t>
            </a:r>
            <a:r>
              <a:rPr b="1" lang="en" sz="2000"/>
              <a:t> = 1/3 + 2/3 = 1</a:t>
            </a:r>
            <a:br>
              <a:rPr b="1" lang="en" sz="2000"/>
            </a:br>
            <a:r>
              <a:rPr b="1" lang="en" sz="2000"/>
              <a:t>			T</a:t>
            </a:r>
            <a:r>
              <a:rPr b="1" baseline="-25000" lang="en" sz="2000"/>
              <a:t>1</a:t>
            </a:r>
            <a:r>
              <a:rPr b="1" lang="en" sz="2000"/>
              <a:t> = 33 sec + 67 sec = 100 sec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Time on P processors: </a:t>
            </a:r>
            <a:r>
              <a:rPr b="1" lang="en" sz="2000"/>
              <a:t>T</a:t>
            </a:r>
            <a:r>
              <a:rPr b="1" baseline="-25000" lang="en" sz="2000"/>
              <a:t>P</a:t>
            </a:r>
            <a:r>
              <a:rPr b="1" lang="en" sz="2000"/>
              <a:t> = S + (1-S)/P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So: 			</a:t>
            </a:r>
            <a:r>
              <a:rPr b="1" lang="en" sz="2000"/>
              <a:t>T</a:t>
            </a:r>
            <a:r>
              <a:rPr b="1" baseline="-25000" lang="en" sz="2000"/>
              <a:t>P</a:t>
            </a:r>
            <a:r>
              <a:rPr b="1" lang="en" sz="2000"/>
              <a:t> = 33 sec + (67 sec)/P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			T</a:t>
            </a:r>
            <a:r>
              <a:rPr b="1" baseline="-25000" lang="en" sz="2000"/>
              <a:t>3</a:t>
            </a:r>
            <a:r>
              <a:rPr b="1" lang="en" sz="2000"/>
              <a:t> = 33 sec + (67 sec)/3 =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			T</a:t>
            </a:r>
            <a:r>
              <a:rPr b="1" baseline="-25000" lang="en" sz="2000"/>
              <a:t>6</a:t>
            </a:r>
            <a:r>
              <a:rPr b="1" lang="en" sz="2000"/>
              <a:t> = 33 sec + (67 sec)/6 =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/>
              <a:t>			T</a:t>
            </a:r>
            <a:r>
              <a:rPr b="1" baseline="-25000" lang="en" sz="2000"/>
              <a:t>67</a:t>
            </a:r>
            <a:r>
              <a:rPr b="1" lang="en" sz="2000"/>
              <a:t> = 33 sec + (67 sec)/67 =</a:t>
            </a:r>
            <a:endParaRPr b="1" sz="2000"/>
          </a:p>
        </p:txBody>
      </p:sp>
      <p:pic>
        <p:nvPicPr>
          <p:cNvPr id="436" name="Google Shape;436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3703" y="1845749"/>
            <a:ext cx="1157217" cy="119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8684" y="1515523"/>
            <a:ext cx="3200333" cy="7826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19354" y="3399560"/>
            <a:ext cx="2841454" cy="482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66701" y="3401207"/>
            <a:ext cx="5313445" cy="1482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3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179844" y="2486766"/>
            <a:ext cx="3944925" cy="2266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p3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667995" y="4533934"/>
            <a:ext cx="635263" cy="47291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3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808287" y="2941895"/>
            <a:ext cx="357168" cy="630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such bad news?</a:t>
            </a:r>
            <a:endParaRPr/>
          </a:p>
        </p:txBody>
      </p:sp>
      <p:sp>
        <p:nvSpPr>
          <p:cNvPr id="448" name="Google Shape;448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FF"/>
                </a:solidFill>
              </a:rPr>
              <a:t>T</a:t>
            </a:r>
            <a:r>
              <a:rPr b="1" baseline="-25000" lang="en" sz="2200">
                <a:solidFill>
                  <a:srgbClr val="0000FF"/>
                </a:solidFill>
              </a:rPr>
              <a:t>1</a:t>
            </a:r>
            <a:r>
              <a:rPr b="1" lang="en" sz="2200">
                <a:solidFill>
                  <a:srgbClr val="0000FF"/>
                </a:solidFill>
              </a:rPr>
              <a:t> / T</a:t>
            </a:r>
            <a:r>
              <a:rPr b="1" baseline="-25000" lang="en" sz="2200">
                <a:solidFill>
                  <a:srgbClr val="0000FF"/>
                </a:solidFill>
              </a:rPr>
              <a:t>P</a:t>
            </a:r>
            <a:r>
              <a:rPr b="1" lang="en" sz="2200">
                <a:solidFill>
                  <a:srgbClr val="0000FF"/>
                </a:solidFill>
              </a:rPr>
              <a:t> = 1 / (S + (1-S)/P)			T</a:t>
            </a:r>
            <a:r>
              <a:rPr b="1" baseline="-25000" lang="en" sz="2200">
                <a:solidFill>
                  <a:srgbClr val="0000FF"/>
                </a:solidFill>
              </a:rPr>
              <a:t>1</a:t>
            </a:r>
            <a:r>
              <a:rPr b="1" lang="en" sz="2200">
                <a:solidFill>
                  <a:srgbClr val="0000FF"/>
                </a:solidFill>
              </a:rPr>
              <a:t> / T</a:t>
            </a:r>
            <a:r>
              <a:rPr b="1" baseline="-25000" lang="en" sz="2200">
                <a:solidFill>
                  <a:srgbClr val="0000FF"/>
                </a:solidFill>
              </a:rPr>
              <a:t>∞</a:t>
            </a:r>
            <a:r>
              <a:rPr b="1" lang="en" sz="2200">
                <a:solidFill>
                  <a:srgbClr val="0000FF"/>
                </a:solidFill>
              </a:rPr>
              <a:t> = 1 / S</a:t>
            </a:r>
            <a:endParaRPr b="1" sz="2200">
              <a:solidFill>
                <a:srgbClr val="0000FF"/>
              </a:solidFill>
            </a:endParaRPr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Suppose 33% of a program is sequential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Then a billion processors won’t give a speedup over 3!!!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No matter how many processors you use, your speedup is bounded by the sequential portion of the program</a:t>
            </a:r>
            <a:endParaRPr sz="2200"/>
          </a:p>
        </p:txBody>
      </p:sp>
      <p:pic>
        <p:nvPicPr>
          <p:cNvPr id="449" name="Google Shape;449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21946" y="2453096"/>
            <a:ext cx="2101236" cy="105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7244" y="2845022"/>
            <a:ext cx="5172060" cy="496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Amdahl’s Law is a bummer - but all is not lost!</a:t>
            </a:r>
            <a:endParaRPr/>
          </a:p>
        </p:txBody>
      </p:sp>
      <p:sp>
        <p:nvSpPr>
          <p:cNvPr id="456" name="Google Shape;456;p37"/>
          <p:cNvSpPr txBox="1"/>
          <p:nvPr>
            <p:ph idx="1" type="body"/>
          </p:nvPr>
        </p:nvSpPr>
        <p:spPr>
          <a:xfrm>
            <a:off x="311700" y="1152475"/>
            <a:ext cx="8520600" cy="39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-"/>
            </a:pPr>
            <a:r>
              <a:rPr lang="en">
                <a:solidFill>
                  <a:srgbClr val="0000FF"/>
                </a:solidFill>
              </a:rPr>
              <a:t>Unparallelized parts become a bottleneck very quickly</a:t>
            </a:r>
            <a:endParaRPr>
              <a:solidFill>
                <a:srgbClr val="0000FF"/>
              </a:solidFill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But it doesn’t mean additional processors are worthless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We can find new parallel algorithms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Some things that seem entirely sequential turn out to be parallelizable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Eg. How can we parallelize the following?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Take an array of numbers, return the ‘running sum’ array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At a glance, not sure; we’ll explore this shortly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We can also change the problem we’re solving or do new things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Example: Video games use tons of parallel processors</a:t>
            </a:r>
            <a:endParaRPr/>
          </a:p>
          <a:p>
            <a:pPr indent="-325755" lvl="0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They are not rendering 10-year-old graphics faster</a:t>
            </a:r>
            <a:endParaRPr/>
          </a:p>
          <a:p>
            <a:pPr indent="-325755" lvl="0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They are rendering richer environments and more beautiful (terrible?) monsters</a:t>
            </a:r>
            <a:endParaRPr/>
          </a:p>
        </p:txBody>
      </p:sp>
      <p:pic>
        <p:nvPicPr>
          <p:cNvPr id="457" name="Google Shape;457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7250" y="2928525"/>
            <a:ext cx="7429501" cy="79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3837" y="891554"/>
            <a:ext cx="2074273" cy="9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53729" y="1392591"/>
            <a:ext cx="1629995" cy="979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ForkJoin Framework Version of sum</a:t>
            </a:r>
            <a:endParaRPr i="1" sz="18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6900" y="572700"/>
            <a:ext cx="6233700" cy="45705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SumTask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extends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RecursiveTask&lt;Integer&gt; {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lo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hi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 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SumTask(int[]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 ... }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protected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Integer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compute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 { 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override</a:t>
            </a:r>
            <a:endParaRPr b="1" sz="1400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(hi – lo &lt; SEQUENTIAL_CUTOFF)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ans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0; 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not a field</a:t>
            </a:r>
            <a:endParaRPr b="1" sz="1400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=lo; i &lt; hi; i++)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ans += arr[i];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ans;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SumTask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SumTask(arr,lo,(hi+lo)/2);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SumTask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right 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SumTask(arr,(hi+lo)/2,hi);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left.fork(); 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forks a thread and calls compute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rightAns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right.compute(); 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call directly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leftAns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left.join(); 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get result from left</a:t>
            </a:r>
            <a:endParaRPr b="1" sz="1400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leftAns + rightAns;</a:t>
            </a:r>
            <a:endParaRPr b="1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4909050" y="1069125"/>
            <a:ext cx="4167900" cy="24234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static final ForkJoinPool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POOL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ForkJoinPool();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SumTask task =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SumTask(arr,0,arr.length)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POOL.invoke(task);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 // invoke returns the value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6463475" y="3772175"/>
            <a:ext cx="2541600" cy="1199700"/>
          </a:xfrm>
          <a:prstGeom prst="rect">
            <a:avLst/>
          </a:prstGeom>
          <a:solidFill>
            <a:srgbClr val="D0E0E3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What needs to change to find the max value in an array, instead of sum?</a:t>
            </a:r>
            <a:endParaRPr sz="1800">
              <a:solidFill>
                <a:srgbClr val="FF0000"/>
              </a:solidFill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2563" y="1974095"/>
            <a:ext cx="3374971" cy="517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93214" y="1755295"/>
            <a:ext cx="282074" cy="204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91134" y="1726098"/>
            <a:ext cx="569877" cy="211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64578" y="4348028"/>
            <a:ext cx="2009517" cy="469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816916" y="1833940"/>
            <a:ext cx="552692" cy="14691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57867" y="1465177"/>
            <a:ext cx="979785" cy="69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898760" y="2812588"/>
            <a:ext cx="2137352" cy="981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ForkJoin Framework Version of </a:t>
            </a:r>
            <a:r>
              <a:rPr lang="en">
                <a:solidFill>
                  <a:srgbClr val="FF0000"/>
                </a:solidFill>
              </a:rPr>
              <a:t>max</a:t>
            </a:r>
            <a:endParaRPr i="1" sz="1800">
              <a:solidFill>
                <a:srgbClr val="FF0000"/>
              </a:solidFill>
            </a:endParaRPr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6900" y="572700"/>
            <a:ext cx="6233700" cy="45705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Task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extends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RecursiveTask&lt;Integer&gt; {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lo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hi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 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Task(int[]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 ... }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protected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Integer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compute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 { 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override</a:t>
            </a:r>
            <a:endParaRPr b="1" sz="1400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(hi – lo &lt; SEQUENTIAL_CUTOFF)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ans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-INF;</a:t>
            </a:r>
            <a:endParaRPr b="1" sz="14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=lo; i &lt; hi; i++)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ans =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Math.max(ans, arr[i]);</a:t>
            </a:r>
            <a:endParaRPr b="1" sz="14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ans;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Task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Task(arr,lo,(hi+lo)/2);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Task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right 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Task(arr,(hi+lo)/2,hi);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left.fork(); 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forks a thread and calls compute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rightAns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right.compute(); 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call directly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int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leftAns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left.join(); </a:t>
            </a: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get result from left</a:t>
            </a:r>
            <a:endParaRPr b="1" sz="1400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Math.max(leftAns, rightAns)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4909050" y="1069125"/>
            <a:ext cx="4167900" cy="24234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static final ForkJoinPool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POOL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ForkJoinPool();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Task task =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Task(arr,0,arr.length)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POOL.invoke(task);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 // invoke returns the value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6463475" y="3772175"/>
            <a:ext cx="2541600" cy="1199700"/>
          </a:xfrm>
          <a:prstGeom prst="rect">
            <a:avLst/>
          </a:prstGeom>
          <a:solidFill>
            <a:srgbClr val="D0E0E3"/>
          </a:solidFill>
          <a:ln cap="flat" cmpd="sng" w="9525">
            <a:solidFill>
              <a:srgbClr val="134F5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What needs to change to find the max value in an array, instead of sum?</a:t>
            </a:r>
            <a:endParaRPr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152475"/>
            <a:ext cx="8520600" cy="38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Parallelization (for some algorithms)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Describe how to compute result at the ‘cut-off’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Describe how to merge results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How would we do the following (assuming data is given as an array)?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Maximum or minimum element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Is there an element satisfying some property (e.g., is there a 17)?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Left-most element satisfying some property (e.g., first 17)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Smallest rectangle encompassing a number of points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Counts; for example, number of strings that start with a vowel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Are these elements in sorted order?</a:t>
            </a:r>
            <a:endParaRPr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8647" y="0"/>
            <a:ext cx="5025351" cy="157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901" y="3211054"/>
            <a:ext cx="852300" cy="6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2123" y="3516214"/>
            <a:ext cx="2365986" cy="104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5406" y="3787234"/>
            <a:ext cx="1805610" cy="9797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13213" y="4420140"/>
            <a:ext cx="3540946" cy="4338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Reductions</a:t>
            </a:r>
            <a:endParaRPr/>
          </a:p>
        </p:txBody>
      </p:sp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311700" y="1152475"/>
            <a:ext cx="8520600" cy="395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This class of computations are called </a:t>
            </a:r>
            <a:r>
              <a:rPr lang="en">
                <a:solidFill>
                  <a:srgbClr val="0000FF"/>
                </a:solidFill>
              </a:rPr>
              <a:t>reductions</a:t>
            </a:r>
            <a:endParaRPr>
              <a:solidFill>
                <a:srgbClr val="0000FF"/>
              </a:solidFill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We ‘reduce’ a large array of data to a single item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Produce single answer from collection via an </a:t>
            </a:r>
            <a:r>
              <a:rPr lang="en">
                <a:solidFill>
                  <a:srgbClr val="0000FF"/>
                </a:solidFill>
              </a:rPr>
              <a:t>associative operator</a:t>
            </a:r>
            <a:endParaRPr>
              <a:solidFill>
                <a:srgbClr val="0000FF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Examples: max, count, leftmost, rightmost, sum, product, 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Note: Recursive results don’t have to be single numbers or strings. They can be arrays or objects with multiple fields.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Example: create a Histogram of test results from a much larger array of actual test results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While many can be parallelized due to nice properties like associativity of addition, some things are inherently sequential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How we process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arr[i]</a:t>
            </a:r>
            <a:r>
              <a:rPr lang="en"/>
              <a:t> may depend entirely on the result of processing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arr[i-1]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5358" y="1413526"/>
            <a:ext cx="1303633" cy="140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406" y="1131999"/>
            <a:ext cx="391547" cy="13704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6975" y="4261885"/>
            <a:ext cx="2943128" cy="1817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 easier: Maps (data parallelism)</a:t>
            </a:r>
            <a:endParaRPr/>
          </a:p>
        </p:txBody>
      </p:sp>
      <p:sp>
        <p:nvSpPr>
          <p:cNvPr id="111" name="Google Shape;11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</a:t>
            </a:r>
            <a:r>
              <a:rPr lang="en">
                <a:solidFill>
                  <a:srgbClr val="0000FF"/>
                </a:solidFill>
              </a:rPr>
              <a:t>map</a:t>
            </a:r>
            <a:r>
              <a:rPr lang="en"/>
              <a:t> operates on each element of a collection independently to create a new collection of the same size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 combining results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For arrays, this is so trivial some hardware has direct support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Canonical example: Vector addition</a:t>
            </a:r>
            <a:endParaRPr/>
          </a:p>
        </p:txBody>
      </p:sp>
      <p:sp>
        <p:nvSpPr>
          <p:cNvPr id="112" name="Google Shape;112;p19"/>
          <p:cNvSpPr txBox="1"/>
          <p:nvPr>
            <p:ph idx="1" type="body"/>
          </p:nvPr>
        </p:nvSpPr>
        <p:spPr>
          <a:xfrm>
            <a:off x="435100" y="3238500"/>
            <a:ext cx="4757700" cy="1905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vector_add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arr1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arr2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result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int[arr1.length];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FORALL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=0; i &lt; arr1.length; i++) {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result[i] = arr1[i] + arr2[i];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13" name="Google Shape;113;p19"/>
          <p:cNvGrpSpPr/>
          <p:nvPr/>
        </p:nvGrpSpPr>
        <p:grpSpPr>
          <a:xfrm>
            <a:off x="5881250" y="3071325"/>
            <a:ext cx="3157500" cy="223500"/>
            <a:chOff x="5881250" y="3071325"/>
            <a:chExt cx="3157500" cy="223500"/>
          </a:xfrm>
        </p:grpSpPr>
        <p:sp>
          <p:nvSpPr>
            <p:cNvPr id="114" name="Google Shape;114;p19"/>
            <p:cNvSpPr/>
            <p:nvPr/>
          </p:nvSpPr>
          <p:spPr>
            <a:xfrm>
              <a:off x="58812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9"/>
            <p:cNvSpPr/>
            <p:nvPr/>
          </p:nvSpPr>
          <p:spPr>
            <a:xfrm>
              <a:off x="60075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9"/>
            <p:cNvSpPr/>
            <p:nvPr/>
          </p:nvSpPr>
          <p:spPr>
            <a:xfrm>
              <a:off x="61338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9"/>
            <p:cNvSpPr/>
            <p:nvPr/>
          </p:nvSpPr>
          <p:spPr>
            <a:xfrm>
              <a:off x="62601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9"/>
            <p:cNvSpPr/>
            <p:nvPr/>
          </p:nvSpPr>
          <p:spPr>
            <a:xfrm>
              <a:off x="63864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9"/>
            <p:cNvSpPr/>
            <p:nvPr/>
          </p:nvSpPr>
          <p:spPr>
            <a:xfrm>
              <a:off x="65127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9"/>
            <p:cNvSpPr/>
            <p:nvPr/>
          </p:nvSpPr>
          <p:spPr>
            <a:xfrm>
              <a:off x="66390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9"/>
            <p:cNvSpPr/>
            <p:nvPr/>
          </p:nvSpPr>
          <p:spPr>
            <a:xfrm>
              <a:off x="67653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9"/>
            <p:cNvSpPr/>
            <p:nvPr/>
          </p:nvSpPr>
          <p:spPr>
            <a:xfrm>
              <a:off x="68916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9"/>
            <p:cNvSpPr/>
            <p:nvPr/>
          </p:nvSpPr>
          <p:spPr>
            <a:xfrm>
              <a:off x="70179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9"/>
            <p:cNvSpPr/>
            <p:nvPr/>
          </p:nvSpPr>
          <p:spPr>
            <a:xfrm>
              <a:off x="71442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9"/>
            <p:cNvSpPr/>
            <p:nvPr/>
          </p:nvSpPr>
          <p:spPr>
            <a:xfrm>
              <a:off x="72705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9"/>
            <p:cNvSpPr/>
            <p:nvPr/>
          </p:nvSpPr>
          <p:spPr>
            <a:xfrm>
              <a:off x="73968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9"/>
            <p:cNvSpPr/>
            <p:nvPr/>
          </p:nvSpPr>
          <p:spPr>
            <a:xfrm>
              <a:off x="75231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9"/>
            <p:cNvSpPr/>
            <p:nvPr/>
          </p:nvSpPr>
          <p:spPr>
            <a:xfrm>
              <a:off x="76494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9"/>
            <p:cNvSpPr/>
            <p:nvPr/>
          </p:nvSpPr>
          <p:spPr>
            <a:xfrm>
              <a:off x="77757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9"/>
            <p:cNvSpPr/>
            <p:nvPr/>
          </p:nvSpPr>
          <p:spPr>
            <a:xfrm>
              <a:off x="79020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9"/>
            <p:cNvSpPr/>
            <p:nvPr/>
          </p:nvSpPr>
          <p:spPr>
            <a:xfrm>
              <a:off x="80283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9"/>
            <p:cNvSpPr/>
            <p:nvPr/>
          </p:nvSpPr>
          <p:spPr>
            <a:xfrm>
              <a:off x="81546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9"/>
            <p:cNvSpPr/>
            <p:nvPr/>
          </p:nvSpPr>
          <p:spPr>
            <a:xfrm>
              <a:off x="82809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9"/>
            <p:cNvSpPr/>
            <p:nvPr/>
          </p:nvSpPr>
          <p:spPr>
            <a:xfrm>
              <a:off x="84072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9"/>
            <p:cNvSpPr/>
            <p:nvPr/>
          </p:nvSpPr>
          <p:spPr>
            <a:xfrm>
              <a:off x="85335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9"/>
            <p:cNvSpPr/>
            <p:nvPr/>
          </p:nvSpPr>
          <p:spPr>
            <a:xfrm>
              <a:off x="86598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9"/>
            <p:cNvSpPr/>
            <p:nvPr/>
          </p:nvSpPr>
          <p:spPr>
            <a:xfrm>
              <a:off x="87861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9"/>
            <p:cNvSpPr/>
            <p:nvPr/>
          </p:nvSpPr>
          <p:spPr>
            <a:xfrm>
              <a:off x="89124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9" name="Google Shape;139;p19"/>
          <p:cNvGrpSpPr/>
          <p:nvPr/>
        </p:nvGrpSpPr>
        <p:grpSpPr>
          <a:xfrm>
            <a:off x="5881250" y="3734725"/>
            <a:ext cx="3157500" cy="223500"/>
            <a:chOff x="5881250" y="3071325"/>
            <a:chExt cx="3157500" cy="223500"/>
          </a:xfrm>
        </p:grpSpPr>
        <p:sp>
          <p:nvSpPr>
            <p:cNvPr id="140" name="Google Shape;140;p19"/>
            <p:cNvSpPr/>
            <p:nvPr/>
          </p:nvSpPr>
          <p:spPr>
            <a:xfrm>
              <a:off x="58812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9"/>
            <p:cNvSpPr/>
            <p:nvPr/>
          </p:nvSpPr>
          <p:spPr>
            <a:xfrm>
              <a:off x="60075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9"/>
            <p:cNvSpPr/>
            <p:nvPr/>
          </p:nvSpPr>
          <p:spPr>
            <a:xfrm>
              <a:off x="61338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9"/>
            <p:cNvSpPr/>
            <p:nvPr/>
          </p:nvSpPr>
          <p:spPr>
            <a:xfrm>
              <a:off x="62601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9"/>
            <p:cNvSpPr/>
            <p:nvPr/>
          </p:nvSpPr>
          <p:spPr>
            <a:xfrm>
              <a:off x="63864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9"/>
            <p:cNvSpPr/>
            <p:nvPr/>
          </p:nvSpPr>
          <p:spPr>
            <a:xfrm>
              <a:off x="65127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9"/>
            <p:cNvSpPr/>
            <p:nvPr/>
          </p:nvSpPr>
          <p:spPr>
            <a:xfrm>
              <a:off x="66390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9"/>
            <p:cNvSpPr/>
            <p:nvPr/>
          </p:nvSpPr>
          <p:spPr>
            <a:xfrm>
              <a:off x="67653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9"/>
            <p:cNvSpPr/>
            <p:nvPr/>
          </p:nvSpPr>
          <p:spPr>
            <a:xfrm>
              <a:off x="68916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9"/>
            <p:cNvSpPr/>
            <p:nvPr/>
          </p:nvSpPr>
          <p:spPr>
            <a:xfrm>
              <a:off x="70179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9"/>
            <p:cNvSpPr/>
            <p:nvPr/>
          </p:nvSpPr>
          <p:spPr>
            <a:xfrm>
              <a:off x="71442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9"/>
            <p:cNvSpPr/>
            <p:nvPr/>
          </p:nvSpPr>
          <p:spPr>
            <a:xfrm>
              <a:off x="72705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9"/>
            <p:cNvSpPr/>
            <p:nvPr/>
          </p:nvSpPr>
          <p:spPr>
            <a:xfrm>
              <a:off x="73968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9"/>
            <p:cNvSpPr/>
            <p:nvPr/>
          </p:nvSpPr>
          <p:spPr>
            <a:xfrm>
              <a:off x="75231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9"/>
            <p:cNvSpPr/>
            <p:nvPr/>
          </p:nvSpPr>
          <p:spPr>
            <a:xfrm>
              <a:off x="76494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9"/>
            <p:cNvSpPr/>
            <p:nvPr/>
          </p:nvSpPr>
          <p:spPr>
            <a:xfrm>
              <a:off x="77757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9"/>
            <p:cNvSpPr/>
            <p:nvPr/>
          </p:nvSpPr>
          <p:spPr>
            <a:xfrm>
              <a:off x="79020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9"/>
            <p:cNvSpPr/>
            <p:nvPr/>
          </p:nvSpPr>
          <p:spPr>
            <a:xfrm>
              <a:off x="80283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9"/>
            <p:cNvSpPr/>
            <p:nvPr/>
          </p:nvSpPr>
          <p:spPr>
            <a:xfrm>
              <a:off x="81546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9"/>
            <p:cNvSpPr/>
            <p:nvPr/>
          </p:nvSpPr>
          <p:spPr>
            <a:xfrm>
              <a:off x="82809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9"/>
            <p:cNvSpPr/>
            <p:nvPr/>
          </p:nvSpPr>
          <p:spPr>
            <a:xfrm>
              <a:off x="84072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9"/>
            <p:cNvSpPr/>
            <p:nvPr/>
          </p:nvSpPr>
          <p:spPr>
            <a:xfrm>
              <a:off x="85335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9"/>
            <p:cNvSpPr/>
            <p:nvPr/>
          </p:nvSpPr>
          <p:spPr>
            <a:xfrm>
              <a:off x="86598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9"/>
            <p:cNvSpPr/>
            <p:nvPr/>
          </p:nvSpPr>
          <p:spPr>
            <a:xfrm>
              <a:off x="87861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9"/>
            <p:cNvSpPr/>
            <p:nvPr/>
          </p:nvSpPr>
          <p:spPr>
            <a:xfrm>
              <a:off x="89124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5" name="Google Shape;165;p19"/>
          <p:cNvGrpSpPr/>
          <p:nvPr/>
        </p:nvGrpSpPr>
        <p:grpSpPr>
          <a:xfrm>
            <a:off x="5881250" y="4398125"/>
            <a:ext cx="3157500" cy="223500"/>
            <a:chOff x="5881250" y="3071325"/>
            <a:chExt cx="3157500" cy="223500"/>
          </a:xfrm>
        </p:grpSpPr>
        <p:sp>
          <p:nvSpPr>
            <p:cNvPr id="166" name="Google Shape;166;p19"/>
            <p:cNvSpPr/>
            <p:nvPr/>
          </p:nvSpPr>
          <p:spPr>
            <a:xfrm>
              <a:off x="58812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9"/>
            <p:cNvSpPr/>
            <p:nvPr/>
          </p:nvSpPr>
          <p:spPr>
            <a:xfrm>
              <a:off x="60075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9"/>
            <p:cNvSpPr/>
            <p:nvPr/>
          </p:nvSpPr>
          <p:spPr>
            <a:xfrm>
              <a:off x="61338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9"/>
            <p:cNvSpPr/>
            <p:nvPr/>
          </p:nvSpPr>
          <p:spPr>
            <a:xfrm>
              <a:off x="62601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9"/>
            <p:cNvSpPr/>
            <p:nvPr/>
          </p:nvSpPr>
          <p:spPr>
            <a:xfrm>
              <a:off x="63864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9"/>
            <p:cNvSpPr/>
            <p:nvPr/>
          </p:nvSpPr>
          <p:spPr>
            <a:xfrm>
              <a:off x="65127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9"/>
            <p:cNvSpPr/>
            <p:nvPr/>
          </p:nvSpPr>
          <p:spPr>
            <a:xfrm>
              <a:off x="66390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9"/>
            <p:cNvSpPr/>
            <p:nvPr/>
          </p:nvSpPr>
          <p:spPr>
            <a:xfrm>
              <a:off x="67653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9"/>
            <p:cNvSpPr/>
            <p:nvPr/>
          </p:nvSpPr>
          <p:spPr>
            <a:xfrm>
              <a:off x="68916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9"/>
            <p:cNvSpPr/>
            <p:nvPr/>
          </p:nvSpPr>
          <p:spPr>
            <a:xfrm>
              <a:off x="70179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9"/>
            <p:cNvSpPr/>
            <p:nvPr/>
          </p:nvSpPr>
          <p:spPr>
            <a:xfrm>
              <a:off x="71442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9"/>
            <p:cNvSpPr/>
            <p:nvPr/>
          </p:nvSpPr>
          <p:spPr>
            <a:xfrm>
              <a:off x="72705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9"/>
            <p:cNvSpPr/>
            <p:nvPr/>
          </p:nvSpPr>
          <p:spPr>
            <a:xfrm>
              <a:off x="73968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9"/>
            <p:cNvSpPr/>
            <p:nvPr/>
          </p:nvSpPr>
          <p:spPr>
            <a:xfrm>
              <a:off x="75231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9"/>
            <p:cNvSpPr/>
            <p:nvPr/>
          </p:nvSpPr>
          <p:spPr>
            <a:xfrm>
              <a:off x="76494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9"/>
            <p:cNvSpPr/>
            <p:nvPr/>
          </p:nvSpPr>
          <p:spPr>
            <a:xfrm>
              <a:off x="77757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9"/>
            <p:cNvSpPr/>
            <p:nvPr/>
          </p:nvSpPr>
          <p:spPr>
            <a:xfrm>
              <a:off x="79020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9"/>
            <p:cNvSpPr/>
            <p:nvPr/>
          </p:nvSpPr>
          <p:spPr>
            <a:xfrm>
              <a:off x="80283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9"/>
            <p:cNvSpPr/>
            <p:nvPr/>
          </p:nvSpPr>
          <p:spPr>
            <a:xfrm>
              <a:off x="81546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9"/>
            <p:cNvSpPr/>
            <p:nvPr/>
          </p:nvSpPr>
          <p:spPr>
            <a:xfrm>
              <a:off x="82809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9"/>
            <p:cNvSpPr/>
            <p:nvPr/>
          </p:nvSpPr>
          <p:spPr>
            <a:xfrm>
              <a:off x="84072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9"/>
            <p:cNvSpPr/>
            <p:nvPr/>
          </p:nvSpPr>
          <p:spPr>
            <a:xfrm>
              <a:off x="85335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9"/>
            <p:cNvSpPr/>
            <p:nvPr/>
          </p:nvSpPr>
          <p:spPr>
            <a:xfrm>
              <a:off x="86598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9"/>
            <p:cNvSpPr/>
            <p:nvPr/>
          </p:nvSpPr>
          <p:spPr>
            <a:xfrm>
              <a:off x="87861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9"/>
            <p:cNvSpPr/>
            <p:nvPr/>
          </p:nvSpPr>
          <p:spPr>
            <a:xfrm>
              <a:off x="8912450" y="3071325"/>
              <a:ext cx="126300" cy="223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1" name="Google Shape;191;p19"/>
          <p:cNvSpPr txBox="1"/>
          <p:nvPr/>
        </p:nvSpPr>
        <p:spPr>
          <a:xfrm>
            <a:off x="5378750" y="2970375"/>
            <a:ext cx="502500" cy="4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a1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2" name="Google Shape;192;p19"/>
          <p:cNvSpPr txBox="1"/>
          <p:nvPr/>
        </p:nvSpPr>
        <p:spPr>
          <a:xfrm>
            <a:off x="5378750" y="3633775"/>
            <a:ext cx="502500" cy="4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a2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3" name="Google Shape;193;p19"/>
          <p:cNvSpPr txBox="1"/>
          <p:nvPr/>
        </p:nvSpPr>
        <p:spPr>
          <a:xfrm>
            <a:off x="5378750" y="4297175"/>
            <a:ext cx="502500" cy="4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res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4" name="Google Shape;194;p19"/>
          <p:cNvSpPr txBox="1"/>
          <p:nvPr/>
        </p:nvSpPr>
        <p:spPr>
          <a:xfrm>
            <a:off x="57714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5" name="Google Shape;195;p19"/>
          <p:cNvSpPr txBox="1"/>
          <p:nvPr/>
        </p:nvSpPr>
        <p:spPr>
          <a:xfrm>
            <a:off x="59238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6" name="Google Shape;196;p19"/>
          <p:cNvSpPr txBox="1"/>
          <p:nvPr/>
        </p:nvSpPr>
        <p:spPr>
          <a:xfrm>
            <a:off x="60762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7" name="Google Shape;197;p19"/>
          <p:cNvSpPr txBox="1"/>
          <p:nvPr/>
        </p:nvSpPr>
        <p:spPr>
          <a:xfrm>
            <a:off x="62286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8" name="Google Shape;198;p19"/>
          <p:cNvSpPr txBox="1"/>
          <p:nvPr/>
        </p:nvSpPr>
        <p:spPr>
          <a:xfrm>
            <a:off x="63810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9" name="Google Shape;199;p19"/>
          <p:cNvSpPr txBox="1"/>
          <p:nvPr/>
        </p:nvSpPr>
        <p:spPr>
          <a:xfrm>
            <a:off x="65334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0" name="Google Shape;200;p19"/>
          <p:cNvSpPr txBox="1"/>
          <p:nvPr/>
        </p:nvSpPr>
        <p:spPr>
          <a:xfrm>
            <a:off x="66858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1" name="Google Shape;201;p19"/>
          <p:cNvSpPr txBox="1"/>
          <p:nvPr/>
        </p:nvSpPr>
        <p:spPr>
          <a:xfrm>
            <a:off x="68382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2" name="Google Shape;202;p19"/>
          <p:cNvSpPr txBox="1"/>
          <p:nvPr/>
        </p:nvSpPr>
        <p:spPr>
          <a:xfrm>
            <a:off x="69906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3" name="Google Shape;203;p19"/>
          <p:cNvSpPr txBox="1"/>
          <p:nvPr/>
        </p:nvSpPr>
        <p:spPr>
          <a:xfrm>
            <a:off x="71430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4" name="Google Shape;204;p19"/>
          <p:cNvSpPr txBox="1"/>
          <p:nvPr/>
        </p:nvSpPr>
        <p:spPr>
          <a:xfrm>
            <a:off x="72954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5" name="Google Shape;205;p19"/>
          <p:cNvSpPr txBox="1"/>
          <p:nvPr/>
        </p:nvSpPr>
        <p:spPr>
          <a:xfrm>
            <a:off x="74478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6" name="Google Shape;206;p19"/>
          <p:cNvSpPr txBox="1"/>
          <p:nvPr/>
        </p:nvSpPr>
        <p:spPr>
          <a:xfrm>
            <a:off x="76002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7" name="Google Shape;207;p19"/>
          <p:cNvSpPr txBox="1"/>
          <p:nvPr/>
        </p:nvSpPr>
        <p:spPr>
          <a:xfrm>
            <a:off x="77526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8" name="Google Shape;208;p19"/>
          <p:cNvSpPr txBox="1"/>
          <p:nvPr/>
        </p:nvSpPr>
        <p:spPr>
          <a:xfrm>
            <a:off x="79050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9" name="Google Shape;209;p19"/>
          <p:cNvSpPr txBox="1"/>
          <p:nvPr/>
        </p:nvSpPr>
        <p:spPr>
          <a:xfrm>
            <a:off x="80574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10" name="Google Shape;210;p19"/>
          <p:cNvSpPr txBox="1"/>
          <p:nvPr/>
        </p:nvSpPr>
        <p:spPr>
          <a:xfrm>
            <a:off x="82098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11" name="Google Shape;211;p19"/>
          <p:cNvSpPr txBox="1"/>
          <p:nvPr/>
        </p:nvSpPr>
        <p:spPr>
          <a:xfrm>
            <a:off x="83622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12" name="Google Shape;212;p19"/>
          <p:cNvSpPr txBox="1"/>
          <p:nvPr/>
        </p:nvSpPr>
        <p:spPr>
          <a:xfrm>
            <a:off x="85146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13" name="Google Shape;213;p19"/>
          <p:cNvSpPr txBox="1"/>
          <p:nvPr/>
        </p:nvSpPr>
        <p:spPr>
          <a:xfrm>
            <a:off x="86670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14" name="Google Shape;214;p19"/>
          <p:cNvSpPr txBox="1"/>
          <p:nvPr/>
        </p:nvSpPr>
        <p:spPr>
          <a:xfrm>
            <a:off x="8819425" y="3294825"/>
            <a:ext cx="437100" cy="4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+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215" name="Google Shape;215;p19"/>
          <p:cNvCxnSpPr>
            <a:endCxn id="166" idx="0"/>
          </p:cNvCxnSpPr>
          <p:nvPr/>
        </p:nvCxnSpPr>
        <p:spPr>
          <a:xfrm>
            <a:off x="5944400" y="39583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6" name="Google Shape;216;p19"/>
          <p:cNvCxnSpPr>
            <a:stCxn id="141" idx="2"/>
            <a:endCxn id="167" idx="0"/>
          </p:cNvCxnSpPr>
          <p:nvPr/>
        </p:nvCxnSpPr>
        <p:spPr>
          <a:xfrm>
            <a:off x="60707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7" name="Google Shape;217;p19"/>
          <p:cNvCxnSpPr>
            <a:stCxn id="141" idx="2"/>
            <a:endCxn id="167" idx="0"/>
          </p:cNvCxnSpPr>
          <p:nvPr/>
        </p:nvCxnSpPr>
        <p:spPr>
          <a:xfrm>
            <a:off x="60707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8" name="Google Shape;218;p19"/>
          <p:cNvCxnSpPr>
            <a:stCxn id="142" idx="2"/>
            <a:endCxn id="168" idx="0"/>
          </p:cNvCxnSpPr>
          <p:nvPr/>
        </p:nvCxnSpPr>
        <p:spPr>
          <a:xfrm>
            <a:off x="61970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9" name="Google Shape;219;p19"/>
          <p:cNvCxnSpPr>
            <a:stCxn id="143" idx="2"/>
            <a:endCxn id="169" idx="0"/>
          </p:cNvCxnSpPr>
          <p:nvPr/>
        </p:nvCxnSpPr>
        <p:spPr>
          <a:xfrm>
            <a:off x="63233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0" name="Google Shape;220;p19"/>
          <p:cNvCxnSpPr>
            <a:stCxn id="144" idx="2"/>
            <a:endCxn id="170" idx="0"/>
          </p:cNvCxnSpPr>
          <p:nvPr/>
        </p:nvCxnSpPr>
        <p:spPr>
          <a:xfrm>
            <a:off x="64496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1" name="Google Shape;221;p19"/>
          <p:cNvCxnSpPr>
            <a:stCxn id="145" idx="2"/>
            <a:endCxn id="171" idx="0"/>
          </p:cNvCxnSpPr>
          <p:nvPr/>
        </p:nvCxnSpPr>
        <p:spPr>
          <a:xfrm>
            <a:off x="65759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2" name="Google Shape;222;p19"/>
          <p:cNvCxnSpPr>
            <a:endCxn id="172" idx="0"/>
          </p:cNvCxnSpPr>
          <p:nvPr/>
        </p:nvCxnSpPr>
        <p:spPr>
          <a:xfrm>
            <a:off x="6702200" y="39583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3" name="Google Shape;223;p19"/>
          <p:cNvCxnSpPr>
            <a:stCxn id="147" idx="2"/>
            <a:endCxn id="173" idx="0"/>
          </p:cNvCxnSpPr>
          <p:nvPr/>
        </p:nvCxnSpPr>
        <p:spPr>
          <a:xfrm>
            <a:off x="68285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4" name="Google Shape;224;p19"/>
          <p:cNvCxnSpPr>
            <a:stCxn id="148" idx="2"/>
            <a:endCxn id="174" idx="0"/>
          </p:cNvCxnSpPr>
          <p:nvPr/>
        </p:nvCxnSpPr>
        <p:spPr>
          <a:xfrm>
            <a:off x="69548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5" name="Google Shape;225;p19"/>
          <p:cNvCxnSpPr>
            <a:endCxn id="175" idx="0"/>
          </p:cNvCxnSpPr>
          <p:nvPr/>
        </p:nvCxnSpPr>
        <p:spPr>
          <a:xfrm>
            <a:off x="7081100" y="39583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6" name="Google Shape;226;p19"/>
          <p:cNvCxnSpPr>
            <a:stCxn id="150" idx="2"/>
            <a:endCxn id="176" idx="0"/>
          </p:cNvCxnSpPr>
          <p:nvPr/>
        </p:nvCxnSpPr>
        <p:spPr>
          <a:xfrm>
            <a:off x="72074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7" name="Google Shape;227;p19"/>
          <p:cNvCxnSpPr>
            <a:stCxn id="151" idx="2"/>
            <a:endCxn id="177" idx="0"/>
          </p:cNvCxnSpPr>
          <p:nvPr/>
        </p:nvCxnSpPr>
        <p:spPr>
          <a:xfrm>
            <a:off x="73337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8" name="Google Shape;228;p19"/>
          <p:cNvCxnSpPr>
            <a:stCxn id="152" idx="2"/>
            <a:endCxn id="178" idx="0"/>
          </p:cNvCxnSpPr>
          <p:nvPr/>
        </p:nvCxnSpPr>
        <p:spPr>
          <a:xfrm>
            <a:off x="74600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9" name="Google Shape;229;p19"/>
          <p:cNvCxnSpPr>
            <a:stCxn id="153" idx="2"/>
            <a:endCxn id="179" idx="0"/>
          </p:cNvCxnSpPr>
          <p:nvPr/>
        </p:nvCxnSpPr>
        <p:spPr>
          <a:xfrm>
            <a:off x="75863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0" name="Google Shape;230;p19"/>
          <p:cNvCxnSpPr>
            <a:stCxn id="154" idx="2"/>
            <a:endCxn id="180" idx="0"/>
          </p:cNvCxnSpPr>
          <p:nvPr/>
        </p:nvCxnSpPr>
        <p:spPr>
          <a:xfrm>
            <a:off x="77126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1" name="Google Shape;231;p19"/>
          <p:cNvCxnSpPr>
            <a:stCxn id="155" idx="2"/>
            <a:endCxn id="181" idx="0"/>
          </p:cNvCxnSpPr>
          <p:nvPr/>
        </p:nvCxnSpPr>
        <p:spPr>
          <a:xfrm>
            <a:off x="78389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2" name="Google Shape;232;p19"/>
          <p:cNvCxnSpPr>
            <a:stCxn id="156" idx="2"/>
            <a:endCxn id="182" idx="0"/>
          </p:cNvCxnSpPr>
          <p:nvPr/>
        </p:nvCxnSpPr>
        <p:spPr>
          <a:xfrm>
            <a:off x="79652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3" name="Google Shape;233;p19"/>
          <p:cNvCxnSpPr>
            <a:stCxn id="157" idx="2"/>
            <a:endCxn id="183" idx="0"/>
          </p:cNvCxnSpPr>
          <p:nvPr/>
        </p:nvCxnSpPr>
        <p:spPr>
          <a:xfrm>
            <a:off x="80915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4" name="Google Shape;234;p19"/>
          <p:cNvCxnSpPr>
            <a:stCxn id="158" idx="2"/>
            <a:endCxn id="184" idx="0"/>
          </p:cNvCxnSpPr>
          <p:nvPr/>
        </p:nvCxnSpPr>
        <p:spPr>
          <a:xfrm>
            <a:off x="82178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5" name="Google Shape;235;p19"/>
          <p:cNvCxnSpPr>
            <a:endCxn id="185" idx="0"/>
          </p:cNvCxnSpPr>
          <p:nvPr/>
        </p:nvCxnSpPr>
        <p:spPr>
          <a:xfrm>
            <a:off x="8344100" y="39583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6" name="Google Shape;236;p19"/>
          <p:cNvCxnSpPr>
            <a:stCxn id="160" idx="2"/>
            <a:endCxn id="186" idx="0"/>
          </p:cNvCxnSpPr>
          <p:nvPr/>
        </p:nvCxnSpPr>
        <p:spPr>
          <a:xfrm>
            <a:off x="84704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7" name="Google Shape;237;p19"/>
          <p:cNvCxnSpPr>
            <a:stCxn id="161" idx="2"/>
            <a:endCxn id="187" idx="0"/>
          </p:cNvCxnSpPr>
          <p:nvPr/>
        </p:nvCxnSpPr>
        <p:spPr>
          <a:xfrm>
            <a:off x="85967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8" name="Google Shape;238;p19"/>
          <p:cNvCxnSpPr>
            <a:stCxn id="162" idx="2"/>
            <a:endCxn id="188" idx="0"/>
          </p:cNvCxnSpPr>
          <p:nvPr/>
        </p:nvCxnSpPr>
        <p:spPr>
          <a:xfrm>
            <a:off x="87230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9" name="Google Shape;239;p19"/>
          <p:cNvCxnSpPr>
            <a:stCxn id="163" idx="2"/>
            <a:endCxn id="189" idx="0"/>
          </p:cNvCxnSpPr>
          <p:nvPr/>
        </p:nvCxnSpPr>
        <p:spPr>
          <a:xfrm>
            <a:off x="8849300" y="39582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0" name="Google Shape;240;p19"/>
          <p:cNvCxnSpPr>
            <a:endCxn id="190" idx="0"/>
          </p:cNvCxnSpPr>
          <p:nvPr/>
        </p:nvCxnSpPr>
        <p:spPr>
          <a:xfrm>
            <a:off x="8975600" y="3958325"/>
            <a:ext cx="0" cy="43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41" name="Google Shape;24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9411" y="3130479"/>
            <a:ext cx="139938" cy="14553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5104" y="3145847"/>
            <a:ext cx="146990" cy="1462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1236" y="2528525"/>
            <a:ext cx="985164" cy="1327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41989" y="2633389"/>
            <a:ext cx="1514245" cy="119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0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 in ForkJoin Framework</a:t>
            </a:r>
            <a:endParaRPr i="1" sz="1800">
              <a:solidFill>
                <a:srgbClr val="FF0000"/>
              </a:solidFill>
            </a:endParaRPr>
          </a:p>
        </p:txBody>
      </p:sp>
      <p:sp>
        <p:nvSpPr>
          <p:cNvPr id="250" name="Google Shape;250;p20"/>
          <p:cNvSpPr txBox="1"/>
          <p:nvPr>
            <p:ph idx="1" type="body"/>
          </p:nvPr>
        </p:nvSpPr>
        <p:spPr>
          <a:xfrm>
            <a:off x="6900" y="572700"/>
            <a:ext cx="7243200" cy="45705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VecAdd </a:t>
            </a:r>
            <a:r>
              <a:rPr b="1" lang="en" sz="15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extends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RecursiveAction {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lo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b="1" lang="en" sz="15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hi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 int[]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res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 int[]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arr1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 int[]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arr2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VecAdd(int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h, 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int[]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int[]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a1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int[]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a2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 ... }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5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protected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void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compute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 { </a:t>
            </a:r>
            <a:r>
              <a:rPr b="1" lang="en" sz="15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override</a:t>
            </a:r>
            <a:endParaRPr b="1" sz="1500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5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(hi – lo &lt; SEQUENTIAL_CUTOFF)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5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=lo; i &lt; hi; i++)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res[i] = arr1[i] + arr2[i];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5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int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mid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(hi+lo)/2;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VecAdd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b="1" lang="en" sz="15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VecAdd(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lo,mid,res,arr1,arr2);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VecAdd </a:t>
            </a:r>
            <a:r>
              <a:rPr b="1" lang="en" sz="15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right 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</a:t>
            </a:r>
            <a:r>
              <a:rPr b="1" lang="en" sz="15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VecAdd(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mid,hi,res,arr1,arr2);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left.fork();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right.compute();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left.join();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1" name="Google Shape;251;p20"/>
          <p:cNvSpPr txBox="1"/>
          <p:nvPr>
            <p:ph idx="1" type="body"/>
          </p:nvPr>
        </p:nvSpPr>
        <p:spPr>
          <a:xfrm>
            <a:off x="4840950" y="2571750"/>
            <a:ext cx="4112700" cy="24234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static final ForkJoinPool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POOL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ForkJoinPool();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int[] add(int[]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arr1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arr2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int[] </a:t>
            </a:r>
            <a:r>
              <a:rPr b="1" lang="en" sz="14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res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int[arr1.length];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POOL.invoke(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VecAdd(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0,arr.length,res, arr1,arr2));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4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ans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252" name="Google Shape;252;p20"/>
          <p:cNvSpPr/>
          <p:nvPr/>
        </p:nvSpPr>
        <p:spPr>
          <a:xfrm>
            <a:off x="2375650" y="605125"/>
            <a:ext cx="1961100" cy="3138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0"/>
          <p:cNvSpPr/>
          <p:nvPr/>
        </p:nvSpPr>
        <p:spPr>
          <a:xfrm>
            <a:off x="1423150" y="1367125"/>
            <a:ext cx="616500" cy="2577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4" name="Google Shape;25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015" y="1580398"/>
            <a:ext cx="181623" cy="7055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7499" y="2272241"/>
            <a:ext cx="3010747" cy="9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3799" y="2762623"/>
            <a:ext cx="391526" cy="1293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59447" y="1122823"/>
            <a:ext cx="922714" cy="279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70979" y="3842485"/>
            <a:ext cx="2217126" cy="97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44536" y="4085134"/>
            <a:ext cx="1065497" cy="70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753768" y="3927209"/>
            <a:ext cx="399570" cy="14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388480" y="466802"/>
            <a:ext cx="1969490" cy="588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2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921253" y="4410972"/>
            <a:ext cx="372676" cy="19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 and reductions</a:t>
            </a:r>
            <a:endParaRPr/>
          </a:p>
        </p:txBody>
      </p:sp>
      <p:sp>
        <p:nvSpPr>
          <p:cNvPr id="268" name="Google Shape;26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300"/>
              <a:t>Maps and reductions: the “workhorses” of parallel programming</a:t>
            </a:r>
            <a:endParaRPr sz="2300"/>
          </a:p>
          <a:p>
            <a:pPr indent="-374650" lvl="0" marL="457200" rtl="0" algn="l">
              <a:spcBef>
                <a:spcPts val="120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By far the two most important and common patterns</a:t>
            </a:r>
            <a:endParaRPr sz="23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Two more-advanced patterns in next lecture</a:t>
            </a:r>
            <a:endParaRPr sz="21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Learn to recognize when an algorithm can be written in terms of maps and reductions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Use maps and reductions to describe (parallel) algorithms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Programming them becomes “trivial” with a little practice</a:t>
            </a:r>
            <a:endParaRPr sz="23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Exactly like sequential for-loops seem second-nature</a:t>
            </a:r>
            <a:endParaRPr sz="2100"/>
          </a:p>
        </p:txBody>
      </p:sp>
      <p:pic>
        <p:nvPicPr>
          <p:cNvPr id="269" name="Google Shape;26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0506" y="2105243"/>
            <a:ext cx="1327453" cy="12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0560" y="4080821"/>
            <a:ext cx="826524" cy="77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