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704b42c74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704b42c7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704b42c749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704b42c749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704b42c749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704b42c749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704b42c74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704b42c74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704b42c74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704b42c74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704b42c749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704b42c749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704b42c749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704b42c749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 is the “magic”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704b42c749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704b42c749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704b42c749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704b42c749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704b42c749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704b42c749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704b42c749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704b42c749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704b42c749_0_4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704b42c749_0_4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704b42c749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704b42c749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is a BLOCKING call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704b42c749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704b42c749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is a BLOCKING call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704b42c749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704b42c749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we start a task, the OS does not GUARANTEE that that task will be run immediately. All we can say is “hey OS, please run this at your leisure”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704b42c749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2704b42c749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704b42c749_0_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2704b42c749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2704b42c749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2704b42c749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2704b42c749_0_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2704b42c749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2704b42c749_0_3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2704b42c749_0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2704b42c749_0_3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2704b42c749_0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2704b42c749_0_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2704b42c749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704b42c74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704b42c74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2704b42c749_0_4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2704b42c749_0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is a BLOCKING call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2704b42c749_0_4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2704b42c749_0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2704b42c749_0_4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2704b42c749_0_4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2704b42c749_0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2704b42c749_0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2704b42c749_0_4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2704b42c749_0_4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2704b42c749_0_4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2704b42c749_0_4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2704b42c749_0_4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2704b42c749_0_4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happens if right.compute and left.join calls are switched?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would you change to make this calculate the MAXIMUM of an array, not the sum?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2704b42c749_0_4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2704b42c749_0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704b42c74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704b42c74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704b42c749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704b42c74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704b42c74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704b42c74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704b42c74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704b42c74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704b42c749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704b42c749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704b42c749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704b42c749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5.png"/><Relationship Id="rId4" Type="http://schemas.openxmlformats.org/officeDocument/2006/relationships/image" Target="../media/image32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43.png"/><Relationship Id="rId8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9.png"/><Relationship Id="rId4" Type="http://schemas.openxmlformats.org/officeDocument/2006/relationships/image" Target="../media/image50.png"/><Relationship Id="rId5" Type="http://schemas.openxmlformats.org/officeDocument/2006/relationships/image" Target="../media/image44.png"/><Relationship Id="rId6" Type="http://schemas.openxmlformats.org/officeDocument/2006/relationships/image" Target="../media/image4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7.png"/><Relationship Id="rId4" Type="http://schemas.openxmlformats.org/officeDocument/2006/relationships/image" Target="../media/image36.png"/><Relationship Id="rId5" Type="http://schemas.openxmlformats.org/officeDocument/2006/relationships/image" Target="../media/image48.png"/><Relationship Id="rId6" Type="http://schemas.openxmlformats.org/officeDocument/2006/relationships/image" Target="../media/image46.png"/><Relationship Id="rId7" Type="http://schemas.openxmlformats.org/officeDocument/2006/relationships/image" Target="../media/image3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1.png"/><Relationship Id="rId4" Type="http://schemas.openxmlformats.org/officeDocument/2006/relationships/image" Target="../media/image42.png"/><Relationship Id="rId5" Type="http://schemas.openxmlformats.org/officeDocument/2006/relationships/image" Target="../media/image52.png"/><Relationship Id="rId6" Type="http://schemas.openxmlformats.org/officeDocument/2006/relationships/image" Target="../media/image73.png"/><Relationship Id="rId7" Type="http://schemas.openxmlformats.org/officeDocument/2006/relationships/image" Target="../media/image5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6.png"/><Relationship Id="rId4" Type="http://schemas.openxmlformats.org/officeDocument/2006/relationships/image" Target="../media/image41.png"/><Relationship Id="rId5" Type="http://schemas.openxmlformats.org/officeDocument/2006/relationships/image" Target="../media/image62.png"/><Relationship Id="rId6" Type="http://schemas.openxmlformats.org/officeDocument/2006/relationships/image" Target="../media/image6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9.png"/><Relationship Id="rId4" Type="http://schemas.openxmlformats.org/officeDocument/2006/relationships/image" Target="../media/image58.png"/><Relationship Id="rId10" Type="http://schemas.openxmlformats.org/officeDocument/2006/relationships/image" Target="../media/image54.png"/><Relationship Id="rId9" Type="http://schemas.openxmlformats.org/officeDocument/2006/relationships/image" Target="../media/image49.png"/><Relationship Id="rId5" Type="http://schemas.openxmlformats.org/officeDocument/2006/relationships/image" Target="../media/image55.png"/><Relationship Id="rId6" Type="http://schemas.openxmlformats.org/officeDocument/2006/relationships/image" Target="../media/image63.png"/><Relationship Id="rId7" Type="http://schemas.openxmlformats.org/officeDocument/2006/relationships/image" Target="../media/image74.png"/><Relationship Id="rId8" Type="http://schemas.openxmlformats.org/officeDocument/2006/relationships/image" Target="../media/image6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5.png"/><Relationship Id="rId4" Type="http://schemas.openxmlformats.org/officeDocument/2006/relationships/image" Target="../media/image72.png"/><Relationship Id="rId5" Type="http://schemas.openxmlformats.org/officeDocument/2006/relationships/image" Target="../media/image61.png"/><Relationship Id="rId6" Type="http://schemas.openxmlformats.org/officeDocument/2006/relationships/image" Target="../media/image7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57.png"/><Relationship Id="rId7" Type="http://schemas.openxmlformats.org/officeDocument/2006/relationships/image" Target="../media/image6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0.png"/><Relationship Id="rId4" Type="http://schemas.openxmlformats.org/officeDocument/2006/relationships/image" Target="../media/image65.png"/><Relationship Id="rId5" Type="http://schemas.openxmlformats.org/officeDocument/2006/relationships/image" Target="../media/image9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7.png"/><Relationship Id="rId4" Type="http://schemas.openxmlformats.org/officeDocument/2006/relationships/image" Target="../media/image71.png"/><Relationship Id="rId5" Type="http://schemas.openxmlformats.org/officeDocument/2006/relationships/image" Target="../media/image8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8.png"/><Relationship Id="rId4" Type="http://schemas.openxmlformats.org/officeDocument/2006/relationships/image" Target="../media/image7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8.png"/><Relationship Id="rId4" Type="http://schemas.openxmlformats.org/officeDocument/2006/relationships/image" Target="../media/image10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3.png"/><Relationship Id="rId4" Type="http://schemas.openxmlformats.org/officeDocument/2006/relationships/image" Target="../media/image94.png"/><Relationship Id="rId5" Type="http://schemas.openxmlformats.org/officeDocument/2006/relationships/image" Target="../media/image83.png"/><Relationship Id="rId6" Type="http://schemas.openxmlformats.org/officeDocument/2006/relationships/image" Target="../media/image8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10" Type="http://schemas.openxmlformats.org/officeDocument/2006/relationships/image" Target="../media/image8.png"/><Relationship Id="rId9" Type="http://schemas.openxmlformats.org/officeDocument/2006/relationships/image" Target="../media/image23.png"/><Relationship Id="rId5" Type="http://schemas.openxmlformats.org/officeDocument/2006/relationships/image" Target="../media/image14.png"/><Relationship Id="rId6" Type="http://schemas.openxmlformats.org/officeDocument/2006/relationships/image" Target="../media/image13.png"/><Relationship Id="rId7" Type="http://schemas.openxmlformats.org/officeDocument/2006/relationships/image" Target="../media/image9.png"/><Relationship Id="rId8" Type="http://schemas.openxmlformats.org/officeDocument/2006/relationships/image" Target="../media/image2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1.png"/><Relationship Id="rId4" Type="http://schemas.openxmlformats.org/officeDocument/2006/relationships/image" Target="../media/image85.png"/><Relationship Id="rId9" Type="http://schemas.openxmlformats.org/officeDocument/2006/relationships/image" Target="../media/image82.png"/><Relationship Id="rId5" Type="http://schemas.openxmlformats.org/officeDocument/2006/relationships/image" Target="../media/image92.png"/><Relationship Id="rId6" Type="http://schemas.openxmlformats.org/officeDocument/2006/relationships/image" Target="../media/image96.png"/><Relationship Id="rId7" Type="http://schemas.openxmlformats.org/officeDocument/2006/relationships/image" Target="../media/image84.png"/><Relationship Id="rId8" Type="http://schemas.openxmlformats.org/officeDocument/2006/relationships/image" Target="../media/image11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9.png"/><Relationship Id="rId4" Type="http://schemas.openxmlformats.org/officeDocument/2006/relationships/image" Target="../media/image9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8.png"/><Relationship Id="rId4" Type="http://schemas.openxmlformats.org/officeDocument/2006/relationships/image" Target="../media/image99.png"/><Relationship Id="rId5" Type="http://schemas.openxmlformats.org/officeDocument/2006/relationships/image" Target="../media/image121.png"/><Relationship Id="rId6" Type="http://schemas.openxmlformats.org/officeDocument/2006/relationships/image" Target="../media/image9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9.png"/><Relationship Id="rId4" Type="http://schemas.openxmlformats.org/officeDocument/2006/relationships/image" Target="../media/image116.png"/><Relationship Id="rId5" Type="http://schemas.openxmlformats.org/officeDocument/2006/relationships/image" Target="../media/image128.png"/><Relationship Id="rId6" Type="http://schemas.openxmlformats.org/officeDocument/2006/relationships/image" Target="../media/image122.png"/><Relationship Id="rId7" Type="http://schemas.openxmlformats.org/officeDocument/2006/relationships/image" Target="../media/image95.png"/><Relationship Id="rId8" Type="http://schemas.openxmlformats.org/officeDocument/2006/relationships/image" Target="../media/image10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00.png"/><Relationship Id="rId4" Type="http://schemas.openxmlformats.org/officeDocument/2006/relationships/image" Target="../media/image106.png"/><Relationship Id="rId5" Type="http://schemas.openxmlformats.org/officeDocument/2006/relationships/image" Target="../media/image102.png"/><Relationship Id="rId6" Type="http://schemas.openxmlformats.org/officeDocument/2006/relationships/image" Target="../media/image104.png"/><Relationship Id="rId7" Type="http://schemas.openxmlformats.org/officeDocument/2006/relationships/image" Target="../media/image10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17.png"/><Relationship Id="rId4" Type="http://schemas.openxmlformats.org/officeDocument/2006/relationships/image" Target="../media/image115.png"/><Relationship Id="rId5" Type="http://schemas.openxmlformats.org/officeDocument/2006/relationships/image" Target="../media/image118.png"/><Relationship Id="rId6" Type="http://schemas.openxmlformats.org/officeDocument/2006/relationships/image" Target="../media/image113.png"/><Relationship Id="rId7" Type="http://schemas.openxmlformats.org/officeDocument/2006/relationships/image" Target="../media/image111.png"/><Relationship Id="rId8" Type="http://schemas.openxmlformats.org/officeDocument/2006/relationships/image" Target="../media/image12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27.png"/><Relationship Id="rId4" Type="http://schemas.openxmlformats.org/officeDocument/2006/relationships/image" Target="../media/image114.png"/><Relationship Id="rId9" Type="http://schemas.openxmlformats.org/officeDocument/2006/relationships/image" Target="../media/image123.png"/><Relationship Id="rId5" Type="http://schemas.openxmlformats.org/officeDocument/2006/relationships/image" Target="../media/image126.png"/><Relationship Id="rId6" Type="http://schemas.openxmlformats.org/officeDocument/2006/relationships/image" Target="../media/image125.png"/><Relationship Id="rId7" Type="http://schemas.openxmlformats.org/officeDocument/2006/relationships/image" Target="../media/image124.png"/><Relationship Id="rId8" Type="http://schemas.openxmlformats.org/officeDocument/2006/relationships/image" Target="../media/image11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1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2.png"/><Relationship Id="rId8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png"/><Relationship Id="rId4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png"/><Relationship Id="rId4" Type="http://schemas.openxmlformats.org/officeDocument/2006/relationships/image" Target="../media/image5.jpg"/><Relationship Id="rId5" Type="http://schemas.openxmlformats.org/officeDocument/2006/relationships/image" Target="../media/image33.png"/><Relationship Id="rId6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15.png"/><Relationship Id="rId5" Type="http://schemas.openxmlformats.org/officeDocument/2006/relationships/image" Target="../media/image20.png"/><Relationship Id="rId6" Type="http://schemas.openxmlformats.org/officeDocument/2006/relationships/image" Target="../media/image31.png"/><Relationship Id="rId7" Type="http://schemas.openxmlformats.org/officeDocument/2006/relationships/image" Target="../media/image27.png"/><Relationship Id="rId8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png"/><Relationship Id="rId4" Type="http://schemas.openxmlformats.org/officeDocument/2006/relationships/image" Target="../media/image35.png"/><Relationship Id="rId5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900"/>
              <a:t>CSE 332</a:t>
            </a:r>
            <a:endParaRPr sz="3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Data Structures &amp; Parallelism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44000"/>
              <a:buFont typeface="Arial"/>
              <a:buNone/>
            </a:pPr>
            <a:r>
              <a:rPr lang="en" sz="2500"/>
              <a:t>Introduction to Multithreading &amp;</a:t>
            </a:r>
            <a:endParaRPr sz="2500"/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500"/>
              <a:t>Fork-Join Parallelism</a:t>
            </a:r>
            <a:endParaRPr sz="2500"/>
          </a:p>
        </p:txBody>
      </p:sp>
      <p:sp>
        <p:nvSpPr>
          <p:cNvPr id="56" name="Google Shape;56;p13"/>
          <p:cNvSpPr txBox="1"/>
          <p:nvPr/>
        </p:nvSpPr>
        <p:spPr>
          <a:xfrm>
            <a:off x="311700" y="36636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Melissa Winstanley</a:t>
            </a:r>
            <a:endParaRPr i="1"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Spring 2024</a:t>
            </a:r>
            <a:endParaRPr i="1"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Shared Memory with Threads</a:t>
            </a:r>
            <a:endParaRPr/>
          </a:p>
        </p:txBody>
      </p:sp>
      <p:sp>
        <p:nvSpPr>
          <p:cNvPr id="158" name="Google Shape;158;p22"/>
          <p:cNvSpPr txBox="1"/>
          <p:nvPr>
            <p:ph idx="1" type="body"/>
          </p:nvPr>
        </p:nvSpPr>
        <p:spPr>
          <a:xfrm>
            <a:off x="311700" y="1152475"/>
            <a:ext cx="8520600" cy="39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model we will assume is </a:t>
            </a:r>
            <a:r>
              <a:rPr lang="en">
                <a:solidFill>
                  <a:srgbClr val="0000FF"/>
                </a:solidFill>
              </a:rPr>
              <a:t>shared memory</a:t>
            </a:r>
            <a:r>
              <a:rPr lang="en"/>
              <a:t> with </a:t>
            </a:r>
            <a:r>
              <a:rPr lang="en">
                <a:solidFill>
                  <a:srgbClr val="0000FF"/>
                </a:solidFill>
              </a:rPr>
              <a:t>explicit threads</a:t>
            </a:r>
            <a:endParaRPr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Old story:</a:t>
            </a:r>
            <a:r>
              <a:rPr lang="en"/>
              <a:t> A running program has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One </a:t>
            </a:r>
            <a:r>
              <a:rPr lang="en">
                <a:solidFill>
                  <a:srgbClr val="0000FF"/>
                </a:solidFill>
              </a:rPr>
              <a:t>program counter</a:t>
            </a:r>
            <a:r>
              <a:rPr lang="en"/>
              <a:t> (current statement executing)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One </a:t>
            </a:r>
            <a:r>
              <a:rPr lang="en">
                <a:solidFill>
                  <a:srgbClr val="0000FF"/>
                </a:solidFill>
              </a:rPr>
              <a:t>call stack</a:t>
            </a:r>
            <a:r>
              <a:rPr lang="en"/>
              <a:t> (with each stack frame holding local variables)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rgbClr val="0000FF"/>
                </a:solidFill>
              </a:rPr>
              <a:t>Objects in the heap</a:t>
            </a:r>
            <a:r>
              <a:rPr lang="en"/>
              <a:t> created by memory allocation (i.e., new)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(nothing to do with data structure called a heap)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-"/>
            </a:pPr>
            <a:r>
              <a:rPr lang="en">
                <a:solidFill>
                  <a:srgbClr val="0000FF"/>
                </a:solidFill>
              </a:rPr>
              <a:t>Static fields</a:t>
            </a:r>
            <a:endParaRPr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New story: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 set of </a:t>
            </a:r>
            <a:r>
              <a:rPr lang="en">
                <a:solidFill>
                  <a:srgbClr val="0000FF"/>
                </a:solidFill>
              </a:rPr>
              <a:t>threads</a:t>
            </a:r>
            <a:r>
              <a:rPr lang="en"/>
              <a:t>, each with its own program counter &amp; call stack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No access to another thread’s local variables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Threads can (implicitly) share static fields / objects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To communicate, write values to some shared location that another thread reads from</a:t>
            </a:r>
            <a:endParaRPr/>
          </a:p>
        </p:txBody>
      </p:sp>
      <p:pic>
        <p:nvPicPr>
          <p:cNvPr id="159" name="Google Shape;15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1220" y="1367141"/>
            <a:ext cx="3848727" cy="188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5912" y="1127821"/>
            <a:ext cx="843428" cy="520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53090" y="2305087"/>
            <a:ext cx="1672257" cy="11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15787" y="2535246"/>
            <a:ext cx="965046" cy="6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22364" y="2807260"/>
            <a:ext cx="1990865" cy="97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4041" y="3269598"/>
            <a:ext cx="1322773" cy="69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Old Story: one call stack, one pc</a:t>
            </a:r>
            <a:endParaRPr/>
          </a:p>
        </p:txBody>
      </p:sp>
      <p:sp>
        <p:nvSpPr>
          <p:cNvPr id="170" name="Google Shape;170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1" name="Google Shape;17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687" y="1017715"/>
            <a:ext cx="7754624" cy="409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1462" y="2911931"/>
            <a:ext cx="1078909" cy="364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8204" y="3248813"/>
            <a:ext cx="239804" cy="648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2696" y="1352531"/>
            <a:ext cx="1643611" cy="454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Story: Shared memory with Threads</a:t>
            </a:r>
            <a:endParaRPr/>
          </a:p>
        </p:txBody>
      </p:sp>
      <p:sp>
        <p:nvSpPr>
          <p:cNvPr id="180" name="Google Shape;180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1" name="Google Shape;18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6689" y="1152475"/>
            <a:ext cx="6390625" cy="399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7911" y="857181"/>
            <a:ext cx="1407856" cy="189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81049" y="2971000"/>
            <a:ext cx="880332" cy="768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01672" y="1165337"/>
            <a:ext cx="2450301" cy="81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66228" y="2487236"/>
            <a:ext cx="596631" cy="386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models</a:t>
            </a:r>
            <a:endParaRPr/>
          </a:p>
        </p:txBody>
      </p:sp>
      <p:sp>
        <p:nvSpPr>
          <p:cNvPr id="191" name="Google Shape;191;p25"/>
          <p:cNvSpPr txBox="1"/>
          <p:nvPr>
            <p:ph idx="1" type="body"/>
          </p:nvPr>
        </p:nvSpPr>
        <p:spPr>
          <a:xfrm>
            <a:off x="311700" y="1152475"/>
            <a:ext cx="8520600" cy="386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 will focus on shared memory, but you should know several other models exist and have their own advantages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Message-passing</a:t>
            </a:r>
            <a:r>
              <a:rPr lang="en"/>
              <a:t>: Each thread has its own collection of objects. Communication is via explicitly sending/receiving messages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Cooks working in separate kitchens, mail around ingredients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Dataflow</a:t>
            </a:r>
            <a:r>
              <a:rPr lang="en"/>
              <a:t>: Programmers write programs in terms of a DAG. A node executes after all of its predecessors in the graph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Cooks wait to be handed results of previous steps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Data parallelism</a:t>
            </a:r>
            <a:r>
              <a:rPr lang="en"/>
              <a:t>: Have primitives for things like “apply function to every element of an array in parallel”</a:t>
            </a:r>
            <a:endParaRPr/>
          </a:p>
        </p:txBody>
      </p:sp>
      <p:pic>
        <p:nvPicPr>
          <p:cNvPr id="192" name="Google Shape;19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344" y="2283090"/>
            <a:ext cx="1966626" cy="125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583" y="3152993"/>
            <a:ext cx="931096" cy="77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5895" y="4005547"/>
            <a:ext cx="1939941" cy="140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09941" y="4457669"/>
            <a:ext cx="3314965" cy="454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79539" y="4627998"/>
            <a:ext cx="305755" cy="241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needs</a:t>
            </a:r>
            <a:endParaRPr/>
          </a:p>
        </p:txBody>
      </p:sp>
      <p:sp>
        <p:nvSpPr>
          <p:cNvPr id="202" name="Google Shape;202;p26"/>
          <p:cNvSpPr txBox="1"/>
          <p:nvPr>
            <p:ph idx="1" type="body"/>
          </p:nvPr>
        </p:nvSpPr>
        <p:spPr>
          <a:xfrm>
            <a:off x="311700" y="1152475"/>
            <a:ext cx="8520600" cy="36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/>
              <a:t>To write a shared-memory parallel program, need new primitives from a programming language or library</a:t>
            </a:r>
            <a:endParaRPr sz="2200"/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Ways to create and </a:t>
            </a:r>
            <a:r>
              <a:rPr lang="en" sz="2200">
                <a:solidFill>
                  <a:srgbClr val="0000FF"/>
                </a:solidFill>
              </a:rPr>
              <a:t>run multiple things at once</a:t>
            </a:r>
            <a:endParaRPr sz="2200">
              <a:solidFill>
                <a:srgbClr val="0000FF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Let’s call these things threads</a:t>
            </a:r>
            <a:endParaRPr sz="18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Ways for threads to </a:t>
            </a:r>
            <a:r>
              <a:rPr lang="en" sz="2200">
                <a:solidFill>
                  <a:srgbClr val="0000FF"/>
                </a:solidFill>
              </a:rPr>
              <a:t>share memory</a:t>
            </a:r>
            <a:endParaRPr sz="2200">
              <a:solidFill>
                <a:srgbClr val="0000FF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Often just have threads with references to the same objects</a:t>
            </a:r>
            <a:endParaRPr sz="18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Ways for threads to </a:t>
            </a:r>
            <a:r>
              <a:rPr lang="en" sz="2200">
                <a:solidFill>
                  <a:srgbClr val="0000FF"/>
                </a:solidFill>
              </a:rPr>
              <a:t>coordinate (a.k.a. synchronize)</a:t>
            </a:r>
            <a:endParaRPr sz="2200">
              <a:solidFill>
                <a:srgbClr val="0000FF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For now, a way for one thread to wait for another to finish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Other primitives when we study concurrency</a:t>
            </a:r>
            <a:endParaRPr sz="1800"/>
          </a:p>
        </p:txBody>
      </p:sp>
      <p:pic>
        <p:nvPicPr>
          <p:cNvPr id="203" name="Google Shape;20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3434" y="2458881"/>
            <a:ext cx="3212139" cy="9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7631" y="3190733"/>
            <a:ext cx="1955729" cy="98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4284" y="3468699"/>
            <a:ext cx="1575159" cy="112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87556" y="3852148"/>
            <a:ext cx="1690559" cy="118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Java Basics</a:t>
            </a:r>
            <a:endParaRPr/>
          </a:p>
        </p:txBody>
      </p:sp>
      <p:sp>
        <p:nvSpPr>
          <p:cNvPr id="212" name="Google Shape;212;p27"/>
          <p:cNvSpPr txBox="1"/>
          <p:nvPr>
            <p:ph idx="1" type="body"/>
          </p:nvPr>
        </p:nvSpPr>
        <p:spPr>
          <a:xfrm>
            <a:off x="311700" y="1152475"/>
            <a:ext cx="8520600" cy="39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First learn some basics built into Java via 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java.lang.Thread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Then a better library for parallel programming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 get a new thread running: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Define a subclass 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en"/>
              <a:t> of 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java.lang.Thread</a:t>
            </a:r>
            <a:r>
              <a:rPr lang="en"/>
              <a:t>, overriding 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run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Create an object of class 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Call that object’s 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start</a:t>
            </a:r>
            <a:r>
              <a:rPr lang="en"/>
              <a:t> method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start</a:t>
            </a:r>
            <a:r>
              <a:rPr lang="en"/>
              <a:t> sets off a new thread, using run as its “main”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if we instead called the 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run</a:t>
            </a:r>
            <a:r>
              <a:rPr lang="en"/>
              <a:t> method of 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en"/>
              <a:t>?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would just be a normal method call, in the current thread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Let’s see how to share memory and coordinate via an example…</a:t>
            </a:r>
            <a:endParaRPr/>
          </a:p>
        </p:txBody>
      </p:sp>
      <p:pic>
        <p:nvPicPr>
          <p:cNvPr id="213" name="Google Shape;21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7631" y="1492927"/>
            <a:ext cx="2342585" cy="90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9785" y="1880008"/>
            <a:ext cx="3756379" cy="97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33869" y="2703545"/>
            <a:ext cx="1246701" cy="91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74138" y="2953705"/>
            <a:ext cx="1720667" cy="62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86169" y="2694478"/>
            <a:ext cx="3177840" cy="657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74487" y="3386556"/>
            <a:ext cx="2097325" cy="202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20097" y="3935772"/>
            <a:ext cx="432961" cy="56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309796" y="3927255"/>
            <a:ext cx="487448" cy="91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Parallelism idea</a:t>
            </a:r>
            <a:endParaRPr/>
          </a:p>
        </p:txBody>
      </p:sp>
      <p:sp>
        <p:nvSpPr>
          <p:cNvPr id="226" name="Google Shape;226;p28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Example: Sum elements of a large array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Idea: Have 4 threads simultaneously sum 1/4 of the array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Warning: This is an inferior first approach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Create 4 </a:t>
            </a:r>
            <a:r>
              <a:rPr lang="en">
                <a:solidFill>
                  <a:srgbClr val="0000FF"/>
                </a:solidFill>
              </a:rPr>
              <a:t>thread objects</a:t>
            </a:r>
            <a:r>
              <a:rPr lang="en"/>
              <a:t>, each given a portion of the work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Call 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start()</a:t>
            </a:r>
            <a:r>
              <a:rPr lang="en"/>
              <a:t> on each thread object to actually </a:t>
            </a:r>
            <a:r>
              <a:rPr lang="en">
                <a:solidFill>
                  <a:srgbClr val="0000FF"/>
                </a:solidFill>
              </a:rPr>
              <a:t>run</a:t>
            </a:r>
            <a:r>
              <a:rPr lang="en"/>
              <a:t> it in parallel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rgbClr val="0000FF"/>
                </a:solidFill>
              </a:rPr>
              <a:t>Wait</a:t>
            </a:r>
            <a:r>
              <a:rPr lang="en"/>
              <a:t> for threads to finish using 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join()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Add together their 4 answers for the </a:t>
            </a:r>
            <a:r>
              <a:rPr lang="en">
                <a:solidFill>
                  <a:srgbClr val="0000FF"/>
                </a:solidFill>
              </a:rPr>
              <a:t>final result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0338" y="2317625"/>
            <a:ext cx="5703327" cy="1281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7018" y="1882874"/>
            <a:ext cx="3634901" cy="90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0521" y="4020901"/>
            <a:ext cx="3965734" cy="64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10796" y="4240313"/>
            <a:ext cx="2427948" cy="706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Attempt, Part 1</a:t>
            </a:r>
            <a:endParaRPr/>
          </a:p>
        </p:txBody>
      </p:sp>
      <p:sp>
        <p:nvSpPr>
          <p:cNvPr id="236" name="Google Shape;236;p29"/>
          <p:cNvSpPr txBox="1"/>
          <p:nvPr>
            <p:ph idx="1" type="body"/>
          </p:nvPr>
        </p:nvSpPr>
        <p:spPr>
          <a:xfrm>
            <a:off x="311700" y="1152475"/>
            <a:ext cx="8520600" cy="386280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SumThread </a:t>
            </a:r>
            <a:r>
              <a:rPr b="1"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extends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java.lang.Thread {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</a:t>
            </a:r>
            <a:r>
              <a:rPr b="1" lang="en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lo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r>
              <a:rPr b="1" lang="en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// fields, assigned in the constructor</a:t>
            </a:r>
            <a:endParaRPr b="1">
              <a:solidFill>
                <a:srgbClr val="674EA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</a:t>
            </a:r>
            <a:r>
              <a:rPr b="1" lang="en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hi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r>
              <a:rPr b="1" lang="en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// so threads know what to do.</a:t>
            </a:r>
            <a:endParaRPr b="1">
              <a:solidFill>
                <a:srgbClr val="674EA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int[] </a:t>
            </a:r>
            <a:r>
              <a:rPr b="1" lang="en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arr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</a:t>
            </a:r>
            <a:r>
              <a:rPr b="1" lang="en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ans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0; </a:t>
            </a:r>
            <a:r>
              <a:rPr b="1" lang="en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// result - field used to communicate</a:t>
            </a:r>
            <a:endParaRPr b="1">
              <a:solidFill>
                <a:srgbClr val="674EA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//          across threads</a:t>
            </a:r>
            <a:endParaRPr b="1">
              <a:solidFill>
                <a:srgbClr val="674EA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SumThread(int[] </a:t>
            </a:r>
            <a:r>
              <a:rPr b="1" lang="en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int </a:t>
            </a:r>
            <a:r>
              <a:rPr b="1" lang="en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l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int </a:t>
            </a:r>
            <a:r>
              <a:rPr b="1" lang="en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h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lo=l; hi=h; arr=a;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void </a:t>
            </a:r>
            <a:r>
              <a:rPr b="1" lang="en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run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 { </a:t>
            </a:r>
            <a:r>
              <a:rPr b="1" lang="en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//override must have this type</a:t>
            </a:r>
            <a:endParaRPr b="1">
              <a:solidFill>
                <a:srgbClr val="674EA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(int </a:t>
            </a:r>
            <a:r>
              <a:rPr b="1" lang="en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=lo; i &lt; hi; i++)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ans += arr[i];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7" name="Google Shape;237;p29"/>
          <p:cNvSpPr/>
          <p:nvPr/>
        </p:nvSpPr>
        <p:spPr>
          <a:xfrm rot="-1841031">
            <a:off x="2893613" y="3348100"/>
            <a:ext cx="610817" cy="301293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76A5A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9"/>
          <p:cNvSpPr/>
          <p:nvPr/>
        </p:nvSpPr>
        <p:spPr>
          <a:xfrm rot="-1841031">
            <a:off x="5368963" y="905425"/>
            <a:ext cx="610817" cy="301293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76A5A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9" name="Google Shape;23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1715" y="1396942"/>
            <a:ext cx="3311962" cy="132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901" y="1550459"/>
            <a:ext cx="167931" cy="109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2186" y="1721714"/>
            <a:ext cx="776242" cy="636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13837" y="2322685"/>
            <a:ext cx="1195008" cy="300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6967" y="3859345"/>
            <a:ext cx="2838946" cy="699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attempt, continued (</a:t>
            </a:r>
            <a:r>
              <a:rPr lang="en">
                <a:solidFill>
                  <a:srgbClr val="FF0000"/>
                </a:solidFill>
              </a:rPr>
              <a:t>wrong</a:t>
            </a:r>
            <a:r>
              <a:rPr lang="en"/>
              <a:t>)</a:t>
            </a:r>
            <a:endParaRPr/>
          </a:p>
        </p:txBody>
      </p:sp>
      <p:sp>
        <p:nvSpPr>
          <p:cNvPr id="249" name="Google Shape;249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0"/>
          <p:cNvSpPr txBox="1"/>
          <p:nvPr>
            <p:ph idx="1" type="body"/>
          </p:nvPr>
        </p:nvSpPr>
        <p:spPr>
          <a:xfrm>
            <a:off x="311700" y="1152475"/>
            <a:ext cx="8520600" cy="386280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SumThread </a:t>
            </a:r>
            <a:r>
              <a:rPr b="1"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extends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java.lang.Thread {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...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</a:t>
            </a:r>
            <a:r>
              <a:rPr b="1" lang="en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sum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(int[] </a:t>
            </a:r>
            <a:r>
              <a:rPr b="1" lang="en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arr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){ </a:t>
            </a:r>
            <a:r>
              <a:rPr b="1" lang="en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// can be a static method</a:t>
            </a:r>
            <a:endParaRPr b="1">
              <a:solidFill>
                <a:srgbClr val="674EA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</a:t>
            </a:r>
            <a:r>
              <a:rPr b="1" lang="en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len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arr.length;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</a:t>
            </a:r>
            <a:r>
              <a:rPr b="1" lang="en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ans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0;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SumThread[] </a:t>
            </a:r>
            <a:r>
              <a:rPr b="1" lang="en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ts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b="1"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SumThread[4];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(int </a:t>
            </a:r>
            <a:r>
              <a:rPr b="1" lang="en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=0; i &lt; 4; i++) </a:t>
            </a:r>
            <a:r>
              <a:rPr b="1" lang="en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// do parallel computations</a:t>
            </a:r>
            <a:endParaRPr b="1">
              <a:solidFill>
                <a:srgbClr val="674EA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ts[i] = </a:t>
            </a:r>
            <a:r>
              <a:rPr b="1"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SumThread(arr,i*len/4,(i+1)*len/4);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(int </a:t>
            </a:r>
            <a:r>
              <a:rPr b="1" lang="en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=0; i &lt; 4; i++) </a:t>
            </a:r>
            <a:r>
              <a:rPr b="1" lang="en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// combine results</a:t>
            </a:r>
            <a:endParaRPr b="1">
              <a:solidFill>
                <a:srgbClr val="674EA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ans += ts[i].ans;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ans;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51" name="Google Shape;25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364" y="1484217"/>
            <a:ext cx="5200281" cy="351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3052" y="3810334"/>
            <a:ext cx="1918775" cy="9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0903" y="4330516"/>
            <a:ext cx="2226556" cy="91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 attempt (</a:t>
            </a:r>
            <a:r>
              <a:rPr lang="en">
                <a:solidFill>
                  <a:srgbClr val="FF0000"/>
                </a:solidFill>
              </a:rPr>
              <a:t>still wrong</a:t>
            </a:r>
            <a:r>
              <a:rPr lang="en"/>
              <a:t>)</a:t>
            </a:r>
            <a:endParaRPr/>
          </a:p>
        </p:txBody>
      </p:sp>
      <p:sp>
        <p:nvSpPr>
          <p:cNvPr id="259" name="Google Shape;259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1"/>
          <p:cNvSpPr txBox="1"/>
          <p:nvPr>
            <p:ph idx="1" type="body"/>
          </p:nvPr>
        </p:nvSpPr>
        <p:spPr>
          <a:xfrm>
            <a:off x="311700" y="1069125"/>
            <a:ext cx="8520600" cy="407430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SumThread </a:t>
            </a:r>
            <a:r>
              <a:rPr b="1"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extends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java.lang.Thread {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...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</a:t>
            </a:r>
            <a:r>
              <a:rPr b="1" lang="en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sum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(int[] </a:t>
            </a:r>
            <a:r>
              <a:rPr b="1" lang="en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arr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){ </a:t>
            </a:r>
            <a:r>
              <a:rPr b="1" lang="en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// can be a static method</a:t>
            </a:r>
            <a:endParaRPr b="1">
              <a:solidFill>
                <a:srgbClr val="674EA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</a:t>
            </a:r>
            <a:r>
              <a:rPr b="1" lang="en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len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arr.length;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</a:t>
            </a:r>
            <a:r>
              <a:rPr b="1" lang="en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ans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0;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SumThread[] </a:t>
            </a:r>
            <a:r>
              <a:rPr b="1" lang="en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ts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b="1"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SumThread[4];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(int </a:t>
            </a:r>
            <a:r>
              <a:rPr b="1" lang="en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=0; i &lt; 4; i++) { </a:t>
            </a:r>
            <a:r>
              <a:rPr b="1" lang="en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// do parallel computations</a:t>
            </a:r>
            <a:endParaRPr b="1">
              <a:solidFill>
                <a:srgbClr val="674EA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ts[i] = </a:t>
            </a:r>
            <a:r>
              <a:rPr b="1"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SumThread(arr,i*len/4,(i+1)*len/4);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  ts[i].start(); // start not run</a:t>
            </a:r>
            <a:endParaRPr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(int </a:t>
            </a:r>
            <a:r>
              <a:rPr b="1" lang="en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=0; i &lt; 4; i++) </a:t>
            </a:r>
            <a:r>
              <a:rPr b="1" lang="en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// combine results</a:t>
            </a:r>
            <a:endParaRPr b="1">
              <a:solidFill>
                <a:srgbClr val="674EA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ans += ts[i].ans;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ans;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61" name="Google Shape;26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6185" y="3736285"/>
            <a:ext cx="1650393" cy="146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Updates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Project 2 due THURSDAY</a:t>
            </a:r>
            <a:endParaRPr sz="20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Up to 2 late days available</a:t>
            </a:r>
            <a:endParaRPr sz="16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Project 3 will be released on Thursday as well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Ex7 Sorting due TOMORROW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Ex8 Dijkstra’s due next Tuesday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Regrade requests open for the midterm</a:t>
            </a:r>
            <a:endParaRPr sz="2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Third attempt (</a:t>
            </a:r>
            <a:r>
              <a:rPr lang="en">
                <a:solidFill>
                  <a:srgbClr val="FF9900"/>
                </a:solidFill>
              </a:rPr>
              <a:t>correct in spirit</a:t>
            </a:r>
            <a:r>
              <a:rPr lang="en"/>
              <a:t>)</a:t>
            </a:r>
            <a:endParaRPr/>
          </a:p>
        </p:txBody>
      </p:sp>
      <p:sp>
        <p:nvSpPr>
          <p:cNvPr id="267" name="Google Shape;267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2"/>
          <p:cNvSpPr txBox="1"/>
          <p:nvPr>
            <p:ph idx="1" type="body"/>
          </p:nvPr>
        </p:nvSpPr>
        <p:spPr>
          <a:xfrm>
            <a:off x="311700" y="1069125"/>
            <a:ext cx="8520600" cy="407430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</a:t>
            </a:r>
            <a:r>
              <a:rPr b="1" lang="en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sum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(int[] </a:t>
            </a:r>
            <a:r>
              <a:rPr b="1" lang="en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arr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){ </a:t>
            </a:r>
            <a:r>
              <a:rPr b="1" lang="en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// can be a static method</a:t>
            </a:r>
            <a:endParaRPr b="1">
              <a:solidFill>
                <a:srgbClr val="674EA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</a:t>
            </a:r>
            <a:r>
              <a:rPr b="1" lang="en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len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arr.length;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</a:t>
            </a:r>
            <a:r>
              <a:rPr b="1" lang="en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ans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0;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SumThread[] </a:t>
            </a:r>
            <a:r>
              <a:rPr b="1" lang="en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ts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b="1"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SumThread[4];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(int </a:t>
            </a:r>
            <a:r>
              <a:rPr b="1" lang="en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=0; i &lt; 4; i++) { </a:t>
            </a:r>
            <a:r>
              <a:rPr b="1" lang="en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// do parallel computations</a:t>
            </a:r>
            <a:endParaRPr b="1">
              <a:solidFill>
                <a:srgbClr val="674EA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ts[i] = </a:t>
            </a:r>
            <a:r>
              <a:rPr b="1"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SumThread(arr,i*len/4,(i+1)*len/4);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ts[i].start();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(int </a:t>
            </a:r>
            <a:r>
              <a:rPr b="1" lang="en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=0; i &lt; 4; i++) { </a:t>
            </a:r>
            <a:r>
              <a:rPr b="1" lang="en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// combine results</a:t>
            </a:r>
            <a:endParaRPr b="1">
              <a:solidFill>
                <a:srgbClr val="674EA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ans += ts[i].ans;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  ts[i].join(); // wait for helper to finish!</a:t>
            </a:r>
            <a:endParaRPr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ans;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269" name="Google Shape;269;p32"/>
          <p:cNvGrpSpPr/>
          <p:nvPr/>
        </p:nvGrpSpPr>
        <p:grpSpPr>
          <a:xfrm>
            <a:off x="5272550" y="-264875"/>
            <a:ext cx="1662026" cy="1662026"/>
            <a:chOff x="5272550" y="-264875"/>
            <a:chExt cx="1662026" cy="1662026"/>
          </a:xfrm>
        </p:grpSpPr>
        <p:pic>
          <p:nvPicPr>
            <p:cNvPr id="270" name="Google Shape;270;p32" title="Normal Fork | Free SV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5400000">
              <a:off x="5272550" y="-264875"/>
              <a:ext cx="1662026" cy="16620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1" name="Google Shape;271;p32"/>
            <p:cNvSpPr txBox="1"/>
            <p:nvPr/>
          </p:nvSpPr>
          <p:spPr>
            <a:xfrm>
              <a:off x="5272550" y="607425"/>
              <a:ext cx="1282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0000FF"/>
                  </a:solidFill>
                </a:rPr>
                <a:t>fork</a:t>
              </a:r>
              <a:endParaRPr b="1" sz="1800">
                <a:solidFill>
                  <a:srgbClr val="0000FF"/>
                </a:solidFill>
              </a:endParaRPr>
            </a:p>
          </p:txBody>
        </p:sp>
      </p:grpSp>
      <p:grpSp>
        <p:nvGrpSpPr>
          <p:cNvPr id="272" name="Google Shape;272;p32"/>
          <p:cNvGrpSpPr/>
          <p:nvPr/>
        </p:nvGrpSpPr>
        <p:grpSpPr>
          <a:xfrm>
            <a:off x="6821050" y="-264863"/>
            <a:ext cx="1662026" cy="1662026"/>
            <a:chOff x="6821050" y="-264863"/>
            <a:chExt cx="1662026" cy="1662026"/>
          </a:xfrm>
        </p:grpSpPr>
        <p:pic>
          <p:nvPicPr>
            <p:cNvPr id="273" name="Google Shape;273;p32" title="Normal Fork | Free SV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5400000">
              <a:off x="6821050" y="-264863"/>
              <a:ext cx="1662026" cy="16620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4" name="Google Shape;274;p32"/>
            <p:cNvSpPr txBox="1"/>
            <p:nvPr/>
          </p:nvSpPr>
          <p:spPr>
            <a:xfrm>
              <a:off x="7200275" y="607425"/>
              <a:ext cx="1282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0000FF"/>
                  </a:solidFill>
                </a:rPr>
                <a:t>join</a:t>
              </a:r>
              <a:endParaRPr b="1" sz="1800">
                <a:solidFill>
                  <a:srgbClr val="0000FF"/>
                </a:solidFill>
              </a:endParaRPr>
            </a:p>
          </p:txBody>
        </p:sp>
      </p:grpSp>
      <p:pic>
        <p:nvPicPr>
          <p:cNvPr id="275" name="Google Shape;27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044" y="3569587"/>
            <a:ext cx="232382" cy="401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84305" y="4127761"/>
            <a:ext cx="1007518" cy="440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Fourth attempt (</a:t>
            </a:r>
            <a:r>
              <a:rPr lang="en">
                <a:solidFill>
                  <a:srgbClr val="BF9000"/>
                </a:solidFill>
              </a:rPr>
              <a:t>better!</a:t>
            </a:r>
            <a:r>
              <a:rPr lang="en"/>
              <a:t>)</a:t>
            </a:r>
            <a:endParaRPr/>
          </a:p>
        </p:txBody>
      </p:sp>
      <p:sp>
        <p:nvSpPr>
          <p:cNvPr id="282" name="Google Shape;282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3"/>
          <p:cNvSpPr txBox="1"/>
          <p:nvPr>
            <p:ph idx="1" type="body"/>
          </p:nvPr>
        </p:nvSpPr>
        <p:spPr>
          <a:xfrm>
            <a:off x="311700" y="1069125"/>
            <a:ext cx="8520600" cy="407430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</a:t>
            </a:r>
            <a:r>
              <a:rPr b="1" lang="en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sum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(int[] </a:t>
            </a:r>
            <a:r>
              <a:rPr b="1" lang="en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arr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int </a:t>
            </a:r>
            <a:r>
              <a:rPr b="1" lang="en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numTs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 { </a:t>
            </a:r>
            <a:r>
              <a:rPr b="1" lang="en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// parameterize by # of threads</a:t>
            </a:r>
            <a:endParaRPr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</a:t>
            </a:r>
            <a:r>
              <a:rPr b="1" lang="en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len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arr.length;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</a:t>
            </a:r>
            <a:r>
              <a:rPr b="1" lang="en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ans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0;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SumThread[] </a:t>
            </a:r>
            <a:r>
              <a:rPr b="1" lang="en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ts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b="1"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SumThread[</a:t>
            </a:r>
            <a:r>
              <a:rPr b="1" lang="en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numTs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];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(int </a:t>
            </a:r>
            <a:r>
              <a:rPr b="1" lang="en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=0; i &lt; </a:t>
            </a:r>
            <a:r>
              <a:rPr b="1" lang="en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numTs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 i++) {</a:t>
            </a:r>
            <a:endParaRPr b="1">
              <a:solidFill>
                <a:srgbClr val="674EA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ts[i] = </a:t>
            </a:r>
            <a:r>
              <a:rPr b="1"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SumThread(arr,i*len/</a:t>
            </a:r>
            <a:r>
              <a:rPr b="1" lang="en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numTs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,(i+1)*len/</a:t>
            </a:r>
            <a:r>
              <a:rPr b="1" lang="en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numTs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ts[i].start();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(int </a:t>
            </a:r>
            <a:r>
              <a:rPr b="1" lang="en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=0; i &lt; </a:t>
            </a:r>
            <a:r>
              <a:rPr b="1" lang="en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numTs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 i++) {</a:t>
            </a:r>
            <a:endParaRPr b="1">
              <a:solidFill>
                <a:srgbClr val="674EA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ans += ts[i].ans;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ts[i].join();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ans;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1: processors available to ME</a:t>
            </a:r>
            <a:endParaRPr/>
          </a:p>
        </p:txBody>
      </p:sp>
      <p:sp>
        <p:nvSpPr>
          <p:cNvPr id="289" name="Google Shape;289;p34"/>
          <p:cNvSpPr/>
          <p:nvPr/>
        </p:nvSpPr>
        <p:spPr>
          <a:xfrm>
            <a:off x="320750" y="1166325"/>
            <a:ext cx="126300" cy="22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4"/>
          <p:cNvSpPr/>
          <p:nvPr/>
        </p:nvSpPr>
        <p:spPr>
          <a:xfrm>
            <a:off x="447050" y="1166325"/>
            <a:ext cx="126300" cy="22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4"/>
          <p:cNvSpPr/>
          <p:nvPr/>
        </p:nvSpPr>
        <p:spPr>
          <a:xfrm>
            <a:off x="573350" y="1166325"/>
            <a:ext cx="126300" cy="22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4"/>
          <p:cNvSpPr/>
          <p:nvPr/>
        </p:nvSpPr>
        <p:spPr>
          <a:xfrm>
            <a:off x="699650" y="1166325"/>
            <a:ext cx="126300" cy="22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4"/>
          <p:cNvSpPr/>
          <p:nvPr/>
        </p:nvSpPr>
        <p:spPr>
          <a:xfrm>
            <a:off x="825950" y="1166325"/>
            <a:ext cx="126300" cy="22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4"/>
          <p:cNvSpPr/>
          <p:nvPr/>
        </p:nvSpPr>
        <p:spPr>
          <a:xfrm>
            <a:off x="952250" y="1166325"/>
            <a:ext cx="126300" cy="22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4"/>
          <p:cNvSpPr/>
          <p:nvPr/>
        </p:nvSpPr>
        <p:spPr>
          <a:xfrm>
            <a:off x="1078550" y="1166325"/>
            <a:ext cx="126300" cy="22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4"/>
          <p:cNvSpPr/>
          <p:nvPr/>
        </p:nvSpPr>
        <p:spPr>
          <a:xfrm>
            <a:off x="1204850" y="1166325"/>
            <a:ext cx="126300" cy="22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4"/>
          <p:cNvSpPr/>
          <p:nvPr/>
        </p:nvSpPr>
        <p:spPr>
          <a:xfrm>
            <a:off x="1331150" y="1166325"/>
            <a:ext cx="126300" cy="22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4"/>
          <p:cNvSpPr/>
          <p:nvPr/>
        </p:nvSpPr>
        <p:spPr>
          <a:xfrm>
            <a:off x="1457450" y="1166325"/>
            <a:ext cx="126300" cy="22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4"/>
          <p:cNvSpPr/>
          <p:nvPr/>
        </p:nvSpPr>
        <p:spPr>
          <a:xfrm>
            <a:off x="1583750" y="1166325"/>
            <a:ext cx="126300" cy="22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4"/>
          <p:cNvSpPr/>
          <p:nvPr/>
        </p:nvSpPr>
        <p:spPr>
          <a:xfrm>
            <a:off x="1710050" y="1166325"/>
            <a:ext cx="126300" cy="22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4"/>
          <p:cNvSpPr/>
          <p:nvPr/>
        </p:nvSpPr>
        <p:spPr>
          <a:xfrm>
            <a:off x="1836350" y="1166325"/>
            <a:ext cx="126300" cy="22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4"/>
          <p:cNvSpPr/>
          <p:nvPr/>
        </p:nvSpPr>
        <p:spPr>
          <a:xfrm>
            <a:off x="1962650" y="1166325"/>
            <a:ext cx="126300" cy="22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4"/>
          <p:cNvSpPr/>
          <p:nvPr/>
        </p:nvSpPr>
        <p:spPr>
          <a:xfrm>
            <a:off x="2088950" y="1166325"/>
            <a:ext cx="126300" cy="22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4"/>
          <p:cNvSpPr/>
          <p:nvPr/>
        </p:nvSpPr>
        <p:spPr>
          <a:xfrm>
            <a:off x="2215250" y="1166325"/>
            <a:ext cx="126300" cy="22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4"/>
          <p:cNvSpPr/>
          <p:nvPr/>
        </p:nvSpPr>
        <p:spPr>
          <a:xfrm>
            <a:off x="2341550" y="1166325"/>
            <a:ext cx="126300" cy="22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4"/>
          <p:cNvSpPr/>
          <p:nvPr/>
        </p:nvSpPr>
        <p:spPr>
          <a:xfrm>
            <a:off x="2467850" y="1166325"/>
            <a:ext cx="126300" cy="22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4"/>
          <p:cNvSpPr/>
          <p:nvPr/>
        </p:nvSpPr>
        <p:spPr>
          <a:xfrm>
            <a:off x="2594150" y="1166325"/>
            <a:ext cx="126300" cy="22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4"/>
          <p:cNvSpPr/>
          <p:nvPr/>
        </p:nvSpPr>
        <p:spPr>
          <a:xfrm>
            <a:off x="2720450" y="1166325"/>
            <a:ext cx="126300" cy="22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4"/>
          <p:cNvSpPr/>
          <p:nvPr/>
        </p:nvSpPr>
        <p:spPr>
          <a:xfrm>
            <a:off x="2846750" y="1166325"/>
            <a:ext cx="126300" cy="22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4"/>
          <p:cNvSpPr/>
          <p:nvPr/>
        </p:nvSpPr>
        <p:spPr>
          <a:xfrm>
            <a:off x="2973050" y="1166325"/>
            <a:ext cx="126300" cy="22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4"/>
          <p:cNvSpPr/>
          <p:nvPr/>
        </p:nvSpPr>
        <p:spPr>
          <a:xfrm>
            <a:off x="3099350" y="1166325"/>
            <a:ext cx="126300" cy="22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4"/>
          <p:cNvSpPr/>
          <p:nvPr/>
        </p:nvSpPr>
        <p:spPr>
          <a:xfrm>
            <a:off x="3225650" y="1166325"/>
            <a:ext cx="126300" cy="22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34"/>
          <p:cNvSpPr/>
          <p:nvPr/>
        </p:nvSpPr>
        <p:spPr>
          <a:xfrm>
            <a:off x="3351950" y="1166325"/>
            <a:ext cx="126300" cy="22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4"/>
          <p:cNvSpPr/>
          <p:nvPr/>
        </p:nvSpPr>
        <p:spPr>
          <a:xfrm>
            <a:off x="3478250" y="1166325"/>
            <a:ext cx="126300" cy="22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4"/>
          <p:cNvSpPr/>
          <p:nvPr/>
        </p:nvSpPr>
        <p:spPr>
          <a:xfrm>
            <a:off x="3604550" y="1166325"/>
            <a:ext cx="126300" cy="22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4"/>
          <p:cNvSpPr/>
          <p:nvPr/>
        </p:nvSpPr>
        <p:spPr>
          <a:xfrm>
            <a:off x="3730850" y="1166325"/>
            <a:ext cx="126300" cy="22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4"/>
          <p:cNvSpPr txBox="1"/>
          <p:nvPr/>
        </p:nvSpPr>
        <p:spPr>
          <a:xfrm>
            <a:off x="3983450" y="1056975"/>
            <a:ext cx="3051900" cy="44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24 units of work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18" name="Google Shape;318;p34"/>
          <p:cNvSpPr txBox="1"/>
          <p:nvPr/>
        </p:nvSpPr>
        <p:spPr>
          <a:xfrm>
            <a:off x="311700" y="1739750"/>
            <a:ext cx="1865400" cy="4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4 processors</a:t>
            </a:r>
            <a:endParaRPr sz="1800">
              <a:solidFill>
                <a:schemeClr val="dk2"/>
              </a:solidFill>
            </a:endParaRPr>
          </a:p>
        </p:txBody>
      </p:sp>
      <p:grpSp>
        <p:nvGrpSpPr>
          <p:cNvPr id="319" name="Google Shape;319;p34"/>
          <p:cNvGrpSpPr/>
          <p:nvPr/>
        </p:nvGrpSpPr>
        <p:grpSpPr>
          <a:xfrm>
            <a:off x="320750" y="2181950"/>
            <a:ext cx="223500" cy="884100"/>
            <a:chOff x="320750" y="2223175"/>
            <a:chExt cx="223500" cy="884100"/>
          </a:xfrm>
        </p:grpSpPr>
        <p:sp>
          <p:nvSpPr>
            <p:cNvPr id="320" name="Google Shape;320;p34"/>
            <p:cNvSpPr/>
            <p:nvPr/>
          </p:nvSpPr>
          <p:spPr>
            <a:xfrm rot="5400000">
              <a:off x="369350" y="2174575"/>
              <a:ext cx="126300" cy="22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4"/>
            <p:cNvSpPr/>
            <p:nvPr/>
          </p:nvSpPr>
          <p:spPr>
            <a:xfrm rot="5400000">
              <a:off x="369350" y="2300875"/>
              <a:ext cx="126300" cy="22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4"/>
            <p:cNvSpPr/>
            <p:nvPr/>
          </p:nvSpPr>
          <p:spPr>
            <a:xfrm rot="5400000">
              <a:off x="369350" y="2427175"/>
              <a:ext cx="126300" cy="22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4"/>
            <p:cNvSpPr/>
            <p:nvPr/>
          </p:nvSpPr>
          <p:spPr>
            <a:xfrm rot="5400000">
              <a:off x="369350" y="2553475"/>
              <a:ext cx="126300" cy="22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4"/>
            <p:cNvSpPr/>
            <p:nvPr/>
          </p:nvSpPr>
          <p:spPr>
            <a:xfrm rot="5400000">
              <a:off x="369350" y="2679775"/>
              <a:ext cx="126300" cy="22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4"/>
            <p:cNvSpPr/>
            <p:nvPr/>
          </p:nvSpPr>
          <p:spPr>
            <a:xfrm rot="5400000">
              <a:off x="369350" y="2806075"/>
              <a:ext cx="126300" cy="22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4"/>
            <p:cNvSpPr/>
            <p:nvPr/>
          </p:nvSpPr>
          <p:spPr>
            <a:xfrm rot="5400000">
              <a:off x="369350" y="2932375"/>
              <a:ext cx="126300" cy="22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7" name="Google Shape;327;p34"/>
          <p:cNvGrpSpPr/>
          <p:nvPr/>
        </p:nvGrpSpPr>
        <p:grpSpPr>
          <a:xfrm>
            <a:off x="738500" y="2181950"/>
            <a:ext cx="223500" cy="884100"/>
            <a:chOff x="320750" y="2223175"/>
            <a:chExt cx="223500" cy="884100"/>
          </a:xfrm>
        </p:grpSpPr>
        <p:sp>
          <p:nvSpPr>
            <p:cNvPr id="328" name="Google Shape;328;p34"/>
            <p:cNvSpPr/>
            <p:nvPr/>
          </p:nvSpPr>
          <p:spPr>
            <a:xfrm rot="5400000">
              <a:off x="369350" y="2174575"/>
              <a:ext cx="126300" cy="22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4"/>
            <p:cNvSpPr/>
            <p:nvPr/>
          </p:nvSpPr>
          <p:spPr>
            <a:xfrm rot="5400000">
              <a:off x="369350" y="2300875"/>
              <a:ext cx="126300" cy="22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4"/>
            <p:cNvSpPr/>
            <p:nvPr/>
          </p:nvSpPr>
          <p:spPr>
            <a:xfrm rot="5400000">
              <a:off x="369350" y="2427175"/>
              <a:ext cx="126300" cy="22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4"/>
            <p:cNvSpPr/>
            <p:nvPr/>
          </p:nvSpPr>
          <p:spPr>
            <a:xfrm rot="5400000">
              <a:off x="369350" y="2553475"/>
              <a:ext cx="126300" cy="22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4"/>
            <p:cNvSpPr/>
            <p:nvPr/>
          </p:nvSpPr>
          <p:spPr>
            <a:xfrm rot="5400000">
              <a:off x="369350" y="2679775"/>
              <a:ext cx="126300" cy="22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4"/>
            <p:cNvSpPr/>
            <p:nvPr/>
          </p:nvSpPr>
          <p:spPr>
            <a:xfrm rot="5400000">
              <a:off x="369350" y="2806075"/>
              <a:ext cx="126300" cy="22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4"/>
            <p:cNvSpPr/>
            <p:nvPr/>
          </p:nvSpPr>
          <p:spPr>
            <a:xfrm rot="5400000">
              <a:off x="369350" y="2932375"/>
              <a:ext cx="126300" cy="22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5" name="Google Shape;335;p34"/>
          <p:cNvGrpSpPr/>
          <p:nvPr/>
        </p:nvGrpSpPr>
        <p:grpSpPr>
          <a:xfrm>
            <a:off x="1156250" y="2181950"/>
            <a:ext cx="223500" cy="884100"/>
            <a:chOff x="320750" y="2223175"/>
            <a:chExt cx="223500" cy="884100"/>
          </a:xfrm>
        </p:grpSpPr>
        <p:sp>
          <p:nvSpPr>
            <p:cNvPr id="336" name="Google Shape;336;p34"/>
            <p:cNvSpPr/>
            <p:nvPr/>
          </p:nvSpPr>
          <p:spPr>
            <a:xfrm rot="5400000">
              <a:off x="369350" y="2174575"/>
              <a:ext cx="126300" cy="22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4"/>
            <p:cNvSpPr/>
            <p:nvPr/>
          </p:nvSpPr>
          <p:spPr>
            <a:xfrm rot="5400000">
              <a:off x="369350" y="2300875"/>
              <a:ext cx="126300" cy="22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4"/>
            <p:cNvSpPr/>
            <p:nvPr/>
          </p:nvSpPr>
          <p:spPr>
            <a:xfrm rot="5400000">
              <a:off x="369350" y="2427175"/>
              <a:ext cx="126300" cy="22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4"/>
            <p:cNvSpPr/>
            <p:nvPr/>
          </p:nvSpPr>
          <p:spPr>
            <a:xfrm rot="5400000">
              <a:off x="369350" y="2553475"/>
              <a:ext cx="126300" cy="22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4"/>
            <p:cNvSpPr/>
            <p:nvPr/>
          </p:nvSpPr>
          <p:spPr>
            <a:xfrm rot="5400000">
              <a:off x="369350" y="2679775"/>
              <a:ext cx="126300" cy="22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4"/>
            <p:cNvSpPr/>
            <p:nvPr/>
          </p:nvSpPr>
          <p:spPr>
            <a:xfrm rot="5400000">
              <a:off x="369350" y="2806075"/>
              <a:ext cx="126300" cy="22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4"/>
            <p:cNvSpPr/>
            <p:nvPr/>
          </p:nvSpPr>
          <p:spPr>
            <a:xfrm rot="5400000">
              <a:off x="369350" y="2932375"/>
              <a:ext cx="126300" cy="22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3" name="Google Shape;343;p34"/>
          <p:cNvGrpSpPr/>
          <p:nvPr/>
        </p:nvGrpSpPr>
        <p:grpSpPr>
          <a:xfrm>
            <a:off x="1574000" y="2181950"/>
            <a:ext cx="223500" cy="884100"/>
            <a:chOff x="320750" y="2223175"/>
            <a:chExt cx="223500" cy="884100"/>
          </a:xfrm>
        </p:grpSpPr>
        <p:sp>
          <p:nvSpPr>
            <p:cNvPr id="344" name="Google Shape;344;p34"/>
            <p:cNvSpPr/>
            <p:nvPr/>
          </p:nvSpPr>
          <p:spPr>
            <a:xfrm rot="5400000">
              <a:off x="369350" y="2174575"/>
              <a:ext cx="126300" cy="22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4"/>
            <p:cNvSpPr/>
            <p:nvPr/>
          </p:nvSpPr>
          <p:spPr>
            <a:xfrm rot="5400000">
              <a:off x="369350" y="2300875"/>
              <a:ext cx="126300" cy="22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4"/>
            <p:cNvSpPr/>
            <p:nvPr/>
          </p:nvSpPr>
          <p:spPr>
            <a:xfrm rot="5400000">
              <a:off x="369350" y="2427175"/>
              <a:ext cx="126300" cy="22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4"/>
            <p:cNvSpPr/>
            <p:nvPr/>
          </p:nvSpPr>
          <p:spPr>
            <a:xfrm rot="5400000">
              <a:off x="369350" y="2553475"/>
              <a:ext cx="126300" cy="22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4"/>
            <p:cNvSpPr/>
            <p:nvPr/>
          </p:nvSpPr>
          <p:spPr>
            <a:xfrm rot="5400000">
              <a:off x="369350" y="2679775"/>
              <a:ext cx="126300" cy="22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4"/>
            <p:cNvSpPr/>
            <p:nvPr/>
          </p:nvSpPr>
          <p:spPr>
            <a:xfrm rot="5400000">
              <a:off x="369350" y="2806075"/>
              <a:ext cx="126300" cy="22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4"/>
            <p:cNvSpPr/>
            <p:nvPr/>
          </p:nvSpPr>
          <p:spPr>
            <a:xfrm rot="5400000">
              <a:off x="369350" y="2932375"/>
              <a:ext cx="126300" cy="22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1" name="Google Shape;351;p34"/>
          <p:cNvGrpSpPr/>
          <p:nvPr/>
        </p:nvGrpSpPr>
        <p:grpSpPr>
          <a:xfrm>
            <a:off x="2924450" y="2181950"/>
            <a:ext cx="223500" cy="884100"/>
            <a:chOff x="320750" y="2223175"/>
            <a:chExt cx="223500" cy="884100"/>
          </a:xfrm>
        </p:grpSpPr>
        <p:sp>
          <p:nvSpPr>
            <p:cNvPr id="352" name="Google Shape;352;p34"/>
            <p:cNvSpPr/>
            <p:nvPr/>
          </p:nvSpPr>
          <p:spPr>
            <a:xfrm rot="5400000">
              <a:off x="369350" y="2174575"/>
              <a:ext cx="126300" cy="22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4"/>
            <p:cNvSpPr/>
            <p:nvPr/>
          </p:nvSpPr>
          <p:spPr>
            <a:xfrm rot="5400000">
              <a:off x="369350" y="2300875"/>
              <a:ext cx="126300" cy="22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4"/>
            <p:cNvSpPr/>
            <p:nvPr/>
          </p:nvSpPr>
          <p:spPr>
            <a:xfrm rot="5400000">
              <a:off x="369350" y="2427175"/>
              <a:ext cx="126300" cy="22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4"/>
            <p:cNvSpPr/>
            <p:nvPr/>
          </p:nvSpPr>
          <p:spPr>
            <a:xfrm rot="5400000">
              <a:off x="369350" y="2553475"/>
              <a:ext cx="126300" cy="22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4"/>
            <p:cNvSpPr/>
            <p:nvPr/>
          </p:nvSpPr>
          <p:spPr>
            <a:xfrm rot="5400000">
              <a:off x="369350" y="2679775"/>
              <a:ext cx="126300" cy="22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4"/>
            <p:cNvSpPr/>
            <p:nvPr/>
          </p:nvSpPr>
          <p:spPr>
            <a:xfrm rot="5400000">
              <a:off x="369350" y="2806075"/>
              <a:ext cx="126300" cy="22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4"/>
            <p:cNvSpPr/>
            <p:nvPr/>
          </p:nvSpPr>
          <p:spPr>
            <a:xfrm rot="5400000">
              <a:off x="369350" y="2932375"/>
              <a:ext cx="126300" cy="22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9" name="Google Shape;359;p34"/>
          <p:cNvGrpSpPr/>
          <p:nvPr/>
        </p:nvGrpSpPr>
        <p:grpSpPr>
          <a:xfrm>
            <a:off x="3429650" y="2181950"/>
            <a:ext cx="223500" cy="884100"/>
            <a:chOff x="320750" y="2223175"/>
            <a:chExt cx="223500" cy="884100"/>
          </a:xfrm>
        </p:grpSpPr>
        <p:sp>
          <p:nvSpPr>
            <p:cNvPr id="360" name="Google Shape;360;p34"/>
            <p:cNvSpPr/>
            <p:nvPr/>
          </p:nvSpPr>
          <p:spPr>
            <a:xfrm rot="5400000">
              <a:off x="369350" y="2174575"/>
              <a:ext cx="126300" cy="22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4"/>
            <p:cNvSpPr/>
            <p:nvPr/>
          </p:nvSpPr>
          <p:spPr>
            <a:xfrm rot="5400000">
              <a:off x="369350" y="2300875"/>
              <a:ext cx="126300" cy="22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4"/>
            <p:cNvSpPr/>
            <p:nvPr/>
          </p:nvSpPr>
          <p:spPr>
            <a:xfrm rot="5400000">
              <a:off x="369350" y="2427175"/>
              <a:ext cx="126300" cy="22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4"/>
            <p:cNvSpPr/>
            <p:nvPr/>
          </p:nvSpPr>
          <p:spPr>
            <a:xfrm rot="5400000">
              <a:off x="369350" y="2553475"/>
              <a:ext cx="126300" cy="22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4"/>
            <p:cNvSpPr/>
            <p:nvPr/>
          </p:nvSpPr>
          <p:spPr>
            <a:xfrm rot="5400000">
              <a:off x="369350" y="2679775"/>
              <a:ext cx="126300" cy="22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4"/>
            <p:cNvSpPr/>
            <p:nvPr/>
          </p:nvSpPr>
          <p:spPr>
            <a:xfrm rot="5400000">
              <a:off x="369350" y="2806075"/>
              <a:ext cx="126300" cy="22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4"/>
            <p:cNvSpPr/>
            <p:nvPr/>
          </p:nvSpPr>
          <p:spPr>
            <a:xfrm rot="5400000">
              <a:off x="369350" y="2932375"/>
              <a:ext cx="126300" cy="22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7" name="Google Shape;367;p34"/>
          <p:cNvGrpSpPr/>
          <p:nvPr/>
        </p:nvGrpSpPr>
        <p:grpSpPr>
          <a:xfrm>
            <a:off x="3983450" y="2181950"/>
            <a:ext cx="223500" cy="884100"/>
            <a:chOff x="320750" y="2223175"/>
            <a:chExt cx="223500" cy="884100"/>
          </a:xfrm>
        </p:grpSpPr>
        <p:sp>
          <p:nvSpPr>
            <p:cNvPr id="368" name="Google Shape;368;p34"/>
            <p:cNvSpPr/>
            <p:nvPr/>
          </p:nvSpPr>
          <p:spPr>
            <a:xfrm rot="5400000">
              <a:off x="369350" y="2174575"/>
              <a:ext cx="126300" cy="22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4"/>
            <p:cNvSpPr/>
            <p:nvPr/>
          </p:nvSpPr>
          <p:spPr>
            <a:xfrm rot="5400000">
              <a:off x="369350" y="2300875"/>
              <a:ext cx="126300" cy="22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4"/>
            <p:cNvSpPr/>
            <p:nvPr/>
          </p:nvSpPr>
          <p:spPr>
            <a:xfrm rot="5400000">
              <a:off x="369350" y="2427175"/>
              <a:ext cx="126300" cy="22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4"/>
            <p:cNvSpPr/>
            <p:nvPr/>
          </p:nvSpPr>
          <p:spPr>
            <a:xfrm rot="5400000">
              <a:off x="369350" y="2553475"/>
              <a:ext cx="126300" cy="22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4"/>
            <p:cNvSpPr/>
            <p:nvPr/>
          </p:nvSpPr>
          <p:spPr>
            <a:xfrm rot="5400000">
              <a:off x="369350" y="2679775"/>
              <a:ext cx="126300" cy="22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4"/>
            <p:cNvSpPr/>
            <p:nvPr/>
          </p:nvSpPr>
          <p:spPr>
            <a:xfrm rot="5400000">
              <a:off x="369350" y="2806075"/>
              <a:ext cx="126300" cy="22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4"/>
            <p:cNvSpPr/>
            <p:nvPr/>
          </p:nvSpPr>
          <p:spPr>
            <a:xfrm rot="5400000">
              <a:off x="369350" y="2932375"/>
              <a:ext cx="126300" cy="22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5" name="Google Shape;375;p34"/>
          <p:cNvGrpSpPr/>
          <p:nvPr/>
        </p:nvGrpSpPr>
        <p:grpSpPr>
          <a:xfrm>
            <a:off x="2924450" y="3499125"/>
            <a:ext cx="223500" cy="884100"/>
            <a:chOff x="320750" y="2223175"/>
            <a:chExt cx="223500" cy="884100"/>
          </a:xfrm>
        </p:grpSpPr>
        <p:sp>
          <p:nvSpPr>
            <p:cNvPr id="376" name="Google Shape;376;p34"/>
            <p:cNvSpPr/>
            <p:nvPr/>
          </p:nvSpPr>
          <p:spPr>
            <a:xfrm rot="5400000">
              <a:off x="369350" y="2174575"/>
              <a:ext cx="126300" cy="22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4"/>
            <p:cNvSpPr/>
            <p:nvPr/>
          </p:nvSpPr>
          <p:spPr>
            <a:xfrm rot="5400000">
              <a:off x="369350" y="2300875"/>
              <a:ext cx="126300" cy="22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4"/>
            <p:cNvSpPr/>
            <p:nvPr/>
          </p:nvSpPr>
          <p:spPr>
            <a:xfrm rot="5400000">
              <a:off x="369350" y="2427175"/>
              <a:ext cx="126300" cy="22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4"/>
            <p:cNvSpPr/>
            <p:nvPr/>
          </p:nvSpPr>
          <p:spPr>
            <a:xfrm rot="5400000">
              <a:off x="369350" y="2553475"/>
              <a:ext cx="126300" cy="22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4"/>
            <p:cNvSpPr/>
            <p:nvPr/>
          </p:nvSpPr>
          <p:spPr>
            <a:xfrm rot="5400000">
              <a:off x="369350" y="2679775"/>
              <a:ext cx="126300" cy="22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4"/>
            <p:cNvSpPr/>
            <p:nvPr/>
          </p:nvSpPr>
          <p:spPr>
            <a:xfrm rot="5400000">
              <a:off x="369350" y="2806075"/>
              <a:ext cx="126300" cy="22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4"/>
            <p:cNvSpPr/>
            <p:nvPr/>
          </p:nvSpPr>
          <p:spPr>
            <a:xfrm rot="5400000">
              <a:off x="369350" y="2932375"/>
              <a:ext cx="126300" cy="22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3" name="Google Shape;383;p34"/>
          <p:cNvGrpSpPr/>
          <p:nvPr/>
        </p:nvGrpSpPr>
        <p:grpSpPr>
          <a:xfrm>
            <a:off x="5330525" y="2181950"/>
            <a:ext cx="223500" cy="1136700"/>
            <a:chOff x="5330525" y="2181950"/>
            <a:chExt cx="223500" cy="1136700"/>
          </a:xfrm>
        </p:grpSpPr>
        <p:grpSp>
          <p:nvGrpSpPr>
            <p:cNvPr id="384" name="Google Shape;384;p34"/>
            <p:cNvGrpSpPr/>
            <p:nvPr/>
          </p:nvGrpSpPr>
          <p:grpSpPr>
            <a:xfrm>
              <a:off x="5330525" y="2181950"/>
              <a:ext cx="223500" cy="884100"/>
              <a:chOff x="320750" y="2223175"/>
              <a:chExt cx="223500" cy="884100"/>
            </a:xfrm>
          </p:grpSpPr>
          <p:sp>
            <p:nvSpPr>
              <p:cNvPr id="385" name="Google Shape;385;p34"/>
              <p:cNvSpPr/>
              <p:nvPr/>
            </p:nvSpPr>
            <p:spPr>
              <a:xfrm rot="5400000">
                <a:off x="369350" y="2174575"/>
                <a:ext cx="126300" cy="22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" name="Google Shape;386;p34"/>
              <p:cNvSpPr/>
              <p:nvPr/>
            </p:nvSpPr>
            <p:spPr>
              <a:xfrm rot="5400000">
                <a:off x="369350" y="2300875"/>
                <a:ext cx="126300" cy="22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" name="Google Shape;387;p34"/>
              <p:cNvSpPr/>
              <p:nvPr/>
            </p:nvSpPr>
            <p:spPr>
              <a:xfrm rot="5400000">
                <a:off x="369350" y="2427175"/>
                <a:ext cx="126300" cy="22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" name="Google Shape;388;p34"/>
              <p:cNvSpPr/>
              <p:nvPr/>
            </p:nvSpPr>
            <p:spPr>
              <a:xfrm rot="5400000">
                <a:off x="369350" y="2553475"/>
                <a:ext cx="126300" cy="22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" name="Google Shape;389;p34"/>
              <p:cNvSpPr/>
              <p:nvPr/>
            </p:nvSpPr>
            <p:spPr>
              <a:xfrm rot="5400000">
                <a:off x="369350" y="2679775"/>
                <a:ext cx="126300" cy="22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" name="Google Shape;390;p34"/>
              <p:cNvSpPr/>
              <p:nvPr/>
            </p:nvSpPr>
            <p:spPr>
              <a:xfrm rot="5400000">
                <a:off x="369350" y="2806075"/>
                <a:ext cx="126300" cy="22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" name="Google Shape;391;p34"/>
              <p:cNvSpPr/>
              <p:nvPr/>
            </p:nvSpPr>
            <p:spPr>
              <a:xfrm rot="5400000">
                <a:off x="369350" y="2932375"/>
                <a:ext cx="126300" cy="22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92" name="Google Shape;392;p34"/>
            <p:cNvGrpSpPr/>
            <p:nvPr/>
          </p:nvGrpSpPr>
          <p:grpSpPr>
            <a:xfrm>
              <a:off x="5330525" y="3066050"/>
              <a:ext cx="223500" cy="252600"/>
              <a:chOff x="320750" y="2223175"/>
              <a:chExt cx="223500" cy="252600"/>
            </a:xfrm>
          </p:grpSpPr>
          <p:sp>
            <p:nvSpPr>
              <p:cNvPr id="393" name="Google Shape;393;p34"/>
              <p:cNvSpPr/>
              <p:nvPr/>
            </p:nvSpPr>
            <p:spPr>
              <a:xfrm rot="5400000">
                <a:off x="369350" y="2174575"/>
                <a:ext cx="126300" cy="22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" name="Google Shape;394;p34"/>
              <p:cNvSpPr/>
              <p:nvPr/>
            </p:nvSpPr>
            <p:spPr>
              <a:xfrm rot="5400000">
                <a:off x="369350" y="2300875"/>
                <a:ext cx="126300" cy="22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95" name="Google Shape;395;p34"/>
          <p:cNvGrpSpPr/>
          <p:nvPr/>
        </p:nvGrpSpPr>
        <p:grpSpPr>
          <a:xfrm>
            <a:off x="5891150" y="2181950"/>
            <a:ext cx="223500" cy="1136700"/>
            <a:chOff x="5330525" y="2181950"/>
            <a:chExt cx="223500" cy="1136700"/>
          </a:xfrm>
        </p:grpSpPr>
        <p:grpSp>
          <p:nvGrpSpPr>
            <p:cNvPr id="396" name="Google Shape;396;p34"/>
            <p:cNvGrpSpPr/>
            <p:nvPr/>
          </p:nvGrpSpPr>
          <p:grpSpPr>
            <a:xfrm>
              <a:off x="5330525" y="2181950"/>
              <a:ext cx="223500" cy="884100"/>
              <a:chOff x="320750" y="2223175"/>
              <a:chExt cx="223500" cy="884100"/>
            </a:xfrm>
          </p:grpSpPr>
          <p:sp>
            <p:nvSpPr>
              <p:cNvPr id="397" name="Google Shape;397;p34"/>
              <p:cNvSpPr/>
              <p:nvPr/>
            </p:nvSpPr>
            <p:spPr>
              <a:xfrm rot="5400000">
                <a:off x="369350" y="2174575"/>
                <a:ext cx="126300" cy="22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" name="Google Shape;398;p34"/>
              <p:cNvSpPr/>
              <p:nvPr/>
            </p:nvSpPr>
            <p:spPr>
              <a:xfrm rot="5400000">
                <a:off x="369350" y="2300875"/>
                <a:ext cx="126300" cy="22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" name="Google Shape;399;p34"/>
              <p:cNvSpPr/>
              <p:nvPr/>
            </p:nvSpPr>
            <p:spPr>
              <a:xfrm rot="5400000">
                <a:off x="369350" y="2427175"/>
                <a:ext cx="126300" cy="22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" name="Google Shape;400;p34"/>
              <p:cNvSpPr/>
              <p:nvPr/>
            </p:nvSpPr>
            <p:spPr>
              <a:xfrm rot="5400000">
                <a:off x="369350" y="2553475"/>
                <a:ext cx="126300" cy="22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" name="Google Shape;401;p34"/>
              <p:cNvSpPr/>
              <p:nvPr/>
            </p:nvSpPr>
            <p:spPr>
              <a:xfrm rot="5400000">
                <a:off x="369350" y="2679775"/>
                <a:ext cx="126300" cy="22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" name="Google Shape;402;p34"/>
              <p:cNvSpPr/>
              <p:nvPr/>
            </p:nvSpPr>
            <p:spPr>
              <a:xfrm rot="5400000">
                <a:off x="369350" y="2806075"/>
                <a:ext cx="126300" cy="22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" name="Google Shape;403;p34"/>
              <p:cNvSpPr/>
              <p:nvPr/>
            </p:nvSpPr>
            <p:spPr>
              <a:xfrm rot="5400000">
                <a:off x="369350" y="2932375"/>
                <a:ext cx="126300" cy="22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04" name="Google Shape;404;p34"/>
            <p:cNvGrpSpPr/>
            <p:nvPr/>
          </p:nvGrpSpPr>
          <p:grpSpPr>
            <a:xfrm>
              <a:off x="5330525" y="3066050"/>
              <a:ext cx="223500" cy="252600"/>
              <a:chOff x="320750" y="2223175"/>
              <a:chExt cx="223500" cy="252600"/>
            </a:xfrm>
          </p:grpSpPr>
          <p:sp>
            <p:nvSpPr>
              <p:cNvPr id="405" name="Google Shape;405;p34"/>
              <p:cNvSpPr/>
              <p:nvPr/>
            </p:nvSpPr>
            <p:spPr>
              <a:xfrm rot="5400000">
                <a:off x="369350" y="2174575"/>
                <a:ext cx="126300" cy="22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" name="Google Shape;406;p34"/>
              <p:cNvSpPr/>
              <p:nvPr/>
            </p:nvSpPr>
            <p:spPr>
              <a:xfrm rot="5400000">
                <a:off x="369350" y="2300875"/>
                <a:ext cx="126300" cy="22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07" name="Google Shape;407;p34"/>
          <p:cNvGrpSpPr/>
          <p:nvPr/>
        </p:nvGrpSpPr>
        <p:grpSpPr>
          <a:xfrm>
            <a:off x="6392900" y="2181950"/>
            <a:ext cx="223500" cy="1136700"/>
            <a:chOff x="5330525" y="2181950"/>
            <a:chExt cx="223500" cy="1136700"/>
          </a:xfrm>
        </p:grpSpPr>
        <p:grpSp>
          <p:nvGrpSpPr>
            <p:cNvPr id="408" name="Google Shape;408;p34"/>
            <p:cNvGrpSpPr/>
            <p:nvPr/>
          </p:nvGrpSpPr>
          <p:grpSpPr>
            <a:xfrm>
              <a:off x="5330525" y="2181950"/>
              <a:ext cx="223500" cy="884100"/>
              <a:chOff x="320750" y="2223175"/>
              <a:chExt cx="223500" cy="884100"/>
            </a:xfrm>
          </p:grpSpPr>
          <p:sp>
            <p:nvSpPr>
              <p:cNvPr id="409" name="Google Shape;409;p34"/>
              <p:cNvSpPr/>
              <p:nvPr/>
            </p:nvSpPr>
            <p:spPr>
              <a:xfrm rot="5400000">
                <a:off x="369350" y="2174575"/>
                <a:ext cx="126300" cy="22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" name="Google Shape;410;p34"/>
              <p:cNvSpPr/>
              <p:nvPr/>
            </p:nvSpPr>
            <p:spPr>
              <a:xfrm rot="5400000">
                <a:off x="369350" y="2300875"/>
                <a:ext cx="126300" cy="22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" name="Google Shape;411;p34"/>
              <p:cNvSpPr/>
              <p:nvPr/>
            </p:nvSpPr>
            <p:spPr>
              <a:xfrm rot="5400000">
                <a:off x="369350" y="2427175"/>
                <a:ext cx="126300" cy="22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" name="Google Shape;412;p34"/>
              <p:cNvSpPr/>
              <p:nvPr/>
            </p:nvSpPr>
            <p:spPr>
              <a:xfrm rot="5400000">
                <a:off x="369350" y="2553475"/>
                <a:ext cx="126300" cy="22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" name="Google Shape;413;p34"/>
              <p:cNvSpPr/>
              <p:nvPr/>
            </p:nvSpPr>
            <p:spPr>
              <a:xfrm rot="5400000">
                <a:off x="369350" y="2679775"/>
                <a:ext cx="126300" cy="22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" name="Google Shape;414;p34"/>
              <p:cNvSpPr/>
              <p:nvPr/>
            </p:nvSpPr>
            <p:spPr>
              <a:xfrm rot="5400000">
                <a:off x="369350" y="2806075"/>
                <a:ext cx="126300" cy="22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" name="Google Shape;415;p34"/>
              <p:cNvSpPr/>
              <p:nvPr/>
            </p:nvSpPr>
            <p:spPr>
              <a:xfrm rot="5400000">
                <a:off x="369350" y="2932375"/>
                <a:ext cx="126300" cy="22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16" name="Google Shape;416;p34"/>
            <p:cNvGrpSpPr/>
            <p:nvPr/>
          </p:nvGrpSpPr>
          <p:grpSpPr>
            <a:xfrm>
              <a:off x="5330525" y="3066050"/>
              <a:ext cx="223500" cy="252600"/>
              <a:chOff x="320750" y="2223175"/>
              <a:chExt cx="223500" cy="252600"/>
            </a:xfrm>
          </p:grpSpPr>
          <p:sp>
            <p:nvSpPr>
              <p:cNvPr id="417" name="Google Shape;417;p34"/>
              <p:cNvSpPr/>
              <p:nvPr/>
            </p:nvSpPr>
            <p:spPr>
              <a:xfrm rot="5400000">
                <a:off x="369350" y="2174575"/>
                <a:ext cx="126300" cy="22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" name="Google Shape;418;p34"/>
              <p:cNvSpPr/>
              <p:nvPr/>
            </p:nvSpPr>
            <p:spPr>
              <a:xfrm rot="5400000">
                <a:off x="369350" y="2300875"/>
                <a:ext cx="126300" cy="2235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19" name="Google Shape;419;p34"/>
          <p:cNvSpPr txBox="1"/>
          <p:nvPr/>
        </p:nvSpPr>
        <p:spPr>
          <a:xfrm>
            <a:off x="2400700" y="1488600"/>
            <a:ext cx="2682900" cy="4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</a:rPr>
              <a:t>If 1 of those 4 processors is busy with other work</a:t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420" name="Google Shape;420;p34"/>
          <p:cNvSpPr txBox="1"/>
          <p:nvPr/>
        </p:nvSpPr>
        <p:spPr>
          <a:xfrm>
            <a:off x="5059725" y="1488600"/>
            <a:ext cx="2225100" cy="4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If we had optimally distributed work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21" name="Google Shape;421;p34"/>
          <p:cNvSpPr/>
          <p:nvPr/>
        </p:nvSpPr>
        <p:spPr>
          <a:xfrm>
            <a:off x="335300" y="3149100"/>
            <a:ext cx="194400" cy="223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34"/>
          <p:cNvSpPr/>
          <p:nvPr/>
        </p:nvSpPr>
        <p:spPr>
          <a:xfrm>
            <a:off x="753050" y="3149100"/>
            <a:ext cx="194400" cy="223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34"/>
          <p:cNvSpPr/>
          <p:nvPr/>
        </p:nvSpPr>
        <p:spPr>
          <a:xfrm>
            <a:off x="1170800" y="3149100"/>
            <a:ext cx="194400" cy="223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34"/>
          <p:cNvSpPr/>
          <p:nvPr/>
        </p:nvSpPr>
        <p:spPr>
          <a:xfrm>
            <a:off x="1588550" y="3149100"/>
            <a:ext cx="194400" cy="223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34"/>
          <p:cNvSpPr/>
          <p:nvPr/>
        </p:nvSpPr>
        <p:spPr>
          <a:xfrm>
            <a:off x="2939000" y="3149100"/>
            <a:ext cx="194400" cy="223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34"/>
          <p:cNvSpPr/>
          <p:nvPr/>
        </p:nvSpPr>
        <p:spPr>
          <a:xfrm>
            <a:off x="2939000" y="4465100"/>
            <a:ext cx="194400" cy="223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34"/>
          <p:cNvSpPr/>
          <p:nvPr/>
        </p:nvSpPr>
        <p:spPr>
          <a:xfrm>
            <a:off x="3459538" y="3149100"/>
            <a:ext cx="194400" cy="223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34"/>
          <p:cNvSpPr/>
          <p:nvPr/>
        </p:nvSpPr>
        <p:spPr>
          <a:xfrm>
            <a:off x="3990725" y="3149100"/>
            <a:ext cx="194400" cy="223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34"/>
          <p:cNvSpPr/>
          <p:nvPr/>
        </p:nvSpPr>
        <p:spPr>
          <a:xfrm>
            <a:off x="5345075" y="3415800"/>
            <a:ext cx="194400" cy="223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34"/>
          <p:cNvSpPr/>
          <p:nvPr/>
        </p:nvSpPr>
        <p:spPr>
          <a:xfrm>
            <a:off x="5905700" y="3415800"/>
            <a:ext cx="194400" cy="223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34"/>
          <p:cNvSpPr/>
          <p:nvPr/>
        </p:nvSpPr>
        <p:spPr>
          <a:xfrm>
            <a:off x="6407450" y="3415800"/>
            <a:ext cx="194400" cy="223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34"/>
          <p:cNvSpPr txBox="1"/>
          <p:nvPr/>
        </p:nvSpPr>
        <p:spPr>
          <a:xfrm>
            <a:off x="53150" y="3499125"/>
            <a:ext cx="2177100" cy="6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</a:rPr>
              <a:t>6 units of work per processor</a:t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433" name="Google Shape;433;p34"/>
          <p:cNvSpPr txBox="1"/>
          <p:nvPr/>
        </p:nvSpPr>
        <p:spPr>
          <a:xfrm>
            <a:off x="3230300" y="3455650"/>
            <a:ext cx="1246800" cy="13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</a:rPr>
              <a:t>One unit of work has to wait - twice as long!</a:t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434" name="Google Shape;434;p34"/>
          <p:cNvSpPr txBox="1"/>
          <p:nvPr/>
        </p:nvSpPr>
        <p:spPr>
          <a:xfrm>
            <a:off x="5083725" y="3812500"/>
            <a:ext cx="2177100" cy="6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</a:rPr>
              <a:t>8 units of work per processor</a:t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435" name="Google Shape;435;p34"/>
          <p:cNvSpPr txBox="1"/>
          <p:nvPr/>
        </p:nvSpPr>
        <p:spPr>
          <a:xfrm>
            <a:off x="6842450" y="223550"/>
            <a:ext cx="2177100" cy="6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(think of a “unit of work” as 1 second)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2: unequal work</a:t>
            </a:r>
            <a:endParaRPr/>
          </a:p>
        </p:txBody>
      </p:sp>
      <p:sp>
        <p:nvSpPr>
          <p:cNvPr id="441" name="Google Shape;441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For some problems, dividing the array “equally” may result in subproblems that take significantly different amounts of time.</a:t>
            </a:r>
            <a:endParaRPr/>
          </a:p>
        </p:txBody>
      </p:sp>
      <p:grpSp>
        <p:nvGrpSpPr>
          <p:cNvPr id="442" name="Google Shape;442;p35"/>
          <p:cNvGrpSpPr/>
          <p:nvPr/>
        </p:nvGrpSpPr>
        <p:grpSpPr>
          <a:xfrm>
            <a:off x="1306200" y="2527050"/>
            <a:ext cx="6531600" cy="495600"/>
            <a:chOff x="991375" y="2527050"/>
            <a:chExt cx="6531600" cy="495600"/>
          </a:xfrm>
        </p:grpSpPr>
        <p:sp>
          <p:nvSpPr>
            <p:cNvPr id="443" name="Google Shape;443;p35"/>
            <p:cNvSpPr/>
            <p:nvPr/>
          </p:nvSpPr>
          <p:spPr>
            <a:xfrm>
              <a:off x="991375" y="2527050"/>
              <a:ext cx="1632900" cy="4956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5"/>
            <p:cNvSpPr/>
            <p:nvPr/>
          </p:nvSpPr>
          <p:spPr>
            <a:xfrm>
              <a:off x="2624275" y="2527050"/>
              <a:ext cx="1632900" cy="4956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5"/>
            <p:cNvSpPr/>
            <p:nvPr/>
          </p:nvSpPr>
          <p:spPr>
            <a:xfrm>
              <a:off x="4257175" y="2527050"/>
              <a:ext cx="1632900" cy="4956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5"/>
            <p:cNvSpPr/>
            <p:nvPr/>
          </p:nvSpPr>
          <p:spPr>
            <a:xfrm>
              <a:off x="5890075" y="2527050"/>
              <a:ext cx="1632900" cy="4956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7" name="Google Shape;447;p35"/>
          <p:cNvSpPr txBox="1"/>
          <p:nvPr/>
        </p:nvSpPr>
        <p:spPr>
          <a:xfrm>
            <a:off x="1292675" y="2186850"/>
            <a:ext cx="20217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0000FF"/>
                </a:solidFill>
              </a:rPr>
              <a:t>Very small numbers</a:t>
            </a:r>
            <a:endParaRPr sz="16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448" name="Google Shape;448;p35"/>
          <p:cNvSpPr txBox="1"/>
          <p:nvPr/>
        </p:nvSpPr>
        <p:spPr>
          <a:xfrm>
            <a:off x="6064775" y="2186850"/>
            <a:ext cx="17730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FF"/>
                </a:solidFill>
              </a:rPr>
              <a:t>Very big numbers</a:t>
            </a:r>
            <a:endParaRPr sz="16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FF"/>
              </a:solidFill>
            </a:endParaRPr>
          </a:p>
        </p:txBody>
      </p:sp>
      <p:cxnSp>
        <p:nvCxnSpPr>
          <p:cNvPr id="449" name="Google Shape;449;p35"/>
          <p:cNvCxnSpPr>
            <a:stCxn id="447" idx="3"/>
            <a:endCxn id="448" idx="1"/>
          </p:cNvCxnSpPr>
          <p:nvPr/>
        </p:nvCxnSpPr>
        <p:spPr>
          <a:xfrm>
            <a:off x="3314375" y="2337450"/>
            <a:ext cx="2750400" cy="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50" name="Google Shape;450;p35"/>
          <p:cNvSpPr/>
          <p:nvPr/>
        </p:nvSpPr>
        <p:spPr>
          <a:xfrm rot="-5400000">
            <a:off x="1977000" y="2390850"/>
            <a:ext cx="233100" cy="15747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35"/>
          <p:cNvSpPr/>
          <p:nvPr/>
        </p:nvSpPr>
        <p:spPr>
          <a:xfrm rot="-5400000">
            <a:off x="3626175" y="2390850"/>
            <a:ext cx="233100" cy="15747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35"/>
          <p:cNvSpPr/>
          <p:nvPr/>
        </p:nvSpPr>
        <p:spPr>
          <a:xfrm rot="-5400000">
            <a:off x="5275350" y="2390850"/>
            <a:ext cx="233100" cy="15747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35"/>
          <p:cNvSpPr/>
          <p:nvPr/>
        </p:nvSpPr>
        <p:spPr>
          <a:xfrm rot="-5400000">
            <a:off x="6924525" y="2390850"/>
            <a:ext cx="233100" cy="15747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35"/>
          <p:cNvSpPr txBox="1"/>
          <p:nvPr/>
        </p:nvSpPr>
        <p:spPr>
          <a:xfrm>
            <a:off x="1398600" y="3333750"/>
            <a:ext cx="1389900" cy="8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isPrime()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= 10 sec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55" name="Google Shape;455;p35"/>
          <p:cNvSpPr txBox="1"/>
          <p:nvPr/>
        </p:nvSpPr>
        <p:spPr>
          <a:xfrm>
            <a:off x="3047775" y="3333750"/>
            <a:ext cx="1389900" cy="8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isPrime()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= 15 sec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56" name="Google Shape;456;p35"/>
          <p:cNvSpPr txBox="1"/>
          <p:nvPr/>
        </p:nvSpPr>
        <p:spPr>
          <a:xfrm>
            <a:off x="4696950" y="3333750"/>
            <a:ext cx="1389900" cy="8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isPrime()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= 30 sec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57" name="Google Shape;457;p35"/>
          <p:cNvSpPr txBox="1"/>
          <p:nvPr/>
        </p:nvSpPr>
        <p:spPr>
          <a:xfrm>
            <a:off x="6346125" y="3333750"/>
            <a:ext cx="1389900" cy="8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isPrime()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= 50 sec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458" name="Google Shape;45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563" y="3940690"/>
            <a:ext cx="6261517" cy="181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 attempt #1</a:t>
            </a:r>
            <a:endParaRPr/>
          </a:p>
        </p:txBody>
      </p:sp>
      <p:sp>
        <p:nvSpPr>
          <p:cNvPr id="464" name="Google Shape;464;p36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counterintuitive (?) solution to all these problems is to </a:t>
            </a:r>
            <a:r>
              <a:rPr i="1" lang="en">
                <a:solidFill>
                  <a:srgbClr val="0000FF"/>
                </a:solidFill>
              </a:rPr>
              <a:t>cut up our problem into </a:t>
            </a:r>
            <a:r>
              <a:rPr b="1" i="1" lang="en">
                <a:solidFill>
                  <a:srgbClr val="0000FF"/>
                </a:solidFill>
              </a:rPr>
              <a:t>many</a:t>
            </a:r>
            <a:r>
              <a:rPr i="1" lang="en">
                <a:solidFill>
                  <a:srgbClr val="0000FF"/>
                </a:solidFill>
              </a:rPr>
              <a:t> pieces</a:t>
            </a:r>
            <a:r>
              <a:rPr lang="en"/>
              <a:t>, far more than the number of processors</a:t>
            </a:r>
            <a:endParaRPr/>
          </a:p>
          <a:p>
            <a:pPr indent="-342900" lvl="0" marL="9144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But this will require changing our algorithm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And for constant-factor reasons, abandoning Java’s threads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Forward-portable</a:t>
            </a:r>
            <a:r>
              <a:rPr lang="en"/>
              <a:t>: Lots of helpers each doing a small piece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Processors available</a:t>
            </a:r>
            <a:r>
              <a:rPr lang="en"/>
              <a:t>: Hand out “work chunks” as you go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Load imbalance</a:t>
            </a:r>
            <a:r>
              <a:rPr lang="en"/>
              <a:t>: No problem if slow thread scheduled early enough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Variation probably small anyway if pieces of work are small</a:t>
            </a:r>
            <a:endParaRPr/>
          </a:p>
        </p:txBody>
      </p:sp>
      <p:pic>
        <p:nvPicPr>
          <p:cNvPr id="465" name="Google Shape;46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0325" y="2507400"/>
            <a:ext cx="5703327" cy="1281051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36"/>
          <p:cNvSpPr txBox="1"/>
          <p:nvPr/>
        </p:nvSpPr>
        <p:spPr>
          <a:xfrm>
            <a:off x="5054100" y="3051900"/>
            <a:ext cx="729000" cy="16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...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467" name="Google Shape;467;p36"/>
          <p:cNvSpPr txBox="1"/>
          <p:nvPr/>
        </p:nvSpPr>
        <p:spPr>
          <a:xfrm>
            <a:off x="6861900" y="3013000"/>
            <a:ext cx="155700" cy="32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</a:t>
            </a:r>
            <a:endParaRPr b="1" sz="13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68" name="Google Shape;468;p36"/>
          <p:cNvSpPr txBox="1"/>
          <p:nvPr/>
        </p:nvSpPr>
        <p:spPr>
          <a:xfrm>
            <a:off x="7513075" y="3537850"/>
            <a:ext cx="16524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naive algorithm is poor</a:t>
            </a:r>
            <a:endParaRPr/>
          </a:p>
        </p:txBody>
      </p:sp>
      <p:sp>
        <p:nvSpPr>
          <p:cNvPr id="474" name="Google Shape;474;p37"/>
          <p:cNvSpPr txBox="1"/>
          <p:nvPr>
            <p:ph idx="1" type="body"/>
          </p:nvPr>
        </p:nvSpPr>
        <p:spPr>
          <a:xfrm>
            <a:off x="311700" y="1152475"/>
            <a:ext cx="8520600" cy="38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Suppose we create 1 thread to</a:t>
            </a:r>
            <a:br>
              <a:rPr lang="en"/>
            </a:br>
            <a:r>
              <a:rPr lang="en"/>
              <a:t>process every 1000 elements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Then the “combining of results” part of the code will have 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arr.length / 1000</a:t>
            </a:r>
            <a:r>
              <a:rPr lang="en"/>
              <a:t> additions</a:t>
            </a:r>
            <a:endParaRPr/>
          </a:p>
          <a:p>
            <a:pPr indent="-325755" lvl="0" marL="9144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Linear in size of array (with constant factor 1/1000)</a:t>
            </a:r>
            <a:endParaRPr/>
          </a:p>
          <a:p>
            <a:pPr indent="-325755" lvl="0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Previously we had only 4 pieces (Ө(1) to combine)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 the extreme, suppose we create one thread per element – If we use a for loop to combine the results, we have N iterations</a:t>
            </a:r>
            <a:endParaRPr/>
          </a:p>
          <a:p>
            <a:pPr indent="-325755" lvl="0" marL="9144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In either case we get a </a:t>
            </a:r>
            <a:r>
              <a:rPr lang="en">
                <a:solidFill>
                  <a:srgbClr val="0000FF"/>
                </a:solidFill>
              </a:rPr>
              <a:t>Ө(N)</a:t>
            </a:r>
            <a:r>
              <a:rPr lang="en"/>
              <a:t> algorithm with the combining of results as the bottleneck….</a:t>
            </a:r>
            <a:endParaRPr/>
          </a:p>
        </p:txBody>
      </p:sp>
      <p:sp>
        <p:nvSpPr>
          <p:cNvPr id="475" name="Google Shape;475;p37"/>
          <p:cNvSpPr txBox="1"/>
          <p:nvPr>
            <p:ph idx="1" type="body"/>
          </p:nvPr>
        </p:nvSpPr>
        <p:spPr>
          <a:xfrm>
            <a:off x="3780900" y="1017725"/>
            <a:ext cx="5051400" cy="158430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</a:t>
            </a:r>
            <a:r>
              <a:rPr b="1" lang="en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sum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(int[] </a:t>
            </a:r>
            <a:r>
              <a:rPr b="1" lang="en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arr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endParaRPr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</a:t>
            </a:r>
            <a:r>
              <a:rPr b="1" lang="en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numThreads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arr.length / 1000;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SumThread[] </a:t>
            </a:r>
            <a:r>
              <a:rPr b="1" lang="en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ts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1"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SumThread[numThreads];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...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476" name="Google Shape;47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932" y="1539804"/>
            <a:ext cx="2211886" cy="76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0544" y="1237712"/>
            <a:ext cx="1404363" cy="475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better idea: Divide and Conquer!</a:t>
            </a:r>
            <a:endParaRPr/>
          </a:p>
        </p:txBody>
      </p:sp>
      <p:sp>
        <p:nvSpPr>
          <p:cNvPr id="483" name="Google Shape;483;p38"/>
          <p:cNvSpPr txBox="1"/>
          <p:nvPr>
            <p:ph idx="1" type="body"/>
          </p:nvPr>
        </p:nvSpPr>
        <p:spPr>
          <a:xfrm>
            <a:off x="311700" y="1152475"/>
            <a:ext cx="8520600" cy="39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1) Divide problem into pieces recursively: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Start with full problem at root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Halve and make new thread until size is at some cutoff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2) Combine answers in pairs as we return from recursion (see diagram)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84" name="Google Shape;48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088" y="2652925"/>
            <a:ext cx="7953830" cy="24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better idea: Divide and Conquer!</a:t>
            </a:r>
            <a:endParaRPr/>
          </a:p>
        </p:txBody>
      </p:sp>
      <p:sp>
        <p:nvSpPr>
          <p:cNvPr id="490" name="Google Shape;490;p39"/>
          <p:cNvSpPr txBox="1"/>
          <p:nvPr>
            <p:ph idx="1" type="body"/>
          </p:nvPr>
        </p:nvSpPr>
        <p:spPr>
          <a:xfrm>
            <a:off x="311700" y="1152475"/>
            <a:ext cx="8520600" cy="39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will start small, and ‘grow’ threads to fit the problem. This is straightforward to implement using divide-and-conquer.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Parallelism for the recursive calls</a:t>
            </a:r>
            <a:endParaRPr/>
          </a:p>
        </p:txBody>
      </p:sp>
      <p:pic>
        <p:nvPicPr>
          <p:cNvPr id="491" name="Google Shape;49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088" y="2652925"/>
            <a:ext cx="7953830" cy="24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Remember mergesort?</a:t>
            </a:r>
            <a:endParaRPr/>
          </a:p>
        </p:txBody>
      </p:sp>
      <p:pic>
        <p:nvPicPr>
          <p:cNvPr id="497" name="Google Shape;49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788" y="1017725"/>
            <a:ext cx="7952426" cy="412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3752" y="1482252"/>
            <a:ext cx="1683224" cy="245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Divide &amp; conquer</a:t>
            </a:r>
            <a:endParaRPr/>
          </a:p>
        </p:txBody>
      </p:sp>
      <p:sp>
        <p:nvSpPr>
          <p:cNvPr id="504" name="Google Shape;504;p41"/>
          <p:cNvSpPr/>
          <p:nvPr/>
        </p:nvSpPr>
        <p:spPr>
          <a:xfrm>
            <a:off x="330450" y="1156600"/>
            <a:ext cx="262500" cy="341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5" name="Google Shape;505;p41"/>
          <p:cNvCxnSpPr/>
          <p:nvPr/>
        </p:nvCxnSpPr>
        <p:spPr>
          <a:xfrm>
            <a:off x="2309950" y="1043413"/>
            <a:ext cx="3300" cy="4010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6" name="Google Shape;506;p41"/>
          <p:cNvCxnSpPr/>
          <p:nvPr/>
        </p:nvCxnSpPr>
        <p:spPr>
          <a:xfrm>
            <a:off x="5525650" y="1017725"/>
            <a:ext cx="4800" cy="409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7" name="Google Shape;507;p41"/>
          <p:cNvSpPr txBox="1"/>
          <p:nvPr/>
        </p:nvSpPr>
        <p:spPr>
          <a:xfrm>
            <a:off x="68050" y="4461200"/>
            <a:ext cx="23229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Sequential program (no parallelism)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08" name="Google Shape;508;p41"/>
          <p:cNvSpPr txBox="1"/>
          <p:nvPr/>
        </p:nvSpPr>
        <p:spPr>
          <a:xfrm>
            <a:off x="728950" y="3868325"/>
            <a:ext cx="660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O(n)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509" name="Google Shape;509;p41"/>
          <p:cNvSpPr/>
          <p:nvPr/>
        </p:nvSpPr>
        <p:spPr>
          <a:xfrm>
            <a:off x="3620650" y="1156600"/>
            <a:ext cx="262500" cy="525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41"/>
          <p:cNvSpPr/>
          <p:nvPr/>
        </p:nvSpPr>
        <p:spPr>
          <a:xfrm>
            <a:off x="2858650" y="2310100"/>
            <a:ext cx="262500" cy="301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41"/>
          <p:cNvSpPr/>
          <p:nvPr/>
        </p:nvSpPr>
        <p:spPr>
          <a:xfrm>
            <a:off x="3239650" y="2310100"/>
            <a:ext cx="262500" cy="301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41"/>
          <p:cNvSpPr/>
          <p:nvPr/>
        </p:nvSpPr>
        <p:spPr>
          <a:xfrm>
            <a:off x="3620650" y="2310100"/>
            <a:ext cx="262500" cy="301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41"/>
          <p:cNvSpPr/>
          <p:nvPr/>
        </p:nvSpPr>
        <p:spPr>
          <a:xfrm>
            <a:off x="4001650" y="2310100"/>
            <a:ext cx="262500" cy="301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41"/>
          <p:cNvSpPr/>
          <p:nvPr/>
        </p:nvSpPr>
        <p:spPr>
          <a:xfrm>
            <a:off x="4382650" y="2310100"/>
            <a:ext cx="262500" cy="301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41"/>
          <p:cNvSpPr/>
          <p:nvPr/>
        </p:nvSpPr>
        <p:spPr>
          <a:xfrm>
            <a:off x="3620650" y="3239800"/>
            <a:ext cx="262500" cy="525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41"/>
          <p:cNvSpPr txBox="1"/>
          <p:nvPr/>
        </p:nvSpPr>
        <p:spPr>
          <a:xfrm>
            <a:off x="3940625" y="1156600"/>
            <a:ext cx="660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O(n)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517" name="Google Shape;517;p41"/>
          <p:cNvSpPr txBox="1"/>
          <p:nvPr/>
        </p:nvSpPr>
        <p:spPr>
          <a:xfrm>
            <a:off x="2693425" y="1104900"/>
            <a:ext cx="10245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Create threads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18" name="Google Shape;518;p41"/>
          <p:cNvSpPr txBox="1"/>
          <p:nvPr/>
        </p:nvSpPr>
        <p:spPr>
          <a:xfrm>
            <a:off x="2631625" y="3086100"/>
            <a:ext cx="10863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Join &amp; combine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19" name="Google Shape;519;p41"/>
          <p:cNvSpPr txBox="1"/>
          <p:nvPr/>
        </p:nvSpPr>
        <p:spPr>
          <a:xfrm>
            <a:off x="3940625" y="3215950"/>
            <a:ext cx="660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O(n)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520" name="Google Shape;520;p41"/>
          <p:cNvSpPr txBox="1"/>
          <p:nvPr/>
        </p:nvSpPr>
        <p:spPr>
          <a:xfrm>
            <a:off x="2693425" y="2507625"/>
            <a:ext cx="22647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dk2"/>
                </a:solidFill>
              </a:rPr>
              <a:t>Threads doing work</a:t>
            </a:r>
            <a:endParaRPr i="1" sz="1800">
              <a:solidFill>
                <a:schemeClr val="dk2"/>
              </a:solidFill>
            </a:endParaRPr>
          </a:p>
        </p:txBody>
      </p:sp>
      <p:sp>
        <p:nvSpPr>
          <p:cNvPr id="521" name="Google Shape;521;p41"/>
          <p:cNvSpPr txBox="1"/>
          <p:nvPr/>
        </p:nvSpPr>
        <p:spPr>
          <a:xfrm>
            <a:off x="2309950" y="4461200"/>
            <a:ext cx="35496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Naive approach</a:t>
            </a:r>
            <a:br>
              <a:rPr lang="en" sz="1800">
                <a:solidFill>
                  <a:schemeClr val="dk2"/>
                </a:solidFill>
              </a:rPr>
            </a:br>
            <a:r>
              <a:rPr lang="en" sz="1800">
                <a:solidFill>
                  <a:schemeClr val="dk2"/>
                </a:solidFill>
              </a:rPr>
              <a:t>(use loops to create threads)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22" name="Google Shape;522;p41"/>
          <p:cNvSpPr/>
          <p:nvPr/>
        </p:nvSpPr>
        <p:spPr>
          <a:xfrm>
            <a:off x="6211450" y="2310100"/>
            <a:ext cx="262500" cy="301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41"/>
          <p:cNvSpPr/>
          <p:nvPr/>
        </p:nvSpPr>
        <p:spPr>
          <a:xfrm>
            <a:off x="6592450" y="2310100"/>
            <a:ext cx="262500" cy="301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41"/>
          <p:cNvSpPr/>
          <p:nvPr/>
        </p:nvSpPr>
        <p:spPr>
          <a:xfrm>
            <a:off x="6973450" y="2310100"/>
            <a:ext cx="262500" cy="301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41"/>
          <p:cNvSpPr/>
          <p:nvPr/>
        </p:nvSpPr>
        <p:spPr>
          <a:xfrm>
            <a:off x="7354450" y="2310100"/>
            <a:ext cx="262500" cy="301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41"/>
          <p:cNvSpPr/>
          <p:nvPr/>
        </p:nvSpPr>
        <p:spPr>
          <a:xfrm>
            <a:off x="7735450" y="2310100"/>
            <a:ext cx="262500" cy="301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41"/>
          <p:cNvSpPr txBox="1"/>
          <p:nvPr/>
        </p:nvSpPr>
        <p:spPr>
          <a:xfrm>
            <a:off x="6046225" y="2507625"/>
            <a:ext cx="22647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dk2"/>
                </a:solidFill>
              </a:rPr>
              <a:t>Threads doing work</a:t>
            </a:r>
            <a:endParaRPr i="1" sz="1800">
              <a:solidFill>
                <a:schemeClr val="dk2"/>
              </a:solidFill>
            </a:endParaRPr>
          </a:p>
        </p:txBody>
      </p:sp>
      <p:grpSp>
        <p:nvGrpSpPr>
          <p:cNvPr id="528" name="Google Shape;528;p41"/>
          <p:cNvGrpSpPr/>
          <p:nvPr/>
        </p:nvGrpSpPr>
        <p:grpSpPr>
          <a:xfrm>
            <a:off x="6668650" y="699400"/>
            <a:ext cx="1176900" cy="1087800"/>
            <a:chOff x="6668650" y="699400"/>
            <a:chExt cx="1176900" cy="1087800"/>
          </a:xfrm>
        </p:grpSpPr>
        <p:sp>
          <p:nvSpPr>
            <p:cNvPr id="529" name="Google Shape;529;p41"/>
            <p:cNvSpPr/>
            <p:nvPr/>
          </p:nvSpPr>
          <p:spPr>
            <a:xfrm>
              <a:off x="7125850" y="699400"/>
              <a:ext cx="262500" cy="249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41"/>
            <p:cNvSpPr/>
            <p:nvPr/>
          </p:nvSpPr>
          <p:spPr>
            <a:xfrm>
              <a:off x="7430650" y="1080400"/>
              <a:ext cx="262500" cy="249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41"/>
            <p:cNvSpPr/>
            <p:nvPr/>
          </p:nvSpPr>
          <p:spPr>
            <a:xfrm>
              <a:off x="6821050" y="1080400"/>
              <a:ext cx="262500" cy="249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41"/>
            <p:cNvSpPr/>
            <p:nvPr/>
          </p:nvSpPr>
          <p:spPr>
            <a:xfrm>
              <a:off x="6973450" y="1537600"/>
              <a:ext cx="262500" cy="249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41"/>
            <p:cNvSpPr/>
            <p:nvPr/>
          </p:nvSpPr>
          <p:spPr>
            <a:xfrm>
              <a:off x="6668650" y="1537600"/>
              <a:ext cx="262500" cy="249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41"/>
            <p:cNvSpPr/>
            <p:nvPr/>
          </p:nvSpPr>
          <p:spPr>
            <a:xfrm>
              <a:off x="7278250" y="1537600"/>
              <a:ext cx="262500" cy="249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41"/>
            <p:cNvSpPr/>
            <p:nvPr/>
          </p:nvSpPr>
          <p:spPr>
            <a:xfrm>
              <a:off x="7583050" y="1537600"/>
              <a:ext cx="262500" cy="249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36" name="Google Shape;536;p41"/>
            <p:cNvCxnSpPr>
              <a:endCxn id="531" idx="0"/>
            </p:cNvCxnSpPr>
            <p:nvPr/>
          </p:nvCxnSpPr>
          <p:spPr>
            <a:xfrm flipH="1">
              <a:off x="6952300" y="962200"/>
              <a:ext cx="191400" cy="118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537" name="Google Shape;537;p41"/>
            <p:cNvCxnSpPr>
              <a:endCxn id="530" idx="0"/>
            </p:cNvCxnSpPr>
            <p:nvPr/>
          </p:nvCxnSpPr>
          <p:spPr>
            <a:xfrm>
              <a:off x="7406200" y="952600"/>
              <a:ext cx="155700" cy="127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538" name="Google Shape;538;p41"/>
            <p:cNvCxnSpPr>
              <a:endCxn id="533" idx="0"/>
            </p:cNvCxnSpPr>
            <p:nvPr/>
          </p:nvCxnSpPr>
          <p:spPr>
            <a:xfrm flipH="1">
              <a:off x="6799900" y="1335400"/>
              <a:ext cx="25800" cy="202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539" name="Google Shape;539;p41"/>
            <p:cNvCxnSpPr>
              <a:endCxn id="532" idx="0"/>
            </p:cNvCxnSpPr>
            <p:nvPr/>
          </p:nvCxnSpPr>
          <p:spPr>
            <a:xfrm>
              <a:off x="7091500" y="1332100"/>
              <a:ext cx="13200" cy="205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540" name="Google Shape;540;p41"/>
            <p:cNvCxnSpPr>
              <a:endCxn id="534" idx="0"/>
            </p:cNvCxnSpPr>
            <p:nvPr/>
          </p:nvCxnSpPr>
          <p:spPr>
            <a:xfrm flipH="1">
              <a:off x="7409500" y="1335400"/>
              <a:ext cx="30000" cy="202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541" name="Google Shape;541;p41"/>
            <p:cNvCxnSpPr>
              <a:endCxn id="535" idx="0"/>
            </p:cNvCxnSpPr>
            <p:nvPr/>
          </p:nvCxnSpPr>
          <p:spPr>
            <a:xfrm>
              <a:off x="7699000" y="1332100"/>
              <a:ext cx="15300" cy="205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542" name="Google Shape;542;p41"/>
          <p:cNvGrpSpPr/>
          <p:nvPr/>
        </p:nvGrpSpPr>
        <p:grpSpPr>
          <a:xfrm rot="10800000">
            <a:off x="6590125" y="3301075"/>
            <a:ext cx="1176900" cy="1087800"/>
            <a:chOff x="6668650" y="699400"/>
            <a:chExt cx="1176900" cy="1087800"/>
          </a:xfrm>
        </p:grpSpPr>
        <p:sp>
          <p:nvSpPr>
            <p:cNvPr id="543" name="Google Shape;543;p41"/>
            <p:cNvSpPr/>
            <p:nvPr/>
          </p:nvSpPr>
          <p:spPr>
            <a:xfrm>
              <a:off x="7125850" y="699400"/>
              <a:ext cx="262500" cy="249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41"/>
            <p:cNvSpPr/>
            <p:nvPr/>
          </p:nvSpPr>
          <p:spPr>
            <a:xfrm>
              <a:off x="7430650" y="1080400"/>
              <a:ext cx="262500" cy="249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41"/>
            <p:cNvSpPr/>
            <p:nvPr/>
          </p:nvSpPr>
          <p:spPr>
            <a:xfrm>
              <a:off x="6821050" y="1080400"/>
              <a:ext cx="262500" cy="249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41"/>
            <p:cNvSpPr/>
            <p:nvPr/>
          </p:nvSpPr>
          <p:spPr>
            <a:xfrm>
              <a:off x="6973450" y="1537600"/>
              <a:ext cx="262500" cy="249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41"/>
            <p:cNvSpPr/>
            <p:nvPr/>
          </p:nvSpPr>
          <p:spPr>
            <a:xfrm>
              <a:off x="6668650" y="1537600"/>
              <a:ext cx="262500" cy="249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41"/>
            <p:cNvSpPr/>
            <p:nvPr/>
          </p:nvSpPr>
          <p:spPr>
            <a:xfrm>
              <a:off x="7278250" y="1537600"/>
              <a:ext cx="262500" cy="249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41"/>
            <p:cNvSpPr/>
            <p:nvPr/>
          </p:nvSpPr>
          <p:spPr>
            <a:xfrm>
              <a:off x="7583050" y="1537600"/>
              <a:ext cx="262500" cy="249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50" name="Google Shape;550;p41"/>
            <p:cNvCxnSpPr>
              <a:endCxn id="545" idx="0"/>
            </p:cNvCxnSpPr>
            <p:nvPr/>
          </p:nvCxnSpPr>
          <p:spPr>
            <a:xfrm flipH="1">
              <a:off x="6952300" y="962200"/>
              <a:ext cx="191400" cy="118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cxnSp>
          <p:nvCxnSpPr>
            <p:cNvPr id="551" name="Google Shape;551;p41"/>
            <p:cNvCxnSpPr>
              <a:endCxn id="544" idx="0"/>
            </p:cNvCxnSpPr>
            <p:nvPr/>
          </p:nvCxnSpPr>
          <p:spPr>
            <a:xfrm>
              <a:off x="7406200" y="952600"/>
              <a:ext cx="155700" cy="127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cxnSp>
          <p:nvCxnSpPr>
            <p:cNvPr id="552" name="Google Shape;552;p41"/>
            <p:cNvCxnSpPr>
              <a:endCxn id="547" idx="0"/>
            </p:cNvCxnSpPr>
            <p:nvPr/>
          </p:nvCxnSpPr>
          <p:spPr>
            <a:xfrm flipH="1">
              <a:off x="6799900" y="1335400"/>
              <a:ext cx="25800" cy="202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cxnSp>
          <p:nvCxnSpPr>
            <p:cNvPr id="553" name="Google Shape;553;p41"/>
            <p:cNvCxnSpPr>
              <a:endCxn id="546" idx="0"/>
            </p:cNvCxnSpPr>
            <p:nvPr/>
          </p:nvCxnSpPr>
          <p:spPr>
            <a:xfrm>
              <a:off x="7091500" y="1332100"/>
              <a:ext cx="13200" cy="205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cxnSp>
          <p:nvCxnSpPr>
            <p:cNvPr id="554" name="Google Shape;554;p41"/>
            <p:cNvCxnSpPr>
              <a:endCxn id="548" idx="0"/>
            </p:cNvCxnSpPr>
            <p:nvPr/>
          </p:nvCxnSpPr>
          <p:spPr>
            <a:xfrm flipH="1">
              <a:off x="7409500" y="1335400"/>
              <a:ext cx="30000" cy="202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cxnSp>
          <p:nvCxnSpPr>
            <p:cNvPr id="555" name="Google Shape;555;p41"/>
            <p:cNvCxnSpPr>
              <a:endCxn id="549" idx="0"/>
            </p:cNvCxnSpPr>
            <p:nvPr/>
          </p:nvCxnSpPr>
          <p:spPr>
            <a:xfrm>
              <a:off x="7699000" y="1332100"/>
              <a:ext cx="15300" cy="205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</p:grpSp>
      <p:sp>
        <p:nvSpPr>
          <p:cNvPr id="556" name="Google Shape;556;p41"/>
          <p:cNvSpPr txBox="1"/>
          <p:nvPr/>
        </p:nvSpPr>
        <p:spPr>
          <a:xfrm>
            <a:off x="5665225" y="1028700"/>
            <a:ext cx="10245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Create threads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57" name="Google Shape;557;p41"/>
          <p:cNvSpPr txBox="1"/>
          <p:nvPr/>
        </p:nvSpPr>
        <p:spPr>
          <a:xfrm>
            <a:off x="8116025" y="1043425"/>
            <a:ext cx="1086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O(log n)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558" name="Google Shape;558;p41"/>
          <p:cNvSpPr/>
          <p:nvPr/>
        </p:nvSpPr>
        <p:spPr>
          <a:xfrm>
            <a:off x="7845550" y="618900"/>
            <a:ext cx="318900" cy="12732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41"/>
          <p:cNvSpPr txBox="1"/>
          <p:nvPr/>
        </p:nvSpPr>
        <p:spPr>
          <a:xfrm>
            <a:off x="8116025" y="3558025"/>
            <a:ext cx="1086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O(log n)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560" name="Google Shape;560;p41"/>
          <p:cNvSpPr/>
          <p:nvPr/>
        </p:nvSpPr>
        <p:spPr>
          <a:xfrm>
            <a:off x="7845550" y="3133500"/>
            <a:ext cx="318900" cy="12732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41"/>
          <p:cNvSpPr txBox="1"/>
          <p:nvPr/>
        </p:nvSpPr>
        <p:spPr>
          <a:xfrm>
            <a:off x="5603425" y="3390900"/>
            <a:ext cx="10863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Join &amp; combine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62" name="Google Shape;562;p41"/>
          <p:cNvSpPr txBox="1"/>
          <p:nvPr/>
        </p:nvSpPr>
        <p:spPr>
          <a:xfrm>
            <a:off x="5662750" y="4613600"/>
            <a:ext cx="35496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Divide &amp; conquer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563" name="Google Shape;56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6480" y="1760554"/>
            <a:ext cx="2857246" cy="1110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0909" y="3929844"/>
            <a:ext cx="1770753" cy="55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1555" y="594954"/>
            <a:ext cx="1993556" cy="1294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16734" y="2151549"/>
            <a:ext cx="1866245" cy="2390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Changing a major assumption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 far most or all of your study of computer science has assumed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600">
                <a:latin typeface="Calibri"/>
                <a:ea typeface="Calibri"/>
                <a:cs typeface="Calibri"/>
                <a:sym typeface="Calibri"/>
              </a:rPr>
              <a:t>One thing happened at a time</a:t>
            </a:r>
            <a:endParaRPr b="1"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Called </a:t>
            </a:r>
            <a:r>
              <a:rPr lang="en">
                <a:solidFill>
                  <a:srgbClr val="0000FF"/>
                </a:solidFill>
              </a:rPr>
              <a:t>sequential programming</a:t>
            </a:r>
            <a:r>
              <a:rPr lang="en"/>
              <a:t> – everything part of one sequence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Removing this assumption creates major challenges &amp; opportunities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Programming: Divide work among </a:t>
            </a:r>
            <a:r>
              <a:rPr lang="en">
                <a:solidFill>
                  <a:srgbClr val="0000FF"/>
                </a:solidFill>
              </a:rPr>
              <a:t>threads of execution</a:t>
            </a:r>
            <a:r>
              <a:rPr lang="en"/>
              <a:t> and coordinate (</a:t>
            </a:r>
            <a:r>
              <a:rPr lang="en">
                <a:solidFill>
                  <a:srgbClr val="0000FF"/>
                </a:solidFill>
              </a:rPr>
              <a:t>synchronize</a:t>
            </a:r>
            <a:r>
              <a:rPr lang="en"/>
              <a:t>) among them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Algorithms: How can parallel activity provide speed-up (more </a:t>
            </a:r>
            <a:r>
              <a:rPr lang="en">
                <a:solidFill>
                  <a:srgbClr val="0000FF"/>
                </a:solidFill>
              </a:rPr>
              <a:t>throughput</a:t>
            </a:r>
            <a:r>
              <a:rPr lang="en"/>
              <a:t>: work done per unit time)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Data structures: May need to support </a:t>
            </a:r>
            <a:r>
              <a:rPr lang="en">
                <a:solidFill>
                  <a:srgbClr val="0000FF"/>
                </a:solidFill>
              </a:rPr>
              <a:t>concurrent access</a:t>
            </a:r>
            <a:r>
              <a:rPr lang="en"/>
              <a:t> (multiple threads operating on data at the same time)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8028" y="2040066"/>
            <a:ext cx="4099507" cy="111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1811" y="2505841"/>
            <a:ext cx="944998" cy="6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0457" y="3366650"/>
            <a:ext cx="1457034" cy="5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45605" y="3369872"/>
            <a:ext cx="2083563" cy="76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81499" y="3920550"/>
            <a:ext cx="1092392" cy="105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01323" y="3942307"/>
            <a:ext cx="975175" cy="77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22682" y="4504914"/>
            <a:ext cx="1877700" cy="91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69275" y="4505183"/>
            <a:ext cx="1827684" cy="119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2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Fifth attempt (</a:t>
            </a:r>
            <a:r>
              <a:rPr lang="en">
                <a:solidFill>
                  <a:srgbClr val="BF9000"/>
                </a:solidFill>
              </a:rPr>
              <a:t>still using Java Threads</a:t>
            </a:r>
            <a:r>
              <a:rPr lang="en"/>
              <a:t>)</a:t>
            </a:r>
            <a:endParaRPr/>
          </a:p>
        </p:txBody>
      </p:sp>
      <p:sp>
        <p:nvSpPr>
          <p:cNvPr id="572" name="Google Shape;572;p42"/>
          <p:cNvSpPr txBox="1"/>
          <p:nvPr>
            <p:ph idx="1" type="body"/>
          </p:nvPr>
        </p:nvSpPr>
        <p:spPr>
          <a:xfrm>
            <a:off x="311700" y="572700"/>
            <a:ext cx="6233700" cy="457050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SumThread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extends</a:t>
            </a: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java.lang.Thread {</a:t>
            </a:r>
            <a:endParaRPr b="1"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</a:t>
            </a:r>
            <a:r>
              <a:rPr b="1"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lo</a:t>
            </a: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lang="en" sz="1400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</a:t>
            </a:r>
            <a:r>
              <a:rPr b="1"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hi</a:t>
            </a: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 int[] </a:t>
            </a:r>
            <a:r>
              <a:rPr b="1"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arr</a:t>
            </a: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</a:t>
            </a:r>
            <a:r>
              <a:rPr b="1"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ans</a:t>
            </a: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0;               </a:t>
            </a:r>
            <a:r>
              <a:rPr b="1" lang="en" sz="1400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// result</a:t>
            </a:r>
            <a:endParaRPr b="1" sz="1400">
              <a:solidFill>
                <a:srgbClr val="674EA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SumThread(int[] </a:t>
            </a:r>
            <a:r>
              <a:rPr b="1"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int </a:t>
            </a:r>
            <a:r>
              <a:rPr b="1"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l</a:t>
            </a: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int </a:t>
            </a:r>
            <a:r>
              <a:rPr b="1"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h</a:t>
            </a: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 { ... }</a:t>
            </a:r>
            <a:endParaRPr b="1"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void </a:t>
            </a:r>
            <a:r>
              <a:rPr b="1"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run</a:t>
            </a: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 { </a:t>
            </a:r>
            <a:r>
              <a:rPr b="1" lang="en" sz="1400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// override</a:t>
            </a:r>
            <a:endParaRPr b="1" sz="1400">
              <a:solidFill>
                <a:srgbClr val="674EA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(hi – lo &lt; SEQUENTIAL_CUTOFF)</a:t>
            </a:r>
            <a:endParaRPr b="1"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(int </a:t>
            </a:r>
            <a:r>
              <a:rPr b="1"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=lo; i &lt; hi; i++)</a:t>
            </a:r>
            <a:endParaRPr b="1"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ans += arr[i];</a:t>
            </a:r>
            <a:endParaRPr b="1"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b="1"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SumThread </a:t>
            </a:r>
            <a:r>
              <a:rPr b="1"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left</a:t>
            </a: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</a:t>
            </a:r>
            <a:endParaRPr b="1"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SumThread(arr,lo,(hi+lo)/2);</a:t>
            </a:r>
            <a:endParaRPr b="1"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SumThread </a:t>
            </a:r>
            <a:r>
              <a:rPr b="1"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right </a:t>
            </a: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endParaRPr b="1"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SumThread(arr,(hi+lo)/2,hi);</a:t>
            </a:r>
            <a:endParaRPr b="1"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left.start();</a:t>
            </a:r>
            <a:endParaRPr b="1"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right.start();</a:t>
            </a:r>
            <a:endParaRPr b="1"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left.join(); </a:t>
            </a:r>
            <a:r>
              <a:rPr b="1" lang="en" sz="1400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// don’t move this up a line – why?</a:t>
            </a:r>
            <a:endParaRPr b="1" sz="1400">
              <a:solidFill>
                <a:srgbClr val="674EA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right.join();</a:t>
            </a:r>
            <a:endParaRPr b="1"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ans = left.ans + right.ans;</a:t>
            </a:r>
            <a:endParaRPr b="1"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b="1"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b="1"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73" name="Google Shape;573;p42"/>
          <p:cNvSpPr txBox="1"/>
          <p:nvPr>
            <p:ph idx="1" type="body"/>
          </p:nvPr>
        </p:nvSpPr>
        <p:spPr>
          <a:xfrm>
            <a:off x="5006725" y="1069125"/>
            <a:ext cx="4070100" cy="18861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</a:t>
            </a:r>
            <a:r>
              <a:rPr b="1"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sum</a:t>
            </a: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(int[] </a:t>
            </a:r>
            <a:r>
              <a:rPr b="1"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arr</a:t>
            </a: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){</a:t>
            </a:r>
            <a:endParaRPr b="1"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" sz="1400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// just make one thread!</a:t>
            </a:r>
            <a:endParaRPr b="1" sz="1400">
              <a:solidFill>
                <a:srgbClr val="674EA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SumThread </a:t>
            </a:r>
            <a:r>
              <a:rPr b="1"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t</a:t>
            </a: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</a:t>
            </a:r>
            <a:endParaRPr b="1"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SumThread(arr,0,arr.length);</a:t>
            </a:r>
            <a:endParaRPr b="1"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t.run();</a:t>
            </a:r>
            <a:endParaRPr b="1"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t.ans;</a:t>
            </a:r>
            <a:endParaRPr b="1"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00"/>
          </a:p>
        </p:txBody>
      </p:sp>
      <p:pic>
        <p:nvPicPr>
          <p:cNvPr id="574" name="Google Shape;57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2484" y="3159661"/>
            <a:ext cx="643224" cy="279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0392" y="2771964"/>
            <a:ext cx="1377679" cy="97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0462" y="3207194"/>
            <a:ext cx="1603799" cy="145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99801" y="1982076"/>
            <a:ext cx="224863" cy="386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78990" y="1714614"/>
            <a:ext cx="2102773" cy="293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98744" y="1841941"/>
            <a:ext cx="3610661" cy="566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4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95105" y="3604251"/>
            <a:ext cx="762327" cy="90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Being realistic</a:t>
            </a:r>
            <a:endParaRPr/>
          </a:p>
        </p:txBody>
      </p:sp>
      <p:sp>
        <p:nvSpPr>
          <p:cNvPr id="586" name="Google Shape;586;p43"/>
          <p:cNvSpPr txBox="1"/>
          <p:nvPr>
            <p:ph idx="1" type="body"/>
          </p:nvPr>
        </p:nvSpPr>
        <p:spPr>
          <a:xfrm>
            <a:off x="311700" y="1152475"/>
            <a:ext cx="8520600" cy="38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 theory, you can divide down to single elements, do all your result-combining in parallel and get optimal speedup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Total time </a:t>
            </a:r>
            <a:r>
              <a:rPr b="1" lang="en"/>
              <a:t>O(n / numProcessors + log n)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 practice, creating all those threads and communicating swamps the savings, so do two things to help: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Use a </a:t>
            </a:r>
            <a:r>
              <a:rPr i="1" lang="en">
                <a:solidFill>
                  <a:srgbClr val="0000FF"/>
                </a:solidFill>
              </a:rPr>
              <a:t>sequential cutoff</a:t>
            </a:r>
            <a:r>
              <a:rPr lang="en"/>
              <a:t>, typically around 500-1000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Eliminates almost all the recursive thread creation (bottom levels of tree)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Exactly like quicksort switching to insertion sort for small subproblems, but more important here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Do not create two recursive threads; create one thread and do the other piece of work “yourself”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Cuts the number of threads created by another 2x</a:t>
            </a:r>
            <a:endParaRPr/>
          </a:p>
        </p:txBody>
      </p:sp>
      <p:pic>
        <p:nvPicPr>
          <p:cNvPr id="587" name="Google Shape;58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1618" y="1412156"/>
            <a:ext cx="3777266" cy="1909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5331" y="4283703"/>
            <a:ext cx="2840790" cy="97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Half the threads!</a:t>
            </a:r>
            <a:endParaRPr/>
          </a:p>
        </p:txBody>
      </p:sp>
      <p:sp>
        <p:nvSpPr>
          <p:cNvPr id="594" name="Google Shape;594;p44"/>
          <p:cNvSpPr txBox="1"/>
          <p:nvPr>
            <p:ph idx="1" type="body"/>
          </p:nvPr>
        </p:nvSpPr>
        <p:spPr>
          <a:xfrm>
            <a:off x="311700" y="3407025"/>
            <a:ext cx="8520600" cy="17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a language had built-in support for fork-join parallelism, I would expect this hand-optimization to be unnecessary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But the library we are using expects you to do it yourself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And the difference is surprisingly substantial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Again, no difference in theory</a:t>
            </a:r>
            <a:endParaRPr/>
          </a:p>
        </p:txBody>
      </p:sp>
      <p:sp>
        <p:nvSpPr>
          <p:cNvPr id="595" name="Google Shape;595;p44"/>
          <p:cNvSpPr txBox="1"/>
          <p:nvPr>
            <p:ph idx="1" type="body"/>
          </p:nvPr>
        </p:nvSpPr>
        <p:spPr>
          <a:xfrm>
            <a:off x="311700" y="1017725"/>
            <a:ext cx="3510600" cy="246270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// wasteful, don’t</a:t>
            </a:r>
            <a:endParaRPr b="1">
              <a:solidFill>
                <a:srgbClr val="674EA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SumThread </a:t>
            </a:r>
            <a:r>
              <a:rPr b="1" lang="en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left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…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SumThread </a:t>
            </a:r>
            <a:r>
              <a:rPr b="1" lang="en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right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…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left.start();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right.start();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left.join();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right.join();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ans=left.ans+right.ans;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96" name="Google Shape;596;p44"/>
          <p:cNvSpPr txBox="1"/>
          <p:nvPr>
            <p:ph idx="1" type="body"/>
          </p:nvPr>
        </p:nvSpPr>
        <p:spPr>
          <a:xfrm>
            <a:off x="4029800" y="1017725"/>
            <a:ext cx="5031000" cy="246270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// better, do!</a:t>
            </a:r>
            <a:endParaRPr b="1">
              <a:solidFill>
                <a:srgbClr val="674EA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SumThread </a:t>
            </a:r>
            <a:r>
              <a:rPr b="1" lang="en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left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…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SumThread </a:t>
            </a:r>
            <a:r>
              <a:rPr b="1" lang="en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right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…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left.start();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right.run(); // normal function call!</a:t>
            </a:r>
            <a:endParaRPr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left.join();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// no right.join needed</a:t>
            </a:r>
            <a:endParaRPr b="1">
              <a:solidFill>
                <a:srgbClr val="674EA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ans=left.ans+right.ans;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97" name="Google Shape;597;p44"/>
          <p:cNvSpPr txBox="1"/>
          <p:nvPr/>
        </p:nvSpPr>
        <p:spPr>
          <a:xfrm>
            <a:off x="6630875" y="61050"/>
            <a:ext cx="2201400" cy="7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FF"/>
                </a:solidFill>
              </a:rPr>
              <a:t>order of last 4 lines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</a:rPr>
              <a:t>is critical – why?</a:t>
            </a:r>
            <a:endParaRPr sz="1800">
              <a:solidFill>
                <a:srgbClr val="0000FF"/>
              </a:solidFill>
            </a:endParaRPr>
          </a:p>
        </p:txBody>
      </p:sp>
      <p:pic>
        <p:nvPicPr>
          <p:cNvPr id="598" name="Google Shape;59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7104" y="1545953"/>
            <a:ext cx="2002531" cy="693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4960" y="2411444"/>
            <a:ext cx="1598979" cy="98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48190" y="2678349"/>
            <a:ext cx="1017437" cy="91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08083" y="3155815"/>
            <a:ext cx="2339092" cy="154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08" name="Google Shape;60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349" y="0"/>
            <a:ext cx="82673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7545" y="330268"/>
            <a:ext cx="430446" cy="70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53940" y="2625241"/>
            <a:ext cx="3777056" cy="1853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1972" y="1412257"/>
            <a:ext cx="1077137" cy="2524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39135" y="83286"/>
            <a:ext cx="3770630" cy="601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49125" y="2937979"/>
            <a:ext cx="3793402" cy="405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That library, finally</a:t>
            </a:r>
            <a:endParaRPr/>
          </a:p>
        </p:txBody>
      </p:sp>
      <p:sp>
        <p:nvSpPr>
          <p:cNvPr id="619" name="Google Shape;619;p46"/>
          <p:cNvSpPr txBox="1"/>
          <p:nvPr>
            <p:ph idx="1" type="body"/>
          </p:nvPr>
        </p:nvSpPr>
        <p:spPr>
          <a:xfrm>
            <a:off x="311700" y="1152475"/>
            <a:ext cx="8520600" cy="39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 with all this care, Java’s threads are too “heavyweight”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Constant factors, especially space overhead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Creating 20,000 Java threads just a bad idea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</a:t>
            </a:r>
            <a:r>
              <a:rPr b="1" lang="en">
                <a:solidFill>
                  <a:srgbClr val="0000FF"/>
                </a:solidFill>
              </a:rPr>
              <a:t>ForkJoin Framework</a:t>
            </a:r>
            <a:r>
              <a:rPr lang="en"/>
              <a:t> is designed to meet the needs of divide-and-conquer fork-join parallelism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the Java 8 standard libraries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Section will focus on pragmatics/logistics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Similar libraries available for other languages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C/C++: Cilk (inventors), Intel’s Thread Building Blocks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C#: Task Parallel Library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…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Library’s implementation is a fascinating but advanced topic</a:t>
            </a:r>
            <a:endParaRPr/>
          </a:p>
        </p:txBody>
      </p:sp>
      <p:pic>
        <p:nvPicPr>
          <p:cNvPr id="620" name="Google Shape;62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7040" y="1431588"/>
            <a:ext cx="3793961" cy="167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017" y="2604006"/>
            <a:ext cx="2368431" cy="153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29646" y="3367287"/>
            <a:ext cx="2225858" cy="69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1123" y="3679669"/>
            <a:ext cx="722580" cy="70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47840" y="4923989"/>
            <a:ext cx="1746024" cy="63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Different terms, same basic idea</a:t>
            </a:r>
            <a:endParaRPr/>
          </a:p>
        </p:txBody>
      </p:sp>
      <p:sp>
        <p:nvSpPr>
          <p:cNvPr id="630" name="Google Shape;630;p47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/>
              <a:t>To use the ForkJoin Framework: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A little standard set-up code (e.g., create a </a:t>
            </a:r>
            <a:r>
              <a:rPr b="1" lang="en" sz="1900">
                <a:latin typeface="Courier New"/>
                <a:ea typeface="Courier New"/>
                <a:cs typeface="Courier New"/>
                <a:sym typeface="Courier New"/>
              </a:rPr>
              <a:t>ForkJoinPool</a:t>
            </a:r>
            <a:r>
              <a:rPr lang="en" sz="1900"/>
              <a:t>)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u="sng">
                <a:solidFill>
                  <a:srgbClr val="0000FF"/>
                </a:solidFill>
              </a:rPr>
              <a:t>Java Threads:</a:t>
            </a:r>
            <a:r>
              <a:rPr lang="en" sz="1900"/>
              <a:t>							</a:t>
            </a:r>
            <a:r>
              <a:rPr lang="en" sz="1900" u="sng">
                <a:solidFill>
                  <a:srgbClr val="0000FF"/>
                </a:solidFill>
              </a:rPr>
              <a:t>ForkJoin Framework:</a:t>
            </a:r>
            <a:endParaRPr sz="1900" u="sng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/>
              <a:t>Don’t subclass </a:t>
            </a:r>
            <a:r>
              <a:rPr b="1" lang="en" sz="1900">
                <a:latin typeface="Courier New"/>
                <a:ea typeface="Courier New"/>
                <a:cs typeface="Courier New"/>
                <a:sym typeface="Courier New"/>
              </a:rPr>
              <a:t>Thread</a:t>
            </a:r>
            <a:r>
              <a:rPr lang="en" sz="1900"/>
              <a:t>					Do subclass </a:t>
            </a:r>
            <a:r>
              <a:rPr b="1" lang="en" sz="1900">
                <a:latin typeface="Courier New"/>
                <a:ea typeface="Courier New"/>
                <a:cs typeface="Courier New"/>
                <a:sym typeface="Courier New"/>
              </a:rPr>
              <a:t>RecursiveTask&lt;V&gt;</a:t>
            </a:r>
            <a:endParaRPr b="1" sz="19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/>
              <a:t>Don’t override </a:t>
            </a:r>
            <a:r>
              <a:rPr b="1" lang="en" sz="1900">
                <a:latin typeface="Courier New"/>
                <a:ea typeface="Courier New"/>
                <a:cs typeface="Courier New"/>
                <a:sym typeface="Courier New"/>
              </a:rPr>
              <a:t>run</a:t>
            </a:r>
            <a:r>
              <a:rPr lang="en" sz="1900"/>
              <a:t>						Do override </a:t>
            </a:r>
            <a:r>
              <a:rPr b="1" lang="en" sz="1900">
                <a:latin typeface="Courier New"/>
                <a:ea typeface="Courier New"/>
                <a:cs typeface="Courier New"/>
                <a:sym typeface="Courier New"/>
              </a:rPr>
              <a:t>compute</a:t>
            </a:r>
            <a:endParaRPr b="1" sz="19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/>
              <a:t>Do not use an </a:t>
            </a:r>
            <a:r>
              <a:rPr b="1" lang="en" sz="1900">
                <a:latin typeface="Courier New"/>
                <a:ea typeface="Courier New"/>
                <a:cs typeface="Courier New"/>
                <a:sym typeface="Courier New"/>
              </a:rPr>
              <a:t>ans</a:t>
            </a:r>
            <a:r>
              <a:rPr lang="en" sz="1900"/>
              <a:t> field					Do return a </a:t>
            </a:r>
            <a:r>
              <a:rPr b="1" lang="en" sz="1900">
                <a:latin typeface="Courier New"/>
                <a:ea typeface="Courier New"/>
                <a:cs typeface="Courier New"/>
                <a:sym typeface="Courier New"/>
              </a:rPr>
              <a:t>V</a:t>
            </a:r>
            <a:r>
              <a:rPr lang="en" sz="1900"/>
              <a:t> from </a:t>
            </a:r>
            <a:r>
              <a:rPr b="1" lang="en" sz="1900">
                <a:latin typeface="Courier New"/>
                <a:ea typeface="Courier New"/>
                <a:cs typeface="Courier New"/>
                <a:sym typeface="Courier New"/>
              </a:rPr>
              <a:t>compute</a:t>
            </a:r>
            <a:endParaRPr b="1" sz="19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/>
              <a:t>Don’t call </a:t>
            </a:r>
            <a:r>
              <a:rPr b="1" lang="en" sz="1900">
                <a:latin typeface="Courier New"/>
                <a:ea typeface="Courier New"/>
                <a:cs typeface="Courier New"/>
                <a:sym typeface="Courier New"/>
              </a:rPr>
              <a:t>start</a:t>
            </a:r>
            <a:r>
              <a:rPr lang="en" sz="1900"/>
              <a:t>							Do call </a:t>
            </a:r>
            <a:r>
              <a:rPr b="1" lang="en" sz="1900">
                <a:latin typeface="Courier New"/>
                <a:ea typeface="Courier New"/>
                <a:cs typeface="Courier New"/>
                <a:sym typeface="Courier New"/>
              </a:rPr>
              <a:t>fork</a:t>
            </a:r>
            <a:endParaRPr b="1" sz="19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/>
              <a:t>Don’t </a:t>
            </a:r>
            <a:r>
              <a:rPr i="1" lang="en" sz="1900"/>
              <a:t>just</a:t>
            </a:r>
            <a:r>
              <a:rPr lang="en" sz="1900"/>
              <a:t> call </a:t>
            </a:r>
            <a:r>
              <a:rPr b="1" lang="en" sz="1900">
                <a:latin typeface="Courier New"/>
                <a:ea typeface="Courier New"/>
                <a:cs typeface="Courier New"/>
                <a:sym typeface="Courier New"/>
              </a:rPr>
              <a:t>join</a:t>
            </a:r>
            <a:r>
              <a:rPr lang="en" sz="1900"/>
              <a:t>						Do call </a:t>
            </a:r>
            <a:r>
              <a:rPr b="1" lang="en" sz="1900">
                <a:latin typeface="Courier New"/>
                <a:ea typeface="Courier New"/>
                <a:cs typeface="Courier New"/>
                <a:sym typeface="Courier New"/>
              </a:rPr>
              <a:t>join</a:t>
            </a:r>
            <a:r>
              <a:rPr lang="en" sz="1900"/>
              <a:t> (which returns answer)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/>
              <a:t>Don’t call </a:t>
            </a:r>
            <a:r>
              <a:rPr b="1" lang="en" sz="1900">
                <a:latin typeface="Courier New"/>
                <a:ea typeface="Courier New"/>
                <a:cs typeface="Courier New"/>
                <a:sym typeface="Courier New"/>
              </a:rPr>
              <a:t>run</a:t>
            </a:r>
            <a:r>
              <a:rPr lang="en" sz="1900"/>
              <a:t> to hand-optimize			Do call </a:t>
            </a:r>
            <a:r>
              <a:rPr b="1" lang="en" sz="1900">
                <a:latin typeface="Courier New"/>
                <a:ea typeface="Courier New"/>
                <a:cs typeface="Courier New"/>
                <a:sym typeface="Courier New"/>
              </a:rPr>
              <a:t>compute</a:t>
            </a:r>
            <a:r>
              <a:rPr lang="en" sz="1900"/>
              <a:t> to hand-optimize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Don’t have a topmost call to </a:t>
            </a:r>
            <a:r>
              <a:rPr b="1" lang="en" sz="1900">
                <a:latin typeface="Courier New"/>
                <a:ea typeface="Courier New"/>
                <a:cs typeface="Courier New"/>
                <a:sym typeface="Courier New"/>
              </a:rPr>
              <a:t>run</a:t>
            </a:r>
            <a:r>
              <a:rPr lang="en" sz="1900"/>
              <a:t>			Do create a pool and call </a:t>
            </a:r>
            <a:r>
              <a:rPr b="1" lang="en" sz="1900">
                <a:latin typeface="Courier New"/>
                <a:ea typeface="Courier New"/>
                <a:cs typeface="Courier New"/>
                <a:sym typeface="Courier New"/>
              </a:rPr>
              <a:t>invoke</a:t>
            </a:r>
            <a:endParaRPr b="1" sz="19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631" name="Google Shape;63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8028" y="2769391"/>
            <a:ext cx="7678243" cy="10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1215" y="3108189"/>
            <a:ext cx="5424236" cy="125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81016" y="3499572"/>
            <a:ext cx="434079" cy="49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84628" y="3384598"/>
            <a:ext cx="2733563" cy="202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52805" y="3772232"/>
            <a:ext cx="4838153" cy="90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4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57653" y="4160143"/>
            <a:ext cx="703928" cy="63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48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ForkJoin Framework Version </a:t>
            </a:r>
            <a:r>
              <a:rPr i="1" lang="en" sz="1800"/>
              <a:t>(missing imports)</a:t>
            </a:r>
            <a:endParaRPr i="1" sz="1800"/>
          </a:p>
        </p:txBody>
      </p:sp>
      <p:sp>
        <p:nvSpPr>
          <p:cNvPr id="642" name="Google Shape;642;p48"/>
          <p:cNvSpPr txBox="1"/>
          <p:nvPr>
            <p:ph idx="1" type="body"/>
          </p:nvPr>
        </p:nvSpPr>
        <p:spPr>
          <a:xfrm>
            <a:off x="6900" y="572700"/>
            <a:ext cx="6233700" cy="457050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SumTask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extends</a:t>
            </a: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RecursiveTask&lt;Integer&gt; {</a:t>
            </a:r>
            <a:endParaRPr b="1"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</a:t>
            </a:r>
            <a:r>
              <a:rPr b="1"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lo</a:t>
            </a: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lang="en" sz="1400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</a:t>
            </a:r>
            <a:r>
              <a:rPr b="1"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hi</a:t>
            </a: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 int[] </a:t>
            </a:r>
            <a:r>
              <a:rPr b="1"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arr</a:t>
            </a: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SumTask(int[] </a:t>
            </a:r>
            <a:r>
              <a:rPr b="1"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int </a:t>
            </a:r>
            <a:r>
              <a:rPr b="1"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l</a:t>
            </a: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int </a:t>
            </a:r>
            <a:r>
              <a:rPr b="1"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h</a:t>
            </a: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 { ... }</a:t>
            </a:r>
            <a:endParaRPr b="1"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protected</a:t>
            </a: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Integer </a:t>
            </a:r>
            <a:r>
              <a:rPr b="1"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compute</a:t>
            </a: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 { </a:t>
            </a:r>
            <a:r>
              <a:rPr b="1" lang="en" sz="1400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// override</a:t>
            </a:r>
            <a:endParaRPr b="1" sz="1400">
              <a:solidFill>
                <a:srgbClr val="674EA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(hi – lo &lt; SEQUENTIAL_CUTOFF)</a:t>
            </a:r>
            <a:endParaRPr b="1"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int </a:t>
            </a:r>
            <a:r>
              <a:rPr b="1"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ans</a:t>
            </a: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0; </a:t>
            </a:r>
            <a:r>
              <a:rPr b="1" lang="en" sz="1400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// not a field</a:t>
            </a:r>
            <a:endParaRPr b="1" sz="1400">
              <a:solidFill>
                <a:srgbClr val="674EA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(int </a:t>
            </a:r>
            <a:r>
              <a:rPr b="1"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=lo; i &lt; hi; i++)</a:t>
            </a:r>
            <a:endParaRPr b="1"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ans += arr[i];</a:t>
            </a:r>
            <a:endParaRPr b="1"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ans;</a:t>
            </a:r>
            <a:endParaRPr b="1"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b="1"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SumTask </a:t>
            </a:r>
            <a:r>
              <a:rPr b="1"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left</a:t>
            </a: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</a:t>
            </a:r>
            <a:endParaRPr b="1"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SumTask(arr,lo,(hi+lo)/2);</a:t>
            </a:r>
            <a:endParaRPr b="1"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SumTask </a:t>
            </a:r>
            <a:r>
              <a:rPr b="1"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right </a:t>
            </a: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endParaRPr b="1"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SumTask(arr,(hi+lo)/2,hi);</a:t>
            </a:r>
            <a:endParaRPr b="1"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left.fork(); </a:t>
            </a:r>
            <a:r>
              <a:rPr b="1" lang="en" sz="1400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// forks a thread and calls compute</a:t>
            </a:r>
            <a:endParaRPr b="1"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int </a:t>
            </a:r>
            <a:r>
              <a:rPr b="1"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rightAns</a:t>
            </a: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right.compute(); </a:t>
            </a:r>
            <a:r>
              <a:rPr b="1" lang="en" sz="1400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// call directly</a:t>
            </a:r>
            <a:endParaRPr b="1"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int </a:t>
            </a:r>
            <a:r>
              <a:rPr b="1"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leftAns</a:t>
            </a: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left.join(); </a:t>
            </a:r>
            <a:r>
              <a:rPr b="1" lang="en" sz="1400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// get result from left</a:t>
            </a:r>
            <a:endParaRPr b="1" sz="1400">
              <a:solidFill>
                <a:srgbClr val="674EA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leftAns + rightAns;</a:t>
            </a:r>
            <a:endParaRPr b="1"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b="1"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43" name="Google Shape;643;p48"/>
          <p:cNvSpPr txBox="1"/>
          <p:nvPr>
            <p:ph idx="1" type="body"/>
          </p:nvPr>
        </p:nvSpPr>
        <p:spPr>
          <a:xfrm>
            <a:off x="4909050" y="1069125"/>
            <a:ext cx="4167900" cy="2423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static final ForkJoinPool </a:t>
            </a:r>
            <a:r>
              <a:rPr b="1"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POOL</a:t>
            </a: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</a:t>
            </a:r>
            <a:endParaRPr b="1"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ForkJoinPool();</a:t>
            </a:r>
            <a:endParaRPr b="1"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</a:t>
            </a:r>
            <a:r>
              <a:rPr b="1"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sum</a:t>
            </a: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(int[] </a:t>
            </a:r>
            <a:r>
              <a:rPr b="1" lang="en" sz="14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arr</a:t>
            </a: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){</a:t>
            </a:r>
            <a:endParaRPr b="1"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SumTask task =</a:t>
            </a:r>
            <a:endParaRPr b="1"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SumTask(arr,0,arr.length)</a:t>
            </a:r>
            <a:endParaRPr b="1"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" sz="14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POOL.invoke(task);</a:t>
            </a:r>
            <a:endParaRPr b="1"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  // invoke returns the value</a:t>
            </a:r>
            <a:endParaRPr b="1"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644" name="Google Shape;64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0242" y="839998"/>
            <a:ext cx="2466508" cy="62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3733" y="568130"/>
            <a:ext cx="896658" cy="448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481" y="1302089"/>
            <a:ext cx="2923219" cy="3370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34546" y="3838528"/>
            <a:ext cx="581263" cy="5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94531" y="856072"/>
            <a:ext cx="510355" cy="2670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4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61624" y="994824"/>
            <a:ext cx="3836293" cy="733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4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61070" y="2804959"/>
            <a:ext cx="1246631" cy="105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good results in practice</a:t>
            </a:r>
            <a:endParaRPr/>
          </a:p>
        </p:txBody>
      </p:sp>
      <p:sp>
        <p:nvSpPr>
          <p:cNvPr id="656" name="Google Shape;656;p49"/>
          <p:cNvSpPr txBox="1"/>
          <p:nvPr>
            <p:ph idx="1" type="body"/>
          </p:nvPr>
        </p:nvSpPr>
        <p:spPr>
          <a:xfrm>
            <a:off x="311700" y="1152475"/>
            <a:ext cx="8520600" cy="40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Sequential threshold</a:t>
            </a:r>
            <a:endParaRPr>
              <a:solidFill>
                <a:srgbClr val="0000FF"/>
              </a:solidFill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Library documentation recommends doing approximately 100-5000 basic operations in each “piece” of your algorithm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Library needs to “</a:t>
            </a:r>
            <a:r>
              <a:rPr lang="en">
                <a:solidFill>
                  <a:srgbClr val="0000FF"/>
                </a:solidFill>
              </a:rPr>
              <a:t>warm up</a:t>
            </a:r>
            <a:r>
              <a:rPr lang="en"/>
              <a:t>”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May see slow results before the Java virtual machine re-optimizes the library internals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Put your computations in a loop to see the “long-term benefit”</a:t>
            </a:r>
            <a:endParaRPr/>
          </a:p>
        </p:txBody>
      </p:sp>
      <p:pic>
        <p:nvPicPr>
          <p:cNvPr id="657" name="Google Shape;65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7813" y="2340593"/>
            <a:ext cx="2574503" cy="188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did we get here?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152475"/>
            <a:ext cx="8520600" cy="390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Writing correct and efficient multithreaded code is often much more difficult than for single-threaded (i.e., sequential) code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Especially in common languages like Java and C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So typically stay sequential if possible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From roughly 1980-2005, desktop computers got exponentially faster at running sequential programs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About twice as fast every couple years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But nobody knows how to continue this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Increasing clock rate generates too much heat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Relative cost of memory access is too high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But we can keep making “wires exponentially smaller” (</a:t>
            </a:r>
            <a:r>
              <a:rPr lang="en">
                <a:solidFill>
                  <a:srgbClr val="0000FF"/>
                </a:solidFill>
              </a:rPr>
              <a:t>Moore’s “Law”</a:t>
            </a:r>
            <a:r>
              <a:rPr lang="en"/>
              <a:t>), so put multiple processors on the same chip (“</a:t>
            </a:r>
            <a:r>
              <a:rPr lang="en">
                <a:solidFill>
                  <a:srgbClr val="0000FF"/>
                </a:solidFill>
              </a:rPr>
              <a:t>multicore</a:t>
            </a:r>
            <a:r>
              <a:rPr lang="en"/>
              <a:t>”)</a:t>
            </a: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069" y="2286817"/>
            <a:ext cx="8661103" cy="167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8577" y="1498953"/>
            <a:ext cx="1123547" cy="91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56502" y="2727398"/>
            <a:ext cx="988377" cy="91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81140" y="2837944"/>
            <a:ext cx="765121" cy="512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43713" y="4126139"/>
            <a:ext cx="1767260" cy="98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90752" y="4855754"/>
            <a:ext cx="3443988" cy="97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to do with multiple processors?</a:t>
            </a:r>
            <a:endParaRPr/>
          </a:p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311700" y="1152475"/>
            <a:ext cx="8520600" cy="38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Your computer and phone probably have at least 4-8 processors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Wait a few years and it will be 16, 32, …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chip companies have decided to do this (not a “law”)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can you do with them?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Run multiple totally different programs at the same time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Already do that? Yes, but with time-slicing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Do multiple things at once in one program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Our focus – more difficult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Requires rethinking everything from asymptotic complexity to how to implement data-structure operations</a:t>
            </a:r>
            <a:endParaRPr sz="1600"/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2833" y="2235563"/>
            <a:ext cx="1148555" cy="140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4085" y="3508227"/>
            <a:ext cx="1146529" cy="69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51172" y="3809052"/>
            <a:ext cx="2274686" cy="69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Parallelism vs. Concurrency</a:t>
            </a:r>
            <a:endParaRPr/>
          </a:p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311700" y="1152475"/>
            <a:ext cx="8520600" cy="38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Note: Terms not yet standard but the perspective is essential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Many programmers confuse these concepts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Parallelism</a:t>
            </a:r>
            <a:r>
              <a:rPr lang="en"/>
              <a:t>:									</a:t>
            </a:r>
            <a:r>
              <a:rPr lang="en">
                <a:solidFill>
                  <a:srgbClr val="0000FF"/>
                </a:solidFill>
              </a:rPr>
              <a:t>Concurrency</a:t>
            </a:r>
            <a:r>
              <a:rPr lang="en"/>
              <a:t>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Use extra resources to solve a problem faster			Correctly and efficiently manage</a:t>
            </a:r>
            <a:br>
              <a:rPr lang="en"/>
            </a:br>
            <a:r>
              <a:rPr lang="en"/>
              <a:t>											access to shared resources</a:t>
            </a:r>
            <a:br>
              <a:rPr lang="en"/>
            </a:b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There is some connection: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Common to use threads for both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If parallel computations need access to shared resources, then the concurrency needs to be managed</a:t>
            </a:r>
            <a:endParaRPr/>
          </a:p>
        </p:txBody>
      </p:sp>
      <p:sp>
        <p:nvSpPr>
          <p:cNvPr id="104" name="Google Shape;104;p18"/>
          <p:cNvSpPr txBox="1"/>
          <p:nvPr/>
        </p:nvSpPr>
        <p:spPr>
          <a:xfrm>
            <a:off x="1448350" y="2723750"/>
            <a:ext cx="11673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work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1292200" y="3265275"/>
            <a:ext cx="14796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resources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106" name="Google Shape;106;p18"/>
          <p:cNvCxnSpPr>
            <a:stCxn id="104" idx="2"/>
            <a:endCxn id="105" idx="0"/>
          </p:cNvCxnSpPr>
          <p:nvPr/>
        </p:nvCxnSpPr>
        <p:spPr>
          <a:xfrm>
            <a:off x="2032000" y="3048050"/>
            <a:ext cx="0" cy="21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7" name="Google Shape;107;p18"/>
          <p:cNvCxnSpPr>
            <a:stCxn id="104" idx="2"/>
          </p:cNvCxnSpPr>
          <p:nvPr/>
        </p:nvCxnSpPr>
        <p:spPr>
          <a:xfrm>
            <a:off x="2032000" y="3048050"/>
            <a:ext cx="302700" cy="205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" name="Google Shape;108;p18"/>
          <p:cNvCxnSpPr>
            <a:stCxn id="104" idx="2"/>
          </p:cNvCxnSpPr>
          <p:nvPr/>
        </p:nvCxnSpPr>
        <p:spPr>
          <a:xfrm flipH="1">
            <a:off x="1783300" y="3048050"/>
            <a:ext cx="248700" cy="205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9" name="Google Shape;109;p18"/>
          <p:cNvCxnSpPr>
            <a:stCxn id="104" idx="2"/>
          </p:cNvCxnSpPr>
          <p:nvPr/>
        </p:nvCxnSpPr>
        <p:spPr>
          <a:xfrm>
            <a:off x="2032000" y="3048050"/>
            <a:ext cx="518700" cy="205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0" name="Google Shape;110;p18"/>
          <p:cNvCxnSpPr>
            <a:stCxn id="104" idx="2"/>
          </p:cNvCxnSpPr>
          <p:nvPr/>
        </p:nvCxnSpPr>
        <p:spPr>
          <a:xfrm flipH="1">
            <a:off x="1642900" y="3048050"/>
            <a:ext cx="389100" cy="21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1" name="Google Shape;111;p18"/>
          <p:cNvSpPr txBox="1"/>
          <p:nvPr/>
        </p:nvSpPr>
        <p:spPr>
          <a:xfrm>
            <a:off x="6118700" y="2910925"/>
            <a:ext cx="11673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requests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6118700" y="3589575"/>
            <a:ext cx="11673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resource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113" name="Google Shape;113;p18"/>
          <p:cNvCxnSpPr>
            <a:stCxn id="111" idx="2"/>
            <a:endCxn id="112" idx="0"/>
          </p:cNvCxnSpPr>
          <p:nvPr/>
        </p:nvCxnSpPr>
        <p:spPr>
          <a:xfrm>
            <a:off x="6702350" y="3235225"/>
            <a:ext cx="0" cy="35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4" name="Google Shape;114;p18"/>
          <p:cNvCxnSpPr>
            <a:endCxn id="112" idx="0"/>
          </p:cNvCxnSpPr>
          <p:nvPr/>
        </p:nvCxnSpPr>
        <p:spPr>
          <a:xfrm>
            <a:off x="6409550" y="3264075"/>
            <a:ext cx="292800" cy="32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5" name="Google Shape;115;p18"/>
          <p:cNvCxnSpPr>
            <a:endCxn id="112" idx="0"/>
          </p:cNvCxnSpPr>
          <p:nvPr/>
        </p:nvCxnSpPr>
        <p:spPr>
          <a:xfrm flipH="1">
            <a:off x="6702350" y="3274875"/>
            <a:ext cx="355500" cy="31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6" name="Google Shape;116;p18"/>
          <p:cNvCxnSpPr>
            <a:endCxn id="112" idx="0"/>
          </p:cNvCxnSpPr>
          <p:nvPr/>
        </p:nvCxnSpPr>
        <p:spPr>
          <a:xfrm>
            <a:off x="6193250" y="3285675"/>
            <a:ext cx="509100" cy="30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7" name="Google Shape;117;p18"/>
          <p:cNvCxnSpPr>
            <a:endCxn id="112" idx="0"/>
          </p:cNvCxnSpPr>
          <p:nvPr/>
        </p:nvCxnSpPr>
        <p:spPr>
          <a:xfrm flipH="1">
            <a:off x="6702350" y="3318075"/>
            <a:ext cx="647400" cy="27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18" name="Google Shape;11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866" y="2257573"/>
            <a:ext cx="1183971" cy="168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9464" y="2261557"/>
            <a:ext cx="1150441" cy="98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analogy</a:t>
            </a:r>
            <a:endParaRPr/>
          </a:p>
        </p:txBody>
      </p:sp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311700" y="1152475"/>
            <a:ext cx="8520600" cy="3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 program is like a recipe for a cook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One cook who does one thing at a time! (Sequential)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Parallelism</a:t>
            </a:r>
            <a:r>
              <a:rPr lang="en"/>
              <a:t>: </a:t>
            </a:r>
            <a:r>
              <a:rPr lang="en">
                <a:solidFill>
                  <a:srgbClr val="0000FF"/>
                </a:solidFill>
              </a:rPr>
              <a:t>(Let’s get the job done faster!)</a:t>
            </a:r>
            <a:endParaRPr>
              <a:solidFill>
                <a:srgbClr val="0000FF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Have lots of potatoes to slice?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Hire helpers, hand out potatoes and knives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But too many chefs and you spend all your time coordinating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Concurrency</a:t>
            </a:r>
            <a:r>
              <a:rPr lang="en"/>
              <a:t>: </a:t>
            </a:r>
            <a:r>
              <a:rPr lang="en">
                <a:solidFill>
                  <a:srgbClr val="0000FF"/>
                </a:solidFill>
              </a:rPr>
              <a:t>(We need to manage a shared resource)</a:t>
            </a:r>
            <a:endParaRPr>
              <a:solidFill>
                <a:srgbClr val="0000FF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Lots of cooks making different things, but only 4 stove burners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Want to allow access to all 4 burners, but not cause spills or incorrect burner settings</a:t>
            </a:r>
            <a:endParaRPr/>
          </a:p>
        </p:txBody>
      </p:sp>
      <p:pic>
        <p:nvPicPr>
          <p:cNvPr id="126" name="Google Shape;126;p19" title="File:Twemoji2 1f469-1f3ff-200d-1f373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4774" y="875825"/>
            <a:ext cx="2241526" cy="2241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 title="Isolated Potatoes Free Stock Photo - Public Domain Picture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7400" y="1941625"/>
            <a:ext cx="1763600" cy="117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04289" y="2091743"/>
            <a:ext cx="1938474" cy="1000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936" y="3880396"/>
            <a:ext cx="1289173" cy="77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Parallelism Example</a:t>
            </a:r>
            <a:endParaRPr/>
          </a:p>
        </p:txBody>
      </p:sp>
      <p:sp>
        <p:nvSpPr>
          <p:cNvPr id="135" name="Google Shape;135;p20"/>
          <p:cNvSpPr txBox="1"/>
          <p:nvPr/>
        </p:nvSpPr>
        <p:spPr>
          <a:xfrm>
            <a:off x="335075" y="1017725"/>
            <a:ext cx="8520600" cy="40191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int </a:t>
            </a:r>
            <a:r>
              <a:rPr b="1" lang="en" sz="18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sum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(int[] </a:t>
            </a:r>
            <a:r>
              <a:rPr b="1" lang="en" sz="18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arr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){</a:t>
            </a:r>
            <a:endParaRPr b="1"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res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b="1" lang="en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int[4];</a:t>
            </a:r>
            <a:endParaRPr b="1"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len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= arr.length;</a:t>
            </a:r>
            <a:endParaRPr b="1"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FORALL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8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=0; i &lt; 4; i++) { </a:t>
            </a:r>
            <a:r>
              <a:rPr b="1" lang="en" sz="1800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//parallel iterations</a:t>
            </a:r>
            <a:endParaRPr b="1" sz="1800">
              <a:solidFill>
                <a:srgbClr val="674EA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res[i] = sumRange(arr,i*len/4,(i+1)*len/4);</a:t>
            </a:r>
            <a:endParaRPr b="1"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b="1"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  return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res[0]+res[1]+res[2]+res[3];</a:t>
            </a:r>
            <a:endParaRPr b="1"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int </a:t>
            </a:r>
            <a:r>
              <a:rPr b="1" lang="en" sz="18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sumRange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(int[] </a:t>
            </a:r>
            <a:r>
              <a:rPr b="1" lang="en" sz="18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arr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, int </a:t>
            </a:r>
            <a:r>
              <a:rPr b="1" lang="en" sz="18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lo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, int </a:t>
            </a:r>
            <a:r>
              <a:rPr b="1" lang="en" sz="18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hi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endParaRPr b="1"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result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= 0;</a:t>
            </a:r>
            <a:endParaRPr b="1"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  for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8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j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=lo; j &lt; hi; j++)</a:t>
            </a:r>
            <a:endParaRPr b="1"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result += arr[j];</a:t>
            </a:r>
            <a:endParaRPr b="1"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  return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result;</a:t>
            </a:r>
            <a:endParaRPr b="1"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6" name="Google Shape;136;p20"/>
          <p:cNvSpPr txBox="1"/>
          <p:nvPr>
            <p:ph idx="1" type="body"/>
          </p:nvPr>
        </p:nvSpPr>
        <p:spPr>
          <a:xfrm>
            <a:off x="5065125" y="195950"/>
            <a:ext cx="4078800" cy="47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Pseudocode for array sum:</a:t>
            </a:r>
            <a:br>
              <a:rPr lang="en"/>
            </a:br>
            <a:r>
              <a:rPr lang="en"/>
              <a:t>	(note FORALL doesn’t exist)</a:t>
            </a:r>
            <a:endParaRPr/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512" y="1612408"/>
            <a:ext cx="2222225" cy="97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283" y="1965002"/>
            <a:ext cx="942413" cy="274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42693" y="2444748"/>
            <a:ext cx="4442633" cy="90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97131" y="3782685"/>
            <a:ext cx="2668808" cy="97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49275" y="3016076"/>
            <a:ext cx="3870871" cy="132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4749" y="2092155"/>
            <a:ext cx="456327" cy="168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Concurrency Example</a:t>
            </a:r>
            <a:endParaRPr/>
          </a:p>
        </p:txBody>
      </p:sp>
      <p:sp>
        <p:nvSpPr>
          <p:cNvPr id="148" name="Google Shape;148;p21"/>
          <p:cNvSpPr txBox="1"/>
          <p:nvPr/>
        </p:nvSpPr>
        <p:spPr>
          <a:xfrm>
            <a:off x="335075" y="1017725"/>
            <a:ext cx="8520600" cy="40191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class </a:t>
            </a:r>
            <a:r>
              <a:rPr b="1" lang="en" sz="18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Hashtable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b="1" lang="en" sz="18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K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b="1" lang="en" sz="18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V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&gt; {</a:t>
            </a:r>
            <a:endParaRPr b="1"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…</a:t>
            </a:r>
            <a:endParaRPr b="1"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void </a:t>
            </a:r>
            <a:r>
              <a:rPr b="1" lang="en" sz="18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insert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(K </a:t>
            </a:r>
            <a:r>
              <a:rPr b="1" lang="en" sz="18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key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, V </a:t>
            </a:r>
            <a:r>
              <a:rPr b="1" lang="en" sz="18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value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endParaRPr b="1"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int </a:t>
            </a:r>
            <a:r>
              <a:rPr b="1" lang="en" sz="18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bucket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= …;</a:t>
            </a:r>
            <a:endParaRPr b="1"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prevent-other-inserts/lookups in table[bucket]</a:t>
            </a:r>
            <a:endParaRPr b="1"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do the insertion</a:t>
            </a:r>
            <a:endParaRPr b="1"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re-enable access to table[bucket]</a:t>
            </a:r>
            <a:endParaRPr b="1"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b="1"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V </a:t>
            </a:r>
            <a:r>
              <a:rPr b="1" lang="en" sz="18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lookup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(K </a:t>
            </a:r>
            <a:r>
              <a:rPr b="1" lang="en" sz="18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key</a:t>
            </a: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endParaRPr b="1"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(similar to insert, but can allow concurrent</a:t>
            </a:r>
            <a:endParaRPr b="1"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lookups to same bucket)</a:t>
            </a:r>
            <a:endParaRPr b="1"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b="1"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9" name="Google Shape;149;p21"/>
          <p:cNvSpPr txBox="1"/>
          <p:nvPr>
            <p:ph idx="1" type="body"/>
          </p:nvPr>
        </p:nvSpPr>
        <p:spPr>
          <a:xfrm>
            <a:off x="5065125" y="195950"/>
            <a:ext cx="4078800" cy="47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Pseudocode for a hashtable:</a:t>
            </a:r>
            <a:endParaRPr/>
          </a:p>
        </p:txBody>
      </p:sp>
      <p:pic>
        <p:nvPicPr>
          <p:cNvPr id="150" name="Google Shape;15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552" y="1903178"/>
            <a:ext cx="1287706" cy="1763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3756" y="2672296"/>
            <a:ext cx="1293015" cy="14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9183" y="2338433"/>
            <a:ext cx="600962" cy="775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