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E0379C9-81A1-46BB-8B96-3AFEB37844CB}">
  <a:tblStyle styleId="{6E0379C9-81A1-46BB-8B96-3AFEB37844C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14eb8888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14eb888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d14eb88888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2d14eb88888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2d14eb88888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2d14eb88888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2d14eb88888_0_3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2d14eb88888_0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2d14eb88888_0_4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2d14eb88888_0_4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d14eb88888_0_4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2d14eb88888_0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g2d14eb88888_0_5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" name="Google Shape;591;g2d14eb88888_0_5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g2d14eb88888_0_5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7" name="Google Shape;597;g2d14eb88888_0_5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2d14eb88888_0_5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2d14eb88888_0_5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Like divide and conquer, this is an algorithm design approach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Maybe your default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2d14eb88888_0_5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1" name="Google Shape;661;g2d14eb88888_0_5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g2d14eb88888_0_5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2" name="Google Shape;672;g2d14eb88888_0_5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d14eb8888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d14eb8888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8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g2d14eb88888_0_5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0" name="Google Shape;680;g2d14eb88888_0_5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why negative weight edges cause the algorithm not to work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g2d14eb88888_0_6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5" name="Google Shape;705;g2d14eb88888_0_6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0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g2d14eb88888_0_6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2" name="Google Shape;712;g2d14eb88888_0_6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g2d14eb88888_0_6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7" name="Google Shape;737;g2d14eb88888_0_6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d14eb88888_0_6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0" name="Google Shape;760;g2d14eb88888_0_6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g2d14eb88888_0_6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7" name="Google Shape;767;g2d14eb88888_0_6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9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g2d14eb88888_0_6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1" name="Google Shape;781;g2d14eb88888_0_6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g2d14eb88888_0_6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3" name="Google Shape;793;g2d14eb88888_0_6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5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g2d14eb88888_0_6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7" name="Google Shape;807;g2d14eb88888_0_6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Finish second half on your own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2d14eb88888_0_7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2d14eb88888_0_7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Finish second half on your own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d14eb8888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d14eb8888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27002520f7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7" name="Google Shape;897;g27002520f7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27002520f7f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27002520f7f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Stopping early?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d14eb88888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d14eb8888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d14eb8888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d14eb8888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Assume A is starting vertex 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We’re going to find the shortest path to all other vertices in the graph (can stop early if we only need one destination)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Cloud is “known set”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Imagine “emerging from the cloud” - we can only see what’s nearby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d14eb88888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d14eb88888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d14eb88888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d14eb88888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Finish second half on your own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d14eb88888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d14eb88888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d14eb88888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d14eb88888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7.png"/><Relationship Id="rId4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Relationship Id="rId4" Type="http://schemas.openxmlformats.org/officeDocument/2006/relationships/image" Target="../media/image35.png"/><Relationship Id="rId5" Type="http://schemas.openxmlformats.org/officeDocument/2006/relationships/image" Target="../media/image10.png"/><Relationship Id="rId6" Type="http://schemas.openxmlformats.org/officeDocument/2006/relationships/image" Target="../media/image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2.png"/><Relationship Id="rId4" Type="http://schemas.openxmlformats.org/officeDocument/2006/relationships/image" Target="../media/image15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9.png"/><Relationship Id="rId4" Type="http://schemas.openxmlformats.org/officeDocument/2006/relationships/image" Target="../media/image16.png"/><Relationship Id="rId10" Type="http://schemas.openxmlformats.org/officeDocument/2006/relationships/image" Target="../media/image22.png"/><Relationship Id="rId9" Type="http://schemas.openxmlformats.org/officeDocument/2006/relationships/image" Target="../media/image23.png"/><Relationship Id="rId5" Type="http://schemas.openxmlformats.org/officeDocument/2006/relationships/image" Target="../media/image18.png"/><Relationship Id="rId6" Type="http://schemas.openxmlformats.org/officeDocument/2006/relationships/image" Target="../media/image17.png"/><Relationship Id="rId7" Type="http://schemas.openxmlformats.org/officeDocument/2006/relationships/image" Target="../media/image21.png"/><Relationship Id="rId8" Type="http://schemas.openxmlformats.org/officeDocument/2006/relationships/image" Target="../media/image20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4.png"/><Relationship Id="rId4" Type="http://schemas.openxmlformats.org/officeDocument/2006/relationships/image" Target="../media/image30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8.png"/><Relationship Id="rId4" Type="http://schemas.openxmlformats.org/officeDocument/2006/relationships/image" Target="../media/image29.png"/><Relationship Id="rId9" Type="http://schemas.openxmlformats.org/officeDocument/2006/relationships/image" Target="../media/image36.png"/><Relationship Id="rId5" Type="http://schemas.openxmlformats.org/officeDocument/2006/relationships/image" Target="../media/image33.png"/><Relationship Id="rId6" Type="http://schemas.openxmlformats.org/officeDocument/2006/relationships/image" Target="../media/image31.png"/><Relationship Id="rId7" Type="http://schemas.openxmlformats.org/officeDocument/2006/relationships/image" Target="../media/image54.png"/><Relationship Id="rId8" Type="http://schemas.openxmlformats.org/officeDocument/2006/relationships/image" Target="../media/image3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9.png"/><Relationship Id="rId4" Type="http://schemas.openxmlformats.org/officeDocument/2006/relationships/image" Target="../media/image42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10" Type="http://schemas.openxmlformats.org/officeDocument/2006/relationships/image" Target="../media/image50.png"/><Relationship Id="rId9" Type="http://schemas.openxmlformats.org/officeDocument/2006/relationships/image" Target="../media/image49.png"/><Relationship Id="rId5" Type="http://schemas.openxmlformats.org/officeDocument/2006/relationships/image" Target="../media/image56.png"/><Relationship Id="rId6" Type="http://schemas.openxmlformats.org/officeDocument/2006/relationships/image" Target="../media/image47.png"/><Relationship Id="rId7" Type="http://schemas.openxmlformats.org/officeDocument/2006/relationships/image" Target="../media/image43.png"/><Relationship Id="rId8" Type="http://schemas.openxmlformats.org/officeDocument/2006/relationships/image" Target="../media/image4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8.png"/><Relationship Id="rId4" Type="http://schemas.openxmlformats.org/officeDocument/2006/relationships/image" Target="../media/image52.png"/><Relationship Id="rId11" Type="http://schemas.openxmlformats.org/officeDocument/2006/relationships/image" Target="../media/image61.png"/><Relationship Id="rId10" Type="http://schemas.openxmlformats.org/officeDocument/2006/relationships/image" Target="../media/image59.png"/><Relationship Id="rId12" Type="http://schemas.openxmlformats.org/officeDocument/2006/relationships/image" Target="../media/image57.png"/><Relationship Id="rId9" Type="http://schemas.openxmlformats.org/officeDocument/2006/relationships/image" Target="../media/image55.png"/><Relationship Id="rId5" Type="http://schemas.openxmlformats.org/officeDocument/2006/relationships/image" Target="../media/image53.png"/><Relationship Id="rId6" Type="http://schemas.openxmlformats.org/officeDocument/2006/relationships/image" Target="../media/image58.png"/><Relationship Id="rId7" Type="http://schemas.openxmlformats.org/officeDocument/2006/relationships/image" Target="../media/image51.png"/><Relationship Id="rId8" Type="http://schemas.openxmlformats.org/officeDocument/2006/relationships/image" Target="../media/image6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Shortest Paths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#1</a:t>
            </a:r>
            <a:endParaRPr/>
          </a:p>
        </p:txBody>
      </p:sp>
      <p:sp>
        <p:nvSpPr>
          <p:cNvPr id="329" name="Google Shape;329;p22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330" name="Google Shape;330;p22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331" name="Google Shape;331;p22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332" name="Google Shape;332;p22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333" name="Google Shape;333;p22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334" name="Google Shape;334;p22"/>
          <p:cNvCxnSpPr>
            <a:stCxn id="329" idx="7"/>
            <a:endCxn id="332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5" name="Google Shape;335;p22"/>
          <p:cNvCxnSpPr>
            <a:stCxn id="332" idx="4"/>
            <a:endCxn id="333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6" name="Google Shape;336;p22"/>
          <p:cNvCxnSpPr>
            <a:stCxn id="329" idx="4"/>
            <a:endCxn id="330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7" name="Google Shape;337;p22"/>
          <p:cNvCxnSpPr>
            <a:stCxn id="331" idx="7"/>
            <a:endCxn id="332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338" name="Google Shape;338;p22"/>
          <p:cNvCxnSpPr>
            <a:stCxn id="331" idx="3"/>
            <a:endCxn id="330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339" name="Google Shape;339;p22"/>
          <p:cNvCxnSpPr>
            <a:stCxn id="331" idx="5"/>
            <a:endCxn id="333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0" name="Google Shape;340;p22"/>
          <p:cNvCxnSpPr>
            <a:stCxn id="330" idx="6"/>
            <a:endCxn id="333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341" name="Google Shape;341;p22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2" name="Google Shape;342;p22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343" name="Google Shape;343;p22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344" name="Google Shape;344;p22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345" name="Google Shape;345;p22"/>
          <p:cNvCxnSpPr>
            <a:stCxn id="329" idx="6"/>
            <a:endCxn id="331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6" name="Google Shape;346;p22"/>
          <p:cNvCxnSpPr>
            <a:stCxn id="331" idx="2"/>
            <a:endCxn id="329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7" name="Google Shape;347;p22"/>
          <p:cNvCxnSpPr>
            <a:stCxn id="333" idx="6"/>
            <a:endCxn id="342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8" name="Google Shape;348;p22"/>
          <p:cNvCxnSpPr>
            <a:stCxn id="342" idx="2"/>
            <a:endCxn id="333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9" name="Google Shape;349;p22"/>
          <p:cNvCxnSpPr>
            <a:stCxn id="332" idx="6"/>
            <a:endCxn id="343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0" name="Google Shape;350;p22"/>
          <p:cNvCxnSpPr>
            <a:stCxn id="343" idx="6"/>
            <a:endCxn id="344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1" name="Google Shape;351;p22"/>
          <p:cNvCxnSpPr>
            <a:stCxn id="342" idx="1"/>
            <a:endCxn id="343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2" name="Google Shape;352;p22"/>
          <p:cNvCxnSpPr>
            <a:stCxn id="344" idx="3"/>
            <a:endCxn id="342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3" name="Google Shape;353;p22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4" name="Google Shape;354;p22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5" name="Google Shape;355;p22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6" name="Google Shape;356;p22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7" name="Google Shape;357;p22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8" name="Google Shape;358;p22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9" name="Google Shape;359;p22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0" name="Google Shape;360;p22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1" name="Google Shape;361;p22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2" name="Google Shape;362;p22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3" name="Google Shape;363;p22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4" name="Google Shape;364;p22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Google Shape;365;p22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22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7" name="Google Shape;367;p22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8" name="Google Shape;368;p22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9" name="Google Shape;369;p22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" name="Google Shape;370;p22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1" name="Google Shape;371;p22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2" name="Google Shape;372;p22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3" name="Google Shape;373;p22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4" name="Google Shape;374;p22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75" name="Google Shape;375;p22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≤ 12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 strike="sngStrike">
                          <a:solidFill>
                            <a:schemeClr val="dk1"/>
                          </a:solidFill>
                        </a:rPr>
                        <a:t>∞</a:t>
                      </a:r>
                      <a:r>
                        <a:rPr lang="en" sz="2000">
                          <a:solidFill>
                            <a:schemeClr val="dk1"/>
                          </a:solidFill>
                        </a:rPr>
                        <a:t> ≤ 7+1 = 8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7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  <p:sp>
        <p:nvSpPr>
          <p:cNvPr id="376" name="Google Shape;376;p22"/>
          <p:cNvSpPr txBox="1"/>
          <p:nvPr/>
        </p:nvSpPr>
        <p:spPr>
          <a:xfrm>
            <a:off x="256525" y="3557175"/>
            <a:ext cx="3898800" cy="10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A, C, B, D, F, </a:t>
            </a:r>
            <a:r>
              <a:rPr b="1" lang="en" sz="1800">
                <a:solidFill>
                  <a:schemeClr val="dk2"/>
                </a:solidFill>
                <a:highlight>
                  <a:srgbClr val="FFF2CC"/>
                </a:highlight>
              </a:rPr>
              <a:t>H</a:t>
            </a:r>
            <a:endParaRPr b="1" sz="1800">
              <a:solidFill>
                <a:schemeClr val="dk2"/>
              </a:solidFill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#1</a:t>
            </a:r>
            <a:endParaRPr/>
          </a:p>
        </p:txBody>
      </p:sp>
      <p:sp>
        <p:nvSpPr>
          <p:cNvPr id="382" name="Google Shape;382;p23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383" name="Google Shape;383;p23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384" name="Google Shape;384;p23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385" name="Google Shape;385;p23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386" name="Google Shape;386;p23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387" name="Google Shape;387;p23"/>
          <p:cNvCxnSpPr>
            <a:stCxn id="382" idx="7"/>
            <a:endCxn id="385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8" name="Google Shape;388;p23"/>
          <p:cNvCxnSpPr>
            <a:stCxn id="385" idx="4"/>
            <a:endCxn id="386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9" name="Google Shape;389;p23"/>
          <p:cNvCxnSpPr>
            <a:stCxn id="382" idx="4"/>
            <a:endCxn id="383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0" name="Google Shape;390;p23"/>
          <p:cNvCxnSpPr>
            <a:stCxn id="384" idx="7"/>
            <a:endCxn id="385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391" name="Google Shape;391;p23"/>
          <p:cNvCxnSpPr>
            <a:stCxn id="384" idx="3"/>
            <a:endCxn id="383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392" name="Google Shape;392;p23"/>
          <p:cNvCxnSpPr>
            <a:stCxn id="384" idx="5"/>
            <a:endCxn id="386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3" name="Google Shape;393;p23"/>
          <p:cNvCxnSpPr>
            <a:stCxn id="383" idx="6"/>
            <a:endCxn id="386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394" name="Google Shape;394;p23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5" name="Google Shape;395;p23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396" name="Google Shape;396;p23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397" name="Google Shape;397;p23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398" name="Google Shape;398;p23"/>
          <p:cNvCxnSpPr>
            <a:stCxn id="382" idx="6"/>
            <a:endCxn id="384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9" name="Google Shape;399;p23"/>
          <p:cNvCxnSpPr>
            <a:stCxn id="384" idx="2"/>
            <a:endCxn id="382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0" name="Google Shape;400;p23"/>
          <p:cNvCxnSpPr>
            <a:stCxn id="386" idx="6"/>
            <a:endCxn id="395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1" name="Google Shape;401;p23"/>
          <p:cNvCxnSpPr>
            <a:stCxn id="395" idx="2"/>
            <a:endCxn id="386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2" name="Google Shape;402;p23"/>
          <p:cNvCxnSpPr>
            <a:stCxn id="385" idx="6"/>
            <a:endCxn id="396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3" name="Google Shape;403;p23"/>
          <p:cNvCxnSpPr>
            <a:stCxn id="396" idx="6"/>
            <a:endCxn id="397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4" name="Google Shape;404;p23"/>
          <p:cNvCxnSpPr>
            <a:stCxn id="395" idx="1"/>
            <a:endCxn id="396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5" name="Google Shape;405;p23"/>
          <p:cNvCxnSpPr>
            <a:stCxn id="397" idx="3"/>
            <a:endCxn id="395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06" name="Google Shape;406;p23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7" name="Google Shape;407;p23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8" name="Google Shape;408;p23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9" name="Google Shape;409;p23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0" name="Google Shape;410;p23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1" name="Google Shape;411;p23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2" name="Google Shape;412;p23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3" name="Google Shape;413;p23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4" name="Google Shape;414;p23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5" name="Google Shape;415;p23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6" name="Google Shape;416;p23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7" name="Google Shape;417;p23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8" name="Google Shape;418;p23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9" name="Google Shape;419;p23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3" name="Google Shape;423;p23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4" name="Google Shape;424;p23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5" name="Google Shape;425;p23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6" name="Google Shape;426;p23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28" name="Google Shape;428;p23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strike="sngStrike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en" sz="2000">
                          <a:solidFill>
                            <a:srgbClr val="FF0000"/>
                          </a:solidFill>
                        </a:rPr>
                        <a:t> ≤ 8+3=11</a:t>
                      </a:r>
                      <a:endParaRPr sz="2000">
                        <a:solidFill>
                          <a:srgbClr val="FF0000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rgbClr val="FF0000"/>
                          </a:solidFill>
                        </a:rPr>
                        <a:t>G</a:t>
                      </a:r>
                      <a:endParaRPr sz="2000">
                        <a:solidFill>
                          <a:srgbClr val="FF0000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8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7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29" name="Google Shape;429;p23"/>
          <p:cNvSpPr txBox="1"/>
          <p:nvPr/>
        </p:nvSpPr>
        <p:spPr>
          <a:xfrm>
            <a:off x="256525" y="3557175"/>
            <a:ext cx="3898800" cy="10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A, C, B, D, F, H, </a:t>
            </a:r>
            <a:r>
              <a:rPr b="1" lang="en" sz="1800">
                <a:solidFill>
                  <a:schemeClr val="dk2"/>
                </a:solidFill>
                <a:highlight>
                  <a:srgbClr val="FFF2CC"/>
                </a:highlight>
              </a:rPr>
              <a:t>G</a:t>
            </a:r>
            <a:endParaRPr b="1" sz="1800">
              <a:solidFill>
                <a:schemeClr val="dk2"/>
              </a:solidFill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#1</a:t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436" name="Google Shape;436;p24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437" name="Google Shape;437;p24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438" name="Google Shape;438;p24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439" name="Google Shape;439;p24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440" name="Google Shape;440;p24"/>
          <p:cNvCxnSpPr>
            <a:stCxn id="435" idx="7"/>
            <a:endCxn id="438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1" name="Google Shape;441;p24"/>
          <p:cNvCxnSpPr>
            <a:stCxn id="438" idx="4"/>
            <a:endCxn id="439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2" name="Google Shape;442;p24"/>
          <p:cNvCxnSpPr>
            <a:stCxn id="435" idx="4"/>
            <a:endCxn id="436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3" name="Google Shape;443;p24"/>
          <p:cNvCxnSpPr>
            <a:stCxn id="437" idx="7"/>
            <a:endCxn id="438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444" name="Google Shape;444;p24"/>
          <p:cNvCxnSpPr>
            <a:stCxn id="437" idx="3"/>
            <a:endCxn id="436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445" name="Google Shape;445;p24"/>
          <p:cNvCxnSpPr>
            <a:stCxn id="437" idx="5"/>
            <a:endCxn id="439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6" name="Google Shape;446;p24"/>
          <p:cNvCxnSpPr>
            <a:stCxn id="436" idx="6"/>
            <a:endCxn id="439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447" name="Google Shape;447;p24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8" name="Google Shape;448;p24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449" name="Google Shape;449;p24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450" name="Google Shape;450;p24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451" name="Google Shape;451;p24"/>
          <p:cNvCxnSpPr>
            <a:stCxn id="435" idx="6"/>
            <a:endCxn id="437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2" name="Google Shape;452;p24"/>
          <p:cNvCxnSpPr>
            <a:stCxn id="437" idx="2"/>
            <a:endCxn id="435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3" name="Google Shape;453;p24"/>
          <p:cNvCxnSpPr>
            <a:stCxn id="439" idx="6"/>
            <a:endCxn id="448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4" name="Google Shape;454;p24"/>
          <p:cNvCxnSpPr>
            <a:stCxn id="448" idx="2"/>
            <a:endCxn id="439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5" name="Google Shape;455;p24"/>
          <p:cNvCxnSpPr>
            <a:stCxn id="438" idx="6"/>
            <a:endCxn id="449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6" name="Google Shape;456;p24"/>
          <p:cNvCxnSpPr>
            <a:stCxn id="449" idx="6"/>
            <a:endCxn id="450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7" name="Google Shape;457;p24"/>
          <p:cNvCxnSpPr>
            <a:stCxn id="448" idx="1"/>
            <a:endCxn id="449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8" name="Google Shape;458;p24"/>
          <p:cNvCxnSpPr>
            <a:stCxn id="450" idx="3"/>
            <a:endCxn id="448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9" name="Google Shape;459;p24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0" name="Google Shape;460;p24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1" name="Google Shape;461;p24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2" name="Google Shape;462;p24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3" name="Google Shape;463;p24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4" name="Google Shape;464;p24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5" name="Google Shape;465;p24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6" name="Google Shape;466;p24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7" name="Google Shape;467;p24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8" name="Google Shape;468;p24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9" name="Google Shape;469;p24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0" name="Google Shape;470;p24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1" name="Google Shape;471;p24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2" name="Google Shape;472;p24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3" name="Google Shape;473;p24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4" name="Google Shape;474;p24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5" name="Google Shape;475;p24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6" name="Google Shape;476;p24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7" name="Google Shape;477;p24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8" name="Google Shape;478;p24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9" name="Google Shape;479;p24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0" name="Google Shape;480;p24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81" name="Google Shape;481;p24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T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11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G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8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7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82" name="Google Shape;482;p24"/>
          <p:cNvSpPr txBox="1"/>
          <p:nvPr/>
        </p:nvSpPr>
        <p:spPr>
          <a:xfrm>
            <a:off x="256525" y="3557175"/>
            <a:ext cx="3898800" cy="10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A, C, B, D, F, H, G, </a:t>
            </a:r>
            <a:r>
              <a:rPr b="1" lang="en" sz="1800">
                <a:solidFill>
                  <a:schemeClr val="dk2"/>
                </a:solidFill>
                <a:highlight>
                  <a:srgbClr val="FFF2CC"/>
                </a:highlight>
              </a:rPr>
              <a:t>E</a:t>
            </a:r>
            <a:endParaRPr b="1" sz="1800">
              <a:solidFill>
                <a:schemeClr val="dk2"/>
              </a:solidFill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#1</a:t>
            </a:r>
            <a:endParaRPr/>
          </a:p>
        </p:txBody>
      </p:sp>
      <p:sp>
        <p:nvSpPr>
          <p:cNvPr id="488" name="Google Shape;488;p25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489" name="Google Shape;489;p25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490" name="Google Shape;490;p25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491" name="Google Shape;491;p25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492" name="Google Shape;492;p25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493" name="Google Shape;493;p25"/>
          <p:cNvCxnSpPr>
            <a:stCxn id="488" idx="7"/>
            <a:endCxn id="491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4" name="Google Shape;494;p25"/>
          <p:cNvCxnSpPr>
            <a:stCxn id="491" idx="4"/>
            <a:endCxn id="492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5" name="Google Shape;495;p25"/>
          <p:cNvCxnSpPr>
            <a:stCxn id="488" idx="4"/>
            <a:endCxn id="489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6" name="Google Shape;496;p25"/>
          <p:cNvCxnSpPr>
            <a:stCxn id="490" idx="7"/>
            <a:endCxn id="491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497" name="Google Shape;497;p25"/>
          <p:cNvCxnSpPr>
            <a:stCxn id="490" idx="3"/>
            <a:endCxn id="489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498" name="Google Shape;498;p25"/>
          <p:cNvCxnSpPr>
            <a:stCxn id="490" idx="5"/>
            <a:endCxn id="492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9" name="Google Shape;499;p25"/>
          <p:cNvCxnSpPr>
            <a:stCxn id="489" idx="6"/>
            <a:endCxn id="492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500" name="Google Shape;500;p25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1" name="Google Shape;501;p25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502" name="Google Shape;502;p25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503" name="Google Shape;503;p25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504" name="Google Shape;504;p25"/>
          <p:cNvCxnSpPr>
            <a:stCxn id="488" idx="6"/>
            <a:endCxn id="490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5" name="Google Shape;505;p25"/>
          <p:cNvCxnSpPr>
            <a:stCxn id="490" idx="2"/>
            <a:endCxn id="488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6" name="Google Shape;506;p25"/>
          <p:cNvCxnSpPr>
            <a:stCxn id="492" idx="6"/>
            <a:endCxn id="501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7" name="Google Shape;507;p25"/>
          <p:cNvCxnSpPr>
            <a:stCxn id="501" idx="2"/>
            <a:endCxn id="492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8" name="Google Shape;508;p25"/>
          <p:cNvCxnSpPr>
            <a:stCxn id="491" idx="6"/>
            <a:endCxn id="502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9" name="Google Shape;509;p25"/>
          <p:cNvCxnSpPr>
            <a:stCxn id="502" idx="6"/>
            <a:endCxn id="503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10" name="Google Shape;510;p25"/>
          <p:cNvCxnSpPr>
            <a:stCxn id="501" idx="1"/>
            <a:endCxn id="502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11" name="Google Shape;511;p25"/>
          <p:cNvCxnSpPr>
            <a:stCxn id="503" idx="3"/>
            <a:endCxn id="501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12" name="Google Shape;512;p25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3" name="Google Shape;513;p25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4" name="Google Shape;514;p25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5" name="Google Shape;515;p25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6" name="Google Shape;516;p25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7" name="Google Shape;517;p25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8" name="Google Shape;518;p25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9" name="Google Shape;519;p25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0" name="Google Shape;520;p25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1" name="Google Shape;521;p25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2" name="Google Shape;522;p25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3" name="Google Shape;523;p25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4" name="Google Shape;524;p25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5" name="Google Shape;525;p25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6" name="Google Shape;526;p25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7" name="Google Shape;527;p25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8" name="Google Shape;528;p25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9" name="Google Shape;529;p25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0" name="Google Shape;530;p25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1" name="Google Shape;531;p25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2" name="Google Shape;532;p25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3" name="Google Shape;533;p25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34" name="Google Shape;534;p25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T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11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G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8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7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35" name="Google Shape;535;p25"/>
          <p:cNvSpPr txBox="1"/>
          <p:nvPr/>
        </p:nvSpPr>
        <p:spPr>
          <a:xfrm>
            <a:off x="256525" y="3557175"/>
            <a:ext cx="3898800" cy="10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Path from A to E:</a:t>
            </a:r>
            <a:endParaRPr b="1" sz="1800">
              <a:solidFill>
                <a:schemeClr val="dk2"/>
              </a:solidFill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#1</a:t>
            </a:r>
            <a:endParaRPr/>
          </a:p>
        </p:txBody>
      </p:sp>
      <p:sp>
        <p:nvSpPr>
          <p:cNvPr id="541" name="Google Shape;541;p26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542" name="Google Shape;542;p26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543" name="Google Shape;543;p26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544" name="Google Shape;544;p26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545" name="Google Shape;545;p26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546" name="Google Shape;546;p26"/>
          <p:cNvCxnSpPr>
            <a:stCxn id="541" idx="7"/>
            <a:endCxn id="544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47" name="Google Shape;547;p26"/>
          <p:cNvCxnSpPr>
            <a:stCxn id="544" idx="4"/>
            <a:endCxn id="545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48" name="Google Shape;548;p26"/>
          <p:cNvCxnSpPr>
            <a:stCxn id="541" idx="4"/>
            <a:endCxn id="542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49" name="Google Shape;549;p26"/>
          <p:cNvCxnSpPr>
            <a:stCxn id="543" idx="7"/>
            <a:endCxn id="544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550" name="Google Shape;550;p26"/>
          <p:cNvCxnSpPr>
            <a:stCxn id="543" idx="3"/>
            <a:endCxn id="542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551" name="Google Shape;551;p26"/>
          <p:cNvCxnSpPr>
            <a:stCxn id="543" idx="5"/>
            <a:endCxn id="545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52" name="Google Shape;552;p26"/>
          <p:cNvCxnSpPr>
            <a:stCxn id="542" idx="6"/>
            <a:endCxn id="545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553" name="Google Shape;553;p26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4" name="Google Shape;554;p26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555" name="Google Shape;555;p26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556" name="Google Shape;556;p26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557" name="Google Shape;557;p26"/>
          <p:cNvCxnSpPr>
            <a:stCxn id="541" idx="6"/>
            <a:endCxn id="543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58" name="Google Shape;558;p26"/>
          <p:cNvCxnSpPr>
            <a:stCxn id="543" idx="2"/>
            <a:endCxn id="541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59" name="Google Shape;559;p26"/>
          <p:cNvCxnSpPr>
            <a:stCxn id="545" idx="6"/>
            <a:endCxn id="554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0" name="Google Shape;560;p26"/>
          <p:cNvCxnSpPr>
            <a:stCxn id="554" idx="2"/>
            <a:endCxn id="545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1" name="Google Shape;561;p26"/>
          <p:cNvCxnSpPr>
            <a:stCxn id="544" idx="6"/>
            <a:endCxn id="555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2" name="Google Shape;562;p26"/>
          <p:cNvCxnSpPr>
            <a:stCxn id="555" idx="6"/>
            <a:endCxn id="556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3" name="Google Shape;563;p26"/>
          <p:cNvCxnSpPr>
            <a:stCxn id="554" idx="1"/>
            <a:endCxn id="555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4" name="Google Shape;564;p26"/>
          <p:cNvCxnSpPr>
            <a:stCxn id="556" idx="3"/>
            <a:endCxn id="554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65" name="Google Shape;565;p26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6" name="Google Shape;566;p26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7" name="Google Shape;567;p26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8" name="Google Shape;568;p26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9" name="Google Shape;569;p26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0" name="Google Shape;570;p26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1" name="Google Shape;571;p26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2" name="Google Shape;572;p26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3" name="Google Shape;573;p26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4" name="Google Shape;574;p26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5" name="Google Shape;575;p26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6" name="Google Shape;576;p26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7" name="Google Shape;577;p26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8" name="Google Shape;578;p26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9" name="Google Shape;579;p26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0" name="Google Shape;580;p26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1" name="Google Shape;581;p26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2" name="Google Shape;582;p26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3" name="Google Shape;583;p26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4" name="Google Shape;584;p26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5" name="Google Shape;585;p26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6" name="Google Shape;586;p26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87" name="Google Shape;587;p26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T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11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G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8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7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88" name="Google Shape;588;p26"/>
          <p:cNvSpPr txBox="1"/>
          <p:nvPr/>
        </p:nvSpPr>
        <p:spPr>
          <a:xfrm>
            <a:off x="256525" y="3557175"/>
            <a:ext cx="3898800" cy="10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Path from A to E:</a:t>
            </a:r>
            <a:endParaRPr b="1" sz="1800">
              <a:solidFill>
                <a:schemeClr val="dk2"/>
              </a:solidFill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Stopping short</a:t>
            </a:r>
            <a:endParaRPr/>
          </a:p>
        </p:txBody>
      </p:sp>
      <p:sp>
        <p:nvSpPr>
          <p:cNvPr id="594" name="Google Shape;59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​​How would this have worked differently if we were only interested in: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path from A to G?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path from A to D?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Stopping short</a:t>
            </a:r>
            <a:endParaRPr/>
          </a:p>
        </p:txBody>
      </p:sp>
      <p:sp>
        <p:nvSpPr>
          <p:cNvPr id="600" name="Google Shape;600;p28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601" name="Google Shape;601;p28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602" name="Google Shape;602;p28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603" name="Google Shape;603;p28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604" name="Google Shape;604;p28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605" name="Google Shape;605;p28"/>
          <p:cNvCxnSpPr>
            <a:stCxn id="600" idx="7"/>
            <a:endCxn id="603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06" name="Google Shape;606;p28"/>
          <p:cNvCxnSpPr>
            <a:stCxn id="603" idx="4"/>
            <a:endCxn id="604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07" name="Google Shape;607;p28"/>
          <p:cNvCxnSpPr>
            <a:stCxn id="600" idx="4"/>
            <a:endCxn id="601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08" name="Google Shape;608;p28"/>
          <p:cNvCxnSpPr>
            <a:stCxn id="602" idx="7"/>
            <a:endCxn id="603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609" name="Google Shape;609;p28"/>
          <p:cNvCxnSpPr>
            <a:stCxn id="602" idx="3"/>
            <a:endCxn id="601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610" name="Google Shape;610;p28"/>
          <p:cNvCxnSpPr>
            <a:stCxn id="602" idx="5"/>
            <a:endCxn id="604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1" name="Google Shape;611;p28"/>
          <p:cNvCxnSpPr>
            <a:stCxn id="601" idx="6"/>
            <a:endCxn id="604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612" name="Google Shape;612;p28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3" name="Google Shape;613;p28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614" name="Google Shape;614;p28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615" name="Google Shape;615;p28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616" name="Google Shape;616;p28"/>
          <p:cNvCxnSpPr>
            <a:stCxn id="600" idx="6"/>
            <a:endCxn id="602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7" name="Google Shape;617;p28"/>
          <p:cNvCxnSpPr>
            <a:stCxn id="602" idx="2"/>
            <a:endCxn id="600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8" name="Google Shape;618;p28"/>
          <p:cNvCxnSpPr>
            <a:stCxn id="604" idx="6"/>
            <a:endCxn id="613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9" name="Google Shape;619;p28"/>
          <p:cNvCxnSpPr>
            <a:stCxn id="613" idx="2"/>
            <a:endCxn id="604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0" name="Google Shape;620;p28"/>
          <p:cNvCxnSpPr>
            <a:stCxn id="603" idx="6"/>
            <a:endCxn id="614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1" name="Google Shape;621;p28"/>
          <p:cNvCxnSpPr>
            <a:stCxn id="614" idx="6"/>
            <a:endCxn id="615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2" name="Google Shape;622;p28"/>
          <p:cNvCxnSpPr>
            <a:stCxn id="613" idx="1"/>
            <a:endCxn id="614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3" name="Google Shape;623;p28"/>
          <p:cNvCxnSpPr>
            <a:stCxn id="615" idx="3"/>
            <a:endCxn id="613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24" name="Google Shape;624;p28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5" name="Google Shape;625;p28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6" name="Google Shape;626;p28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7" name="Google Shape;627;p28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8" name="Google Shape;628;p28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9" name="Google Shape;629;p28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0" name="Google Shape;630;p28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1" name="Google Shape;631;p28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2" name="Google Shape;632;p28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3" name="Google Shape;633;p28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4" name="Google Shape;634;p28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5" name="Google Shape;635;p28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6" name="Google Shape;636;p28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7" name="Google Shape;637;p28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8" name="Google Shape;638;p28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9" name="Google Shape;639;p28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0" name="Google Shape;640;p28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1" name="Google Shape;641;p28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2" name="Google Shape;642;p28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3" name="Google Shape;643;p28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4" name="Google Shape;644;p28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5" name="Google Shape;645;p28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646" name="Google Shape;646;p28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T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11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</a:rPr>
                        <a:t>G</a:t>
                      </a:r>
                      <a:endParaRPr sz="2000">
                        <a:solidFill>
                          <a:schemeClr val="dk2"/>
                        </a:solidFill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8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7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47" name="Google Shape;647;p28"/>
          <p:cNvSpPr txBox="1"/>
          <p:nvPr/>
        </p:nvSpPr>
        <p:spPr>
          <a:xfrm>
            <a:off x="256525" y="2988900"/>
            <a:ext cx="4368900" cy="20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A, C, B, D, F, H, G, </a:t>
            </a:r>
            <a:r>
              <a:rPr b="1" lang="en" sz="1800">
                <a:solidFill>
                  <a:schemeClr val="dk2"/>
                </a:solidFill>
              </a:rPr>
              <a:t>E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How would this have worked differently if we were only interested in:</a:t>
            </a:r>
            <a:endParaRPr sz="1800">
              <a:solidFill>
                <a:schemeClr val="dk2"/>
              </a:solidFill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The path from A to G?</a:t>
            </a:r>
            <a:endParaRPr sz="1800">
              <a:solidFill>
                <a:schemeClr val="dk2"/>
              </a:solidFill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The path from A to D?​​</a:t>
            </a:r>
            <a:endParaRPr sz="1800" u="sng">
              <a:solidFill>
                <a:schemeClr val="dk2"/>
              </a:solidFill>
            </a:endParaRPr>
          </a:p>
        </p:txBody>
      </p:sp>
      <p:pic>
        <p:nvPicPr>
          <p:cNvPr id="648" name="Google Shape;64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56" y="306087"/>
            <a:ext cx="5120925" cy="2878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9" name="Google Shape;64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1488" y="690588"/>
            <a:ext cx="2746696" cy="21875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Greedy Algorithm</a:t>
            </a:r>
            <a:endParaRPr/>
          </a:p>
        </p:txBody>
      </p:sp>
      <p:sp>
        <p:nvSpPr>
          <p:cNvPr id="655" name="Google Shape;655;p2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Dijkstra’s algorithm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For single-source shortest paths in a weighted graph (directed or undirected) with no negative-weight edges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An example of a </a:t>
            </a:r>
            <a:r>
              <a:rPr b="1" lang="en" sz="2000">
                <a:solidFill>
                  <a:srgbClr val="0000FF"/>
                </a:solidFill>
              </a:rPr>
              <a:t>greedy algorithm</a:t>
            </a:r>
            <a:r>
              <a:rPr lang="en" sz="2000"/>
              <a:t>: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At each step, irrevocably does what seems best at that step</a:t>
            </a:r>
            <a:endParaRPr sz="2000"/>
          </a:p>
          <a:p>
            <a:pPr indent="-355600" lvl="0" marL="13716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 locally optimal step, not necessarily globally optimal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Once a vertex is known, it is not revisited</a:t>
            </a:r>
            <a:endParaRPr sz="2000"/>
          </a:p>
          <a:p>
            <a:pPr indent="-355600" lvl="0" marL="13716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Turns out to be globally optimal</a:t>
            </a:r>
            <a:endParaRPr sz="2000"/>
          </a:p>
        </p:txBody>
      </p:sp>
      <p:pic>
        <p:nvPicPr>
          <p:cNvPr id="656" name="Google Shape;65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828" y="898614"/>
            <a:ext cx="923238" cy="111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7" name="Google Shape;657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6121" y="3563526"/>
            <a:ext cx="4961377" cy="111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8" name="Google Shape;658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39028" y="4278033"/>
            <a:ext cx="2615019" cy="496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Greedy failure example</a:t>
            </a:r>
            <a:endParaRPr/>
          </a:p>
        </p:txBody>
      </p:sp>
      <p:sp>
        <p:nvSpPr>
          <p:cNvPr id="664" name="Google Shape;664;p30"/>
          <p:cNvSpPr txBox="1"/>
          <p:nvPr>
            <p:ph idx="1" type="body"/>
          </p:nvPr>
        </p:nvSpPr>
        <p:spPr>
          <a:xfrm>
            <a:off x="311700" y="1152475"/>
            <a:ext cx="8520600" cy="176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Making change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	Use smallest # of coins to make 15 cents</a:t>
            </a:r>
            <a:br>
              <a:rPr lang="en" sz="2000"/>
            </a:br>
            <a:r>
              <a:rPr lang="en" sz="2000"/>
              <a:t>		Options: 25, 10, 5, 1</a:t>
            </a:r>
            <a:endParaRPr sz="2000"/>
          </a:p>
        </p:txBody>
      </p:sp>
      <p:sp>
        <p:nvSpPr>
          <p:cNvPr id="665" name="Google Shape;665;p30"/>
          <p:cNvSpPr txBox="1"/>
          <p:nvPr>
            <p:ph idx="1" type="body"/>
          </p:nvPr>
        </p:nvSpPr>
        <p:spPr>
          <a:xfrm>
            <a:off x="311700" y="3129900"/>
            <a:ext cx="8520600" cy="155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/>
              <a:t>	Use smallest # of coins to make 15 cents</a:t>
            </a:r>
            <a:br>
              <a:rPr lang="en" sz="2000"/>
            </a:br>
            <a:r>
              <a:rPr lang="en" sz="2000"/>
              <a:t>		Options: 25, 13, 10, 5, 1</a:t>
            </a:r>
            <a:endParaRPr sz="2000"/>
          </a:p>
        </p:txBody>
      </p:sp>
      <p:pic>
        <p:nvPicPr>
          <p:cNvPr id="666" name="Google Shape;66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3477" y="2514881"/>
            <a:ext cx="286964" cy="251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7" name="Google Shape;667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94756" y="1778579"/>
            <a:ext cx="1866384" cy="1027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8" name="Google Shape;668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48861" y="3628681"/>
            <a:ext cx="2319393" cy="852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45600" y="3586271"/>
            <a:ext cx="1963273" cy="915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are we?</a:t>
            </a:r>
            <a:endParaRPr/>
          </a:p>
        </p:txBody>
      </p:sp>
      <p:sp>
        <p:nvSpPr>
          <p:cNvPr id="675" name="Google Shape;675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/>
              <a:t>What should we do after learning an algorithm?</a:t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Prove it is correct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Not obvious!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We will sketch the key ideas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Analyze its efficiency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Will do better by using a data structure we learned earlier!</a:t>
            </a:r>
            <a:endParaRPr sz="2200"/>
          </a:p>
        </p:txBody>
      </p:sp>
      <p:pic>
        <p:nvPicPr>
          <p:cNvPr id="676" name="Google Shape;67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1564" y="2310776"/>
            <a:ext cx="1603380" cy="203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9286" y="3159155"/>
            <a:ext cx="2515685" cy="188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Shortest Path Applications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Network routing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Driving directions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Cheap flight tickets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Critical paths in project management (see textbook)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BFS is great if all we care about is path length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But what if we care about path </a:t>
            </a:r>
            <a:r>
              <a:rPr b="1" lang="en">
                <a:solidFill>
                  <a:srgbClr val="0000FF"/>
                </a:solidFill>
              </a:rPr>
              <a:t>cost</a:t>
            </a:r>
            <a:r>
              <a:rPr lang="en"/>
              <a:t> (ie a weighted graph)?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3418" y="4230917"/>
            <a:ext cx="597329" cy="112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Correctness: The Cloud (Rough Idea)</a:t>
            </a:r>
            <a:endParaRPr/>
          </a:p>
        </p:txBody>
      </p:sp>
      <p:sp>
        <p:nvSpPr>
          <p:cNvPr id="683" name="Google Shape;683;p32"/>
          <p:cNvSpPr txBox="1"/>
          <p:nvPr>
            <p:ph idx="1" type="body"/>
          </p:nvPr>
        </p:nvSpPr>
        <p:spPr>
          <a:xfrm>
            <a:off x="311700" y="1958500"/>
            <a:ext cx="8520600" cy="32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Suppose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is the next node to be marked known (“added to the cloud”)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</a:t>
            </a:r>
            <a:r>
              <a:rPr lang="en">
                <a:solidFill>
                  <a:srgbClr val="0000FF"/>
                </a:solidFill>
              </a:rPr>
              <a:t>best-known path</a:t>
            </a:r>
            <a:r>
              <a:rPr lang="en"/>
              <a:t>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must have only nodes “in the cloud”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Since we’ve selected it, and we only know about paths through the cloud to a node right outside the cloud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Assume the </a:t>
            </a:r>
            <a:r>
              <a:rPr lang="en">
                <a:solidFill>
                  <a:srgbClr val="0000FF"/>
                </a:solidFill>
              </a:rPr>
              <a:t>actual shortest path</a:t>
            </a:r>
            <a:r>
              <a:rPr lang="en"/>
              <a:t>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is different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It won’t use only cloud nodes, (or we would know about it), so it must use non-cloud nodes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Let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"/>
              <a:t> be the first non-cloud node on this path.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part of the path up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"/>
              <a:t> is </a:t>
            </a:r>
            <a:r>
              <a:rPr lang="en">
                <a:solidFill>
                  <a:srgbClr val="0000FF"/>
                </a:solidFill>
              </a:rPr>
              <a:t>already known</a:t>
            </a:r>
            <a:r>
              <a:rPr lang="en"/>
              <a:t> and must be shorter than the best-known path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. So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would not have been picked.</a:t>
            </a:r>
            <a:endParaRPr/>
          </a:p>
        </p:txBody>
      </p:sp>
      <p:sp>
        <p:nvSpPr>
          <p:cNvPr id="684" name="Google Shape;684;p32"/>
          <p:cNvSpPr txBox="1"/>
          <p:nvPr/>
        </p:nvSpPr>
        <p:spPr>
          <a:xfrm>
            <a:off x="6378575" y="3959825"/>
            <a:ext cx="1915800" cy="503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Contradiction</a:t>
            </a:r>
            <a:r>
              <a:rPr lang="en" sz="1800">
                <a:solidFill>
                  <a:schemeClr val="dk2"/>
                </a:solidFill>
              </a:rPr>
              <a:t>!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85" name="Google Shape;685;p32"/>
          <p:cNvSpPr/>
          <p:nvPr/>
        </p:nvSpPr>
        <p:spPr>
          <a:xfrm>
            <a:off x="4932475" y="1017725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686" name="Google Shape;686;p32"/>
          <p:cNvSpPr/>
          <p:nvPr/>
        </p:nvSpPr>
        <p:spPr>
          <a:xfrm>
            <a:off x="4235400" y="1605775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</a:t>
            </a:r>
            <a:endParaRPr b="1"/>
          </a:p>
        </p:txBody>
      </p:sp>
      <p:sp>
        <p:nvSpPr>
          <p:cNvPr id="687" name="Google Shape;687;p32"/>
          <p:cNvSpPr/>
          <p:nvPr/>
        </p:nvSpPr>
        <p:spPr>
          <a:xfrm>
            <a:off x="1016725" y="931100"/>
            <a:ext cx="2750436" cy="1027404"/>
          </a:xfrm>
          <a:prstGeom prst="cloud">
            <a:avLst/>
          </a:prstGeom>
          <a:solidFill>
            <a:srgbClr val="D9D2E9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Known Cloud</a:t>
            </a:r>
            <a:endParaRPr/>
          </a:p>
        </p:txBody>
      </p:sp>
      <p:cxnSp>
        <p:nvCxnSpPr>
          <p:cNvPr id="688" name="Google Shape;688;p32"/>
          <p:cNvCxnSpPr>
            <a:stCxn id="687" idx="0"/>
            <a:endCxn id="685" idx="2"/>
          </p:cNvCxnSpPr>
          <p:nvPr/>
        </p:nvCxnSpPr>
        <p:spPr>
          <a:xfrm flipH="1" rot="10800000">
            <a:off x="3764869" y="1178702"/>
            <a:ext cx="1167600" cy="26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89" name="Google Shape;689;p32"/>
          <p:cNvSpPr/>
          <p:nvPr/>
        </p:nvSpPr>
        <p:spPr>
          <a:xfrm>
            <a:off x="5597150" y="14448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cxnSp>
        <p:nvCxnSpPr>
          <p:cNvPr id="690" name="Google Shape;690;p32"/>
          <p:cNvCxnSpPr>
            <a:endCxn id="686" idx="2"/>
          </p:cNvCxnSpPr>
          <p:nvPr/>
        </p:nvCxnSpPr>
        <p:spPr>
          <a:xfrm>
            <a:off x="3371100" y="1744375"/>
            <a:ext cx="864300" cy="22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1" name="Google Shape;691;p32"/>
          <p:cNvCxnSpPr>
            <a:stCxn id="686" idx="6"/>
            <a:endCxn id="689" idx="2"/>
          </p:cNvCxnSpPr>
          <p:nvPr/>
        </p:nvCxnSpPr>
        <p:spPr>
          <a:xfrm flipH="1" rot="10800000">
            <a:off x="4572000" y="1605775"/>
            <a:ext cx="1025100" cy="161100"/>
          </a:xfrm>
          <a:prstGeom prst="straightConnector1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2" name="Google Shape;692;p32"/>
          <p:cNvCxnSpPr>
            <a:stCxn id="689" idx="1"/>
            <a:endCxn id="685" idx="5"/>
          </p:cNvCxnSpPr>
          <p:nvPr/>
        </p:nvCxnSpPr>
        <p:spPr>
          <a:xfrm rot="10800000">
            <a:off x="5219844" y="1292785"/>
            <a:ext cx="426600" cy="199200"/>
          </a:xfrm>
          <a:prstGeom prst="straightConnector1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93" name="Google Shape;693;p32"/>
          <p:cNvSpPr txBox="1"/>
          <p:nvPr/>
        </p:nvSpPr>
        <p:spPr>
          <a:xfrm>
            <a:off x="5933800" y="1150475"/>
            <a:ext cx="1990500" cy="50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A86E8"/>
                </a:solidFill>
              </a:rPr>
              <a:t>Better path to v? No!</a:t>
            </a:r>
            <a:endParaRPr sz="1800">
              <a:solidFill>
                <a:srgbClr val="4A86E8"/>
              </a:solidFill>
            </a:endParaRPr>
          </a:p>
        </p:txBody>
      </p:sp>
      <p:sp>
        <p:nvSpPr>
          <p:cNvPr id="694" name="Google Shape;694;p32"/>
          <p:cNvSpPr txBox="1"/>
          <p:nvPr/>
        </p:nvSpPr>
        <p:spPr>
          <a:xfrm>
            <a:off x="3819900" y="931100"/>
            <a:ext cx="1167600" cy="3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next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95" name="Google Shape;695;p32"/>
          <p:cNvSpPr/>
          <p:nvPr/>
        </p:nvSpPr>
        <p:spPr>
          <a:xfrm>
            <a:off x="1573225" y="1594625"/>
            <a:ext cx="171300" cy="199200"/>
          </a:xfrm>
          <a:prstGeom prst="ellipse">
            <a:avLst/>
          </a:prstGeom>
          <a:solidFill>
            <a:srgbClr val="6AA84F"/>
          </a:solidFill>
          <a:ln cap="flat" cmpd="sng" w="952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32"/>
          <p:cNvSpPr txBox="1"/>
          <p:nvPr/>
        </p:nvSpPr>
        <p:spPr>
          <a:xfrm>
            <a:off x="127150" y="1681975"/>
            <a:ext cx="909600" cy="3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source</a:t>
            </a:r>
            <a:endParaRPr sz="1800">
              <a:solidFill>
                <a:srgbClr val="6AA84F"/>
              </a:solidFill>
            </a:endParaRPr>
          </a:p>
        </p:txBody>
      </p:sp>
      <p:cxnSp>
        <p:nvCxnSpPr>
          <p:cNvPr id="697" name="Google Shape;697;p32"/>
          <p:cNvCxnSpPr>
            <a:endCxn id="695" idx="2"/>
          </p:cNvCxnSpPr>
          <p:nvPr/>
        </p:nvCxnSpPr>
        <p:spPr>
          <a:xfrm flipH="1" rot="10800000">
            <a:off x="931225" y="1694225"/>
            <a:ext cx="642000" cy="189300"/>
          </a:xfrm>
          <a:prstGeom prst="straightConnector1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698" name="Google Shape;69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3483" y="864050"/>
            <a:ext cx="659430" cy="603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99" name="Google Shape;699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55213" y="2762626"/>
            <a:ext cx="2898630" cy="119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0" name="Google Shape;700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4660" y="1506419"/>
            <a:ext cx="588039" cy="525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1" name="Google Shape;701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65615" y="1394933"/>
            <a:ext cx="1851850" cy="55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2" name="Google Shape;702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044418" y="945322"/>
            <a:ext cx="1861703" cy="12667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Algorithm - asymptotic running time</a:t>
            </a:r>
            <a:endParaRPr/>
          </a:p>
        </p:txBody>
      </p:sp>
      <p:sp>
        <p:nvSpPr>
          <p:cNvPr id="708" name="Google Shape;708;p33"/>
          <p:cNvSpPr txBox="1"/>
          <p:nvPr>
            <p:ph idx="1" type="body"/>
          </p:nvPr>
        </p:nvSpPr>
        <p:spPr>
          <a:xfrm>
            <a:off x="311700" y="1152475"/>
            <a:ext cx="6390300" cy="3848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dijkstra(Graph G, Node start)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each node: x.cost=infinity, x.known=false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start.cost = 0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while(not all nodes are known)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 = find unknown node with smallest cost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b.known = true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edge (b,a) in G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if(!a.known)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if(b.cost + weight((b,a)) &lt; a.cost){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a.cost = b.cost + weight((b,a))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a.pred = b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9" name="Google Shape;709;p33"/>
          <p:cNvSpPr txBox="1"/>
          <p:nvPr/>
        </p:nvSpPr>
        <p:spPr>
          <a:xfrm>
            <a:off x="6399950" y="139125"/>
            <a:ext cx="2515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Assume adjacency list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Algorithm - asymptotic running time</a:t>
            </a:r>
            <a:endParaRPr/>
          </a:p>
        </p:txBody>
      </p:sp>
      <p:sp>
        <p:nvSpPr>
          <p:cNvPr id="715" name="Google Shape;715;p34"/>
          <p:cNvSpPr txBox="1"/>
          <p:nvPr>
            <p:ph idx="1" type="body"/>
          </p:nvPr>
        </p:nvSpPr>
        <p:spPr>
          <a:xfrm>
            <a:off x="311700" y="1152475"/>
            <a:ext cx="6390300" cy="3848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dijkstra(Graph G, Node start)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each node: x.cost=infinity, x.known=false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start.cost = 0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while(not all nodes are known)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 = find unknown node with smallest cost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b.known = true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edge (b,a) in </a:t>
            </a: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if(!a.known)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if(b.cost + weight((b,a)) &lt; a.cost){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a.cost = b.cost + weight((b,a))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a.pred = b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16" name="Google Shape;716;p34"/>
          <p:cNvSpPr/>
          <p:nvPr/>
        </p:nvSpPr>
        <p:spPr>
          <a:xfrm>
            <a:off x="6702000" y="1232725"/>
            <a:ext cx="156000" cy="6555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34"/>
          <p:cNvSpPr/>
          <p:nvPr/>
        </p:nvSpPr>
        <p:spPr>
          <a:xfrm>
            <a:off x="6702000" y="1970275"/>
            <a:ext cx="156000" cy="2559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34"/>
          <p:cNvSpPr/>
          <p:nvPr/>
        </p:nvSpPr>
        <p:spPr>
          <a:xfrm>
            <a:off x="6702000" y="3060850"/>
            <a:ext cx="156000" cy="933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34"/>
          <p:cNvSpPr txBox="1"/>
          <p:nvPr/>
        </p:nvSpPr>
        <p:spPr>
          <a:xfrm>
            <a:off x="6399950" y="139125"/>
            <a:ext cx="2515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Assume adjacency list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0" name="Google Shape;720;p34"/>
          <p:cNvSpPr/>
          <p:nvPr/>
        </p:nvSpPr>
        <p:spPr>
          <a:xfrm>
            <a:off x="6702000" y="2226175"/>
            <a:ext cx="156000" cy="345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34"/>
          <p:cNvSpPr/>
          <p:nvPr/>
        </p:nvSpPr>
        <p:spPr>
          <a:xfrm>
            <a:off x="6702000" y="2643513"/>
            <a:ext cx="156000" cy="345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34"/>
          <p:cNvSpPr txBox="1"/>
          <p:nvPr/>
        </p:nvSpPr>
        <p:spPr>
          <a:xfrm>
            <a:off x="6924325" y="127412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O(V)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3" name="Google Shape;723;p34"/>
          <p:cNvSpPr txBox="1"/>
          <p:nvPr/>
        </p:nvSpPr>
        <p:spPr>
          <a:xfrm>
            <a:off x="6924325" y="184682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V times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4" name="Google Shape;724;p34"/>
          <p:cNvSpPr txBox="1"/>
          <p:nvPr/>
        </p:nvSpPr>
        <p:spPr>
          <a:xfrm>
            <a:off x="6924325" y="216742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O(V)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5" name="Google Shape;725;p34"/>
          <p:cNvSpPr txBox="1"/>
          <p:nvPr/>
        </p:nvSpPr>
        <p:spPr>
          <a:xfrm>
            <a:off x="6924325" y="252997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 times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6" name="Google Shape;726;p34"/>
          <p:cNvSpPr txBox="1"/>
          <p:nvPr/>
        </p:nvSpPr>
        <p:spPr>
          <a:xfrm>
            <a:off x="6924325" y="321312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Constant stuff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727" name="Google Shape;72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990" y="1686569"/>
            <a:ext cx="1795202" cy="771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8" name="Google Shape;728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7766" y="1602356"/>
            <a:ext cx="464535" cy="77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8813" y="1846022"/>
            <a:ext cx="4382628" cy="44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0" name="Google Shape;730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50500" y="2127188"/>
            <a:ext cx="6381039" cy="405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1" name="Google Shape;731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38411" y="2503274"/>
            <a:ext cx="790688" cy="5597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2" name="Google Shape;732;p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91215" y="2742305"/>
            <a:ext cx="2344541" cy="28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33" name="Google Shape;733;p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54477" y="2841706"/>
            <a:ext cx="282354" cy="112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4" name="Google Shape;734;p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64636" y="3026954"/>
            <a:ext cx="1321394" cy="13004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Algorithm - asymptotic running time</a:t>
            </a:r>
            <a:endParaRPr/>
          </a:p>
        </p:txBody>
      </p:sp>
      <p:sp>
        <p:nvSpPr>
          <p:cNvPr id="740" name="Google Shape;740;p35"/>
          <p:cNvSpPr txBox="1"/>
          <p:nvPr>
            <p:ph idx="1" type="body"/>
          </p:nvPr>
        </p:nvSpPr>
        <p:spPr>
          <a:xfrm>
            <a:off x="311700" y="1152475"/>
            <a:ext cx="6390300" cy="3848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dijkstra(Graph G, Node start)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each node: x.cost=infinity, x.known=false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start.cost = 0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while(not all nodes are known)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 = find unknown node with smallest cost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b.known = true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edge (b,a) in G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if(!a.known)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if(b.cost + weight((b,a)) &lt; a.cost){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a.cost = b.cost + weight((b,a))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a.pred = b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41" name="Google Shape;741;p35"/>
          <p:cNvSpPr/>
          <p:nvPr/>
        </p:nvSpPr>
        <p:spPr>
          <a:xfrm>
            <a:off x="6702000" y="1232725"/>
            <a:ext cx="156000" cy="6555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35"/>
          <p:cNvSpPr/>
          <p:nvPr/>
        </p:nvSpPr>
        <p:spPr>
          <a:xfrm>
            <a:off x="6702000" y="1970275"/>
            <a:ext cx="156000" cy="2559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35"/>
          <p:cNvSpPr/>
          <p:nvPr/>
        </p:nvSpPr>
        <p:spPr>
          <a:xfrm>
            <a:off x="6702000" y="3060850"/>
            <a:ext cx="156000" cy="933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35"/>
          <p:cNvSpPr txBox="1"/>
          <p:nvPr/>
        </p:nvSpPr>
        <p:spPr>
          <a:xfrm>
            <a:off x="6399950" y="139125"/>
            <a:ext cx="2515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Assume adjacency list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5" name="Google Shape;745;p35"/>
          <p:cNvSpPr/>
          <p:nvPr/>
        </p:nvSpPr>
        <p:spPr>
          <a:xfrm>
            <a:off x="6702000" y="2226175"/>
            <a:ext cx="156000" cy="345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35"/>
          <p:cNvSpPr/>
          <p:nvPr/>
        </p:nvSpPr>
        <p:spPr>
          <a:xfrm>
            <a:off x="6702000" y="2643513"/>
            <a:ext cx="156000" cy="345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35"/>
          <p:cNvSpPr txBox="1"/>
          <p:nvPr/>
        </p:nvSpPr>
        <p:spPr>
          <a:xfrm>
            <a:off x="6924325" y="1274125"/>
            <a:ext cx="2172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O(V) plus constant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8" name="Google Shape;748;p35"/>
          <p:cNvSpPr txBox="1"/>
          <p:nvPr/>
        </p:nvSpPr>
        <p:spPr>
          <a:xfrm>
            <a:off x="6924325" y="184682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V times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9" name="Google Shape;749;p35"/>
          <p:cNvSpPr txBox="1"/>
          <p:nvPr/>
        </p:nvSpPr>
        <p:spPr>
          <a:xfrm>
            <a:off x="6924325" y="216742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O(V)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50" name="Google Shape;750;p35"/>
          <p:cNvSpPr txBox="1"/>
          <p:nvPr/>
        </p:nvSpPr>
        <p:spPr>
          <a:xfrm>
            <a:off x="6924325" y="252997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 times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51" name="Google Shape;751;p35"/>
          <p:cNvSpPr txBox="1"/>
          <p:nvPr/>
        </p:nvSpPr>
        <p:spPr>
          <a:xfrm>
            <a:off x="6924325" y="3213125"/>
            <a:ext cx="132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Constant stuff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52" name="Google Shape;752;p35"/>
          <p:cNvSpPr txBox="1"/>
          <p:nvPr/>
        </p:nvSpPr>
        <p:spPr>
          <a:xfrm>
            <a:off x="1123725" y="4323700"/>
            <a:ext cx="76413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V + c</a:t>
            </a:r>
            <a:r>
              <a:rPr b="1" baseline="-25000" lang="en" sz="1800">
                <a:solidFill>
                  <a:schemeClr val="dk1"/>
                </a:solidFill>
              </a:rPr>
              <a:t>1</a:t>
            </a:r>
            <a:r>
              <a:rPr b="1" lang="en" sz="1800">
                <a:solidFill>
                  <a:schemeClr val="dk1"/>
                </a:solidFill>
              </a:rPr>
              <a:t> + V * (V + c</a:t>
            </a:r>
            <a:r>
              <a:rPr b="1" baseline="-25000" lang="en" sz="1800">
                <a:solidFill>
                  <a:schemeClr val="dk1"/>
                </a:solidFill>
              </a:rPr>
              <a:t>2</a:t>
            </a:r>
            <a:r>
              <a:rPr b="1" lang="en" sz="1800">
                <a:solidFill>
                  <a:schemeClr val="dk1"/>
                </a:solidFill>
              </a:rPr>
              <a:t> + d*c</a:t>
            </a:r>
            <a:r>
              <a:rPr b="1" baseline="-25000" lang="en" sz="1800">
                <a:solidFill>
                  <a:schemeClr val="dk1"/>
                </a:solidFill>
              </a:rPr>
              <a:t>3</a:t>
            </a:r>
            <a:r>
              <a:rPr b="1" lang="en" sz="1800">
                <a:solidFill>
                  <a:schemeClr val="dk1"/>
                </a:solidFill>
              </a:rPr>
              <a:t>)   =&gt;   V + V</a:t>
            </a:r>
            <a:r>
              <a:rPr b="1" baseline="30000" lang="en" sz="1800">
                <a:solidFill>
                  <a:schemeClr val="dk1"/>
                </a:solidFill>
              </a:rPr>
              <a:t>2</a:t>
            </a:r>
            <a:r>
              <a:rPr b="1" lang="en" sz="1800">
                <a:solidFill>
                  <a:schemeClr val="dk1"/>
                </a:solidFill>
              </a:rPr>
              <a:t> + V + V*d   =&gt;   O(V</a:t>
            </a:r>
            <a:r>
              <a:rPr b="1" baseline="30000" lang="en" sz="1800">
                <a:solidFill>
                  <a:schemeClr val="dk1"/>
                </a:solidFill>
              </a:rPr>
              <a:t>2</a:t>
            </a:r>
            <a:r>
              <a:rPr b="1" lang="en" sz="1800">
                <a:solidFill>
                  <a:schemeClr val="dk1"/>
                </a:solidFill>
              </a:rPr>
              <a:t> + E)</a:t>
            </a:r>
            <a:endParaRPr b="1" sz="1800">
              <a:solidFill>
                <a:schemeClr val="dk1"/>
              </a:solidFill>
            </a:endParaRPr>
          </a:p>
        </p:txBody>
      </p:sp>
      <p:pic>
        <p:nvPicPr>
          <p:cNvPr id="753" name="Google Shape;75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4079" y="4383435"/>
            <a:ext cx="2751795" cy="441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4" name="Google Shape;754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73741" y="4666556"/>
            <a:ext cx="261677" cy="56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5" name="Google Shape;755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55900" y="4347591"/>
            <a:ext cx="4294192" cy="419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6" name="Google Shape;756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36036" y="4627233"/>
            <a:ext cx="1140312" cy="13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7" name="Google Shape;757;p3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68173" y="2168318"/>
            <a:ext cx="6335074" cy="384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Improving asymptotic running time</a:t>
            </a:r>
            <a:endParaRPr/>
          </a:p>
        </p:txBody>
      </p:sp>
      <p:sp>
        <p:nvSpPr>
          <p:cNvPr id="763" name="Google Shape;763;p36"/>
          <p:cNvSpPr txBox="1"/>
          <p:nvPr>
            <p:ph idx="1" type="body"/>
          </p:nvPr>
        </p:nvSpPr>
        <p:spPr>
          <a:xfrm>
            <a:off x="311700" y="1152475"/>
            <a:ext cx="8520600" cy="38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So far: O(|V|</a:t>
            </a:r>
            <a:r>
              <a:rPr baseline="30000" lang="en" sz="2000"/>
              <a:t>2</a:t>
            </a:r>
            <a:r>
              <a:rPr lang="en" sz="2000"/>
              <a:t>+ |E|)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Due to each iteration looking for the node to process next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We solved it with a queue of zero-degree nodes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But here we need the lowest-cost node and costs can change as we process edges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Solution?</a:t>
            </a:r>
            <a:endParaRPr sz="2000"/>
          </a:p>
        </p:txBody>
      </p:sp>
      <p:pic>
        <p:nvPicPr>
          <p:cNvPr id="764" name="Google Shape;764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4557" y="1230454"/>
            <a:ext cx="1001370" cy="4621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8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Efficiency, second approach</a:t>
            </a:r>
            <a:endParaRPr/>
          </a:p>
        </p:txBody>
      </p:sp>
      <p:sp>
        <p:nvSpPr>
          <p:cNvPr id="770" name="Google Shape;770;p37"/>
          <p:cNvSpPr txBox="1"/>
          <p:nvPr>
            <p:ph idx="1" type="body"/>
          </p:nvPr>
        </p:nvSpPr>
        <p:spPr>
          <a:xfrm>
            <a:off x="311700" y="1152475"/>
            <a:ext cx="6390300" cy="3848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dijkstra(Graph G, Node start)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each node: x.cost=infinity, x.known=false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start.cost = 0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build-heap with all nodes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while(heap is not empty)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 = </a:t>
            </a: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deleteMin()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b.known = true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edge (b,a) in G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if(!a.known)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if(b.cost + weight((b,a)) &lt; a.cost){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decreaseKey(a, “new cost - old cost”)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a.pred = b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71" name="Google Shape;771;p37"/>
          <p:cNvSpPr txBox="1"/>
          <p:nvPr/>
        </p:nvSpPr>
        <p:spPr>
          <a:xfrm>
            <a:off x="6399950" y="139125"/>
            <a:ext cx="2515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Assume adjacency list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772" name="Google Shape;772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741" y="2024270"/>
            <a:ext cx="342359" cy="2096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5046" y="2567271"/>
            <a:ext cx="367926" cy="198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774" name="Google Shape;774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03144" y="3749219"/>
            <a:ext cx="410188" cy="205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775" name="Google Shape;775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9866" y="2141647"/>
            <a:ext cx="1334229" cy="97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34923" y="1881402"/>
            <a:ext cx="653842" cy="31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7" name="Google Shape;777;p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021016" y="2439684"/>
            <a:ext cx="953729" cy="41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8" name="Google Shape;778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642435" y="3631206"/>
            <a:ext cx="732359" cy="3732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2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Efficiency, second approach</a:t>
            </a:r>
            <a:endParaRPr/>
          </a:p>
        </p:txBody>
      </p:sp>
      <p:sp>
        <p:nvSpPr>
          <p:cNvPr id="784" name="Google Shape;784;p38"/>
          <p:cNvSpPr txBox="1"/>
          <p:nvPr>
            <p:ph idx="1" type="body"/>
          </p:nvPr>
        </p:nvSpPr>
        <p:spPr>
          <a:xfrm>
            <a:off x="311700" y="1152475"/>
            <a:ext cx="6390300" cy="3848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dijkstra(Graph G, Node start)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each node: x.cost=infinity, x.known=false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start.cost = 0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build-heap with all nodes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while(heap is not empty)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 = </a:t>
            </a: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deleteMin()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b.known = true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edge (b,a) in G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if(!a.known)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if(b.cost + weight((b,a)) &lt; a.cost){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decreaseKey(a, “new cost - old cost”)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a.pred = b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85" name="Google Shape;785;p38"/>
          <p:cNvSpPr txBox="1"/>
          <p:nvPr/>
        </p:nvSpPr>
        <p:spPr>
          <a:xfrm>
            <a:off x="6399950" y="139125"/>
            <a:ext cx="2515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Assume adjacency list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86" name="Google Shape;786;p38"/>
          <p:cNvSpPr txBox="1"/>
          <p:nvPr/>
        </p:nvSpPr>
        <p:spPr>
          <a:xfrm>
            <a:off x="1198775" y="4409300"/>
            <a:ext cx="83091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V + c</a:t>
            </a:r>
            <a:r>
              <a:rPr b="1" baseline="-25000" lang="en" sz="1800">
                <a:solidFill>
                  <a:schemeClr val="dk1"/>
                </a:solidFill>
              </a:rPr>
              <a:t>1</a:t>
            </a:r>
            <a:r>
              <a:rPr b="1" lang="en" sz="1800">
                <a:solidFill>
                  <a:schemeClr val="dk1"/>
                </a:solidFill>
              </a:rPr>
              <a:t> + V + V * (logV + c</a:t>
            </a:r>
            <a:r>
              <a:rPr b="1" baseline="-25000" lang="en" sz="1800">
                <a:solidFill>
                  <a:schemeClr val="dk1"/>
                </a:solidFill>
              </a:rPr>
              <a:t>2</a:t>
            </a:r>
            <a:r>
              <a:rPr b="1" lang="en" sz="1800">
                <a:solidFill>
                  <a:schemeClr val="dk1"/>
                </a:solidFill>
              </a:rPr>
              <a:t> + d*(c</a:t>
            </a:r>
            <a:r>
              <a:rPr b="1" baseline="-25000" lang="en" sz="1800">
                <a:solidFill>
                  <a:schemeClr val="dk1"/>
                </a:solidFill>
              </a:rPr>
              <a:t>3</a:t>
            </a:r>
            <a:r>
              <a:rPr b="1" lang="en" sz="1800">
                <a:solidFill>
                  <a:schemeClr val="dk1"/>
                </a:solidFill>
              </a:rPr>
              <a:t>+logV))  =&gt;  V + VlogV + V + E(logV)</a:t>
            </a:r>
            <a:endParaRPr b="1" sz="1800">
              <a:solidFill>
                <a:schemeClr val="dk1"/>
              </a:solidFill>
            </a:endParaRPr>
          </a:p>
          <a:p>
            <a:pPr indent="457200" lvl="0" marL="3657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    =&gt;   O(V logV+ E logV)</a:t>
            </a:r>
            <a:endParaRPr b="1" sz="1800">
              <a:solidFill>
                <a:schemeClr val="dk1"/>
              </a:solidFill>
            </a:endParaRPr>
          </a:p>
        </p:txBody>
      </p:sp>
      <p:pic>
        <p:nvPicPr>
          <p:cNvPr id="787" name="Google Shape;787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402" y="3112400"/>
            <a:ext cx="4765922" cy="1761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7637" y="4464743"/>
            <a:ext cx="807872" cy="323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9" name="Google Shape;789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74138" y="3919866"/>
            <a:ext cx="3576643" cy="894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0" name="Google Shape;790;p3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87889" y="4434248"/>
            <a:ext cx="1853880" cy="62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4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Dense vs sparse again</a:t>
            </a:r>
            <a:endParaRPr/>
          </a:p>
        </p:txBody>
      </p:sp>
      <p:sp>
        <p:nvSpPr>
          <p:cNvPr id="796" name="Google Shape;796;p3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approach:		O(|V|</a:t>
            </a:r>
            <a:r>
              <a:rPr baseline="30000" lang="en"/>
              <a:t>2</a:t>
            </a:r>
            <a:r>
              <a:rPr lang="en"/>
              <a:t>+ |E|) or: O(|V|</a:t>
            </a:r>
            <a:r>
              <a:rPr baseline="30000" lang="en"/>
              <a:t>2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Second approach:	O(|V|log|V| + |E|log|V|)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 which is better?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Sparse: O(|V|log|V|+|E|log|V|)     (if |E| &gt; |V|, then O(|E|log|V|))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Dense:  O(|V|</a:t>
            </a:r>
            <a:r>
              <a:rPr baseline="30000" lang="en"/>
              <a:t>2</a:t>
            </a:r>
            <a:r>
              <a:rPr lang="en"/>
              <a:t>+ |E|) , or: O(|V|</a:t>
            </a:r>
            <a:r>
              <a:rPr baseline="30000" lang="en"/>
              <a:t>2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But, remember these are worst-case and asymptotic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Priority queue might have slightly worse constant factors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 the other hand, for “normal graphs”, we might call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decreaseKey</a:t>
            </a:r>
            <a:r>
              <a:rPr lang="en"/>
              <a:t> rarely (or not percolate far), making |E|log|V| more like |E|</a:t>
            </a:r>
            <a:endParaRPr/>
          </a:p>
        </p:txBody>
      </p:sp>
      <p:pic>
        <p:nvPicPr>
          <p:cNvPr id="797" name="Google Shape;797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4901" y="1114260"/>
            <a:ext cx="2272520" cy="489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Google Shape;798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5105" y="1825358"/>
            <a:ext cx="2157120" cy="70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9" name="Google Shape;799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5191" y="3068055"/>
            <a:ext cx="872698" cy="105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0" name="Google Shape;800;p3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67179" y="3367607"/>
            <a:ext cx="650838" cy="69983"/>
          </a:xfrm>
          <a:prstGeom prst="rect">
            <a:avLst/>
          </a:prstGeom>
          <a:noFill/>
          <a:ln>
            <a:noFill/>
          </a:ln>
        </p:spPr>
      </p:pic>
      <p:pic>
        <p:nvPicPr>
          <p:cNvPr id="801" name="Google Shape;801;p3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61451" y="1759034"/>
            <a:ext cx="1803864" cy="118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2" name="Google Shape;802;p3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15277" y="4220548"/>
            <a:ext cx="1351763" cy="119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3" name="Google Shape;803;p3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286804" y="4515200"/>
            <a:ext cx="1636002" cy="111863"/>
          </a:xfrm>
          <a:prstGeom prst="rect">
            <a:avLst/>
          </a:prstGeom>
          <a:noFill/>
          <a:ln>
            <a:noFill/>
          </a:ln>
        </p:spPr>
      </p:pic>
      <p:pic>
        <p:nvPicPr>
          <p:cNvPr id="804" name="Google Shape;804;p3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30866" y="1465905"/>
            <a:ext cx="1366502" cy="441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#2</a:t>
            </a:r>
            <a:endParaRPr/>
          </a:p>
        </p:txBody>
      </p:sp>
      <p:sp>
        <p:nvSpPr>
          <p:cNvPr id="810" name="Google Shape;810;p40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811" name="Google Shape;811;p40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812" name="Google Shape;812;p40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813" name="Google Shape;813;p40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814" name="Google Shape;814;p40"/>
          <p:cNvSpPr/>
          <p:nvPr/>
        </p:nvSpPr>
        <p:spPr>
          <a:xfrm>
            <a:off x="1184325" y="2799375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cxnSp>
        <p:nvCxnSpPr>
          <p:cNvPr id="815" name="Google Shape;815;p40"/>
          <p:cNvCxnSpPr>
            <a:stCxn id="810" idx="7"/>
            <a:endCxn id="813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816" name="Google Shape;816;p40"/>
          <p:cNvCxnSpPr>
            <a:stCxn id="812" idx="6"/>
            <a:endCxn id="817" idx="3"/>
          </p:cNvCxnSpPr>
          <p:nvPr/>
        </p:nvCxnSpPr>
        <p:spPr>
          <a:xfrm flipH="1" rot="10800000">
            <a:off x="1790925" y="1663400"/>
            <a:ext cx="1257900" cy="473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18" name="Google Shape;818;p40"/>
          <p:cNvCxnSpPr>
            <a:stCxn id="810" idx="4"/>
            <a:endCxn id="811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19" name="Google Shape;819;p40"/>
          <p:cNvCxnSpPr>
            <a:stCxn id="813" idx="3"/>
            <a:endCxn id="812" idx="7"/>
          </p:cNvCxnSpPr>
          <p:nvPr/>
        </p:nvCxnSpPr>
        <p:spPr>
          <a:xfrm flipH="1">
            <a:off x="1741619" y="133471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820" name="Google Shape;820;p40"/>
          <p:cNvCxnSpPr>
            <a:stCxn id="812" idx="2"/>
            <a:endCxn id="811" idx="7"/>
          </p:cNvCxnSpPr>
          <p:nvPr/>
        </p:nvCxnSpPr>
        <p:spPr>
          <a:xfrm flipH="1">
            <a:off x="620025" y="2136500"/>
            <a:ext cx="834300" cy="189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821" name="Google Shape;821;p40"/>
          <p:cNvCxnSpPr>
            <a:stCxn id="812" idx="4"/>
            <a:endCxn id="814" idx="0"/>
          </p:cNvCxnSpPr>
          <p:nvPr/>
        </p:nvCxnSpPr>
        <p:spPr>
          <a:xfrm flipH="1">
            <a:off x="1352625" y="2297600"/>
            <a:ext cx="270000" cy="501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2" name="Google Shape;822;p40"/>
          <p:cNvCxnSpPr>
            <a:stCxn id="811" idx="5"/>
            <a:endCxn id="814" idx="2"/>
          </p:cNvCxnSpPr>
          <p:nvPr/>
        </p:nvCxnSpPr>
        <p:spPr>
          <a:xfrm>
            <a:off x="620031" y="2553915"/>
            <a:ext cx="564300" cy="4065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23" name="Google Shape;823;p40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4" name="Google Shape;824;p40"/>
          <p:cNvSpPr/>
          <p:nvPr/>
        </p:nvSpPr>
        <p:spPr>
          <a:xfrm>
            <a:off x="2817975" y="2472825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817" name="Google Shape;817;p40"/>
          <p:cNvSpPr/>
          <p:nvPr/>
        </p:nvSpPr>
        <p:spPr>
          <a:xfrm>
            <a:off x="2999563" y="1388475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825" name="Google Shape;825;p40"/>
          <p:cNvCxnSpPr>
            <a:stCxn id="813" idx="6"/>
            <a:endCxn id="817" idx="1"/>
          </p:cNvCxnSpPr>
          <p:nvPr/>
        </p:nvCxnSpPr>
        <p:spPr>
          <a:xfrm>
            <a:off x="2498125" y="1220800"/>
            <a:ext cx="550800" cy="21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826" name="Google Shape;826;p40"/>
          <p:cNvCxnSpPr>
            <a:stCxn id="810" idx="5"/>
            <a:endCxn id="812" idx="1"/>
          </p:cNvCxnSpPr>
          <p:nvPr/>
        </p:nvCxnSpPr>
        <p:spPr>
          <a:xfrm>
            <a:off x="543831" y="1487115"/>
            <a:ext cx="959700" cy="5355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7" name="Google Shape;827;p40"/>
          <p:cNvCxnSpPr>
            <a:stCxn id="824" idx="0"/>
            <a:endCxn id="817" idx="4"/>
          </p:cNvCxnSpPr>
          <p:nvPr/>
        </p:nvCxnSpPr>
        <p:spPr>
          <a:xfrm flipH="1" rot="10800000">
            <a:off x="2986275" y="1710825"/>
            <a:ext cx="181500" cy="76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8" name="Google Shape;828;p40"/>
          <p:cNvCxnSpPr>
            <a:stCxn id="812" idx="5"/>
            <a:endCxn id="824" idx="1"/>
          </p:cNvCxnSpPr>
          <p:nvPr/>
        </p:nvCxnSpPr>
        <p:spPr>
          <a:xfrm>
            <a:off x="1741631" y="2250415"/>
            <a:ext cx="1125600" cy="2697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29" name="Google Shape;829;p40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0" name="Google Shape;830;p40"/>
          <p:cNvSpPr txBox="1"/>
          <p:nvPr/>
        </p:nvSpPr>
        <p:spPr>
          <a:xfrm>
            <a:off x="972625" y="14311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1" name="Google Shape;831;p40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2" name="Google Shape;832;p40"/>
          <p:cNvSpPr txBox="1"/>
          <p:nvPr/>
        </p:nvSpPr>
        <p:spPr>
          <a:xfrm>
            <a:off x="3010525" y="19015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3" name="Google Shape;833;p40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4" name="Google Shape;834;p40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5" name="Google Shape;835;p40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6" name="Google Shape;836;p40"/>
          <p:cNvSpPr txBox="1"/>
          <p:nvPr/>
        </p:nvSpPr>
        <p:spPr>
          <a:xfrm>
            <a:off x="972613" y="2924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7" name="Google Shape;837;p40"/>
          <p:cNvSpPr txBox="1"/>
          <p:nvPr/>
        </p:nvSpPr>
        <p:spPr>
          <a:xfrm>
            <a:off x="1427513" y="16476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8" name="Google Shape;838;p40"/>
          <p:cNvSpPr txBox="1"/>
          <p:nvPr/>
        </p:nvSpPr>
        <p:spPr>
          <a:xfrm>
            <a:off x="2929687" y="2656638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9" name="Google Shape;839;p40"/>
          <p:cNvSpPr txBox="1"/>
          <p:nvPr/>
        </p:nvSpPr>
        <p:spPr>
          <a:xfrm>
            <a:off x="3364188" y="1359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0" name="Google Shape;840;p40"/>
          <p:cNvSpPr txBox="1"/>
          <p:nvPr/>
        </p:nvSpPr>
        <p:spPr>
          <a:xfrm>
            <a:off x="2231087" y="20972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841" name="Google Shape;841;p40"/>
          <p:cNvGraphicFramePr/>
          <p:nvPr/>
        </p:nvGraphicFramePr>
        <p:xfrm>
          <a:off x="4788150" y="1817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42" name="Google Shape;842;p40"/>
          <p:cNvSpPr txBox="1"/>
          <p:nvPr/>
        </p:nvSpPr>
        <p:spPr>
          <a:xfrm>
            <a:off x="256525" y="3557175"/>
            <a:ext cx="3898800" cy="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 u="sng">
              <a:solidFill>
                <a:schemeClr val="dk2"/>
              </a:solidFill>
            </a:endParaRPr>
          </a:p>
        </p:txBody>
      </p:sp>
      <p:cxnSp>
        <p:nvCxnSpPr>
          <p:cNvPr id="843" name="Google Shape;843;p40"/>
          <p:cNvCxnSpPr>
            <a:stCxn id="814" idx="6"/>
            <a:endCxn id="824" idx="3"/>
          </p:cNvCxnSpPr>
          <p:nvPr/>
        </p:nvCxnSpPr>
        <p:spPr>
          <a:xfrm flipH="1" rot="10800000">
            <a:off x="1520925" y="2747775"/>
            <a:ext cx="1346400" cy="2127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44" name="Google Shape;844;p40"/>
          <p:cNvSpPr txBox="1"/>
          <p:nvPr/>
        </p:nvSpPr>
        <p:spPr>
          <a:xfrm>
            <a:off x="828975" y="19016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5" name="Google Shape;845;p40"/>
          <p:cNvSpPr txBox="1"/>
          <p:nvPr/>
        </p:nvSpPr>
        <p:spPr>
          <a:xfrm>
            <a:off x="2284575" y="15766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6" name="Google Shape;846;p40"/>
          <p:cNvSpPr txBox="1"/>
          <p:nvPr/>
        </p:nvSpPr>
        <p:spPr>
          <a:xfrm>
            <a:off x="1940975" y="2782175"/>
            <a:ext cx="4692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7" name="Google Shape;847;p40"/>
          <p:cNvSpPr txBox="1"/>
          <p:nvPr/>
        </p:nvSpPr>
        <p:spPr>
          <a:xfrm>
            <a:off x="647925" y="25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8" name="Google Shape;848;p40"/>
          <p:cNvSpPr txBox="1"/>
          <p:nvPr/>
        </p:nvSpPr>
        <p:spPr>
          <a:xfrm>
            <a:off x="1422225" y="23725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9" name="Google Shape;849;p40"/>
          <p:cNvSpPr txBox="1"/>
          <p:nvPr/>
        </p:nvSpPr>
        <p:spPr>
          <a:xfrm>
            <a:off x="2705725" y="10498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3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#2</a:t>
            </a:r>
            <a:endParaRPr/>
          </a:p>
        </p:txBody>
      </p:sp>
      <p:sp>
        <p:nvSpPr>
          <p:cNvPr id="855" name="Google Shape;855;p41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856" name="Google Shape;856;p41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857" name="Google Shape;857;p41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858" name="Google Shape;858;p41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859" name="Google Shape;859;p41"/>
          <p:cNvSpPr/>
          <p:nvPr/>
        </p:nvSpPr>
        <p:spPr>
          <a:xfrm>
            <a:off x="1184325" y="2799375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cxnSp>
        <p:nvCxnSpPr>
          <p:cNvPr id="860" name="Google Shape;860;p41"/>
          <p:cNvCxnSpPr>
            <a:stCxn id="855" idx="7"/>
            <a:endCxn id="858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861" name="Google Shape;861;p41"/>
          <p:cNvCxnSpPr>
            <a:stCxn id="857" idx="6"/>
            <a:endCxn id="862" idx="3"/>
          </p:cNvCxnSpPr>
          <p:nvPr/>
        </p:nvCxnSpPr>
        <p:spPr>
          <a:xfrm flipH="1" rot="10800000">
            <a:off x="1790925" y="1663400"/>
            <a:ext cx="1257900" cy="473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3" name="Google Shape;863;p41"/>
          <p:cNvCxnSpPr>
            <a:stCxn id="855" idx="4"/>
            <a:endCxn id="856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4" name="Google Shape;864;p41"/>
          <p:cNvCxnSpPr>
            <a:stCxn id="858" idx="3"/>
            <a:endCxn id="857" idx="7"/>
          </p:cNvCxnSpPr>
          <p:nvPr/>
        </p:nvCxnSpPr>
        <p:spPr>
          <a:xfrm flipH="1">
            <a:off x="1741619" y="133471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865" name="Google Shape;865;p41"/>
          <p:cNvCxnSpPr>
            <a:stCxn id="857" idx="2"/>
            <a:endCxn id="856" idx="7"/>
          </p:cNvCxnSpPr>
          <p:nvPr/>
        </p:nvCxnSpPr>
        <p:spPr>
          <a:xfrm flipH="1">
            <a:off x="620025" y="2136500"/>
            <a:ext cx="834300" cy="189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866" name="Google Shape;866;p41"/>
          <p:cNvCxnSpPr>
            <a:stCxn id="857" idx="4"/>
            <a:endCxn id="859" idx="0"/>
          </p:cNvCxnSpPr>
          <p:nvPr/>
        </p:nvCxnSpPr>
        <p:spPr>
          <a:xfrm flipH="1">
            <a:off x="1352625" y="2297600"/>
            <a:ext cx="270000" cy="501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7" name="Google Shape;867;p41"/>
          <p:cNvCxnSpPr>
            <a:stCxn id="856" idx="5"/>
            <a:endCxn id="859" idx="2"/>
          </p:cNvCxnSpPr>
          <p:nvPr/>
        </p:nvCxnSpPr>
        <p:spPr>
          <a:xfrm>
            <a:off x="620031" y="2553915"/>
            <a:ext cx="564300" cy="4065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68" name="Google Shape;868;p41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9" name="Google Shape;869;p41"/>
          <p:cNvSpPr/>
          <p:nvPr/>
        </p:nvSpPr>
        <p:spPr>
          <a:xfrm>
            <a:off x="2817975" y="2472825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862" name="Google Shape;862;p41"/>
          <p:cNvSpPr/>
          <p:nvPr/>
        </p:nvSpPr>
        <p:spPr>
          <a:xfrm>
            <a:off x="2999563" y="1388475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870" name="Google Shape;870;p41"/>
          <p:cNvCxnSpPr>
            <a:stCxn id="858" idx="6"/>
            <a:endCxn id="862" idx="1"/>
          </p:cNvCxnSpPr>
          <p:nvPr/>
        </p:nvCxnSpPr>
        <p:spPr>
          <a:xfrm>
            <a:off x="2498125" y="1220800"/>
            <a:ext cx="550800" cy="21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871" name="Google Shape;871;p41"/>
          <p:cNvCxnSpPr>
            <a:stCxn id="855" idx="5"/>
            <a:endCxn id="857" idx="1"/>
          </p:cNvCxnSpPr>
          <p:nvPr/>
        </p:nvCxnSpPr>
        <p:spPr>
          <a:xfrm>
            <a:off x="543831" y="1487115"/>
            <a:ext cx="959700" cy="5355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72" name="Google Shape;872;p41"/>
          <p:cNvCxnSpPr>
            <a:stCxn id="869" idx="0"/>
            <a:endCxn id="862" idx="4"/>
          </p:cNvCxnSpPr>
          <p:nvPr/>
        </p:nvCxnSpPr>
        <p:spPr>
          <a:xfrm flipH="1" rot="10800000">
            <a:off x="2986275" y="1710825"/>
            <a:ext cx="181500" cy="76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73" name="Google Shape;873;p41"/>
          <p:cNvCxnSpPr>
            <a:stCxn id="857" idx="5"/>
            <a:endCxn id="869" idx="1"/>
          </p:cNvCxnSpPr>
          <p:nvPr/>
        </p:nvCxnSpPr>
        <p:spPr>
          <a:xfrm>
            <a:off x="1741631" y="2250415"/>
            <a:ext cx="1125600" cy="2697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74" name="Google Shape;874;p41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5" name="Google Shape;875;p41"/>
          <p:cNvSpPr txBox="1"/>
          <p:nvPr/>
        </p:nvSpPr>
        <p:spPr>
          <a:xfrm>
            <a:off x="972625" y="14311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6" name="Google Shape;876;p41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7" name="Google Shape;877;p41"/>
          <p:cNvSpPr txBox="1"/>
          <p:nvPr/>
        </p:nvSpPr>
        <p:spPr>
          <a:xfrm>
            <a:off x="3010525" y="19015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8" name="Google Shape;878;p41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9" name="Google Shape;879;p41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0" name="Google Shape;880;p41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1" name="Google Shape;881;p41"/>
          <p:cNvSpPr txBox="1"/>
          <p:nvPr/>
        </p:nvSpPr>
        <p:spPr>
          <a:xfrm>
            <a:off x="972613" y="2924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2" name="Google Shape;882;p41"/>
          <p:cNvSpPr txBox="1"/>
          <p:nvPr/>
        </p:nvSpPr>
        <p:spPr>
          <a:xfrm>
            <a:off x="1427513" y="16476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3" name="Google Shape;883;p41"/>
          <p:cNvSpPr txBox="1"/>
          <p:nvPr/>
        </p:nvSpPr>
        <p:spPr>
          <a:xfrm>
            <a:off x="2929687" y="2656638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4" name="Google Shape;884;p41"/>
          <p:cNvSpPr txBox="1"/>
          <p:nvPr/>
        </p:nvSpPr>
        <p:spPr>
          <a:xfrm>
            <a:off x="3364188" y="1359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5" name="Google Shape;885;p41"/>
          <p:cNvSpPr txBox="1"/>
          <p:nvPr/>
        </p:nvSpPr>
        <p:spPr>
          <a:xfrm>
            <a:off x="2231087" y="20972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886" name="Google Shape;886;p41"/>
          <p:cNvGraphicFramePr/>
          <p:nvPr/>
        </p:nvGraphicFramePr>
        <p:xfrm>
          <a:off x="4788150" y="1817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3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6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87" name="Google Shape;887;p41"/>
          <p:cNvSpPr txBox="1"/>
          <p:nvPr/>
        </p:nvSpPr>
        <p:spPr>
          <a:xfrm>
            <a:off x="256525" y="3557175"/>
            <a:ext cx="3898800" cy="12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A, D, C, E, B, F, G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888" name="Google Shape;888;p41"/>
          <p:cNvCxnSpPr>
            <a:stCxn id="859" idx="6"/>
            <a:endCxn id="869" idx="3"/>
          </p:cNvCxnSpPr>
          <p:nvPr/>
        </p:nvCxnSpPr>
        <p:spPr>
          <a:xfrm flipH="1" rot="10800000">
            <a:off x="1520925" y="2747775"/>
            <a:ext cx="1346400" cy="2127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89" name="Google Shape;889;p41"/>
          <p:cNvSpPr txBox="1"/>
          <p:nvPr/>
        </p:nvSpPr>
        <p:spPr>
          <a:xfrm>
            <a:off x="828975" y="19016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0" name="Google Shape;890;p41"/>
          <p:cNvSpPr txBox="1"/>
          <p:nvPr/>
        </p:nvSpPr>
        <p:spPr>
          <a:xfrm>
            <a:off x="2284575" y="15766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1" name="Google Shape;891;p41"/>
          <p:cNvSpPr txBox="1"/>
          <p:nvPr/>
        </p:nvSpPr>
        <p:spPr>
          <a:xfrm>
            <a:off x="1940975" y="2782175"/>
            <a:ext cx="4692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2" name="Google Shape;892;p41"/>
          <p:cNvSpPr txBox="1"/>
          <p:nvPr/>
        </p:nvSpPr>
        <p:spPr>
          <a:xfrm>
            <a:off x="647925" y="25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3" name="Google Shape;893;p41"/>
          <p:cNvSpPr txBox="1"/>
          <p:nvPr/>
        </p:nvSpPr>
        <p:spPr>
          <a:xfrm>
            <a:off x="1422225" y="23725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4" name="Google Shape;894;p41"/>
          <p:cNvSpPr txBox="1"/>
          <p:nvPr/>
        </p:nvSpPr>
        <p:spPr>
          <a:xfrm>
            <a:off x="2705725" y="10498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as easy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2824350"/>
            <a:ext cx="8520600" cy="226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Why BFS won’t work: Shortest path may not have the fewest edges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Annoying when this happens with costs of flights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We will assume there are no negative weights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i="1" lang="en">
                <a:solidFill>
                  <a:srgbClr val="0000FF"/>
                </a:solidFill>
              </a:rPr>
              <a:t>Problem</a:t>
            </a:r>
            <a:r>
              <a:rPr lang="en"/>
              <a:t> is </a:t>
            </a:r>
            <a:r>
              <a:rPr i="1" lang="en">
                <a:solidFill>
                  <a:srgbClr val="0000FF"/>
                </a:solidFill>
              </a:rPr>
              <a:t>ill-defined</a:t>
            </a:r>
            <a:r>
              <a:rPr lang="en"/>
              <a:t> if there are negative-cost </a:t>
            </a:r>
            <a:r>
              <a:rPr i="1" lang="en"/>
              <a:t>cycles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Today’s algorithm is </a:t>
            </a:r>
            <a:r>
              <a:rPr i="1" lang="en">
                <a:solidFill>
                  <a:srgbClr val="0000FF"/>
                </a:solidFill>
              </a:rPr>
              <a:t>wrong</a:t>
            </a:r>
            <a:r>
              <a:rPr lang="en"/>
              <a:t> if edges can be negative</a:t>
            </a:r>
            <a:endParaRPr/>
          </a:p>
        </p:txBody>
      </p:sp>
      <p:grpSp>
        <p:nvGrpSpPr>
          <p:cNvPr id="70" name="Google Shape;70;p15"/>
          <p:cNvGrpSpPr/>
          <p:nvPr/>
        </p:nvGrpSpPr>
        <p:grpSpPr>
          <a:xfrm>
            <a:off x="942425" y="1273375"/>
            <a:ext cx="3273700" cy="1175675"/>
            <a:chOff x="1171025" y="816175"/>
            <a:chExt cx="3273700" cy="1175675"/>
          </a:xfrm>
        </p:grpSpPr>
        <p:sp>
          <p:nvSpPr>
            <p:cNvPr id="71" name="Google Shape;71;p15"/>
            <p:cNvSpPr/>
            <p:nvPr/>
          </p:nvSpPr>
          <p:spPr>
            <a:xfrm>
              <a:off x="1369925" y="1420150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4074625" y="1420150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3" name="Google Shape;73;p15"/>
            <p:cNvCxnSpPr>
              <a:stCxn id="71" idx="6"/>
              <a:endCxn id="72" idx="2"/>
            </p:cNvCxnSpPr>
            <p:nvPr/>
          </p:nvCxnSpPr>
          <p:spPr>
            <a:xfrm>
              <a:off x="1706525" y="1581250"/>
              <a:ext cx="23682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74" name="Google Shape;74;p15"/>
            <p:cNvSpPr/>
            <p:nvPr/>
          </p:nvSpPr>
          <p:spPr>
            <a:xfrm>
              <a:off x="1902025" y="948375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2639575" y="948375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3377125" y="948375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7" name="Google Shape;77;p15"/>
            <p:cNvCxnSpPr>
              <a:stCxn id="71" idx="7"/>
              <a:endCxn id="74" idx="3"/>
            </p:cNvCxnSpPr>
            <p:nvPr/>
          </p:nvCxnSpPr>
          <p:spPr>
            <a:xfrm flipH="1" rot="10800000">
              <a:off x="1657231" y="1223435"/>
              <a:ext cx="294000" cy="2439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8" name="Google Shape;78;p15"/>
            <p:cNvCxnSpPr>
              <a:stCxn id="74" idx="6"/>
              <a:endCxn id="75" idx="2"/>
            </p:cNvCxnSpPr>
            <p:nvPr/>
          </p:nvCxnSpPr>
          <p:spPr>
            <a:xfrm>
              <a:off x="2238625" y="1109475"/>
              <a:ext cx="4011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9" name="Google Shape;79;p15"/>
            <p:cNvCxnSpPr>
              <a:stCxn id="75" idx="6"/>
              <a:endCxn id="76" idx="2"/>
            </p:cNvCxnSpPr>
            <p:nvPr/>
          </p:nvCxnSpPr>
          <p:spPr>
            <a:xfrm>
              <a:off x="2976175" y="1109475"/>
              <a:ext cx="4011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0" name="Google Shape;80;p15"/>
            <p:cNvCxnSpPr>
              <a:stCxn id="76" idx="5"/>
              <a:endCxn id="72" idx="1"/>
            </p:cNvCxnSpPr>
            <p:nvPr/>
          </p:nvCxnSpPr>
          <p:spPr>
            <a:xfrm>
              <a:off x="3664431" y="1223390"/>
              <a:ext cx="459600" cy="2439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81" name="Google Shape;81;p15"/>
            <p:cNvSpPr txBox="1"/>
            <p:nvPr/>
          </p:nvSpPr>
          <p:spPr>
            <a:xfrm>
              <a:off x="2457650" y="1669650"/>
              <a:ext cx="7803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</a:rPr>
                <a:t>500</a:t>
              </a: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82" name="Google Shape;82;p15"/>
            <p:cNvSpPr txBox="1"/>
            <p:nvPr/>
          </p:nvSpPr>
          <p:spPr>
            <a:xfrm>
              <a:off x="1171025" y="1138375"/>
              <a:ext cx="7803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</a:rPr>
                <a:t>100</a:t>
              </a: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83" name="Google Shape;83;p15"/>
            <p:cNvSpPr txBox="1"/>
            <p:nvPr/>
          </p:nvSpPr>
          <p:spPr>
            <a:xfrm>
              <a:off x="2049025" y="816175"/>
              <a:ext cx="7803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</a:rPr>
                <a:t>100</a:t>
              </a: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84" name="Google Shape;84;p15"/>
            <p:cNvSpPr txBox="1"/>
            <p:nvPr/>
          </p:nvSpPr>
          <p:spPr>
            <a:xfrm>
              <a:off x="2786575" y="816175"/>
              <a:ext cx="7803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</a:rPr>
                <a:t>100</a:t>
              </a: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85" name="Google Shape;85;p15"/>
            <p:cNvSpPr txBox="1"/>
            <p:nvPr/>
          </p:nvSpPr>
          <p:spPr>
            <a:xfrm>
              <a:off x="3664425" y="1109463"/>
              <a:ext cx="7803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</a:rPr>
                <a:t>100</a:t>
              </a:r>
              <a:endParaRPr sz="1800">
                <a:solidFill>
                  <a:schemeClr val="dk1"/>
                </a:solidFill>
              </a:endParaRPr>
            </a:p>
          </p:txBody>
        </p:sp>
      </p:grpSp>
      <p:grpSp>
        <p:nvGrpSpPr>
          <p:cNvPr id="86" name="Google Shape;86;p15"/>
          <p:cNvGrpSpPr/>
          <p:nvPr/>
        </p:nvGrpSpPr>
        <p:grpSpPr>
          <a:xfrm>
            <a:off x="5773275" y="1273375"/>
            <a:ext cx="2068700" cy="1163788"/>
            <a:chOff x="1963275" y="816175"/>
            <a:chExt cx="2068700" cy="1163788"/>
          </a:xfrm>
        </p:grpSpPr>
        <p:sp>
          <p:nvSpPr>
            <p:cNvPr id="87" name="Google Shape;87;p15"/>
            <p:cNvSpPr/>
            <p:nvPr/>
          </p:nvSpPr>
          <p:spPr>
            <a:xfrm>
              <a:off x="1963275" y="1118125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8" name="Google Shape;88;p15"/>
            <p:cNvCxnSpPr>
              <a:stCxn id="89" idx="5"/>
              <a:endCxn id="90" idx="7"/>
            </p:cNvCxnSpPr>
            <p:nvPr/>
          </p:nvCxnSpPr>
          <p:spPr>
            <a:xfrm>
              <a:off x="3116631" y="1091190"/>
              <a:ext cx="0" cy="6138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89" name="Google Shape;89;p15"/>
            <p:cNvSpPr/>
            <p:nvPr/>
          </p:nvSpPr>
          <p:spPr>
            <a:xfrm>
              <a:off x="2829325" y="816175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3695375" y="1118125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2" name="Google Shape;92;p15"/>
            <p:cNvCxnSpPr>
              <a:stCxn id="87" idx="7"/>
              <a:endCxn id="89" idx="2"/>
            </p:cNvCxnSpPr>
            <p:nvPr/>
          </p:nvCxnSpPr>
          <p:spPr>
            <a:xfrm flipH="1" rot="10800000">
              <a:off x="2250581" y="977210"/>
              <a:ext cx="578700" cy="1881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93" name="Google Shape;93;p15"/>
            <p:cNvCxnSpPr>
              <a:stCxn id="89" idx="6"/>
              <a:endCxn id="91" idx="1"/>
            </p:cNvCxnSpPr>
            <p:nvPr/>
          </p:nvCxnSpPr>
          <p:spPr>
            <a:xfrm>
              <a:off x="3165925" y="977275"/>
              <a:ext cx="578700" cy="1881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94" name="Google Shape;94;p15"/>
            <p:cNvSpPr txBox="1"/>
            <p:nvPr/>
          </p:nvSpPr>
          <p:spPr>
            <a:xfrm>
              <a:off x="2318100" y="1354513"/>
              <a:ext cx="7803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</a:rPr>
                <a:t>-11</a:t>
              </a: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95" name="Google Shape;95;p15"/>
            <p:cNvSpPr txBox="1"/>
            <p:nvPr/>
          </p:nvSpPr>
          <p:spPr>
            <a:xfrm>
              <a:off x="2048975" y="816175"/>
              <a:ext cx="7803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</a:rPr>
                <a:t>10</a:t>
              </a: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96" name="Google Shape;96;p15"/>
            <p:cNvSpPr txBox="1"/>
            <p:nvPr/>
          </p:nvSpPr>
          <p:spPr>
            <a:xfrm>
              <a:off x="3065125" y="816175"/>
              <a:ext cx="7803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</a:rPr>
                <a:t>5</a:t>
              </a: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2829325" y="1657763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97" name="Google Shape;97;p15"/>
          <p:cNvCxnSpPr>
            <a:stCxn id="90" idx="1"/>
            <a:endCxn id="89" idx="3"/>
          </p:cNvCxnSpPr>
          <p:nvPr/>
        </p:nvCxnSpPr>
        <p:spPr>
          <a:xfrm rot="10800000">
            <a:off x="6688619" y="1548348"/>
            <a:ext cx="0" cy="613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8" name="Google Shape;98;p15"/>
          <p:cNvSpPr txBox="1"/>
          <p:nvPr/>
        </p:nvSpPr>
        <p:spPr>
          <a:xfrm>
            <a:off x="6647200" y="1798925"/>
            <a:ext cx="780300" cy="32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7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1801" y="4579515"/>
            <a:ext cx="2433257" cy="440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8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what about negative weight edges?</a:t>
            </a:r>
            <a:endParaRPr/>
          </a:p>
        </p:txBody>
      </p:sp>
      <p:sp>
        <p:nvSpPr>
          <p:cNvPr id="900" name="Google Shape;900;p42"/>
          <p:cNvSpPr txBox="1"/>
          <p:nvPr>
            <p:ph idx="1" type="body"/>
          </p:nvPr>
        </p:nvSpPr>
        <p:spPr>
          <a:xfrm>
            <a:off x="311700" y="1152475"/>
            <a:ext cx="8520600" cy="37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said that Dijkstra’s algorithm doesn’t work for </a:t>
            </a:r>
            <a:r>
              <a:rPr b="1" lang="en"/>
              <a:t>negative-weight edges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what if we want to support that?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Problem: negative-weight edges ruin our correctness proof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shortest path might involve nodes outside “the cloud”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Solution: just do our edge calculations for all edges, but |V|-1 times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That way we MUST consider all paths that contain all nodes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Enter Bellman-Ford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Bellman-Ford algorithm</a:t>
            </a:r>
            <a:endParaRPr/>
          </a:p>
        </p:txBody>
      </p:sp>
      <p:sp>
        <p:nvSpPr>
          <p:cNvPr id="906" name="Google Shape;906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07" name="Google Shape;907;p43"/>
          <p:cNvSpPr txBox="1"/>
          <p:nvPr>
            <p:ph idx="1" type="body"/>
          </p:nvPr>
        </p:nvSpPr>
        <p:spPr>
          <a:xfrm>
            <a:off x="311700" y="1152475"/>
            <a:ext cx="7407000" cy="3848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bellmanFord</a:t>
            </a: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(Graph G, Node start)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each node: x.cost=infinity, x.known=false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start.cost = 0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or (i = 0; i &lt; |V| - 1)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edge (b,a) in G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if(b.cost + weight((b,a)) &lt; a.cost){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a.cost = b.cost + weight((b,a))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a.pred = b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// Relax one more time to find a cycle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for each edge (b,a) in G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if(b.cost + weight((b,a)) &lt; a.cost)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  // we found a cycle!</a:t>
            </a:r>
            <a:endParaRPr b="1" sz="17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908" name="Google Shape;908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3569" y="1819312"/>
            <a:ext cx="638404" cy="322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9" name="Google Shape;909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35433" y="2398917"/>
            <a:ext cx="1370763" cy="188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0" name="Google Shape;910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4251" y="2501662"/>
            <a:ext cx="3124891" cy="964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1" name="Google Shape;911;p4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8576" y="4052367"/>
            <a:ext cx="377566" cy="727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2" name="Google Shape;912;p4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97631" y="4127851"/>
            <a:ext cx="2988813" cy="363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3" name="Google Shape;913;p4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081763" y="4075769"/>
            <a:ext cx="532015" cy="420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14" name="Google Shape;914;p4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840670" y="1938544"/>
            <a:ext cx="1626722" cy="1381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5" name="Google Shape;915;p4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27867" y="2037200"/>
            <a:ext cx="673681" cy="435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6" name="Google Shape;916;p4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95314" y="382773"/>
            <a:ext cx="5915945" cy="2188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7" name="Google Shape;917;p4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973435" y="797589"/>
            <a:ext cx="1069200" cy="607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Dijkstra’s Algorithm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11700" y="1152475"/>
            <a:ext cx="8520600" cy="36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Named after its inventor Edsger Dijkstra (1930-2002)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Truly one of the “founders” of computer science; 1972 Turing Award; this is just one of his many contributions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Sample quotation: “computer science is no more about computers than astronomy is about telescopes”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idea: reminiscent of BFS, but adapted to handle weights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Grow the set of nodes whose shortest distance has been computed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Nodes not in the set will have a “best distance so far”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priority queue will turn out to be useful for efficiency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311700" y="907300"/>
            <a:ext cx="4736232" cy="2112048"/>
          </a:xfrm>
          <a:prstGeom prst="cloud">
            <a:avLst/>
          </a:prstGeom>
          <a:solidFill>
            <a:srgbClr val="D9D2E9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Dijkstra’s Algorithm: Idea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311700" y="2949175"/>
            <a:ext cx="8520600" cy="216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Initially, start node has cost 0 and all other nodes have cost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 each step: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Pick closest unknown vertex </a:t>
            </a:r>
            <a:r>
              <a:rPr b="1" lang="en"/>
              <a:t>v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Add it to the “cloud” of known vertices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Update distances for nodes with edges from </a:t>
            </a:r>
            <a:r>
              <a:rPr b="1" lang="en"/>
              <a:t>v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That’s it! (Have to prove it produces correct answers)</a:t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1018525" y="12121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114" name="Google Shape;114;p17"/>
          <p:cNvSpPr/>
          <p:nvPr/>
        </p:nvSpPr>
        <p:spPr>
          <a:xfrm>
            <a:off x="1094725" y="22789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115" name="Google Shape;115;p17"/>
          <p:cNvSpPr/>
          <p:nvPr/>
        </p:nvSpPr>
        <p:spPr>
          <a:xfrm>
            <a:off x="2978325" y="19754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116" name="Google Shape;116;p17"/>
          <p:cNvSpPr/>
          <p:nvPr/>
        </p:nvSpPr>
        <p:spPr>
          <a:xfrm>
            <a:off x="3914125" y="10597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117" name="Google Shape;117;p17"/>
          <p:cNvSpPr/>
          <p:nvPr/>
        </p:nvSpPr>
        <p:spPr>
          <a:xfrm>
            <a:off x="5209525" y="2583700"/>
            <a:ext cx="336600" cy="322200"/>
          </a:xfrm>
          <a:prstGeom prst="ellipse">
            <a:avLst/>
          </a:prstGeom>
          <a:solidFill>
            <a:srgbClr val="D9EAD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118" name="Google Shape;118;p17"/>
          <p:cNvCxnSpPr>
            <a:stCxn id="113" idx="7"/>
            <a:endCxn id="116" idx="2"/>
          </p:cNvCxnSpPr>
          <p:nvPr/>
        </p:nvCxnSpPr>
        <p:spPr>
          <a:xfrm flipH="1" rot="10800000">
            <a:off x="1305831" y="1220885"/>
            <a:ext cx="26082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9" name="Google Shape;119;p17"/>
          <p:cNvCxnSpPr>
            <a:stCxn id="116" idx="4"/>
            <a:endCxn id="117" idx="0"/>
          </p:cNvCxnSpPr>
          <p:nvPr/>
        </p:nvCxnSpPr>
        <p:spPr>
          <a:xfrm>
            <a:off x="4082425" y="1381900"/>
            <a:ext cx="1295400" cy="1201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0" name="Google Shape;120;p17"/>
          <p:cNvCxnSpPr>
            <a:stCxn id="113" idx="4"/>
            <a:endCxn id="114" idx="0"/>
          </p:cNvCxnSpPr>
          <p:nvPr/>
        </p:nvCxnSpPr>
        <p:spPr>
          <a:xfrm>
            <a:off x="1186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1" name="Google Shape;121;p17"/>
          <p:cNvCxnSpPr>
            <a:stCxn id="115" idx="7"/>
            <a:endCxn id="116" idx="3"/>
          </p:cNvCxnSpPr>
          <p:nvPr/>
        </p:nvCxnSpPr>
        <p:spPr>
          <a:xfrm flipH="1" rot="10800000">
            <a:off x="3265631" y="1334685"/>
            <a:ext cx="6978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122" name="Google Shape;122;p17"/>
          <p:cNvCxnSpPr>
            <a:stCxn id="115" idx="3"/>
            <a:endCxn id="114" idx="7"/>
          </p:cNvCxnSpPr>
          <p:nvPr/>
        </p:nvCxnSpPr>
        <p:spPr>
          <a:xfrm flipH="1">
            <a:off x="1382119" y="2250415"/>
            <a:ext cx="1645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123" name="Google Shape;123;p17"/>
          <p:cNvCxnSpPr>
            <a:stCxn id="115" idx="5"/>
            <a:endCxn id="117" idx="1"/>
          </p:cNvCxnSpPr>
          <p:nvPr/>
        </p:nvCxnSpPr>
        <p:spPr>
          <a:xfrm>
            <a:off x="3265631" y="2250415"/>
            <a:ext cx="1993200" cy="380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4" name="Google Shape;124;p17"/>
          <p:cNvCxnSpPr>
            <a:stCxn id="114" idx="6"/>
            <a:endCxn id="117" idx="2"/>
          </p:cNvCxnSpPr>
          <p:nvPr/>
        </p:nvCxnSpPr>
        <p:spPr>
          <a:xfrm>
            <a:off x="1431325" y="2440000"/>
            <a:ext cx="3778200" cy="30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125" name="Google Shape;125;p17"/>
          <p:cNvSpPr txBox="1"/>
          <p:nvPr/>
        </p:nvSpPr>
        <p:spPr>
          <a:xfrm>
            <a:off x="2233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17"/>
          <p:cNvSpPr/>
          <p:nvPr/>
        </p:nvSpPr>
        <p:spPr>
          <a:xfrm>
            <a:off x="6394950" y="182235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127" name="Google Shape;127;p17"/>
          <p:cNvSpPr/>
          <p:nvPr/>
        </p:nvSpPr>
        <p:spPr>
          <a:xfrm>
            <a:off x="5523875" y="907300"/>
            <a:ext cx="336600" cy="322200"/>
          </a:xfrm>
          <a:prstGeom prst="ellipse">
            <a:avLst/>
          </a:prstGeom>
          <a:solidFill>
            <a:srgbClr val="D9EAD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128" name="Google Shape;128;p17"/>
          <p:cNvSpPr/>
          <p:nvPr/>
        </p:nvSpPr>
        <p:spPr>
          <a:xfrm>
            <a:off x="7015300" y="1110338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129" name="Google Shape;129;p17"/>
          <p:cNvCxnSpPr>
            <a:stCxn id="113" idx="6"/>
            <a:endCxn id="115" idx="0"/>
          </p:cNvCxnSpPr>
          <p:nvPr/>
        </p:nvCxnSpPr>
        <p:spPr>
          <a:xfrm>
            <a:off x="1355125" y="1373200"/>
            <a:ext cx="1791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0" name="Google Shape;130;p17"/>
          <p:cNvCxnSpPr>
            <a:stCxn id="115" idx="2"/>
            <a:endCxn id="113" idx="5"/>
          </p:cNvCxnSpPr>
          <p:nvPr/>
        </p:nvCxnSpPr>
        <p:spPr>
          <a:xfrm rot="10800000">
            <a:off x="1305825" y="1487000"/>
            <a:ext cx="1672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1" name="Google Shape;131;p17"/>
          <p:cNvCxnSpPr>
            <a:stCxn id="117" idx="6"/>
            <a:endCxn id="126" idx="4"/>
          </p:cNvCxnSpPr>
          <p:nvPr/>
        </p:nvCxnSpPr>
        <p:spPr>
          <a:xfrm flipH="1" rot="10800000">
            <a:off x="5546125" y="2144500"/>
            <a:ext cx="1017000" cy="6003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2" name="Google Shape;132;p17"/>
          <p:cNvCxnSpPr>
            <a:stCxn id="126" idx="2"/>
            <a:endCxn id="117" idx="7"/>
          </p:cNvCxnSpPr>
          <p:nvPr/>
        </p:nvCxnSpPr>
        <p:spPr>
          <a:xfrm flipH="1">
            <a:off x="5496750" y="1983450"/>
            <a:ext cx="898200" cy="6474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3" name="Google Shape;133;p17"/>
          <p:cNvCxnSpPr>
            <a:stCxn id="116" idx="6"/>
            <a:endCxn id="127" idx="2"/>
          </p:cNvCxnSpPr>
          <p:nvPr/>
        </p:nvCxnSpPr>
        <p:spPr>
          <a:xfrm flipH="1" rot="10800000">
            <a:off x="4250725" y="1068400"/>
            <a:ext cx="12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4" name="Google Shape;134;p17"/>
          <p:cNvCxnSpPr>
            <a:stCxn id="127" idx="6"/>
            <a:endCxn id="128" idx="1"/>
          </p:cNvCxnSpPr>
          <p:nvPr/>
        </p:nvCxnSpPr>
        <p:spPr>
          <a:xfrm>
            <a:off x="5860475" y="1068400"/>
            <a:ext cx="12042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5" name="Google Shape;135;p17"/>
          <p:cNvCxnSpPr>
            <a:stCxn id="126" idx="1"/>
            <a:endCxn id="127" idx="4"/>
          </p:cNvCxnSpPr>
          <p:nvPr/>
        </p:nvCxnSpPr>
        <p:spPr>
          <a:xfrm rot="10800000">
            <a:off x="5692144" y="1229635"/>
            <a:ext cx="7521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6" name="Google Shape;136;p17"/>
          <p:cNvCxnSpPr>
            <a:stCxn id="128" idx="3"/>
            <a:endCxn id="126" idx="7"/>
          </p:cNvCxnSpPr>
          <p:nvPr/>
        </p:nvCxnSpPr>
        <p:spPr>
          <a:xfrm flipH="1">
            <a:off x="6682394" y="1385352"/>
            <a:ext cx="3822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7" name="Google Shape;137;p17"/>
          <p:cNvSpPr txBox="1"/>
          <p:nvPr/>
        </p:nvSpPr>
        <p:spPr>
          <a:xfrm>
            <a:off x="965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p17"/>
          <p:cNvSpPr txBox="1"/>
          <p:nvPr/>
        </p:nvSpPr>
        <p:spPr>
          <a:xfrm>
            <a:off x="27570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17"/>
          <p:cNvSpPr txBox="1"/>
          <p:nvPr/>
        </p:nvSpPr>
        <p:spPr>
          <a:xfrm>
            <a:off x="1985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17"/>
          <p:cNvSpPr txBox="1"/>
          <p:nvPr/>
        </p:nvSpPr>
        <p:spPr>
          <a:xfrm>
            <a:off x="15730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17"/>
          <p:cNvSpPr txBox="1"/>
          <p:nvPr/>
        </p:nvSpPr>
        <p:spPr>
          <a:xfrm>
            <a:off x="4436700" y="2601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17"/>
          <p:cNvSpPr txBox="1"/>
          <p:nvPr/>
        </p:nvSpPr>
        <p:spPr>
          <a:xfrm>
            <a:off x="34197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17"/>
          <p:cNvSpPr txBox="1"/>
          <p:nvPr/>
        </p:nvSpPr>
        <p:spPr>
          <a:xfrm>
            <a:off x="4244349" y="17207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17"/>
          <p:cNvSpPr txBox="1"/>
          <p:nvPr/>
        </p:nvSpPr>
        <p:spPr>
          <a:xfrm>
            <a:off x="4752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" name="Google Shape;145;p17"/>
          <p:cNvSpPr txBox="1"/>
          <p:nvPr/>
        </p:nvSpPr>
        <p:spPr>
          <a:xfrm>
            <a:off x="5623463" y="18631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" name="Google Shape;146;p17"/>
          <p:cNvSpPr txBox="1"/>
          <p:nvPr/>
        </p:nvSpPr>
        <p:spPr>
          <a:xfrm>
            <a:off x="6048350" y="2254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17"/>
          <p:cNvSpPr txBox="1"/>
          <p:nvPr/>
        </p:nvSpPr>
        <p:spPr>
          <a:xfrm>
            <a:off x="6921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17"/>
          <p:cNvSpPr txBox="1"/>
          <p:nvPr/>
        </p:nvSpPr>
        <p:spPr>
          <a:xfrm>
            <a:off x="6302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Google Shape;149;p17"/>
          <p:cNvSpPr txBox="1"/>
          <p:nvPr/>
        </p:nvSpPr>
        <p:spPr>
          <a:xfrm>
            <a:off x="60612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Google Shape;150;p17"/>
          <p:cNvSpPr txBox="1"/>
          <p:nvPr/>
        </p:nvSpPr>
        <p:spPr>
          <a:xfrm>
            <a:off x="811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Google Shape;151;p17"/>
          <p:cNvSpPr txBox="1"/>
          <p:nvPr/>
        </p:nvSpPr>
        <p:spPr>
          <a:xfrm>
            <a:off x="873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17"/>
          <p:cNvSpPr txBox="1"/>
          <p:nvPr/>
        </p:nvSpPr>
        <p:spPr>
          <a:xfrm>
            <a:off x="36935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p17"/>
          <p:cNvSpPr txBox="1"/>
          <p:nvPr/>
        </p:nvSpPr>
        <p:spPr>
          <a:xfrm>
            <a:off x="3269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17"/>
          <p:cNvSpPr txBox="1"/>
          <p:nvPr/>
        </p:nvSpPr>
        <p:spPr>
          <a:xfrm>
            <a:off x="56921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17"/>
          <p:cNvSpPr txBox="1"/>
          <p:nvPr/>
        </p:nvSpPr>
        <p:spPr>
          <a:xfrm>
            <a:off x="5467324" y="26348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17"/>
          <p:cNvSpPr txBox="1"/>
          <p:nvPr/>
        </p:nvSpPr>
        <p:spPr>
          <a:xfrm>
            <a:off x="73027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17"/>
          <p:cNvSpPr txBox="1"/>
          <p:nvPr/>
        </p:nvSpPr>
        <p:spPr>
          <a:xfrm>
            <a:off x="6731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17"/>
          <p:cNvSpPr txBox="1"/>
          <p:nvPr/>
        </p:nvSpPr>
        <p:spPr>
          <a:xfrm>
            <a:off x="39141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Algorithm</a:t>
            </a:r>
            <a:endParaRPr/>
          </a:p>
        </p:txBody>
      </p:sp>
      <p:sp>
        <p:nvSpPr>
          <p:cNvPr id="164" name="Google Shape;164;p18"/>
          <p:cNvSpPr txBox="1"/>
          <p:nvPr>
            <p:ph idx="1" type="body"/>
          </p:nvPr>
        </p:nvSpPr>
        <p:spPr>
          <a:xfrm>
            <a:off x="311700" y="1152475"/>
            <a:ext cx="6390300" cy="3848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dijkstra(Graph G, Node start)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each node: x.cost=infinity, x.known=false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start.cost = 0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while(not all nodes are known) 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 = find unknown node with smallest cost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b.known = true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edge (b,a) in G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if(!a.known)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if(b.cost + weight((b,a)) &lt; a.cost){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a.cost = b.cost + weight((b,a))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a.pred = b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#1</a:t>
            </a:r>
            <a:endParaRPr/>
          </a:p>
        </p:txBody>
      </p:sp>
      <p:sp>
        <p:nvSpPr>
          <p:cNvPr id="170" name="Google Shape;170;p19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171" name="Google Shape;171;p19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172" name="Google Shape;172;p19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173" name="Google Shape;173;p19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174" name="Google Shape;174;p19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175" name="Google Shape;175;p19"/>
          <p:cNvCxnSpPr>
            <a:stCxn id="170" idx="7"/>
            <a:endCxn id="173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6" name="Google Shape;176;p19"/>
          <p:cNvCxnSpPr>
            <a:stCxn id="173" idx="4"/>
            <a:endCxn id="174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7" name="Google Shape;177;p19"/>
          <p:cNvCxnSpPr>
            <a:stCxn id="170" idx="4"/>
            <a:endCxn id="171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8" name="Google Shape;178;p19"/>
          <p:cNvCxnSpPr>
            <a:stCxn id="172" idx="7"/>
            <a:endCxn id="173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179" name="Google Shape;179;p19"/>
          <p:cNvCxnSpPr>
            <a:stCxn id="172" idx="3"/>
            <a:endCxn id="171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180" name="Google Shape;180;p19"/>
          <p:cNvCxnSpPr>
            <a:stCxn id="172" idx="5"/>
            <a:endCxn id="174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1" name="Google Shape;181;p19"/>
          <p:cNvCxnSpPr>
            <a:stCxn id="171" idx="6"/>
            <a:endCxn id="174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182" name="Google Shape;182;p19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19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184" name="Google Shape;184;p19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185" name="Google Shape;185;p19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186" name="Google Shape;186;p19"/>
          <p:cNvCxnSpPr>
            <a:stCxn id="170" idx="6"/>
            <a:endCxn id="172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7" name="Google Shape;187;p19"/>
          <p:cNvCxnSpPr>
            <a:stCxn id="172" idx="2"/>
            <a:endCxn id="170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8" name="Google Shape;188;p19"/>
          <p:cNvCxnSpPr>
            <a:stCxn id="174" idx="6"/>
            <a:endCxn id="183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9" name="Google Shape;189;p19"/>
          <p:cNvCxnSpPr>
            <a:stCxn id="183" idx="2"/>
            <a:endCxn id="174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0" name="Google Shape;190;p19"/>
          <p:cNvCxnSpPr>
            <a:stCxn id="173" idx="6"/>
            <a:endCxn id="184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1" name="Google Shape;191;p19"/>
          <p:cNvCxnSpPr>
            <a:stCxn id="184" idx="6"/>
            <a:endCxn id="185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2" name="Google Shape;192;p19"/>
          <p:cNvCxnSpPr>
            <a:stCxn id="183" idx="1"/>
            <a:endCxn id="184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3" name="Google Shape;193;p19"/>
          <p:cNvCxnSpPr>
            <a:stCxn id="185" idx="3"/>
            <a:endCxn id="183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4" name="Google Shape;194;p19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Google Shape;195;p19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19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19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8" name="Google Shape;198;p19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Google Shape;199;p19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19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" name="Google Shape;201;p19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Google Shape;202;p19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Google Shape;203;p19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19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19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19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p19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19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9" name="Google Shape;209;p19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Google Shape;210;p19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Google Shape;211;p19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19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3" name="Google Shape;213;p19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19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" name="Google Shape;215;p19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16" name="Google Shape;216;p19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17" name="Google Shape;217;p19"/>
          <p:cNvSpPr txBox="1"/>
          <p:nvPr/>
        </p:nvSpPr>
        <p:spPr>
          <a:xfrm>
            <a:off x="256525" y="3557175"/>
            <a:ext cx="3898800" cy="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 u="sng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#1</a:t>
            </a:r>
            <a:endParaRPr/>
          </a:p>
        </p:txBody>
      </p:sp>
      <p:sp>
        <p:nvSpPr>
          <p:cNvPr id="223" name="Google Shape;223;p20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224" name="Google Shape;224;p20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225" name="Google Shape;225;p20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226" name="Google Shape;226;p20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227" name="Google Shape;227;p20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228" name="Google Shape;228;p20"/>
          <p:cNvCxnSpPr>
            <a:stCxn id="223" idx="7"/>
            <a:endCxn id="226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9" name="Google Shape;229;p20"/>
          <p:cNvCxnSpPr>
            <a:stCxn id="226" idx="4"/>
            <a:endCxn id="227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0" name="Google Shape;230;p20"/>
          <p:cNvCxnSpPr>
            <a:stCxn id="223" idx="4"/>
            <a:endCxn id="224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1" name="Google Shape;231;p20"/>
          <p:cNvCxnSpPr>
            <a:stCxn id="225" idx="7"/>
            <a:endCxn id="226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232" name="Google Shape;232;p20"/>
          <p:cNvCxnSpPr>
            <a:stCxn id="225" idx="3"/>
            <a:endCxn id="224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233" name="Google Shape;233;p20"/>
          <p:cNvCxnSpPr>
            <a:stCxn id="225" idx="5"/>
            <a:endCxn id="227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4" name="Google Shape;234;p20"/>
          <p:cNvCxnSpPr>
            <a:stCxn id="224" idx="6"/>
            <a:endCxn id="227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235" name="Google Shape;235;p20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20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237" name="Google Shape;237;p20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238" name="Google Shape;238;p20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239" name="Google Shape;239;p20"/>
          <p:cNvCxnSpPr>
            <a:stCxn id="223" idx="6"/>
            <a:endCxn id="225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0" name="Google Shape;240;p20"/>
          <p:cNvCxnSpPr>
            <a:stCxn id="225" idx="2"/>
            <a:endCxn id="223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1" name="Google Shape;241;p20"/>
          <p:cNvCxnSpPr>
            <a:stCxn id="227" idx="6"/>
            <a:endCxn id="236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2" name="Google Shape;242;p20"/>
          <p:cNvCxnSpPr>
            <a:stCxn id="236" idx="2"/>
            <a:endCxn id="227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3" name="Google Shape;243;p20"/>
          <p:cNvCxnSpPr>
            <a:stCxn id="226" idx="6"/>
            <a:endCxn id="237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4" name="Google Shape;244;p20"/>
          <p:cNvCxnSpPr>
            <a:stCxn id="237" idx="6"/>
            <a:endCxn id="238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5" name="Google Shape;245;p20"/>
          <p:cNvCxnSpPr>
            <a:stCxn id="236" idx="1"/>
            <a:endCxn id="237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6" name="Google Shape;246;p20"/>
          <p:cNvCxnSpPr>
            <a:stCxn id="238" idx="3"/>
            <a:endCxn id="236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7" name="Google Shape;247;p20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8" name="Google Shape;248;p20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9" name="Google Shape;249;p20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0" name="Google Shape;250;p20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1" name="Google Shape;251;p20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2" name="Google Shape;252;p20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3" name="Google Shape;253;p20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20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p20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Google Shape;256;p20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7" name="Google Shape;257;p20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8" name="Google Shape;258;p20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9" name="Google Shape;259;p20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0" name="Google Shape;260;p20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Google Shape;261;p20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2" name="Google Shape;262;p20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3" name="Google Shape;263;p20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Google Shape;264;p20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5" name="Google Shape;265;p20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6" name="Google Shape;266;p20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Google Shape;267;p20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20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69" name="Google Shape;269;p20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≤ 12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≤ 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∞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∞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70" name="Google Shape;270;p20"/>
          <p:cNvSpPr txBox="1"/>
          <p:nvPr/>
        </p:nvSpPr>
        <p:spPr>
          <a:xfrm>
            <a:off x="256525" y="3557175"/>
            <a:ext cx="3898800" cy="10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A, C, B, D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#1</a:t>
            </a:r>
            <a:endParaRPr/>
          </a:p>
        </p:txBody>
      </p:sp>
      <p:sp>
        <p:nvSpPr>
          <p:cNvPr id="276" name="Google Shape;276;p21"/>
          <p:cNvSpPr/>
          <p:nvPr/>
        </p:nvSpPr>
        <p:spPr>
          <a:xfrm>
            <a:off x="256525" y="12121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</a:t>
            </a:r>
            <a:endParaRPr b="1"/>
          </a:p>
        </p:txBody>
      </p:sp>
      <p:sp>
        <p:nvSpPr>
          <p:cNvPr id="277" name="Google Shape;277;p21"/>
          <p:cNvSpPr/>
          <p:nvPr/>
        </p:nvSpPr>
        <p:spPr>
          <a:xfrm>
            <a:off x="332725" y="22789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</a:t>
            </a:r>
            <a:endParaRPr b="1"/>
          </a:p>
        </p:txBody>
      </p:sp>
      <p:sp>
        <p:nvSpPr>
          <p:cNvPr id="278" name="Google Shape;278;p21"/>
          <p:cNvSpPr/>
          <p:nvPr/>
        </p:nvSpPr>
        <p:spPr>
          <a:xfrm>
            <a:off x="1454325" y="19754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endParaRPr b="1"/>
          </a:p>
        </p:txBody>
      </p:sp>
      <p:sp>
        <p:nvSpPr>
          <p:cNvPr id="279" name="Google Shape;279;p21"/>
          <p:cNvSpPr/>
          <p:nvPr/>
        </p:nvSpPr>
        <p:spPr>
          <a:xfrm>
            <a:off x="2161525" y="1059700"/>
            <a:ext cx="336600" cy="322200"/>
          </a:xfrm>
          <a:prstGeom prst="ellipse">
            <a:avLst/>
          </a:prstGeom>
          <a:solidFill>
            <a:srgbClr val="93C47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</a:t>
            </a:r>
            <a:endParaRPr b="1"/>
          </a:p>
        </p:txBody>
      </p:sp>
      <p:sp>
        <p:nvSpPr>
          <p:cNvPr id="280" name="Google Shape;280;p21"/>
          <p:cNvSpPr/>
          <p:nvPr/>
        </p:nvSpPr>
        <p:spPr>
          <a:xfrm>
            <a:off x="2542525" y="2431300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</a:t>
            </a:r>
            <a:endParaRPr b="1"/>
          </a:p>
        </p:txBody>
      </p:sp>
      <p:cxnSp>
        <p:nvCxnSpPr>
          <p:cNvPr id="281" name="Google Shape;281;p21"/>
          <p:cNvCxnSpPr>
            <a:stCxn id="276" idx="7"/>
            <a:endCxn id="279" idx="2"/>
          </p:cNvCxnSpPr>
          <p:nvPr/>
        </p:nvCxnSpPr>
        <p:spPr>
          <a:xfrm flipH="1" rot="10800000">
            <a:off x="543831" y="1220885"/>
            <a:ext cx="1617600" cy="38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2" name="Google Shape;282;p21"/>
          <p:cNvCxnSpPr>
            <a:stCxn id="279" idx="4"/>
            <a:endCxn id="280" idx="0"/>
          </p:cNvCxnSpPr>
          <p:nvPr/>
        </p:nvCxnSpPr>
        <p:spPr>
          <a:xfrm>
            <a:off x="2329825" y="1381900"/>
            <a:ext cx="381000" cy="104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3" name="Google Shape;283;p21"/>
          <p:cNvCxnSpPr>
            <a:stCxn id="276" idx="4"/>
            <a:endCxn id="277" idx="0"/>
          </p:cNvCxnSpPr>
          <p:nvPr/>
        </p:nvCxnSpPr>
        <p:spPr>
          <a:xfrm>
            <a:off x="424825" y="1534300"/>
            <a:ext cx="76200" cy="744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4" name="Google Shape;284;p21"/>
          <p:cNvCxnSpPr>
            <a:stCxn id="278" idx="7"/>
            <a:endCxn id="279" idx="3"/>
          </p:cNvCxnSpPr>
          <p:nvPr/>
        </p:nvCxnSpPr>
        <p:spPr>
          <a:xfrm flipH="1" rot="10800000">
            <a:off x="1741631" y="1334685"/>
            <a:ext cx="469200" cy="687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285" name="Google Shape;285;p21"/>
          <p:cNvCxnSpPr>
            <a:stCxn id="278" idx="3"/>
            <a:endCxn id="277" idx="7"/>
          </p:cNvCxnSpPr>
          <p:nvPr/>
        </p:nvCxnSpPr>
        <p:spPr>
          <a:xfrm flipH="1">
            <a:off x="620119" y="2250415"/>
            <a:ext cx="883500" cy="75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286" name="Google Shape;286;p21"/>
          <p:cNvCxnSpPr>
            <a:stCxn id="278" idx="5"/>
            <a:endCxn id="280" idx="1"/>
          </p:cNvCxnSpPr>
          <p:nvPr/>
        </p:nvCxnSpPr>
        <p:spPr>
          <a:xfrm>
            <a:off x="1741631" y="2250415"/>
            <a:ext cx="850200" cy="228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7" name="Google Shape;287;p21"/>
          <p:cNvCxnSpPr>
            <a:stCxn id="277" idx="6"/>
            <a:endCxn id="280" idx="2"/>
          </p:cNvCxnSpPr>
          <p:nvPr/>
        </p:nvCxnSpPr>
        <p:spPr>
          <a:xfrm>
            <a:off x="669325" y="2440000"/>
            <a:ext cx="18732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288" name="Google Shape;288;p21"/>
          <p:cNvSpPr txBox="1"/>
          <p:nvPr/>
        </p:nvSpPr>
        <p:spPr>
          <a:xfrm>
            <a:off x="1471775" y="9227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9" name="Google Shape;289;p21"/>
          <p:cNvSpPr/>
          <p:nvPr/>
        </p:nvSpPr>
        <p:spPr>
          <a:xfrm>
            <a:off x="3727950" y="1822350"/>
            <a:ext cx="336600" cy="3222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</a:t>
            </a:r>
            <a:endParaRPr b="1"/>
          </a:p>
        </p:txBody>
      </p:sp>
      <p:sp>
        <p:nvSpPr>
          <p:cNvPr id="290" name="Google Shape;290;p21"/>
          <p:cNvSpPr/>
          <p:nvPr/>
        </p:nvSpPr>
        <p:spPr>
          <a:xfrm>
            <a:off x="3466475" y="907300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endParaRPr b="1"/>
          </a:p>
        </p:txBody>
      </p:sp>
      <p:sp>
        <p:nvSpPr>
          <p:cNvPr id="291" name="Google Shape;291;p21"/>
          <p:cNvSpPr/>
          <p:nvPr/>
        </p:nvSpPr>
        <p:spPr>
          <a:xfrm>
            <a:off x="4500700" y="1110338"/>
            <a:ext cx="336600" cy="322200"/>
          </a:xfrm>
          <a:prstGeom prst="ellipse">
            <a:avLst/>
          </a:prstGeom>
          <a:solidFill>
            <a:srgbClr val="D9D2E9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endParaRPr b="1"/>
          </a:p>
        </p:txBody>
      </p:sp>
      <p:cxnSp>
        <p:nvCxnSpPr>
          <p:cNvPr id="292" name="Google Shape;292;p21"/>
          <p:cNvCxnSpPr>
            <a:stCxn id="276" idx="6"/>
            <a:endCxn id="278" idx="0"/>
          </p:cNvCxnSpPr>
          <p:nvPr/>
        </p:nvCxnSpPr>
        <p:spPr>
          <a:xfrm>
            <a:off x="593125" y="1373200"/>
            <a:ext cx="1029600" cy="6021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3" name="Google Shape;293;p21"/>
          <p:cNvCxnSpPr>
            <a:stCxn id="278" idx="2"/>
            <a:endCxn id="276" idx="5"/>
          </p:cNvCxnSpPr>
          <p:nvPr/>
        </p:nvCxnSpPr>
        <p:spPr>
          <a:xfrm rot="10800000">
            <a:off x="543825" y="1487000"/>
            <a:ext cx="910500" cy="6495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4" name="Google Shape;294;p21"/>
          <p:cNvCxnSpPr>
            <a:stCxn id="280" idx="6"/>
            <a:endCxn id="289" idx="4"/>
          </p:cNvCxnSpPr>
          <p:nvPr/>
        </p:nvCxnSpPr>
        <p:spPr>
          <a:xfrm flipH="1" rot="10800000">
            <a:off x="2879125" y="2144500"/>
            <a:ext cx="1017000" cy="4479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5" name="Google Shape;295;p21"/>
          <p:cNvCxnSpPr>
            <a:stCxn id="289" idx="2"/>
            <a:endCxn id="280" idx="7"/>
          </p:cNvCxnSpPr>
          <p:nvPr/>
        </p:nvCxnSpPr>
        <p:spPr>
          <a:xfrm flipH="1">
            <a:off x="2829750" y="1983450"/>
            <a:ext cx="898200" cy="4950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6" name="Google Shape;296;p21"/>
          <p:cNvCxnSpPr>
            <a:stCxn id="279" idx="6"/>
            <a:endCxn id="290" idx="2"/>
          </p:cNvCxnSpPr>
          <p:nvPr/>
        </p:nvCxnSpPr>
        <p:spPr>
          <a:xfrm flipH="1" rot="10800000">
            <a:off x="2498125" y="1068400"/>
            <a:ext cx="9684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7" name="Google Shape;297;p21"/>
          <p:cNvCxnSpPr>
            <a:stCxn id="290" idx="6"/>
            <a:endCxn id="291" idx="1"/>
          </p:cNvCxnSpPr>
          <p:nvPr/>
        </p:nvCxnSpPr>
        <p:spPr>
          <a:xfrm>
            <a:off x="3803075" y="1068400"/>
            <a:ext cx="747000" cy="89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8" name="Google Shape;298;p21"/>
          <p:cNvCxnSpPr>
            <a:stCxn id="289" idx="1"/>
            <a:endCxn id="290" idx="4"/>
          </p:cNvCxnSpPr>
          <p:nvPr/>
        </p:nvCxnSpPr>
        <p:spPr>
          <a:xfrm rot="10800000">
            <a:off x="3634744" y="1229635"/>
            <a:ext cx="142500" cy="639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9" name="Google Shape;299;p21"/>
          <p:cNvCxnSpPr>
            <a:stCxn id="291" idx="3"/>
            <a:endCxn id="289" idx="7"/>
          </p:cNvCxnSpPr>
          <p:nvPr/>
        </p:nvCxnSpPr>
        <p:spPr>
          <a:xfrm flipH="1">
            <a:off x="4015394" y="1385352"/>
            <a:ext cx="534600" cy="48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0" name="Google Shape;300;p21"/>
          <p:cNvSpPr txBox="1"/>
          <p:nvPr/>
        </p:nvSpPr>
        <p:spPr>
          <a:xfrm>
            <a:off x="203625" y="1793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1" name="Google Shape;301;p21"/>
          <p:cNvSpPr txBox="1"/>
          <p:nvPr/>
        </p:nvSpPr>
        <p:spPr>
          <a:xfrm>
            <a:off x="13092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2" name="Google Shape;302;p21"/>
          <p:cNvSpPr txBox="1"/>
          <p:nvPr/>
        </p:nvSpPr>
        <p:spPr>
          <a:xfrm>
            <a:off x="842375" y="168136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3" name="Google Shape;303;p21"/>
          <p:cNvSpPr txBox="1"/>
          <p:nvPr/>
        </p:nvSpPr>
        <p:spPr>
          <a:xfrm>
            <a:off x="734850" y="19834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21"/>
          <p:cNvSpPr txBox="1"/>
          <p:nvPr/>
        </p:nvSpPr>
        <p:spPr>
          <a:xfrm>
            <a:off x="1312500" y="23725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Google Shape;305;p21"/>
          <p:cNvSpPr txBox="1"/>
          <p:nvPr/>
        </p:nvSpPr>
        <p:spPr>
          <a:xfrm>
            <a:off x="1743325" y="1359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21"/>
          <p:cNvSpPr txBox="1"/>
          <p:nvPr/>
        </p:nvSpPr>
        <p:spPr>
          <a:xfrm>
            <a:off x="2415549" y="15683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7" name="Google Shape;307;p21"/>
          <p:cNvSpPr txBox="1"/>
          <p:nvPr/>
        </p:nvSpPr>
        <p:spPr>
          <a:xfrm>
            <a:off x="2847000" y="8317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21"/>
          <p:cNvSpPr txBox="1"/>
          <p:nvPr/>
        </p:nvSpPr>
        <p:spPr>
          <a:xfrm>
            <a:off x="3032663" y="178692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9" name="Google Shape;309;p21"/>
          <p:cNvSpPr txBox="1"/>
          <p:nvPr/>
        </p:nvSpPr>
        <p:spPr>
          <a:xfrm>
            <a:off x="3457550" y="23306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0" name="Google Shape;310;p21"/>
          <p:cNvSpPr txBox="1"/>
          <p:nvPr/>
        </p:nvSpPr>
        <p:spPr>
          <a:xfrm>
            <a:off x="4254775" y="143725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1" name="Google Shape;311;p21"/>
          <p:cNvSpPr txBox="1"/>
          <p:nvPr/>
        </p:nvSpPr>
        <p:spPr>
          <a:xfrm>
            <a:off x="4016588" y="777100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21"/>
          <p:cNvSpPr txBox="1"/>
          <p:nvPr/>
        </p:nvSpPr>
        <p:spPr>
          <a:xfrm>
            <a:off x="3470463" y="1310375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3" name="Google Shape;313;p21"/>
          <p:cNvSpPr txBox="1"/>
          <p:nvPr/>
        </p:nvSpPr>
        <p:spPr>
          <a:xfrm>
            <a:off x="49525" y="12152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21"/>
          <p:cNvSpPr txBox="1"/>
          <p:nvPr/>
        </p:nvSpPr>
        <p:spPr>
          <a:xfrm>
            <a:off x="111525" y="22497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Google Shape;315;p21"/>
          <p:cNvSpPr txBox="1"/>
          <p:nvPr/>
        </p:nvSpPr>
        <p:spPr>
          <a:xfrm>
            <a:off x="1940963" y="831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21"/>
          <p:cNvSpPr txBox="1"/>
          <p:nvPr/>
        </p:nvSpPr>
        <p:spPr>
          <a:xfrm>
            <a:off x="1745263" y="189968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p21"/>
          <p:cNvSpPr txBox="1"/>
          <p:nvPr/>
        </p:nvSpPr>
        <p:spPr>
          <a:xfrm>
            <a:off x="3634738" y="637313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8" name="Google Shape;318;p21"/>
          <p:cNvSpPr txBox="1"/>
          <p:nvPr/>
        </p:nvSpPr>
        <p:spPr>
          <a:xfrm>
            <a:off x="2800324" y="2482450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21"/>
          <p:cNvSpPr txBox="1"/>
          <p:nvPr/>
        </p:nvSpPr>
        <p:spPr>
          <a:xfrm>
            <a:off x="4788150" y="1081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Google Shape;320;p21"/>
          <p:cNvSpPr txBox="1"/>
          <p:nvPr/>
        </p:nvSpPr>
        <p:spPr>
          <a:xfrm>
            <a:off x="4064425" y="1793238"/>
            <a:ext cx="2706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b="1" sz="1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21"/>
          <p:cNvSpPr txBox="1"/>
          <p:nvPr/>
        </p:nvSpPr>
        <p:spPr>
          <a:xfrm>
            <a:off x="2161524" y="2098025"/>
            <a:ext cx="4497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22" name="Google Shape;322;p21"/>
          <p:cNvGraphicFramePr/>
          <p:nvPr/>
        </p:nvGraphicFramePr>
        <p:xfrm>
          <a:off x="4788125" y="15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{6E0379C9-81A1-46BB-8B96-3AFEB37844CB}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≤ 12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4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∞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strike="sngStrike">
                          <a:solidFill>
                            <a:schemeClr val="dk1"/>
                          </a:solidFill>
                        </a:rPr>
                        <a:t>∞</a:t>
                      </a:r>
                      <a:r>
                        <a:rPr lang="en" sz="2000">
                          <a:solidFill>
                            <a:schemeClr val="dk1"/>
                          </a:solidFill>
                        </a:rPr>
                        <a:t> ≤ 4+3 = 7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  <p:sp>
        <p:nvSpPr>
          <p:cNvPr id="323" name="Google Shape;323;p21"/>
          <p:cNvSpPr txBox="1"/>
          <p:nvPr/>
        </p:nvSpPr>
        <p:spPr>
          <a:xfrm>
            <a:off x="256525" y="3557175"/>
            <a:ext cx="3898800" cy="10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2"/>
                </a:solidFill>
              </a:rPr>
              <a:t>Order added to known set:</a:t>
            </a:r>
            <a:endParaRPr sz="18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A, C, B, D, </a:t>
            </a:r>
            <a:r>
              <a:rPr b="1" lang="en" sz="1800">
                <a:solidFill>
                  <a:schemeClr val="dk2"/>
                </a:solidFill>
                <a:highlight>
                  <a:srgbClr val="FFF2CC"/>
                </a:highlight>
              </a:rPr>
              <a:t>F</a:t>
            </a:r>
            <a:endParaRPr b="1" sz="1800">
              <a:solidFill>
                <a:schemeClr val="dk2"/>
              </a:solidFill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