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6ff698fb2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6ff698fb2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6ff698fb25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26ff698fb25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Record “via”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6ff698fb2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6ff698fb2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6ff698fb25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6ff698fb25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6ff698fb25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6ff698fb25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6ff698fb25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6ff698fb25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6ff698fb25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6ff698fb25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6ff698fb25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6ff698fb25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if there was an extra edge from A-&gt;H?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6ff698fb25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6ff698fb25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6ff698fb25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6ff698fb25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CSE 332</a:t>
            </a:r>
            <a:endParaRPr sz="3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Data Structures &amp; Parallelism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/>
              <a:t>Graph Traversals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11700" y="36636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Melissa Winstanley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Spring 2024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using BFS</a:t>
            </a:r>
            <a:endParaRPr/>
          </a:p>
        </p:txBody>
      </p:sp>
      <p:sp>
        <p:nvSpPr>
          <p:cNvPr id="170" name="Google Shape;170;p22"/>
          <p:cNvSpPr txBox="1"/>
          <p:nvPr>
            <p:ph idx="1" type="body"/>
          </p:nvPr>
        </p:nvSpPr>
        <p:spPr>
          <a:xfrm>
            <a:off x="311700" y="1152475"/>
            <a:ext cx="8520600" cy="137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What is a path from Seattle to Austin?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Remember marked nodes are not re-enqueued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Note shortest paths may not be unique</a:t>
            </a:r>
            <a:endParaRPr/>
          </a:p>
        </p:txBody>
      </p:sp>
      <p:sp>
        <p:nvSpPr>
          <p:cNvPr id="171" name="Google Shape;171;p22"/>
          <p:cNvSpPr/>
          <p:nvPr/>
        </p:nvSpPr>
        <p:spPr>
          <a:xfrm>
            <a:off x="2106900" y="2557675"/>
            <a:ext cx="336600" cy="322200"/>
          </a:xfrm>
          <a:prstGeom prst="ellipse">
            <a:avLst/>
          </a:prstGeom>
          <a:solidFill>
            <a:srgbClr val="6AA84F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2"/>
          <p:cNvSpPr/>
          <p:nvPr/>
        </p:nvSpPr>
        <p:spPr>
          <a:xfrm>
            <a:off x="2183100" y="4081675"/>
            <a:ext cx="336600" cy="3222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2"/>
          <p:cNvSpPr/>
          <p:nvPr/>
        </p:nvSpPr>
        <p:spPr>
          <a:xfrm>
            <a:off x="3097500" y="3091075"/>
            <a:ext cx="336600" cy="3222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2"/>
          <p:cNvSpPr/>
          <p:nvPr/>
        </p:nvSpPr>
        <p:spPr>
          <a:xfrm>
            <a:off x="5231100" y="2405275"/>
            <a:ext cx="336600" cy="3222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22"/>
          <p:cNvSpPr/>
          <p:nvPr/>
        </p:nvSpPr>
        <p:spPr>
          <a:xfrm>
            <a:off x="5154900" y="4081675"/>
            <a:ext cx="336600" cy="3222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76" name="Google Shape;176;p22"/>
          <p:cNvCxnSpPr>
            <a:stCxn id="171" idx="6"/>
            <a:endCxn id="174" idx="2"/>
          </p:cNvCxnSpPr>
          <p:nvPr/>
        </p:nvCxnSpPr>
        <p:spPr>
          <a:xfrm flipH="1" rot="10800000">
            <a:off x="2443500" y="2566375"/>
            <a:ext cx="2787600" cy="152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7" name="Google Shape;177;p22"/>
          <p:cNvCxnSpPr>
            <a:stCxn id="174" idx="4"/>
            <a:endCxn id="175" idx="0"/>
          </p:cNvCxnSpPr>
          <p:nvPr/>
        </p:nvCxnSpPr>
        <p:spPr>
          <a:xfrm flipH="1">
            <a:off x="5323200" y="2727475"/>
            <a:ext cx="76200" cy="1354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8" name="Google Shape;178;p22"/>
          <p:cNvCxnSpPr>
            <a:stCxn id="171" idx="4"/>
            <a:endCxn id="172" idx="0"/>
          </p:cNvCxnSpPr>
          <p:nvPr/>
        </p:nvCxnSpPr>
        <p:spPr>
          <a:xfrm>
            <a:off x="2275200" y="2879875"/>
            <a:ext cx="76200" cy="1201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9" name="Google Shape;179;p22"/>
          <p:cNvCxnSpPr>
            <a:stCxn id="171" idx="5"/>
            <a:endCxn id="173" idx="1"/>
          </p:cNvCxnSpPr>
          <p:nvPr/>
        </p:nvCxnSpPr>
        <p:spPr>
          <a:xfrm>
            <a:off x="2394206" y="2832690"/>
            <a:ext cx="752700" cy="3057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0" name="Google Shape;180;p22"/>
          <p:cNvCxnSpPr>
            <a:stCxn id="173" idx="7"/>
            <a:endCxn id="174" idx="3"/>
          </p:cNvCxnSpPr>
          <p:nvPr/>
        </p:nvCxnSpPr>
        <p:spPr>
          <a:xfrm flipH="1" rot="10800000">
            <a:off x="3384806" y="2680160"/>
            <a:ext cx="1895700" cy="458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1" name="Google Shape;181;p22"/>
          <p:cNvCxnSpPr>
            <a:stCxn id="173" idx="3"/>
            <a:endCxn id="172" idx="7"/>
          </p:cNvCxnSpPr>
          <p:nvPr/>
        </p:nvCxnSpPr>
        <p:spPr>
          <a:xfrm flipH="1">
            <a:off x="2470294" y="3366090"/>
            <a:ext cx="676500" cy="762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2" name="Google Shape;182;p22"/>
          <p:cNvCxnSpPr>
            <a:stCxn id="173" idx="5"/>
            <a:endCxn id="175" idx="1"/>
          </p:cNvCxnSpPr>
          <p:nvPr/>
        </p:nvCxnSpPr>
        <p:spPr>
          <a:xfrm>
            <a:off x="3384806" y="3366090"/>
            <a:ext cx="1819500" cy="762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3" name="Google Shape;183;p22"/>
          <p:cNvCxnSpPr>
            <a:stCxn id="172" idx="6"/>
            <a:endCxn id="175" idx="2"/>
          </p:cNvCxnSpPr>
          <p:nvPr/>
        </p:nvCxnSpPr>
        <p:spPr>
          <a:xfrm>
            <a:off x="2519700" y="4242775"/>
            <a:ext cx="2635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4" name="Google Shape;184;p22"/>
          <p:cNvSpPr txBox="1"/>
          <p:nvPr/>
        </p:nvSpPr>
        <p:spPr>
          <a:xfrm>
            <a:off x="5518400" y="2413525"/>
            <a:ext cx="1239300" cy="4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Chicago</a:t>
            </a:r>
            <a:endParaRPr b="1" sz="1800">
              <a:solidFill>
                <a:schemeClr val="dk1"/>
              </a:solidFill>
            </a:endParaRPr>
          </a:p>
        </p:txBody>
      </p:sp>
      <p:sp>
        <p:nvSpPr>
          <p:cNvPr id="185" name="Google Shape;185;p22"/>
          <p:cNvSpPr txBox="1"/>
          <p:nvPr/>
        </p:nvSpPr>
        <p:spPr>
          <a:xfrm>
            <a:off x="5016225" y="4280350"/>
            <a:ext cx="1239300" cy="4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Dallas</a:t>
            </a:r>
            <a:endParaRPr b="1" sz="1800">
              <a:solidFill>
                <a:schemeClr val="dk1"/>
              </a:solidFill>
            </a:endParaRPr>
          </a:p>
        </p:txBody>
      </p:sp>
      <p:sp>
        <p:nvSpPr>
          <p:cNvPr id="186" name="Google Shape;186;p22"/>
          <p:cNvSpPr txBox="1"/>
          <p:nvPr/>
        </p:nvSpPr>
        <p:spPr>
          <a:xfrm>
            <a:off x="1154900" y="2489725"/>
            <a:ext cx="981300" cy="4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Seattle</a:t>
            </a:r>
            <a:endParaRPr b="1" sz="1800">
              <a:solidFill>
                <a:schemeClr val="dk1"/>
              </a:solidFill>
            </a:endParaRPr>
          </a:p>
        </p:txBody>
      </p:sp>
      <p:sp>
        <p:nvSpPr>
          <p:cNvPr id="187" name="Google Shape;187;p22"/>
          <p:cNvSpPr txBox="1"/>
          <p:nvPr/>
        </p:nvSpPr>
        <p:spPr>
          <a:xfrm>
            <a:off x="412900" y="4051825"/>
            <a:ext cx="1819500" cy="4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San Francisco</a:t>
            </a:r>
            <a:endParaRPr b="1" sz="1800">
              <a:solidFill>
                <a:schemeClr val="dk1"/>
              </a:solidFill>
            </a:endParaRPr>
          </a:p>
        </p:txBody>
      </p:sp>
      <p:sp>
        <p:nvSpPr>
          <p:cNvPr id="188" name="Google Shape;188;p22"/>
          <p:cNvSpPr txBox="1"/>
          <p:nvPr/>
        </p:nvSpPr>
        <p:spPr>
          <a:xfrm>
            <a:off x="3434100" y="3061000"/>
            <a:ext cx="1702200" cy="4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Salt Lake City</a:t>
            </a:r>
            <a:endParaRPr b="1" sz="1800">
              <a:solidFill>
                <a:schemeClr val="dk1"/>
              </a:solidFill>
            </a:endParaRPr>
          </a:p>
        </p:txBody>
      </p:sp>
      <p:sp>
        <p:nvSpPr>
          <p:cNvPr id="189" name="Google Shape;189;p22"/>
          <p:cNvSpPr/>
          <p:nvPr/>
        </p:nvSpPr>
        <p:spPr>
          <a:xfrm>
            <a:off x="7042500" y="3366700"/>
            <a:ext cx="336600" cy="322200"/>
          </a:xfrm>
          <a:prstGeom prst="ellipse">
            <a:avLst/>
          </a:prstGeom>
          <a:solidFill>
            <a:srgbClr val="B7B7B7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90" name="Google Shape;190;p22"/>
          <p:cNvCxnSpPr>
            <a:stCxn id="175" idx="6"/>
            <a:endCxn id="189" idx="2"/>
          </p:cNvCxnSpPr>
          <p:nvPr/>
        </p:nvCxnSpPr>
        <p:spPr>
          <a:xfrm flipH="1" rot="10800000">
            <a:off x="5491500" y="3527875"/>
            <a:ext cx="1551000" cy="714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1" name="Google Shape;191;p22"/>
          <p:cNvSpPr txBox="1"/>
          <p:nvPr/>
        </p:nvSpPr>
        <p:spPr>
          <a:xfrm>
            <a:off x="6826500" y="3671800"/>
            <a:ext cx="1239300" cy="4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Austin</a:t>
            </a:r>
            <a:endParaRPr b="1" sz="1800">
              <a:solidFill>
                <a:schemeClr val="dk1"/>
              </a:solidFill>
            </a:endParaRPr>
          </a:p>
        </p:txBody>
      </p:sp>
      <p:grpSp>
        <p:nvGrpSpPr>
          <p:cNvPr id="192" name="Google Shape;192;p22"/>
          <p:cNvGrpSpPr/>
          <p:nvPr/>
        </p:nvGrpSpPr>
        <p:grpSpPr>
          <a:xfrm>
            <a:off x="4267100" y="85950"/>
            <a:ext cx="3618900" cy="458100"/>
            <a:chOff x="4571900" y="619350"/>
            <a:chExt cx="3618900" cy="458100"/>
          </a:xfrm>
        </p:grpSpPr>
        <p:sp>
          <p:nvSpPr>
            <p:cNvPr id="193" name="Google Shape;193;p22"/>
            <p:cNvSpPr txBox="1"/>
            <p:nvPr/>
          </p:nvSpPr>
          <p:spPr>
            <a:xfrm>
              <a:off x="6005000" y="619350"/>
              <a:ext cx="752700" cy="45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2"/>
                  </a:solidFill>
                </a:rPr>
                <a:t>Queue</a:t>
              </a:r>
              <a:endParaRPr>
                <a:solidFill>
                  <a:schemeClr val="dk2"/>
                </a:solidFill>
              </a:endParaRPr>
            </a:p>
          </p:txBody>
        </p:sp>
        <p:cxnSp>
          <p:nvCxnSpPr>
            <p:cNvPr id="194" name="Google Shape;194;p22"/>
            <p:cNvCxnSpPr>
              <a:stCxn id="193" idx="3"/>
              <a:endCxn id="195" idx="1"/>
            </p:cNvCxnSpPr>
            <p:nvPr/>
          </p:nvCxnSpPr>
          <p:spPr>
            <a:xfrm>
              <a:off x="6757700" y="848400"/>
              <a:ext cx="1433100" cy="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6" name="Google Shape;196;p22"/>
            <p:cNvCxnSpPr>
              <a:stCxn id="197" idx="3"/>
              <a:endCxn id="193" idx="1"/>
            </p:cNvCxnSpPr>
            <p:nvPr/>
          </p:nvCxnSpPr>
          <p:spPr>
            <a:xfrm>
              <a:off x="4571900" y="848400"/>
              <a:ext cx="1433100" cy="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triangle"/>
              <a:tailEnd len="med" w="med" type="none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Graph Traversals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88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problem: For an arbitrary graph and a starting node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v</a:t>
            </a:r>
            <a:r>
              <a:rPr lang="en"/>
              <a:t>, find all nodes </a:t>
            </a:r>
            <a:r>
              <a:rPr i="1" lang="en"/>
              <a:t>reachable</a:t>
            </a:r>
            <a:r>
              <a:rPr lang="en"/>
              <a:t> (i.e., there exists a path) from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v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Possibly “do something” for each node (an iterator!)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E.g. Print to output, set some field, etc.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Related Questions: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Is an undirected graph connected?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Is a directed graph weakly / strongly connected?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For strongly, need a cycle back to starting node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Basic idea: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Keep following nodes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But “mark” nodes after visiting them, so the traversal terminates and processes each reachable node exactly once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Graph Traversal: Abstract Idea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1848900" y="1152475"/>
            <a:ext cx="5446200" cy="38721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traverseGraph(Node start) {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Set pending = emptySet();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pending.add(start)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>
                <a:solidFill>
                  <a:srgbClr val="980000"/>
                </a:solidFill>
                <a:latin typeface="Courier New"/>
                <a:ea typeface="Courier New"/>
                <a:cs typeface="Courier New"/>
                <a:sym typeface="Courier New"/>
              </a:rPr>
              <a:t>mark</a:t>
            </a: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start as visited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while(pending is not empty) {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next = pending.remove()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for each node u adjacent to next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if(u is not </a:t>
            </a:r>
            <a:r>
              <a:rPr b="1" lang="en">
                <a:solidFill>
                  <a:srgbClr val="980000"/>
                </a:solidFill>
                <a:latin typeface="Courier New"/>
                <a:ea typeface="Courier New"/>
                <a:cs typeface="Courier New"/>
                <a:sym typeface="Courier New"/>
              </a:rPr>
              <a:t>marked</a:t>
            </a: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">
                <a:solidFill>
                  <a:srgbClr val="980000"/>
                </a:solidFill>
                <a:latin typeface="Courier New"/>
                <a:ea typeface="Courier New"/>
                <a:cs typeface="Courier New"/>
                <a:sym typeface="Courier New"/>
              </a:rPr>
              <a:t>mark</a:t>
            </a: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u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pending.add(u)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}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time and options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9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Assuming add and remove are O(1), entire traversal is O(|E|)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Use an adjacency list representation</a:t>
            </a:r>
            <a:endParaRPr sz="2000"/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order we traverse depends entirely on how add and remove work/are implemented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>
                <a:solidFill>
                  <a:srgbClr val="0000FF"/>
                </a:solidFill>
              </a:rPr>
              <a:t>Depth-first graph search (DFS)</a:t>
            </a:r>
            <a:r>
              <a:rPr lang="en" sz="2000"/>
              <a:t>: a </a:t>
            </a:r>
            <a:r>
              <a:rPr b="1" lang="en" sz="2000">
                <a:solidFill>
                  <a:srgbClr val="980000"/>
                </a:solidFill>
              </a:rPr>
              <a:t>stack</a:t>
            </a:r>
            <a:endParaRPr b="1" sz="2000">
              <a:solidFill>
                <a:srgbClr val="980000"/>
              </a:solidFill>
            </a:endParaRPr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>
                <a:solidFill>
                  <a:srgbClr val="0000FF"/>
                </a:solidFill>
              </a:rPr>
              <a:t>Breadth-first graph search (BFS)</a:t>
            </a:r>
            <a:r>
              <a:rPr lang="en" sz="2000"/>
              <a:t>: a </a:t>
            </a:r>
            <a:r>
              <a:rPr b="1" lang="en" sz="2000">
                <a:solidFill>
                  <a:srgbClr val="980000"/>
                </a:solidFill>
              </a:rPr>
              <a:t>queue</a:t>
            </a:r>
            <a:endParaRPr b="1" sz="2000">
              <a:solidFill>
                <a:srgbClr val="980000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DFS and BFS are “big ideas” in computer science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en" sz="2000">
                <a:solidFill>
                  <a:srgbClr val="0000FF"/>
                </a:solidFill>
              </a:rPr>
              <a:t>Depth</a:t>
            </a:r>
            <a:r>
              <a:rPr lang="en" sz="2000"/>
              <a:t>: recursively explore one part before going back to the other parts not yet explored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b="1" lang="en" sz="2000">
                <a:solidFill>
                  <a:srgbClr val="0000FF"/>
                </a:solidFill>
              </a:rPr>
              <a:t>Breadth</a:t>
            </a:r>
            <a:r>
              <a:rPr lang="en" sz="2000"/>
              <a:t>: Explore areas closer to the start node first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Recursive DFS, Example: trees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9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tree is a graph and DFS and BFS are particularly easy to “see”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Order processed: A, B, D, E, C, F, G, H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Exactly what we called a “pre-order traversal” for trees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marking is not needed here, but we need it to support arbitrary graphs , we need a way to process each node exactly once</a:t>
            </a:r>
            <a:endParaRPr/>
          </a:p>
        </p:txBody>
      </p:sp>
      <p:grpSp>
        <p:nvGrpSpPr>
          <p:cNvPr id="81" name="Google Shape;81;p17"/>
          <p:cNvGrpSpPr/>
          <p:nvPr/>
        </p:nvGrpSpPr>
        <p:grpSpPr>
          <a:xfrm>
            <a:off x="908912" y="1555789"/>
            <a:ext cx="2283913" cy="2031920"/>
            <a:chOff x="5405375" y="966881"/>
            <a:chExt cx="3045217" cy="2660975"/>
          </a:xfrm>
        </p:grpSpPr>
        <p:sp>
          <p:nvSpPr>
            <p:cNvPr id="82" name="Google Shape;82;p17"/>
            <p:cNvSpPr/>
            <p:nvPr/>
          </p:nvSpPr>
          <p:spPr>
            <a:xfrm>
              <a:off x="6660692" y="966881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A</a:t>
              </a:r>
              <a:endParaRPr b="1" sz="1800"/>
            </a:p>
          </p:txBody>
        </p:sp>
        <p:sp>
          <p:nvSpPr>
            <p:cNvPr id="83" name="Google Shape;83;p17"/>
            <p:cNvSpPr/>
            <p:nvPr/>
          </p:nvSpPr>
          <p:spPr>
            <a:xfrm>
              <a:off x="5793225" y="1701846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B</a:t>
              </a:r>
              <a:endParaRPr b="1" sz="1800"/>
            </a:p>
          </p:txBody>
        </p:sp>
        <p:sp>
          <p:nvSpPr>
            <p:cNvPr id="84" name="Google Shape;84;p17"/>
            <p:cNvSpPr/>
            <p:nvPr/>
          </p:nvSpPr>
          <p:spPr>
            <a:xfrm>
              <a:off x="7459692" y="2485432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F</a:t>
              </a:r>
              <a:endParaRPr b="1" sz="1800"/>
            </a:p>
          </p:txBody>
        </p:sp>
        <p:sp>
          <p:nvSpPr>
            <p:cNvPr id="85" name="Google Shape;85;p17"/>
            <p:cNvSpPr/>
            <p:nvPr/>
          </p:nvSpPr>
          <p:spPr>
            <a:xfrm>
              <a:off x="7459692" y="1701850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C</a:t>
              </a:r>
              <a:endParaRPr b="1" sz="1800"/>
            </a:p>
          </p:txBody>
        </p:sp>
        <p:sp>
          <p:nvSpPr>
            <p:cNvPr id="86" name="Google Shape;86;p17"/>
            <p:cNvSpPr/>
            <p:nvPr/>
          </p:nvSpPr>
          <p:spPr>
            <a:xfrm>
              <a:off x="6227658" y="2396541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E</a:t>
              </a:r>
              <a:endParaRPr b="1" sz="1800"/>
            </a:p>
          </p:txBody>
        </p:sp>
        <p:sp>
          <p:nvSpPr>
            <p:cNvPr id="87" name="Google Shape;87;p17"/>
            <p:cNvSpPr/>
            <p:nvPr/>
          </p:nvSpPr>
          <p:spPr>
            <a:xfrm>
              <a:off x="5405375" y="2396525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D</a:t>
              </a:r>
              <a:endParaRPr b="1" sz="1800"/>
            </a:p>
          </p:txBody>
        </p:sp>
        <p:sp>
          <p:nvSpPr>
            <p:cNvPr id="88" name="Google Shape;88;p17"/>
            <p:cNvSpPr/>
            <p:nvPr/>
          </p:nvSpPr>
          <p:spPr>
            <a:xfrm>
              <a:off x="7915992" y="3120556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H</a:t>
              </a:r>
              <a:endParaRPr b="1" sz="1800"/>
            </a:p>
          </p:txBody>
        </p:sp>
        <p:sp>
          <p:nvSpPr>
            <p:cNvPr id="89" name="Google Shape;89;p17"/>
            <p:cNvSpPr/>
            <p:nvPr/>
          </p:nvSpPr>
          <p:spPr>
            <a:xfrm>
              <a:off x="6987492" y="3120556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G</a:t>
              </a:r>
              <a:endParaRPr b="1" sz="1800"/>
            </a:p>
          </p:txBody>
        </p:sp>
        <p:cxnSp>
          <p:nvCxnSpPr>
            <p:cNvPr id="90" name="Google Shape;90;p17"/>
            <p:cNvCxnSpPr>
              <a:stCxn id="87" idx="0"/>
              <a:endCxn id="83" idx="3"/>
            </p:cNvCxnSpPr>
            <p:nvPr/>
          </p:nvCxnSpPr>
          <p:spPr>
            <a:xfrm flipH="1" rot="10800000">
              <a:off x="5672675" y="2134925"/>
              <a:ext cx="198900" cy="261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triangle"/>
              <a:tailEnd len="med" w="med" type="none"/>
            </a:ln>
          </p:spPr>
        </p:cxnSp>
        <p:cxnSp>
          <p:nvCxnSpPr>
            <p:cNvPr id="91" name="Google Shape;91;p17"/>
            <p:cNvCxnSpPr>
              <a:stCxn id="86" idx="0"/>
              <a:endCxn id="83" idx="5"/>
            </p:cNvCxnSpPr>
            <p:nvPr/>
          </p:nvCxnSpPr>
          <p:spPr>
            <a:xfrm rot="10800000">
              <a:off x="6249558" y="2134941"/>
              <a:ext cx="245400" cy="261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triangle"/>
              <a:tailEnd len="med" w="med" type="none"/>
            </a:ln>
          </p:spPr>
        </p:cxnSp>
        <p:cxnSp>
          <p:nvCxnSpPr>
            <p:cNvPr id="92" name="Google Shape;92;p17"/>
            <p:cNvCxnSpPr>
              <a:stCxn id="83" idx="0"/>
              <a:endCxn id="82" idx="3"/>
            </p:cNvCxnSpPr>
            <p:nvPr/>
          </p:nvCxnSpPr>
          <p:spPr>
            <a:xfrm flipH="1" rot="10800000">
              <a:off x="6060525" y="1399746"/>
              <a:ext cx="678600" cy="3021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triangle"/>
              <a:tailEnd len="med" w="med" type="none"/>
            </a:ln>
          </p:spPr>
        </p:cxnSp>
        <p:cxnSp>
          <p:nvCxnSpPr>
            <p:cNvPr id="93" name="Google Shape;93;p17"/>
            <p:cNvCxnSpPr>
              <a:stCxn id="82" idx="5"/>
              <a:endCxn id="85" idx="0"/>
            </p:cNvCxnSpPr>
            <p:nvPr/>
          </p:nvCxnSpPr>
          <p:spPr>
            <a:xfrm>
              <a:off x="7117001" y="1399889"/>
              <a:ext cx="609900" cy="3021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94" name="Google Shape;94;p17"/>
            <p:cNvCxnSpPr>
              <a:stCxn id="85" idx="4"/>
              <a:endCxn id="84" idx="0"/>
            </p:cNvCxnSpPr>
            <p:nvPr/>
          </p:nvCxnSpPr>
          <p:spPr>
            <a:xfrm>
              <a:off x="7726992" y="2209150"/>
              <a:ext cx="0" cy="2763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95" name="Google Shape;95;p17"/>
            <p:cNvCxnSpPr>
              <a:stCxn id="84" idx="3"/>
              <a:endCxn id="89" idx="0"/>
            </p:cNvCxnSpPr>
            <p:nvPr/>
          </p:nvCxnSpPr>
          <p:spPr>
            <a:xfrm flipH="1">
              <a:off x="7254782" y="2918440"/>
              <a:ext cx="283200" cy="2022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96" name="Google Shape;96;p17"/>
            <p:cNvCxnSpPr>
              <a:stCxn id="84" idx="5"/>
              <a:endCxn id="88" idx="0"/>
            </p:cNvCxnSpPr>
            <p:nvPr/>
          </p:nvCxnSpPr>
          <p:spPr>
            <a:xfrm>
              <a:off x="7916001" y="2918440"/>
              <a:ext cx="267300" cy="2022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97" name="Google Shape;97;p17"/>
          <p:cNvSpPr txBox="1"/>
          <p:nvPr>
            <p:ph idx="1" type="body"/>
          </p:nvPr>
        </p:nvSpPr>
        <p:spPr>
          <a:xfrm>
            <a:off x="3721400" y="1623750"/>
            <a:ext cx="4517700" cy="18960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DFS(Node start) {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mark and “process”</a:t>
            </a:r>
            <a:r>
              <a:rPr b="1" lang="en" sz="1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(eg print)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start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for each node u adjacent to start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if u is not </a:t>
            </a:r>
            <a:r>
              <a:rPr b="1" lang="en" sz="1600">
                <a:solidFill>
                  <a:srgbClr val="980000"/>
                </a:solidFill>
                <a:latin typeface="Courier New"/>
                <a:ea typeface="Courier New"/>
                <a:cs typeface="Courier New"/>
                <a:sym typeface="Courier New"/>
              </a:rPr>
              <a:t>marked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DFS(u)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DFS with a stack, Example: trees</a:t>
            </a:r>
            <a:endParaRPr/>
          </a:p>
        </p:txBody>
      </p:sp>
      <p:sp>
        <p:nvSpPr>
          <p:cNvPr id="103" name="Google Shape;103;p18"/>
          <p:cNvSpPr txBox="1"/>
          <p:nvPr>
            <p:ph idx="1" type="body"/>
          </p:nvPr>
        </p:nvSpPr>
        <p:spPr>
          <a:xfrm>
            <a:off x="311700" y="1152475"/>
            <a:ext cx="8520600" cy="39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tree is a graph and DFS and BFS are particularly easy to “see”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89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Order processed: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different but perfectly fine traversal</a:t>
            </a:r>
            <a:endParaRPr/>
          </a:p>
        </p:txBody>
      </p:sp>
      <p:grpSp>
        <p:nvGrpSpPr>
          <p:cNvPr id="104" name="Google Shape;104;p18"/>
          <p:cNvGrpSpPr/>
          <p:nvPr/>
        </p:nvGrpSpPr>
        <p:grpSpPr>
          <a:xfrm>
            <a:off x="299312" y="1708189"/>
            <a:ext cx="2283913" cy="2031920"/>
            <a:chOff x="5405375" y="966881"/>
            <a:chExt cx="3045217" cy="2660975"/>
          </a:xfrm>
        </p:grpSpPr>
        <p:sp>
          <p:nvSpPr>
            <p:cNvPr id="105" name="Google Shape;105;p18"/>
            <p:cNvSpPr/>
            <p:nvPr/>
          </p:nvSpPr>
          <p:spPr>
            <a:xfrm>
              <a:off x="6660692" y="966881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A</a:t>
              </a:r>
              <a:endParaRPr b="1" sz="1800"/>
            </a:p>
          </p:txBody>
        </p:sp>
        <p:sp>
          <p:nvSpPr>
            <p:cNvPr id="106" name="Google Shape;106;p18"/>
            <p:cNvSpPr/>
            <p:nvPr/>
          </p:nvSpPr>
          <p:spPr>
            <a:xfrm>
              <a:off x="5793225" y="1701846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B</a:t>
              </a:r>
              <a:endParaRPr b="1" sz="1800"/>
            </a:p>
          </p:txBody>
        </p:sp>
        <p:sp>
          <p:nvSpPr>
            <p:cNvPr id="107" name="Google Shape;107;p18"/>
            <p:cNvSpPr/>
            <p:nvPr/>
          </p:nvSpPr>
          <p:spPr>
            <a:xfrm>
              <a:off x="7459692" y="2485432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F</a:t>
              </a:r>
              <a:endParaRPr b="1" sz="1800"/>
            </a:p>
          </p:txBody>
        </p:sp>
        <p:sp>
          <p:nvSpPr>
            <p:cNvPr id="108" name="Google Shape;108;p18"/>
            <p:cNvSpPr/>
            <p:nvPr/>
          </p:nvSpPr>
          <p:spPr>
            <a:xfrm>
              <a:off x="7459692" y="1701850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C</a:t>
              </a:r>
              <a:endParaRPr b="1" sz="1800"/>
            </a:p>
          </p:txBody>
        </p:sp>
        <p:sp>
          <p:nvSpPr>
            <p:cNvPr id="109" name="Google Shape;109;p18"/>
            <p:cNvSpPr/>
            <p:nvPr/>
          </p:nvSpPr>
          <p:spPr>
            <a:xfrm>
              <a:off x="6227658" y="2396541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E</a:t>
              </a:r>
              <a:endParaRPr b="1" sz="1800"/>
            </a:p>
          </p:txBody>
        </p:sp>
        <p:sp>
          <p:nvSpPr>
            <p:cNvPr id="110" name="Google Shape;110;p18"/>
            <p:cNvSpPr/>
            <p:nvPr/>
          </p:nvSpPr>
          <p:spPr>
            <a:xfrm>
              <a:off x="5405375" y="2396525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D</a:t>
              </a:r>
              <a:endParaRPr b="1" sz="1800"/>
            </a:p>
          </p:txBody>
        </p:sp>
        <p:sp>
          <p:nvSpPr>
            <p:cNvPr id="111" name="Google Shape;111;p18"/>
            <p:cNvSpPr/>
            <p:nvPr/>
          </p:nvSpPr>
          <p:spPr>
            <a:xfrm>
              <a:off x="7915992" y="3120556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H</a:t>
              </a:r>
              <a:endParaRPr b="1" sz="1800"/>
            </a:p>
          </p:txBody>
        </p:sp>
        <p:sp>
          <p:nvSpPr>
            <p:cNvPr id="112" name="Google Shape;112;p18"/>
            <p:cNvSpPr/>
            <p:nvPr/>
          </p:nvSpPr>
          <p:spPr>
            <a:xfrm>
              <a:off x="6987492" y="3120556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G</a:t>
              </a:r>
              <a:endParaRPr b="1" sz="1800"/>
            </a:p>
          </p:txBody>
        </p:sp>
        <p:cxnSp>
          <p:nvCxnSpPr>
            <p:cNvPr id="113" name="Google Shape;113;p18"/>
            <p:cNvCxnSpPr>
              <a:stCxn id="110" idx="0"/>
              <a:endCxn id="106" idx="3"/>
            </p:cNvCxnSpPr>
            <p:nvPr/>
          </p:nvCxnSpPr>
          <p:spPr>
            <a:xfrm flipH="1" rot="10800000">
              <a:off x="5672675" y="2134925"/>
              <a:ext cx="198900" cy="261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triangle"/>
              <a:tailEnd len="med" w="med" type="none"/>
            </a:ln>
          </p:spPr>
        </p:cxnSp>
        <p:cxnSp>
          <p:nvCxnSpPr>
            <p:cNvPr id="114" name="Google Shape;114;p18"/>
            <p:cNvCxnSpPr>
              <a:stCxn id="109" idx="0"/>
              <a:endCxn id="106" idx="5"/>
            </p:cNvCxnSpPr>
            <p:nvPr/>
          </p:nvCxnSpPr>
          <p:spPr>
            <a:xfrm rot="10800000">
              <a:off x="6249558" y="2134941"/>
              <a:ext cx="245400" cy="261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triangle"/>
              <a:tailEnd len="med" w="med" type="none"/>
            </a:ln>
          </p:spPr>
        </p:cxnSp>
        <p:cxnSp>
          <p:nvCxnSpPr>
            <p:cNvPr id="115" name="Google Shape;115;p18"/>
            <p:cNvCxnSpPr>
              <a:stCxn id="106" idx="0"/>
              <a:endCxn id="105" idx="3"/>
            </p:cNvCxnSpPr>
            <p:nvPr/>
          </p:nvCxnSpPr>
          <p:spPr>
            <a:xfrm flipH="1" rot="10800000">
              <a:off x="6060525" y="1399746"/>
              <a:ext cx="678600" cy="3021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triangle"/>
              <a:tailEnd len="med" w="med" type="none"/>
            </a:ln>
          </p:spPr>
        </p:cxnSp>
        <p:cxnSp>
          <p:nvCxnSpPr>
            <p:cNvPr id="116" name="Google Shape;116;p18"/>
            <p:cNvCxnSpPr>
              <a:stCxn id="105" idx="5"/>
              <a:endCxn id="108" idx="0"/>
            </p:cNvCxnSpPr>
            <p:nvPr/>
          </p:nvCxnSpPr>
          <p:spPr>
            <a:xfrm>
              <a:off x="7117001" y="1399889"/>
              <a:ext cx="609900" cy="3021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17" name="Google Shape;117;p18"/>
            <p:cNvCxnSpPr>
              <a:stCxn id="108" idx="4"/>
              <a:endCxn id="107" idx="0"/>
            </p:cNvCxnSpPr>
            <p:nvPr/>
          </p:nvCxnSpPr>
          <p:spPr>
            <a:xfrm>
              <a:off x="7726992" y="2209150"/>
              <a:ext cx="0" cy="2763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18" name="Google Shape;118;p18"/>
            <p:cNvCxnSpPr>
              <a:stCxn id="107" idx="3"/>
              <a:endCxn id="112" idx="0"/>
            </p:cNvCxnSpPr>
            <p:nvPr/>
          </p:nvCxnSpPr>
          <p:spPr>
            <a:xfrm flipH="1">
              <a:off x="7254782" y="2918440"/>
              <a:ext cx="283200" cy="2022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19" name="Google Shape;119;p18"/>
            <p:cNvCxnSpPr>
              <a:stCxn id="107" idx="5"/>
              <a:endCxn id="111" idx="0"/>
            </p:cNvCxnSpPr>
            <p:nvPr/>
          </p:nvCxnSpPr>
          <p:spPr>
            <a:xfrm>
              <a:off x="7916001" y="2918440"/>
              <a:ext cx="267300" cy="2022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120" name="Google Shape;120;p18"/>
          <p:cNvSpPr txBox="1"/>
          <p:nvPr>
            <p:ph idx="1" type="body"/>
          </p:nvPr>
        </p:nvSpPr>
        <p:spPr>
          <a:xfrm>
            <a:off x="3994800" y="1623750"/>
            <a:ext cx="4837500" cy="26205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DFS2(Node start) {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initialize stack s to hold start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mark start as visited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while(s is not empty) {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next = s.pop() // and “process”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for each node u adjacent to next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if(u is not marked)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mark u and push onto s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21" name="Google Shape;121;p18"/>
          <p:cNvCxnSpPr/>
          <p:nvPr/>
        </p:nvCxnSpPr>
        <p:spPr>
          <a:xfrm flipH="1" rot="10800000">
            <a:off x="3011600" y="3443825"/>
            <a:ext cx="764700" cy="7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2" name="Google Shape;122;p18"/>
          <p:cNvCxnSpPr/>
          <p:nvPr/>
        </p:nvCxnSpPr>
        <p:spPr>
          <a:xfrm>
            <a:off x="3011600" y="1634100"/>
            <a:ext cx="0" cy="1825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" name="Google Shape;123;p18"/>
          <p:cNvCxnSpPr/>
          <p:nvPr/>
        </p:nvCxnSpPr>
        <p:spPr>
          <a:xfrm>
            <a:off x="3776300" y="1618025"/>
            <a:ext cx="0" cy="1825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4" name="Google Shape;124;p18"/>
          <p:cNvSpPr txBox="1"/>
          <p:nvPr/>
        </p:nvSpPr>
        <p:spPr>
          <a:xfrm>
            <a:off x="2937500" y="3361650"/>
            <a:ext cx="912900" cy="1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</a:rPr>
              <a:t>stack</a:t>
            </a:r>
            <a:endParaRPr sz="16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BFS with a queue, Example: trees</a:t>
            </a:r>
            <a:endParaRPr/>
          </a:p>
        </p:txBody>
      </p:sp>
      <p:sp>
        <p:nvSpPr>
          <p:cNvPr id="130" name="Google Shape;130;p19"/>
          <p:cNvSpPr txBox="1"/>
          <p:nvPr>
            <p:ph idx="1" type="body"/>
          </p:nvPr>
        </p:nvSpPr>
        <p:spPr>
          <a:xfrm>
            <a:off x="311700" y="1152475"/>
            <a:ext cx="8520600" cy="39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tree is a graph and DFS and BFS are particularly easy to “see”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89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Order processed: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“level-order” traversal</a:t>
            </a:r>
            <a:endParaRPr/>
          </a:p>
        </p:txBody>
      </p:sp>
      <p:grpSp>
        <p:nvGrpSpPr>
          <p:cNvPr id="131" name="Google Shape;131;p19"/>
          <p:cNvGrpSpPr/>
          <p:nvPr/>
        </p:nvGrpSpPr>
        <p:grpSpPr>
          <a:xfrm>
            <a:off x="299312" y="1555789"/>
            <a:ext cx="2283913" cy="2031920"/>
            <a:chOff x="5405375" y="966881"/>
            <a:chExt cx="3045217" cy="2660975"/>
          </a:xfrm>
        </p:grpSpPr>
        <p:sp>
          <p:nvSpPr>
            <p:cNvPr id="132" name="Google Shape;132;p19"/>
            <p:cNvSpPr/>
            <p:nvPr/>
          </p:nvSpPr>
          <p:spPr>
            <a:xfrm>
              <a:off x="6660692" y="966881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A</a:t>
              </a:r>
              <a:endParaRPr b="1" sz="1800"/>
            </a:p>
          </p:txBody>
        </p:sp>
        <p:sp>
          <p:nvSpPr>
            <p:cNvPr id="133" name="Google Shape;133;p19"/>
            <p:cNvSpPr/>
            <p:nvPr/>
          </p:nvSpPr>
          <p:spPr>
            <a:xfrm>
              <a:off x="5793225" y="1701846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B</a:t>
              </a:r>
              <a:endParaRPr b="1" sz="1800"/>
            </a:p>
          </p:txBody>
        </p:sp>
        <p:sp>
          <p:nvSpPr>
            <p:cNvPr id="134" name="Google Shape;134;p19"/>
            <p:cNvSpPr/>
            <p:nvPr/>
          </p:nvSpPr>
          <p:spPr>
            <a:xfrm>
              <a:off x="7459692" y="2485432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F</a:t>
              </a:r>
              <a:endParaRPr b="1" sz="1800"/>
            </a:p>
          </p:txBody>
        </p:sp>
        <p:sp>
          <p:nvSpPr>
            <p:cNvPr id="135" name="Google Shape;135;p19"/>
            <p:cNvSpPr/>
            <p:nvPr/>
          </p:nvSpPr>
          <p:spPr>
            <a:xfrm>
              <a:off x="7459692" y="1701850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C</a:t>
              </a:r>
              <a:endParaRPr b="1" sz="1800"/>
            </a:p>
          </p:txBody>
        </p:sp>
        <p:sp>
          <p:nvSpPr>
            <p:cNvPr id="136" name="Google Shape;136;p19"/>
            <p:cNvSpPr/>
            <p:nvPr/>
          </p:nvSpPr>
          <p:spPr>
            <a:xfrm>
              <a:off x="6227658" y="2396541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E</a:t>
              </a:r>
              <a:endParaRPr b="1" sz="1800"/>
            </a:p>
          </p:txBody>
        </p:sp>
        <p:sp>
          <p:nvSpPr>
            <p:cNvPr id="137" name="Google Shape;137;p19"/>
            <p:cNvSpPr/>
            <p:nvPr/>
          </p:nvSpPr>
          <p:spPr>
            <a:xfrm>
              <a:off x="5405375" y="2396525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D</a:t>
              </a:r>
              <a:endParaRPr b="1" sz="1800"/>
            </a:p>
          </p:txBody>
        </p:sp>
        <p:sp>
          <p:nvSpPr>
            <p:cNvPr id="138" name="Google Shape;138;p19"/>
            <p:cNvSpPr/>
            <p:nvPr/>
          </p:nvSpPr>
          <p:spPr>
            <a:xfrm>
              <a:off x="7915992" y="3120556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H</a:t>
              </a:r>
              <a:endParaRPr b="1" sz="1800"/>
            </a:p>
          </p:txBody>
        </p:sp>
        <p:sp>
          <p:nvSpPr>
            <p:cNvPr id="139" name="Google Shape;139;p19"/>
            <p:cNvSpPr/>
            <p:nvPr/>
          </p:nvSpPr>
          <p:spPr>
            <a:xfrm>
              <a:off x="6987492" y="3120556"/>
              <a:ext cx="534600" cy="507300"/>
            </a:xfrm>
            <a:prstGeom prst="ellipse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G</a:t>
              </a:r>
              <a:endParaRPr b="1" sz="1800"/>
            </a:p>
          </p:txBody>
        </p:sp>
        <p:cxnSp>
          <p:nvCxnSpPr>
            <p:cNvPr id="140" name="Google Shape;140;p19"/>
            <p:cNvCxnSpPr>
              <a:stCxn id="137" idx="0"/>
              <a:endCxn id="133" idx="3"/>
            </p:cNvCxnSpPr>
            <p:nvPr/>
          </p:nvCxnSpPr>
          <p:spPr>
            <a:xfrm flipH="1" rot="10800000">
              <a:off x="5672675" y="2134925"/>
              <a:ext cx="198900" cy="261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triangle"/>
              <a:tailEnd len="med" w="med" type="none"/>
            </a:ln>
          </p:spPr>
        </p:cxnSp>
        <p:cxnSp>
          <p:nvCxnSpPr>
            <p:cNvPr id="141" name="Google Shape;141;p19"/>
            <p:cNvCxnSpPr>
              <a:stCxn id="136" idx="0"/>
              <a:endCxn id="133" idx="5"/>
            </p:cNvCxnSpPr>
            <p:nvPr/>
          </p:nvCxnSpPr>
          <p:spPr>
            <a:xfrm rot="10800000">
              <a:off x="6249558" y="2134941"/>
              <a:ext cx="245400" cy="261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triangle"/>
              <a:tailEnd len="med" w="med" type="none"/>
            </a:ln>
          </p:spPr>
        </p:cxnSp>
        <p:cxnSp>
          <p:nvCxnSpPr>
            <p:cNvPr id="142" name="Google Shape;142;p19"/>
            <p:cNvCxnSpPr>
              <a:stCxn id="133" idx="0"/>
              <a:endCxn id="132" idx="3"/>
            </p:cNvCxnSpPr>
            <p:nvPr/>
          </p:nvCxnSpPr>
          <p:spPr>
            <a:xfrm flipH="1" rot="10800000">
              <a:off x="6060525" y="1399746"/>
              <a:ext cx="678600" cy="3021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triangle"/>
              <a:tailEnd len="med" w="med" type="none"/>
            </a:ln>
          </p:spPr>
        </p:cxnSp>
        <p:cxnSp>
          <p:nvCxnSpPr>
            <p:cNvPr id="143" name="Google Shape;143;p19"/>
            <p:cNvCxnSpPr>
              <a:stCxn id="132" idx="5"/>
              <a:endCxn id="135" idx="0"/>
            </p:cNvCxnSpPr>
            <p:nvPr/>
          </p:nvCxnSpPr>
          <p:spPr>
            <a:xfrm>
              <a:off x="7117001" y="1399889"/>
              <a:ext cx="609900" cy="3021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44" name="Google Shape;144;p19"/>
            <p:cNvCxnSpPr>
              <a:stCxn id="135" idx="4"/>
              <a:endCxn id="134" idx="0"/>
            </p:cNvCxnSpPr>
            <p:nvPr/>
          </p:nvCxnSpPr>
          <p:spPr>
            <a:xfrm>
              <a:off x="7726992" y="2209150"/>
              <a:ext cx="0" cy="2763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45" name="Google Shape;145;p19"/>
            <p:cNvCxnSpPr>
              <a:stCxn id="134" idx="3"/>
              <a:endCxn id="139" idx="0"/>
            </p:cNvCxnSpPr>
            <p:nvPr/>
          </p:nvCxnSpPr>
          <p:spPr>
            <a:xfrm flipH="1">
              <a:off x="7254782" y="2918440"/>
              <a:ext cx="283200" cy="2022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46" name="Google Shape;146;p19"/>
            <p:cNvCxnSpPr>
              <a:stCxn id="134" idx="5"/>
              <a:endCxn id="138" idx="0"/>
            </p:cNvCxnSpPr>
            <p:nvPr/>
          </p:nvCxnSpPr>
          <p:spPr>
            <a:xfrm>
              <a:off x="7916001" y="2918440"/>
              <a:ext cx="267300" cy="2022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147" name="Google Shape;147;p19"/>
          <p:cNvSpPr txBox="1"/>
          <p:nvPr>
            <p:ph idx="1" type="body"/>
          </p:nvPr>
        </p:nvSpPr>
        <p:spPr>
          <a:xfrm>
            <a:off x="3994800" y="1623750"/>
            <a:ext cx="4837500" cy="26205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BFS(Node start) {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initialize stack s to hold start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mark start as visited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while(s is not empty) {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next = s.pop() // and “process”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for each node u adjacent to next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if(u is not marked)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mark u and push onto s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48" name="Google Shape;148;p19"/>
          <p:cNvCxnSpPr/>
          <p:nvPr/>
        </p:nvCxnSpPr>
        <p:spPr>
          <a:xfrm>
            <a:off x="954200" y="4213625"/>
            <a:ext cx="2517600" cy="72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9" name="Google Shape;149;p19"/>
          <p:cNvCxnSpPr/>
          <p:nvPr/>
        </p:nvCxnSpPr>
        <p:spPr>
          <a:xfrm flipH="1">
            <a:off x="954200" y="3804800"/>
            <a:ext cx="7800" cy="417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0" name="Google Shape;150;p19"/>
          <p:cNvSpPr txBox="1"/>
          <p:nvPr/>
        </p:nvSpPr>
        <p:spPr>
          <a:xfrm>
            <a:off x="105350" y="3767375"/>
            <a:ext cx="912900" cy="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</a:rPr>
              <a:t>queue</a:t>
            </a:r>
            <a:endParaRPr sz="1600">
              <a:solidFill>
                <a:schemeClr val="dk2"/>
              </a:solidFill>
            </a:endParaRPr>
          </a:p>
        </p:txBody>
      </p:sp>
      <p:cxnSp>
        <p:nvCxnSpPr>
          <p:cNvPr id="151" name="Google Shape;151;p19"/>
          <p:cNvCxnSpPr/>
          <p:nvPr/>
        </p:nvCxnSpPr>
        <p:spPr>
          <a:xfrm>
            <a:off x="954200" y="3804800"/>
            <a:ext cx="2517600" cy="72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2" name="Google Shape;152;p19"/>
          <p:cNvCxnSpPr/>
          <p:nvPr/>
        </p:nvCxnSpPr>
        <p:spPr>
          <a:xfrm flipH="1">
            <a:off x="3468800" y="3804800"/>
            <a:ext cx="7800" cy="417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DFS/BFS Comparison</a:t>
            </a:r>
            <a:endParaRPr/>
          </a:p>
        </p:txBody>
      </p:sp>
      <p:sp>
        <p:nvSpPr>
          <p:cNvPr id="158" name="Google Shape;158;p20"/>
          <p:cNvSpPr txBox="1"/>
          <p:nvPr>
            <p:ph idx="1" type="body"/>
          </p:nvPr>
        </p:nvSpPr>
        <p:spPr>
          <a:xfrm>
            <a:off x="311700" y="1152475"/>
            <a:ext cx="8520600" cy="39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Breadth-first search:</a:t>
            </a:r>
            <a:endParaRPr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Always finds shortest paths, i.e., “optimal solutions</a:t>
            </a:r>
            <a:endParaRPr/>
          </a:p>
          <a:p>
            <a:pPr indent="-325755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Better for “what is the shortest path from </a:t>
            </a:r>
            <a:r>
              <a:rPr b="1" lang="en"/>
              <a:t>x</a:t>
            </a:r>
            <a:r>
              <a:rPr lang="en"/>
              <a:t> to </a:t>
            </a:r>
            <a:r>
              <a:rPr b="1" lang="en"/>
              <a:t>y</a:t>
            </a:r>
            <a:r>
              <a:rPr lang="en"/>
              <a:t>”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Queue may hold O(|V|) nodes (e.g. at the bottom level of binary tree of height h, 2</a:t>
            </a:r>
            <a:r>
              <a:rPr baseline="30000" lang="en"/>
              <a:t>h</a:t>
            </a:r>
            <a:r>
              <a:rPr lang="en"/>
              <a:t> nodes in queue)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Depth-first search:</a:t>
            </a:r>
            <a:endParaRPr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Can use less space in finding a path</a:t>
            </a:r>
            <a:endParaRPr/>
          </a:p>
          <a:p>
            <a:pPr indent="-325755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If </a:t>
            </a:r>
            <a:r>
              <a:rPr i="1" lang="en"/>
              <a:t>longest path</a:t>
            </a:r>
            <a:r>
              <a:rPr lang="en"/>
              <a:t> in the graph is </a:t>
            </a:r>
            <a:r>
              <a:rPr b="1" lang="en"/>
              <a:t>p</a:t>
            </a:r>
            <a:r>
              <a:rPr lang="en"/>
              <a:t> and highest out-degree is </a:t>
            </a:r>
            <a:r>
              <a:rPr b="1" lang="en"/>
              <a:t>d</a:t>
            </a:r>
            <a:r>
              <a:rPr lang="en"/>
              <a:t> then DFS stack never has more than </a:t>
            </a:r>
            <a:r>
              <a:rPr b="1" lang="en"/>
              <a:t>d*p</a:t>
            </a:r>
            <a:r>
              <a:rPr lang="en"/>
              <a:t> elements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A third approach: </a:t>
            </a:r>
            <a:r>
              <a:rPr i="1" lang="en"/>
              <a:t>Iterative deepening (IDDFS)</a:t>
            </a:r>
            <a:r>
              <a:rPr lang="en"/>
              <a:t>:</a:t>
            </a:r>
            <a:endParaRPr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Try DFS but don’t allow recursion more than </a:t>
            </a:r>
            <a:r>
              <a:rPr b="1" lang="en"/>
              <a:t>K</a:t>
            </a:r>
            <a:r>
              <a:rPr lang="en"/>
              <a:t> levels deep.</a:t>
            </a:r>
            <a:endParaRPr/>
          </a:p>
          <a:p>
            <a:pPr indent="-325755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If that fails, increment </a:t>
            </a:r>
            <a:r>
              <a:rPr b="1" lang="en"/>
              <a:t>K</a:t>
            </a:r>
            <a:r>
              <a:rPr lang="en"/>
              <a:t> and start the entire search over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Like BFS, finds shortest paths. Like DFS, less space.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Saving the path</a:t>
            </a:r>
            <a:endParaRPr/>
          </a:p>
        </p:txBody>
      </p:sp>
      <p:sp>
        <p:nvSpPr>
          <p:cNvPr id="164" name="Google Shape;164;p21"/>
          <p:cNvSpPr txBox="1"/>
          <p:nvPr>
            <p:ph idx="1" type="body"/>
          </p:nvPr>
        </p:nvSpPr>
        <p:spPr>
          <a:xfrm>
            <a:off x="311700" y="1152475"/>
            <a:ext cx="8520600" cy="38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Our graph traversals can answer the “reachability question”: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“</a:t>
            </a:r>
            <a:r>
              <a:rPr b="1" i="1" lang="en" u="sng"/>
              <a:t>Is there</a:t>
            </a:r>
            <a:r>
              <a:rPr lang="en"/>
              <a:t> a path from node x to node y?”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Q: But what if we want to </a:t>
            </a:r>
            <a:r>
              <a:rPr b="1" i="1" lang="en" u="sng"/>
              <a:t>output the actual path</a:t>
            </a:r>
            <a:r>
              <a:rPr lang="en"/>
              <a:t>?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Like </a:t>
            </a:r>
            <a:r>
              <a:rPr lang="en" u="sng"/>
              <a:t>getting driving directions</a:t>
            </a:r>
            <a:r>
              <a:rPr lang="en"/>
              <a:t> rather than just knowing it’s possible to get there!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A: Like this: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Instead of just “marking” a node, store the </a:t>
            </a:r>
            <a:r>
              <a:rPr b="1" lang="en" u="sng"/>
              <a:t>previous node</a:t>
            </a:r>
            <a:r>
              <a:rPr lang="en"/>
              <a:t> along the path (when processing </a:t>
            </a:r>
            <a:r>
              <a:rPr b="1" lang="en"/>
              <a:t>u</a:t>
            </a:r>
            <a:r>
              <a:rPr lang="en"/>
              <a:t> causes us to add </a:t>
            </a:r>
            <a:r>
              <a:rPr b="1" lang="en"/>
              <a:t>v</a:t>
            </a:r>
            <a:r>
              <a:rPr lang="en"/>
              <a:t> to the search, set </a:t>
            </a:r>
            <a:r>
              <a:rPr b="1" lang="en"/>
              <a:t>v.pred</a:t>
            </a:r>
            <a:r>
              <a:rPr lang="en"/>
              <a:t> field to be </a:t>
            </a:r>
            <a:r>
              <a:rPr b="1" lang="en"/>
              <a:t>u</a:t>
            </a:r>
            <a:r>
              <a:rPr lang="en"/>
              <a:t>)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When you reach the goal, follow </a:t>
            </a:r>
            <a:r>
              <a:rPr b="1" lang="en"/>
              <a:t>pred</a:t>
            </a:r>
            <a:r>
              <a:rPr lang="en"/>
              <a:t> fields backwards to where you started (and then reverse the answer)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If just wanted path </a:t>
            </a:r>
            <a:r>
              <a:rPr i="1" lang="en"/>
              <a:t>length</a:t>
            </a:r>
            <a:r>
              <a:rPr lang="en"/>
              <a:t>, could put the integer distance at each node instead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