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ea0414c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ea0414c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cea0414c90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cea0414c90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Don’t have to do this for P2, but cool!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ea0414c9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cea0414c9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 minutes here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cea0414c90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cea0414c90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cea0414c90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cea0414c90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cea0414c90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cea0414c90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cea0414c90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cea0414c90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cea0414c90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cea0414c90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Real work is in the partitioning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cea0414c90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cea0414c90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Runtime: divide n - then hopefully divide in about half, which is logn levels -&gt; n log 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if bad pivot: n + T(n-1)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cea0414c90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cea0414c90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cea0414c90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cea0414c90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ea0414c9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ea0414c9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cea0414c90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cea0414c90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2cea0414c90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2cea0414c90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cea0414c90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cea0414c90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cea0414c90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cea0414c90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 minutes here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cea0414c90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2cea0414c90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2cea0414c90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2cea0414c90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2cea0414c90_0_1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8" name="Google Shape;388;g2cea0414c90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cea0414c90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2cea0414c90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2cea0414c90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2cea0414c90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2cea0414c90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2cea0414c90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ea0414c9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ea0414c9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cea0414c90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2cea0414c90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cea0414c90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2cea0414c90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Best: same as merge sort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Worst: T(n) = T(n-1) + n (same as selection sort)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Average: same as best, see proof in text book if you’re curious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cea0414c9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cea0414c9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ea0414c90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ea0414c9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inserting cards into your hand as you draw from a deck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cea0414c90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cea0414c90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But if you just want to find the smallest N items, this would work better than insertion sort!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ea0414c9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ea0414c9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cea0414c9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cea0414c9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14.5 minutes here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ea0414c90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cea0414c90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image" Target="../media/image45.png"/><Relationship Id="rId10" Type="http://schemas.openxmlformats.org/officeDocument/2006/relationships/image" Target="../media/image56.png"/><Relationship Id="rId13" Type="http://schemas.openxmlformats.org/officeDocument/2006/relationships/image" Target="../media/image54.png"/><Relationship Id="rId12" Type="http://schemas.openxmlformats.org/officeDocument/2006/relationships/image" Target="../media/image3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0.png"/><Relationship Id="rId4" Type="http://schemas.openxmlformats.org/officeDocument/2006/relationships/image" Target="../media/image41.png"/><Relationship Id="rId9" Type="http://schemas.openxmlformats.org/officeDocument/2006/relationships/image" Target="../media/image47.png"/><Relationship Id="rId15" Type="http://schemas.openxmlformats.org/officeDocument/2006/relationships/image" Target="../media/image55.png"/><Relationship Id="rId14" Type="http://schemas.openxmlformats.org/officeDocument/2006/relationships/image" Target="../media/image51.png"/><Relationship Id="rId16" Type="http://schemas.openxmlformats.org/officeDocument/2006/relationships/image" Target="../media/image48.png"/><Relationship Id="rId5" Type="http://schemas.openxmlformats.org/officeDocument/2006/relationships/image" Target="../media/image31.png"/><Relationship Id="rId6" Type="http://schemas.openxmlformats.org/officeDocument/2006/relationships/image" Target="../media/image37.png"/><Relationship Id="rId7" Type="http://schemas.openxmlformats.org/officeDocument/2006/relationships/image" Target="../media/image36.png"/><Relationship Id="rId8" Type="http://schemas.openxmlformats.org/officeDocument/2006/relationships/image" Target="../media/image5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7.png"/><Relationship Id="rId4" Type="http://schemas.openxmlformats.org/officeDocument/2006/relationships/image" Target="../media/image71.png"/><Relationship Id="rId5" Type="http://schemas.openxmlformats.org/officeDocument/2006/relationships/image" Target="../media/image4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4.png"/><Relationship Id="rId4" Type="http://schemas.openxmlformats.org/officeDocument/2006/relationships/image" Target="../media/image59.png"/><Relationship Id="rId5" Type="http://schemas.openxmlformats.org/officeDocument/2006/relationships/image" Target="../media/image6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4.png"/><Relationship Id="rId4" Type="http://schemas.openxmlformats.org/officeDocument/2006/relationships/image" Target="../media/image6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3.png"/><Relationship Id="rId4" Type="http://schemas.openxmlformats.org/officeDocument/2006/relationships/image" Target="../media/image66.png"/><Relationship Id="rId5" Type="http://schemas.openxmlformats.org/officeDocument/2006/relationships/image" Target="../media/image78.png"/><Relationship Id="rId6" Type="http://schemas.openxmlformats.org/officeDocument/2006/relationships/image" Target="../media/image5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1.png"/><Relationship Id="rId4" Type="http://schemas.openxmlformats.org/officeDocument/2006/relationships/image" Target="../media/image58.png"/><Relationship Id="rId5" Type="http://schemas.openxmlformats.org/officeDocument/2006/relationships/image" Target="../media/image73.png"/><Relationship Id="rId6" Type="http://schemas.openxmlformats.org/officeDocument/2006/relationships/image" Target="../media/image94.png"/><Relationship Id="rId7" Type="http://schemas.openxmlformats.org/officeDocument/2006/relationships/image" Target="../media/image60.png"/></Relationships>
</file>

<file path=ppt/slides/_rels/slide16.xml.rels><?xml version="1.0" encoding="UTF-8" standalone="yes"?><Relationships xmlns="http://schemas.openxmlformats.org/package/2006/relationships"><Relationship Id="rId10" Type="http://schemas.openxmlformats.org/officeDocument/2006/relationships/image" Target="../media/image67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5.png"/><Relationship Id="rId4" Type="http://schemas.openxmlformats.org/officeDocument/2006/relationships/image" Target="../media/image65.png"/><Relationship Id="rId9" Type="http://schemas.openxmlformats.org/officeDocument/2006/relationships/image" Target="../media/image69.png"/><Relationship Id="rId5" Type="http://schemas.openxmlformats.org/officeDocument/2006/relationships/image" Target="../media/image68.png"/><Relationship Id="rId6" Type="http://schemas.openxmlformats.org/officeDocument/2006/relationships/image" Target="../media/image72.png"/><Relationship Id="rId7" Type="http://schemas.openxmlformats.org/officeDocument/2006/relationships/image" Target="../media/image75.png"/><Relationship Id="rId8" Type="http://schemas.openxmlformats.org/officeDocument/2006/relationships/image" Target="../media/image90.png"/></Relationships>
</file>

<file path=ppt/slides/_rels/slide17.xml.rels><?xml version="1.0" encoding="UTF-8" standalone="yes"?><Relationships xmlns="http://schemas.openxmlformats.org/package/2006/relationships"><Relationship Id="rId10" Type="http://schemas.openxmlformats.org/officeDocument/2006/relationships/image" Target="../media/image8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9.png"/><Relationship Id="rId4" Type="http://schemas.openxmlformats.org/officeDocument/2006/relationships/image" Target="../media/image70.png"/><Relationship Id="rId9" Type="http://schemas.openxmlformats.org/officeDocument/2006/relationships/image" Target="../media/image108.png"/><Relationship Id="rId5" Type="http://schemas.openxmlformats.org/officeDocument/2006/relationships/image" Target="../media/image91.png"/><Relationship Id="rId6" Type="http://schemas.openxmlformats.org/officeDocument/2006/relationships/image" Target="../media/image77.png"/><Relationship Id="rId7" Type="http://schemas.openxmlformats.org/officeDocument/2006/relationships/image" Target="../media/image84.png"/><Relationship Id="rId8" Type="http://schemas.openxmlformats.org/officeDocument/2006/relationships/image" Target="../media/image86.png"/></Relationships>
</file>

<file path=ppt/slides/_rels/slide18.xml.rels><?xml version="1.0" encoding="UTF-8" standalone="yes"?><Relationships xmlns="http://schemas.openxmlformats.org/package/2006/relationships"><Relationship Id="rId10" Type="http://schemas.openxmlformats.org/officeDocument/2006/relationships/image" Target="../media/image1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4.png"/><Relationship Id="rId4" Type="http://schemas.openxmlformats.org/officeDocument/2006/relationships/image" Target="../media/image106.png"/><Relationship Id="rId9" Type="http://schemas.openxmlformats.org/officeDocument/2006/relationships/image" Target="../media/image83.png"/><Relationship Id="rId5" Type="http://schemas.openxmlformats.org/officeDocument/2006/relationships/image" Target="../media/image102.png"/><Relationship Id="rId6" Type="http://schemas.openxmlformats.org/officeDocument/2006/relationships/image" Target="../media/image76.png"/><Relationship Id="rId7" Type="http://schemas.openxmlformats.org/officeDocument/2006/relationships/image" Target="../media/image80.png"/><Relationship Id="rId8" Type="http://schemas.openxmlformats.org/officeDocument/2006/relationships/image" Target="../media/image9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9.png"/><Relationship Id="rId4" Type="http://schemas.openxmlformats.org/officeDocument/2006/relationships/image" Target="../media/image8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4.png"/><Relationship Id="rId4" Type="http://schemas.openxmlformats.org/officeDocument/2006/relationships/image" Target="../media/image6.png"/><Relationship Id="rId5" Type="http://schemas.openxmlformats.org/officeDocument/2006/relationships/image" Target="../media/image14.png"/><Relationship Id="rId6" Type="http://schemas.openxmlformats.org/officeDocument/2006/relationships/image" Target="../media/image2.png"/><Relationship Id="rId7" Type="http://schemas.openxmlformats.org/officeDocument/2006/relationships/image" Target="../media/image8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0.png"/><Relationship Id="rId4" Type="http://schemas.openxmlformats.org/officeDocument/2006/relationships/image" Target="../media/image92.png"/><Relationship Id="rId5" Type="http://schemas.openxmlformats.org/officeDocument/2006/relationships/image" Target="../media/image88.png"/><Relationship Id="rId6" Type="http://schemas.openxmlformats.org/officeDocument/2006/relationships/image" Target="../media/image98.png"/><Relationship Id="rId7" Type="http://schemas.openxmlformats.org/officeDocument/2006/relationships/image" Target="../media/image93.png"/><Relationship Id="rId8" Type="http://schemas.openxmlformats.org/officeDocument/2006/relationships/image" Target="../media/image99.png"/></Relationships>
</file>

<file path=ppt/slides/_rels/slide2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1.png"/><Relationship Id="rId10" Type="http://schemas.openxmlformats.org/officeDocument/2006/relationships/image" Target="../media/image138.png"/><Relationship Id="rId12" Type="http://schemas.openxmlformats.org/officeDocument/2006/relationships/image" Target="../media/image120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1.png"/><Relationship Id="rId4" Type="http://schemas.openxmlformats.org/officeDocument/2006/relationships/image" Target="../media/image96.png"/><Relationship Id="rId9" Type="http://schemas.openxmlformats.org/officeDocument/2006/relationships/image" Target="../media/image137.png"/><Relationship Id="rId5" Type="http://schemas.openxmlformats.org/officeDocument/2006/relationships/image" Target="../media/image110.png"/><Relationship Id="rId6" Type="http://schemas.openxmlformats.org/officeDocument/2006/relationships/image" Target="../media/image125.png"/><Relationship Id="rId7" Type="http://schemas.openxmlformats.org/officeDocument/2006/relationships/image" Target="../media/image97.png"/><Relationship Id="rId8" Type="http://schemas.openxmlformats.org/officeDocument/2006/relationships/image" Target="../media/image10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6.png"/><Relationship Id="rId4" Type="http://schemas.openxmlformats.org/officeDocument/2006/relationships/image" Target="../media/image129.png"/><Relationship Id="rId5" Type="http://schemas.openxmlformats.org/officeDocument/2006/relationships/image" Target="../media/image10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3.png"/><Relationship Id="rId4" Type="http://schemas.openxmlformats.org/officeDocument/2006/relationships/image" Target="../media/image10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6.png"/><Relationship Id="rId4" Type="http://schemas.openxmlformats.org/officeDocument/2006/relationships/image" Target="../media/image109.png"/><Relationship Id="rId5" Type="http://schemas.openxmlformats.org/officeDocument/2006/relationships/image" Target="../media/image119.png"/><Relationship Id="rId6" Type="http://schemas.openxmlformats.org/officeDocument/2006/relationships/image" Target="../media/image122.png"/><Relationship Id="rId7" Type="http://schemas.openxmlformats.org/officeDocument/2006/relationships/image" Target="../media/image11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9.png"/><Relationship Id="rId4" Type="http://schemas.openxmlformats.org/officeDocument/2006/relationships/image" Target="../media/image121.png"/><Relationship Id="rId9" Type="http://schemas.openxmlformats.org/officeDocument/2006/relationships/image" Target="../media/image118.png"/><Relationship Id="rId5" Type="http://schemas.openxmlformats.org/officeDocument/2006/relationships/image" Target="../media/image115.png"/><Relationship Id="rId6" Type="http://schemas.openxmlformats.org/officeDocument/2006/relationships/image" Target="../media/image158.png"/><Relationship Id="rId7" Type="http://schemas.openxmlformats.org/officeDocument/2006/relationships/image" Target="../media/image127.png"/><Relationship Id="rId8" Type="http://schemas.openxmlformats.org/officeDocument/2006/relationships/image" Target="../media/image11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4.png"/><Relationship Id="rId4" Type="http://schemas.openxmlformats.org/officeDocument/2006/relationships/image" Target="../media/image123.png"/><Relationship Id="rId5" Type="http://schemas.openxmlformats.org/officeDocument/2006/relationships/image" Target="../media/image124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4.png"/><Relationship Id="rId4" Type="http://schemas.openxmlformats.org/officeDocument/2006/relationships/image" Target="../media/image139.png"/><Relationship Id="rId5" Type="http://schemas.openxmlformats.org/officeDocument/2006/relationships/image" Target="../media/image128.png"/><Relationship Id="rId6" Type="http://schemas.openxmlformats.org/officeDocument/2006/relationships/image" Target="../media/image150.png"/><Relationship Id="rId7" Type="http://schemas.openxmlformats.org/officeDocument/2006/relationships/image" Target="../media/image131.png"/><Relationship Id="rId8" Type="http://schemas.openxmlformats.org/officeDocument/2006/relationships/image" Target="../media/image13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32.png"/><Relationship Id="rId4" Type="http://schemas.openxmlformats.org/officeDocument/2006/relationships/image" Target="../media/image133.png"/><Relationship Id="rId5" Type="http://schemas.openxmlformats.org/officeDocument/2006/relationships/image" Target="../media/image135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7.png"/><Relationship Id="rId4" Type="http://schemas.openxmlformats.org/officeDocument/2006/relationships/image" Target="../media/image134.png"/><Relationship Id="rId9" Type="http://schemas.openxmlformats.org/officeDocument/2006/relationships/image" Target="../media/image141.png"/><Relationship Id="rId5" Type="http://schemas.openxmlformats.org/officeDocument/2006/relationships/image" Target="../media/image142.png"/><Relationship Id="rId6" Type="http://schemas.openxmlformats.org/officeDocument/2006/relationships/image" Target="../media/image136.png"/><Relationship Id="rId7" Type="http://schemas.openxmlformats.org/officeDocument/2006/relationships/image" Target="../media/image153.png"/><Relationship Id="rId8" Type="http://schemas.openxmlformats.org/officeDocument/2006/relationships/image" Target="../media/image14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22.png"/><Relationship Id="rId6" Type="http://schemas.openxmlformats.org/officeDocument/2006/relationships/image" Target="../media/image1.png"/><Relationship Id="rId7" Type="http://schemas.openxmlformats.org/officeDocument/2006/relationships/image" Target="../media/image2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61.png"/><Relationship Id="rId4" Type="http://schemas.openxmlformats.org/officeDocument/2006/relationships/image" Target="../media/image162.png"/><Relationship Id="rId5" Type="http://schemas.openxmlformats.org/officeDocument/2006/relationships/image" Target="../media/image145.png"/></Relationships>
</file>

<file path=ppt/slides/_rels/slide3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9.png"/><Relationship Id="rId10" Type="http://schemas.openxmlformats.org/officeDocument/2006/relationships/image" Target="../media/image154.png"/><Relationship Id="rId13" Type="http://schemas.openxmlformats.org/officeDocument/2006/relationships/image" Target="../media/image157.png"/><Relationship Id="rId12" Type="http://schemas.openxmlformats.org/officeDocument/2006/relationships/image" Target="../media/image15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43.png"/><Relationship Id="rId4" Type="http://schemas.openxmlformats.org/officeDocument/2006/relationships/image" Target="../media/image152.png"/><Relationship Id="rId9" Type="http://schemas.openxmlformats.org/officeDocument/2006/relationships/image" Target="../media/image151.png"/><Relationship Id="rId14" Type="http://schemas.openxmlformats.org/officeDocument/2006/relationships/image" Target="../media/image155.png"/><Relationship Id="rId5" Type="http://schemas.openxmlformats.org/officeDocument/2006/relationships/image" Target="../media/image146.png"/><Relationship Id="rId6" Type="http://schemas.openxmlformats.org/officeDocument/2006/relationships/image" Target="../media/image163.png"/><Relationship Id="rId7" Type="http://schemas.openxmlformats.org/officeDocument/2006/relationships/image" Target="../media/image148.png"/><Relationship Id="rId8" Type="http://schemas.openxmlformats.org/officeDocument/2006/relationships/image" Target="../media/image16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4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2.png"/><Relationship Id="rId4" Type="http://schemas.openxmlformats.org/officeDocument/2006/relationships/image" Target="../media/image11.png"/><Relationship Id="rId11" Type="http://schemas.openxmlformats.org/officeDocument/2006/relationships/image" Target="../media/image26.png"/><Relationship Id="rId10" Type="http://schemas.openxmlformats.org/officeDocument/2006/relationships/image" Target="../media/image33.png"/><Relationship Id="rId12" Type="http://schemas.openxmlformats.org/officeDocument/2006/relationships/image" Target="../media/image19.png"/><Relationship Id="rId9" Type="http://schemas.openxmlformats.org/officeDocument/2006/relationships/image" Target="../media/image27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6" Type="http://schemas.openxmlformats.org/officeDocument/2006/relationships/image" Target="../media/image16.png"/><Relationship Id="rId7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2.png"/><Relationship Id="rId4" Type="http://schemas.openxmlformats.org/officeDocument/2006/relationships/image" Target="../media/image49.png"/><Relationship Id="rId5" Type="http://schemas.openxmlformats.org/officeDocument/2006/relationships/image" Target="../media/image2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38.png"/><Relationship Id="rId5" Type="http://schemas.openxmlformats.org/officeDocument/2006/relationships/image" Target="../media/image34.png"/><Relationship Id="rId6" Type="http://schemas.openxmlformats.org/officeDocument/2006/relationships/image" Target="../media/image46.png"/><Relationship Id="rId7" Type="http://schemas.openxmlformats.org/officeDocument/2006/relationships/image" Target="../media/image43.png"/><Relationship Id="rId8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Comparison Sorting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In-place heap sort</a:t>
            </a:r>
            <a:endParaRPr/>
          </a:p>
        </p:txBody>
      </p:sp>
      <p:sp>
        <p:nvSpPr>
          <p:cNvPr id="176" name="Google Shape;17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Treat the initial array as a heap (via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you delete the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aseline="30000" lang="en"/>
              <a:t>th</a:t>
            </a:r>
            <a:r>
              <a:rPr lang="en"/>
              <a:t> element, put it at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arr[n-i]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It’s not part of the heap anymore!</a:t>
            </a:r>
            <a:endParaRPr sz="1800"/>
          </a:p>
        </p:txBody>
      </p:sp>
      <p:pic>
        <p:nvPicPr>
          <p:cNvPr id="177" name="Google Shape;17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125" y="2186475"/>
            <a:ext cx="7135750" cy="285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2"/>
          <p:cNvSpPr/>
          <p:nvPr/>
        </p:nvSpPr>
        <p:spPr>
          <a:xfrm>
            <a:off x="6430725" y="137575"/>
            <a:ext cx="2595900" cy="10149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But this reverse sorts - how would you fix that?</a:t>
            </a:r>
            <a:endParaRPr sz="1700"/>
          </a:p>
        </p:txBody>
      </p:sp>
      <p:pic>
        <p:nvPicPr>
          <p:cNvPr id="179" name="Google Shape;17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11118" y="1456839"/>
            <a:ext cx="3164358" cy="147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5998" y="1174386"/>
            <a:ext cx="1490774" cy="342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82064" y="1782953"/>
            <a:ext cx="2167808" cy="111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79495" y="2015291"/>
            <a:ext cx="3072290" cy="328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00469" y="3498123"/>
            <a:ext cx="2090688" cy="293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30883" y="3790654"/>
            <a:ext cx="561494" cy="5123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06550" y="2221138"/>
            <a:ext cx="3960285" cy="1623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600027" y="2174260"/>
            <a:ext cx="2582676" cy="188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55825" y="2111682"/>
            <a:ext cx="3276475" cy="754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38601" y="2174025"/>
            <a:ext cx="554907" cy="660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2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80941" y="2862501"/>
            <a:ext cx="3611080" cy="860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820549" y="1101263"/>
            <a:ext cx="206158" cy="2132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2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81274" y="2832489"/>
            <a:ext cx="1491822" cy="36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Sorting: The Big Picture</a:t>
            </a:r>
            <a:endParaRPr/>
          </a:p>
        </p:txBody>
      </p:sp>
      <p:sp>
        <p:nvSpPr>
          <p:cNvPr id="197" name="Google Shape;19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3"/>
          <p:cNvSpPr/>
          <p:nvPr/>
        </p:nvSpPr>
        <p:spPr>
          <a:xfrm>
            <a:off x="3117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Simple algorithms: O(n</a:t>
            </a:r>
            <a:r>
              <a:rPr b="1" baseline="30000" lang="en" sz="2000"/>
              <a:t>2</a:t>
            </a:r>
            <a:r>
              <a:rPr b="1" lang="en" sz="2000"/>
              <a:t>)</a:t>
            </a:r>
            <a:endParaRPr b="1" sz="2000"/>
          </a:p>
        </p:txBody>
      </p:sp>
      <p:sp>
        <p:nvSpPr>
          <p:cNvPr id="199" name="Google Shape;199;p23"/>
          <p:cNvSpPr/>
          <p:nvPr/>
        </p:nvSpPr>
        <p:spPr>
          <a:xfrm>
            <a:off x="20439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Fancier algorithms: O(n log n)</a:t>
            </a:r>
            <a:endParaRPr b="1" sz="2000"/>
          </a:p>
        </p:txBody>
      </p:sp>
      <p:sp>
        <p:nvSpPr>
          <p:cNvPr id="200" name="Google Shape;200;p23"/>
          <p:cNvSpPr/>
          <p:nvPr/>
        </p:nvSpPr>
        <p:spPr>
          <a:xfrm>
            <a:off x="37761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Comparison lower bound: 𝛀(n log n)</a:t>
            </a:r>
            <a:endParaRPr b="1" sz="1700"/>
          </a:p>
        </p:txBody>
      </p:sp>
      <p:sp>
        <p:nvSpPr>
          <p:cNvPr id="201" name="Google Shape;201;p23"/>
          <p:cNvSpPr/>
          <p:nvPr/>
        </p:nvSpPr>
        <p:spPr>
          <a:xfrm>
            <a:off x="55083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Specialized algorithms: O(n)</a:t>
            </a:r>
            <a:endParaRPr b="1" sz="2000"/>
          </a:p>
        </p:txBody>
      </p:sp>
      <p:sp>
        <p:nvSpPr>
          <p:cNvPr id="202" name="Google Shape;202;p23"/>
          <p:cNvSpPr/>
          <p:nvPr/>
        </p:nvSpPr>
        <p:spPr>
          <a:xfrm>
            <a:off x="72405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Handling huge data sets</a:t>
            </a:r>
            <a:endParaRPr b="1" sz="2000"/>
          </a:p>
        </p:txBody>
      </p:sp>
      <p:sp>
        <p:nvSpPr>
          <p:cNvPr id="203" name="Google Shape;203;p23"/>
          <p:cNvSpPr txBox="1"/>
          <p:nvPr/>
        </p:nvSpPr>
        <p:spPr>
          <a:xfrm>
            <a:off x="3117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Insertion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Selection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4" name="Google Shape;204;p23"/>
          <p:cNvSpPr txBox="1"/>
          <p:nvPr/>
        </p:nvSpPr>
        <p:spPr>
          <a:xfrm>
            <a:off x="20439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Heap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Merge sort</a:t>
            </a:r>
            <a:endParaRPr sz="1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Quick sort </a:t>
            </a:r>
            <a:r>
              <a:rPr lang="en" sz="1000">
                <a:solidFill>
                  <a:srgbClr val="0000FF"/>
                </a:solidFill>
              </a:rPr>
              <a:t>(avg)</a:t>
            </a:r>
            <a:endParaRPr sz="10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5" name="Google Shape;205;p23"/>
          <p:cNvSpPr txBox="1"/>
          <p:nvPr/>
        </p:nvSpPr>
        <p:spPr>
          <a:xfrm>
            <a:off x="55083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Bucket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Radix sort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06" name="Google Shape;206;p23"/>
          <p:cNvSpPr txBox="1"/>
          <p:nvPr/>
        </p:nvSpPr>
        <p:spPr>
          <a:xfrm>
            <a:off x="72405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External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sorting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207" name="Google Shape;207;p23"/>
          <p:cNvCxnSpPr>
            <a:stCxn id="198" idx="2"/>
            <a:endCxn id="203" idx="0"/>
          </p:cNvCxnSpPr>
          <p:nvPr/>
        </p:nvCxnSpPr>
        <p:spPr>
          <a:xfrm>
            <a:off x="11076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8" name="Google Shape;208;p23"/>
          <p:cNvCxnSpPr>
            <a:stCxn id="199" idx="2"/>
            <a:endCxn id="204" idx="0"/>
          </p:cNvCxnSpPr>
          <p:nvPr/>
        </p:nvCxnSpPr>
        <p:spPr>
          <a:xfrm>
            <a:off x="28398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9" name="Google Shape;209;p23"/>
          <p:cNvCxnSpPr>
            <a:stCxn id="201" idx="2"/>
            <a:endCxn id="205" idx="0"/>
          </p:cNvCxnSpPr>
          <p:nvPr/>
        </p:nvCxnSpPr>
        <p:spPr>
          <a:xfrm>
            <a:off x="63042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23"/>
          <p:cNvCxnSpPr>
            <a:stCxn id="202" idx="2"/>
            <a:endCxn id="206" idx="0"/>
          </p:cNvCxnSpPr>
          <p:nvPr/>
        </p:nvCxnSpPr>
        <p:spPr>
          <a:xfrm>
            <a:off x="80364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11" name="Google Shape;2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6829" y="83546"/>
            <a:ext cx="335694" cy="4510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83713" y="3728554"/>
            <a:ext cx="443369" cy="17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85364" y="3456003"/>
            <a:ext cx="511723" cy="581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Divide and conquer</a:t>
            </a:r>
            <a:endParaRPr/>
          </a:p>
        </p:txBody>
      </p:sp>
      <p:sp>
        <p:nvSpPr>
          <p:cNvPr id="219" name="Google Shape;219;p24"/>
          <p:cNvSpPr txBox="1"/>
          <p:nvPr>
            <p:ph idx="1" type="body"/>
          </p:nvPr>
        </p:nvSpPr>
        <p:spPr>
          <a:xfrm>
            <a:off x="311700" y="1152475"/>
            <a:ext cx="8520600" cy="392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Very important technique in algorithm design</a:t>
            </a:r>
            <a:endParaRPr sz="2000"/>
          </a:p>
          <a:p>
            <a:pPr indent="-355600" lvl="0" marL="9144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Divide problem into smaller parts</a:t>
            </a:r>
            <a:endParaRPr sz="2000"/>
          </a:p>
          <a:p>
            <a:pPr indent="-355600" lvl="0" marL="914400" rtl="0" algn="l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Solve the parts independently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Think recursion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Or potential parallelism</a:t>
            </a:r>
            <a:endParaRPr sz="2000"/>
          </a:p>
          <a:p>
            <a:pPr indent="-355600" lvl="0" marL="914400" rtl="0" algn="l">
              <a:spcBef>
                <a:spcPts val="10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Combine solution of parts to produce overall solution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Ex: Sort each half of the array, combine together; to sort each half, split into halves…</a:t>
            </a:r>
            <a:endParaRPr sz="2000"/>
          </a:p>
        </p:txBody>
      </p:sp>
      <p:pic>
        <p:nvPicPr>
          <p:cNvPr id="220" name="Google Shape;2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5744" y="2046872"/>
            <a:ext cx="1704390" cy="77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1338" y="2516722"/>
            <a:ext cx="2023069" cy="77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0624" y="3708729"/>
            <a:ext cx="2655326" cy="559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Divide-and-conquer sorting</a:t>
            </a:r>
            <a:endParaRPr/>
          </a:p>
        </p:txBody>
      </p:sp>
      <p:sp>
        <p:nvSpPr>
          <p:cNvPr id="228" name="Google Shape;228;p25"/>
          <p:cNvSpPr txBox="1"/>
          <p:nvPr>
            <p:ph idx="1" type="body"/>
          </p:nvPr>
        </p:nvSpPr>
        <p:spPr>
          <a:xfrm>
            <a:off x="311700" y="1152475"/>
            <a:ext cx="8520600" cy="38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Two great sorting methods are fundamentally divide-and-conquer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b="1" lang="en" sz="2000"/>
              <a:t>Quicksort</a:t>
            </a:r>
            <a:r>
              <a:rPr lang="en" sz="2000"/>
              <a:t>: 	Pick a “pivot” element</a:t>
            </a:r>
            <a:br>
              <a:rPr lang="en" sz="2000"/>
            </a:br>
            <a:r>
              <a:rPr lang="en" sz="2000"/>
              <a:t>			Divide elements into those less-than pivot and those </a:t>
            </a:r>
            <a:br>
              <a:rPr lang="en" sz="2000"/>
            </a:br>
            <a:r>
              <a:rPr lang="en" sz="2000"/>
              <a:t>			                                            greater-than pivot</a:t>
            </a:r>
            <a:br>
              <a:rPr lang="en" sz="2000"/>
            </a:br>
            <a:r>
              <a:rPr lang="en" sz="2000"/>
              <a:t>			Sort the two divisions (recursively on each)</a:t>
            </a:r>
            <a:br>
              <a:rPr lang="en" sz="2000"/>
            </a:br>
            <a:r>
              <a:rPr lang="en" sz="2000"/>
              <a:t>			Answer is [</a:t>
            </a:r>
            <a:r>
              <a:rPr i="1" lang="en" sz="2000"/>
              <a:t>sorted-less-than</a:t>
            </a:r>
            <a:r>
              <a:rPr lang="en" sz="2000"/>
              <a:t> then </a:t>
            </a:r>
            <a:r>
              <a:rPr i="1" lang="en" sz="2000"/>
              <a:t>pivot</a:t>
            </a:r>
            <a:r>
              <a:rPr lang="en" sz="2000"/>
              <a:t> then </a:t>
            </a:r>
            <a:br>
              <a:rPr lang="en" sz="2000"/>
            </a:br>
            <a:r>
              <a:rPr lang="en" sz="2000"/>
              <a:t>                                     </a:t>
            </a:r>
            <a:r>
              <a:rPr i="1" lang="en" sz="2000"/>
              <a:t>Sorted-greater-than</a:t>
            </a:r>
            <a:r>
              <a:rPr lang="en" sz="2000"/>
              <a:t>]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2000"/>
              </a:spcAft>
              <a:buSzPts val="2000"/>
              <a:buAutoNum type="arabicPeriod"/>
            </a:pPr>
            <a:r>
              <a:rPr b="1" lang="en" sz="2000"/>
              <a:t>Mergesort</a:t>
            </a:r>
            <a:r>
              <a:rPr lang="en" sz="2000"/>
              <a:t>:	Sort the left half of the elements (recursively)</a:t>
            </a:r>
            <a:br>
              <a:rPr lang="en" sz="2000"/>
            </a:br>
            <a:r>
              <a:rPr lang="en" sz="2000"/>
              <a:t>			Sort the right half of the elements (recursively)</a:t>
            </a:r>
            <a:br>
              <a:rPr lang="en" sz="2000"/>
            </a:br>
            <a:r>
              <a:rPr lang="en" sz="2000"/>
              <a:t>			Merge the two sorted halves into a sorted whole</a:t>
            </a:r>
            <a:endParaRPr sz="2000"/>
          </a:p>
        </p:txBody>
      </p:sp>
      <p:pic>
        <p:nvPicPr>
          <p:cNvPr id="229" name="Google Shape;2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614" y="1696030"/>
            <a:ext cx="3071242" cy="482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8373" y="3815965"/>
            <a:ext cx="1397565" cy="628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</a:t>
            </a:r>
            <a:endParaRPr/>
          </a:p>
        </p:txBody>
      </p:sp>
      <p:sp>
        <p:nvSpPr>
          <p:cNvPr id="236" name="Google Shape;236;p26"/>
          <p:cNvSpPr txBox="1"/>
          <p:nvPr>
            <p:ph idx="1" type="body"/>
          </p:nvPr>
        </p:nvSpPr>
        <p:spPr>
          <a:xfrm>
            <a:off x="311700" y="1152475"/>
            <a:ext cx="8520600" cy="40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divide-and-conquer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Recursively chop into halves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But, instead of doing all the work as we merge together, we’ll do all the work as we recursively split into halves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Also unlike MergeSort, does not need auxiliary space</a:t>
            </a:r>
            <a:endParaRPr sz="16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O(n log n) on average 😁, but O(n</a:t>
            </a:r>
            <a:r>
              <a:rPr baseline="30000" lang="en"/>
              <a:t>2</a:t>
            </a:r>
            <a:r>
              <a:rPr lang="en"/>
              <a:t>) worst-case 😢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MergeSort is always O(nlogn)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 why use QuickSort?</a:t>
            </a:r>
            <a:endParaRPr sz="16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faster than mergesort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Often believed to be faster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Quicksort does fewer copies and more comparisons, so it depends on the relative cost of these two operations!</a:t>
            </a:r>
            <a:endParaRPr sz="1600"/>
          </a:p>
        </p:txBody>
      </p:sp>
      <p:pic>
        <p:nvPicPr>
          <p:cNvPr id="237" name="Google Shape;23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1274" y="1486504"/>
            <a:ext cx="3159888" cy="293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0865" y="3049117"/>
            <a:ext cx="948560" cy="7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75589" y="2676475"/>
            <a:ext cx="696523" cy="485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62768" y="3986454"/>
            <a:ext cx="2595530" cy="545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Overview</a:t>
            </a:r>
            <a:endParaRPr/>
          </a:p>
        </p:txBody>
      </p:sp>
      <p:sp>
        <p:nvSpPr>
          <p:cNvPr id="246" name="Google Shape;246;p27"/>
          <p:cNvSpPr txBox="1"/>
          <p:nvPr>
            <p:ph idx="1" type="body"/>
          </p:nvPr>
        </p:nvSpPr>
        <p:spPr>
          <a:xfrm>
            <a:off x="311700" y="1152475"/>
            <a:ext cx="85206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Pick a pivot element</a:t>
            </a:r>
            <a:endParaRPr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Hopefully an element ~median</a:t>
            </a:r>
            <a:endParaRPr sz="1600"/>
          </a:p>
          <a:p>
            <a:pPr indent="-330200" lvl="0" marL="9144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en" sz="1600"/>
              <a:t>Good QuickSort performance depends on good choice of pivot; we’ll see why later, and talk about good pivot selection later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Partition all the data into: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The elements less than the pivot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The pivot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The elements greater than the pivot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en"/>
              <a:t>Recursively sort A and 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 startAt="3"/>
            </a:pPr>
            <a:r>
              <a:rPr lang="en"/>
              <a:t>The answer is, “as simple as A, B, C”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(Alas, there are some details lurking in this algorithm)</a:t>
            </a:r>
            <a:endParaRPr/>
          </a:p>
        </p:txBody>
      </p:sp>
      <p:pic>
        <p:nvPicPr>
          <p:cNvPr id="247" name="Google Shape;24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0973" y="1500484"/>
            <a:ext cx="2078813" cy="69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6449" y="1534768"/>
            <a:ext cx="960715" cy="315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57561" y="691327"/>
            <a:ext cx="838189" cy="30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98566" y="1980166"/>
            <a:ext cx="1695240" cy="133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08055" y="2590103"/>
            <a:ext cx="3429178" cy="1385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250" y="738075"/>
            <a:ext cx="7481501" cy="4405425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Quicksort: Think in terms of sets</a:t>
            </a:r>
            <a:endParaRPr/>
          </a:p>
        </p:txBody>
      </p:sp>
      <p:pic>
        <p:nvPicPr>
          <p:cNvPr id="258" name="Google Shape;25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7365" y="1475127"/>
            <a:ext cx="515040" cy="402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18916" y="1683155"/>
            <a:ext cx="427875" cy="64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44799" y="1633993"/>
            <a:ext cx="658383" cy="567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54165" y="2859958"/>
            <a:ext cx="1646690" cy="10650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2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25235" y="2860325"/>
            <a:ext cx="1151000" cy="110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9200" y="3589539"/>
            <a:ext cx="4461076" cy="113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2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732154" y="2860420"/>
            <a:ext cx="575839" cy="610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29"/>
          <p:cNvPicPr preferRelativeResize="0"/>
          <p:nvPr/>
        </p:nvPicPr>
        <p:blipFill rotWithShape="1">
          <a:blip r:embed="rId3">
            <a:alphaModFix/>
          </a:blip>
          <a:srcRect b="2085" l="0" r="0" t="0"/>
          <a:stretch/>
        </p:blipFill>
        <p:spPr>
          <a:xfrm>
            <a:off x="838963" y="894825"/>
            <a:ext cx="7313675" cy="4248675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Example, showing recursion</a:t>
            </a:r>
            <a:endParaRPr/>
          </a:p>
        </p:txBody>
      </p:sp>
      <p:pic>
        <p:nvPicPr>
          <p:cNvPr id="271" name="Google Shape;271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8136" y="1021943"/>
            <a:ext cx="399500" cy="294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33815" y="949189"/>
            <a:ext cx="616660" cy="511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88480" y="1678514"/>
            <a:ext cx="311693" cy="361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257029" y="2269649"/>
            <a:ext cx="443090" cy="393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86234" y="2370662"/>
            <a:ext cx="290038" cy="240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82547" y="2492844"/>
            <a:ext cx="2651553" cy="1644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603259" y="1862332"/>
            <a:ext cx="1304783" cy="448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Quicksort: Potential pivot rules</a:t>
            </a:r>
            <a:endParaRPr/>
          </a:p>
        </p:txBody>
      </p:sp>
      <p:sp>
        <p:nvSpPr>
          <p:cNvPr id="283" name="Google Shape;283;p30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sorting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lang="en"/>
              <a:t> from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lo</a:t>
            </a:r>
            <a:r>
              <a:rPr lang="en"/>
              <a:t> (inclusive) to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lang="en"/>
              <a:t> (exclusive)…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Pick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arr[lo]</a:t>
            </a:r>
            <a:r>
              <a:rPr lang="en"/>
              <a:t> or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arr[hi-1]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Fast, but worst-case is (mostly) sorted input</a:t>
            </a:r>
            <a:endParaRPr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Pick random element in the range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Does as well as any technique, but (pseudo)random number generation can be slow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(Still probably the most elegant approach)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Median of 3, e.g.,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arr[lo]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arr[hi-1]</a:t>
            </a:r>
            <a:r>
              <a:rPr lang="en"/>
              <a:t>,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arr[(hi+lo)/2]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Common heuristic that tends to work wel</a:t>
            </a:r>
            <a:endParaRPr sz="1700"/>
          </a:p>
        </p:txBody>
      </p:sp>
      <p:pic>
        <p:nvPicPr>
          <p:cNvPr id="284" name="Google Shape;284;p30"/>
          <p:cNvPicPr preferRelativeResize="0"/>
          <p:nvPr/>
        </p:nvPicPr>
        <p:blipFill rotWithShape="1">
          <a:blip r:embed="rId3">
            <a:alphaModFix/>
          </a:blip>
          <a:srcRect b="4322" l="982" r="815" t="7462"/>
          <a:stretch/>
        </p:blipFill>
        <p:spPr>
          <a:xfrm>
            <a:off x="1367325" y="1655725"/>
            <a:ext cx="6409351" cy="107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1096" y="1965229"/>
            <a:ext cx="559803" cy="608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7621" y="1881564"/>
            <a:ext cx="507077" cy="647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83686" y="3607645"/>
            <a:ext cx="1851086" cy="631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74617" y="3888797"/>
            <a:ext cx="3673042" cy="125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423085" y="4881174"/>
            <a:ext cx="1679941" cy="111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57733" y="4680688"/>
            <a:ext cx="4183822" cy="104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362580" y="1875879"/>
            <a:ext cx="483396" cy="728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Partitioning</a:t>
            </a:r>
            <a:endParaRPr/>
          </a:p>
        </p:txBody>
      </p:sp>
      <p:sp>
        <p:nvSpPr>
          <p:cNvPr id="297" name="Google Shape;297;p31"/>
          <p:cNvSpPr txBox="1"/>
          <p:nvPr>
            <p:ph idx="1" type="body"/>
          </p:nvPr>
        </p:nvSpPr>
        <p:spPr>
          <a:xfrm>
            <a:off x="311700" y="1152475"/>
            <a:ext cx="8520600" cy="40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One approach (there are slightly fancier ones):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Swap pivot with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arr[lo]</a:t>
            </a:r>
            <a:r>
              <a:rPr lang="en"/>
              <a:t>; move it ‘out of the way’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Use two fingers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j</a:t>
            </a:r>
            <a:r>
              <a:rPr lang="en"/>
              <a:t>, starting at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lo+1</a:t>
            </a:r>
            <a:r>
              <a:rPr lang="en"/>
              <a:t> and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hi-1</a:t>
            </a:r>
            <a:r>
              <a:rPr lang="en"/>
              <a:t> (start &amp; end of range, apart from pivot)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Move from right until we hit something less than the pivot; belongs on left side</a:t>
            </a:r>
            <a:br>
              <a:rPr lang="en"/>
            </a:br>
            <a:r>
              <a:rPr lang="en"/>
              <a:t>Move from left until we hit something greater than the pivot; belongs on right side</a:t>
            </a:r>
            <a:br>
              <a:rPr lang="en"/>
            </a:br>
            <a:r>
              <a:rPr lang="en"/>
              <a:t>Swap these two; keep moving inward</a:t>
            </a:r>
            <a:br>
              <a:rPr lang="en"/>
            </a:br>
            <a:r>
              <a:rPr lang="en"/>
              <a:t>	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while (i &lt; j)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  if (arr[j] &gt; pivot) j--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  else if (arr[i] &lt;= pivot) i++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	  else swap arr[i] with arr[j]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34327" lvl="0" marL="457200" rtl="0" algn="l">
              <a:spcBef>
                <a:spcPts val="1000"/>
              </a:spcBef>
              <a:spcAft>
                <a:spcPts val="1200"/>
              </a:spcAft>
              <a:buSzPct val="100000"/>
              <a:buAutoNum type="arabicPeriod"/>
            </a:pPr>
            <a:r>
              <a:rPr lang="en"/>
              <a:t>Put pivot back in middle (Swap with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arr[i]</a:t>
            </a:r>
            <a:r>
              <a:rPr lang="en"/>
              <a:t>)</a:t>
            </a:r>
            <a:endParaRPr/>
          </a:p>
        </p:txBody>
      </p:sp>
      <p:pic>
        <p:nvPicPr>
          <p:cNvPr id="298" name="Google Shape;298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218" y="848855"/>
            <a:ext cx="1884546" cy="112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7916" y="1570164"/>
            <a:ext cx="1028334" cy="489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sorting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9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Stacks, queues, priority queues, and dictionaries all focused on providing one element at a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often we know we want “</a:t>
            </a:r>
            <a:r>
              <a:rPr b="1" lang="en"/>
              <a:t>all the data items</a:t>
            </a:r>
            <a:r>
              <a:rPr lang="en"/>
              <a:t>” in some order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Anyone can sort, but a computer can sort faster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Very common to need data sorted somehow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" sz="1700"/>
              <a:t>Alphabetical list of people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" sz="1700"/>
              <a:t>Population list of countries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" sz="1700"/>
              <a:t>Search engine results by relevance</a:t>
            </a:r>
            <a:endParaRPr sz="1700"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Char char="■"/>
            </a:pPr>
            <a:r>
              <a:rPr lang="en" sz="1700"/>
              <a:t>…</a:t>
            </a:r>
            <a:endParaRPr sz="17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 algorithms have different asymptotic and constant-factor trade-offs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b="1" lang="en" sz="1700">
                <a:solidFill>
                  <a:srgbClr val="0000FF"/>
                </a:solidFill>
              </a:rPr>
              <a:t>No single ‘best’ sort</a:t>
            </a:r>
            <a:r>
              <a:rPr lang="en" sz="1700"/>
              <a:t> for all scenarios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Knowing one way to sort just isn’t enough</a:t>
            </a:r>
            <a:endParaRPr sz="17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161" y="1461359"/>
            <a:ext cx="4858481" cy="11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6674" y="2932248"/>
            <a:ext cx="2602096" cy="181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49095" y="3300715"/>
            <a:ext cx="2535734" cy="104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35675" y="3638476"/>
            <a:ext cx="2950742" cy="1188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80860" y="4569819"/>
            <a:ext cx="2129458" cy="91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Example</a:t>
            </a:r>
            <a:endParaRPr/>
          </a:p>
        </p:txBody>
      </p:sp>
      <p:sp>
        <p:nvSpPr>
          <p:cNvPr id="305" name="Google Shape;305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Pick pivot as median of 3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 = 0, hi = 10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Step two: move pivot to the lo position</a:t>
            </a:r>
            <a:endParaRPr/>
          </a:p>
        </p:txBody>
      </p:sp>
      <p:pic>
        <p:nvPicPr>
          <p:cNvPr id="306" name="Google Shape;306;p32"/>
          <p:cNvPicPr preferRelativeResize="0"/>
          <p:nvPr/>
        </p:nvPicPr>
        <p:blipFill rotWithShape="1">
          <a:blip r:embed="rId3">
            <a:alphaModFix/>
          </a:blip>
          <a:srcRect b="0" l="0" r="0" t="16022"/>
          <a:stretch/>
        </p:blipFill>
        <p:spPr>
          <a:xfrm>
            <a:off x="1055625" y="1886477"/>
            <a:ext cx="7032750" cy="11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2"/>
          <p:cNvPicPr preferRelativeResize="0"/>
          <p:nvPr/>
        </p:nvPicPr>
        <p:blipFill rotWithShape="1">
          <a:blip r:embed="rId4">
            <a:alphaModFix/>
          </a:blip>
          <a:srcRect b="0" l="0" r="0" t="9107"/>
          <a:stretch/>
        </p:blipFill>
        <p:spPr>
          <a:xfrm>
            <a:off x="1110450" y="3610600"/>
            <a:ext cx="6923099" cy="153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52177" y="2827723"/>
            <a:ext cx="6170914" cy="335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5445" y="2064941"/>
            <a:ext cx="1172305" cy="104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51548" y="4425158"/>
            <a:ext cx="6314677" cy="412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3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66392" y="3891688"/>
            <a:ext cx="854697" cy="532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Example</a:t>
            </a:r>
            <a:endParaRPr/>
          </a:p>
        </p:txBody>
      </p:sp>
      <p:sp>
        <p:nvSpPr>
          <p:cNvPr id="317" name="Google Shape;317;p33"/>
          <p:cNvSpPr txBox="1"/>
          <p:nvPr>
            <p:ph idx="1" type="body"/>
          </p:nvPr>
        </p:nvSpPr>
        <p:spPr>
          <a:xfrm>
            <a:off x="897300" y="918575"/>
            <a:ext cx="7935000" cy="42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Now partition in place</a:t>
            </a:r>
            <a:endParaRPr sz="2200"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None/>
            </a:pPr>
            <a:r>
              <a:rPr lang="en" sz="2200"/>
              <a:t>Move fingers</a:t>
            </a:r>
            <a:endParaRPr sz="2200"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None/>
            </a:pPr>
            <a:r>
              <a:rPr lang="en" sz="2200"/>
              <a:t>Swap</a:t>
            </a:r>
            <a:endParaRPr sz="2200"/>
          </a:p>
          <a:p>
            <a:pPr indent="0" lvl="0" marL="0" rtl="0" algn="l">
              <a:spcBef>
                <a:spcPts val="3600"/>
              </a:spcBef>
              <a:spcAft>
                <a:spcPts val="0"/>
              </a:spcAft>
              <a:buNone/>
            </a:pPr>
            <a:r>
              <a:rPr lang="en" sz="2200"/>
              <a:t>Move fingers</a:t>
            </a:r>
            <a:endParaRPr sz="2200"/>
          </a:p>
          <a:p>
            <a:pPr indent="0" lvl="0" marL="0" rtl="0" algn="l">
              <a:spcBef>
                <a:spcPts val="3600"/>
              </a:spcBef>
              <a:spcAft>
                <a:spcPts val="3600"/>
              </a:spcAft>
              <a:buNone/>
            </a:pPr>
            <a:r>
              <a:rPr lang="en" sz="2200"/>
              <a:t>Move pivot</a:t>
            </a:r>
            <a:endParaRPr sz="2200"/>
          </a:p>
        </p:txBody>
      </p:sp>
      <p:pic>
        <p:nvPicPr>
          <p:cNvPr id="318" name="Google Shape;31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2325" y="1017725"/>
            <a:ext cx="3127825" cy="3680025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3"/>
          <p:cNvSpPr/>
          <p:nvPr/>
        </p:nvSpPr>
        <p:spPr>
          <a:xfrm>
            <a:off x="6174325" y="192275"/>
            <a:ext cx="2830800" cy="726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Often have more than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one swap during partition –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this is a short example</a:t>
            </a:r>
            <a:endParaRPr b="1"/>
          </a:p>
        </p:txBody>
      </p:sp>
      <p:pic>
        <p:nvPicPr>
          <p:cNvPr id="320" name="Google Shape;320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9593" y="1298642"/>
            <a:ext cx="269570" cy="255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8464" y="1305155"/>
            <a:ext cx="231010" cy="245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66223" y="2096985"/>
            <a:ext cx="1513128" cy="910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3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64278" y="3039403"/>
            <a:ext cx="232337" cy="2464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409513" y="2538598"/>
            <a:ext cx="167704" cy="677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3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517937" y="3316455"/>
            <a:ext cx="2040183" cy="1481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3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140945" y="3386148"/>
            <a:ext cx="385115" cy="56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3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242656" y="3821414"/>
            <a:ext cx="160666" cy="321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3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93918" y="4174440"/>
            <a:ext cx="3449925" cy="657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Cutoff</a:t>
            </a:r>
            <a:endParaRPr/>
          </a:p>
        </p:txBody>
      </p:sp>
      <p:sp>
        <p:nvSpPr>
          <p:cNvPr id="334" name="Google Shape;334;p34"/>
          <p:cNvSpPr txBox="1"/>
          <p:nvPr>
            <p:ph idx="1" type="body"/>
          </p:nvPr>
        </p:nvSpPr>
        <p:spPr>
          <a:xfrm>
            <a:off x="311700" y="3215350"/>
            <a:ext cx="8520600" cy="18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Notice how this cuts out the vast majority of the recursive calls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Think of the recursive calls to quicksort as a tree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Trims out the bottom layers of the tree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Works for other recursive or parallel algorithms too!</a:t>
            </a:r>
            <a:endParaRPr/>
          </a:p>
        </p:txBody>
      </p:sp>
      <p:sp>
        <p:nvSpPr>
          <p:cNvPr id="335" name="Google Shape;335;p34"/>
          <p:cNvSpPr txBox="1"/>
          <p:nvPr/>
        </p:nvSpPr>
        <p:spPr>
          <a:xfrm>
            <a:off x="311700" y="1235225"/>
            <a:ext cx="6332700" cy="19266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void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quicksort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(int[]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int lo, int </a:t>
            </a:r>
            <a:r>
              <a:rPr b="1" lang="en" sz="1800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hi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(hi – lo &lt; CUTOFF)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insertionSort(arr,lo,hi);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80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endParaRPr b="1" sz="1800">
              <a:solidFill>
                <a:srgbClr val="0000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…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8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336" name="Google Shape;33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9280" y="1584926"/>
            <a:ext cx="961553" cy="31583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6765" y="296285"/>
            <a:ext cx="3702730" cy="193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255" y="1283864"/>
            <a:ext cx="686146" cy="917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Sorting: The Big Picture</a:t>
            </a:r>
            <a:endParaRPr/>
          </a:p>
        </p:txBody>
      </p:sp>
      <p:sp>
        <p:nvSpPr>
          <p:cNvPr id="344" name="Google Shape;344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35"/>
          <p:cNvSpPr/>
          <p:nvPr/>
        </p:nvSpPr>
        <p:spPr>
          <a:xfrm>
            <a:off x="3117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Simple algorithms: O(n</a:t>
            </a:r>
            <a:r>
              <a:rPr b="1" baseline="30000" lang="en" sz="2000"/>
              <a:t>2</a:t>
            </a:r>
            <a:r>
              <a:rPr b="1" lang="en" sz="2000"/>
              <a:t>)</a:t>
            </a:r>
            <a:endParaRPr b="1" sz="2000"/>
          </a:p>
        </p:txBody>
      </p:sp>
      <p:sp>
        <p:nvSpPr>
          <p:cNvPr id="346" name="Google Shape;346;p35"/>
          <p:cNvSpPr/>
          <p:nvPr/>
        </p:nvSpPr>
        <p:spPr>
          <a:xfrm>
            <a:off x="20439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Fancier algorithms: O(n log n)</a:t>
            </a:r>
            <a:endParaRPr b="1" sz="2000"/>
          </a:p>
        </p:txBody>
      </p:sp>
      <p:sp>
        <p:nvSpPr>
          <p:cNvPr id="347" name="Google Shape;347;p35"/>
          <p:cNvSpPr/>
          <p:nvPr/>
        </p:nvSpPr>
        <p:spPr>
          <a:xfrm>
            <a:off x="37761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Comparison lower bound: 𝛀(n log n)</a:t>
            </a:r>
            <a:endParaRPr b="1" sz="1700"/>
          </a:p>
        </p:txBody>
      </p:sp>
      <p:sp>
        <p:nvSpPr>
          <p:cNvPr id="348" name="Google Shape;348;p35"/>
          <p:cNvSpPr/>
          <p:nvPr/>
        </p:nvSpPr>
        <p:spPr>
          <a:xfrm>
            <a:off x="55083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Specialized algorithms: O(n)</a:t>
            </a:r>
            <a:endParaRPr b="1" sz="2000"/>
          </a:p>
        </p:txBody>
      </p:sp>
      <p:sp>
        <p:nvSpPr>
          <p:cNvPr id="349" name="Google Shape;349;p35"/>
          <p:cNvSpPr/>
          <p:nvPr/>
        </p:nvSpPr>
        <p:spPr>
          <a:xfrm>
            <a:off x="72405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Handling huge data sets</a:t>
            </a:r>
            <a:endParaRPr b="1" sz="2000"/>
          </a:p>
        </p:txBody>
      </p:sp>
      <p:sp>
        <p:nvSpPr>
          <p:cNvPr id="350" name="Google Shape;350;p35"/>
          <p:cNvSpPr txBox="1"/>
          <p:nvPr/>
        </p:nvSpPr>
        <p:spPr>
          <a:xfrm>
            <a:off x="3117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Insertion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Selection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51" name="Google Shape;351;p35"/>
          <p:cNvSpPr txBox="1"/>
          <p:nvPr/>
        </p:nvSpPr>
        <p:spPr>
          <a:xfrm>
            <a:off x="20439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Heap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Merge sort</a:t>
            </a:r>
            <a:endParaRPr b="1" sz="1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Quick sort </a:t>
            </a:r>
            <a:r>
              <a:rPr lang="en" sz="1000">
                <a:solidFill>
                  <a:srgbClr val="6AA84F"/>
                </a:solidFill>
              </a:rPr>
              <a:t>(avg)</a:t>
            </a:r>
            <a:endParaRPr sz="10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52" name="Google Shape;352;p35"/>
          <p:cNvSpPr txBox="1"/>
          <p:nvPr/>
        </p:nvSpPr>
        <p:spPr>
          <a:xfrm>
            <a:off x="55083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Bucket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Radix sort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353" name="Google Shape;353;p35"/>
          <p:cNvSpPr txBox="1"/>
          <p:nvPr/>
        </p:nvSpPr>
        <p:spPr>
          <a:xfrm>
            <a:off x="72405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External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sorting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354" name="Google Shape;354;p35"/>
          <p:cNvCxnSpPr>
            <a:stCxn id="345" idx="2"/>
            <a:endCxn id="350" idx="0"/>
          </p:cNvCxnSpPr>
          <p:nvPr/>
        </p:nvCxnSpPr>
        <p:spPr>
          <a:xfrm>
            <a:off x="11076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35"/>
          <p:cNvCxnSpPr>
            <a:stCxn id="346" idx="2"/>
            <a:endCxn id="351" idx="0"/>
          </p:cNvCxnSpPr>
          <p:nvPr/>
        </p:nvCxnSpPr>
        <p:spPr>
          <a:xfrm>
            <a:off x="28398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35"/>
          <p:cNvCxnSpPr>
            <a:stCxn id="348" idx="2"/>
            <a:endCxn id="352" idx="0"/>
          </p:cNvCxnSpPr>
          <p:nvPr/>
        </p:nvCxnSpPr>
        <p:spPr>
          <a:xfrm>
            <a:off x="63042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35"/>
          <p:cNvCxnSpPr>
            <a:stCxn id="349" idx="2"/>
            <a:endCxn id="353" idx="0"/>
          </p:cNvCxnSpPr>
          <p:nvPr/>
        </p:nvCxnSpPr>
        <p:spPr>
          <a:xfrm>
            <a:off x="80364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58" name="Google Shape;35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3498" y="3772613"/>
            <a:ext cx="363595" cy="1608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0737" y="3667544"/>
            <a:ext cx="1188651" cy="475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Mergesort</a:t>
            </a:r>
            <a:endParaRPr/>
          </a:p>
        </p:txBody>
      </p:sp>
      <p:sp>
        <p:nvSpPr>
          <p:cNvPr id="365" name="Google Shape;365;p36"/>
          <p:cNvSpPr txBox="1"/>
          <p:nvPr>
            <p:ph idx="1" type="body"/>
          </p:nvPr>
        </p:nvSpPr>
        <p:spPr>
          <a:xfrm>
            <a:off x="311700" y="2049400"/>
            <a:ext cx="8520600" cy="309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To sort array from position lo to position hi: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If range is 1 element long, it’s sorted! (Base case)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Else, split into two halves: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Sort from lo to (hi+lo)/2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Sort from (hi+lo)/2 to hi</a:t>
            </a:r>
            <a:endParaRPr sz="2000"/>
          </a:p>
          <a:p>
            <a:pPr indent="-355600" lvl="2" marL="13716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Merge the two halves together</a:t>
            </a:r>
            <a:endParaRPr sz="20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Merging takes two sorted parts and sorts everything</a:t>
            </a:r>
            <a:endParaRPr sz="22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O(n) but requires auxiliary space…</a:t>
            </a:r>
            <a:endParaRPr sz="2000"/>
          </a:p>
        </p:txBody>
      </p:sp>
      <p:pic>
        <p:nvPicPr>
          <p:cNvPr id="366" name="Google Shape;36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9399" y="259300"/>
            <a:ext cx="5629550" cy="179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324" y="2833425"/>
            <a:ext cx="1227212" cy="70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25659" y="196259"/>
            <a:ext cx="3814428" cy="3024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12494" y="3553805"/>
            <a:ext cx="3326910" cy="747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91639" y="376279"/>
            <a:ext cx="4937067" cy="18741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Example, focus on merging</a:t>
            </a:r>
            <a:endParaRPr/>
          </a:p>
        </p:txBody>
      </p:sp>
      <p:pic>
        <p:nvPicPr>
          <p:cNvPr id="376" name="Google Shape;376;p37"/>
          <p:cNvPicPr preferRelativeResize="0"/>
          <p:nvPr/>
        </p:nvPicPr>
        <p:blipFill rotWithShape="1">
          <a:blip r:embed="rId3">
            <a:alphaModFix/>
          </a:blip>
          <a:srcRect b="34278" l="0" r="0" t="3272"/>
          <a:stretch/>
        </p:blipFill>
        <p:spPr>
          <a:xfrm>
            <a:off x="3341875" y="920250"/>
            <a:ext cx="5802126" cy="2198975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37"/>
          <p:cNvSpPr/>
          <p:nvPr/>
        </p:nvSpPr>
        <p:spPr>
          <a:xfrm>
            <a:off x="3140600" y="2521025"/>
            <a:ext cx="811800" cy="87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37"/>
          <p:cNvSpPr txBox="1"/>
          <p:nvPr>
            <p:ph idx="1" type="body"/>
          </p:nvPr>
        </p:nvSpPr>
        <p:spPr>
          <a:xfrm>
            <a:off x="311700" y="920250"/>
            <a:ext cx="3117300" cy="41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 with: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After we return from left and right recursive calls (pretend it works for now)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75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Merge:</a:t>
            </a:r>
            <a:br>
              <a:rPr lang="en"/>
            </a:br>
            <a:r>
              <a:rPr lang="en"/>
              <a:t>Use 3 “fingers” and 1 more array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75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(After merge, copy back to original array)</a:t>
            </a:r>
            <a:endParaRPr/>
          </a:p>
        </p:txBody>
      </p:sp>
      <p:pic>
        <p:nvPicPr>
          <p:cNvPr id="379" name="Google Shape;379;p37"/>
          <p:cNvPicPr preferRelativeResize="0"/>
          <p:nvPr/>
        </p:nvPicPr>
        <p:blipFill rotWithShape="1">
          <a:blip r:embed="rId3">
            <a:alphaModFix/>
          </a:blip>
          <a:srcRect b="0" l="0" r="0" t="80806"/>
          <a:stretch/>
        </p:blipFill>
        <p:spPr>
          <a:xfrm>
            <a:off x="3429000" y="3290150"/>
            <a:ext cx="5802126" cy="67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22440" y="657413"/>
            <a:ext cx="4591914" cy="1544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55288" y="2645496"/>
            <a:ext cx="4753069" cy="1293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73069" y="2596880"/>
            <a:ext cx="3639931" cy="1222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00392" y="2040602"/>
            <a:ext cx="2936821" cy="2041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3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199498" y="1757829"/>
            <a:ext cx="1238556" cy="1140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63959" y="2667131"/>
            <a:ext cx="1411225" cy="127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Mergesort example: Recursively splitting in half</a:t>
            </a:r>
            <a:endParaRPr/>
          </a:p>
        </p:txBody>
      </p:sp>
      <p:pic>
        <p:nvPicPr>
          <p:cNvPr id="391" name="Google Shape;391;p38"/>
          <p:cNvPicPr preferRelativeResize="0"/>
          <p:nvPr/>
        </p:nvPicPr>
        <p:blipFill rotWithShape="1">
          <a:blip r:embed="rId3">
            <a:alphaModFix/>
          </a:blip>
          <a:srcRect b="46216" l="0" r="0" t="0"/>
          <a:stretch/>
        </p:blipFill>
        <p:spPr>
          <a:xfrm>
            <a:off x="595800" y="1017725"/>
            <a:ext cx="7952426" cy="22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2282" y="890301"/>
            <a:ext cx="119796" cy="690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3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37833" y="1473380"/>
            <a:ext cx="2173600" cy="150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Mergesort example: Merge as we return</a:t>
            </a:r>
            <a:endParaRPr/>
          </a:p>
        </p:txBody>
      </p:sp>
      <p:pic>
        <p:nvPicPr>
          <p:cNvPr id="399" name="Google Shape;39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788" y="1017725"/>
            <a:ext cx="7952426" cy="4125776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p39"/>
          <p:cNvSpPr txBox="1"/>
          <p:nvPr/>
        </p:nvSpPr>
        <p:spPr>
          <a:xfrm>
            <a:off x="7402800" y="0"/>
            <a:ext cx="1741200" cy="152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Don’t forget we need an auxiliary array at each step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401" name="Google Shape;401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6717" y="2888306"/>
            <a:ext cx="1066825" cy="379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75594" y="3472849"/>
            <a:ext cx="4096572" cy="1461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3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06610" y="3724942"/>
            <a:ext cx="3274520" cy="734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824810" y="3489523"/>
            <a:ext cx="2188345" cy="148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90289" y="4049700"/>
            <a:ext cx="429343" cy="232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Improving constant factors</a:t>
            </a:r>
            <a:endParaRPr/>
          </a:p>
        </p:txBody>
      </p:sp>
      <p:sp>
        <p:nvSpPr>
          <p:cNvPr id="411" name="Google Shape;411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Don’t create a new auxiliary array at each recursive call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Reuse the same auxiliary array of size n for every merging stage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Allocate auxiliary array at beginning, use throughout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Best (but a little tricky):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Don’t copy back – at 2nd, 4th, 6th, … merging stages, use the original array as the auxiliary array and vice-versa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Need one copy at end if number of stages is odd</a:t>
            </a:r>
            <a:endParaRPr sz="18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Unnecessary to copy ‘dregs’ over to auxiliary array</a:t>
            </a:r>
            <a:endParaRPr sz="20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left-side finishes first, just stop the merge &amp; copy the auxiliary array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right-side finishes first, copy dregs directly into right side, then copy auxiliary array</a:t>
            </a:r>
            <a:endParaRPr sz="1800"/>
          </a:p>
        </p:txBody>
      </p:sp>
      <p:pic>
        <p:nvPicPr>
          <p:cNvPr id="412" name="Google Shape;41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741" y="1492192"/>
            <a:ext cx="3829587" cy="69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1333" y="2451384"/>
            <a:ext cx="2635627" cy="174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0070" y="3816964"/>
            <a:ext cx="1638587" cy="98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Mergesort Analysis</a:t>
            </a:r>
            <a:endParaRPr/>
          </a:p>
        </p:txBody>
      </p:sp>
      <p:sp>
        <p:nvSpPr>
          <p:cNvPr id="420" name="Google Shape;420;p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Having defined an algorithm and argued it is correct, we should analyze its running time (and space):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 sort n elements, we:</a:t>
            </a:r>
            <a:endParaRPr/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Return immediately if n=1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Else do 2 subproblems of size ______ and then a merge of work ______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Recurrence relation?</a:t>
            </a:r>
            <a:endParaRPr/>
          </a:p>
        </p:txBody>
      </p:sp>
      <p:pic>
        <p:nvPicPr>
          <p:cNvPr id="421" name="Google Shape;421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321" y="2725528"/>
            <a:ext cx="2675583" cy="76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5385" y="3084698"/>
            <a:ext cx="992499" cy="90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8276" y="3049717"/>
            <a:ext cx="1439361" cy="76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96936" y="2543697"/>
            <a:ext cx="638495" cy="49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87222" y="2775466"/>
            <a:ext cx="7430258" cy="1474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01812" y="3736959"/>
            <a:ext cx="274405" cy="330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4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26750" y="3695583"/>
            <a:ext cx="2263999" cy="59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Variations on the basic problem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91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Maybe elements are in a linked list (could convert to array and back in linear time, but some algorithms needn’t do so)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Maybe in the case of ties we should preserve the original ordering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Sorts that do this naturally are called </a:t>
            </a:r>
            <a:r>
              <a:rPr lang="en">
                <a:solidFill>
                  <a:srgbClr val="0000FF"/>
                </a:solidFill>
              </a:rPr>
              <a:t>stable sorts</a:t>
            </a:r>
            <a:endParaRPr>
              <a:solidFill>
                <a:srgbClr val="0000FF"/>
              </a:solidFill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One way to sort twice, Ex: Sort movies by year, then for ties, alphabetically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Maybe we must not use more than O(1) “auxiliary space”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Sorts meeting this requirement are called </a:t>
            </a:r>
            <a:r>
              <a:rPr lang="en">
                <a:solidFill>
                  <a:srgbClr val="0000FF"/>
                </a:solidFill>
              </a:rPr>
              <a:t>‘in-place’ sorts</a:t>
            </a:r>
            <a:endParaRPr>
              <a:solidFill>
                <a:srgbClr val="0000FF"/>
              </a:solidFill>
            </a:endParaRPr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Not allowed to allocate extra array (at least not with size O(n)), but can allocate O(1) # of variables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All work done by swapping around in the array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Maybe we can do more with elements than just compare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Comparison sorts assume we work using a binary ‘compare’ operator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In special cases we can sometimes get faster algorithms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Maybe we have too much data to fit in memory</a:t>
            </a:r>
            <a:endParaRPr/>
          </a:p>
          <a:p>
            <a:pPr indent="-334327" lvl="0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/>
              <a:t>Use an </a:t>
            </a:r>
            <a:r>
              <a:rPr lang="en">
                <a:solidFill>
                  <a:srgbClr val="0000FF"/>
                </a:solidFill>
              </a:rPr>
              <a:t>“external sorting”</a:t>
            </a:r>
            <a:r>
              <a:rPr lang="en"/>
              <a:t> algorithm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9705" y="1893697"/>
            <a:ext cx="2924337" cy="139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3139" y="1966486"/>
            <a:ext cx="1293713" cy="258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5481" y="2581654"/>
            <a:ext cx="5309533" cy="174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05589" y="2598411"/>
            <a:ext cx="1652418" cy="406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5293" y="4856701"/>
            <a:ext cx="3602488" cy="979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Mergesort Recurrence</a:t>
            </a:r>
            <a:endParaRPr/>
          </a:p>
        </p:txBody>
      </p:sp>
      <p:sp>
        <p:nvSpPr>
          <p:cNvPr id="433" name="Google Shape;433;p42"/>
          <p:cNvSpPr txBox="1"/>
          <p:nvPr>
            <p:ph idx="1" type="body"/>
          </p:nvPr>
        </p:nvSpPr>
        <p:spPr>
          <a:xfrm>
            <a:off x="311700" y="1152475"/>
            <a:ext cx="8520600" cy="387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(For simplicity let constants be 1 – no effect on asymptotic answer)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/>
              <a:t>T(1)	= 1									So total is 2</a:t>
            </a:r>
            <a:r>
              <a:rPr b="1" baseline="30000" lang="en" sz="1900"/>
              <a:t>k</a:t>
            </a:r>
            <a:r>
              <a:rPr lang="en" sz="1900"/>
              <a:t>T(n/2</a:t>
            </a:r>
            <a:r>
              <a:rPr b="1" baseline="30000" lang="en" sz="1900"/>
              <a:t>k</a:t>
            </a:r>
            <a:r>
              <a:rPr lang="en" sz="1900"/>
              <a:t>) + kn where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T(n)	= 2T(n/2) + n							n/2</a:t>
            </a:r>
            <a:r>
              <a:rPr b="1" baseline="30000" lang="en" sz="1900"/>
              <a:t>k</a:t>
            </a:r>
            <a:r>
              <a:rPr lang="en" sz="1900"/>
              <a:t> = 1, i.e., log n = k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= 2(2T(n/4) + n/2) + n				That is, 2</a:t>
            </a:r>
            <a:r>
              <a:rPr b="1" baseline="30000" lang="en" sz="1900"/>
              <a:t>log n</a:t>
            </a:r>
            <a:r>
              <a:rPr lang="en" sz="1900"/>
              <a:t> T(1) + n log n</a:t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= 4T(n/4) + 2n 							= n + n log n</a:t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= 4(2T(n/8) + n/4) + 2n 					= O(n log n)</a:t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= 8T(n/8) + 3n</a:t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/>
              <a:t>…. (after k expansions)</a:t>
            </a:r>
            <a:endParaRPr sz="19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= 2</a:t>
            </a:r>
            <a:r>
              <a:rPr b="1" baseline="30000" lang="en" sz="1900"/>
              <a:t>k</a:t>
            </a:r>
            <a:r>
              <a:rPr lang="en" sz="1900"/>
              <a:t>T(n/2</a:t>
            </a:r>
            <a:r>
              <a:rPr b="1" baseline="30000" lang="en" sz="1900"/>
              <a:t>k</a:t>
            </a:r>
            <a:r>
              <a:rPr lang="en" sz="1900"/>
              <a:t>) + kn</a:t>
            </a:r>
            <a:endParaRPr sz="1900"/>
          </a:p>
        </p:txBody>
      </p:sp>
      <p:pic>
        <p:nvPicPr>
          <p:cNvPr id="434" name="Google Shape;43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950" y="2186953"/>
            <a:ext cx="1322144" cy="2868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26798" y="2676045"/>
            <a:ext cx="2588544" cy="2301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64611" y="3342355"/>
            <a:ext cx="1533595" cy="364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Quicksort Recurrence</a:t>
            </a:r>
            <a:endParaRPr/>
          </a:p>
        </p:txBody>
      </p:sp>
      <p:sp>
        <p:nvSpPr>
          <p:cNvPr id="442" name="Google Shape;442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Best-case?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Worst-case?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Average-case?</a:t>
            </a:r>
            <a:endParaRPr/>
          </a:p>
        </p:txBody>
      </p:sp>
      <p:pic>
        <p:nvPicPr>
          <p:cNvPr id="443" name="Google Shape;443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0597" y="1588354"/>
            <a:ext cx="1309710" cy="406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2558" y="1542136"/>
            <a:ext cx="1525701" cy="538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91667" y="1551822"/>
            <a:ext cx="787614" cy="337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15987" y="1239465"/>
            <a:ext cx="1692934" cy="636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51478" y="3027103"/>
            <a:ext cx="1125083" cy="510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71355" y="2864056"/>
            <a:ext cx="1396400" cy="603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4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81548" y="2966253"/>
            <a:ext cx="992149" cy="30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4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534160" y="2616961"/>
            <a:ext cx="1573273" cy="601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4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009769" y="3927666"/>
            <a:ext cx="2399936" cy="853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4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402790" y="3371280"/>
            <a:ext cx="3273053" cy="1706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4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778338" y="4202892"/>
            <a:ext cx="1244868" cy="419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4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917970" y="3780595"/>
            <a:ext cx="950935" cy="195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Sorting: The Big Picture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3117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Simple algorithms: O(n</a:t>
            </a:r>
            <a:r>
              <a:rPr b="1" baseline="30000" lang="en" sz="2000"/>
              <a:t>2</a:t>
            </a:r>
            <a:r>
              <a:rPr b="1" lang="en" sz="2000"/>
              <a:t>)</a:t>
            </a:r>
            <a:endParaRPr b="1" sz="2000"/>
          </a:p>
        </p:txBody>
      </p:sp>
      <p:sp>
        <p:nvSpPr>
          <p:cNvPr id="86" name="Google Shape;86;p16"/>
          <p:cNvSpPr/>
          <p:nvPr/>
        </p:nvSpPr>
        <p:spPr>
          <a:xfrm>
            <a:off x="20439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Fancier algorithms: O(n log n)</a:t>
            </a:r>
            <a:endParaRPr b="1" sz="2000"/>
          </a:p>
        </p:txBody>
      </p:sp>
      <p:sp>
        <p:nvSpPr>
          <p:cNvPr id="87" name="Google Shape;87;p16"/>
          <p:cNvSpPr/>
          <p:nvPr/>
        </p:nvSpPr>
        <p:spPr>
          <a:xfrm>
            <a:off x="37761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Comparison lower bound: 𝛀(n log n)</a:t>
            </a:r>
            <a:endParaRPr b="1" sz="1700"/>
          </a:p>
        </p:txBody>
      </p:sp>
      <p:sp>
        <p:nvSpPr>
          <p:cNvPr id="88" name="Google Shape;88;p16"/>
          <p:cNvSpPr/>
          <p:nvPr/>
        </p:nvSpPr>
        <p:spPr>
          <a:xfrm>
            <a:off x="55083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Specialized algorithms: O(n)</a:t>
            </a:r>
            <a:endParaRPr b="1" sz="2000"/>
          </a:p>
        </p:txBody>
      </p:sp>
      <p:sp>
        <p:nvSpPr>
          <p:cNvPr id="89" name="Google Shape;89;p16"/>
          <p:cNvSpPr/>
          <p:nvPr/>
        </p:nvSpPr>
        <p:spPr>
          <a:xfrm>
            <a:off x="72405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Handling huge data sets</a:t>
            </a:r>
            <a:endParaRPr b="1" sz="2000"/>
          </a:p>
        </p:txBody>
      </p:sp>
      <p:sp>
        <p:nvSpPr>
          <p:cNvPr id="90" name="Google Shape;90;p16"/>
          <p:cNvSpPr txBox="1"/>
          <p:nvPr/>
        </p:nvSpPr>
        <p:spPr>
          <a:xfrm>
            <a:off x="3117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Insertion sort</a:t>
            </a:r>
            <a:endParaRPr sz="1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Selection sort</a:t>
            </a:r>
            <a:endParaRPr i="1" sz="1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20439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Heap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Merge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Quick sort </a:t>
            </a:r>
            <a:r>
              <a:rPr lang="en" sz="1000">
                <a:solidFill>
                  <a:schemeClr val="dk2"/>
                </a:solidFill>
              </a:rPr>
              <a:t>(avg)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55083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Bucket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Radix sort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72405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External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sorting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94" name="Google Shape;94;p16"/>
          <p:cNvCxnSpPr>
            <a:stCxn id="85" idx="2"/>
            <a:endCxn id="90" idx="0"/>
          </p:cNvCxnSpPr>
          <p:nvPr/>
        </p:nvCxnSpPr>
        <p:spPr>
          <a:xfrm>
            <a:off x="11076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6"/>
          <p:cNvCxnSpPr>
            <a:stCxn id="86" idx="2"/>
            <a:endCxn id="91" idx="0"/>
          </p:cNvCxnSpPr>
          <p:nvPr/>
        </p:nvCxnSpPr>
        <p:spPr>
          <a:xfrm>
            <a:off x="28398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6"/>
          <p:cNvCxnSpPr>
            <a:stCxn id="88" idx="2"/>
            <a:endCxn id="92" idx="0"/>
          </p:cNvCxnSpPr>
          <p:nvPr/>
        </p:nvCxnSpPr>
        <p:spPr>
          <a:xfrm>
            <a:off x="63042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6"/>
          <p:cNvCxnSpPr>
            <a:stCxn id="89" idx="2"/>
            <a:endCxn id="93" idx="0"/>
          </p:cNvCxnSpPr>
          <p:nvPr/>
        </p:nvCxnSpPr>
        <p:spPr>
          <a:xfrm>
            <a:off x="80364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315" y="167652"/>
            <a:ext cx="153902" cy="4617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857" y="1927088"/>
            <a:ext cx="1252388" cy="1763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84245" y="1758388"/>
            <a:ext cx="1283543" cy="638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64892" y="176733"/>
            <a:ext cx="251528" cy="45624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73123" y="2160860"/>
            <a:ext cx="950795" cy="167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Insertion Sort</a:t>
            </a:r>
            <a:endParaRPr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Idea: At step </a:t>
            </a:r>
            <a:r>
              <a:rPr b="1" lang="en" sz="1900"/>
              <a:t>k</a:t>
            </a:r>
            <a:r>
              <a:rPr lang="en" sz="1900"/>
              <a:t>, put the </a:t>
            </a:r>
            <a:r>
              <a:rPr b="1" lang="en" sz="1900"/>
              <a:t>k</a:t>
            </a:r>
            <a:r>
              <a:rPr baseline="30000" lang="en" sz="1900"/>
              <a:t>th</a:t>
            </a:r>
            <a:r>
              <a:rPr lang="en" sz="1900"/>
              <a:t> element in the correct position among the first </a:t>
            </a:r>
            <a:r>
              <a:rPr b="1" lang="en" sz="1900"/>
              <a:t>k</a:t>
            </a:r>
            <a:r>
              <a:rPr lang="en" sz="1900"/>
              <a:t> elements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Alternate way of saying this: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Sort first two elements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Now insert 3rd element in order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Now insert 4th element in order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…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“Loop invariant”: when loop index is </a:t>
            </a:r>
            <a:r>
              <a:rPr b="1" lang="en" sz="1900"/>
              <a:t>i</a:t>
            </a:r>
            <a:r>
              <a:rPr lang="en" sz="1900"/>
              <a:t>, first </a:t>
            </a:r>
            <a:r>
              <a:rPr b="1" lang="en" sz="1900"/>
              <a:t>i</a:t>
            </a:r>
            <a:r>
              <a:rPr lang="en" sz="1900"/>
              <a:t> elements are sorted relative to each other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Time?</a:t>
            </a:r>
            <a:endParaRPr sz="1900"/>
          </a:p>
          <a:p>
            <a:pPr indent="45720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/>
              <a:t>Best-case _____ Worst-case _____ “Average” case _____</a:t>
            </a:r>
            <a:endParaRPr sz="1900"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3805" y="1483103"/>
            <a:ext cx="6052301" cy="1125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27905" y="2797806"/>
            <a:ext cx="1842982" cy="126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23611" y="3152351"/>
            <a:ext cx="2402520" cy="98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79781" y="1537014"/>
            <a:ext cx="3574197" cy="818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65525" y="1827615"/>
            <a:ext cx="253993" cy="29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91972" y="4615656"/>
            <a:ext cx="589087" cy="343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71693" y="4611255"/>
            <a:ext cx="726980" cy="440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32620" y="4575498"/>
            <a:ext cx="594307" cy="384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551286" y="4538894"/>
            <a:ext cx="218499" cy="422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244443" y="1734987"/>
            <a:ext cx="174696" cy="209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Selection sort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Idea: At step </a:t>
            </a:r>
            <a:r>
              <a:rPr b="1" lang="en" sz="1900"/>
              <a:t>k</a:t>
            </a:r>
            <a:r>
              <a:rPr lang="en" sz="1900"/>
              <a:t>, find the smallest element among the not-yet-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sorted elements and put it at position k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Alternate way of saying this: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Find smallest element, put it 1</a:t>
            </a:r>
            <a:r>
              <a:rPr baseline="30000" lang="en" sz="1900"/>
              <a:t>st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Find next smallest element, put it 2</a:t>
            </a:r>
            <a:r>
              <a:rPr baseline="30000" lang="en" sz="1900"/>
              <a:t>nd</a:t>
            </a:r>
            <a:endParaRPr baseline="30000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Find next smallest element, put it 3</a:t>
            </a:r>
            <a:r>
              <a:rPr baseline="30000" lang="en" sz="1900"/>
              <a:t>rd</a:t>
            </a:r>
            <a:endParaRPr baseline="30000"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…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“Loop invariant”: when loop index is </a:t>
            </a:r>
            <a:r>
              <a:rPr b="1" lang="en" sz="1900"/>
              <a:t>i</a:t>
            </a:r>
            <a:r>
              <a:rPr lang="en" sz="1900"/>
              <a:t>, first </a:t>
            </a:r>
            <a:r>
              <a:rPr b="1" lang="en" sz="1900"/>
              <a:t>i</a:t>
            </a:r>
            <a:r>
              <a:rPr lang="en" sz="1900"/>
              <a:t> elements are the </a:t>
            </a:r>
            <a:r>
              <a:rPr b="1" lang="en" sz="1900"/>
              <a:t>i</a:t>
            </a:r>
            <a:r>
              <a:rPr lang="en" sz="1900"/>
              <a:t> smallest elements in sorted order</a:t>
            </a:r>
            <a:endParaRPr sz="1900"/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Time?</a:t>
            </a:r>
            <a:endParaRPr sz="1900"/>
          </a:p>
          <a:p>
            <a:pPr indent="45720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900"/>
              <a:t>Best-case _____ Worst-case _____ “Average” case _____</a:t>
            </a:r>
            <a:endParaRPr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0730" y="2196029"/>
            <a:ext cx="978387" cy="817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7539" y="2251628"/>
            <a:ext cx="668023" cy="351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1290" y="2296521"/>
            <a:ext cx="349903" cy="188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37937" y="4511230"/>
            <a:ext cx="696244" cy="499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51049" y="4545764"/>
            <a:ext cx="2987765" cy="433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Insertion Sort vs. Selection Sort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311700" y="1152475"/>
            <a:ext cx="8520600" cy="384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Different algorithms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Solve the same problem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Have the same worst-case and average-case asymptotic complexity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Insertion-sort has better best-case complexity; preferable when input is “mostly sorted”</a:t>
            </a:r>
            <a:endParaRPr sz="2000"/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Other algorithms are more efficient </a:t>
            </a:r>
            <a:r>
              <a:rPr i="1" lang="en" sz="2000"/>
              <a:t>for non-small arrays that are not already almost sorted</a:t>
            </a:r>
            <a:endParaRPr i="1"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Insertion sort may do well on small arrays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Sorting: The Big Picture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0"/>
          <p:cNvSpPr/>
          <p:nvPr/>
        </p:nvSpPr>
        <p:spPr>
          <a:xfrm>
            <a:off x="3117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Simple algorithms: O(n</a:t>
            </a:r>
            <a:r>
              <a:rPr b="1" baseline="30000" lang="en" sz="2000"/>
              <a:t>2</a:t>
            </a:r>
            <a:r>
              <a:rPr b="1" lang="en" sz="2000"/>
              <a:t>)</a:t>
            </a:r>
            <a:endParaRPr b="1" sz="2000"/>
          </a:p>
        </p:txBody>
      </p:sp>
      <p:sp>
        <p:nvSpPr>
          <p:cNvPr id="143" name="Google Shape;143;p20"/>
          <p:cNvSpPr/>
          <p:nvPr/>
        </p:nvSpPr>
        <p:spPr>
          <a:xfrm>
            <a:off x="20439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Fancier algorithms: O(n log n)</a:t>
            </a:r>
            <a:endParaRPr b="1" sz="2000"/>
          </a:p>
        </p:txBody>
      </p:sp>
      <p:sp>
        <p:nvSpPr>
          <p:cNvPr id="144" name="Google Shape;144;p20"/>
          <p:cNvSpPr/>
          <p:nvPr/>
        </p:nvSpPr>
        <p:spPr>
          <a:xfrm>
            <a:off x="37761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Comparison lower bound: 𝛀(n log n)</a:t>
            </a:r>
            <a:endParaRPr b="1" sz="1700"/>
          </a:p>
        </p:txBody>
      </p:sp>
      <p:sp>
        <p:nvSpPr>
          <p:cNvPr id="145" name="Google Shape;145;p20"/>
          <p:cNvSpPr/>
          <p:nvPr/>
        </p:nvSpPr>
        <p:spPr>
          <a:xfrm>
            <a:off x="55083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Specialized algorithms: O(n)</a:t>
            </a:r>
            <a:endParaRPr b="1" sz="2000"/>
          </a:p>
        </p:txBody>
      </p:sp>
      <p:sp>
        <p:nvSpPr>
          <p:cNvPr id="146" name="Google Shape;146;p20"/>
          <p:cNvSpPr/>
          <p:nvPr/>
        </p:nvSpPr>
        <p:spPr>
          <a:xfrm>
            <a:off x="7240500" y="1152475"/>
            <a:ext cx="1591800" cy="13032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Handling huge data sets</a:t>
            </a:r>
            <a:endParaRPr b="1" sz="2000"/>
          </a:p>
        </p:txBody>
      </p:sp>
      <p:sp>
        <p:nvSpPr>
          <p:cNvPr id="147" name="Google Shape;147;p20"/>
          <p:cNvSpPr txBox="1"/>
          <p:nvPr/>
        </p:nvSpPr>
        <p:spPr>
          <a:xfrm>
            <a:off x="3117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Insertion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</a:rPr>
              <a:t>Selection sort</a:t>
            </a:r>
            <a:endParaRPr sz="18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20439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</a:rPr>
              <a:t>Heap sort</a:t>
            </a:r>
            <a:endParaRPr sz="18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Merge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Quick sort </a:t>
            </a:r>
            <a:r>
              <a:rPr lang="en" sz="1000">
                <a:solidFill>
                  <a:schemeClr val="dk2"/>
                </a:solidFill>
              </a:rPr>
              <a:t>(avg)</a:t>
            </a:r>
            <a:endParaRPr sz="1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...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55083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Bucket sort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Radix sort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7240500" y="3076475"/>
            <a:ext cx="1591800" cy="12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External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      sorting</a:t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151" name="Google Shape;151;p20"/>
          <p:cNvCxnSpPr>
            <a:stCxn id="142" idx="2"/>
            <a:endCxn id="147" idx="0"/>
          </p:cNvCxnSpPr>
          <p:nvPr/>
        </p:nvCxnSpPr>
        <p:spPr>
          <a:xfrm>
            <a:off x="11076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20"/>
          <p:cNvCxnSpPr>
            <a:stCxn id="143" idx="2"/>
            <a:endCxn id="148" idx="0"/>
          </p:cNvCxnSpPr>
          <p:nvPr/>
        </p:nvCxnSpPr>
        <p:spPr>
          <a:xfrm>
            <a:off x="28398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20"/>
          <p:cNvCxnSpPr>
            <a:stCxn id="145" idx="2"/>
            <a:endCxn id="149" idx="0"/>
          </p:cNvCxnSpPr>
          <p:nvPr/>
        </p:nvCxnSpPr>
        <p:spPr>
          <a:xfrm>
            <a:off x="63042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20"/>
          <p:cNvCxnSpPr>
            <a:stCxn id="146" idx="2"/>
            <a:endCxn id="150" idx="0"/>
          </p:cNvCxnSpPr>
          <p:nvPr/>
        </p:nvCxnSpPr>
        <p:spPr>
          <a:xfrm>
            <a:off x="8036400" y="2455675"/>
            <a:ext cx="0" cy="62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55" name="Google Shape;15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0221" y="2257944"/>
            <a:ext cx="1249844" cy="140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56886" y="3768324"/>
            <a:ext cx="357727" cy="119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12768" y="3214641"/>
            <a:ext cx="225142" cy="140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Heap sort</a:t>
            </a:r>
            <a:endParaRPr/>
          </a:p>
        </p:txBody>
      </p:sp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311700" y="1152475"/>
            <a:ext cx="8520600" cy="38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Sorting with a heap is easy!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r>
              <a:rPr lang="en" sz="2000"/>
              <a:t> each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arr[i]</a:t>
            </a:r>
            <a:r>
              <a:rPr lang="en" sz="2000"/>
              <a:t>, better yet use </a:t>
            </a: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buildHeap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for(i=0; i &lt; arr.length; i++)</a:t>
            </a:r>
            <a:br>
              <a:rPr b="1" lang="en" sz="20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2000">
                <a:latin typeface="Courier New"/>
                <a:ea typeface="Courier New"/>
                <a:cs typeface="Courier New"/>
                <a:sym typeface="Courier New"/>
              </a:rPr>
              <a:t>    arr[i] = deleteMin();</a:t>
            </a:r>
            <a:endParaRPr b="1" sz="2000">
              <a:latin typeface="Courier New"/>
              <a:ea typeface="Courier New"/>
              <a:cs typeface="Courier New"/>
              <a:sym typeface="Courier New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Worst-case running time: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 have the array-to-sort and the heap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So this is </a:t>
            </a:r>
            <a:r>
              <a:rPr b="1" lang="en" sz="2000"/>
              <a:t>not</a:t>
            </a:r>
            <a:r>
              <a:rPr lang="en" sz="2000"/>
              <a:t> an </a:t>
            </a:r>
            <a:r>
              <a:rPr lang="en" sz="2000">
                <a:solidFill>
                  <a:srgbClr val="0000FF"/>
                </a:solidFill>
              </a:rPr>
              <a:t>in-place sort</a:t>
            </a:r>
            <a:endParaRPr sz="2000">
              <a:solidFill>
                <a:srgbClr val="0000FF"/>
              </a:solidFill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There’s a trick to make it in-place…</a:t>
            </a:r>
            <a:endParaRPr sz="2000"/>
          </a:p>
        </p:txBody>
      </p:sp>
      <p:pic>
        <p:nvPicPr>
          <p:cNvPr id="164" name="Google Shape;16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6712" y="1557722"/>
            <a:ext cx="5773230" cy="40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49361" y="1507287"/>
            <a:ext cx="6913402" cy="1139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55219" y="2365159"/>
            <a:ext cx="637147" cy="385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33478" y="2021851"/>
            <a:ext cx="296744" cy="19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23950" y="3000820"/>
            <a:ext cx="1797227" cy="657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15900" y="4035449"/>
            <a:ext cx="594116" cy="35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22945" y="4559119"/>
            <a:ext cx="2513241" cy="224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