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ea0414c9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ea0414c9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cea0414c90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cea0414c90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Don’t have to do this for P2, but cool!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cea0414c90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cea0414c90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 minutes here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cea0414c90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cea0414c90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cea0414c90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cea0414c90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2cea0414c90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2cea0414c90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cea0414c90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2cea0414c90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2cea0414c90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2cea0414c90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 work is in the partitioning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cea0414c90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Google Shape;267;g2cea0414c90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Runtime: divide n - then hopefully divide in about half, which is logn levels -&gt; n log 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But if bad pivot: n + T(n-1)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cea0414c90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2cea0414c90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cea0414c90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cea0414c90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cea0414c90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cea0414c90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cea0414c90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2cea0414c90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cea0414c90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2cea0414c90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2cea0414c90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2cea0414c90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cea0414c90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2cea0414c90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 minutes here</a:t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2cea0414c90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Google Shape;362;g2cea0414c90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2cea0414c90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3" name="Google Shape;373;g2cea0414c90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2cea0414c90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2cea0414c90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cea0414c90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2cea0414c90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2cea0414c90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2cea0414c90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2cea0414c90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2cea0414c90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cea0414c90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cea0414c9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2cea0414c90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2cea0414c90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2cea0414c90_0_2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9" name="Google Shape;439;g2cea0414c90_0_2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Best: same as merge sort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Worst: T(n) = T(n-1) + n (same as selection sort)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Average: same as best, see proof in text book if you’re curious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cea0414c90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cea0414c9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ea0414c90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ea0414c90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 inserting cards into your hand as you draw from a deck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cea0414c90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cea0414c90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But if you just want to find the smallest N items, this would work better than insertion sort!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cea0414c90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cea0414c90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cea0414c90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cea0414c90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14.5 minutes here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cea0414c90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cea0414c90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1" Type="http://schemas.openxmlformats.org/officeDocument/2006/relationships/image" Target="../media/image45.png"/><Relationship Id="rId10" Type="http://schemas.openxmlformats.org/officeDocument/2006/relationships/image" Target="../media/image56.png"/><Relationship Id="rId13" Type="http://schemas.openxmlformats.org/officeDocument/2006/relationships/image" Target="../media/image54.png"/><Relationship Id="rId12" Type="http://schemas.openxmlformats.org/officeDocument/2006/relationships/image" Target="../media/image39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0.png"/><Relationship Id="rId4" Type="http://schemas.openxmlformats.org/officeDocument/2006/relationships/image" Target="../media/image41.png"/><Relationship Id="rId9" Type="http://schemas.openxmlformats.org/officeDocument/2006/relationships/image" Target="../media/image47.png"/><Relationship Id="rId15" Type="http://schemas.openxmlformats.org/officeDocument/2006/relationships/image" Target="../media/image55.png"/><Relationship Id="rId14" Type="http://schemas.openxmlformats.org/officeDocument/2006/relationships/image" Target="../media/image51.png"/><Relationship Id="rId16" Type="http://schemas.openxmlformats.org/officeDocument/2006/relationships/image" Target="../media/image48.png"/><Relationship Id="rId5" Type="http://schemas.openxmlformats.org/officeDocument/2006/relationships/image" Target="../media/image31.png"/><Relationship Id="rId6" Type="http://schemas.openxmlformats.org/officeDocument/2006/relationships/image" Target="../media/image37.png"/><Relationship Id="rId7" Type="http://schemas.openxmlformats.org/officeDocument/2006/relationships/image" Target="../media/image36.png"/><Relationship Id="rId8" Type="http://schemas.openxmlformats.org/officeDocument/2006/relationships/image" Target="../media/image5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7.png"/><Relationship Id="rId4" Type="http://schemas.openxmlformats.org/officeDocument/2006/relationships/image" Target="../media/image71.png"/><Relationship Id="rId5" Type="http://schemas.openxmlformats.org/officeDocument/2006/relationships/image" Target="../media/image4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4.png"/><Relationship Id="rId4" Type="http://schemas.openxmlformats.org/officeDocument/2006/relationships/image" Target="../media/image59.png"/><Relationship Id="rId5" Type="http://schemas.openxmlformats.org/officeDocument/2006/relationships/image" Target="../media/image6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4.png"/><Relationship Id="rId4" Type="http://schemas.openxmlformats.org/officeDocument/2006/relationships/image" Target="../media/image6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63.png"/><Relationship Id="rId4" Type="http://schemas.openxmlformats.org/officeDocument/2006/relationships/image" Target="../media/image66.png"/><Relationship Id="rId5" Type="http://schemas.openxmlformats.org/officeDocument/2006/relationships/image" Target="../media/image78.png"/><Relationship Id="rId6" Type="http://schemas.openxmlformats.org/officeDocument/2006/relationships/image" Target="../media/image5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1.png"/><Relationship Id="rId4" Type="http://schemas.openxmlformats.org/officeDocument/2006/relationships/image" Target="../media/image58.png"/><Relationship Id="rId5" Type="http://schemas.openxmlformats.org/officeDocument/2006/relationships/image" Target="../media/image73.png"/><Relationship Id="rId6" Type="http://schemas.openxmlformats.org/officeDocument/2006/relationships/image" Target="../media/image94.png"/><Relationship Id="rId7" Type="http://schemas.openxmlformats.org/officeDocument/2006/relationships/image" Target="../media/image60.png"/></Relationships>
</file>

<file path=ppt/slides/_rels/slide16.xml.rels><?xml version="1.0" encoding="UTF-8" standalone="yes"?><Relationships xmlns="http://schemas.openxmlformats.org/package/2006/relationships"><Relationship Id="rId10" Type="http://schemas.openxmlformats.org/officeDocument/2006/relationships/image" Target="../media/image67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5.png"/><Relationship Id="rId4" Type="http://schemas.openxmlformats.org/officeDocument/2006/relationships/image" Target="../media/image65.png"/><Relationship Id="rId9" Type="http://schemas.openxmlformats.org/officeDocument/2006/relationships/image" Target="../media/image69.png"/><Relationship Id="rId5" Type="http://schemas.openxmlformats.org/officeDocument/2006/relationships/image" Target="../media/image68.png"/><Relationship Id="rId6" Type="http://schemas.openxmlformats.org/officeDocument/2006/relationships/image" Target="../media/image72.png"/><Relationship Id="rId7" Type="http://schemas.openxmlformats.org/officeDocument/2006/relationships/image" Target="../media/image75.png"/><Relationship Id="rId8" Type="http://schemas.openxmlformats.org/officeDocument/2006/relationships/image" Target="../media/image90.png"/></Relationships>
</file>

<file path=ppt/slides/_rels/slide17.xml.rels><?xml version="1.0" encoding="UTF-8" standalone="yes"?><Relationships xmlns="http://schemas.openxmlformats.org/package/2006/relationships"><Relationship Id="rId10" Type="http://schemas.openxmlformats.org/officeDocument/2006/relationships/image" Target="../media/image8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9.png"/><Relationship Id="rId4" Type="http://schemas.openxmlformats.org/officeDocument/2006/relationships/image" Target="../media/image70.png"/><Relationship Id="rId9" Type="http://schemas.openxmlformats.org/officeDocument/2006/relationships/image" Target="../media/image108.png"/><Relationship Id="rId5" Type="http://schemas.openxmlformats.org/officeDocument/2006/relationships/image" Target="../media/image91.png"/><Relationship Id="rId6" Type="http://schemas.openxmlformats.org/officeDocument/2006/relationships/image" Target="../media/image77.png"/><Relationship Id="rId7" Type="http://schemas.openxmlformats.org/officeDocument/2006/relationships/image" Target="../media/image84.png"/><Relationship Id="rId8" Type="http://schemas.openxmlformats.org/officeDocument/2006/relationships/image" Target="../media/image86.png"/></Relationships>
</file>

<file path=ppt/slides/_rels/slide18.xml.rels><?xml version="1.0" encoding="UTF-8" standalone="yes"?><Relationships xmlns="http://schemas.openxmlformats.org/package/2006/relationships"><Relationship Id="rId10" Type="http://schemas.openxmlformats.org/officeDocument/2006/relationships/image" Target="../media/image11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14.png"/><Relationship Id="rId4" Type="http://schemas.openxmlformats.org/officeDocument/2006/relationships/image" Target="../media/image106.png"/><Relationship Id="rId9" Type="http://schemas.openxmlformats.org/officeDocument/2006/relationships/image" Target="../media/image83.png"/><Relationship Id="rId5" Type="http://schemas.openxmlformats.org/officeDocument/2006/relationships/image" Target="../media/image102.png"/><Relationship Id="rId6" Type="http://schemas.openxmlformats.org/officeDocument/2006/relationships/image" Target="../media/image76.png"/><Relationship Id="rId7" Type="http://schemas.openxmlformats.org/officeDocument/2006/relationships/image" Target="../media/image80.png"/><Relationship Id="rId8" Type="http://schemas.openxmlformats.org/officeDocument/2006/relationships/image" Target="../media/image95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89.png"/><Relationship Id="rId4" Type="http://schemas.openxmlformats.org/officeDocument/2006/relationships/image" Target="../media/image8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4.png"/><Relationship Id="rId4" Type="http://schemas.openxmlformats.org/officeDocument/2006/relationships/image" Target="../media/image6.png"/><Relationship Id="rId5" Type="http://schemas.openxmlformats.org/officeDocument/2006/relationships/image" Target="../media/image14.png"/><Relationship Id="rId6" Type="http://schemas.openxmlformats.org/officeDocument/2006/relationships/image" Target="../media/image2.png"/><Relationship Id="rId7" Type="http://schemas.openxmlformats.org/officeDocument/2006/relationships/image" Target="../media/image8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00.png"/><Relationship Id="rId4" Type="http://schemas.openxmlformats.org/officeDocument/2006/relationships/image" Target="../media/image92.png"/><Relationship Id="rId5" Type="http://schemas.openxmlformats.org/officeDocument/2006/relationships/image" Target="../media/image88.png"/><Relationship Id="rId6" Type="http://schemas.openxmlformats.org/officeDocument/2006/relationships/image" Target="../media/image98.png"/><Relationship Id="rId7" Type="http://schemas.openxmlformats.org/officeDocument/2006/relationships/image" Target="../media/image93.png"/><Relationship Id="rId8" Type="http://schemas.openxmlformats.org/officeDocument/2006/relationships/image" Target="../media/image99.png"/></Relationships>
</file>

<file path=ppt/slides/_rels/slide2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1.png"/><Relationship Id="rId10" Type="http://schemas.openxmlformats.org/officeDocument/2006/relationships/image" Target="../media/image138.png"/><Relationship Id="rId12" Type="http://schemas.openxmlformats.org/officeDocument/2006/relationships/image" Target="../media/image120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1.png"/><Relationship Id="rId4" Type="http://schemas.openxmlformats.org/officeDocument/2006/relationships/image" Target="../media/image96.png"/><Relationship Id="rId9" Type="http://schemas.openxmlformats.org/officeDocument/2006/relationships/image" Target="../media/image137.png"/><Relationship Id="rId5" Type="http://schemas.openxmlformats.org/officeDocument/2006/relationships/image" Target="../media/image110.png"/><Relationship Id="rId6" Type="http://schemas.openxmlformats.org/officeDocument/2006/relationships/image" Target="../media/image125.png"/><Relationship Id="rId7" Type="http://schemas.openxmlformats.org/officeDocument/2006/relationships/image" Target="../media/image97.png"/><Relationship Id="rId8" Type="http://schemas.openxmlformats.org/officeDocument/2006/relationships/image" Target="../media/image105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16.png"/><Relationship Id="rId4" Type="http://schemas.openxmlformats.org/officeDocument/2006/relationships/image" Target="../media/image129.png"/><Relationship Id="rId5" Type="http://schemas.openxmlformats.org/officeDocument/2006/relationships/image" Target="../media/image107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03.png"/><Relationship Id="rId4" Type="http://schemas.openxmlformats.org/officeDocument/2006/relationships/image" Target="../media/image104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26.png"/><Relationship Id="rId4" Type="http://schemas.openxmlformats.org/officeDocument/2006/relationships/image" Target="../media/image109.png"/><Relationship Id="rId5" Type="http://schemas.openxmlformats.org/officeDocument/2006/relationships/image" Target="../media/image119.png"/><Relationship Id="rId6" Type="http://schemas.openxmlformats.org/officeDocument/2006/relationships/image" Target="../media/image122.png"/><Relationship Id="rId7" Type="http://schemas.openxmlformats.org/officeDocument/2006/relationships/image" Target="../media/image112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49.png"/><Relationship Id="rId4" Type="http://schemas.openxmlformats.org/officeDocument/2006/relationships/image" Target="../media/image121.png"/><Relationship Id="rId9" Type="http://schemas.openxmlformats.org/officeDocument/2006/relationships/image" Target="../media/image118.png"/><Relationship Id="rId5" Type="http://schemas.openxmlformats.org/officeDocument/2006/relationships/image" Target="../media/image115.png"/><Relationship Id="rId6" Type="http://schemas.openxmlformats.org/officeDocument/2006/relationships/image" Target="../media/image158.png"/><Relationship Id="rId7" Type="http://schemas.openxmlformats.org/officeDocument/2006/relationships/image" Target="../media/image127.png"/><Relationship Id="rId8" Type="http://schemas.openxmlformats.org/officeDocument/2006/relationships/image" Target="../media/image117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44.png"/><Relationship Id="rId4" Type="http://schemas.openxmlformats.org/officeDocument/2006/relationships/image" Target="../media/image123.png"/><Relationship Id="rId5" Type="http://schemas.openxmlformats.org/officeDocument/2006/relationships/image" Target="../media/image124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44.png"/><Relationship Id="rId4" Type="http://schemas.openxmlformats.org/officeDocument/2006/relationships/image" Target="../media/image139.png"/><Relationship Id="rId5" Type="http://schemas.openxmlformats.org/officeDocument/2006/relationships/image" Target="../media/image128.png"/><Relationship Id="rId6" Type="http://schemas.openxmlformats.org/officeDocument/2006/relationships/image" Target="../media/image150.png"/><Relationship Id="rId7" Type="http://schemas.openxmlformats.org/officeDocument/2006/relationships/image" Target="../media/image131.png"/><Relationship Id="rId8" Type="http://schemas.openxmlformats.org/officeDocument/2006/relationships/image" Target="../media/image130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32.png"/><Relationship Id="rId4" Type="http://schemas.openxmlformats.org/officeDocument/2006/relationships/image" Target="../media/image133.png"/><Relationship Id="rId5" Type="http://schemas.openxmlformats.org/officeDocument/2006/relationships/image" Target="../media/image135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47.png"/><Relationship Id="rId4" Type="http://schemas.openxmlformats.org/officeDocument/2006/relationships/image" Target="../media/image134.png"/><Relationship Id="rId9" Type="http://schemas.openxmlformats.org/officeDocument/2006/relationships/image" Target="../media/image141.png"/><Relationship Id="rId5" Type="http://schemas.openxmlformats.org/officeDocument/2006/relationships/image" Target="../media/image142.png"/><Relationship Id="rId6" Type="http://schemas.openxmlformats.org/officeDocument/2006/relationships/image" Target="../media/image136.png"/><Relationship Id="rId7" Type="http://schemas.openxmlformats.org/officeDocument/2006/relationships/image" Target="../media/image153.png"/><Relationship Id="rId8" Type="http://schemas.openxmlformats.org/officeDocument/2006/relationships/image" Target="../media/image14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png"/><Relationship Id="rId4" Type="http://schemas.openxmlformats.org/officeDocument/2006/relationships/image" Target="../media/image7.png"/><Relationship Id="rId5" Type="http://schemas.openxmlformats.org/officeDocument/2006/relationships/image" Target="../media/image22.png"/><Relationship Id="rId6" Type="http://schemas.openxmlformats.org/officeDocument/2006/relationships/image" Target="../media/image1.png"/><Relationship Id="rId7" Type="http://schemas.openxmlformats.org/officeDocument/2006/relationships/image" Target="../media/image23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61.png"/><Relationship Id="rId4" Type="http://schemas.openxmlformats.org/officeDocument/2006/relationships/image" Target="../media/image162.png"/><Relationship Id="rId5" Type="http://schemas.openxmlformats.org/officeDocument/2006/relationships/image" Target="../media/image145.png"/></Relationships>
</file>

<file path=ppt/slides/_rels/slide3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59.png"/><Relationship Id="rId10" Type="http://schemas.openxmlformats.org/officeDocument/2006/relationships/image" Target="../media/image154.png"/><Relationship Id="rId13" Type="http://schemas.openxmlformats.org/officeDocument/2006/relationships/image" Target="../media/image157.png"/><Relationship Id="rId12" Type="http://schemas.openxmlformats.org/officeDocument/2006/relationships/image" Target="../media/image156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43.png"/><Relationship Id="rId4" Type="http://schemas.openxmlformats.org/officeDocument/2006/relationships/image" Target="../media/image152.png"/><Relationship Id="rId9" Type="http://schemas.openxmlformats.org/officeDocument/2006/relationships/image" Target="../media/image151.png"/><Relationship Id="rId14" Type="http://schemas.openxmlformats.org/officeDocument/2006/relationships/image" Target="../media/image155.png"/><Relationship Id="rId5" Type="http://schemas.openxmlformats.org/officeDocument/2006/relationships/image" Target="../media/image146.png"/><Relationship Id="rId6" Type="http://schemas.openxmlformats.org/officeDocument/2006/relationships/image" Target="../media/image163.png"/><Relationship Id="rId7" Type="http://schemas.openxmlformats.org/officeDocument/2006/relationships/image" Target="../media/image148.png"/><Relationship Id="rId8" Type="http://schemas.openxmlformats.org/officeDocument/2006/relationships/image" Target="../media/image16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0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4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2.png"/><Relationship Id="rId4" Type="http://schemas.openxmlformats.org/officeDocument/2006/relationships/image" Target="../media/image11.png"/><Relationship Id="rId11" Type="http://schemas.openxmlformats.org/officeDocument/2006/relationships/image" Target="../media/image26.png"/><Relationship Id="rId10" Type="http://schemas.openxmlformats.org/officeDocument/2006/relationships/image" Target="../media/image33.png"/><Relationship Id="rId12" Type="http://schemas.openxmlformats.org/officeDocument/2006/relationships/image" Target="../media/image19.png"/><Relationship Id="rId9" Type="http://schemas.openxmlformats.org/officeDocument/2006/relationships/image" Target="../media/image27.png"/><Relationship Id="rId5" Type="http://schemas.openxmlformats.org/officeDocument/2006/relationships/image" Target="../media/image13.png"/><Relationship Id="rId6" Type="http://schemas.openxmlformats.org/officeDocument/2006/relationships/image" Target="../media/image12.png"/><Relationship Id="rId7" Type="http://schemas.openxmlformats.org/officeDocument/2006/relationships/image" Target="../media/image10.png"/><Relationship Id="rId8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16.png"/><Relationship Id="rId7" Type="http://schemas.openxmlformats.org/officeDocument/2006/relationships/image" Target="../media/image1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2.png"/><Relationship Id="rId4" Type="http://schemas.openxmlformats.org/officeDocument/2006/relationships/image" Target="../media/image49.png"/><Relationship Id="rId5" Type="http://schemas.openxmlformats.org/officeDocument/2006/relationships/image" Target="../media/image2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0.png"/><Relationship Id="rId4" Type="http://schemas.openxmlformats.org/officeDocument/2006/relationships/image" Target="../media/image25.png"/><Relationship Id="rId9" Type="http://schemas.openxmlformats.org/officeDocument/2006/relationships/image" Target="../media/image38.png"/><Relationship Id="rId5" Type="http://schemas.openxmlformats.org/officeDocument/2006/relationships/image" Target="../media/image34.png"/><Relationship Id="rId6" Type="http://schemas.openxmlformats.org/officeDocument/2006/relationships/image" Target="../media/image46.png"/><Relationship Id="rId7" Type="http://schemas.openxmlformats.org/officeDocument/2006/relationships/image" Target="../media/image43.png"/><Relationship Id="rId8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Comparison Sorting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In-place heap sort</a:t>
            </a:r>
            <a:endParaRPr/>
          </a:p>
        </p:txBody>
      </p:sp>
      <p:sp>
        <p:nvSpPr>
          <p:cNvPr id="176" name="Google Shape;176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Treat the initial array as a heap (via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you delete the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aseline="30000" lang="en"/>
              <a:t>th</a:t>
            </a:r>
            <a:r>
              <a:rPr lang="en"/>
              <a:t> element, put it at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arr[n-i]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It’s not part of the heap anymore!</a:t>
            </a:r>
            <a:endParaRPr sz="1800"/>
          </a:p>
        </p:txBody>
      </p:sp>
      <p:pic>
        <p:nvPicPr>
          <p:cNvPr id="177" name="Google Shape;17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4125" y="2186475"/>
            <a:ext cx="7135750" cy="285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2"/>
          <p:cNvSpPr/>
          <p:nvPr/>
        </p:nvSpPr>
        <p:spPr>
          <a:xfrm>
            <a:off x="6430725" y="137575"/>
            <a:ext cx="2595900" cy="1014900"/>
          </a:xfrm>
          <a:prstGeom prst="rect">
            <a:avLst/>
          </a:prstGeom>
          <a:solidFill>
            <a:srgbClr val="FFF2CC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But this reverse sorts - how would you fix that?</a:t>
            </a:r>
            <a:endParaRPr sz="1700"/>
          </a:p>
        </p:txBody>
      </p:sp>
      <p:pic>
        <p:nvPicPr>
          <p:cNvPr id="179" name="Google Shape;179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11118" y="1456839"/>
            <a:ext cx="3164358" cy="1470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35998" y="1174386"/>
            <a:ext cx="1490774" cy="342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82064" y="1782953"/>
            <a:ext cx="2167808" cy="111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79495" y="2015291"/>
            <a:ext cx="3072290" cy="328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000469" y="3498123"/>
            <a:ext cx="2090688" cy="293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630883" y="3790654"/>
            <a:ext cx="561494" cy="5123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06550" y="2221138"/>
            <a:ext cx="3960285" cy="1623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2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600027" y="2174260"/>
            <a:ext cx="2582676" cy="1889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2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955825" y="2111682"/>
            <a:ext cx="3276475" cy="7544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2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4138601" y="2174025"/>
            <a:ext cx="554907" cy="660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2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880941" y="2862501"/>
            <a:ext cx="3611080" cy="860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22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5820549" y="1101263"/>
            <a:ext cx="206158" cy="213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2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181274" y="2832489"/>
            <a:ext cx="1491822" cy="364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Sorting: The Big Picture</a:t>
            </a:r>
            <a:endParaRPr/>
          </a:p>
        </p:txBody>
      </p:sp>
      <p:sp>
        <p:nvSpPr>
          <p:cNvPr id="197" name="Google Shape;19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3"/>
          <p:cNvSpPr/>
          <p:nvPr/>
        </p:nvSpPr>
        <p:spPr>
          <a:xfrm>
            <a:off x="3117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Simple algorithms: O(n</a:t>
            </a:r>
            <a:r>
              <a:rPr b="1" baseline="30000" lang="en" sz="2000"/>
              <a:t>2</a:t>
            </a:r>
            <a:r>
              <a:rPr b="1" lang="en" sz="2000"/>
              <a:t>)</a:t>
            </a:r>
            <a:endParaRPr b="1" sz="2000"/>
          </a:p>
        </p:txBody>
      </p:sp>
      <p:sp>
        <p:nvSpPr>
          <p:cNvPr id="199" name="Google Shape;199;p23"/>
          <p:cNvSpPr/>
          <p:nvPr/>
        </p:nvSpPr>
        <p:spPr>
          <a:xfrm>
            <a:off x="20439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Fancier algorithms: O(n log n)</a:t>
            </a:r>
            <a:endParaRPr b="1" sz="2000"/>
          </a:p>
        </p:txBody>
      </p:sp>
      <p:sp>
        <p:nvSpPr>
          <p:cNvPr id="200" name="Google Shape;200;p23"/>
          <p:cNvSpPr/>
          <p:nvPr/>
        </p:nvSpPr>
        <p:spPr>
          <a:xfrm>
            <a:off x="37761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/>
              <a:t>Comparison lower bound: 𝛀(n log n)</a:t>
            </a:r>
            <a:endParaRPr b="1" sz="1700"/>
          </a:p>
        </p:txBody>
      </p:sp>
      <p:sp>
        <p:nvSpPr>
          <p:cNvPr id="201" name="Google Shape;201;p23"/>
          <p:cNvSpPr/>
          <p:nvPr/>
        </p:nvSpPr>
        <p:spPr>
          <a:xfrm>
            <a:off x="55083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Specialized algorithms: O(n)</a:t>
            </a:r>
            <a:endParaRPr b="1" sz="2000"/>
          </a:p>
        </p:txBody>
      </p:sp>
      <p:sp>
        <p:nvSpPr>
          <p:cNvPr id="202" name="Google Shape;202;p23"/>
          <p:cNvSpPr/>
          <p:nvPr/>
        </p:nvSpPr>
        <p:spPr>
          <a:xfrm>
            <a:off x="72405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Handling huge data sets</a:t>
            </a:r>
            <a:endParaRPr b="1" sz="2000"/>
          </a:p>
        </p:txBody>
      </p:sp>
      <p:sp>
        <p:nvSpPr>
          <p:cNvPr id="203" name="Google Shape;203;p23"/>
          <p:cNvSpPr txBox="1"/>
          <p:nvPr/>
        </p:nvSpPr>
        <p:spPr>
          <a:xfrm>
            <a:off x="3117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</a:rPr>
              <a:t>Insertion sort</a:t>
            </a:r>
            <a:endParaRPr sz="18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</a:rPr>
              <a:t>Selection sort</a:t>
            </a:r>
            <a:endParaRPr sz="18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...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4" name="Google Shape;204;p23"/>
          <p:cNvSpPr txBox="1"/>
          <p:nvPr/>
        </p:nvSpPr>
        <p:spPr>
          <a:xfrm>
            <a:off x="20439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</a:rPr>
              <a:t>Heap sort</a:t>
            </a:r>
            <a:endParaRPr sz="18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Merge sort</a:t>
            </a:r>
            <a:endParaRPr sz="18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Quick sort </a:t>
            </a:r>
            <a:r>
              <a:rPr lang="en" sz="1000">
                <a:solidFill>
                  <a:srgbClr val="0000FF"/>
                </a:solidFill>
              </a:rPr>
              <a:t>(avg)</a:t>
            </a:r>
            <a:endParaRPr sz="10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...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5" name="Google Shape;205;p23"/>
          <p:cNvSpPr txBox="1"/>
          <p:nvPr/>
        </p:nvSpPr>
        <p:spPr>
          <a:xfrm>
            <a:off x="55083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Bucket sort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Radix sort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206" name="Google Shape;206;p23"/>
          <p:cNvSpPr txBox="1"/>
          <p:nvPr/>
        </p:nvSpPr>
        <p:spPr>
          <a:xfrm>
            <a:off x="72405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External 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      sorting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207" name="Google Shape;207;p23"/>
          <p:cNvCxnSpPr>
            <a:stCxn id="198" idx="2"/>
            <a:endCxn id="203" idx="0"/>
          </p:cNvCxnSpPr>
          <p:nvPr/>
        </p:nvCxnSpPr>
        <p:spPr>
          <a:xfrm>
            <a:off x="11076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8" name="Google Shape;208;p23"/>
          <p:cNvCxnSpPr>
            <a:stCxn id="199" idx="2"/>
            <a:endCxn id="204" idx="0"/>
          </p:cNvCxnSpPr>
          <p:nvPr/>
        </p:nvCxnSpPr>
        <p:spPr>
          <a:xfrm>
            <a:off x="28398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9" name="Google Shape;209;p23"/>
          <p:cNvCxnSpPr>
            <a:stCxn id="201" idx="2"/>
            <a:endCxn id="205" idx="0"/>
          </p:cNvCxnSpPr>
          <p:nvPr/>
        </p:nvCxnSpPr>
        <p:spPr>
          <a:xfrm>
            <a:off x="63042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10" name="Google Shape;210;p23"/>
          <p:cNvCxnSpPr>
            <a:stCxn id="202" idx="2"/>
            <a:endCxn id="206" idx="0"/>
          </p:cNvCxnSpPr>
          <p:nvPr/>
        </p:nvCxnSpPr>
        <p:spPr>
          <a:xfrm>
            <a:off x="80364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211" name="Google Shape;21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56829" y="83546"/>
            <a:ext cx="335694" cy="451088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83713" y="3728554"/>
            <a:ext cx="443369" cy="175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85364" y="3456003"/>
            <a:ext cx="511723" cy="5818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Divide and conquer</a:t>
            </a:r>
            <a:endParaRPr/>
          </a:p>
        </p:txBody>
      </p:sp>
      <p:sp>
        <p:nvSpPr>
          <p:cNvPr id="219" name="Google Shape;219;p24"/>
          <p:cNvSpPr txBox="1"/>
          <p:nvPr>
            <p:ph idx="1" type="body"/>
          </p:nvPr>
        </p:nvSpPr>
        <p:spPr>
          <a:xfrm>
            <a:off x="311700" y="1152475"/>
            <a:ext cx="8520600" cy="392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Very important technique in algorithm design</a:t>
            </a:r>
            <a:endParaRPr sz="2000"/>
          </a:p>
          <a:p>
            <a:pPr indent="-355600" lvl="0" marL="914400" rtl="0" algn="l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Divide problem into smaller parts</a:t>
            </a:r>
            <a:endParaRPr sz="2000"/>
          </a:p>
          <a:p>
            <a:pPr indent="-355600" lvl="0" marL="914400" rtl="0" algn="l">
              <a:spcBef>
                <a:spcPts val="100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Solve the parts independently</a:t>
            </a:r>
            <a:endParaRPr sz="2000"/>
          </a:p>
          <a:p>
            <a:pPr indent="-355600" lvl="0" marL="13716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Think recursion</a:t>
            </a:r>
            <a:endParaRPr sz="2000"/>
          </a:p>
          <a:p>
            <a:pPr indent="-355600" lvl="0" marL="1371600" rtl="0" algn="l"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en" sz="2000"/>
              <a:t>Or potential parallelism</a:t>
            </a:r>
            <a:endParaRPr sz="2000"/>
          </a:p>
          <a:p>
            <a:pPr indent="-355600" lvl="0" marL="914400" rtl="0" algn="l">
              <a:spcBef>
                <a:spcPts val="100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Combine solution of parts to produce overall solution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Ex: Sort each half of the array, combine together; to sort each half, split into halves…</a:t>
            </a:r>
            <a:endParaRPr sz="2000"/>
          </a:p>
        </p:txBody>
      </p:sp>
      <p:pic>
        <p:nvPicPr>
          <p:cNvPr id="220" name="Google Shape;22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5744" y="2046872"/>
            <a:ext cx="1704390" cy="77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61338" y="2516722"/>
            <a:ext cx="2023069" cy="77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00624" y="3708729"/>
            <a:ext cx="2655326" cy="559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Divide-and-conquer sorting</a:t>
            </a:r>
            <a:endParaRPr/>
          </a:p>
        </p:txBody>
      </p:sp>
      <p:sp>
        <p:nvSpPr>
          <p:cNvPr id="228" name="Google Shape;228;p25"/>
          <p:cNvSpPr txBox="1"/>
          <p:nvPr>
            <p:ph idx="1" type="body"/>
          </p:nvPr>
        </p:nvSpPr>
        <p:spPr>
          <a:xfrm>
            <a:off x="311700" y="1152475"/>
            <a:ext cx="8520600" cy="38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Two great sorting methods are fundamentally divide-and-conquer</a:t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AutoNum type="arabicPeriod"/>
            </a:pPr>
            <a:r>
              <a:rPr b="1" lang="en" sz="2000"/>
              <a:t>Quicksort</a:t>
            </a:r>
            <a:r>
              <a:rPr lang="en" sz="2000"/>
              <a:t>: 	Pick a “pivot” element</a:t>
            </a:r>
            <a:br>
              <a:rPr lang="en" sz="2000"/>
            </a:br>
            <a:r>
              <a:rPr lang="en" sz="2000"/>
              <a:t>			Divide elements into those less-than pivot and those </a:t>
            </a:r>
            <a:br>
              <a:rPr lang="en" sz="2000"/>
            </a:br>
            <a:r>
              <a:rPr lang="en" sz="2000"/>
              <a:t>			                                            greater-than pivot</a:t>
            </a:r>
            <a:br>
              <a:rPr lang="en" sz="2000"/>
            </a:br>
            <a:r>
              <a:rPr lang="en" sz="2000"/>
              <a:t>			Sort the two divisions (recursively on each)</a:t>
            </a:r>
            <a:br>
              <a:rPr lang="en" sz="2000"/>
            </a:br>
            <a:r>
              <a:rPr lang="en" sz="2000"/>
              <a:t>			Answer is [</a:t>
            </a:r>
            <a:r>
              <a:rPr i="1" lang="en" sz="2000"/>
              <a:t>sorted-less-than</a:t>
            </a:r>
            <a:r>
              <a:rPr lang="en" sz="2000"/>
              <a:t> then </a:t>
            </a:r>
            <a:r>
              <a:rPr i="1" lang="en" sz="2000"/>
              <a:t>pivot</a:t>
            </a:r>
            <a:r>
              <a:rPr lang="en" sz="2000"/>
              <a:t> then </a:t>
            </a:r>
            <a:br>
              <a:rPr lang="en" sz="2000"/>
            </a:br>
            <a:r>
              <a:rPr lang="en" sz="2000"/>
              <a:t>                                     </a:t>
            </a:r>
            <a:r>
              <a:rPr i="1" lang="en" sz="2000"/>
              <a:t>Sorted-greater-than</a:t>
            </a:r>
            <a:r>
              <a:rPr lang="en" sz="2000"/>
              <a:t>]</a:t>
            </a:r>
            <a:endParaRPr sz="2000"/>
          </a:p>
          <a:p>
            <a:pPr indent="-355600" lvl="0" marL="457200" rtl="0" algn="l">
              <a:spcBef>
                <a:spcPts val="1000"/>
              </a:spcBef>
              <a:spcAft>
                <a:spcPts val="2000"/>
              </a:spcAft>
              <a:buSzPts val="2000"/>
              <a:buAutoNum type="arabicPeriod"/>
            </a:pPr>
            <a:r>
              <a:rPr b="1" lang="en" sz="2000"/>
              <a:t>Mergesort</a:t>
            </a:r>
            <a:r>
              <a:rPr lang="en" sz="2000"/>
              <a:t>:	Sort the left half of the elements (recursively)</a:t>
            </a:r>
            <a:br>
              <a:rPr lang="en" sz="2000"/>
            </a:br>
            <a:r>
              <a:rPr lang="en" sz="2000"/>
              <a:t>			Sort the right half of the elements (recursively)</a:t>
            </a:r>
            <a:br>
              <a:rPr lang="en" sz="2000"/>
            </a:br>
            <a:r>
              <a:rPr lang="en" sz="2000"/>
              <a:t>			Merge the two sorted halves into a sorted whole</a:t>
            </a:r>
            <a:endParaRPr sz="2000"/>
          </a:p>
        </p:txBody>
      </p:sp>
      <p:pic>
        <p:nvPicPr>
          <p:cNvPr id="229" name="Google Shape;22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7614" y="1696030"/>
            <a:ext cx="3071242" cy="4827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8373" y="3815965"/>
            <a:ext cx="1397565" cy="6289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</a:t>
            </a:r>
            <a:endParaRPr/>
          </a:p>
        </p:txBody>
      </p:sp>
      <p:sp>
        <p:nvSpPr>
          <p:cNvPr id="236" name="Google Shape;236;p26"/>
          <p:cNvSpPr txBox="1"/>
          <p:nvPr>
            <p:ph idx="1" type="body"/>
          </p:nvPr>
        </p:nvSpPr>
        <p:spPr>
          <a:xfrm>
            <a:off x="311700" y="1152475"/>
            <a:ext cx="8520600" cy="404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Uses divide-and-conquer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Recursively chop into halves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But, instead of doing all the work as we merge together, we’ll do all the work as we recursively split into halves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Also unlike MergeSort, does not need auxiliary space</a:t>
            </a:r>
            <a:endParaRPr sz="1600"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O(n log n) on average 😁, but O(n</a:t>
            </a:r>
            <a:r>
              <a:rPr baseline="30000" lang="en"/>
              <a:t>2</a:t>
            </a:r>
            <a:r>
              <a:rPr lang="en"/>
              <a:t>) worst-case 😢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MergeSort is always O(nlogn)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So why use QuickSort?</a:t>
            </a:r>
            <a:endParaRPr sz="1600"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Can be faster than mergesort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Often believed to be faster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Quicksort does fewer copies and more comparisons, so it depends on the relative cost of these two operations!</a:t>
            </a:r>
            <a:endParaRPr sz="1600"/>
          </a:p>
        </p:txBody>
      </p:sp>
      <p:pic>
        <p:nvPicPr>
          <p:cNvPr id="237" name="Google Shape;23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1274" y="1486504"/>
            <a:ext cx="3159888" cy="2936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50865" y="3049117"/>
            <a:ext cx="948560" cy="772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75589" y="2676475"/>
            <a:ext cx="696523" cy="4854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262768" y="3986454"/>
            <a:ext cx="2595530" cy="5456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 Overview</a:t>
            </a:r>
            <a:endParaRPr/>
          </a:p>
        </p:txBody>
      </p:sp>
      <p:sp>
        <p:nvSpPr>
          <p:cNvPr id="246" name="Google Shape;246;p27"/>
          <p:cNvSpPr txBox="1"/>
          <p:nvPr>
            <p:ph idx="1" type="body"/>
          </p:nvPr>
        </p:nvSpPr>
        <p:spPr>
          <a:xfrm>
            <a:off x="311700" y="1152475"/>
            <a:ext cx="8520600" cy="39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Pick a pivot element</a:t>
            </a:r>
            <a:endParaRPr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Hopefully an element ~median</a:t>
            </a:r>
            <a:endParaRPr sz="1600"/>
          </a:p>
          <a:p>
            <a:pPr indent="-330200" lvl="0" marL="914400" rtl="0" algn="l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n" sz="1600"/>
              <a:t>Good QuickSort performance depends on good choice of pivot; we’ll see why later, and talk about good pivot selection later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Partition all the data into: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UcPeriod"/>
            </a:pPr>
            <a:r>
              <a:rPr lang="en"/>
              <a:t>The elements less than the pivot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UcPeriod"/>
            </a:pPr>
            <a:r>
              <a:rPr lang="en"/>
              <a:t>The pivot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UcPeriod"/>
            </a:pPr>
            <a:r>
              <a:rPr lang="en"/>
              <a:t>The elements greater than the pivot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 startAt="3"/>
            </a:pPr>
            <a:r>
              <a:rPr lang="en"/>
              <a:t>Recursively sort A and 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 startAt="3"/>
            </a:pPr>
            <a:r>
              <a:rPr lang="en"/>
              <a:t>The answer is, “as simple as A, B, C”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(Alas, there are some details lurking in this algorithm)</a:t>
            </a:r>
            <a:endParaRPr/>
          </a:p>
        </p:txBody>
      </p:sp>
      <p:pic>
        <p:nvPicPr>
          <p:cNvPr id="247" name="Google Shape;24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0973" y="1500484"/>
            <a:ext cx="2078813" cy="699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6449" y="1534768"/>
            <a:ext cx="960715" cy="315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957561" y="691327"/>
            <a:ext cx="838189" cy="302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2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98566" y="1980166"/>
            <a:ext cx="1695240" cy="133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2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808055" y="2590103"/>
            <a:ext cx="3429178" cy="13856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oogle Shape;256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1250" y="738075"/>
            <a:ext cx="7481501" cy="4405425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Quicksort: Think in terms of sets</a:t>
            </a:r>
            <a:endParaRPr/>
          </a:p>
        </p:txBody>
      </p:sp>
      <p:pic>
        <p:nvPicPr>
          <p:cNvPr id="258" name="Google Shape;258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57365" y="1475127"/>
            <a:ext cx="515040" cy="4021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18916" y="1683155"/>
            <a:ext cx="427875" cy="645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44799" y="1633993"/>
            <a:ext cx="658383" cy="567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2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654165" y="2859958"/>
            <a:ext cx="1646690" cy="1065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2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625235" y="2860325"/>
            <a:ext cx="1151000" cy="11018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2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459200" y="3589539"/>
            <a:ext cx="4461076" cy="1132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28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732154" y="2860420"/>
            <a:ext cx="575839" cy="610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" name="Google Shape;269;p29"/>
          <p:cNvPicPr preferRelativeResize="0"/>
          <p:nvPr/>
        </p:nvPicPr>
        <p:blipFill rotWithShape="1">
          <a:blip r:embed="rId3">
            <a:alphaModFix/>
          </a:blip>
          <a:srcRect b="2085" l="0" r="0" t="0"/>
          <a:stretch/>
        </p:blipFill>
        <p:spPr>
          <a:xfrm>
            <a:off x="838963" y="894825"/>
            <a:ext cx="7313675" cy="4248675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 Example, showing recursion</a:t>
            </a:r>
            <a:endParaRPr/>
          </a:p>
        </p:txBody>
      </p:sp>
      <p:pic>
        <p:nvPicPr>
          <p:cNvPr id="271" name="Google Shape;271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88136" y="1021943"/>
            <a:ext cx="399500" cy="294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33815" y="949189"/>
            <a:ext cx="616660" cy="5115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88480" y="1678514"/>
            <a:ext cx="311693" cy="361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257029" y="2269649"/>
            <a:ext cx="443090" cy="393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2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86234" y="2370662"/>
            <a:ext cx="290038" cy="2405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p2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182547" y="2492844"/>
            <a:ext cx="2651553" cy="1644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2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603259" y="1862332"/>
            <a:ext cx="1304783" cy="448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Quicksort: Potential pivot rules</a:t>
            </a:r>
            <a:endParaRPr/>
          </a:p>
        </p:txBody>
      </p:sp>
      <p:sp>
        <p:nvSpPr>
          <p:cNvPr id="283" name="Google Shape;283;p30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While sorting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lang="en"/>
              <a:t> from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lo</a:t>
            </a:r>
            <a:r>
              <a:rPr lang="en"/>
              <a:t> (inclusive) to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hi</a:t>
            </a:r>
            <a:r>
              <a:rPr lang="en"/>
              <a:t> (exclusive)…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Pick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arr[lo]</a:t>
            </a:r>
            <a:r>
              <a:rPr lang="en"/>
              <a:t> or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arr[hi-1]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Fast, but worst-case is (mostly) sorted input</a:t>
            </a:r>
            <a:endParaRPr sz="17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Pick random element in the range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Does as well as any technique, but (pseudo)random number generation can be slow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(Still probably the most elegant approach)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Median of 3, e.g.,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arr[lo]</a:t>
            </a:r>
            <a:r>
              <a:rPr lang="en"/>
              <a:t>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arr[hi-1]</a:t>
            </a:r>
            <a:r>
              <a:rPr lang="en"/>
              <a:t>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arr[(hi+lo)/2]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Common heuristic that tends to work wel</a:t>
            </a:r>
            <a:endParaRPr sz="1700"/>
          </a:p>
        </p:txBody>
      </p:sp>
      <p:pic>
        <p:nvPicPr>
          <p:cNvPr id="284" name="Google Shape;284;p30"/>
          <p:cNvPicPr preferRelativeResize="0"/>
          <p:nvPr/>
        </p:nvPicPr>
        <p:blipFill rotWithShape="1">
          <a:blip r:embed="rId3">
            <a:alphaModFix/>
          </a:blip>
          <a:srcRect b="4322" l="982" r="815" t="7462"/>
          <a:stretch/>
        </p:blipFill>
        <p:spPr>
          <a:xfrm>
            <a:off x="1367325" y="1655725"/>
            <a:ext cx="6409351" cy="107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41096" y="1965229"/>
            <a:ext cx="559803" cy="608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27621" y="1881564"/>
            <a:ext cx="507077" cy="6479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83686" y="3607645"/>
            <a:ext cx="1851086" cy="6310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3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874617" y="3888797"/>
            <a:ext cx="3673042" cy="125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3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423085" y="4881174"/>
            <a:ext cx="1679941" cy="111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757733" y="4680688"/>
            <a:ext cx="4183822" cy="104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30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362580" y="1875879"/>
            <a:ext cx="483396" cy="7285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Partitioning</a:t>
            </a:r>
            <a:endParaRPr/>
          </a:p>
        </p:txBody>
      </p:sp>
      <p:sp>
        <p:nvSpPr>
          <p:cNvPr id="297" name="Google Shape;297;p31"/>
          <p:cNvSpPr txBox="1"/>
          <p:nvPr>
            <p:ph idx="1" type="body"/>
          </p:nvPr>
        </p:nvSpPr>
        <p:spPr>
          <a:xfrm>
            <a:off x="311700" y="1152475"/>
            <a:ext cx="8520600" cy="403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One approach (there are slightly fancier ones):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Swap pivot with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arr[lo]</a:t>
            </a:r>
            <a:r>
              <a:rPr lang="en"/>
              <a:t>; move it ‘out of the way’</a:t>
            </a:r>
            <a:endParaRPr/>
          </a:p>
          <a:p>
            <a:pPr indent="-334327" lvl="0" marL="457200" rtl="0" algn="l">
              <a:spcBef>
                <a:spcPts val="10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Use two fingers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j</a:t>
            </a:r>
            <a:r>
              <a:rPr lang="en"/>
              <a:t>, starting at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lo+1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hi-1</a:t>
            </a:r>
            <a:r>
              <a:rPr lang="en"/>
              <a:t> (start &amp; end of range, apart from pivot)</a:t>
            </a:r>
            <a:endParaRPr/>
          </a:p>
          <a:p>
            <a:pPr indent="-334327" lvl="0" marL="457200" rtl="0" algn="l">
              <a:spcBef>
                <a:spcPts val="100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Move from right until we hit something less than the pivot; belongs on left side</a:t>
            </a:r>
            <a:br>
              <a:rPr lang="en"/>
            </a:br>
            <a:r>
              <a:rPr lang="en"/>
              <a:t>Move from left until we hit something greater than the pivot; belongs on right side</a:t>
            </a:r>
            <a:br>
              <a:rPr lang="en"/>
            </a:br>
            <a:r>
              <a:rPr lang="en"/>
              <a:t>Swap these two; keep moving inward</a:t>
            </a:r>
            <a:br>
              <a:rPr lang="en"/>
            </a:br>
            <a:r>
              <a:rPr lang="en"/>
              <a:t>	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while (i &lt; j)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	  if (arr[j] &gt; pivot) j--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	  else if (arr[i] &lt;= pivot) i++</a:t>
            </a:r>
            <a:br>
              <a:rPr b="1" lang="en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	  else swap arr[i] with arr[j]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  <a:p>
            <a:pPr indent="-334327" lvl="0" marL="457200" rtl="0" algn="l">
              <a:spcBef>
                <a:spcPts val="1000"/>
              </a:spcBef>
              <a:spcAft>
                <a:spcPts val="1200"/>
              </a:spcAft>
              <a:buSzPct val="100000"/>
              <a:buAutoNum type="arabicPeriod"/>
            </a:pPr>
            <a:r>
              <a:rPr lang="en"/>
              <a:t>Put pivot back in middle (Swap with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arr[i]</a:t>
            </a:r>
            <a:r>
              <a:rPr lang="en"/>
              <a:t>)</a:t>
            </a:r>
            <a:endParaRPr/>
          </a:p>
        </p:txBody>
      </p:sp>
      <p:pic>
        <p:nvPicPr>
          <p:cNvPr id="298" name="Google Shape;298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218" y="848855"/>
            <a:ext cx="1884546" cy="112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27916" y="1570164"/>
            <a:ext cx="1028334" cy="4896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sorting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91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Stacks, queues, priority queues, and dictionaries all focused on providing one element at a time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often we know we want “</a:t>
            </a:r>
            <a:r>
              <a:rPr b="1" lang="en"/>
              <a:t>all the data items</a:t>
            </a:r>
            <a:r>
              <a:rPr lang="en"/>
              <a:t>” in some order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Anyone can sort, but a computer can sort faster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Very common to need data sorted somehow</a:t>
            </a:r>
            <a:endParaRPr sz="1700"/>
          </a:p>
          <a:p>
            <a:pPr indent="-336550" lvl="2" marL="1371600" rtl="0" algn="l">
              <a:spcBef>
                <a:spcPts val="0"/>
              </a:spcBef>
              <a:spcAft>
                <a:spcPts val="0"/>
              </a:spcAft>
              <a:buSzPts val="1700"/>
              <a:buChar char="■"/>
            </a:pPr>
            <a:r>
              <a:rPr lang="en" sz="1700"/>
              <a:t>Alphabetical list of people</a:t>
            </a:r>
            <a:endParaRPr sz="1700"/>
          </a:p>
          <a:p>
            <a:pPr indent="-336550" lvl="2" marL="1371600" rtl="0" algn="l">
              <a:spcBef>
                <a:spcPts val="0"/>
              </a:spcBef>
              <a:spcAft>
                <a:spcPts val="0"/>
              </a:spcAft>
              <a:buSzPts val="1700"/>
              <a:buChar char="■"/>
            </a:pPr>
            <a:r>
              <a:rPr lang="en" sz="1700"/>
              <a:t>Population list of countries</a:t>
            </a:r>
            <a:endParaRPr sz="1700"/>
          </a:p>
          <a:p>
            <a:pPr indent="-336550" lvl="2" marL="1371600" rtl="0" algn="l">
              <a:spcBef>
                <a:spcPts val="0"/>
              </a:spcBef>
              <a:spcAft>
                <a:spcPts val="0"/>
              </a:spcAft>
              <a:buSzPts val="1700"/>
              <a:buChar char="■"/>
            </a:pPr>
            <a:r>
              <a:rPr lang="en" sz="1700"/>
              <a:t>Search engine results by relevance</a:t>
            </a:r>
            <a:endParaRPr sz="1700"/>
          </a:p>
          <a:p>
            <a:pPr indent="-336550" lvl="2" marL="1371600" rtl="0" algn="l">
              <a:spcBef>
                <a:spcPts val="0"/>
              </a:spcBef>
              <a:spcAft>
                <a:spcPts val="0"/>
              </a:spcAft>
              <a:buSzPts val="1700"/>
              <a:buChar char="■"/>
            </a:pPr>
            <a:r>
              <a:rPr lang="en" sz="1700"/>
              <a:t>…</a:t>
            </a:r>
            <a:endParaRPr sz="17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Different algorithms have different asymptotic and constant-factor trade-offs</a:t>
            </a:r>
            <a:endParaRPr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b="1" lang="en" sz="1700">
                <a:solidFill>
                  <a:srgbClr val="0000FF"/>
                </a:solidFill>
              </a:rPr>
              <a:t>No single ‘best’ sort</a:t>
            </a:r>
            <a:r>
              <a:rPr lang="en" sz="1700"/>
              <a:t> for all scenarios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Knowing one way to sort just isn’t enough</a:t>
            </a:r>
            <a:endParaRPr sz="1700"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0161" y="1461359"/>
            <a:ext cx="4858481" cy="11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26674" y="2932248"/>
            <a:ext cx="2602096" cy="181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49095" y="3300715"/>
            <a:ext cx="2535734" cy="104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35675" y="3638476"/>
            <a:ext cx="2950742" cy="1188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80860" y="4569819"/>
            <a:ext cx="2129458" cy="910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 Example</a:t>
            </a:r>
            <a:endParaRPr/>
          </a:p>
        </p:txBody>
      </p:sp>
      <p:sp>
        <p:nvSpPr>
          <p:cNvPr id="305" name="Google Shape;305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Pick pivot as median of 3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lo = 0, hi = 10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Step two: move pivot to the lo position</a:t>
            </a:r>
            <a:endParaRPr/>
          </a:p>
        </p:txBody>
      </p:sp>
      <p:pic>
        <p:nvPicPr>
          <p:cNvPr id="306" name="Google Shape;306;p32"/>
          <p:cNvPicPr preferRelativeResize="0"/>
          <p:nvPr/>
        </p:nvPicPr>
        <p:blipFill rotWithShape="1">
          <a:blip r:embed="rId3">
            <a:alphaModFix/>
          </a:blip>
          <a:srcRect b="0" l="0" r="0" t="16022"/>
          <a:stretch/>
        </p:blipFill>
        <p:spPr>
          <a:xfrm>
            <a:off x="1055625" y="1886477"/>
            <a:ext cx="7032750" cy="11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p32"/>
          <p:cNvPicPr preferRelativeResize="0"/>
          <p:nvPr/>
        </p:nvPicPr>
        <p:blipFill rotWithShape="1">
          <a:blip r:embed="rId4">
            <a:alphaModFix/>
          </a:blip>
          <a:srcRect b="0" l="0" r="0" t="9107"/>
          <a:stretch/>
        </p:blipFill>
        <p:spPr>
          <a:xfrm>
            <a:off x="1110450" y="3610600"/>
            <a:ext cx="6923099" cy="1532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52177" y="2827723"/>
            <a:ext cx="6170914" cy="33545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3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65445" y="2064941"/>
            <a:ext cx="1172305" cy="1045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3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51548" y="4425158"/>
            <a:ext cx="6314677" cy="412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3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166392" y="3891688"/>
            <a:ext cx="854697" cy="532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 Example</a:t>
            </a:r>
            <a:endParaRPr/>
          </a:p>
        </p:txBody>
      </p:sp>
      <p:sp>
        <p:nvSpPr>
          <p:cNvPr id="317" name="Google Shape;317;p33"/>
          <p:cNvSpPr txBox="1"/>
          <p:nvPr>
            <p:ph idx="1" type="body"/>
          </p:nvPr>
        </p:nvSpPr>
        <p:spPr>
          <a:xfrm>
            <a:off x="897300" y="918575"/>
            <a:ext cx="7935000" cy="422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Now partition in place</a:t>
            </a:r>
            <a:endParaRPr sz="2200"/>
          </a:p>
          <a:p>
            <a:pPr indent="0" lvl="0" marL="0" rtl="0" algn="l">
              <a:spcBef>
                <a:spcPts val="3600"/>
              </a:spcBef>
              <a:spcAft>
                <a:spcPts val="0"/>
              </a:spcAft>
              <a:buNone/>
            </a:pPr>
            <a:r>
              <a:rPr lang="en" sz="2200"/>
              <a:t>Move fingers</a:t>
            </a:r>
            <a:endParaRPr sz="2200"/>
          </a:p>
          <a:p>
            <a:pPr indent="0" lvl="0" marL="0" rtl="0" algn="l">
              <a:spcBef>
                <a:spcPts val="3600"/>
              </a:spcBef>
              <a:spcAft>
                <a:spcPts val="0"/>
              </a:spcAft>
              <a:buNone/>
            </a:pPr>
            <a:r>
              <a:rPr lang="en" sz="2200"/>
              <a:t>Swap</a:t>
            </a:r>
            <a:endParaRPr sz="2200"/>
          </a:p>
          <a:p>
            <a:pPr indent="0" lvl="0" marL="0" rtl="0" algn="l">
              <a:spcBef>
                <a:spcPts val="3600"/>
              </a:spcBef>
              <a:spcAft>
                <a:spcPts val="0"/>
              </a:spcAft>
              <a:buNone/>
            </a:pPr>
            <a:r>
              <a:rPr lang="en" sz="2200"/>
              <a:t>Move fingers</a:t>
            </a:r>
            <a:endParaRPr sz="2200"/>
          </a:p>
          <a:p>
            <a:pPr indent="0" lvl="0" marL="0" rtl="0" algn="l">
              <a:spcBef>
                <a:spcPts val="3600"/>
              </a:spcBef>
              <a:spcAft>
                <a:spcPts val="3600"/>
              </a:spcAft>
              <a:buNone/>
            </a:pPr>
            <a:r>
              <a:rPr lang="en" sz="2200"/>
              <a:t>Move pivot</a:t>
            </a:r>
            <a:endParaRPr sz="2200"/>
          </a:p>
        </p:txBody>
      </p:sp>
      <p:pic>
        <p:nvPicPr>
          <p:cNvPr id="318" name="Google Shape;31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92325" y="1017725"/>
            <a:ext cx="3127825" cy="3680025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33"/>
          <p:cNvSpPr/>
          <p:nvPr/>
        </p:nvSpPr>
        <p:spPr>
          <a:xfrm>
            <a:off x="6174325" y="192275"/>
            <a:ext cx="2830800" cy="7263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Often have more than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/>
              <a:t>one swap during partition –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this is a short example</a:t>
            </a:r>
            <a:endParaRPr b="1"/>
          </a:p>
        </p:txBody>
      </p:sp>
      <p:pic>
        <p:nvPicPr>
          <p:cNvPr id="320" name="Google Shape;320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19593" y="1298642"/>
            <a:ext cx="269570" cy="255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98464" y="1305155"/>
            <a:ext cx="231010" cy="2450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3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66223" y="2096985"/>
            <a:ext cx="1513128" cy="910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p3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164278" y="3039403"/>
            <a:ext cx="232337" cy="246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3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09513" y="2538598"/>
            <a:ext cx="167704" cy="6778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3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517937" y="3316455"/>
            <a:ext cx="2040183" cy="14812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3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140945" y="3386148"/>
            <a:ext cx="385115" cy="560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3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242656" y="3821414"/>
            <a:ext cx="160666" cy="32133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3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093918" y="4174440"/>
            <a:ext cx="3449925" cy="6577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 Cutoff</a:t>
            </a:r>
            <a:endParaRPr/>
          </a:p>
        </p:txBody>
      </p:sp>
      <p:sp>
        <p:nvSpPr>
          <p:cNvPr id="334" name="Google Shape;334;p34"/>
          <p:cNvSpPr txBox="1"/>
          <p:nvPr>
            <p:ph idx="1" type="body"/>
          </p:nvPr>
        </p:nvSpPr>
        <p:spPr>
          <a:xfrm>
            <a:off x="311700" y="3215350"/>
            <a:ext cx="8520600" cy="18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Notice how this cuts out the vast majority of the recursive calls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Think of the recursive calls to quicksort as a tree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Trims out the bottom layers of the tree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Works for other recursive or parallel algorithms too!</a:t>
            </a:r>
            <a:endParaRPr/>
          </a:p>
        </p:txBody>
      </p:sp>
      <p:sp>
        <p:nvSpPr>
          <p:cNvPr id="335" name="Google Shape;335;p34"/>
          <p:cNvSpPr txBox="1"/>
          <p:nvPr/>
        </p:nvSpPr>
        <p:spPr>
          <a:xfrm>
            <a:off x="311700" y="1235225"/>
            <a:ext cx="6332700" cy="19266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quicksort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(int[]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int lo, int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hi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(hi – lo &lt; CUTOFF)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insertionSort(arr,lo,hi);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 b="1"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…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336" name="Google Shape;33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59280" y="1584926"/>
            <a:ext cx="961553" cy="315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6765" y="296285"/>
            <a:ext cx="3702730" cy="193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3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6255" y="1283864"/>
            <a:ext cx="686146" cy="9171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Sorting: The Big Picture</a:t>
            </a:r>
            <a:endParaRPr/>
          </a:p>
        </p:txBody>
      </p:sp>
      <p:sp>
        <p:nvSpPr>
          <p:cNvPr id="344" name="Google Shape;344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35"/>
          <p:cNvSpPr/>
          <p:nvPr/>
        </p:nvSpPr>
        <p:spPr>
          <a:xfrm>
            <a:off x="3117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Simple algorithms: O(n</a:t>
            </a:r>
            <a:r>
              <a:rPr b="1" baseline="30000" lang="en" sz="2000"/>
              <a:t>2</a:t>
            </a:r>
            <a:r>
              <a:rPr b="1" lang="en" sz="2000"/>
              <a:t>)</a:t>
            </a:r>
            <a:endParaRPr b="1" sz="2000"/>
          </a:p>
        </p:txBody>
      </p:sp>
      <p:sp>
        <p:nvSpPr>
          <p:cNvPr id="346" name="Google Shape;346;p35"/>
          <p:cNvSpPr/>
          <p:nvPr/>
        </p:nvSpPr>
        <p:spPr>
          <a:xfrm>
            <a:off x="20439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Fancier algorithms: O(n log n)</a:t>
            </a:r>
            <a:endParaRPr b="1" sz="2000"/>
          </a:p>
        </p:txBody>
      </p:sp>
      <p:sp>
        <p:nvSpPr>
          <p:cNvPr id="347" name="Google Shape;347;p35"/>
          <p:cNvSpPr/>
          <p:nvPr/>
        </p:nvSpPr>
        <p:spPr>
          <a:xfrm>
            <a:off x="37761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/>
              <a:t>Comparison lower bound: 𝛀(n log n)</a:t>
            </a:r>
            <a:endParaRPr b="1" sz="1700"/>
          </a:p>
        </p:txBody>
      </p:sp>
      <p:sp>
        <p:nvSpPr>
          <p:cNvPr id="348" name="Google Shape;348;p35"/>
          <p:cNvSpPr/>
          <p:nvPr/>
        </p:nvSpPr>
        <p:spPr>
          <a:xfrm>
            <a:off x="55083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Specialized algorithms: O(n)</a:t>
            </a:r>
            <a:endParaRPr b="1" sz="2000"/>
          </a:p>
        </p:txBody>
      </p:sp>
      <p:sp>
        <p:nvSpPr>
          <p:cNvPr id="349" name="Google Shape;349;p35"/>
          <p:cNvSpPr/>
          <p:nvPr/>
        </p:nvSpPr>
        <p:spPr>
          <a:xfrm>
            <a:off x="72405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Handling huge data sets</a:t>
            </a:r>
            <a:endParaRPr b="1" sz="2000"/>
          </a:p>
        </p:txBody>
      </p:sp>
      <p:sp>
        <p:nvSpPr>
          <p:cNvPr id="350" name="Google Shape;350;p35"/>
          <p:cNvSpPr txBox="1"/>
          <p:nvPr/>
        </p:nvSpPr>
        <p:spPr>
          <a:xfrm>
            <a:off x="3117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</a:rPr>
              <a:t>Insertion sort</a:t>
            </a:r>
            <a:endParaRPr sz="18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</a:rPr>
              <a:t>Selection sort</a:t>
            </a:r>
            <a:endParaRPr sz="18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...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351" name="Google Shape;351;p35"/>
          <p:cNvSpPr txBox="1"/>
          <p:nvPr/>
        </p:nvSpPr>
        <p:spPr>
          <a:xfrm>
            <a:off x="20439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</a:rPr>
              <a:t>Heap sort</a:t>
            </a:r>
            <a:endParaRPr sz="18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</a:rPr>
              <a:t>Merge sort</a:t>
            </a:r>
            <a:endParaRPr b="1" sz="18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</a:rPr>
              <a:t>Quick sort </a:t>
            </a:r>
            <a:r>
              <a:rPr lang="en" sz="1000">
                <a:solidFill>
                  <a:srgbClr val="6AA84F"/>
                </a:solidFill>
              </a:rPr>
              <a:t>(avg)</a:t>
            </a:r>
            <a:endParaRPr sz="10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...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352" name="Google Shape;352;p35"/>
          <p:cNvSpPr txBox="1"/>
          <p:nvPr/>
        </p:nvSpPr>
        <p:spPr>
          <a:xfrm>
            <a:off x="55083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Bucket sort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Radix sort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353" name="Google Shape;353;p35"/>
          <p:cNvSpPr txBox="1"/>
          <p:nvPr/>
        </p:nvSpPr>
        <p:spPr>
          <a:xfrm>
            <a:off x="72405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External 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      sorting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354" name="Google Shape;354;p35"/>
          <p:cNvCxnSpPr>
            <a:stCxn id="345" idx="2"/>
            <a:endCxn id="350" idx="0"/>
          </p:cNvCxnSpPr>
          <p:nvPr/>
        </p:nvCxnSpPr>
        <p:spPr>
          <a:xfrm>
            <a:off x="11076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5" name="Google Shape;355;p35"/>
          <p:cNvCxnSpPr>
            <a:stCxn id="346" idx="2"/>
            <a:endCxn id="351" idx="0"/>
          </p:cNvCxnSpPr>
          <p:nvPr/>
        </p:nvCxnSpPr>
        <p:spPr>
          <a:xfrm>
            <a:off x="28398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6" name="Google Shape;356;p35"/>
          <p:cNvCxnSpPr>
            <a:stCxn id="348" idx="2"/>
            <a:endCxn id="352" idx="0"/>
          </p:cNvCxnSpPr>
          <p:nvPr/>
        </p:nvCxnSpPr>
        <p:spPr>
          <a:xfrm>
            <a:off x="63042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7" name="Google Shape;357;p35"/>
          <p:cNvCxnSpPr>
            <a:stCxn id="349" idx="2"/>
            <a:endCxn id="353" idx="0"/>
          </p:cNvCxnSpPr>
          <p:nvPr/>
        </p:nvCxnSpPr>
        <p:spPr>
          <a:xfrm>
            <a:off x="80364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358" name="Google Shape;358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3498" y="3772613"/>
            <a:ext cx="363595" cy="160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10737" y="3667544"/>
            <a:ext cx="1188651" cy="4754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Mergesort</a:t>
            </a:r>
            <a:endParaRPr/>
          </a:p>
        </p:txBody>
      </p:sp>
      <p:sp>
        <p:nvSpPr>
          <p:cNvPr id="365" name="Google Shape;365;p36"/>
          <p:cNvSpPr txBox="1"/>
          <p:nvPr>
            <p:ph idx="1" type="body"/>
          </p:nvPr>
        </p:nvSpPr>
        <p:spPr>
          <a:xfrm>
            <a:off x="311700" y="2049400"/>
            <a:ext cx="8520600" cy="30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To sort array from position lo to position hi: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If range is 1 element long, it’s sorted! (Base case)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Else, split into two halves:</a:t>
            </a:r>
            <a:endParaRPr sz="2000"/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/>
              <a:t>Sort from lo to (hi+lo)/2</a:t>
            </a:r>
            <a:endParaRPr sz="2000"/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/>
              <a:t>Sort from (hi+lo)/2 to hi</a:t>
            </a:r>
            <a:endParaRPr sz="2000"/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SzPts val="2000"/>
              <a:buChar char="■"/>
            </a:pPr>
            <a:r>
              <a:rPr lang="en" sz="2000"/>
              <a:t>Merge the two halves together</a:t>
            </a:r>
            <a:endParaRPr sz="20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Merging takes two sorted parts and sorts everything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O(n) but requires auxiliary space…</a:t>
            </a:r>
            <a:endParaRPr sz="2000"/>
          </a:p>
        </p:txBody>
      </p:sp>
      <p:pic>
        <p:nvPicPr>
          <p:cNvPr id="366" name="Google Shape;366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9399" y="259300"/>
            <a:ext cx="5629550" cy="179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58324" y="2833425"/>
            <a:ext cx="1227212" cy="701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25659" y="196259"/>
            <a:ext cx="3814428" cy="3024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3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12494" y="3553805"/>
            <a:ext cx="3326910" cy="747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3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091639" y="376279"/>
            <a:ext cx="4937067" cy="18741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Example, focus on merging</a:t>
            </a:r>
            <a:endParaRPr/>
          </a:p>
        </p:txBody>
      </p:sp>
      <p:pic>
        <p:nvPicPr>
          <p:cNvPr id="376" name="Google Shape;376;p37"/>
          <p:cNvPicPr preferRelativeResize="0"/>
          <p:nvPr/>
        </p:nvPicPr>
        <p:blipFill rotWithShape="1">
          <a:blip r:embed="rId3">
            <a:alphaModFix/>
          </a:blip>
          <a:srcRect b="34278" l="0" r="0" t="3272"/>
          <a:stretch/>
        </p:blipFill>
        <p:spPr>
          <a:xfrm>
            <a:off x="3341875" y="920250"/>
            <a:ext cx="5802126" cy="2198975"/>
          </a:xfrm>
          <a:prstGeom prst="rect">
            <a:avLst/>
          </a:prstGeom>
          <a:noFill/>
          <a:ln>
            <a:noFill/>
          </a:ln>
        </p:spPr>
      </p:pic>
      <p:sp>
        <p:nvSpPr>
          <p:cNvPr id="377" name="Google Shape;377;p37"/>
          <p:cNvSpPr/>
          <p:nvPr/>
        </p:nvSpPr>
        <p:spPr>
          <a:xfrm>
            <a:off x="3140600" y="2521025"/>
            <a:ext cx="811800" cy="876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37"/>
          <p:cNvSpPr txBox="1"/>
          <p:nvPr>
            <p:ph idx="1" type="body"/>
          </p:nvPr>
        </p:nvSpPr>
        <p:spPr>
          <a:xfrm>
            <a:off x="311700" y="920250"/>
            <a:ext cx="3117300" cy="413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Start with: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3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After we return from left and right recursive calls (pretend it works for now)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75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Merge:</a:t>
            </a:r>
            <a:br>
              <a:rPr lang="en"/>
            </a:br>
            <a:r>
              <a:rPr lang="en"/>
              <a:t>Use 3 “fingers” and 1 more array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75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(After merge, copy back to original array)</a:t>
            </a:r>
            <a:endParaRPr/>
          </a:p>
        </p:txBody>
      </p:sp>
      <p:pic>
        <p:nvPicPr>
          <p:cNvPr id="379" name="Google Shape;379;p37"/>
          <p:cNvPicPr preferRelativeResize="0"/>
          <p:nvPr/>
        </p:nvPicPr>
        <p:blipFill rotWithShape="1">
          <a:blip r:embed="rId3">
            <a:alphaModFix/>
          </a:blip>
          <a:srcRect b="0" l="0" r="0" t="80806"/>
          <a:stretch/>
        </p:blipFill>
        <p:spPr>
          <a:xfrm>
            <a:off x="3429000" y="3290150"/>
            <a:ext cx="5802126" cy="67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22440" y="657413"/>
            <a:ext cx="4591914" cy="15446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55288" y="2645496"/>
            <a:ext cx="4753069" cy="1293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p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73069" y="2596880"/>
            <a:ext cx="3639931" cy="1222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000392" y="2040602"/>
            <a:ext cx="2936821" cy="2041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3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199498" y="1757829"/>
            <a:ext cx="1238556" cy="11405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p3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363959" y="2667131"/>
            <a:ext cx="1411225" cy="1271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Mergesort example: Recursively splitting in half</a:t>
            </a:r>
            <a:endParaRPr/>
          </a:p>
        </p:txBody>
      </p:sp>
      <p:pic>
        <p:nvPicPr>
          <p:cNvPr id="391" name="Google Shape;391;p38"/>
          <p:cNvPicPr preferRelativeResize="0"/>
          <p:nvPr/>
        </p:nvPicPr>
        <p:blipFill rotWithShape="1">
          <a:blip r:embed="rId3">
            <a:alphaModFix/>
          </a:blip>
          <a:srcRect b="46216" l="0" r="0" t="0"/>
          <a:stretch/>
        </p:blipFill>
        <p:spPr>
          <a:xfrm>
            <a:off x="595800" y="1017725"/>
            <a:ext cx="7952426" cy="221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22282" y="890301"/>
            <a:ext cx="119796" cy="6905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3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537833" y="1473380"/>
            <a:ext cx="2173600" cy="150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Mergesort example: Merge as we return</a:t>
            </a:r>
            <a:endParaRPr/>
          </a:p>
        </p:txBody>
      </p:sp>
      <p:pic>
        <p:nvPicPr>
          <p:cNvPr id="399" name="Google Shape;399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5788" y="1017725"/>
            <a:ext cx="7952426" cy="4125776"/>
          </a:xfrm>
          <a:prstGeom prst="rect">
            <a:avLst/>
          </a:prstGeom>
          <a:noFill/>
          <a:ln>
            <a:noFill/>
          </a:ln>
        </p:spPr>
      </p:pic>
      <p:sp>
        <p:nvSpPr>
          <p:cNvPr id="400" name="Google Shape;400;p39"/>
          <p:cNvSpPr txBox="1"/>
          <p:nvPr/>
        </p:nvSpPr>
        <p:spPr>
          <a:xfrm>
            <a:off x="7402800" y="0"/>
            <a:ext cx="1741200" cy="152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Don’t forget we need an auxiliary array at each step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401" name="Google Shape;401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76717" y="2888306"/>
            <a:ext cx="1066825" cy="379003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75594" y="3472849"/>
            <a:ext cx="4096572" cy="1461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p3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306610" y="3724942"/>
            <a:ext cx="3274520" cy="7346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4" name="Google Shape;404;p3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824810" y="3489523"/>
            <a:ext cx="2188345" cy="1482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5" name="Google Shape;405;p3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690289" y="4049700"/>
            <a:ext cx="429343" cy="2322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Improving constant factors</a:t>
            </a:r>
            <a:endParaRPr/>
          </a:p>
        </p:txBody>
      </p:sp>
      <p:sp>
        <p:nvSpPr>
          <p:cNvPr id="411" name="Google Shape;411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Don’t create a new auxiliary array at each recursive call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Reuse the same auxiliary array of size n for every merging stage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Allocate auxiliary array at beginning, use throughout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Best (but a little tricky):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Don’t copy back – at 2nd, 4th, 6th, … merging stages, use the original array as the auxiliary array and vice-versa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Need one copy at end if number of stages is odd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Unnecessary to copy ‘dregs’ over to auxiliary array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If left-side finishes first, just stop the merge &amp; copy the auxiliary array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If right-side finishes first, copy dregs directly into right side, then copy auxiliary array</a:t>
            </a:r>
            <a:endParaRPr sz="1800"/>
          </a:p>
        </p:txBody>
      </p:sp>
      <p:pic>
        <p:nvPicPr>
          <p:cNvPr id="412" name="Google Shape;412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2741" y="1492192"/>
            <a:ext cx="3829587" cy="6988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1333" y="2451384"/>
            <a:ext cx="2635627" cy="174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00070" y="3816964"/>
            <a:ext cx="1638587" cy="98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8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Mergesort Analysis</a:t>
            </a:r>
            <a:endParaRPr/>
          </a:p>
        </p:txBody>
      </p:sp>
      <p:sp>
        <p:nvSpPr>
          <p:cNvPr id="420" name="Google Shape;420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Having defined an algorithm and argued it is correct, we should analyze its running time (and space):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To sort n elements, we:</a:t>
            </a:r>
            <a:endParaRPr/>
          </a:p>
          <a:p>
            <a:pPr indent="-342900" lvl="0" marL="9144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Return immediately if n=1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Else do 2 subproblems of size ______ and then a merge of work ______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Recurrence relation?</a:t>
            </a:r>
            <a:endParaRPr/>
          </a:p>
        </p:txBody>
      </p:sp>
      <p:pic>
        <p:nvPicPr>
          <p:cNvPr id="421" name="Google Shape;421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3321" y="2725528"/>
            <a:ext cx="2675583" cy="76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75385" y="3084698"/>
            <a:ext cx="992499" cy="908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18276" y="3049717"/>
            <a:ext cx="1439361" cy="7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4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96936" y="2543697"/>
            <a:ext cx="638495" cy="491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4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087222" y="2775466"/>
            <a:ext cx="7430258" cy="147486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4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501812" y="3736959"/>
            <a:ext cx="274405" cy="330693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4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826750" y="3695583"/>
            <a:ext cx="2263999" cy="59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Variations on the basic problem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1152475"/>
            <a:ext cx="8520600" cy="391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Maybe elements are in a linked list (could convert to array and back in linear time, but some algorithms needn’t do so)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Maybe in the case of ties we should preserve the original ordering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Sorts that do this naturally are called </a:t>
            </a:r>
            <a:r>
              <a:rPr lang="en">
                <a:solidFill>
                  <a:srgbClr val="0000FF"/>
                </a:solidFill>
              </a:rPr>
              <a:t>stable sorts</a:t>
            </a:r>
            <a:endParaRPr>
              <a:solidFill>
                <a:srgbClr val="0000FF"/>
              </a:solidFill>
            </a:endParaRPr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One way to sort twice, Ex: Sort movies by year, then for ties, alphabetically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Maybe we must not use more than O(1) “auxiliary space”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Sorts meeting this requirement are called </a:t>
            </a:r>
            <a:r>
              <a:rPr lang="en">
                <a:solidFill>
                  <a:srgbClr val="0000FF"/>
                </a:solidFill>
              </a:rPr>
              <a:t>‘in-place’ sorts</a:t>
            </a:r>
            <a:endParaRPr>
              <a:solidFill>
                <a:srgbClr val="0000FF"/>
              </a:solidFill>
            </a:endParaRPr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Not allowed to allocate extra array (at least not with size O(n)), but can allocate O(1) # of variables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All work done by swapping around in the array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Maybe we can do more with elements than just compare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Comparison sorts assume we work using a binary ‘compare’ operator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In special cases we can sometimes get faster algorithms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Maybe we have too much data to fit in memory</a:t>
            </a:r>
            <a:endParaRPr/>
          </a:p>
          <a:p>
            <a:pPr indent="-334327" lvl="0" marL="9144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/>
              <a:t>Use an </a:t>
            </a:r>
            <a:r>
              <a:rPr lang="en">
                <a:solidFill>
                  <a:srgbClr val="0000FF"/>
                </a:solidFill>
              </a:rPr>
              <a:t>“external sorting”</a:t>
            </a:r>
            <a:r>
              <a:rPr lang="en"/>
              <a:t> algorithm</a:t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09705" y="1893697"/>
            <a:ext cx="2924337" cy="139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53139" y="1966486"/>
            <a:ext cx="1293713" cy="258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85481" y="2581654"/>
            <a:ext cx="5309533" cy="174656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05589" y="2598411"/>
            <a:ext cx="1652418" cy="406103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385293" y="4856701"/>
            <a:ext cx="3602488" cy="979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Mergesort Recurrence</a:t>
            </a:r>
            <a:endParaRPr/>
          </a:p>
        </p:txBody>
      </p:sp>
      <p:sp>
        <p:nvSpPr>
          <p:cNvPr id="433" name="Google Shape;433;p42"/>
          <p:cNvSpPr txBox="1"/>
          <p:nvPr>
            <p:ph idx="1" type="body"/>
          </p:nvPr>
        </p:nvSpPr>
        <p:spPr>
          <a:xfrm>
            <a:off x="311700" y="1152475"/>
            <a:ext cx="8520600" cy="38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/>
              <a:t>(For simplicity let constants be 1 – no effect on asymptotic answer)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/>
              <a:t>T(1)	= 1									So total is 2</a:t>
            </a:r>
            <a:r>
              <a:rPr b="1" baseline="30000" lang="en" sz="1900"/>
              <a:t>k</a:t>
            </a:r>
            <a:r>
              <a:rPr lang="en" sz="1900"/>
              <a:t>T(n/2</a:t>
            </a:r>
            <a:r>
              <a:rPr b="1" baseline="30000" lang="en" sz="1900"/>
              <a:t>k</a:t>
            </a:r>
            <a:r>
              <a:rPr lang="en" sz="1900"/>
              <a:t>) + kn where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/>
              <a:t>T(n)	= 2T(n/2) + n							n/2</a:t>
            </a:r>
            <a:r>
              <a:rPr b="1" baseline="30000" lang="en" sz="1900"/>
              <a:t>k</a:t>
            </a:r>
            <a:r>
              <a:rPr lang="en" sz="1900"/>
              <a:t> = 1, i.e., log n = k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9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/>
              <a:t>= 2(2T(n/4) + n/2) + n				That is, 2</a:t>
            </a:r>
            <a:r>
              <a:rPr b="1" baseline="30000" lang="en" sz="1900"/>
              <a:t>log n</a:t>
            </a:r>
            <a:r>
              <a:rPr lang="en" sz="1900"/>
              <a:t> T(1) + n log n</a:t>
            </a:r>
            <a:endParaRPr sz="19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/>
              <a:t>= 4T(n/4) + 2n 							= n + n log n</a:t>
            </a:r>
            <a:endParaRPr sz="19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/>
              <a:t>= 4(2T(n/8) + n/4) + 2n 					= O(n log n)</a:t>
            </a:r>
            <a:endParaRPr sz="19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/>
              <a:t>= 8T(n/8) + 3n</a:t>
            </a:r>
            <a:endParaRPr sz="19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/>
              <a:t>…. (after k expansions)</a:t>
            </a:r>
            <a:endParaRPr sz="19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= 2</a:t>
            </a:r>
            <a:r>
              <a:rPr b="1" baseline="30000" lang="en" sz="1900"/>
              <a:t>k</a:t>
            </a:r>
            <a:r>
              <a:rPr lang="en" sz="1900"/>
              <a:t>T(n/2</a:t>
            </a:r>
            <a:r>
              <a:rPr b="1" baseline="30000" lang="en" sz="1900"/>
              <a:t>k</a:t>
            </a:r>
            <a:r>
              <a:rPr lang="en" sz="1900"/>
              <a:t>) + kn</a:t>
            </a:r>
            <a:endParaRPr sz="1900"/>
          </a:p>
        </p:txBody>
      </p:sp>
      <p:pic>
        <p:nvPicPr>
          <p:cNvPr id="434" name="Google Shape;434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2950" y="2186953"/>
            <a:ext cx="1322144" cy="286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6798" y="2676045"/>
            <a:ext cx="2588544" cy="2301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4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64611" y="3342355"/>
            <a:ext cx="1533595" cy="3641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Quicksort Recurrence</a:t>
            </a:r>
            <a:endParaRPr/>
          </a:p>
        </p:txBody>
      </p:sp>
      <p:sp>
        <p:nvSpPr>
          <p:cNvPr id="442" name="Google Shape;442;p4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Best-case?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Worst-case?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Average-case?</a:t>
            </a:r>
            <a:endParaRPr/>
          </a:p>
        </p:txBody>
      </p:sp>
      <p:pic>
        <p:nvPicPr>
          <p:cNvPr id="443" name="Google Shape;443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0597" y="1588354"/>
            <a:ext cx="1309710" cy="406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52558" y="1542136"/>
            <a:ext cx="1525701" cy="538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p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91667" y="1551822"/>
            <a:ext cx="787614" cy="337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4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915987" y="1239465"/>
            <a:ext cx="1692934" cy="636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4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551478" y="3027103"/>
            <a:ext cx="1125083" cy="510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p4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771355" y="2864056"/>
            <a:ext cx="1396400" cy="603469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p4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81548" y="2966253"/>
            <a:ext cx="992149" cy="3004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p4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534160" y="2616961"/>
            <a:ext cx="1573273" cy="601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p4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009769" y="3927666"/>
            <a:ext cx="2399936" cy="853621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p4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5402790" y="3371280"/>
            <a:ext cx="3273053" cy="1706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p4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5778338" y="4202892"/>
            <a:ext cx="1244868" cy="419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p43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5917970" y="3780595"/>
            <a:ext cx="950935" cy="1957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Sorting: The Big Picture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6"/>
          <p:cNvSpPr/>
          <p:nvPr/>
        </p:nvSpPr>
        <p:spPr>
          <a:xfrm>
            <a:off x="3117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Simple algorithms: O(n</a:t>
            </a:r>
            <a:r>
              <a:rPr b="1" baseline="30000" lang="en" sz="2000"/>
              <a:t>2</a:t>
            </a:r>
            <a:r>
              <a:rPr b="1" lang="en" sz="2000"/>
              <a:t>)</a:t>
            </a:r>
            <a:endParaRPr b="1" sz="2000"/>
          </a:p>
        </p:txBody>
      </p:sp>
      <p:sp>
        <p:nvSpPr>
          <p:cNvPr id="86" name="Google Shape;86;p16"/>
          <p:cNvSpPr/>
          <p:nvPr/>
        </p:nvSpPr>
        <p:spPr>
          <a:xfrm>
            <a:off x="20439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Fancier algorithms: O(n log n)</a:t>
            </a:r>
            <a:endParaRPr b="1" sz="2000"/>
          </a:p>
        </p:txBody>
      </p:sp>
      <p:sp>
        <p:nvSpPr>
          <p:cNvPr id="87" name="Google Shape;87;p16"/>
          <p:cNvSpPr/>
          <p:nvPr/>
        </p:nvSpPr>
        <p:spPr>
          <a:xfrm>
            <a:off x="37761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/>
              <a:t>Comparison lower bound: 𝛀(n log n)</a:t>
            </a:r>
            <a:endParaRPr b="1" sz="1700"/>
          </a:p>
        </p:txBody>
      </p:sp>
      <p:sp>
        <p:nvSpPr>
          <p:cNvPr id="88" name="Google Shape;88;p16"/>
          <p:cNvSpPr/>
          <p:nvPr/>
        </p:nvSpPr>
        <p:spPr>
          <a:xfrm>
            <a:off x="55083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Specialized algorithms: O(n)</a:t>
            </a:r>
            <a:endParaRPr b="1" sz="2000"/>
          </a:p>
        </p:txBody>
      </p:sp>
      <p:sp>
        <p:nvSpPr>
          <p:cNvPr id="89" name="Google Shape;89;p16"/>
          <p:cNvSpPr/>
          <p:nvPr/>
        </p:nvSpPr>
        <p:spPr>
          <a:xfrm>
            <a:off x="72405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Handling huge data sets</a:t>
            </a:r>
            <a:endParaRPr b="1" sz="2000"/>
          </a:p>
        </p:txBody>
      </p:sp>
      <p:sp>
        <p:nvSpPr>
          <p:cNvPr id="90" name="Google Shape;90;p16"/>
          <p:cNvSpPr txBox="1"/>
          <p:nvPr/>
        </p:nvSpPr>
        <p:spPr>
          <a:xfrm>
            <a:off x="3117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Insertion sort</a:t>
            </a:r>
            <a:endParaRPr sz="18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Selection sort</a:t>
            </a:r>
            <a:endParaRPr i="1" sz="18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...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20439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Heap sort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Merge sort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Quick sort </a:t>
            </a:r>
            <a:r>
              <a:rPr lang="en" sz="1000">
                <a:solidFill>
                  <a:schemeClr val="dk2"/>
                </a:solidFill>
              </a:rPr>
              <a:t>(avg)</a:t>
            </a:r>
            <a:endParaRPr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...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2" name="Google Shape;92;p16"/>
          <p:cNvSpPr txBox="1"/>
          <p:nvPr/>
        </p:nvSpPr>
        <p:spPr>
          <a:xfrm>
            <a:off x="55083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Bucket sort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Radix sort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3" name="Google Shape;93;p16"/>
          <p:cNvSpPr txBox="1"/>
          <p:nvPr/>
        </p:nvSpPr>
        <p:spPr>
          <a:xfrm>
            <a:off x="72405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External 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      sorting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94" name="Google Shape;94;p16"/>
          <p:cNvCxnSpPr>
            <a:stCxn id="85" idx="2"/>
            <a:endCxn id="90" idx="0"/>
          </p:cNvCxnSpPr>
          <p:nvPr/>
        </p:nvCxnSpPr>
        <p:spPr>
          <a:xfrm>
            <a:off x="11076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" name="Google Shape;95;p16"/>
          <p:cNvCxnSpPr>
            <a:stCxn id="86" idx="2"/>
            <a:endCxn id="91" idx="0"/>
          </p:cNvCxnSpPr>
          <p:nvPr/>
        </p:nvCxnSpPr>
        <p:spPr>
          <a:xfrm>
            <a:off x="28398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6" name="Google Shape;96;p16"/>
          <p:cNvCxnSpPr>
            <a:stCxn id="88" idx="2"/>
            <a:endCxn id="92" idx="0"/>
          </p:cNvCxnSpPr>
          <p:nvPr/>
        </p:nvCxnSpPr>
        <p:spPr>
          <a:xfrm>
            <a:off x="63042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16"/>
          <p:cNvCxnSpPr>
            <a:stCxn id="89" idx="2"/>
            <a:endCxn id="93" idx="0"/>
          </p:cNvCxnSpPr>
          <p:nvPr/>
        </p:nvCxnSpPr>
        <p:spPr>
          <a:xfrm>
            <a:off x="80364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8" name="Google Shape;9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0315" y="167652"/>
            <a:ext cx="153902" cy="4617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4857" y="1927088"/>
            <a:ext cx="1252388" cy="17631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84245" y="1758388"/>
            <a:ext cx="1283543" cy="638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464892" y="176733"/>
            <a:ext cx="251528" cy="4562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873123" y="2160860"/>
            <a:ext cx="950795" cy="167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Insertion Sort</a:t>
            </a:r>
            <a:endParaRPr/>
          </a:p>
        </p:txBody>
      </p:sp>
      <p:sp>
        <p:nvSpPr>
          <p:cNvPr id="108" name="Google Shape;108;p17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Idea: At step </a:t>
            </a:r>
            <a:r>
              <a:rPr b="1" lang="en" sz="1900"/>
              <a:t>k</a:t>
            </a:r>
            <a:r>
              <a:rPr lang="en" sz="1900"/>
              <a:t>, put the </a:t>
            </a:r>
            <a:r>
              <a:rPr b="1" lang="en" sz="1900"/>
              <a:t>k</a:t>
            </a:r>
            <a:r>
              <a:rPr baseline="30000" lang="en" sz="1900"/>
              <a:t>th</a:t>
            </a:r>
            <a:r>
              <a:rPr lang="en" sz="1900"/>
              <a:t> element in the correct position among the first </a:t>
            </a:r>
            <a:r>
              <a:rPr b="1" lang="en" sz="1900"/>
              <a:t>k</a:t>
            </a:r>
            <a:r>
              <a:rPr lang="en" sz="1900"/>
              <a:t> elements</a:t>
            </a:r>
            <a:endParaRPr sz="1900"/>
          </a:p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Alternate way of saying this: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Sort first two elements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Now insert 3rd element in order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Now insert 4th element in order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…</a:t>
            </a:r>
            <a:endParaRPr sz="1900"/>
          </a:p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“Loop invariant”: when loop index is </a:t>
            </a:r>
            <a:r>
              <a:rPr b="1" lang="en" sz="1900"/>
              <a:t>i</a:t>
            </a:r>
            <a:r>
              <a:rPr lang="en" sz="1900"/>
              <a:t>, first </a:t>
            </a:r>
            <a:r>
              <a:rPr b="1" lang="en" sz="1900"/>
              <a:t>i</a:t>
            </a:r>
            <a:r>
              <a:rPr lang="en" sz="1900"/>
              <a:t> elements are sorted relative to each other</a:t>
            </a:r>
            <a:endParaRPr sz="1900"/>
          </a:p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Time?</a:t>
            </a:r>
            <a:endParaRPr sz="1900"/>
          </a:p>
          <a:p>
            <a:pPr indent="45720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900"/>
              <a:t>Best-case _____ Worst-case _____ “Average” case _____</a:t>
            </a:r>
            <a:endParaRPr sz="1900"/>
          </a:p>
        </p:txBody>
      </p:sp>
      <p:pic>
        <p:nvPicPr>
          <p:cNvPr id="109" name="Google Shape;10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3805" y="1483103"/>
            <a:ext cx="6052301" cy="1125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27905" y="2797806"/>
            <a:ext cx="1842982" cy="126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23611" y="3152351"/>
            <a:ext cx="2402520" cy="980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79781" y="1537014"/>
            <a:ext cx="3574197" cy="8183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565525" y="1827615"/>
            <a:ext cx="253993" cy="296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391972" y="4615656"/>
            <a:ext cx="589087" cy="343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471693" y="4611255"/>
            <a:ext cx="726980" cy="4403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7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032620" y="4575498"/>
            <a:ext cx="594307" cy="384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7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7551286" y="4538894"/>
            <a:ext cx="218499" cy="422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7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244443" y="1734987"/>
            <a:ext cx="174696" cy="2096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Selection sort</a:t>
            </a:r>
            <a:endParaRPr/>
          </a:p>
        </p:txBody>
      </p:sp>
      <p:sp>
        <p:nvSpPr>
          <p:cNvPr id="124" name="Google Shape;124;p18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Idea: At step </a:t>
            </a:r>
            <a:r>
              <a:rPr b="1" lang="en" sz="1900"/>
              <a:t>k</a:t>
            </a:r>
            <a:r>
              <a:rPr lang="en" sz="1900"/>
              <a:t>, find the smallest element among the not-yet-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sorted elements and put it at position k</a:t>
            </a:r>
            <a:endParaRPr sz="1900"/>
          </a:p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Alternate way of saying this: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Find smallest element, put it 1</a:t>
            </a:r>
            <a:r>
              <a:rPr baseline="30000" lang="en" sz="1900"/>
              <a:t>st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Find next smallest element, put it 2</a:t>
            </a:r>
            <a:r>
              <a:rPr baseline="30000" lang="en" sz="1900"/>
              <a:t>nd</a:t>
            </a:r>
            <a:endParaRPr baseline="30000"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Find next smallest element, put it 3</a:t>
            </a:r>
            <a:r>
              <a:rPr baseline="30000" lang="en" sz="1900"/>
              <a:t>rd</a:t>
            </a:r>
            <a:endParaRPr baseline="30000"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…</a:t>
            </a:r>
            <a:endParaRPr sz="1900"/>
          </a:p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“Loop invariant”: when loop index is </a:t>
            </a:r>
            <a:r>
              <a:rPr b="1" lang="en" sz="1900"/>
              <a:t>i</a:t>
            </a:r>
            <a:r>
              <a:rPr lang="en" sz="1900"/>
              <a:t>, first </a:t>
            </a:r>
            <a:r>
              <a:rPr b="1" lang="en" sz="1900"/>
              <a:t>i</a:t>
            </a:r>
            <a:r>
              <a:rPr lang="en" sz="1900"/>
              <a:t> elements are the </a:t>
            </a:r>
            <a:r>
              <a:rPr b="1" lang="en" sz="1900"/>
              <a:t>i</a:t>
            </a:r>
            <a:r>
              <a:rPr lang="en" sz="1900"/>
              <a:t> smallest elements in sorted order</a:t>
            </a:r>
            <a:endParaRPr sz="1900"/>
          </a:p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Time?</a:t>
            </a:r>
            <a:endParaRPr sz="1900"/>
          </a:p>
          <a:p>
            <a:pPr indent="45720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900"/>
              <a:t>Best-case _____ Worst-case _____ “Average” case _____</a:t>
            </a:r>
            <a:endParaRPr/>
          </a:p>
        </p:txBody>
      </p:sp>
      <p:pic>
        <p:nvPicPr>
          <p:cNvPr id="125" name="Google Shape;12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20730" y="2196029"/>
            <a:ext cx="978387" cy="817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47539" y="2251628"/>
            <a:ext cx="668023" cy="3515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81290" y="2296521"/>
            <a:ext cx="349903" cy="188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437937" y="4511230"/>
            <a:ext cx="696244" cy="4993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1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51049" y="4545764"/>
            <a:ext cx="2987765" cy="4338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Insertion Sort vs. Selection Sort</a:t>
            </a:r>
            <a:endParaRPr/>
          </a:p>
        </p:txBody>
      </p:sp>
      <p:sp>
        <p:nvSpPr>
          <p:cNvPr id="135" name="Google Shape;135;p19"/>
          <p:cNvSpPr txBox="1"/>
          <p:nvPr>
            <p:ph idx="1" type="body"/>
          </p:nvPr>
        </p:nvSpPr>
        <p:spPr>
          <a:xfrm>
            <a:off x="311700" y="1152475"/>
            <a:ext cx="8520600" cy="384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Different algorithms</a:t>
            </a:r>
            <a:endParaRPr sz="20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Solve the same problem</a:t>
            </a:r>
            <a:endParaRPr sz="20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Have the same worst-case and average-case asymptotic complexity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Insertion-sort has better best-case complexity; preferable when input is “mostly sorted”</a:t>
            </a:r>
            <a:endParaRPr sz="20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Other algorithms are more efficient </a:t>
            </a:r>
            <a:r>
              <a:rPr i="1" lang="en" sz="2000"/>
              <a:t>for non-small arrays that are not already almost sorted</a:t>
            </a:r>
            <a:endParaRPr i="1"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Insertion sort may do well on small arrays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Sorting: The Big Picture</a:t>
            </a:r>
            <a:endParaRPr/>
          </a:p>
        </p:txBody>
      </p:sp>
      <p:sp>
        <p:nvSpPr>
          <p:cNvPr id="141" name="Google Shape;14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0"/>
          <p:cNvSpPr/>
          <p:nvPr/>
        </p:nvSpPr>
        <p:spPr>
          <a:xfrm>
            <a:off x="3117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Simple algorithms: O(n</a:t>
            </a:r>
            <a:r>
              <a:rPr b="1" baseline="30000" lang="en" sz="2000"/>
              <a:t>2</a:t>
            </a:r>
            <a:r>
              <a:rPr b="1" lang="en" sz="2000"/>
              <a:t>)</a:t>
            </a:r>
            <a:endParaRPr b="1" sz="2000"/>
          </a:p>
        </p:txBody>
      </p:sp>
      <p:sp>
        <p:nvSpPr>
          <p:cNvPr id="143" name="Google Shape;143;p20"/>
          <p:cNvSpPr/>
          <p:nvPr/>
        </p:nvSpPr>
        <p:spPr>
          <a:xfrm>
            <a:off x="20439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Fancier algorithms: O(n log n)</a:t>
            </a:r>
            <a:endParaRPr b="1" sz="2000"/>
          </a:p>
        </p:txBody>
      </p:sp>
      <p:sp>
        <p:nvSpPr>
          <p:cNvPr id="144" name="Google Shape;144;p20"/>
          <p:cNvSpPr/>
          <p:nvPr/>
        </p:nvSpPr>
        <p:spPr>
          <a:xfrm>
            <a:off x="37761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/>
              <a:t>Comparison lower bound: 𝛀(n log n)</a:t>
            </a:r>
            <a:endParaRPr b="1" sz="1700"/>
          </a:p>
        </p:txBody>
      </p:sp>
      <p:sp>
        <p:nvSpPr>
          <p:cNvPr id="145" name="Google Shape;145;p20"/>
          <p:cNvSpPr/>
          <p:nvPr/>
        </p:nvSpPr>
        <p:spPr>
          <a:xfrm>
            <a:off x="55083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Specialized algorithms: O(n)</a:t>
            </a:r>
            <a:endParaRPr b="1" sz="2000"/>
          </a:p>
        </p:txBody>
      </p:sp>
      <p:sp>
        <p:nvSpPr>
          <p:cNvPr id="146" name="Google Shape;146;p20"/>
          <p:cNvSpPr/>
          <p:nvPr/>
        </p:nvSpPr>
        <p:spPr>
          <a:xfrm>
            <a:off x="7240500" y="1152475"/>
            <a:ext cx="1591800" cy="13032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Handling huge data sets</a:t>
            </a:r>
            <a:endParaRPr b="1" sz="2000"/>
          </a:p>
        </p:txBody>
      </p:sp>
      <p:sp>
        <p:nvSpPr>
          <p:cNvPr id="147" name="Google Shape;147;p20"/>
          <p:cNvSpPr txBox="1"/>
          <p:nvPr/>
        </p:nvSpPr>
        <p:spPr>
          <a:xfrm>
            <a:off x="3117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</a:rPr>
              <a:t>Insertion sort</a:t>
            </a:r>
            <a:endParaRPr sz="18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</a:rPr>
              <a:t>Selection sort</a:t>
            </a:r>
            <a:endParaRPr sz="1800">
              <a:solidFill>
                <a:srgbClr val="6AA84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...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8" name="Google Shape;148;p20"/>
          <p:cNvSpPr txBox="1"/>
          <p:nvPr/>
        </p:nvSpPr>
        <p:spPr>
          <a:xfrm>
            <a:off x="20439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FF"/>
                </a:solidFill>
              </a:rPr>
              <a:t>Heap sort</a:t>
            </a:r>
            <a:endParaRPr sz="1800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Merge sort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Quick sort </a:t>
            </a:r>
            <a:r>
              <a:rPr lang="en" sz="1000">
                <a:solidFill>
                  <a:schemeClr val="dk2"/>
                </a:solidFill>
              </a:rPr>
              <a:t>(avg)</a:t>
            </a:r>
            <a:endParaRPr sz="10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...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9" name="Google Shape;149;p20"/>
          <p:cNvSpPr txBox="1"/>
          <p:nvPr/>
        </p:nvSpPr>
        <p:spPr>
          <a:xfrm>
            <a:off x="55083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Bucket sort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Radix sort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50" name="Google Shape;150;p20"/>
          <p:cNvSpPr txBox="1"/>
          <p:nvPr/>
        </p:nvSpPr>
        <p:spPr>
          <a:xfrm>
            <a:off x="7240500" y="3076475"/>
            <a:ext cx="1591800" cy="120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External </a:t>
            </a:r>
            <a:endParaRPr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      sorting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151" name="Google Shape;151;p20"/>
          <p:cNvCxnSpPr>
            <a:stCxn id="142" idx="2"/>
            <a:endCxn id="147" idx="0"/>
          </p:cNvCxnSpPr>
          <p:nvPr/>
        </p:nvCxnSpPr>
        <p:spPr>
          <a:xfrm>
            <a:off x="11076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2" name="Google Shape;152;p20"/>
          <p:cNvCxnSpPr>
            <a:stCxn id="143" idx="2"/>
            <a:endCxn id="148" idx="0"/>
          </p:cNvCxnSpPr>
          <p:nvPr/>
        </p:nvCxnSpPr>
        <p:spPr>
          <a:xfrm>
            <a:off x="28398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3" name="Google Shape;153;p20"/>
          <p:cNvCxnSpPr>
            <a:stCxn id="145" idx="2"/>
            <a:endCxn id="149" idx="0"/>
          </p:cNvCxnSpPr>
          <p:nvPr/>
        </p:nvCxnSpPr>
        <p:spPr>
          <a:xfrm>
            <a:off x="63042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4" name="Google Shape;154;p20"/>
          <p:cNvCxnSpPr>
            <a:stCxn id="146" idx="2"/>
            <a:endCxn id="150" idx="0"/>
          </p:cNvCxnSpPr>
          <p:nvPr/>
        </p:nvCxnSpPr>
        <p:spPr>
          <a:xfrm>
            <a:off x="8036400" y="2455675"/>
            <a:ext cx="0" cy="620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55" name="Google Shape;15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0221" y="2257944"/>
            <a:ext cx="1249844" cy="140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56886" y="3768324"/>
            <a:ext cx="357727" cy="1192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12768" y="3214641"/>
            <a:ext cx="225142" cy="1407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Heap sort</a:t>
            </a:r>
            <a:endParaRPr/>
          </a:p>
        </p:txBody>
      </p:sp>
      <p:sp>
        <p:nvSpPr>
          <p:cNvPr id="163" name="Google Shape;163;p21"/>
          <p:cNvSpPr txBox="1"/>
          <p:nvPr>
            <p:ph idx="1" type="body"/>
          </p:nvPr>
        </p:nvSpPr>
        <p:spPr>
          <a:xfrm>
            <a:off x="311700" y="1152475"/>
            <a:ext cx="8520600" cy="388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Sorting with a heap is easy!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" sz="2000"/>
              <a:t> each 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arr[i]</a:t>
            </a:r>
            <a:r>
              <a:rPr lang="en" sz="2000"/>
              <a:t>, better yet use 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for(i=0; i &lt; arr.length; i++)</a:t>
            </a:r>
            <a:br>
              <a:rPr b="1" lang="en" sz="2000">
                <a:latin typeface="Courier New"/>
                <a:ea typeface="Courier New"/>
                <a:cs typeface="Courier New"/>
                <a:sym typeface="Courier New"/>
              </a:rPr>
            </a:b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    arr[i] = deleteMin();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Worst-case running time: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We have the array-to-sort and the heap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So this is </a:t>
            </a:r>
            <a:r>
              <a:rPr b="1" lang="en" sz="2000"/>
              <a:t>not</a:t>
            </a:r>
            <a:r>
              <a:rPr lang="en" sz="2000"/>
              <a:t> an </a:t>
            </a:r>
            <a:r>
              <a:rPr lang="en" sz="2000">
                <a:solidFill>
                  <a:srgbClr val="0000FF"/>
                </a:solidFill>
              </a:rPr>
              <a:t>in-place sort</a:t>
            </a:r>
            <a:endParaRPr sz="2000">
              <a:solidFill>
                <a:srgbClr val="0000FF"/>
              </a:solidFill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There’s a trick to make it in-place…</a:t>
            </a:r>
            <a:endParaRPr sz="2000"/>
          </a:p>
        </p:txBody>
      </p:sp>
      <p:pic>
        <p:nvPicPr>
          <p:cNvPr id="164" name="Google Shape;16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6712" y="1557722"/>
            <a:ext cx="5773230" cy="4053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9361" y="1507287"/>
            <a:ext cx="6913402" cy="11394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55219" y="2365159"/>
            <a:ext cx="637147" cy="3850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933478" y="2021851"/>
            <a:ext cx="296744" cy="1907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723950" y="3000820"/>
            <a:ext cx="1797227" cy="6573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315900" y="4035449"/>
            <a:ext cx="594116" cy="356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722945" y="4559119"/>
            <a:ext cx="2513241" cy="224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