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e0578ff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e0578ff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ce0578ffa2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ce0578ffa2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ce0578ffa2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ce0578ffa2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ce0578ffa2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ce0578ffa2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ce0578ffa2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ce0578ffa2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Do this yourselves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ce0578ffa2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2ce0578ffa2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ce0578ffa2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2ce0578ffa2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ce0578ffa2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2ce0578ffa2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ce0578ffa2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2ce0578ffa2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2ce0578ffa2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2ce0578ffa2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ce0578ffa2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2ce0578ffa2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e0578ffa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e0578ffa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2ce0578ffa2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2ce0578ffa2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2ce0578ffa2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2ce0578ffa2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2ce0578ffa2_0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2ce0578ffa2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e0578ffa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e0578ffa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ce0578ffa2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ce0578ffa2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ce0578ffa2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ce0578ffa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ce0578ffa2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ce0578ffa2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ce0578ffa2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ce0578ffa2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ce0578ffa2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2ce0578ffa2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ce0578ffa2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ce0578ffa2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7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1.png"/><Relationship Id="rId4" Type="http://schemas.openxmlformats.org/officeDocument/2006/relationships/image" Target="../media/image5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2.png"/><Relationship Id="rId4" Type="http://schemas.openxmlformats.org/officeDocument/2006/relationships/image" Target="../media/image54.png"/><Relationship Id="rId5" Type="http://schemas.openxmlformats.org/officeDocument/2006/relationships/image" Target="../media/image53.png"/><Relationship Id="rId6" Type="http://schemas.openxmlformats.org/officeDocument/2006/relationships/image" Target="../media/image67.png"/><Relationship Id="rId7" Type="http://schemas.openxmlformats.org/officeDocument/2006/relationships/image" Target="../media/image55.png"/><Relationship Id="rId8" Type="http://schemas.openxmlformats.org/officeDocument/2006/relationships/image" Target="../media/image8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9.png"/><Relationship Id="rId4" Type="http://schemas.openxmlformats.org/officeDocument/2006/relationships/image" Target="../media/image6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2.png"/><Relationship Id="rId4" Type="http://schemas.openxmlformats.org/officeDocument/2006/relationships/image" Target="../media/image83.png"/><Relationship Id="rId5" Type="http://schemas.openxmlformats.org/officeDocument/2006/relationships/image" Target="../media/image68.png"/><Relationship Id="rId6" Type="http://schemas.openxmlformats.org/officeDocument/2006/relationships/image" Target="../media/image6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0.png"/><Relationship Id="rId4" Type="http://schemas.openxmlformats.org/officeDocument/2006/relationships/image" Target="../media/image65.png"/><Relationship Id="rId5" Type="http://schemas.openxmlformats.org/officeDocument/2006/relationships/image" Target="../media/image77.png"/><Relationship Id="rId6" Type="http://schemas.openxmlformats.org/officeDocument/2006/relationships/image" Target="../media/image74.png"/><Relationship Id="rId7" Type="http://schemas.openxmlformats.org/officeDocument/2006/relationships/image" Target="../media/image76.png"/></Relationships>
</file>

<file path=ppt/slides/_rels/slide1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2.png"/><Relationship Id="rId10" Type="http://schemas.openxmlformats.org/officeDocument/2006/relationships/image" Target="../media/image84.png"/><Relationship Id="rId13" Type="http://schemas.openxmlformats.org/officeDocument/2006/relationships/image" Target="../media/image82.png"/><Relationship Id="rId12" Type="http://schemas.openxmlformats.org/officeDocument/2006/relationships/image" Target="../media/image85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0.png"/><Relationship Id="rId4" Type="http://schemas.openxmlformats.org/officeDocument/2006/relationships/image" Target="../media/image72.png"/><Relationship Id="rId9" Type="http://schemas.openxmlformats.org/officeDocument/2006/relationships/image" Target="../media/image87.png"/><Relationship Id="rId15" Type="http://schemas.openxmlformats.org/officeDocument/2006/relationships/image" Target="../media/image88.png"/><Relationship Id="rId14" Type="http://schemas.openxmlformats.org/officeDocument/2006/relationships/image" Target="../media/image90.png"/><Relationship Id="rId17" Type="http://schemas.openxmlformats.org/officeDocument/2006/relationships/image" Target="../media/image105.png"/><Relationship Id="rId16" Type="http://schemas.openxmlformats.org/officeDocument/2006/relationships/image" Target="../media/image86.png"/><Relationship Id="rId5" Type="http://schemas.openxmlformats.org/officeDocument/2006/relationships/image" Target="../media/image71.png"/><Relationship Id="rId6" Type="http://schemas.openxmlformats.org/officeDocument/2006/relationships/image" Target="../media/image75.png"/><Relationship Id="rId7" Type="http://schemas.openxmlformats.org/officeDocument/2006/relationships/image" Target="../media/image96.png"/><Relationship Id="rId8" Type="http://schemas.openxmlformats.org/officeDocument/2006/relationships/image" Target="../media/image7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3.png"/><Relationship Id="rId4" Type="http://schemas.openxmlformats.org/officeDocument/2006/relationships/image" Target="../media/image8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2.png"/><Relationship Id="rId4" Type="http://schemas.openxmlformats.org/officeDocument/2006/relationships/image" Target="../media/image4.png"/><Relationship Id="rId5" Type="http://schemas.openxmlformats.org/officeDocument/2006/relationships/image" Target="../media/image4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04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Relationship Id="rId5" Type="http://schemas.openxmlformats.org/officeDocument/2006/relationships/image" Target="../media/image91.png"/><Relationship Id="rId6" Type="http://schemas.openxmlformats.org/officeDocument/2006/relationships/image" Target="../media/image94.png"/><Relationship Id="rId7" Type="http://schemas.openxmlformats.org/officeDocument/2006/relationships/image" Target="../media/image95.png"/><Relationship Id="rId8" Type="http://schemas.openxmlformats.org/officeDocument/2006/relationships/image" Target="../media/image9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6.png"/><Relationship Id="rId4" Type="http://schemas.openxmlformats.org/officeDocument/2006/relationships/image" Target="../media/image99.png"/><Relationship Id="rId5" Type="http://schemas.openxmlformats.org/officeDocument/2006/relationships/image" Target="../media/image98.png"/><Relationship Id="rId6" Type="http://schemas.openxmlformats.org/officeDocument/2006/relationships/image" Target="../media/image101.png"/><Relationship Id="rId7" Type="http://schemas.openxmlformats.org/officeDocument/2006/relationships/image" Target="../media/image100.png"/><Relationship Id="rId8" Type="http://schemas.openxmlformats.org/officeDocument/2006/relationships/image" Target="../media/image10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63.png"/><Relationship Id="rId7" Type="http://schemas.openxmlformats.org/officeDocument/2006/relationships/image" Target="../media/image10.png"/><Relationship Id="rId8" Type="http://schemas.openxmlformats.org/officeDocument/2006/relationships/image" Target="../media/image23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4.png"/><Relationship Id="rId10" Type="http://schemas.openxmlformats.org/officeDocument/2006/relationships/image" Target="../media/image8.png"/><Relationship Id="rId13" Type="http://schemas.openxmlformats.org/officeDocument/2006/relationships/image" Target="../media/image18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12.png"/><Relationship Id="rId9" Type="http://schemas.openxmlformats.org/officeDocument/2006/relationships/image" Target="../media/image9.png"/><Relationship Id="rId15" Type="http://schemas.openxmlformats.org/officeDocument/2006/relationships/image" Target="../media/image24.png"/><Relationship Id="rId14" Type="http://schemas.openxmlformats.org/officeDocument/2006/relationships/image" Target="../media/image15.png"/><Relationship Id="rId5" Type="http://schemas.openxmlformats.org/officeDocument/2006/relationships/image" Target="../media/image13.png"/><Relationship Id="rId6" Type="http://schemas.openxmlformats.org/officeDocument/2006/relationships/image" Target="../media/image11.png"/><Relationship Id="rId7" Type="http://schemas.openxmlformats.org/officeDocument/2006/relationships/image" Target="../media/image38.png"/><Relationship Id="rId8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29.png"/><Relationship Id="rId6" Type="http://schemas.openxmlformats.org/officeDocument/2006/relationships/image" Target="../media/image60.png"/><Relationship Id="rId7" Type="http://schemas.openxmlformats.org/officeDocument/2006/relationships/image" Target="../media/image21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31.png"/><Relationship Id="rId10" Type="http://schemas.openxmlformats.org/officeDocument/2006/relationships/image" Target="../media/image27.png"/><Relationship Id="rId13" Type="http://schemas.openxmlformats.org/officeDocument/2006/relationships/image" Target="../media/image35.png"/><Relationship Id="rId12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5.png"/><Relationship Id="rId4" Type="http://schemas.openxmlformats.org/officeDocument/2006/relationships/image" Target="../media/image30.png"/><Relationship Id="rId9" Type="http://schemas.openxmlformats.org/officeDocument/2006/relationships/image" Target="../media/image32.png"/><Relationship Id="rId15" Type="http://schemas.openxmlformats.org/officeDocument/2006/relationships/image" Target="../media/image39.png"/><Relationship Id="rId14" Type="http://schemas.openxmlformats.org/officeDocument/2006/relationships/image" Target="../media/image40.png"/><Relationship Id="rId5" Type="http://schemas.openxmlformats.org/officeDocument/2006/relationships/image" Target="../media/image45.png"/><Relationship Id="rId6" Type="http://schemas.openxmlformats.org/officeDocument/2006/relationships/image" Target="../media/image28.png"/><Relationship Id="rId7" Type="http://schemas.openxmlformats.org/officeDocument/2006/relationships/image" Target="../media/image34.png"/><Relationship Id="rId8" Type="http://schemas.openxmlformats.org/officeDocument/2006/relationships/image" Target="../media/image2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7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3.png"/><Relationship Id="rId4" Type="http://schemas.openxmlformats.org/officeDocument/2006/relationships/image" Target="../media/image47.png"/><Relationship Id="rId5" Type="http://schemas.openxmlformats.org/officeDocument/2006/relationships/image" Target="../media/image46.png"/><Relationship Id="rId6" Type="http://schemas.openxmlformats.org/officeDocument/2006/relationships/image" Target="../media/image48.png"/><Relationship Id="rId7" Type="http://schemas.openxmlformats.org/officeDocument/2006/relationships/image" Target="../media/image7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Hashing 2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Addressing: Linear probing</a:t>
            </a:r>
            <a:endParaRPr/>
          </a:p>
        </p:txBody>
      </p:sp>
      <p:sp>
        <p:nvSpPr>
          <p:cNvPr id="237" name="Google Shape;237;p22"/>
          <p:cNvSpPr txBox="1"/>
          <p:nvPr>
            <p:ph idx="1" type="body"/>
          </p:nvPr>
        </p:nvSpPr>
        <p:spPr>
          <a:xfrm>
            <a:off x="311700" y="1152475"/>
            <a:ext cx="8520600" cy="381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b="1" baseline="-25000" lang="en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= (h(key) + f(i, key)) % TableSize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linear probing:</a:t>
            </a:r>
            <a:endParaRPr/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f(i, key) = i</a:t>
            </a:r>
            <a:endParaRPr b="1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probe sequence is: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0</a:t>
            </a:r>
            <a:r>
              <a:rPr baseline="30000" lang="en" sz="1800"/>
              <a:t>th</a:t>
            </a:r>
            <a:r>
              <a:rPr lang="en" sz="1800"/>
              <a:t> probe:	 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h(key)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1</a:t>
            </a:r>
            <a:r>
              <a:rPr baseline="30000" lang="en" sz="1800"/>
              <a:t>st</a:t>
            </a:r>
            <a:r>
              <a:rPr lang="en" sz="1800"/>
              <a:t> probe: 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+ 1)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2</a:t>
            </a:r>
            <a:r>
              <a:rPr baseline="30000" lang="en" sz="1800"/>
              <a:t>nd</a:t>
            </a:r>
            <a:r>
              <a:rPr lang="en" sz="1800"/>
              <a:t> probe: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+ 2)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3</a:t>
            </a:r>
            <a:r>
              <a:rPr baseline="30000" lang="en" sz="1800"/>
              <a:t>rd</a:t>
            </a:r>
            <a:r>
              <a:rPr lang="en" sz="1800"/>
              <a:t> probe: 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+ 3)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…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○"/>
            </a:pPr>
            <a:r>
              <a:rPr lang="en" sz="1800">
                <a:solidFill>
                  <a:srgbClr val="0000FF"/>
                </a:solidFill>
              </a:rPr>
              <a:t>i</a:t>
            </a:r>
            <a:r>
              <a:rPr baseline="30000" lang="en" sz="1800">
                <a:solidFill>
                  <a:srgbClr val="0000FF"/>
                </a:solidFill>
              </a:rPr>
              <a:t>th</a:t>
            </a:r>
            <a:r>
              <a:rPr lang="en" sz="1800">
                <a:solidFill>
                  <a:srgbClr val="0000FF"/>
                </a:solidFill>
              </a:rPr>
              <a:t> probe:		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(h(key) + i) % TableSize</a:t>
            </a:r>
            <a:endParaRPr b="1"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38" name="Google Shape;23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1499" y="1096062"/>
            <a:ext cx="308200" cy="665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1349" y="2399428"/>
            <a:ext cx="1784793" cy="125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27632" y="2992934"/>
            <a:ext cx="182044" cy="1960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Addressing: Quadratic probing</a:t>
            </a:r>
            <a:endParaRPr/>
          </a:p>
        </p:txBody>
      </p:sp>
      <p:sp>
        <p:nvSpPr>
          <p:cNvPr id="246" name="Google Shape;246;p23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We can avoid primary clustering by changing the probe function…</a:t>
            </a:r>
            <a:endParaRPr/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b="1" baseline="-25000" lang="en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= (h(key) + f(i, key)) % TableSize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For quadratic probing:</a:t>
            </a:r>
            <a:endParaRPr/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f(i, key) = i</a:t>
            </a:r>
            <a:r>
              <a:rPr b="1" baseline="30000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="1" baseline="30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So probe sequence is:</a:t>
            </a:r>
            <a:endParaRPr/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0</a:t>
            </a:r>
            <a:r>
              <a:rPr baseline="30000" lang="en" sz="1800"/>
              <a:t>th</a:t>
            </a:r>
            <a:r>
              <a:rPr lang="en" sz="1800"/>
              <a:t> probe:	  	 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h(key)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1</a:t>
            </a:r>
            <a:r>
              <a:rPr baseline="30000" lang="en" sz="1800"/>
              <a:t>st</a:t>
            </a:r>
            <a:r>
              <a:rPr lang="en" sz="1800"/>
              <a:t> probe: 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+ 1)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2</a:t>
            </a:r>
            <a:r>
              <a:rPr baseline="30000" lang="en" sz="1800"/>
              <a:t>nd</a:t>
            </a:r>
            <a:r>
              <a:rPr lang="en" sz="1800"/>
              <a:t> probe: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+ 4)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3</a:t>
            </a:r>
            <a:r>
              <a:rPr baseline="30000" lang="en" sz="1800"/>
              <a:t>rd</a:t>
            </a:r>
            <a:r>
              <a:rPr lang="en" sz="1800"/>
              <a:t> probe: 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+ 9)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…</a:t>
            </a:r>
            <a:endParaRPr sz="1800"/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 sz="1800">
                <a:solidFill>
                  <a:srgbClr val="0000FF"/>
                </a:solidFill>
              </a:rPr>
              <a:t>i</a:t>
            </a:r>
            <a:r>
              <a:rPr baseline="30000" lang="en" sz="1800">
                <a:solidFill>
                  <a:srgbClr val="0000FF"/>
                </a:solidFill>
              </a:rPr>
              <a:t>th</a:t>
            </a:r>
            <a:r>
              <a:rPr lang="en" sz="1800">
                <a:solidFill>
                  <a:srgbClr val="0000FF"/>
                </a:solidFill>
              </a:rPr>
              <a:t> probe:		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(h(key) + i</a:t>
            </a:r>
            <a:r>
              <a:rPr b="1" baseline="30000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) % TableSize</a:t>
            </a:r>
            <a:endParaRPr/>
          </a:p>
          <a:p>
            <a:pPr indent="-334327" lvl="0" marL="457200" rtl="0" algn="l">
              <a:spcBef>
                <a:spcPts val="1000"/>
              </a:spcBef>
              <a:spcAft>
                <a:spcPts val="1200"/>
              </a:spcAft>
              <a:buSzPct val="100000"/>
              <a:buChar char="●"/>
            </a:pPr>
            <a:r>
              <a:rPr lang="en"/>
              <a:t>Intuition: Probes quickly “leave the neighborhood”</a:t>
            </a:r>
            <a:endParaRPr/>
          </a:p>
        </p:txBody>
      </p:sp>
      <p:pic>
        <p:nvPicPr>
          <p:cNvPr id="247" name="Google Shape;24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69638" y="2274686"/>
            <a:ext cx="522854" cy="529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00350" y="3219139"/>
            <a:ext cx="2317856" cy="875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Quadratic Probing Example</a:t>
            </a:r>
            <a:endParaRPr/>
          </a:p>
        </p:txBody>
      </p:sp>
      <p:sp>
        <p:nvSpPr>
          <p:cNvPr id="254" name="Google Shape;254;p24"/>
          <p:cNvSpPr txBox="1"/>
          <p:nvPr>
            <p:ph idx="1" type="body"/>
          </p:nvPr>
        </p:nvSpPr>
        <p:spPr>
          <a:xfrm>
            <a:off x="3636825" y="1152475"/>
            <a:ext cx="5195400" cy="38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TableSize=10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Insert:</a:t>
            </a:r>
            <a:br>
              <a:rPr lang="en" sz="2000"/>
            </a:br>
            <a:r>
              <a:rPr lang="en" sz="2000"/>
              <a:t>	89</a:t>
            </a:r>
            <a:br>
              <a:rPr lang="en" sz="2000"/>
            </a:br>
            <a:r>
              <a:rPr lang="en" sz="2000"/>
              <a:t>	18</a:t>
            </a:r>
            <a:br>
              <a:rPr lang="en" sz="2000"/>
            </a:br>
            <a:r>
              <a:rPr lang="en" sz="2000"/>
              <a:t>	49</a:t>
            </a:r>
            <a:br>
              <a:rPr lang="en" sz="2000"/>
            </a:br>
            <a:r>
              <a:rPr lang="en" sz="2000"/>
              <a:t>	58</a:t>
            </a:r>
            <a:br>
              <a:rPr lang="en" sz="2000"/>
            </a:br>
            <a:r>
              <a:rPr lang="en" sz="2000"/>
              <a:t>	79</a:t>
            </a:r>
            <a:endParaRPr sz="2000"/>
          </a:p>
        </p:txBody>
      </p:sp>
      <p:grpSp>
        <p:nvGrpSpPr>
          <p:cNvPr id="255" name="Google Shape;255;p24"/>
          <p:cNvGrpSpPr/>
          <p:nvPr/>
        </p:nvGrpSpPr>
        <p:grpSpPr>
          <a:xfrm>
            <a:off x="714600" y="1177975"/>
            <a:ext cx="1744550" cy="3558850"/>
            <a:chOff x="6582000" y="796975"/>
            <a:chExt cx="1744550" cy="3558850"/>
          </a:xfrm>
        </p:grpSpPr>
        <p:grpSp>
          <p:nvGrpSpPr>
            <p:cNvPr id="256" name="Google Shape;256;p24"/>
            <p:cNvGrpSpPr/>
            <p:nvPr/>
          </p:nvGrpSpPr>
          <p:grpSpPr>
            <a:xfrm>
              <a:off x="6582000" y="796975"/>
              <a:ext cx="1744550" cy="3550950"/>
              <a:chOff x="168850" y="1152475"/>
              <a:chExt cx="1744550" cy="3550950"/>
            </a:xfrm>
          </p:grpSpPr>
          <p:grpSp>
            <p:nvGrpSpPr>
              <p:cNvPr id="257" name="Google Shape;257;p24"/>
              <p:cNvGrpSpPr/>
              <p:nvPr/>
            </p:nvGrpSpPr>
            <p:grpSpPr>
              <a:xfrm>
                <a:off x="540300" y="1152475"/>
                <a:ext cx="1373100" cy="3550950"/>
                <a:chOff x="311700" y="1152475"/>
                <a:chExt cx="1373100" cy="3550950"/>
              </a:xfrm>
            </p:grpSpPr>
            <p:sp>
              <p:nvSpPr>
                <p:cNvPr id="258" name="Google Shape;258;p24"/>
                <p:cNvSpPr/>
                <p:nvPr/>
              </p:nvSpPr>
              <p:spPr>
                <a:xfrm>
                  <a:off x="311700" y="11524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59" name="Google Shape;259;p24"/>
                <p:cNvSpPr/>
                <p:nvPr/>
              </p:nvSpPr>
              <p:spPr>
                <a:xfrm>
                  <a:off x="311700" y="15079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60" name="Google Shape;260;p24"/>
                <p:cNvSpPr/>
                <p:nvPr/>
              </p:nvSpPr>
              <p:spPr>
                <a:xfrm>
                  <a:off x="311700" y="18634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61" name="Google Shape;261;p24"/>
                <p:cNvSpPr/>
                <p:nvPr/>
              </p:nvSpPr>
              <p:spPr>
                <a:xfrm>
                  <a:off x="311700" y="22189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62" name="Google Shape;262;p24"/>
                <p:cNvSpPr/>
                <p:nvPr/>
              </p:nvSpPr>
              <p:spPr>
                <a:xfrm>
                  <a:off x="311700" y="434792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63" name="Google Shape;263;p24"/>
                <p:cNvSpPr/>
                <p:nvPr/>
              </p:nvSpPr>
              <p:spPr>
                <a:xfrm>
                  <a:off x="311700" y="3988300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64" name="Google Shape;264;p24"/>
                <p:cNvSpPr/>
                <p:nvPr/>
              </p:nvSpPr>
              <p:spPr>
                <a:xfrm>
                  <a:off x="311700" y="328002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65" name="Google Shape;265;p24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266" name="Google Shape;266;p24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267" name="Google Shape;267;p24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268" name="Google Shape;268;p24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269" name="Google Shape;269;p24"/>
            <p:cNvSpPr/>
            <p:nvPr/>
          </p:nvSpPr>
          <p:spPr>
            <a:xfrm>
              <a:off x="6953450" y="2216250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24"/>
            <p:cNvSpPr/>
            <p:nvPr/>
          </p:nvSpPr>
          <p:spPr>
            <a:xfrm>
              <a:off x="6953450" y="2571750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24"/>
            <p:cNvSpPr/>
            <p:nvPr/>
          </p:nvSpPr>
          <p:spPr>
            <a:xfrm>
              <a:off x="6953450" y="3273175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24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73" name="Google Shape;273;p24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74" name="Google Shape;274;p24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75" name="Google Shape;275;p24"/>
            <p:cNvSpPr txBox="1"/>
            <p:nvPr/>
          </p:nvSpPr>
          <p:spPr>
            <a:xfrm>
              <a:off x="6582000" y="32761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7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76" name="Google Shape;276;p24"/>
            <p:cNvSpPr txBox="1"/>
            <p:nvPr/>
          </p:nvSpPr>
          <p:spPr>
            <a:xfrm>
              <a:off x="6582000" y="3641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8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77" name="Google Shape;277;p24"/>
            <p:cNvSpPr txBox="1"/>
            <p:nvPr/>
          </p:nvSpPr>
          <p:spPr>
            <a:xfrm>
              <a:off x="6582000" y="400632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9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sp>
        <p:nvSpPr>
          <p:cNvPr id="278" name="Google Shape;278;p24"/>
          <p:cNvSpPr txBox="1"/>
          <p:nvPr/>
        </p:nvSpPr>
        <p:spPr>
          <a:xfrm>
            <a:off x="4528700" y="69275"/>
            <a:ext cx="4520100" cy="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i</a:t>
            </a:r>
            <a:r>
              <a:rPr baseline="30000" lang="en" sz="1800">
                <a:solidFill>
                  <a:srgbClr val="0000FF"/>
                </a:solidFill>
              </a:rPr>
              <a:t>th</a:t>
            </a:r>
            <a:r>
              <a:rPr lang="en" sz="1800">
                <a:solidFill>
                  <a:srgbClr val="0000FF"/>
                </a:solidFill>
              </a:rPr>
              <a:t> probe:	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(h(key) + i</a:t>
            </a:r>
            <a:r>
              <a:rPr b="1" baseline="30000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) % TableSize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279" name="Google Shape;27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5423" y="2160473"/>
            <a:ext cx="3039197" cy="2508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58424" y="1217222"/>
            <a:ext cx="2970800" cy="3061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15460" y="4407120"/>
            <a:ext cx="1662827" cy="747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30102" y="1000435"/>
            <a:ext cx="3249232" cy="366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327120" y="1151880"/>
            <a:ext cx="420806" cy="294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531290" y="1278081"/>
            <a:ext cx="2333853" cy="12996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Quadratic Probing Example</a:t>
            </a:r>
            <a:endParaRPr/>
          </a:p>
        </p:txBody>
      </p:sp>
      <p:sp>
        <p:nvSpPr>
          <p:cNvPr id="290" name="Google Shape;290;p25"/>
          <p:cNvSpPr txBox="1"/>
          <p:nvPr>
            <p:ph idx="1" type="body"/>
          </p:nvPr>
        </p:nvSpPr>
        <p:spPr>
          <a:xfrm>
            <a:off x="4450775" y="1152475"/>
            <a:ext cx="4381500" cy="38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TableSize=7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Insert:</a:t>
            </a:r>
            <a:br>
              <a:rPr lang="en" sz="2000"/>
            </a:br>
            <a:r>
              <a:rPr lang="en" sz="2000"/>
              <a:t>	76		(76 % 7 = 6)</a:t>
            </a:r>
            <a:br>
              <a:rPr lang="en" sz="2000"/>
            </a:br>
            <a:r>
              <a:rPr lang="en" sz="2000"/>
              <a:t>	40		(40 % 7 = 5)</a:t>
            </a:r>
            <a:br>
              <a:rPr lang="en" sz="2000"/>
            </a:br>
            <a:r>
              <a:rPr lang="en" sz="2000"/>
              <a:t>	48		(48 % 7 = 6)</a:t>
            </a:r>
            <a:br>
              <a:rPr lang="en" sz="2000"/>
            </a:br>
            <a:r>
              <a:rPr lang="en" sz="2000"/>
              <a:t>	5		(  5 % 7 = 5)</a:t>
            </a:r>
            <a:br>
              <a:rPr lang="en" sz="2000"/>
            </a:br>
            <a:r>
              <a:rPr lang="en" sz="2000"/>
              <a:t>	55		(55 % 7 = 6)</a:t>
            </a:r>
            <a:br>
              <a:rPr lang="en" sz="2000"/>
            </a:br>
            <a:r>
              <a:rPr lang="en" sz="2000"/>
              <a:t>	47		(47 % 7 = 5)</a:t>
            </a:r>
            <a:endParaRPr sz="2000"/>
          </a:p>
        </p:txBody>
      </p:sp>
      <p:sp>
        <p:nvSpPr>
          <p:cNvPr id="291" name="Google Shape;291;p25"/>
          <p:cNvSpPr txBox="1"/>
          <p:nvPr/>
        </p:nvSpPr>
        <p:spPr>
          <a:xfrm>
            <a:off x="4528700" y="69275"/>
            <a:ext cx="4520100" cy="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i</a:t>
            </a:r>
            <a:r>
              <a:rPr baseline="30000" lang="en" sz="1800">
                <a:solidFill>
                  <a:srgbClr val="0000FF"/>
                </a:solidFill>
              </a:rPr>
              <a:t>th</a:t>
            </a:r>
            <a:r>
              <a:rPr lang="en" sz="1800">
                <a:solidFill>
                  <a:srgbClr val="0000FF"/>
                </a:solidFill>
              </a:rPr>
              <a:t> probe:	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(h(key) + i</a:t>
            </a:r>
            <a:r>
              <a:rPr b="1" baseline="30000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) % TableSize</a:t>
            </a:r>
            <a:endParaRPr sz="1800">
              <a:solidFill>
                <a:schemeClr val="dk2"/>
              </a:solidFill>
            </a:endParaRPr>
          </a:p>
        </p:txBody>
      </p:sp>
      <p:grpSp>
        <p:nvGrpSpPr>
          <p:cNvPr id="292" name="Google Shape;292;p25"/>
          <p:cNvGrpSpPr/>
          <p:nvPr/>
        </p:nvGrpSpPr>
        <p:grpSpPr>
          <a:xfrm>
            <a:off x="714600" y="1177975"/>
            <a:ext cx="1744550" cy="2483050"/>
            <a:chOff x="6582000" y="796975"/>
            <a:chExt cx="1744550" cy="2483050"/>
          </a:xfrm>
        </p:grpSpPr>
        <p:grpSp>
          <p:nvGrpSpPr>
            <p:cNvPr id="293" name="Google Shape;293;p25"/>
            <p:cNvGrpSpPr/>
            <p:nvPr/>
          </p:nvGrpSpPr>
          <p:grpSpPr>
            <a:xfrm>
              <a:off x="6582000" y="796975"/>
              <a:ext cx="1744550" cy="2483050"/>
              <a:chOff x="168850" y="1152475"/>
              <a:chExt cx="1744550" cy="2483050"/>
            </a:xfrm>
          </p:grpSpPr>
          <p:grpSp>
            <p:nvGrpSpPr>
              <p:cNvPr id="294" name="Google Shape;294;p25"/>
              <p:cNvGrpSpPr/>
              <p:nvPr/>
            </p:nvGrpSpPr>
            <p:grpSpPr>
              <a:xfrm>
                <a:off x="540300" y="1152475"/>
                <a:ext cx="1373100" cy="2483050"/>
                <a:chOff x="311700" y="1152475"/>
                <a:chExt cx="1373100" cy="2483050"/>
              </a:xfrm>
            </p:grpSpPr>
            <p:sp>
              <p:nvSpPr>
                <p:cNvPr id="295" name="Google Shape;295;p25"/>
                <p:cNvSpPr/>
                <p:nvPr/>
              </p:nvSpPr>
              <p:spPr>
                <a:xfrm>
                  <a:off x="311700" y="11524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6" name="Google Shape;296;p25"/>
                <p:cNvSpPr/>
                <p:nvPr/>
              </p:nvSpPr>
              <p:spPr>
                <a:xfrm>
                  <a:off x="311700" y="15079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7" name="Google Shape;297;p25"/>
                <p:cNvSpPr/>
                <p:nvPr/>
              </p:nvSpPr>
              <p:spPr>
                <a:xfrm>
                  <a:off x="311700" y="18634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8" name="Google Shape;298;p25"/>
                <p:cNvSpPr/>
                <p:nvPr/>
              </p:nvSpPr>
              <p:spPr>
                <a:xfrm>
                  <a:off x="311700" y="22189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9" name="Google Shape;299;p25"/>
                <p:cNvSpPr/>
                <p:nvPr/>
              </p:nvSpPr>
              <p:spPr>
                <a:xfrm>
                  <a:off x="311700" y="328002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00" name="Google Shape;300;p25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01" name="Google Shape;301;p25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02" name="Google Shape;302;p25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03" name="Google Shape;303;p25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304" name="Google Shape;304;p25"/>
            <p:cNvSpPr/>
            <p:nvPr/>
          </p:nvSpPr>
          <p:spPr>
            <a:xfrm>
              <a:off x="6953450" y="2216250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25"/>
            <p:cNvSpPr/>
            <p:nvPr/>
          </p:nvSpPr>
          <p:spPr>
            <a:xfrm>
              <a:off x="6953450" y="2571750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5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07" name="Google Shape;307;p25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08" name="Google Shape;308;p25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pic>
        <p:nvPicPr>
          <p:cNvPr id="309" name="Google Shape;30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9640" y="2178077"/>
            <a:ext cx="6008975" cy="1446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92903" y="1043144"/>
            <a:ext cx="3875416" cy="2532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08339" y="1199898"/>
            <a:ext cx="3794103" cy="29765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Quadratic Probing Example</a:t>
            </a:r>
            <a:endParaRPr/>
          </a:p>
        </p:txBody>
      </p:sp>
      <p:sp>
        <p:nvSpPr>
          <p:cNvPr id="317" name="Google Shape;317;p26"/>
          <p:cNvSpPr txBox="1"/>
          <p:nvPr>
            <p:ph idx="1" type="body"/>
          </p:nvPr>
        </p:nvSpPr>
        <p:spPr>
          <a:xfrm>
            <a:off x="4450775" y="1152475"/>
            <a:ext cx="4381500" cy="38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Insert 47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(47 + 1) % 7 = 6		</a:t>
            </a:r>
            <a:r>
              <a:rPr lang="en" sz="2000">
                <a:solidFill>
                  <a:srgbClr val="0000FF"/>
                </a:solidFill>
              </a:rPr>
              <a:t>collision!</a:t>
            </a:r>
            <a:br>
              <a:rPr lang="en" sz="2000"/>
            </a:br>
            <a:r>
              <a:rPr lang="en" sz="2000"/>
              <a:t>(47 + 4) % 7 = 2		</a:t>
            </a:r>
            <a:r>
              <a:rPr lang="en" sz="2000">
                <a:solidFill>
                  <a:srgbClr val="0000FF"/>
                </a:solidFill>
              </a:rPr>
              <a:t>collision!</a:t>
            </a:r>
            <a:br>
              <a:rPr lang="en" sz="2000"/>
            </a:br>
            <a:r>
              <a:rPr lang="en" sz="2000"/>
              <a:t>(47 + 9) % 7 = 0		</a:t>
            </a:r>
            <a:r>
              <a:rPr lang="en" sz="2000">
                <a:solidFill>
                  <a:srgbClr val="0000FF"/>
                </a:solidFill>
              </a:rPr>
              <a:t>collision!</a:t>
            </a:r>
            <a:br>
              <a:rPr lang="en" sz="2000"/>
            </a:br>
            <a:r>
              <a:rPr lang="en" sz="2000"/>
              <a:t>(47 + 16) % 7 = 0	</a:t>
            </a:r>
            <a:r>
              <a:rPr lang="en" sz="2000">
                <a:solidFill>
                  <a:srgbClr val="0000FF"/>
                </a:solidFill>
              </a:rPr>
              <a:t>collision!</a:t>
            </a:r>
            <a:br>
              <a:rPr lang="en" sz="2000"/>
            </a:br>
            <a:r>
              <a:rPr lang="en" sz="2000"/>
              <a:t>(47 + 25) % 7 = 2	</a:t>
            </a:r>
            <a:r>
              <a:rPr lang="en" sz="2000">
                <a:solidFill>
                  <a:srgbClr val="0000FF"/>
                </a:solidFill>
              </a:rPr>
              <a:t>collision!</a:t>
            </a:r>
            <a:br>
              <a:rPr lang="en" sz="2000"/>
            </a:br>
            <a:r>
              <a:rPr lang="en" sz="2000"/>
              <a:t>(47 + 36) % 7 = 6	</a:t>
            </a:r>
            <a:r>
              <a:rPr lang="en" sz="2000">
                <a:solidFill>
                  <a:srgbClr val="0000FF"/>
                </a:solidFill>
              </a:rPr>
              <a:t>collision!</a:t>
            </a:r>
            <a:br>
              <a:rPr lang="en" sz="2000"/>
            </a:br>
            <a:r>
              <a:rPr lang="en" sz="2000"/>
              <a:t>(47 + 49) % 7 = 5	</a:t>
            </a:r>
            <a:r>
              <a:rPr lang="en" sz="2000">
                <a:solidFill>
                  <a:srgbClr val="0000FF"/>
                </a:solidFill>
              </a:rPr>
              <a:t>collision!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</a:rPr>
              <a:t>Will we ever get a 1 or a 4?!?!</a:t>
            </a:r>
            <a:endParaRPr sz="2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/>
          </a:p>
        </p:txBody>
      </p:sp>
      <p:sp>
        <p:nvSpPr>
          <p:cNvPr id="318" name="Google Shape;318;p26"/>
          <p:cNvSpPr txBox="1"/>
          <p:nvPr/>
        </p:nvSpPr>
        <p:spPr>
          <a:xfrm>
            <a:off x="4528700" y="69275"/>
            <a:ext cx="4520100" cy="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i</a:t>
            </a:r>
            <a:r>
              <a:rPr baseline="30000" lang="en" sz="1800">
                <a:solidFill>
                  <a:srgbClr val="0000FF"/>
                </a:solidFill>
              </a:rPr>
              <a:t>th</a:t>
            </a:r>
            <a:r>
              <a:rPr lang="en" sz="1800">
                <a:solidFill>
                  <a:srgbClr val="0000FF"/>
                </a:solidFill>
              </a:rPr>
              <a:t> probe:	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(h(key) + i</a:t>
            </a:r>
            <a:r>
              <a:rPr b="1" baseline="30000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) % TableSize</a:t>
            </a:r>
            <a:endParaRPr sz="1800">
              <a:solidFill>
                <a:schemeClr val="dk2"/>
              </a:solidFill>
            </a:endParaRPr>
          </a:p>
        </p:txBody>
      </p:sp>
      <p:grpSp>
        <p:nvGrpSpPr>
          <p:cNvPr id="319" name="Google Shape;319;p26"/>
          <p:cNvGrpSpPr/>
          <p:nvPr/>
        </p:nvGrpSpPr>
        <p:grpSpPr>
          <a:xfrm>
            <a:off x="714600" y="1177975"/>
            <a:ext cx="1744550" cy="2483050"/>
            <a:chOff x="6582000" y="796975"/>
            <a:chExt cx="1744550" cy="2483050"/>
          </a:xfrm>
        </p:grpSpPr>
        <p:grpSp>
          <p:nvGrpSpPr>
            <p:cNvPr id="320" name="Google Shape;320;p26"/>
            <p:cNvGrpSpPr/>
            <p:nvPr/>
          </p:nvGrpSpPr>
          <p:grpSpPr>
            <a:xfrm>
              <a:off x="6582000" y="796975"/>
              <a:ext cx="1744550" cy="2483050"/>
              <a:chOff x="168850" y="1152475"/>
              <a:chExt cx="1744550" cy="2483050"/>
            </a:xfrm>
          </p:grpSpPr>
          <p:grpSp>
            <p:nvGrpSpPr>
              <p:cNvPr id="321" name="Google Shape;321;p26"/>
              <p:cNvGrpSpPr/>
              <p:nvPr/>
            </p:nvGrpSpPr>
            <p:grpSpPr>
              <a:xfrm>
                <a:off x="540300" y="1152475"/>
                <a:ext cx="1373100" cy="2483050"/>
                <a:chOff x="311700" y="1152475"/>
                <a:chExt cx="1373100" cy="2483050"/>
              </a:xfrm>
            </p:grpSpPr>
            <p:sp>
              <p:nvSpPr>
                <p:cNvPr id="322" name="Google Shape;322;p26"/>
                <p:cNvSpPr/>
                <p:nvPr/>
              </p:nvSpPr>
              <p:spPr>
                <a:xfrm>
                  <a:off x="311700" y="11524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48</a:t>
                  </a:r>
                  <a:endParaRPr/>
                </a:p>
              </p:txBody>
            </p:sp>
            <p:sp>
              <p:nvSpPr>
                <p:cNvPr id="323" name="Google Shape;323;p26"/>
                <p:cNvSpPr/>
                <p:nvPr/>
              </p:nvSpPr>
              <p:spPr>
                <a:xfrm>
                  <a:off x="311700" y="15079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24" name="Google Shape;324;p26"/>
                <p:cNvSpPr/>
                <p:nvPr/>
              </p:nvSpPr>
              <p:spPr>
                <a:xfrm>
                  <a:off x="311700" y="18634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5</a:t>
                  </a:r>
                  <a:endParaRPr/>
                </a:p>
              </p:txBody>
            </p:sp>
            <p:sp>
              <p:nvSpPr>
                <p:cNvPr id="325" name="Google Shape;325;p26"/>
                <p:cNvSpPr/>
                <p:nvPr/>
              </p:nvSpPr>
              <p:spPr>
                <a:xfrm>
                  <a:off x="311700" y="22189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55</a:t>
                  </a:r>
                  <a:endParaRPr/>
                </a:p>
              </p:txBody>
            </p:sp>
            <p:sp>
              <p:nvSpPr>
                <p:cNvPr id="326" name="Google Shape;326;p26"/>
                <p:cNvSpPr/>
                <p:nvPr/>
              </p:nvSpPr>
              <p:spPr>
                <a:xfrm>
                  <a:off x="311700" y="328002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76</a:t>
                  </a:r>
                  <a:endParaRPr/>
                </a:p>
              </p:txBody>
            </p:sp>
          </p:grpSp>
          <p:sp>
            <p:nvSpPr>
              <p:cNvPr id="327" name="Google Shape;327;p26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28" name="Google Shape;328;p26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29" name="Google Shape;329;p26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30" name="Google Shape;330;p26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331" name="Google Shape;331;p26"/>
            <p:cNvSpPr/>
            <p:nvPr/>
          </p:nvSpPr>
          <p:spPr>
            <a:xfrm>
              <a:off x="6953450" y="2216250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6953450" y="2571750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40</a:t>
              </a:r>
              <a:endParaRPr/>
            </a:p>
          </p:txBody>
        </p:sp>
        <p:sp>
          <p:nvSpPr>
            <p:cNvPr id="333" name="Google Shape;333;p26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34" name="Google Shape;334;p26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35" name="Google Shape;335;p26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pic>
        <p:nvPicPr>
          <p:cNvPr id="336" name="Google Shape;33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6371" y="1662617"/>
            <a:ext cx="518281" cy="2486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bad news to good news</a:t>
            </a:r>
            <a:endParaRPr/>
          </a:p>
        </p:txBody>
      </p:sp>
      <p:sp>
        <p:nvSpPr>
          <p:cNvPr id="342" name="Google Shape;342;p27"/>
          <p:cNvSpPr txBox="1"/>
          <p:nvPr>
            <p:ph idx="1" type="body"/>
          </p:nvPr>
        </p:nvSpPr>
        <p:spPr>
          <a:xfrm>
            <a:off x="311700" y="1152475"/>
            <a:ext cx="8520600" cy="38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Bad News: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TableSize</a:t>
            </a:r>
            <a:r>
              <a:rPr lang="en"/>
              <a:t> quadratic probes, we cycle through the same indices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Good News: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0000FF"/>
                </a:solidFill>
              </a:rPr>
              <a:t>If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TableSize</a:t>
            </a:r>
            <a:r>
              <a:rPr lang="en">
                <a:solidFill>
                  <a:srgbClr val="0000FF"/>
                </a:solidFill>
              </a:rPr>
              <a:t> is </a:t>
            </a:r>
            <a:r>
              <a:rPr i="1" lang="en">
                <a:solidFill>
                  <a:srgbClr val="0000FF"/>
                </a:solidFill>
              </a:rPr>
              <a:t>prime</a:t>
            </a:r>
            <a:r>
              <a:rPr lang="en">
                <a:solidFill>
                  <a:srgbClr val="0000FF"/>
                </a:solidFill>
              </a:rPr>
              <a:t> and λ &lt; ½</a:t>
            </a:r>
            <a:r>
              <a:rPr lang="en"/>
              <a:t>, then quadratic probing </a:t>
            </a:r>
            <a:r>
              <a:rPr lang="en" u="sng"/>
              <a:t>will</a:t>
            </a:r>
            <a:r>
              <a:rPr lang="en"/>
              <a:t> find an empty slot in at most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TableSize/2</a:t>
            </a:r>
            <a:r>
              <a:rPr lang="en"/>
              <a:t> probes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So: If you keep λ &lt; ½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TableSize</a:t>
            </a:r>
            <a:r>
              <a:rPr lang="en"/>
              <a:t> is </a:t>
            </a:r>
            <a:r>
              <a:rPr i="1" lang="en"/>
              <a:t>prime</a:t>
            </a:r>
            <a:r>
              <a:rPr lang="en"/>
              <a:t>, no need to detect cycles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Proof posted in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lecture12.txt</a:t>
            </a:r>
            <a:r>
              <a:rPr lang="en"/>
              <a:t> </a:t>
            </a:r>
            <a:r>
              <a:rPr lang="en" sz="1400"/>
              <a:t>(slightly less detailed proof in textbook)</a:t>
            </a:r>
            <a:br>
              <a:rPr lang="en"/>
            </a:br>
            <a:r>
              <a:rPr lang="en"/>
              <a:t>For prime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TableSize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0 ≤ i,j ≤ TableSize/2</a:t>
            </a:r>
            <a:r>
              <a:rPr lang="en"/>
              <a:t> where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 ≠ j</a:t>
            </a:r>
            <a:r>
              <a:rPr lang="en"/>
              <a:t>,</a:t>
            </a:r>
            <a:br>
              <a:rPr lang="en"/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(h(key) + i2) % TableSize ≠ (h(key) + j2) % TableSize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That is, if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TableSize</a:t>
            </a:r>
            <a:r>
              <a:rPr lang="en"/>
              <a:t> is prime, the first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TableSize/2</a:t>
            </a:r>
            <a:r>
              <a:rPr lang="en"/>
              <a:t> quadratic probes map to different locations (and one of those will be empty if the table is &lt; half full).</a:t>
            </a:r>
            <a:endParaRPr/>
          </a:p>
        </p:txBody>
      </p:sp>
      <p:pic>
        <p:nvPicPr>
          <p:cNvPr id="343" name="Google Shape;34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4262" y="1922571"/>
            <a:ext cx="1629156" cy="97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7609" y="2697453"/>
            <a:ext cx="3431833" cy="104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clustering reconsidered</a:t>
            </a:r>
            <a:endParaRPr/>
          </a:p>
        </p:txBody>
      </p:sp>
      <p:sp>
        <p:nvSpPr>
          <p:cNvPr id="350" name="Google Shape;350;p28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Quadratic probing does not suffer from primary clustering: As we resolve collisions we are not merely growing “big blobs” by adding one more item to the end of a cluster, we are looking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baseline="30000" lang="en"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/>
              <a:t> locations away, for the next possible spot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quadratic probing does not help resolve collisions between keys that initially hash to </a:t>
            </a:r>
            <a:r>
              <a:rPr i="1" lang="en"/>
              <a:t>the same</a:t>
            </a:r>
            <a:r>
              <a:rPr lang="en"/>
              <a:t> </a:t>
            </a:r>
            <a:r>
              <a:rPr b="1" lang="en"/>
              <a:t>index</a:t>
            </a:r>
            <a:endParaRPr b="1"/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Any 2 keys that initially hash to the same index </a:t>
            </a:r>
            <a:r>
              <a:rPr b="1" lang="en" sz="1800"/>
              <a:t>will have the same series of moves after that</a:t>
            </a:r>
            <a:r>
              <a:rPr lang="en" sz="1800"/>
              <a:t> looking for any empty spot</a:t>
            </a:r>
            <a:endParaRPr sz="1800"/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Called </a:t>
            </a:r>
            <a:r>
              <a:rPr lang="en" sz="1800">
                <a:solidFill>
                  <a:srgbClr val="0000FF"/>
                </a:solidFill>
              </a:rPr>
              <a:t>secondary clustering</a:t>
            </a:r>
            <a:endParaRPr sz="1800"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en"/>
              <a:t>Can avoid secondary clustering with a probe function that depends on the key: </a:t>
            </a:r>
            <a:r>
              <a:rPr lang="en">
                <a:solidFill>
                  <a:srgbClr val="0000FF"/>
                </a:solidFill>
              </a:rPr>
              <a:t>double hashing</a:t>
            </a:r>
            <a:r>
              <a:rPr lang="en"/>
              <a:t>…</a:t>
            </a:r>
            <a:endParaRPr/>
          </a:p>
        </p:txBody>
      </p:sp>
      <p:pic>
        <p:nvPicPr>
          <p:cNvPr id="351" name="Google Shape;35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0500" y="1452841"/>
            <a:ext cx="5712178" cy="8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77437" y="2755688"/>
            <a:ext cx="2928877" cy="370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05293" y="4189462"/>
            <a:ext cx="2338463" cy="77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53090" y="4876219"/>
            <a:ext cx="1766771" cy="981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Addressing: Double hashing</a:t>
            </a:r>
            <a:endParaRPr/>
          </a:p>
        </p:txBody>
      </p:sp>
      <p:sp>
        <p:nvSpPr>
          <p:cNvPr id="360" name="Google Shape;360;p29"/>
          <p:cNvSpPr txBox="1"/>
          <p:nvPr>
            <p:ph idx="1" type="body"/>
          </p:nvPr>
        </p:nvSpPr>
        <p:spPr>
          <a:xfrm>
            <a:off x="311700" y="1152475"/>
            <a:ext cx="8520600" cy="39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Idea</a:t>
            </a:r>
            <a:r>
              <a:rPr lang="en"/>
              <a:t>: Given two good hash functions </a:t>
            </a:r>
            <a:r>
              <a:rPr i="1" lang="en"/>
              <a:t>h</a:t>
            </a:r>
            <a:r>
              <a:rPr lang="en"/>
              <a:t> and </a:t>
            </a:r>
            <a:r>
              <a:rPr i="1" lang="en"/>
              <a:t>g</a:t>
            </a:r>
            <a:r>
              <a:rPr lang="en"/>
              <a:t>, and two different keys </a:t>
            </a:r>
            <a:r>
              <a:rPr i="1" lang="en"/>
              <a:t>k1</a:t>
            </a:r>
            <a:r>
              <a:rPr lang="en"/>
              <a:t> and </a:t>
            </a:r>
            <a:r>
              <a:rPr i="1" lang="en"/>
              <a:t>k2</a:t>
            </a:r>
            <a:r>
              <a:rPr lang="en"/>
              <a:t>, it is </a:t>
            </a:r>
            <a:r>
              <a:rPr lang="en" u="sng"/>
              <a:t>very unlikely</a:t>
            </a:r>
            <a:r>
              <a:rPr lang="en"/>
              <a:t> that: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h(k1)==h(k2)</a:t>
            </a:r>
            <a:r>
              <a:rPr lang="en"/>
              <a:t> </a:t>
            </a:r>
            <a:r>
              <a:rPr lang="en" u="sng"/>
              <a:t>and</a:t>
            </a:r>
            <a:r>
              <a:rPr lang="en"/>
              <a:t>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g(k1)==g(k2)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b="1" baseline="-25000" lang="en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= (h(key) + f(i, key)) % TableSize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For double hashing:</a:t>
            </a:r>
            <a:endParaRPr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f(i, key) = i*g(key)</a:t>
            </a:r>
            <a:endParaRPr b="1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So probe sequence is: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0</a:t>
            </a:r>
            <a:r>
              <a:rPr baseline="30000" lang="en" sz="1800"/>
              <a:t>th</a:t>
            </a:r>
            <a:r>
              <a:rPr lang="en" sz="1800"/>
              <a:t> probe: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h(key)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1</a:t>
            </a:r>
            <a:r>
              <a:rPr baseline="30000" lang="en" sz="1800"/>
              <a:t>st</a:t>
            </a:r>
            <a:r>
              <a:rPr lang="en" sz="1800"/>
              <a:t> probe: 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g(key))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2</a:t>
            </a:r>
            <a:r>
              <a:rPr baseline="30000" lang="en" sz="1800"/>
              <a:t>nd</a:t>
            </a:r>
            <a:r>
              <a:rPr lang="en" sz="1800"/>
              <a:t> probe: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+ 2*g(key))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3</a:t>
            </a:r>
            <a:r>
              <a:rPr baseline="30000" lang="en" sz="1800"/>
              <a:t>rd</a:t>
            </a:r>
            <a:r>
              <a:rPr lang="en" sz="1800"/>
              <a:t> probe: 	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+ 3*g(key)) % TableSize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…</a:t>
            </a:r>
            <a:endParaRPr sz="1800"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 sz="1800">
                <a:solidFill>
                  <a:srgbClr val="0000FF"/>
                </a:solidFill>
              </a:rPr>
              <a:t>i</a:t>
            </a:r>
            <a:r>
              <a:rPr baseline="30000" lang="en" sz="1800">
                <a:solidFill>
                  <a:srgbClr val="0000FF"/>
                </a:solidFill>
              </a:rPr>
              <a:t>th</a:t>
            </a:r>
            <a:r>
              <a:rPr lang="en" sz="1800">
                <a:solidFill>
                  <a:srgbClr val="0000FF"/>
                </a:solidFill>
              </a:rPr>
              <a:t> probe:	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(h(key) + i*g(key)) % TableSize</a:t>
            </a:r>
            <a:endParaRPr/>
          </a:p>
          <a:p>
            <a:pPr indent="-325755" lvl="0" marL="457200" rtl="0" algn="l">
              <a:spcBef>
                <a:spcPts val="1000"/>
              </a:spcBef>
              <a:spcAft>
                <a:spcPts val="1200"/>
              </a:spcAft>
              <a:buSzPct val="100000"/>
              <a:buChar char="●"/>
            </a:pPr>
            <a:r>
              <a:rPr lang="en"/>
              <a:t>Detail: Make sure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g(key)</a:t>
            </a:r>
            <a:r>
              <a:rPr lang="en"/>
              <a:t> can’t be 0</a:t>
            </a:r>
            <a:endParaRPr/>
          </a:p>
        </p:txBody>
      </p:sp>
      <p:pic>
        <p:nvPicPr>
          <p:cNvPr id="361" name="Google Shape;36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0065" y="1640212"/>
            <a:ext cx="1480505" cy="196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3558" y="1630329"/>
            <a:ext cx="1605965" cy="16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91704" y="3383373"/>
            <a:ext cx="839866" cy="307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60113" y="2581306"/>
            <a:ext cx="402085" cy="3103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53622" y="889952"/>
            <a:ext cx="2874933" cy="41759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Double Hashing Example</a:t>
            </a:r>
            <a:endParaRPr/>
          </a:p>
        </p:txBody>
      </p:sp>
      <p:sp>
        <p:nvSpPr>
          <p:cNvPr id="371" name="Google Shape;371;p30"/>
          <p:cNvSpPr txBox="1"/>
          <p:nvPr>
            <p:ph idx="1" type="body"/>
          </p:nvPr>
        </p:nvSpPr>
        <p:spPr>
          <a:xfrm>
            <a:off x="4346875" y="1152475"/>
            <a:ext cx="4485300" cy="38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TableSize T=10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h(key) = key</a:t>
            </a:r>
            <a:br>
              <a:rPr b="1" lang="en" sz="2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g(key) = 1 + (key/T) % (T-1)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Insert:</a:t>
            </a:r>
            <a:br>
              <a:rPr lang="en" sz="2000"/>
            </a:br>
            <a:r>
              <a:rPr lang="en" sz="2000"/>
              <a:t>	13</a:t>
            </a:r>
            <a:br>
              <a:rPr lang="en" sz="2000"/>
            </a:br>
            <a:r>
              <a:rPr lang="en" sz="2000"/>
              <a:t>	28</a:t>
            </a:r>
            <a:br>
              <a:rPr lang="en" sz="2000"/>
            </a:br>
            <a:r>
              <a:rPr lang="en" sz="2000"/>
              <a:t>	33</a:t>
            </a:r>
            <a:br>
              <a:rPr lang="en" sz="2000"/>
            </a:br>
            <a:r>
              <a:rPr lang="en" sz="2000"/>
              <a:t>	147</a:t>
            </a:r>
            <a:br>
              <a:rPr lang="en" sz="2000"/>
            </a:br>
            <a:r>
              <a:rPr lang="en" sz="2000"/>
              <a:t>	43</a:t>
            </a:r>
            <a:endParaRPr sz="2000"/>
          </a:p>
        </p:txBody>
      </p:sp>
      <p:grpSp>
        <p:nvGrpSpPr>
          <p:cNvPr id="372" name="Google Shape;372;p30"/>
          <p:cNvGrpSpPr/>
          <p:nvPr/>
        </p:nvGrpSpPr>
        <p:grpSpPr>
          <a:xfrm>
            <a:off x="714600" y="1177975"/>
            <a:ext cx="1744550" cy="3558850"/>
            <a:chOff x="6582000" y="796975"/>
            <a:chExt cx="1744550" cy="3558850"/>
          </a:xfrm>
        </p:grpSpPr>
        <p:grpSp>
          <p:nvGrpSpPr>
            <p:cNvPr id="373" name="Google Shape;373;p30"/>
            <p:cNvGrpSpPr/>
            <p:nvPr/>
          </p:nvGrpSpPr>
          <p:grpSpPr>
            <a:xfrm>
              <a:off x="6582000" y="796975"/>
              <a:ext cx="1744550" cy="3550950"/>
              <a:chOff x="168850" y="1152475"/>
              <a:chExt cx="1744550" cy="3550950"/>
            </a:xfrm>
          </p:grpSpPr>
          <p:grpSp>
            <p:nvGrpSpPr>
              <p:cNvPr id="374" name="Google Shape;374;p30"/>
              <p:cNvGrpSpPr/>
              <p:nvPr/>
            </p:nvGrpSpPr>
            <p:grpSpPr>
              <a:xfrm>
                <a:off x="540300" y="1152475"/>
                <a:ext cx="1373100" cy="3550950"/>
                <a:chOff x="311700" y="1152475"/>
                <a:chExt cx="1373100" cy="3550950"/>
              </a:xfrm>
            </p:grpSpPr>
            <p:sp>
              <p:nvSpPr>
                <p:cNvPr id="375" name="Google Shape;375;p30"/>
                <p:cNvSpPr/>
                <p:nvPr/>
              </p:nvSpPr>
              <p:spPr>
                <a:xfrm>
                  <a:off x="311700" y="11524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76" name="Google Shape;376;p30"/>
                <p:cNvSpPr/>
                <p:nvPr/>
              </p:nvSpPr>
              <p:spPr>
                <a:xfrm>
                  <a:off x="311700" y="15079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77" name="Google Shape;377;p30"/>
                <p:cNvSpPr/>
                <p:nvPr/>
              </p:nvSpPr>
              <p:spPr>
                <a:xfrm>
                  <a:off x="311700" y="18634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78" name="Google Shape;378;p30"/>
                <p:cNvSpPr/>
                <p:nvPr/>
              </p:nvSpPr>
              <p:spPr>
                <a:xfrm>
                  <a:off x="311700" y="221897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79" name="Google Shape;379;p30"/>
                <p:cNvSpPr/>
                <p:nvPr/>
              </p:nvSpPr>
              <p:spPr>
                <a:xfrm>
                  <a:off x="311700" y="434792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80" name="Google Shape;380;p30"/>
                <p:cNvSpPr/>
                <p:nvPr/>
              </p:nvSpPr>
              <p:spPr>
                <a:xfrm>
                  <a:off x="311700" y="3988300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81" name="Google Shape;381;p30"/>
                <p:cNvSpPr/>
                <p:nvPr/>
              </p:nvSpPr>
              <p:spPr>
                <a:xfrm>
                  <a:off x="311700" y="3280025"/>
                  <a:ext cx="13731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82" name="Google Shape;382;p30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83" name="Google Shape;383;p30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84" name="Google Shape;384;p30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85" name="Google Shape;385;p30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386" name="Google Shape;386;p30"/>
            <p:cNvSpPr/>
            <p:nvPr/>
          </p:nvSpPr>
          <p:spPr>
            <a:xfrm>
              <a:off x="6953450" y="2216250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30"/>
            <p:cNvSpPr/>
            <p:nvPr/>
          </p:nvSpPr>
          <p:spPr>
            <a:xfrm>
              <a:off x="6953450" y="2571750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30"/>
            <p:cNvSpPr/>
            <p:nvPr/>
          </p:nvSpPr>
          <p:spPr>
            <a:xfrm>
              <a:off x="6953450" y="3273175"/>
              <a:ext cx="13731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30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90" name="Google Shape;390;p30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91" name="Google Shape;391;p30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92" name="Google Shape;392;p30"/>
            <p:cNvSpPr txBox="1"/>
            <p:nvPr/>
          </p:nvSpPr>
          <p:spPr>
            <a:xfrm>
              <a:off x="6582000" y="32761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7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93" name="Google Shape;393;p30"/>
            <p:cNvSpPr txBox="1"/>
            <p:nvPr/>
          </p:nvSpPr>
          <p:spPr>
            <a:xfrm>
              <a:off x="6582000" y="3641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8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94" name="Google Shape;394;p30"/>
            <p:cNvSpPr txBox="1"/>
            <p:nvPr/>
          </p:nvSpPr>
          <p:spPr>
            <a:xfrm>
              <a:off x="6582000" y="400632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9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sp>
        <p:nvSpPr>
          <p:cNvPr id="395" name="Google Shape;395;p30"/>
          <p:cNvSpPr txBox="1"/>
          <p:nvPr/>
        </p:nvSpPr>
        <p:spPr>
          <a:xfrm>
            <a:off x="3680125" y="69275"/>
            <a:ext cx="5368800" cy="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i</a:t>
            </a:r>
            <a:r>
              <a:rPr baseline="30000" lang="en" sz="1800">
                <a:solidFill>
                  <a:srgbClr val="0000FF"/>
                </a:solidFill>
              </a:rPr>
              <a:t>th</a:t>
            </a:r>
            <a:r>
              <a:rPr lang="en" sz="1800">
                <a:solidFill>
                  <a:srgbClr val="0000FF"/>
                </a:solidFill>
              </a:rPr>
              <a:t> probe:	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(h(key) + i*g(key)) % TableSize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96" name="Google Shape;396;p30"/>
          <p:cNvSpPr txBox="1"/>
          <p:nvPr/>
        </p:nvSpPr>
        <p:spPr>
          <a:xfrm>
            <a:off x="5701125" y="3887925"/>
            <a:ext cx="3056700" cy="3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--&gt; g(147) = 1 + 14%9 = 6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97" name="Google Shape;397;p30"/>
          <p:cNvSpPr txBox="1"/>
          <p:nvPr/>
        </p:nvSpPr>
        <p:spPr>
          <a:xfrm>
            <a:off x="5701125" y="4268925"/>
            <a:ext cx="3056700" cy="3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--&gt; g(43) = 1 + 4%9 = 5</a:t>
            </a:r>
            <a:endParaRPr sz="1800">
              <a:solidFill>
                <a:schemeClr val="dk2"/>
              </a:solidFill>
            </a:endParaRPr>
          </a:p>
        </p:txBody>
      </p:sp>
      <p:grpSp>
        <p:nvGrpSpPr>
          <p:cNvPr id="398" name="Google Shape;398;p30"/>
          <p:cNvGrpSpPr/>
          <p:nvPr/>
        </p:nvGrpSpPr>
        <p:grpSpPr>
          <a:xfrm>
            <a:off x="6078675" y="4022175"/>
            <a:ext cx="2970150" cy="822600"/>
            <a:chOff x="6078675" y="4403175"/>
            <a:chExt cx="2970150" cy="822600"/>
          </a:xfrm>
        </p:grpSpPr>
        <p:sp>
          <p:nvSpPr>
            <p:cNvPr id="399" name="Google Shape;399;p30"/>
            <p:cNvSpPr/>
            <p:nvPr/>
          </p:nvSpPr>
          <p:spPr>
            <a:xfrm>
              <a:off x="6078675" y="4684575"/>
              <a:ext cx="2259900" cy="389700"/>
            </a:xfrm>
            <a:prstGeom prst="rect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30"/>
            <p:cNvSpPr txBox="1"/>
            <p:nvPr/>
          </p:nvSpPr>
          <p:spPr>
            <a:xfrm>
              <a:off x="8459925" y="4403175"/>
              <a:ext cx="588900" cy="82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rgbClr val="FF0000"/>
                  </a:solidFill>
                </a:rPr>
                <a:t>Oh no!</a:t>
              </a:r>
              <a:endParaRPr b="1" sz="1800">
                <a:solidFill>
                  <a:srgbClr val="FF0000"/>
                </a:solidFill>
              </a:endParaRPr>
            </a:p>
          </p:txBody>
        </p:sp>
      </p:grpSp>
      <p:pic>
        <p:nvPicPr>
          <p:cNvPr id="401" name="Google Shape;40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8580" y="1769216"/>
            <a:ext cx="445082" cy="2613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69786" y="2201335"/>
            <a:ext cx="3489324" cy="349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7679" y="2309853"/>
            <a:ext cx="3767416" cy="20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8179" y="2016333"/>
            <a:ext cx="3201241" cy="573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819754" y="3555100"/>
            <a:ext cx="371977" cy="42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302748" y="3403332"/>
            <a:ext cx="608681" cy="405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3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82838" y="3497033"/>
            <a:ext cx="359683" cy="310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3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488958" y="2352639"/>
            <a:ext cx="1611274" cy="1590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3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471823" y="4213679"/>
            <a:ext cx="643923" cy="76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3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697412" y="1273735"/>
            <a:ext cx="2928391" cy="3340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3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339856" y="2297738"/>
            <a:ext cx="310531" cy="225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3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916761" y="4305998"/>
            <a:ext cx="353681" cy="459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3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53823" y="2275874"/>
            <a:ext cx="734665" cy="198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3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553346" y="992569"/>
            <a:ext cx="314437" cy="3926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0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5437717" y="812916"/>
            <a:ext cx="1365803" cy="9875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are we?</a:t>
            </a:r>
            <a:endParaRPr/>
          </a:p>
        </p:txBody>
      </p:sp>
      <p:sp>
        <p:nvSpPr>
          <p:cNvPr id="421" name="Google Shape;421;p31"/>
          <p:cNvSpPr txBox="1"/>
          <p:nvPr>
            <p:ph idx="1" type="body"/>
          </p:nvPr>
        </p:nvSpPr>
        <p:spPr>
          <a:xfrm>
            <a:off x="311700" y="1152475"/>
            <a:ext cx="8520600" cy="39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Separate Chaining</a:t>
            </a:r>
            <a:r>
              <a:rPr lang="en"/>
              <a:t> is easy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 sz="1600"/>
              <a:t>, </a:t>
            </a: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" sz="1600"/>
              <a:t>, </a:t>
            </a: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delete</a:t>
            </a:r>
            <a:r>
              <a:rPr lang="en" sz="1600"/>
              <a:t> proportional to load factor on average if using unsorted linked list nodes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If using another data structure for buckets (e.g. AVL tree), runtime is proportional to runtime for that structure.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Open addressing</a:t>
            </a:r>
            <a:r>
              <a:rPr lang="en"/>
              <a:t> uses probing, has clustering issues as table fills. Why use it: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Less memory allocation?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Some run-time overhead for allocating linked list (or whatever) nodes; open addressing could be faster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Easier data representation?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Now: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Growing the table when it gets too full (aka “rehashing”)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Relation between hashing/comparing and connection to Java</a:t>
            </a:r>
            <a:endParaRPr sz="1600"/>
          </a:p>
        </p:txBody>
      </p:sp>
      <p:pic>
        <p:nvPicPr>
          <p:cNvPr id="422" name="Google Shape;422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242" y="3329845"/>
            <a:ext cx="930201" cy="517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2751" y="1958303"/>
            <a:ext cx="583289" cy="2248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9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time: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Hash tables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Hash functions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Separate chaining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Today: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Addressing</a:t>
            </a:r>
            <a:endParaRPr/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Linear probing</a:t>
            </a:r>
            <a:endParaRPr sz="1600"/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Quadratic probing</a:t>
            </a:r>
            <a:endParaRPr sz="1600"/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Double hashing</a:t>
            </a:r>
            <a:endParaRPr sz="160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Rehashing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6459" y="2476908"/>
            <a:ext cx="204326" cy="140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6979" y="3156674"/>
            <a:ext cx="498288" cy="13966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72204" y="4418274"/>
            <a:ext cx="1782838" cy="4404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Rehashing (resizing)</a:t>
            </a:r>
            <a:endParaRPr/>
          </a:p>
        </p:txBody>
      </p:sp>
      <p:sp>
        <p:nvSpPr>
          <p:cNvPr id="429" name="Google Shape;429;p32"/>
          <p:cNvSpPr txBox="1"/>
          <p:nvPr>
            <p:ph idx="1" type="body"/>
          </p:nvPr>
        </p:nvSpPr>
        <p:spPr>
          <a:xfrm>
            <a:off x="311700" y="1152475"/>
            <a:ext cx="8520600" cy="38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 with array-based stacks/queues/lists, if table gets too full, create a bigger table and copy everything over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 </a:t>
            </a:r>
            <a:r>
              <a:rPr b="1" lang="en"/>
              <a:t>separate chaining</a:t>
            </a:r>
            <a:r>
              <a:rPr lang="en"/>
              <a:t>, we get to decide what “too full” means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Keep load factor reasonable (e.g., &lt; 1)?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Consider average or max size of non-empty chains?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</a:t>
            </a:r>
            <a:r>
              <a:rPr b="1" lang="en"/>
              <a:t>open addressing</a:t>
            </a:r>
            <a:r>
              <a:rPr lang="en"/>
              <a:t>, half-full is a good rule of thumb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table size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Twice-as-big is a good idea, except, uhm, that won’t be prime!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So go </a:t>
            </a:r>
            <a:r>
              <a:rPr lang="en" sz="1600" u="sng"/>
              <a:t>about</a:t>
            </a:r>
            <a:r>
              <a:rPr lang="en" sz="1600"/>
              <a:t> twice-as-big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Can have a list of prime numbers in your code since you probably won’t grow more than 20-30 times, and then calculate after that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we actually do the resizing? We can’t copy elements into same index!</a:t>
            </a:r>
            <a:endParaRPr/>
          </a:p>
        </p:txBody>
      </p:sp>
      <p:pic>
        <p:nvPicPr>
          <p:cNvPr id="430" name="Google Shape;43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7077" y="1401068"/>
            <a:ext cx="6607648" cy="461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59866" y="2176355"/>
            <a:ext cx="1021489" cy="412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36449" y="2975920"/>
            <a:ext cx="834277" cy="1191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87217" y="3559087"/>
            <a:ext cx="1910882" cy="125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359700" y="4117472"/>
            <a:ext cx="2985111" cy="14680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796535" y="2413435"/>
            <a:ext cx="1344009" cy="420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3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53219" y="948098"/>
            <a:ext cx="1549802" cy="112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Generally Good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hashCode()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2" name="Google Shape;442;p33"/>
          <p:cNvSpPr txBox="1"/>
          <p:nvPr>
            <p:ph idx="1" type="body"/>
          </p:nvPr>
        </p:nvSpPr>
        <p:spPr>
          <a:xfrm>
            <a:off x="311700" y="1152475"/>
            <a:ext cx="8520600" cy="387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 result = 17; // start at a prime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foreach field f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int fieldHashcode =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boolean: (f ? 1: 0)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byte, char, short, int: (int) f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long: (int) (f ^ (f &gt;&gt;&gt; 32))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float: Float.floatToIntBits(f)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double: Double.doubleToLongBits(f), then above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Object: object.hashCode( 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result = 31 * result + fieldHashcode;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return result;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443" name="Google Shape;44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8250" y="324725"/>
            <a:ext cx="1924050" cy="2381250"/>
          </a:xfrm>
          <a:prstGeom prst="rect">
            <a:avLst/>
          </a:prstGeom>
          <a:noFill/>
          <a:ln>
            <a:noFill/>
          </a:ln>
        </p:spPr>
      </p:pic>
      <p:sp>
        <p:nvSpPr>
          <p:cNvPr id="444" name="Google Shape;444;p33"/>
          <p:cNvSpPr txBox="1"/>
          <p:nvPr/>
        </p:nvSpPr>
        <p:spPr>
          <a:xfrm>
            <a:off x="6719450" y="3792675"/>
            <a:ext cx="2329200" cy="1229700"/>
          </a:xfrm>
          <a:prstGeom prst="rect">
            <a:avLst/>
          </a:prstGeom>
          <a:solidFill>
            <a:srgbClr val="FFF2CC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Even better? Use randomization (chosen on startup)</a:t>
            </a:r>
            <a:endParaRPr b="1" sz="1800">
              <a:solidFill>
                <a:schemeClr val="dk2"/>
              </a:solidFill>
            </a:endParaRPr>
          </a:p>
        </p:txBody>
      </p:sp>
      <p:pic>
        <p:nvPicPr>
          <p:cNvPr id="445" name="Google Shape;445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4921" y="2278598"/>
            <a:ext cx="455483" cy="1695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10113" y="4081817"/>
            <a:ext cx="3923821" cy="356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66322" y="3710135"/>
            <a:ext cx="447735" cy="12732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3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043117" y="1218865"/>
            <a:ext cx="653283" cy="351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3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922979" y="1193681"/>
            <a:ext cx="922690" cy="426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word on hashing</a:t>
            </a:r>
            <a:endParaRPr/>
          </a:p>
        </p:txBody>
      </p:sp>
      <p:sp>
        <p:nvSpPr>
          <p:cNvPr id="455" name="Google Shape;455;p34"/>
          <p:cNvSpPr txBox="1"/>
          <p:nvPr>
            <p:ph idx="1" type="body"/>
          </p:nvPr>
        </p:nvSpPr>
        <p:spPr>
          <a:xfrm>
            <a:off x="311700" y="1152475"/>
            <a:ext cx="8520600" cy="392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hash table is one of the most important data structures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Efficient find, insert, and delete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Operations based on sorted order are not so efficient!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Useful in many, many real-world applications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Popular topic for job interview questions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Important to use a good hash function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Good distribution, Uses enough of key’s components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Not overly expensive to calculate (bit shifts good!)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Important to keep hash table at a good size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Prime #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Preferable λ depends on type of table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 Tables: Review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21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Dictionary implementation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Aim for constant-time (i.e., O(1))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"/>
              <a:t>,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“On average” under some reasonable </a:t>
            </a:r>
            <a:r>
              <a:rPr lang="en" sz="1600">
                <a:solidFill>
                  <a:srgbClr val="0000FF"/>
                </a:solidFill>
              </a:rPr>
              <a:t>assumptions</a:t>
            </a:r>
            <a:endParaRPr sz="1600"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hash table is an array of some fixed size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But growable as we’ll see</a:t>
            </a:r>
            <a:endParaRPr sz="1600"/>
          </a:p>
        </p:txBody>
      </p:sp>
      <p:sp>
        <p:nvSpPr>
          <p:cNvPr id="72" name="Google Shape;72;p15"/>
          <p:cNvSpPr/>
          <p:nvPr/>
        </p:nvSpPr>
        <p:spPr>
          <a:xfrm>
            <a:off x="146300" y="3639225"/>
            <a:ext cx="1644900" cy="13614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Client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155013" y="3689775"/>
            <a:ext cx="4116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endParaRPr b="1" sz="18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1681438" y="3689775"/>
            <a:ext cx="5811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AA84F"/>
                </a:solidFill>
              </a:rPr>
              <a:t>int</a:t>
            </a:r>
            <a:endParaRPr b="1" sz="1800">
              <a:solidFill>
                <a:srgbClr val="6AA84F"/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2143600" y="3638375"/>
            <a:ext cx="4511100" cy="13614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Hash table library</a:t>
            </a:r>
            <a:endParaRPr b="1" sz="2000"/>
          </a:p>
        </p:txBody>
      </p:sp>
      <p:sp>
        <p:nvSpPr>
          <p:cNvPr id="76" name="Google Shape;76;p15"/>
          <p:cNvSpPr txBox="1"/>
          <p:nvPr/>
        </p:nvSpPr>
        <p:spPr>
          <a:xfrm>
            <a:off x="3453713" y="3689775"/>
            <a:ext cx="7842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index</a:t>
            </a:r>
            <a:endParaRPr b="1" sz="1800">
              <a:solidFill>
                <a:srgbClr val="0000FF"/>
              </a:solidFill>
            </a:endParaRPr>
          </a:p>
        </p:txBody>
      </p:sp>
      <p:grpSp>
        <p:nvGrpSpPr>
          <p:cNvPr id="77" name="Google Shape;77;p15"/>
          <p:cNvGrpSpPr/>
          <p:nvPr/>
        </p:nvGrpSpPr>
        <p:grpSpPr>
          <a:xfrm>
            <a:off x="523725" y="3914175"/>
            <a:ext cx="1267500" cy="448800"/>
            <a:chOff x="3552438" y="3546000"/>
            <a:chExt cx="1267500" cy="448800"/>
          </a:xfrm>
        </p:grpSpPr>
        <p:cxnSp>
          <p:nvCxnSpPr>
            <p:cNvPr id="78" name="Google Shape;78;p15"/>
            <p:cNvCxnSpPr>
              <a:stCxn id="73" idx="3"/>
            </p:cNvCxnSpPr>
            <p:nvPr/>
          </p:nvCxnSpPr>
          <p:spPr>
            <a:xfrm>
              <a:off x="3595325" y="3546000"/>
              <a:ext cx="1215000" cy="330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79" name="Google Shape;79;p15"/>
            <p:cNvSpPr txBox="1"/>
            <p:nvPr/>
          </p:nvSpPr>
          <p:spPr>
            <a:xfrm>
              <a:off x="3552438" y="3546000"/>
              <a:ext cx="1267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hash(key)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grpSp>
        <p:nvGrpSpPr>
          <p:cNvPr id="80" name="Google Shape;80;p15"/>
          <p:cNvGrpSpPr/>
          <p:nvPr/>
        </p:nvGrpSpPr>
        <p:grpSpPr>
          <a:xfrm>
            <a:off x="2143588" y="3914175"/>
            <a:ext cx="1353000" cy="448800"/>
            <a:chOff x="4943700" y="3546000"/>
            <a:chExt cx="1353000" cy="448800"/>
          </a:xfrm>
        </p:grpSpPr>
        <p:cxnSp>
          <p:nvCxnSpPr>
            <p:cNvPr id="81" name="Google Shape;81;p15"/>
            <p:cNvCxnSpPr>
              <a:stCxn id="74" idx="3"/>
            </p:cNvCxnSpPr>
            <p:nvPr/>
          </p:nvCxnSpPr>
          <p:spPr>
            <a:xfrm>
              <a:off x="5062650" y="3546000"/>
              <a:ext cx="1224000" cy="3300"/>
            </a:xfrm>
            <a:prstGeom prst="straightConnector1">
              <a:avLst/>
            </a:prstGeom>
            <a:solidFill>
              <a:srgbClr val="674EA7"/>
            </a:solidFill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82" name="Google Shape;82;p15"/>
            <p:cNvSpPr txBox="1"/>
            <p:nvPr/>
          </p:nvSpPr>
          <p:spPr>
            <a:xfrm>
              <a:off x="4943700" y="35460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mod by table size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sp>
        <p:nvSpPr>
          <p:cNvPr id="83" name="Google Shape;83;p15"/>
          <p:cNvSpPr txBox="1"/>
          <p:nvPr/>
        </p:nvSpPr>
        <p:spPr>
          <a:xfrm>
            <a:off x="5325388" y="3689775"/>
            <a:ext cx="15300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9900FF"/>
                </a:solidFill>
              </a:rPr>
              <a:t>Collision resolution</a:t>
            </a:r>
            <a:endParaRPr b="1" sz="1800">
              <a:solidFill>
                <a:srgbClr val="9900FF"/>
              </a:solidFill>
            </a:endParaRPr>
          </a:p>
        </p:txBody>
      </p:sp>
      <p:grpSp>
        <p:nvGrpSpPr>
          <p:cNvPr id="84" name="Google Shape;84;p15"/>
          <p:cNvGrpSpPr/>
          <p:nvPr/>
        </p:nvGrpSpPr>
        <p:grpSpPr>
          <a:xfrm>
            <a:off x="4085513" y="3914175"/>
            <a:ext cx="1353000" cy="448800"/>
            <a:chOff x="4675825" y="3469800"/>
            <a:chExt cx="1353000" cy="448800"/>
          </a:xfrm>
        </p:grpSpPr>
        <p:cxnSp>
          <p:nvCxnSpPr>
            <p:cNvPr id="85" name="Google Shape;85;p15"/>
            <p:cNvCxnSpPr>
              <a:stCxn id="76" idx="3"/>
            </p:cNvCxnSpPr>
            <p:nvPr/>
          </p:nvCxnSpPr>
          <p:spPr>
            <a:xfrm>
              <a:off x="4828225" y="3469800"/>
              <a:ext cx="1116300" cy="12900"/>
            </a:xfrm>
            <a:prstGeom prst="straightConnector1">
              <a:avLst/>
            </a:prstGeom>
            <a:solidFill>
              <a:srgbClr val="674EA7"/>
            </a:solidFill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86" name="Google Shape;86;p15"/>
            <p:cNvSpPr txBox="1"/>
            <p:nvPr/>
          </p:nvSpPr>
          <p:spPr>
            <a:xfrm>
              <a:off x="4675825" y="34698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collision?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grpSp>
        <p:nvGrpSpPr>
          <p:cNvPr id="87" name="Google Shape;87;p15"/>
          <p:cNvGrpSpPr/>
          <p:nvPr/>
        </p:nvGrpSpPr>
        <p:grpSpPr>
          <a:xfrm>
            <a:off x="8000675" y="838200"/>
            <a:ext cx="717950" cy="3771900"/>
            <a:chOff x="168850" y="1152475"/>
            <a:chExt cx="717950" cy="3771900"/>
          </a:xfrm>
        </p:grpSpPr>
        <p:grpSp>
          <p:nvGrpSpPr>
            <p:cNvPr id="88" name="Google Shape;88;p15"/>
            <p:cNvGrpSpPr/>
            <p:nvPr/>
          </p:nvGrpSpPr>
          <p:grpSpPr>
            <a:xfrm>
              <a:off x="540300" y="1152475"/>
              <a:ext cx="346500" cy="3771900"/>
              <a:chOff x="311700" y="1152475"/>
              <a:chExt cx="346500" cy="3771900"/>
            </a:xfrm>
          </p:grpSpPr>
          <p:sp>
            <p:nvSpPr>
              <p:cNvPr id="89" name="Google Shape;89;p15"/>
              <p:cNvSpPr/>
              <p:nvPr/>
            </p:nvSpPr>
            <p:spPr>
              <a:xfrm>
                <a:off x="311700" y="1152475"/>
                <a:ext cx="346500" cy="3555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5"/>
              <p:cNvSpPr/>
              <p:nvPr/>
            </p:nvSpPr>
            <p:spPr>
              <a:xfrm>
                <a:off x="311700" y="1507975"/>
                <a:ext cx="346500" cy="3555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5"/>
              <p:cNvSpPr/>
              <p:nvPr/>
            </p:nvSpPr>
            <p:spPr>
              <a:xfrm>
                <a:off x="311700" y="1863475"/>
                <a:ext cx="346500" cy="3555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5"/>
              <p:cNvSpPr/>
              <p:nvPr/>
            </p:nvSpPr>
            <p:spPr>
              <a:xfrm>
                <a:off x="311700" y="2218975"/>
                <a:ext cx="346500" cy="3555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5"/>
              <p:cNvSpPr/>
              <p:nvPr/>
            </p:nvSpPr>
            <p:spPr>
              <a:xfrm>
                <a:off x="311700" y="2574475"/>
                <a:ext cx="346500" cy="12834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...</a:t>
                </a:r>
                <a:endParaRPr/>
              </a:p>
            </p:txBody>
          </p:sp>
          <p:sp>
            <p:nvSpPr>
              <p:cNvPr id="94" name="Google Shape;94;p15"/>
              <p:cNvSpPr/>
              <p:nvPr/>
            </p:nvSpPr>
            <p:spPr>
              <a:xfrm>
                <a:off x="311700" y="4568875"/>
                <a:ext cx="346500" cy="3555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5"/>
              <p:cNvSpPr/>
              <p:nvPr/>
            </p:nvSpPr>
            <p:spPr>
              <a:xfrm>
                <a:off x="311700" y="4213375"/>
                <a:ext cx="346500" cy="3555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5"/>
              <p:cNvSpPr/>
              <p:nvPr/>
            </p:nvSpPr>
            <p:spPr>
              <a:xfrm>
                <a:off x="311700" y="3857875"/>
                <a:ext cx="346500" cy="3555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7" name="Google Shape;97;p15"/>
            <p:cNvSpPr txBox="1"/>
            <p:nvPr/>
          </p:nvSpPr>
          <p:spPr>
            <a:xfrm>
              <a:off x="168850" y="11524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0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98" name="Google Shape;98;p15"/>
            <p:cNvSpPr txBox="1"/>
            <p:nvPr/>
          </p:nvSpPr>
          <p:spPr>
            <a:xfrm>
              <a:off x="168850" y="15019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1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99" name="Google Shape;99;p15"/>
            <p:cNvSpPr txBox="1"/>
            <p:nvPr/>
          </p:nvSpPr>
          <p:spPr>
            <a:xfrm>
              <a:off x="168850" y="18514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2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00" name="Google Shape;100;p15"/>
            <p:cNvSpPr txBox="1"/>
            <p:nvPr/>
          </p:nvSpPr>
          <p:spPr>
            <a:xfrm>
              <a:off x="168850" y="22009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3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sp>
        <p:nvSpPr>
          <p:cNvPr id="101" name="Google Shape;101;p15"/>
          <p:cNvSpPr txBox="1"/>
          <p:nvPr/>
        </p:nvSpPr>
        <p:spPr>
          <a:xfrm>
            <a:off x="7080400" y="4254600"/>
            <a:ext cx="1297500" cy="34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0000FF"/>
                </a:solidFill>
              </a:rPr>
              <a:t>tableSize - 1</a:t>
            </a:r>
            <a:endParaRPr i="1" sz="1500">
              <a:solidFill>
                <a:srgbClr val="0000FF"/>
              </a:solidFill>
            </a:endParaRPr>
          </a:p>
        </p:txBody>
      </p:sp>
      <p:pic>
        <p:nvPicPr>
          <p:cNvPr id="102" name="Google Shape;10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9891" y="1319420"/>
            <a:ext cx="713589" cy="5596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42414" y="2152096"/>
            <a:ext cx="1006959" cy="55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5239" y="2159526"/>
            <a:ext cx="7511920" cy="25295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Hashing Choices</a:t>
            </a:r>
            <a:endParaRPr/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311700" y="1152475"/>
            <a:ext cx="8520600" cy="39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Choose a Hash function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Fast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Even spread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Choose TableSize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Prime Numbers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Choose a Collision Resolution Strategy from these: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Separate Chaining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en"/>
              <a:t>Open Addressing</a:t>
            </a:r>
            <a:endParaRPr b="1"/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Linear Probing</a:t>
            </a:r>
            <a:endParaRPr sz="1600"/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Quadratic Probing</a:t>
            </a:r>
            <a:endParaRPr sz="1600"/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Double Hashing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Other issues to consider: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What to do when the hash table gets “too full”?</a:t>
            </a:r>
            <a:endParaRPr sz="1600"/>
          </a:p>
        </p:txBody>
      </p:sp>
      <p:pic>
        <p:nvPicPr>
          <p:cNvPr id="111" name="Google Shape;11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5143" y="1443110"/>
            <a:ext cx="1528217" cy="112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3831" y="1639746"/>
            <a:ext cx="337190" cy="147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6061" y="1929275"/>
            <a:ext cx="412633" cy="139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77158" y="2291798"/>
            <a:ext cx="1654444" cy="434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354639" y="3015078"/>
            <a:ext cx="203565" cy="1312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262182" y="4584570"/>
            <a:ext cx="4838571" cy="3845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Addressing: Linear Probing (simplest)</a:t>
            </a:r>
            <a:endParaRPr/>
          </a:p>
        </p:txBody>
      </p:sp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311700" y="1152475"/>
            <a:ext cx="8520600" cy="38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Why not use up the empty space in the table?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Store directly in the array cell (no linked list)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How to deal with collisions?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If 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h(key)</a:t>
            </a:r>
            <a:r>
              <a:rPr lang="en" sz="2000"/>
              <a:t> is already full,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try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+ 1) % TableSize</a:t>
            </a:r>
            <a:r>
              <a:rPr lang="en" sz="1800"/>
              <a:t>. If full,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try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+ 2) % TableSize</a:t>
            </a:r>
            <a:r>
              <a:rPr lang="en" sz="1800"/>
              <a:t>. If full,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try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(h(key) + 3) % TableSize</a:t>
            </a:r>
            <a:r>
              <a:rPr lang="en" sz="1800"/>
              <a:t>. If full…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Example: insert 38, 19, 8, 109, 10</a:t>
            </a:r>
            <a:endParaRPr sz="2000"/>
          </a:p>
        </p:txBody>
      </p:sp>
      <p:grpSp>
        <p:nvGrpSpPr>
          <p:cNvPr id="123" name="Google Shape;123;p17"/>
          <p:cNvGrpSpPr/>
          <p:nvPr/>
        </p:nvGrpSpPr>
        <p:grpSpPr>
          <a:xfrm>
            <a:off x="6505800" y="1101775"/>
            <a:ext cx="1089350" cy="3558850"/>
            <a:chOff x="6582000" y="796975"/>
            <a:chExt cx="1089350" cy="3558850"/>
          </a:xfrm>
        </p:grpSpPr>
        <p:grpSp>
          <p:nvGrpSpPr>
            <p:cNvPr id="124" name="Google Shape;124;p17"/>
            <p:cNvGrpSpPr/>
            <p:nvPr/>
          </p:nvGrpSpPr>
          <p:grpSpPr>
            <a:xfrm>
              <a:off x="6582000" y="796975"/>
              <a:ext cx="1089350" cy="3550950"/>
              <a:chOff x="168850" y="1152475"/>
              <a:chExt cx="1089350" cy="3550950"/>
            </a:xfrm>
          </p:grpSpPr>
          <p:grpSp>
            <p:nvGrpSpPr>
              <p:cNvPr id="125" name="Google Shape;125;p17"/>
              <p:cNvGrpSpPr/>
              <p:nvPr/>
            </p:nvGrpSpPr>
            <p:grpSpPr>
              <a:xfrm>
                <a:off x="540300" y="1152475"/>
                <a:ext cx="717900" cy="3550950"/>
                <a:chOff x="311700" y="1152475"/>
                <a:chExt cx="717900" cy="3550950"/>
              </a:xfrm>
            </p:grpSpPr>
            <p:sp>
              <p:nvSpPr>
                <p:cNvPr id="126" name="Google Shape;126;p17"/>
                <p:cNvSpPr/>
                <p:nvPr/>
              </p:nvSpPr>
              <p:spPr>
                <a:xfrm>
                  <a:off x="311700" y="115247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7" name="Google Shape;127;p17"/>
                <p:cNvSpPr/>
                <p:nvPr/>
              </p:nvSpPr>
              <p:spPr>
                <a:xfrm>
                  <a:off x="311700" y="150797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8" name="Google Shape;128;p17"/>
                <p:cNvSpPr/>
                <p:nvPr/>
              </p:nvSpPr>
              <p:spPr>
                <a:xfrm>
                  <a:off x="311700" y="186347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9" name="Google Shape;129;p17"/>
                <p:cNvSpPr/>
                <p:nvPr/>
              </p:nvSpPr>
              <p:spPr>
                <a:xfrm>
                  <a:off x="311700" y="221897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0" name="Google Shape;130;p17"/>
                <p:cNvSpPr/>
                <p:nvPr/>
              </p:nvSpPr>
              <p:spPr>
                <a:xfrm>
                  <a:off x="311700" y="434792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1" name="Google Shape;131;p17"/>
                <p:cNvSpPr/>
                <p:nvPr/>
              </p:nvSpPr>
              <p:spPr>
                <a:xfrm>
                  <a:off x="311700" y="3988300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2" name="Google Shape;132;p17"/>
                <p:cNvSpPr/>
                <p:nvPr/>
              </p:nvSpPr>
              <p:spPr>
                <a:xfrm>
                  <a:off x="311700" y="328002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33" name="Google Shape;133;p17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134" name="Google Shape;134;p17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135" name="Google Shape;135;p17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136" name="Google Shape;136;p17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137" name="Google Shape;137;p17"/>
            <p:cNvSpPr/>
            <p:nvPr/>
          </p:nvSpPr>
          <p:spPr>
            <a:xfrm>
              <a:off x="6953450" y="2216250"/>
              <a:ext cx="7179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6953450" y="2571750"/>
              <a:ext cx="7179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7"/>
            <p:cNvSpPr/>
            <p:nvPr/>
          </p:nvSpPr>
          <p:spPr>
            <a:xfrm>
              <a:off x="6953450" y="3273175"/>
              <a:ext cx="7179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7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41" name="Google Shape;141;p17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42" name="Google Shape;142;p17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43" name="Google Shape;143;p17"/>
            <p:cNvSpPr txBox="1"/>
            <p:nvPr/>
          </p:nvSpPr>
          <p:spPr>
            <a:xfrm>
              <a:off x="6582000" y="32761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7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44" name="Google Shape;144;p17"/>
            <p:cNvSpPr txBox="1"/>
            <p:nvPr/>
          </p:nvSpPr>
          <p:spPr>
            <a:xfrm>
              <a:off x="6582000" y="3641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8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45" name="Google Shape;145;p17"/>
            <p:cNvSpPr txBox="1"/>
            <p:nvPr/>
          </p:nvSpPr>
          <p:spPr>
            <a:xfrm>
              <a:off x="6582000" y="400632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9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pic>
        <p:nvPicPr>
          <p:cNvPr id="146" name="Google Shape;14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65895" y="786187"/>
            <a:ext cx="3498894" cy="153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6185" y="2526757"/>
            <a:ext cx="2469511" cy="475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63885" y="2891226"/>
            <a:ext cx="814369" cy="702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00871" y="4497335"/>
            <a:ext cx="279769" cy="48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60643" y="4643746"/>
            <a:ext cx="895020" cy="3566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09313" y="3994872"/>
            <a:ext cx="391397" cy="230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119302" y="4339258"/>
            <a:ext cx="4320317" cy="251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644923" y="3979454"/>
            <a:ext cx="281795" cy="225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646810" y="4377354"/>
            <a:ext cx="275159" cy="225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867574" y="1145970"/>
            <a:ext cx="4086681" cy="3409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104665" y="1124133"/>
            <a:ext cx="1537926" cy="3481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7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406239" y="4459936"/>
            <a:ext cx="300586" cy="62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7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102151" y="1122716"/>
            <a:ext cx="2000925" cy="944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addressing</a:t>
            </a:r>
            <a:endParaRPr/>
          </a:p>
        </p:txBody>
      </p:sp>
      <p:sp>
        <p:nvSpPr>
          <p:cNvPr id="164" name="Google Shape;164;p18"/>
          <p:cNvSpPr txBox="1"/>
          <p:nvPr>
            <p:ph idx="1" type="body"/>
          </p:nvPr>
        </p:nvSpPr>
        <p:spPr>
          <a:xfrm>
            <a:off x="311700" y="1152475"/>
            <a:ext cx="8520600" cy="393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Linear probing is one example of </a:t>
            </a:r>
            <a:r>
              <a:rPr b="1" lang="en">
                <a:solidFill>
                  <a:srgbClr val="0000FF"/>
                </a:solidFill>
              </a:rPr>
              <a:t>open addressing</a:t>
            </a:r>
            <a:endParaRPr b="1"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Resolving collisions by trying a sequence of other positions in the table.</a:t>
            </a:r>
            <a:endParaRPr/>
          </a:p>
          <a:p>
            <a:pPr indent="-228600" lvl="0" marL="228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Trying the </a:t>
            </a:r>
            <a:r>
              <a:rPr i="1" lang="en"/>
              <a:t>next</a:t>
            </a:r>
            <a:r>
              <a:rPr lang="en"/>
              <a:t> spot is called </a:t>
            </a:r>
            <a:r>
              <a:rPr b="1" lang="en">
                <a:solidFill>
                  <a:srgbClr val="0000FF"/>
                </a:solidFill>
              </a:rPr>
              <a:t>probing</a:t>
            </a:r>
            <a:endParaRPr b="1"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just did </a:t>
            </a:r>
            <a:r>
              <a:rPr lang="en">
                <a:solidFill>
                  <a:srgbClr val="0000FF"/>
                </a:solidFill>
              </a:rPr>
              <a:t>linear probing</a:t>
            </a:r>
            <a:r>
              <a:rPr lang="en"/>
              <a:t>:</a:t>
            </a:r>
            <a:endParaRPr/>
          </a:p>
          <a:p>
            <a:pPr indent="-331229" lvl="1" marL="914400" rtl="0" algn="l">
              <a:spcBef>
                <a:spcPts val="0"/>
              </a:spcBef>
              <a:spcAft>
                <a:spcPts val="0"/>
              </a:spcAft>
              <a:buSzPts val="1616"/>
              <a:buChar char="○"/>
            </a:pPr>
            <a:r>
              <a:rPr b="1" lang="en" sz="1616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aseline="30000" lang="en" sz="1616"/>
              <a:t>th</a:t>
            </a:r>
            <a:r>
              <a:rPr lang="en" sz="1616"/>
              <a:t> probe:	</a:t>
            </a:r>
            <a:r>
              <a:rPr b="1" lang="en" sz="1616">
                <a:latin typeface="Courier New"/>
                <a:ea typeface="Courier New"/>
                <a:cs typeface="Courier New"/>
                <a:sym typeface="Courier New"/>
              </a:rPr>
              <a:t>(h(key) + i) % TableSize</a:t>
            </a:r>
            <a:endParaRPr b="1" sz="1616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general have some </a:t>
            </a:r>
            <a:r>
              <a:rPr lang="en">
                <a:solidFill>
                  <a:srgbClr val="0000FF"/>
                </a:solidFill>
              </a:rPr>
              <a:t>probe function</a:t>
            </a:r>
            <a:r>
              <a:rPr lang="en"/>
              <a:t>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/>
              <a:t>:</a:t>
            </a:r>
            <a:endParaRPr/>
          </a:p>
          <a:p>
            <a:pPr indent="-331229" lvl="1" marL="914400" rtl="0" algn="l">
              <a:spcBef>
                <a:spcPts val="0"/>
              </a:spcBef>
              <a:spcAft>
                <a:spcPts val="0"/>
              </a:spcAft>
              <a:buSzPts val="1616"/>
              <a:buChar char="○"/>
            </a:pPr>
            <a:r>
              <a:rPr b="1" lang="en" sz="1616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aseline="30000" lang="en" sz="1616"/>
              <a:t>th</a:t>
            </a:r>
            <a:r>
              <a:rPr lang="en" sz="1616"/>
              <a:t> probe:	</a:t>
            </a:r>
            <a:r>
              <a:rPr b="1" lang="en" sz="1616">
                <a:latin typeface="Courier New"/>
                <a:ea typeface="Courier New"/>
                <a:cs typeface="Courier New"/>
                <a:sym typeface="Courier New"/>
              </a:rPr>
              <a:t>(h(key) + f(i,key)) % TableSize</a:t>
            </a:r>
            <a:endParaRPr b="1" sz="1616"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0" marL="228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Open addressing does poorly with high load factor λ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want larger tables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Too many probes means no more O(1)</a:t>
            </a:r>
            <a:endParaRPr/>
          </a:p>
        </p:txBody>
      </p:sp>
      <p:pic>
        <p:nvPicPr>
          <p:cNvPr id="165" name="Google Shape;16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9425" y="3047864"/>
            <a:ext cx="769592" cy="104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77577" y="2803373"/>
            <a:ext cx="2353832" cy="35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60232" y="3356757"/>
            <a:ext cx="1054320" cy="379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3181" y="4049745"/>
            <a:ext cx="5527411" cy="146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197346" y="4327603"/>
            <a:ext cx="1046567" cy="337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Questions: Open Addressing: Linear Probing</a:t>
            </a:r>
            <a:endParaRPr/>
          </a:p>
        </p:txBody>
      </p:sp>
      <p:sp>
        <p:nvSpPr>
          <p:cNvPr id="175" name="Google Shape;175;p19"/>
          <p:cNvSpPr txBox="1"/>
          <p:nvPr>
            <p:ph idx="1" type="body"/>
          </p:nvPr>
        </p:nvSpPr>
        <p:spPr>
          <a:xfrm>
            <a:off x="311700" y="1152475"/>
            <a:ext cx="6165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should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/>
              <a:t> work? If key is in table? If not there?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Worst case scenario for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/>
              <a:t>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How should we implement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</a:t>
            </a:r>
            <a:r>
              <a:rPr lang="en"/>
              <a:t>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How does </a:t>
            </a:r>
            <a:r>
              <a:rPr b="1" lang="en"/>
              <a:t>open addressing with linear probing</a:t>
            </a:r>
            <a:r>
              <a:rPr lang="en"/>
              <a:t> compare to </a:t>
            </a:r>
            <a:r>
              <a:rPr b="1" lang="en"/>
              <a:t>separate chaining</a:t>
            </a:r>
            <a:r>
              <a:rPr lang="en"/>
              <a:t>?</a:t>
            </a:r>
            <a:endParaRPr/>
          </a:p>
        </p:txBody>
      </p:sp>
      <p:grpSp>
        <p:nvGrpSpPr>
          <p:cNvPr id="176" name="Google Shape;176;p19"/>
          <p:cNvGrpSpPr/>
          <p:nvPr/>
        </p:nvGrpSpPr>
        <p:grpSpPr>
          <a:xfrm>
            <a:off x="7267800" y="1101775"/>
            <a:ext cx="1089350" cy="3558850"/>
            <a:chOff x="6582000" y="796975"/>
            <a:chExt cx="1089350" cy="3558850"/>
          </a:xfrm>
        </p:grpSpPr>
        <p:grpSp>
          <p:nvGrpSpPr>
            <p:cNvPr id="177" name="Google Shape;177;p19"/>
            <p:cNvGrpSpPr/>
            <p:nvPr/>
          </p:nvGrpSpPr>
          <p:grpSpPr>
            <a:xfrm>
              <a:off x="6582000" y="796975"/>
              <a:ext cx="1089350" cy="3550950"/>
              <a:chOff x="168850" y="1152475"/>
              <a:chExt cx="1089350" cy="3550950"/>
            </a:xfrm>
          </p:grpSpPr>
          <p:grpSp>
            <p:nvGrpSpPr>
              <p:cNvPr id="178" name="Google Shape;178;p19"/>
              <p:cNvGrpSpPr/>
              <p:nvPr/>
            </p:nvGrpSpPr>
            <p:grpSpPr>
              <a:xfrm>
                <a:off x="540300" y="1152475"/>
                <a:ext cx="717900" cy="3550950"/>
                <a:chOff x="311700" y="1152475"/>
                <a:chExt cx="717900" cy="3550950"/>
              </a:xfrm>
            </p:grpSpPr>
            <p:sp>
              <p:nvSpPr>
                <p:cNvPr id="179" name="Google Shape;179;p19"/>
                <p:cNvSpPr/>
                <p:nvPr/>
              </p:nvSpPr>
              <p:spPr>
                <a:xfrm>
                  <a:off x="311700" y="115247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8</a:t>
                  </a:r>
                  <a:endParaRPr/>
                </a:p>
              </p:txBody>
            </p:sp>
            <p:sp>
              <p:nvSpPr>
                <p:cNvPr id="180" name="Google Shape;180;p19"/>
                <p:cNvSpPr/>
                <p:nvPr/>
              </p:nvSpPr>
              <p:spPr>
                <a:xfrm>
                  <a:off x="311700" y="150797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109</a:t>
                  </a:r>
                  <a:endParaRPr/>
                </a:p>
              </p:txBody>
            </p:sp>
            <p:sp>
              <p:nvSpPr>
                <p:cNvPr id="181" name="Google Shape;181;p19"/>
                <p:cNvSpPr/>
                <p:nvPr/>
              </p:nvSpPr>
              <p:spPr>
                <a:xfrm>
                  <a:off x="311700" y="186347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10</a:t>
                  </a:r>
                  <a:endParaRPr/>
                </a:p>
              </p:txBody>
            </p:sp>
            <p:sp>
              <p:nvSpPr>
                <p:cNvPr id="182" name="Google Shape;182;p19"/>
                <p:cNvSpPr/>
                <p:nvPr/>
              </p:nvSpPr>
              <p:spPr>
                <a:xfrm>
                  <a:off x="311700" y="221897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83" name="Google Shape;183;p19"/>
                <p:cNvSpPr/>
                <p:nvPr/>
              </p:nvSpPr>
              <p:spPr>
                <a:xfrm>
                  <a:off x="311700" y="434792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19</a:t>
                  </a:r>
                  <a:endParaRPr/>
                </a:p>
              </p:txBody>
            </p:sp>
            <p:sp>
              <p:nvSpPr>
                <p:cNvPr id="184" name="Google Shape;184;p19"/>
                <p:cNvSpPr/>
                <p:nvPr/>
              </p:nvSpPr>
              <p:spPr>
                <a:xfrm>
                  <a:off x="311700" y="3988300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38</a:t>
                  </a:r>
                  <a:endParaRPr/>
                </a:p>
              </p:txBody>
            </p:sp>
            <p:sp>
              <p:nvSpPr>
                <p:cNvPr id="185" name="Google Shape;185;p19"/>
                <p:cNvSpPr/>
                <p:nvPr/>
              </p:nvSpPr>
              <p:spPr>
                <a:xfrm>
                  <a:off x="311700" y="3280025"/>
                  <a:ext cx="717900" cy="3555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1905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86" name="Google Shape;186;p19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187" name="Google Shape;187;p19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188" name="Google Shape;188;p19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189" name="Google Shape;189;p19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190" name="Google Shape;190;p19"/>
            <p:cNvSpPr/>
            <p:nvPr/>
          </p:nvSpPr>
          <p:spPr>
            <a:xfrm>
              <a:off x="6953450" y="2216250"/>
              <a:ext cx="7179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9"/>
            <p:cNvSpPr/>
            <p:nvPr/>
          </p:nvSpPr>
          <p:spPr>
            <a:xfrm>
              <a:off x="6953450" y="2571750"/>
              <a:ext cx="7179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9"/>
            <p:cNvSpPr/>
            <p:nvPr/>
          </p:nvSpPr>
          <p:spPr>
            <a:xfrm>
              <a:off x="6953450" y="3273175"/>
              <a:ext cx="717900" cy="3555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9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94" name="Google Shape;194;p19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95" name="Google Shape;195;p19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96" name="Google Shape;196;p19"/>
            <p:cNvSpPr txBox="1"/>
            <p:nvPr/>
          </p:nvSpPr>
          <p:spPr>
            <a:xfrm>
              <a:off x="6582000" y="32761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7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97" name="Google Shape;197;p19"/>
            <p:cNvSpPr txBox="1"/>
            <p:nvPr/>
          </p:nvSpPr>
          <p:spPr>
            <a:xfrm>
              <a:off x="6582000" y="3641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8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98" name="Google Shape;198;p19"/>
            <p:cNvSpPr txBox="1"/>
            <p:nvPr/>
          </p:nvSpPr>
          <p:spPr>
            <a:xfrm>
              <a:off x="6582000" y="400632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9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pic>
        <p:nvPicPr>
          <p:cNvPr id="199" name="Google Shape;1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3971" y="1651436"/>
            <a:ext cx="950726" cy="39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76165" y="1143520"/>
            <a:ext cx="313160" cy="177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68867" y="1309797"/>
            <a:ext cx="380779" cy="317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87239" y="1665190"/>
            <a:ext cx="370999" cy="31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29958" y="1928046"/>
            <a:ext cx="349834" cy="461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448861" y="2388656"/>
            <a:ext cx="874793" cy="454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121704" y="2457531"/>
            <a:ext cx="1514804" cy="1087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001187" y="3388034"/>
            <a:ext cx="3151609" cy="573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045665" y="3360508"/>
            <a:ext cx="563590" cy="324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401243" y="948466"/>
            <a:ext cx="189097" cy="343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1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377981" y="1273874"/>
            <a:ext cx="281096" cy="386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8350311" y="953659"/>
            <a:ext cx="517640" cy="3497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693822" y="1559648"/>
            <a:ext cx="523702" cy="184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Clustering</a:t>
            </a:r>
            <a:endParaRPr/>
          </a:p>
        </p:txBody>
      </p:sp>
      <p:sp>
        <p:nvSpPr>
          <p:cNvPr id="217" name="Google Shape;21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It turns out linear probing is a bad idea, even though the probe function is quick to compute (a good thing)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Tends to produce clusters, which</a:t>
            </a:r>
            <a:br>
              <a:rPr lang="en" sz="2000"/>
            </a:br>
            <a:r>
              <a:rPr lang="en" sz="2000"/>
              <a:t>lead to long probe sequences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Called </a:t>
            </a:r>
            <a:r>
              <a:rPr lang="en" sz="2000">
                <a:solidFill>
                  <a:srgbClr val="0000FF"/>
                </a:solidFill>
              </a:rPr>
              <a:t>primary clustering</a:t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1000"/>
              </a:spcAft>
              <a:buSzPts val="2000"/>
              <a:buChar char="●"/>
            </a:pPr>
            <a:r>
              <a:rPr lang="en" sz="2000"/>
              <a:t>Saw the start of a cluster in our</a:t>
            </a:r>
            <a:br>
              <a:rPr lang="en" sz="2000"/>
            </a:br>
            <a:r>
              <a:rPr lang="en" sz="2000"/>
              <a:t>linear probing example</a:t>
            </a:r>
            <a:endParaRPr sz="2000"/>
          </a:p>
        </p:txBody>
      </p:sp>
      <p:pic>
        <p:nvPicPr>
          <p:cNvPr id="218" name="Google Shape;2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4399" y="1636575"/>
            <a:ext cx="4155324" cy="3307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68415" y="1519524"/>
            <a:ext cx="6071790" cy="3297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90210" y="2692967"/>
            <a:ext cx="2565912" cy="104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Analysis in chart form</a:t>
            </a:r>
            <a:endParaRPr/>
          </a:p>
        </p:txBody>
      </p:sp>
      <p:sp>
        <p:nvSpPr>
          <p:cNvPr id="226" name="Google Shape;22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Linear-probing performance degrades rapidly as table gets full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(Formula assumes “large table” but point remains)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By comparison, separate chaining performance is linear in λ and has no trouble with λ&gt;1</a:t>
            </a:r>
            <a:endParaRPr sz="2000"/>
          </a:p>
        </p:txBody>
      </p:sp>
      <p:pic>
        <p:nvPicPr>
          <p:cNvPr id="227" name="Google Shape;22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200" y="2616700"/>
            <a:ext cx="8035599" cy="252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31310" y="3798292"/>
            <a:ext cx="1140073" cy="720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35147" y="3180425"/>
            <a:ext cx="742271" cy="917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64328" y="4622231"/>
            <a:ext cx="430110" cy="225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27802" y="3778610"/>
            <a:ext cx="1160640" cy="580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