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6ec71df92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6ec71df92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26ec71df92e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26ec71df92e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26ec71df92e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26ec71df92e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26ec71df92e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26ec71df92e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26ec71df92e_0_1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Google Shape;280;g26ec71df92e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Characters are actually numbers! Eg ascii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26ec71df92e_0_1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26ec71df92e_0_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g26ec71df92e_0_1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Google Shape;306;g26ec71df92e_0_1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26ec71df92e_0_1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Google Shape;315;g26ec71df92e_0_1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26ec71df92e_0_1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26ec71df92e_0_1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26ec71df92e_0_1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1" name="Google Shape;331;g26ec71df92e_0_1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g26ec71df92e_0_1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0" name="Google Shape;340;g26ec71df92e_0_1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6ec71df92e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6ec71df92e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g26ec71df92e_0_2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5" name="Google Shape;375;g26ec71df92e_0_2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Usually we insert at the front</a:t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g26ec71df92e_0_2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5" name="Google Shape;405;g26ec71df92e_0_2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26ec71df92e_0_2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26ec71df92e_0_2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full</a:t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g26ec71df92e_0_2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9" name="Google Shape;429;g26ec71df92e_0_2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g26ec71df92e_0_2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6" name="Google Shape;436;g26ec71df92e_0_2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0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g26ec71df92e_0_2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2" name="Google Shape;442;g26ec71df92e_0_2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7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g26ec71df92e_0_2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9" name="Google Shape;449;g26ec71df92e_0_2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6ec71df92e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6ec71df92e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6ec71df92e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6ec71df92e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6ec71df92e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6ec71df92e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6ec71df92e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6ec71df92e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6ec71df92e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6ec71df92e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6ec71df92e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6ec71df92e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26ec71df92e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26ec71df92e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8.png"/><Relationship Id="rId4" Type="http://schemas.openxmlformats.org/officeDocument/2006/relationships/image" Target="../media/image39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1.png"/><Relationship Id="rId4" Type="http://schemas.openxmlformats.org/officeDocument/2006/relationships/image" Target="../media/image44.png"/><Relationship Id="rId10" Type="http://schemas.openxmlformats.org/officeDocument/2006/relationships/image" Target="../media/image66.png"/><Relationship Id="rId9" Type="http://schemas.openxmlformats.org/officeDocument/2006/relationships/image" Target="../media/image46.png"/><Relationship Id="rId5" Type="http://schemas.openxmlformats.org/officeDocument/2006/relationships/image" Target="../media/image40.png"/><Relationship Id="rId6" Type="http://schemas.openxmlformats.org/officeDocument/2006/relationships/image" Target="../media/image49.png"/><Relationship Id="rId7" Type="http://schemas.openxmlformats.org/officeDocument/2006/relationships/image" Target="../media/image42.png"/><Relationship Id="rId8" Type="http://schemas.openxmlformats.org/officeDocument/2006/relationships/image" Target="../media/image4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0.png"/><Relationship Id="rId4" Type="http://schemas.openxmlformats.org/officeDocument/2006/relationships/image" Target="../media/image51.png"/><Relationship Id="rId10" Type="http://schemas.openxmlformats.org/officeDocument/2006/relationships/image" Target="../media/image52.png"/><Relationship Id="rId9" Type="http://schemas.openxmlformats.org/officeDocument/2006/relationships/image" Target="../media/image99.png"/><Relationship Id="rId5" Type="http://schemas.openxmlformats.org/officeDocument/2006/relationships/image" Target="../media/image47.png"/><Relationship Id="rId6" Type="http://schemas.openxmlformats.org/officeDocument/2006/relationships/image" Target="../media/image45.png"/><Relationship Id="rId7" Type="http://schemas.openxmlformats.org/officeDocument/2006/relationships/image" Target="../media/image62.png"/><Relationship Id="rId8" Type="http://schemas.openxmlformats.org/officeDocument/2006/relationships/image" Target="../media/image48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3.png"/><Relationship Id="rId4" Type="http://schemas.openxmlformats.org/officeDocument/2006/relationships/image" Target="../media/image54.png"/><Relationship Id="rId5" Type="http://schemas.openxmlformats.org/officeDocument/2006/relationships/image" Target="../media/image55.png"/><Relationship Id="rId6" Type="http://schemas.openxmlformats.org/officeDocument/2006/relationships/image" Target="../media/image58.png"/><Relationship Id="rId7" Type="http://schemas.openxmlformats.org/officeDocument/2006/relationships/image" Target="../media/image64.png"/><Relationship Id="rId8" Type="http://schemas.openxmlformats.org/officeDocument/2006/relationships/image" Target="../media/image59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7.png"/><Relationship Id="rId4" Type="http://schemas.openxmlformats.org/officeDocument/2006/relationships/image" Target="../media/image61.png"/><Relationship Id="rId5" Type="http://schemas.openxmlformats.org/officeDocument/2006/relationships/image" Target="../media/image60.png"/><Relationship Id="rId6" Type="http://schemas.openxmlformats.org/officeDocument/2006/relationships/image" Target="../media/image56.png"/><Relationship Id="rId7" Type="http://schemas.openxmlformats.org/officeDocument/2006/relationships/image" Target="../media/image65.png"/><Relationship Id="rId8" Type="http://schemas.openxmlformats.org/officeDocument/2006/relationships/image" Target="../media/image90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63.png"/><Relationship Id="rId4" Type="http://schemas.openxmlformats.org/officeDocument/2006/relationships/image" Target="../media/image68.png"/><Relationship Id="rId5" Type="http://schemas.openxmlformats.org/officeDocument/2006/relationships/image" Target="../media/image7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67.png"/><Relationship Id="rId4" Type="http://schemas.openxmlformats.org/officeDocument/2006/relationships/image" Target="../media/image70.png"/><Relationship Id="rId5" Type="http://schemas.openxmlformats.org/officeDocument/2006/relationships/image" Target="../media/image69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75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71.png"/><Relationship Id="rId4" Type="http://schemas.openxmlformats.org/officeDocument/2006/relationships/image" Target="../media/image73.png"/><Relationship Id="rId5" Type="http://schemas.openxmlformats.org/officeDocument/2006/relationships/image" Target="../media/image74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78.png"/><Relationship Id="rId4" Type="http://schemas.openxmlformats.org/officeDocument/2006/relationships/image" Target="../media/image94.png"/><Relationship Id="rId5" Type="http://schemas.openxmlformats.org/officeDocument/2006/relationships/image" Target="../media/image79.png"/><Relationship Id="rId6" Type="http://schemas.openxmlformats.org/officeDocument/2006/relationships/image" Target="../media/image80.png"/><Relationship Id="rId7" Type="http://schemas.openxmlformats.org/officeDocument/2006/relationships/image" Target="../media/image77.png"/><Relationship Id="rId8" Type="http://schemas.openxmlformats.org/officeDocument/2006/relationships/image" Target="../media/image7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8.png"/><Relationship Id="rId6" Type="http://schemas.openxmlformats.org/officeDocument/2006/relationships/image" Target="../media/image9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91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82.png"/><Relationship Id="rId4" Type="http://schemas.openxmlformats.org/officeDocument/2006/relationships/image" Target="../media/image81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01.png"/><Relationship Id="rId4" Type="http://schemas.openxmlformats.org/officeDocument/2006/relationships/image" Target="../media/image85.png"/><Relationship Id="rId11" Type="http://schemas.openxmlformats.org/officeDocument/2006/relationships/image" Target="../media/image86.png"/><Relationship Id="rId10" Type="http://schemas.openxmlformats.org/officeDocument/2006/relationships/image" Target="../media/image93.png"/><Relationship Id="rId9" Type="http://schemas.openxmlformats.org/officeDocument/2006/relationships/image" Target="../media/image89.png"/><Relationship Id="rId5" Type="http://schemas.openxmlformats.org/officeDocument/2006/relationships/image" Target="../media/image84.png"/><Relationship Id="rId6" Type="http://schemas.openxmlformats.org/officeDocument/2006/relationships/image" Target="../media/image88.png"/><Relationship Id="rId7" Type="http://schemas.openxmlformats.org/officeDocument/2006/relationships/image" Target="../media/image83.png"/><Relationship Id="rId8" Type="http://schemas.openxmlformats.org/officeDocument/2006/relationships/image" Target="../media/image87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02.png"/><Relationship Id="rId4" Type="http://schemas.openxmlformats.org/officeDocument/2006/relationships/image" Target="../media/image92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95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98.png"/><Relationship Id="rId4" Type="http://schemas.openxmlformats.org/officeDocument/2006/relationships/image" Target="../media/image96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9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1.png"/><Relationship Id="rId6" Type="http://schemas.openxmlformats.org/officeDocument/2006/relationships/image" Target="../media/image6.png"/><Relationship Id="rId7" Type="http://schemas.openxmlformats.org/officeDocument/2006/relationships/image" Target="../media/image10.png"/><Relationship Id="rId8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6.png"/><Relationship Id="rId4" Type="http://schemas.openxmlformats.org/officeDocument/2006/relationships/image" Target="../media/image12.png"/><Relationship Id="rId9" Type="http://schemas.openxmlformats.org/officeDocument/2006/relationships/image" Target="../media/image15.png"/><Relationship Id="rId5" Type="http://schemas.openxmlformats.org/officeDocument/2006/relationships/image" Target="../media/image13.png"/><Relationship Id="rId6" Type="http://schemas.openxmlformats.org/officeDocument/2006/relationships/image" Target="../media/image18.png"/><Relationship Id="rId7" Type="http://schemas.openxmlformats.org/officeDocument/2006/relationships/image" Target="../media/image14.png"/><Relationship Id="rId8" Type="http://schemas.openxmlformats.org/officeDocument/2006/relationships/image" Target="../media/image2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9.png"/><Relationship Id="rId4" Type="http://schemas.openxmlformats.org/officeDocument/2006/relationships/image" Target="../media/image17.png"/><Relationship Id="rId9" Type="http://schemas.openxmlformats.org/officeDocument/2006/relationships/image" Target="../media/image32.png"/><Relationship Id="rId5" Type="http://schemas.openxmlformats.org/officeDocument/2006/relationships/image" Target="../media/image26.png"/><Relationship Id="rId6" Type="http://schemas.openxmlformats.org/officeDocument/2006/relationships/image" Target="../media/image20.png"/><Relationship Id="rId7" Type="http://schemas.openxmlformats.org/officeDocument/2006/relationships/image" Target="../media/image23.png"/><Relationship Id="rId8" Type="http://schemas.openxmlformats.org/officeDocument/2006/relationships/image" Target="../media/image2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0.png"/><Relationship Id="rId4" Type="http://schemas.openxmlformats.org/officeDocument/2006/relationships/image" Target="../media/image24.png"/><Relationship Id="rId5" Type="http://schemas.openxmlformats.org/officeDocument/2006/relationships/image" Target="../media/image2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9.png"/><Relationship Id="rId4" Type="http://schemas.openxmlformats.org/officeDocument/2006/relationships/image" Target="../media/image27.png"/><Relationship Id="rId10" Type="http://schemas.openxmlformats.org/officeDocument/2006/relationships/image" Target="../media/image37.png"/><Relationship Id="rId9" Type="http://schemas.openxmlformats.org/officeDocument/2006/relationships/image" Target="../media/image33.png"/><Relationship Id="rId5" Type="http://schemas.openxmlformats.org/officeDocument/2006/relationships/image" Target="../media/image30.png"/><Relationship Id="rId6" Type="http://schemas.openxmlformats.org/officeDocument/2006/relationships/image" Target="../media/image28.png"/><Relationship Id="rId7" Type="http://schemas.openxmlformats.org/officeDocument/2006/relationships/image" Target="../media/image34.png"/><Relationship Id="rId8" Type="http://schemas.openxmlformats.org/officeDocument/2006/relationships/image" Target="../media/image3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900"/>
              <a:t>CSE 332</a:t>
            </a:r>
            <a:endParaRPr sz="3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/>
              <a:t>Data Structures &amp; Parallelism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2500"/>
              <a:t>Hashing 1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311700" y="366367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Melissa Winstanley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Spring 2024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on roles</a:t>
            </a:r>
            <a:endParaRPr/>
          </a:p>
        </p:txBody>
      </p:sp>
      <p:sp>
        <p:nvSpPr>
          <p:cNvPr id="205" name="Google Shape;205;p22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 ambiguity in terminology on which parts are “hashing”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two roles must </a:t>
            </a:r>
            <a:r>
              <a:rPr b="1" lang="en">
                <a:solidFill>
                  <a:srgbClr val="0000FF"/>
                </a:solidFill>
              </a:rPr>
              <a:t>both</a:t>
            </a:r>
            <a:r>
              <a:rPr lang="en"/>
              <a:t> contribute to minimizing collisions (heuristically)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Client</a:t>
            </a:r>
            <a:r>
              <a:rPr lang="en"/>
              <a:t> should aim for different ints for expected items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Avoid “wasting” any part of </a:t>
            </a:r>
            <a:r>
              <a:rPr b="1" lang="en" sz="1600">
                <a:latin typeface="Courier New"/>
                <a:ea typeface="Courier New"/>
                <a:cs typeface="Courier New"/>
                <a:sym typeface="Courier New"/>
              </a:rPr>
              <a:t>E</a:t>
            </a:r>
            <a:r>
              <a:rPr lang="en" sz="1600"/>
              <a:t> or the 32 bits of the </a:t>
            </a:r>
            <a:r>
              <a:rPr b="1" lang="en" sz="1600"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endParaRPr b="1" sz="16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Library</a:t>
            </a:r>
            <a:r>
              <a:rPr lang="en"/>
              <a:t> should aim for putting “similar” </a:t>
            </a:r>
            <a:r>
              <a:rPr b="1" lang="en" sz="1600"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/>
              <a:t>s in different indices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Conversion to index is almost always “</a:t>
            </a:r>
            <a:r>
              <a:rPr lang="en" sz="1600">
                <a:solidFill>
                  <a:srgbClr val="0000FF"/>
                </a:solidFill>
              </a:rPr>
              <a:t>mod table-size</a:t>
            </a:r>
            <a:r>
              <a:rPr lang="en" sz="1600"/>
              <a:t>”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Using </a:t>
            </a:r>
            <a:r>
              <a:rPr lang="en" sz="1600">
                <a:solidFill>
                  <a:srgbClr val="0000FF"/>
                </a:solidFill>
              </a:rPr>
              <a:t>prime numbers</a:t>
            </a:r>
            <a:r>
              <a:rPr lang="en" sz="1600"/>
              <a:t> for table-size is common</a:t>
            </a:r>
            <a:endParaRPr sz="1600"/>
          </a:p>
        </p:txBody>
      </p:sp>
      <p:sp>
        <p:nvSpPr>
          <p:cNvPr id="206" name="Google Shape;206;p22"/>
          <p:cNvSpPr/>
          <p:nvPr/>
        </p:nvSpPr>
        <p:spPr>
          <a:xfrm>
            <a:off x="397550" y="1584150"/>
            <a:ext cx="2039100" cy="987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Client</a:t>
            </a:r>
            <a:endParaRPr b="1" sz="2000"/>
          </a:p>
        </p:txBody>
      </p:sp>
      <p:sp>
        <p:nvSpPr>
          <p:cNvPr id="207" name="Google Shape;207;p22"/>
          <p:cNvSpPr txBox="1"/>
          <p:nvPr/>
        </p:nvSpPr>
        <p:spPr>
          <a:xfrm>
            <a:off x="634863" y="1634700"/>
            <a:ext cx="4116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E</a:t>
            </a:r>
            <a:endParaRPr b="1" sz="180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8" name="Google Shape;208;p22"/>
          <p:cNvSpPr txBox="1"/>
          <p:nvPr/>
        </p:nvSpPr>
        <p:spPr>
          <a:xfrm>
            <a:off x="2313688" y="1634700"/>
            <a:ext cx="5811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6AA84F"/>
                </a:solidFill>
              </a:rPr>
              <a:t>int</a:t>
            </a:r>
            <a:endParaRPr b="1" sz="1800">
              <a:solidFill>
                <a:srgbClr val="6AA84F"/>
              </a:solidFill>
            </a:endParaRPr>
          </a:p>
        </p:txBody>
      </p:sp>
      <p:sp>
        <p:nvSpPr>
          <p:cNvPr id="209" name="Google Shape;209;p22"/>
          <p:cNvSpPr/>
          <p:nvPr/>
        </p:nvSpPr>
        <p:spPr>
          <a:xfrm>
            <a:off x="2852050" y="1583300"/>
            <a:ext cx="5894400" cy="987600"/>
          </a:xfrm>
          <a:prstGeom prst="rect">
            <a:avLst/>
          </a:prstGeom>
          <a:solidFill>
            <a:srgbClr val="D9EAD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Hash</a:t>
            </a:r>
            <a:br>
              <a:rPr b="1" lang="en" sz="2000"/>
            </a:br>
            <a:r>
              <a:rPr b="1" lang="en" sz="2000"/>
              <a:t>table</a:t>
            </a:r>
            <a:br>
              <a:rPr b="1" lang="en" sz="2000"/>
            </a:br>
            <a:r>
              <a:rPr b="1" lang="en" sz="2000"/>
              <a:t>library</a:t>
            </a:r>
            <a:endParaRPr b="1" sz="2000"/>
          </a:p>
        </p:txBody>
      </p:sp>
      <p:sp>
        <p:nvSpPr>
          <p:cNvPr id="210" name="Google Shape;210;p22"/>
          <p:cNvSpPr txBox="1"/>
          <p:nvPr/>
        </p:nvSpPr>
        <p:spPr>
          <a:xfrm>
            <a:off x="4162163" y="1634700"/>
            <a:ext cx="7842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000FF"/>
                </a:solidFill>
              </a:rPr>
              <a:t>index</a:t>
            </a:r>
            <a:endParaRPr b="1" sz="1800">
              <a:solidFill>
                <a:srgbClr val="0000FF"/>
              </a:solidFill>
            </a:endParaRPr>
          </a:p>
        </p:txBody>
      </p:sp>
      <p:grpSp>
        <p:nvGrpSpPr>
          <p:cNvPr id="211" name="Google Shape;211;p22"/>
          <p:cNvGrpSpPr/>
          <p:nvPr/>
        </p:nvGrpSpPr>
        <p:grpSpPr>
          <a:xfrm>
            <a:off x="1003563" y="1859100"/>
            <a:ext cx="1420188" cy="448800"/>
            <a:chOff x="3552425" y="3546000"/>
            <a:chExt cx="1420188" cy="448800"/>
          </a:xfrm>
        </p:grpSpPr>
        <p:cxnSp>
          <p:nvCxnSpPr>
            <p:cNvPr id="212" name="Google Shape;212;p22"/>
            <p:cNvCxnSpPr/>
            <p:nvPr/>
          </p:nvCxnSpPr>
          <p:spPr>
            <a:xfrm flipH="1" rot="10800000">
              <a:off x="3613313" y="3558475"/>
              <a:ext cx="1359300" cy="12900"/>
            </a:xfrm>
            <a:prstGeom prst="straightConnector1">
              <a:avLst/>
            </a:prstGeom>
            <a:noFill/>
            <a:ln cap="flat" cmpd="sng" w="2857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213" name="Google Shape;213;p22"/>
            <p:cNvSpPr txBox="1"/>
            <p:nvPr/>
          </p:nvSpPr>
          <p:spPr>
            <a:xfrm>
              <a:off x="3552425" y="3546000"/>
              <a:ext cx="1353000" cy="44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2"/>
                  </a:solidFill>
                </a:rPr>
                <a:t>hash(key)</a:t>
              </a:r>
              <a:endParaRPr b="1" sz="1800">
                <a:solidFill>
                  <a:schemeClr val="dk2"/>
                </a:solidFill>
              </a:endParaRPr>
            </a:p>
          </p:txBody>
        </p:sp>
      </p:grpSp>
      <p:grpSp>
        <p:nvGrpSpPr>
          <p:cNvPr id="214" name="Google Shape;214;p22"/>
          <p:cNvGrpSpPr/>
          <p:nvPr/>
        </p:nvGrpSpPr>
        <p:grpSpPr>
          <a:xfrm>
            <a:off x="2852038" y="1858825"/>
            <a:ext cx="1353000" cy="449075"/>
            <a:chOff x="5400900" y="3545725"/>
            <a:chExt cx="1353000" cy="449075"/>
          </a:xfrm>
        </p:grpSpPr>
        <p:cxnSp>
          <p:nvCxnSpPr>
            <p:cNvPr id="215" name="Google Shape;215;p22"/>
            <p:cNvCxnSpPr/>
            <p:nvPr/>
          </p:nvCxnSpPr>
          <p:spPr>
            <a:xfrm>
              <a:off x="5472888" y="3545725"/>
              <a:ext cx="1257000" cy="0"/>
            </a:xfrm>
            <a:prstGeom prst="straightConnector1">
              <a:avLst/>
            </a:prstGeom>
            <a:solidFill>
              <a:srgbClr val="674EA7"/>
            </a:solidFill>
            <a:ln cap="flat" cmpd="sng" w="2857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216" name="Google Shape;216;p22"/>
            <p:cNvSpPr txBox="1"/>
            <p:nvPr/>
          </p:nvSpPr>
          <p:spPr>
            <a:xfrm>
              <a:off x="5400900" y="3546000"/>
              <a:ext cx="1353000" cy="44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2"/>
                  </a:solidFill>
                </a:rPr>
                <a:t>mod by table size</a:t>
              </a:r>
              <a:endParaRPr b="1" sz="1800">
                <a:solidFill>
                  <a:schemeClr val="dk2"/>
                </a:solidFill>
              </a:endParaRPr>
            </a:p>
          </p:txBody>
        </p:sp>
      </p:grpSp>
      <p:sp>
        <p:nvSpPr>
          <p:cNvPr id="217" name="Google Shape;217;p22"/>
          <p:cNvSpPr txBox="1"/>
          <p:nvPr/>
        </p:nvSpPr>
        <p:spPr>
          <a:xfrm>
            <a:off x="6414838" y="1634700"/>
            <a:ext cx="15300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9900FF"/>
                </a:solidFill>
              </a:rPr>
              <a:t>Collision resolution</a:t>
            </a:r>
            <a:endParaRPr b="1" sz="1800">
              <a:solidFill>
                <a:srgbClr val="9900FF"/>
              </a:solidFill>
            </a:endParaRPr>
          </a:p>
        </p:txBody>
      </p:sp>
      <p:grpSp>
        <p:nvGrpSpPr>
          <p:cNvPr id="218" name="Google Shape;218;p22"/>
          <p:cNvGrpSpPr/>
          <p:nvPr/>
        </p:nvGrpSpPr>
        <p:grpSpPr>
          <a:xfrm>
            <a:off x="4946363" y="1859100"/>
            <a:ext cx="1468500" cy="448800"/>
            <a:chOff x="5285425" y="3469800"/>
            <a:chExt cx="1468500" cy="448800"/>
          </a:xfrm>
        </p:grpSpPr>
        <p:cxnSp>
          <p:nvCxnSpPr>
            <p:cNvPr id="219" name="Google Shape;219;p22"/>
            <p:cNvCxnSpPr>
              <a:stCxn id="210" idx="3"/>
              <a:endCxn id="217" idx="1"/>
            </p:cNvCxnSpPr>
            <p:nvPr/>
          </p:nvCxnSpPr>
          <p:spPr>
            <a:xfrm>
              <a:off x="5285425" y="3469800"/>
              <a:ext cx="1468500" cy="0"/>
            </a:xfrm>
            <a:prstGeom prst="straightConnector1">
              <a:avLst/>
            </a:prstGeom>
            <a:solidFill>
              <a:srgbClr val="674EA7"/>
            </a:solidFill>
            <a:ln cap="flat" cmpd="sng" w="2857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220" name="Google Shape;220;p22"/>
            <p:cNvSpPr txBox="1"/>
            <p:nvPr/>
          </p:nvSpPr>
          <p:spPr>
            <a:xfrm>
              <a:off x="5285425" y="3469800"/>
              <a:ext cx="1353000" cy="44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2"/>
                  </a:solidFill>
                </a:rPr>
                <a:t>collision?</a:t>
              </a:r>
              <a:endParaRPr b="1" sz="1800">
                <a:solidFill>
                  <a:schemeClr val="dk2"/>
                </a:solidFill>
              </a:endParaRPr>
            </a:p>
          </p:txBody>
        </p:sp>
      </p:grpSp>
      <p:sp>
        <p:nvSpPr>
          <p:cNvPr id="221" name="Google Shape;221;p22"/>
          <p:cNvSpPr/>
          <p:nvPr/>
        </p:nvSpPr>
        <p:spPr>
          <a:xfrm rot="-5400000">
            <a:off x="1269200" y="1776300"/>
            <a:ext cx="215400" cy="19587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22"/>
          <p:cNvSpPr/>
          <p:nvPr/>
        </p:nvSpPr>
        <p:spPr>
          <a:xfrm rot="-5400000">
            <a:off x="2586200" y="383100"/>
            <a:ext cx="215400" cy="45927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22"/>
          <p:cNvSpPr txBox="1"/>
          <p:nvPr/>
        </p:nvSpPr>
        <p:spPr>
          <a:xfrm>
            <a:off x="870800" y="2776675"/>
            <a:ext cx="16857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</a:rPr>
              <a:t>hashing?</a:t>
            </a:r>
            <a:endParaRPr b="1" sz="1600">
              <a:solidFill>
                <a:schemeClr val="dk2"/>
              </a:solidFill>
            </a:endParaRPr>
          </a:p>
        </p:txBody>
      </p:sp>
      <p:sp>
        <p:nvSpPr>
          <p:cNvPr id="224" name="Google Shape;224;p22"/>
          <p:cNvSpPr txBox="1"/>
          <p:nvPr/>
        </p:nvSpPr>
        <p:spPr>
          <a:xfrm>
            <a:off x="2230050" y="2700475"/>
            <a:ext cx="16857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</a:rPr>
              <a:t>hashing?</a:t>
            </a:r>
            <a:endParaRPr b="1" sz="1600">
              <a:solidFill>
                <a:schemeClr val="dk2"/>
              </a:solidFill>
            </a:endParaRPr>
          </a:p>
        </p:txBody>
      </p:sp>
      <p:pic>
        <p:nvPicPr>
          <p:cNvPr id="225" name="Google Shape;225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9855" y="1320504"/>
            <a:ext cx="4588490" cy="1384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144" y="1223220"/>
            <a:ext cx="2637513" cy="15391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to hash?</a:t>
            </a:r>
            <a:endParaRPr/>
          </a:p>
        </p:txBody>
      </p:sp>
      <p:sp>
        <p:nvSpPr>
          <p:cNvPr id="232" name="Google Shape;232;p23"/>
          <p:cNvSpPr txBox="1"/>
          <p:nvPr>
            <p:ph idx="1" type="body"/>
          </p:nvPr>
        </p:nvSpPr>
        <p:spPr>
          <a:xfrm>
            <a:off x="311700" y="1152475"/>
            <a:ext cx="8520600" cy="37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will focus on two most common things to hash: </a:t>
            </a:r>
            <a:r>
              <a:rPr lang="en">
                <a:solidFill>
                  <a:srgbClr val="0000FF"/>
                </a:solidFill>
              </a:rPr>
              <a:t>ints</a:t>
            </a:r>
            <a:r>
              <a:rPr lang="en"/>
              <a:t> and </a:t>
            </a:r>
            <a:r>
              <a:rPr lang="en">
                <a:solidFill>
                  <a:srgbClr val="0000FF"/>
                </a:solidFill>
              </a:rPr>
              <a:t>strings</a:t>
            </a:r>
            <a:endParaRPr>
              <a:solidFill>
                <a:srgbClr val="0000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you have objects with several fields, it is usually best to have most of the “identifying fields” contribute to the hash to avoid collisions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Example: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class Person {</a:t>
            </a:r>
            <a:br>
              <a:rPr b="1" lang="en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  String first; String middle; String last;</a:t>
            </a:r>
            <a:br>
              <a:rPr b="1" lang="en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  Day birthday; Month birthmonth; Year birthyear;</a:t>
            </a:r>
            <a:br>
              <a:rPr b="1" lang="en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An inherent trade-off: hashing-time vs. collision-avoidance</a:t>
            </a:r>
            <a:endParaRPr/>
          </a:p>
          <a:p>
            <a:pPr indent="-331229" lvl="1" marL="914400" rtl="0" algn="l">
              <a:spcBef>
                <a:spcPts val="0"/>
              </a:spcBef>
              <a:spcAft>
                <a:spcPts val="0"/>
              </a:spcAft>
              <a:buSzPts val="1616"/>
              <a:buChar char="○"/>
            </a:pPr>
            <a:r>
              <a:rPr lang="en" sz="1616"/>
              <a:t>Use all the fields?</a:t>
            </a:r>
            <a:endParaRPr sz="1616"/>
          </a:p>
          <a:p>
            <a:pPr indent="-331229" lvl="1" marL="914400" rtl="0" algn="l">
              <a:spcBef>
                <a:spcPts val="0"/>
              </a:spcBef>
              <a:spcAft>
                <a:spcPts val="0"/>
              </a:spcAft>
              <a:buSzPts val="1616"/>
              <a:buChar char="○"/>
            </a:pPr>
            <a:r>
              <a:rPr lang="en" sz="1616"/>
              <a:t>Use only the birthdate?</a:t>
            </a:r>
            <a:endParaRPr sz="1616"/>
          </a:p>
          <a:p>
            <a:pPr indent="-331229" lvl="1" marL="914400" rtl="0" algn="l">
              <a:spcBef>
                <a:spcPts val="0"/>
              </a:spcBef>
              <a:spcAft>
                <a:spcPts val="0"/>
              </a:spcAft>
              <a:buSzPts val="1616"/>
              <a:buChar char="○"/>
            </a:pPr>
            <a:r>
              <a:rPr lang="en" sz="1616"/>
              <a:t>Admittedly, what-to-hash is often an unprincipled guess 😟</a:t>
            </a:r>
            <a:endParaRPr sz="1616"/>
          </a:p>
        </p:txBody>
      </p:sp>
      <p:pic>
        <p:nvPicPr>
          <p:cNvPr id="233" name="Google Shape;233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7016" y="2382891"/>
            <a:ext cx="315044" cy="1232171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21075" y="2897523"/>
            <a:ext cx="703439" cy="7737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225122" y="3161281"/>
            <a:ext cx="1277088" cy="12630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2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651280" y="2977443"/>
            <a:ext cx="386577" cy="2108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2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895460" y="3196825"/>
            <a:ext cx="1319141" cy="70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2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795762" y="3389641"/>
            <a:ext cx="430021" cy="1691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2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644595" y="3205240"/>
            <a:ext cx="1087641" cy="7017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2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6264031" y="3363271"/>
            <a:ext cx="536346" cy="2611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Hashing integers</a:t>
            </a:r>
            <a:endParaRPr/>
          </a:p>
        </p:txBody>
      </p:sp>
      <p:sp>
        <p:nvSpPr>
          <p:cNvPr id="246" name="Google Shape;246;p24"/>
          <p:cNvSpPr txBox="1"/>
          <p:nvPr>
            <p:ph idx="1" type="body"/>
          </p:nvPr>
        </p:nvSpPr>
        <p:spPr>
          <a:xfrm>
            <a:off x="311700" y="1152475"/>
            <a:ext cx="5874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key space = integers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Simple hash function: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Client: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h(x) = x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Library: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g(x) = h(x) % TableSize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●"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index = x % TableSize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Example: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TableSize = 10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Insert 7, 18, 41, 34, 10, 17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(As usual, ignoring corresponding data)</a:t>
            </a:r>
            <a:endParaRPr/>
          </a:p>
        </p:txBody>
      </p:sp>
      <p:grpSp>
        <p:nvGrpSpPr>
          <p:cNvPr id="247" name="Google Shape;247;p24"/>
          <p:cNvGrpSpPr/>
          <p:nvPr/>
        </p:nvGrpSpPr>
        <p:grpSpPr>
          <a:xfrm>
            <a:off x="6582000" y="796975"/>
            <a:ext cx="1089350" cy="3558850"/>
            <a:chOff x="6582000" y="796975"/>
            <a:chExt cx="1089350" cy="3558850"/>
          </a:xfrm>
        </p:grpSpPr>
        <p:grpSp>
          <p:nvGrpSpPr>
            <p:cNvPr id="248" name="Google Shape;248;p24"/>
            <p:cNvGrpSpPr/>
            <p:nvPr/>
          </p:nvGrpSpPr>
          <p:grpSpPr>
            <a:xfrm>
              <a:off x="6582000" y="796975"/>
              <a:ext cx="1089350" cy="3550950"/>
              <a:chOff x="168850" y="1152475"/>
              <a:chExt cx="1089350" cy="3550950"/>
            </a:xfrm>
          </p:grpSpPr>
          <p:grpSp>
            <p:nvGrpSpPr>
              <p:cNvPr id="249" name="Google Shape;249;p24"/>
              <p:cNvGrpSpPr/>
              <p:nvPr/>
            </p:nvGrpSpPr>
            <p:grpSpPr>
              <a:xfrm>
                <a:off x="540300" y="1152475"/>
                <a:ext cx="717900" cy="3550950"/>
                <a:chOff x="311700" y="1152475"/>
                <a:chExt cx="717900" cy="3550950"/>
              </a:xfrm>
            </p:grpSpPr>
            <p:sp>
              <p:nvSpPr>
                <p:cNvPr id="250" name="Google Shape;250;p24"/>
                <p:cNvSpPr/>
                <p:nvPr/>
              </p:nvSpPr>
              <p:spPr>
                <a:xfrm>
                  <a:off x="311700" y="1152475"/>
                  <a:ext cx="717900" cy="3555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51" name="Google Shape;251;p24"/>
                <p:cNvSpPr/>
                <p:nvPr/>
              </p:nvSpPr>
              <p:spPr>
                <a:xfrm>
                  <a:off x="311700" y="1507975"/>
                  <a:ext cx="717900" cy="3555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52" name="Google Shape;252;p24"/>
                <p:cNvSpPr/>
                <p:nvPr/>
              </p:nvSpPr>
              <p:spPr>
                <a:xfrm>
                  <a:off x="311700" y="1863475"/>
                  <a:ext cx="717900" cy="3555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53" name="Google Shape;253;p24"/>
                <p:cNvSpPr/>
                <p:nvPr/>
              </p:nvSpPr>
              <p:spPr>
                <a:xfrm>
                  <a:off x="311700" y="2218975"/>
                  <a:ext cx="717900" cy="3555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54" name="Google Shape;254;p24"/>
                <p:cNvSpPr/>
                <p:nvPr/>
              </p:nvSpPr>
              <p:spPr>
                <a:xfrm>
                  <a:off x="311700" y="4347925"/>
                  <a:ext cx="717900" cy="3555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55" name="Google Shape;255;p24"/>
                <p:cNvSpPr/>
                <p:nvPr/>
              </p:nvSpPr>
              <p:spPr>
                <a:xfrm>
                  <a:off x="311700" y="3988300"/>
                  <a:ext cx="717900" cy="3555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56" name="Google Shape;256;p24"/>
                <p:cNvSpPr/>
                <p:nvPr/>
              </p:nvSpPr>
              <p:spPr>
                <a:xfrm>
                  <a:off x="311700" y="3280025"/>
                  <a:ext cx="717900" cy="3555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257" name="Google Shape;257;p24"/>
              <p:cNvSpPr txBox="1"/>
              <p:nvPr/>
            </p:nvSpPr>
            <p:spPr>
              <a:xfrm>
                <a:off x="168850" y="11524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0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  <p:sp>
            <p:nvSpPr>
              <p:cNvPr id="258" name="Google Shape;258;p24"/>
              <p:cNvSpPr txBox="1"/>
              <p:nvPr/>
            </p:nvSpPr>
            <p:spPr>
              <a:xfrm>
                <a:off x="168850" y="15019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1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  <p:sp>
            <p:nvSpPr>
              <p:cNvPr id="259" name="Google Shape;259;p24"/>
              <p:cNvSpPr txBox="1"/>
              <p:nvPr/>
            </p:nvSpPr>
            <p:spPr>
              <a:xfrm>
                <a:off x="168850" y="18514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2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  <p:sp>
            <p:nvSpPr>
              <p:cNvPr id="260" name="Google Shape;260;p24"/>
              <p:cNvSpPr txBox="1"/>
              <p:nvPr/>
            </p:nvSpPr>
            <p:spPr>
              <a:xfrm>
                <a:off x="168850" y="22009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3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</p:grpSp>
        <p:sp>
          <p:nvSpPr>
            <p:cNvPr id="261" name="Google Shape;261;p24"/>
            <p:cNvSpPr/>
            <p:nvPr/>
          </p:nvSpPr>
          <p:spPr>
            <a:xfrm>
              <a:off x="6953450" y="2216250"/>
              <a:ext cx="717900" cy="355500"/>
            </a:xfrm>
            <a:prstGeom prst="rect">
              <a:avLst/>
            </a:prstGeom>
            <a:solidFill>
              <a:schemeClr val="lt1"/>
            </a:solidFill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Google Shape;262;p24"/>
            <p:cNvSpPr/>
            <p:nvPr/>
          </p:nvSpPr>
          <p:spPr>
            <a:xfrm>
              <a:off x="6953450" y="2571750"/>
              <a:ext cx="717900" cy="355500"/>
            </a:xfrm>
            <a:prstGeom prst="rect">
              <a:avLst/>
            </a:prstGeom>
            <a:solidFill>
              <a:schemeClr val="lt1"/>
            </a:solidFill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" name="Google Shape;263;p24"/>
            <p:cNvSpPr/>
            <p:nvPr/>
          </p:nvSpPr>
          <p:spPr>
            <a:xfrm>
              <a:off x="6953450" y="3273175"/>
              <a:ext cx="717900" cy="355500"/>
            </a:xfrm>
            <a:prstGeom prst="rect">
              <a:avLst/>
            </a:prstGeom>
            <a:solidFill>
              <a:schemeClr val="lt1"/>
            </a:solidFill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" name="Google Shape;264;p24"/>
            <p:cNvSpPr txBox="1"/>
            <p:nvPr/>
          </p:nvSpPr>
          <p:spPr>
            <a:xfrm>
              <a:off x="6582000" y="22192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4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265" name="Google Shape;265;p24"/>
            <p:cNvSpPr txBox="1"/>
            <p:nvPr/>
          </p:nvSpPr>
          <p:spPr>
            <a:xfrm>
              <a:off x="6582000" y="25747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5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266" name="Google Shape;266;p24"/>
            <p:cNvSpPr txBox="1"/>
            <p:nvPr/>
          </p:nvSpPr>
          <p:spPr>
            <a:xfrm>
              <a:off x="6582000" y="29302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6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267" name="Google Shape;267;p24"/>
            <p:cNvSpPr txBox="1"/>
            <p:nvPr/>
          </p:nvSpPr>
          <p:spPr>
            <a:xfrm>
              <a:off x="6582000" y="3276175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7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268" name="Google Shape;268;p24"/>
            <p:cNvSpPr txBox="1"/>
            <p:nvPr/>
          </p:nvSpPr>
          <p:spPr>
            <a:xfrm>
              <a:off x="6582000" y="36412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8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269" name="Google Shape;269;p24"/>
            <p:cNvSpPr txBox="1"/>
            <p:nvPr/>
          </p:nvSpPr>
          <p:spPr>
            <a:xfrm>
              <a:off x="6582000" y="4006325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9</a:t>
              </a:r>
              <a:endParaRPr i="1" sz="1500">
                <a:solidFill>
                  <a:srgbClr val="0000FF"/>
                </a:solidFill>
              </a:endParaRPr>
            </a:p>
          </p:txBody>
        </p:sp>
      </p:grpSp>
      <p:pic>
        <p:nvPicPr>
          <p:cNvPr id="270" name="Google Shape;270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81113" y="324197"/>
            <a:ext cx="5260253" cy="208873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16384" y="2369149"/>
            <a:ext cx="356051" cy="640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44036" y="2714180"/>
            <a:ext cx="512456" cy="56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2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648270" y="2696642"/>
            <a:ext cx="2312338" cy="7684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2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887410" y="2982522"/>
            <a:ext cx="2281183" cy="167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p2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086017" y="3494283"/>
            <a:ext cx="553234" cy="39216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p2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454325" y="908882"/>
            <a:ext cx="5959015" cy="3206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p2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765470" y="3335363"/>
            <a:ext cx="322985" cy="245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if the key is not an int?</a:t>
            </a:r>
            <a:endParaRPr/>
          </a:p>
        </p:txBody>
      </p:sp>
      <p:sp>
        <p:nvSpPr>
          <p:cNvPr id="283" name="Google Shape;283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keys aren’t ints, the </a:t>
            </a:r>
            <a:r>
              <a:rPr b="1" lang="en"/>
              <a:t>client</a:t>
            </a:r>
            <a:r>
              <a:rPr lang="en"/>
              <a:t> must convert to an int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Trade-off: speed and distinct keys hashing to distinct ints</a:t>
            </a:r>
            <a:endParaRPr sz="16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Common and important example: Strings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Key space </a:t>
            </a:r>
            <a:r>
              <a:rPr lang="en" sz="1600">
                <a:latin typeface="Courier New"/>
                <a:ea typeface="Courier New"/>
                <a:cs typeface="Courier New"/>
                <a:sym typeface="Courier New"/>
              </a:rPr>
              <a:t>K = s</a:t>
            </a:r>
            <a:r>
              <a:rPr baseline="-25000" lang="en" sz="1600"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en" sz="1600">
                <a:latin typeface="Courier New"/>
                <a:ea typeface="Courier New"/>
                <a:cs typeface="Courier New"/>
                <a:sym typeface="Courier New"/>
              </a:rPr>
              <a:t>s</a:t>
            </a:r>
            <a:r>
              <a:rPr baseline="-25000" lang="en" sz="1600"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" sz="1600">
                <a:latin typeface="Courier New"/>
                <a:ea typeface="Courier New"/>
                <a:cs typeface="Courier New"/>
                <a:sym typeface="Courier New"/>
              </a:rPr>
              <a:t>s</a:t>
            </a:r>
            <a:r>
              <a:rPr baseline="-25000" lang="en" sz="1600"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lang="en" sz="1600">
                <a:latin typeface="Courier New"/>
                <a:ea typeface="Courier New"/>
                <a:cs typeface="Courier New"/>
                <a:sym typeface="Courier New"/>
              </a:rPr>
              <a:t>…s</a:t>
            </a:r>
            <a:r>
              <a:rPr baseline="-25000" lang="en" sz="1600">
                <a:latin typeface="Courier New"/>
                <a:ea typeface="Courier New"/>
                <a:cs typeface="Courier New"/>
                <a:sym typeface="Courier New"/>
              </a:rPr>
              <a:t>m-1</a:t>
            </a:r>
            <a:endParaRPr baseline="-25000" sz="1600">
              <a:latin typeface="Courier New"/>
              <a:ea typeface="Courier New"/>
              <a:cs typeface="Courier New"/>
              <a:sym typeface="Courier New"/>
            </a:endParaRPr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/>
              <a:t>where s</a:t>
            </a:r>
            <a:r>
              <a:rPr baseline="-25000" lang="en" sz="1600"/>
              <a:t>i</a:t>
            </a:r>
            <a:r>
              <a:rPr lang="en" sz="1600"/>
              <a:t> are chars: s</a:t>
            </a:r>
            <a:r>
              <a:rPr baseline="-25000" lang="en" sz="1600"/>
              <a:t>i</a:t>
            </a:r>
            <a:r>
              <a:rPr lang="en" sz="1600"/>
              <a:t> ∈ [0,256]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Some choices: Which avoid collisions best?</a:t>
            </a:r>
            <a:endParaRPr sz="1600"/>
          </a:p>
        </p:txBody>
      </p:sp>
      <p:pic>
        <p:nvPicPr>
          <p:cNvPr id="284" name="Google Shape;28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83300" y="2181325"/>
            <a:ext cx="3095575" cy="2276375"/>
          </a:xfrm>
          <a:prstGeom prst="rect">
            <a:avLst/>
          </a:prstGeom>
          <a:noFill/>
          <a:ln>
            <a:noFill/>
          </a:ln>
        </p:spPr>
      </p:pic>
      <p:sp>
        <p:nvSpPr>
          <p:cNvPr id="285" name="Google Shape;285;p25"/>
          <p:cNvSpPr/>
          <p:nvPr/>
        </p:nvSpPr>
        <p:spPr>
          <a:xfrm>
            <a:off x="5452925" y="4115175"/>
            <a:ext cx="894900" cy="342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25"/>
          <p:cNvSpPr txBox="1"/>
          <p:nvPr/>
        </p:nvSpPr>
        <p:spPr>
          <a:xfrm>
            <a:off x="1270000" y="3437675"/>
            <a:ext cx="2905500" cy="1173900"/>
          </a:xfrm>
          <a:prstGeom prst="rect">
            <a:avLst/>
          </a:prstGeom>
          <a:solidFill>
            <a:srgbClr val="FFF2CC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chemeClr val="dk2"/>
                </a:solidFill>
              </a:rPr>
              <a:t>Then on the </a:t>
            </a:r>
            <a:r>
              <a:rPr b="1" lang="en" sz="1700">
                <a:solidFill>
                  <a:schemeClr val="dk2"/>
                </a:solidFill>
              </a:rPr>
              <a:t>library</a:t>
            </a:r>
            <a:r>
              <a:rPr lang="en" sz="1700">
                <a:solidFill>
                  <a:schemeClr val="dk2"/>
                </a:solidFill>
              </a:rPr>
              <a:t> side we</a:t>
            </a:r>
            <a:endParaRPr sz="17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chemeClr val="dk2"/>
                </a:solidFill>
              </a:rPr>
              <a:t>typically mod by TableSize</a:t>
            </a:r>
            <a:endParaRPr sz="1700">
              <a:solidFill>
                <a:schemeClr val="dk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dk2"/>
                </a:solidFill>
              </a:rPr>
              <a:t>to find index into the table</a:t>
            </a:r>
            <a:endParaRPr sz="1700">
              <a:solidFill>
                <a:schemeClr val="dk2"/>
              </a:solidFill>
            </a:endParaRPr>
          </a:p>
        </p:txBody>
      </p:sp>
      <p:pic>
        <p:nvPicPr>
          <p:cNvPr id="287" name="Google Shape;287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27797" y="1262698"/>
            <a:ext cx="783066" cy="2377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956112" y="1391370"/>
            <a:ext cx="883608" cy="10238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p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086127" y="2129285"/>
            <a:ext cx="478297" cy="2743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p2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007890" y="2701169"/>
            <a:ext cx="818071" cy="258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Google Shape;291;p2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492623" y="3798285"/>
            <a:ext cx="679409" cy="2661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Aside: Don’t use pow</a:t>
            </a:r>
            <a:endParaRPr/>
          </a:p>
        </p:txBody>
      </p:sp>
      <p:sp>
        <p:nvSpPr>
          <p:cNvPr id="297" name="Google Shape;297;p26"/>
          <p:cNvSpPr txBox="1"/>
          <p:nvPr>
            <p:ph idx="1" type="body"/>
          </p:nvPr>
        </p:nvSpPr>
        <p:spPr>
          <a:xfrm>
            <a:off x="311700" y="3319325"/>
            <a:ext cx="8520600" cy="15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Use Horner’s Rule (to simplify):</a:t>
            </a:r>
            <a:endParaRPr sz="2200"/>
          </a:p>
          <a:p>
            <a:pPr indent="45720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200"/>
              <a:t>= 𝑆</a:t>
            </a:r>
            <a:r>
              <a:rPr baseline="-25000" lang="en" sz="2200"/>
              <a:t>0</a:t>
            </a:r>
            <a:r>
              <a:rPr lang="en" sz="2200"/>
              <a:t> + 37 (𝑆</a:t>
            </a:r>
            <a:r>
              <a:rPr baseline="-25000" lang="en" sz="2200"/>
              <a:t>1</a:t>
            </a:r>
            <a:r>
              <a:rPr lang="en" sz="2200"/>
              <a:t> + 37 (𝑆</a:t>
            </a:r>
            <a:r>
              <a:rPr baseline="-25000" lang="en" sz="2200"/>
              <a:t>2</a:t>
            </a:r>
            <a:r>
              <a:rPr lang="en" sz="2200"/>
              <a:t> + 37 (… + 37 ⋅ 𝑆</a:t>
            </a:r>
            <a:r>
              <a:rPr baseline="-25000" lang="en" sz="2200"/>
              <a:t>𝑚−1</a:t>
            </a:r>
            <a:r>
              <a:rPr lang="en" sz="2200"/>
              <a:t>) ) )</a:t>
            </a:r>
            <a:endParaRPr sz="2200"/>
          </a:p>
        </p:txBody>
      </p:sp>
      <p:pic>
        <p:nvPicPr>
          <p:cNvPr id="298" name="Google Shape;29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152472"/>
            <a:ext cx="9144003" cy="19868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72902" y="4360772"/>
            <a:ext cx="425347" cy="99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40549" y="4261090"/>
            <a:ext cx="3696862" cy="62895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p2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592634" y="960366"/>
            <a:ext cx="1412180" cy="88785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p2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168636" y="1367705"/>
            <a:ext cx="324197" cy="35238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p2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215090" y="751360"/>
            <a:ext cx="328667" cy="3286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Specializing hash functions</a:t>
            </a:r>
            <a:endParaRPr/>
          </a:p>
        </p:txBody>
      </p:sp>
      <p:sp>
        <p:nvSpPr>
          <p:cNvPr id="309" name="Google Shape;309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400"/>
              <a:t>How might you hash differently if all your strings were web addresses (URLs)?</a:t>
            </a:r>
            <a:endParaRPr sz="2400"/>
          </a:p>
        </p:txBody>
      </p:sp>
      <p:pic>
        <p:nvPicPr>
          <p:cNvPr id="310" name="Google Shape;310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81075" y="2203317"/>
            <a:ext cx="2154047" cy="44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05089" y="1967559"/>
            <a:ext cx="771548" cy="210422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Google Shape;312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61946" y="1648316"/>
            <a:ext cx="715384" cy="2174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Aside: Combining hash functions</a:t>
            </a:r>
            <a:endParaRPr/>
          </a:p>
        </p:txBody>
      </p:sp>
      <p:sp>
        <p:nvSpPr>
          <p:cNvPr id="318" name="Google Shape;318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A few rules of thumb / tricks:</a:t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Use all 32 bits (careful, that includes negative numbers)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Use different overlapping bits for different parts of the hash</a:t>
            </a:r>
            <a:endParaRPr sz="2000"/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This is why a factor of 37</a:t>
            </a:r>
            <a:r>
              <a:rPr baseline="30000" lang="en" sz="2000"/>
              <a:t>i</a:t>
            </a:r>
            <a:r>
              <a:rPr lang="en" sz="2000"/>
              <a:t> works better than 256</a:t>
            </a:r>
            <a:r>
              <a:rPr baseline="30000" lang="en" sz="2000"/>
              <a:t>i</a:t>
            </a:r>
            <a:endParaRPr baseline="30000"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When smashing two hashes into one hash, use bitwise-xor</a:t>
            </a:r>
            <a:endParaRPr sz="2000"/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bitwise-and produces too many 0 bits</a:t>
            </a:r>
            <a:endParaRPr sz="2000"/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bitwise-or produces too many 1 bits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Rely on expertise of others; consult books and other resources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If keys are known ahead of time, choose a </a:t>
            </a:r>
            <a:r>
              <a:rPr i="1" lang="en" sz="2000"/>
              <a:t>perfect hash</a:t>
            </a:r>
            <a:endParaRPr i="1" sz="2000"/>
          </a:p>
        </p:txBody>
      </p:sp>
      <p:pic>
        <p:nvPicPr>
          <p:cNvPr id="319" name="Google Shape;319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54218" y="2009267"/>
            <a:ext cx="1509006" cy="118764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51236" y="2278334"/>
            <a:ext cx="2764299" cy="17495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97254" y="4118679"/>
            <a:ext cx="3035196" cy="1258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Collision resolution</a:t>
            </a:r>
            <a:endParaRPr/>
          </a:p>
        </p:txBody>
      </p:sp>
      <p:sp>
        <p:nvSpPr>
          <p:cNvPr id="327" name="Google Shape;327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000FF"/>
                </a:solidFill>
              </a:rPr>
              <a:t>Collision:</a:t>
            </a:r>
            <a:endParaRPr>
              <a:solidFill>
                <a:srgbClr val="0000FF"/>
              </a:solidFill>
            </a:endParaRPr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When two keys map to the same location in the hash table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We try to avoid it, but number-of-possible-keys exceeds table size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So hash tables should support </a:t>
            </a:r>
            <a:r>
              <a:rPr lang="en">
                <a:solidFill>
                  <a:srgbClr val="0000FF"/>
                </a:solidFill>
              </a:rPr>
              <a:t>collision resolution</a:t>
            </a:r>
            <a:endParaRPr>
              <a:solidFill>
                <a:srgbClr val="0000FF"/>
              </a:solidFill>
            </a:endParaRPr>
          </a:p>
          <a:p>
            <a:pPr indent="-342900" lvl="0" marL="9144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Ideas?</a:t>
            </a:r>
            <a:endParaRPr/>
          </a:p>
        </p:txBody>
      </p:sp>
      <p:pic>
        <p:nvPicPr>
          <p:cNvPr id="328" name="Google Shape;328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06540" y="539692"/>
            <a:ext cx="1408205" cy="3152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Flavors of Collision Resolution</a:t>
            </a:r>
            <a:endParaRPr/>
          </a:p>
        </p:txBody>
      </p:sp>
      <p:sp>
        <p:nvSpPr>
          <p:cNvPr id="334" name="Google Shape;334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Separate Chaining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Open Addressing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Linear Probing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Quadratic Probing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Double Hashing</a:t>
            </a:r>
            <a:endParaRPr/>
          </a:p>
        </p:txBody>
      </p:sp>
      <p:pic>
        <p:nvPicPr>
          <p:cNvPr id="335" name="Google Shape;335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4422" y="1538713"/>
            <a:ext cx="1870994" cy="77082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9305" y="2550124"/>
            <a:ext cx="337311" cy="1173563"/>
          </a:xfrm>
          <a:prstGeom prst="rect">
            <a:avLst/>
          </a:prstGeom>
          <a:noFill/>
          <a:ln>
            <a:noFill/>
          </a:ln>
        </p:spPr>
      </p:pic>
      <p:pic>
        <p:nvPicPr>
          <p:cNvPr id="337" name="Google Shape;337;p3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70296" y="2871176"/>
            <a:ext cx="434358" cy="2662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Separate Chaining</a:t>
            </a:r>
            <a:endParaRPr/>
          </a:p>
        </p:txBody>
      </p:sp>
      <p:sp>
        <p:nvSpPr>
          <p:cNvPr id="343" name="Google Shape;343;p31"/>
          <p:cNvSpPr txBox="1"/>
          <p:nvPr>
            <p:ph idx="1" type="body"/>
          </p:nvPr>
        </p:nvSpPr>
        <p:spPr>
          <a:xfrm>
            <a:off x="4483475" y="1152475"/>
            <a:ext cx="43488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</a:rPr>
              <a:t>Chaining</a:t>
            </a:r>
            <a:r>
              <a:rPr lang="en"/>
              <a:t>: All keys that map to the same table location are kept in a list (a.k.a. a “chain” or “bucket”)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Insertion Algorithm: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Check if duplicate exists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h(K) -&gt; int -&gt; index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LL.find(K) at index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If no duplicate, LL.insert(K) at index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Example: insert 10, 22, 107, 12, 42 </a:t>
            </a:r>
            <a:r>
              <a:rPr lang="en"/>
              <a:t>with mod hashing and TableSize = 10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Delete?</a:t>
            </a:r>
            <a:endParaRPr/>
          </a:p>
        </p:txBody>
      </p:sp>
      <p:grpSp>
        <p:nvGrpSpPr>
          <p:cNvPr id="344" name="Google Shape;344;p31"/>
          <p:cNvGrpSpPr/>
          <p:nvPr/>
        </p:nvGrpSpPr>
        <p:grpSpPr>
          <a:xfrm>
            <a:off x="257400" y="1254175"/>
            <a:ext cx="1089350" cy="3558850"/>
            <a:chOff x="6582000" y="796975"/>
            <a:chExt cx="1089350" cy="3558850"/>
          </a:xfrm>
        </p:grpSpPr>
        <p:grpSp>
          <p:nvGrpSpPr>
            <p:cNvPr id="345" name="Google Shape;345;p31"/>
            <p:cNvGrpSpPr/>
            <p:nvPr/>
          </p:nvGrpSpPr>
          <p:grpSpPr>
            <a:xfrm>
              <a:off x="6582000" y="796975"/>
              <a:ext cx="1089350" cy="3550950"/>
              <a:chOff x="168850" y="1152475"/>
              <a:chExt cx="1089350" cy="3550950"/>
            </a:xfrm>
          </p:grpSpPr>
          <p:grpSp>
            <p:nvGrpSpPr>
              <p:cNvPr id="346" name="Google Shape;346;p31"/>
              <p:cNvGrpSpPr/>
              <p:nvPr/>
            </p:nvGrpSpPr>
            <p:grpSpPr>
              <a:xfrm>
                <a:off x="540300" y="1152475"/>
                <a:ext cx="717900" cy="3550950"/>
                <a:chOff x="311700" y="1152475"/>
                <a:chExt cx="717900" cy="3550950"/>
              </a:xfrm>
            </p:grpSpPr>
            <p:sp>
              <p:nvSpPr>
                <p:cNvPr id="347" name="Google Shape;347;p31"/>
                <p:cNvSpPr/>
                <p:nvPr/>
              </p:nvSpPr>
              <p:spPr>
                <a:xfrm>
                  <a:off x="311700" y="1152475"/>
                  <a:ext cx="717900" cy="3555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48" name="Google Shape;348;p31"/>
                <p:cNvSpPr/>
                <p:nvPr/>
              </p:nvSpPr>
              <p:spPr>
                <a:xfrm>
                  <a:off x="311700" y="1507975"/>
                  <a:ext cx="717900" cy="3555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49" name="Google Shape;349;p31"/>
                <p:cNvSpPr/>
                <p:nvPr/>
              </p:nvSpPr>
              <p:spPr>
                <a:xfrm>
                  <a:off x="311700" y="1863475"/>
                  <a:ext cx="717900" cy="3555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50" name="Google Shape;350;p31"/>
                <p:cNvSpPr/>
                <p:nvPr/>
              </p:nvSpPr>
              <p:spPr>
                <a:xfrm>
                  <a:off x="311700" y="2218975"/>
                  <a:ext cx="717900" cy="3555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51" name="Google Shape;351;p31"/>
                <p:cNvSpPr/>
                <p:nvPr/>
              </p:nvSpPr>
              <p:spPr>
                <a:xfrm>
                  <a:off x="311700" y="4347925"/>
                  <a:ext cx="717900" cy="3555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52" name="Google Shape;352;p31"/>
                <p:cNvSpPr/>
                <p:nvPr/>
              </p:nvSpPr>
              <p:spPr>
                <a:xfrm>
                  <a:off x="311700" y="3988300"/>
                  <a:ext cx="717900" cy="3555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53" name="Google Shape;353;p31"/>
                <p:cNvSpPr/>
                <p:nvPr/>
              </p:nvSpPr>
              <p:spPr>
                <a:xfrm>
                  <a:off x="311700" y="3280025"/>
                  <a:ext cx="717900" cy="3555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354" name="Google Shape;354;p31"/>
              <p:cNvSpPr txBox="1"/>
              <p:nvPr/>
            </p:nvSpPr>
            <p:spPr>
              <a:xfrm>
                <a:off x="168850" y="11524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0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  <p:sp>
            <p:nvSpPr>
              <p:cNvPr id="355" name="Google Shape;355;p31"/>
              <p:cNvSpPr txBox="1"/>
              <p:nvPr/>
            </p:nvSpPr>
            <p:spPr>
              <a:xfrm>
                <a:off x="168850" y="15019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1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  <p:sp>
            <p:nvSpPr>
              <p:cNvPr id="356" name="Google Shape;356;p31"/>
              <p:cNvSpPr txBox="1"/>
              <p:nvPr/>
            </p:nvSpPr>
            <p:spPr>
              <a:xfrm>
                <a:off x="168850" y="18514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2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  <p:sp>
            <p:nvSpPr>
              <p:cNvPr id="357" name="Google Shape;357;p31"/>
              <p:cNvSpPr txBox="1"/>
              <p:nvPr/>
            </p:nvSpPr>
            <p:spPr>
              <a:xfrm>
                <a:off x="168850" y="22009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3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</p:grpSp>
        <p:sp>
          <p:nvSpPr>
            <p:cNvPr id="358" name="Google Shape;358;p31"/>
            <p:cNvSpPr/>
            <p:nvPr/>
          </p:nvSpPr>
          <p:spPr>
            <a:xfrm>
              <a:off x="6953450" y="2216250"/>
              <a:ext cx="717900" cy="355500"/>
            </a:xfrm>
            <a:prstGeom prst="rect">
              <a:avLst/>
            </a:prstGeom>
            <a:solidFill>
              <a:schemeClr val="lt1"/>
            </a:solidFill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" name="Google Shape;359;p31"/>
            <p:cNvSpPr/>
            <p:nvPr/>
          </p:nvSpPr>
          <p:spPr>
            <a:xfrm>
              <a:off x="6953450" y="2571750"/>
              <a:ext cx="717900" cy="355500"/>
            </a:xfrm>
            <a:prstGeom prst="rect">
              <a:avLst/>
            </a:prstGeom>
            <a:solidFill>
              <a:schemeClr val="lt1"/>
            </a:solidFill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" name="Google Shape;360;p31"/>
            <p:cNvSpPr/>
            <p:nvPr/>
          </p:nvSpPr>
          <p:spPr>
            <a:xfrm>
              <a:off x="6953450" y="3273175"/>
              <a:ext cx="717900" cy="355500"/>
            </a:xfrm>
            <a:prstGeom prst="rect">
              <a:avLst/>
            </a:prstGeom>
            <a:solidFill>
              <a:schemeClr val="lt1"/>
            </a:solidFill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1" name="Google Shape;361;p31"/>
            <p:cNvSpPr txBox="1"/>
            <p:nvPr/>
          </p:nvSpPr>
          <p:spPr>
            <a:xfrm>
              <a:off x="6582000" y="22192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4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362" name="Google Shape;362;p31"/>
            <p:cNvSpPr txBox="1"/>
            <p:nvPr/>
          </p:nvSpPr>
          <p:spPr>
            <a:xfrm>
              <a:off x="6582000" y="25747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5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363" name="Google Shape;363;p31"/>
            <p:cNvSpPr txBox="1"/>
            <p:nvPr/>
          </p:nvSpPr>
          <p:spPr>
            <a:xfrm>
              <a:off x="6582000" y="29302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6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364" name="Google Shape;364;p31"/>
            <p:cNvSpPr txBox="1"/>
            <p:nvPr/>
          </p:nvSpPr>
          <p:spPr>
            <a:xfrm>
              <a:off x="6582000" y="3276175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7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365" name="Google Shape;365;p31"/>
            <p:cNvSpPr txBox="1"/>
            <p:nvPr/>
          </p:nvSpPr>
          <p:spPr>
            <a:xfrm>
              <a:off x="6582000" y="36412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8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366" name="Google Shape;366;p31"/>
            <p:cNvSpPr txBox="1"/>
            <p:nvPr/>
          </p:nvSpPr>
          <p:spPr>
            <a:xfrm>
              <a:off x="6582000" y="4006325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9</a:t>
              </a:r>
              <a:endParaRPr i="1" sz="1500">
                <a:solidFill>
                  <a:srgbClr val="0000FF"/>
                </a:solidFill>
              </a:endParaRPr>
            </a:p>
          </p:txBody>
        </p:sp>
      </p:grpSp>
      <p:pic>
        <p:nvPicPr>
          <p:cNvPr id="367" name="Google Shape;367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54961" y="2690253"/>
            <a:ext cx="699608" cy="230871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Google Shape;368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57078" y="4246305"/>
            <a:ext cx="241209" cy="63849"/>
          </a:xfrm>
          <a:prstGeom prst="rect">
            <a:avLst/>
          </a:prstGeom>
          <a:noFill/>
          <a:ln>
            <a:noFill/>
          </a:ln>
        </p:spPr>
      </p:pic>
      <p:pic>
        <p:nvPicPr>
          <p:cNvPr id="369" name="Google Shape;369;p3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57288" y="4230775"/>
            <a:ext cx="311902" cy="99242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" name="Google Shape;370;p3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022467" y="1184948"/>
            <a:ext cx="6406955" cy="321395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" name="Google Shape;371;p3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652488" y="1878790"/>
            <a:ext cx="6268292" cy="2431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372" name="Google Shape;372;p3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138775" y="2106918"/>
            <a:ext cx="506309" cy="2039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Motivating Hash Tables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82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/>
              <a:t>For dictionary with n key/value pairs</a:t>
            </a:r>
            <a:endParaRPr sz="2200"/>
          </a:p>
          <a:p>
            <a:pPr indent="457200" lvl="0" marL="2743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200">
                <a:latin typeface="Courier New"/>
                <a:ea typeface="Courier New"/>
                <a:cs typeface="Courier New"/>
                <a:sym typeface="Courier New"/>
              </a:rPr>
              <a:t>insert	find 		delete</a:t>
            </a:r>
            <a:endParaRPr b="1" sz="2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68300" lvl="0" marL="457200" rtl="0" algn="l">
              <a:spcBef>
                <a:spcPts val="120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Unsorted linked-list	O(n)*		O(n)		O(n)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Unsorted array		O(n)*		O(n)		O(n)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Sorted linked list		O(n)		O(n)		O(n)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Sorted array			O(n)		O(log n)	O(n)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i="1" lang="en" sz="2200">
                <a:solidFill>
                  <a:srgbClr val="0000FF"/>
                </a:solidFill>
              </a:rPr>
              <a:t>Balanced</a:t>
            </a:r>
            <a:r>
              <a:rPr lang="en" sz="2200"/>
              <a:t> tree			O(log n)	O(log n)	O(log n)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600"/>
              <a:t>* Assuming we must check to see if the key has already been inserted. Cost becomes cost of a find operation, inserting itself is O(1).</a:t>
            </a:r>
            <a:endParaRPr sz="1600"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4482" y="2154885"/>
            <a:ext cx="287301" cy="1590667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5328" y="3681634"/>
            <a:ext cx="267749" cy="422762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584326" y="3891809"/>
            <a:ext cx="3760920" cy="146802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157455" y="2251145"/>
            <a:ext cx="489100" cy="14812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Separate Chaining</a:t>
            </a:r>
            <a:endParaRPr/>
          </a:p>
        </p:txBody>
      </p:sp>
      <p:sp>
        <p:nvSpPr>
          <p:cNvPr id="378" name="Google Shape;378;p32"/>
          <p:cNvSpPr txBox="1"/>
          <p:nvPr>
            <p:ph idx="1" type="body"/>
          </p:nvPr>
        </p:nvSpPr>
        <p:spPr>
          <a:xfrm>
            <a:off x="2010825" y="1152475"/>
            <a:ext cx="68214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</a:rPr>
              <a:t>Chaining</a:t>
            </a:r>
            <a:r>
              <a:rPr lang="en"/>
              <a:t>: All keys that map to the same table location are kept in a list (a.k.a. a “chain” or “bucket”)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/>
              <a:t>Worst case time for find?</a:t>
            </a:r>
            <a:endParaRPr b="1"/>
          </a:p>
        </p:txBody>
      </p:sp>
      <p:grpSp>
        <p:nvGrpSpPr>
          <p:cNvPr id="379" name="Google Shape;379;p32"/>
          <p:cNvGrpSpPr/>
          <p:nvPr/>
        </p:nvGrpSpPr>
        <p:grpSpPr>
          <a:xfrm>
            <a:off x="257400" y="1254175"/>
            <a:ext cx="1089350" cy="3558850"/>
            <a:chOff x="6582000" y="796975"/>
            <a:chExt cx="1089350" cy="3558850"/>
          </a:xfrm>
        </p:grpSpPr>
        <p:grpSp>
          <p:nvGrpSpPr>
            <p:cNvPr id="380" name="Google Shape;380;p32"/>
            <p:cNvGrpSpPr/>
            <p:nvPr/>
          </p:nvGrpSpPr>
          <p:grpSpPr>
            <a:xfrm>
              <a:off x="6582000" y="796975"/>
              <a:ext cx="1089350" cy="3550950"/>
              <a:chOff x="168850" y="1152475"/>
              <a:chExt cx="1089350" cy="3550950"/>
            </a:xfrm>
          </p:grpSpPr>
          <p:grpSp>
            <p:nvGrpSpPr>
              <p:cNvPr id="381" name="Google Shape;381;p32"/>
              <p:cNvGrpSpPr/>
              <p:nvPr/>
            </p:nvGrpSpPr>
            <p:grpSpPr>
              <a:xfrm>
                <a:off x="540300" y="1152475"/>
                <a:ext cx="717900" cy="3550950"/>
                <a:chOff x="311700" y="1152475"/>
                <a:chExt cx="717900" cy="3550950"/>
              </a:xfrm>
            </p:grpSpPr>
            <p:sp>
              <p:nvSpPr>
                <p:cNvPr id="382" name="Google Shape;382;p32"/>
                <p:cNvSpPr/>
                <p:nvPr/>
              </p:nvSpPr>
              <p:spPr>
                <a:xfrm>
                  <a:off x="311700" y="1152475"/>
                  <a:ext cx="717900" cy="3555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83" name="Google Shape;383;p32"/>
                <p:cNvSpPr/>
                <p:nvPr/>
              </p:nvSpPr>
              <p:spPr>
                <a:xfrm>
                  <a:off x="311700" y="1507975"/>
                  <a:ext cx="717900" cy="3555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84" name="Google Shape;384;p32"/>
                <p:cNvSpPr/>
                <p:nvPr/>
              </p:nvSpPr>
              <p:spPr>
                <a:xfrm>
                  <a:off x="311700" y="1863475"/>
                  <a:ext cx="717900" cy="3555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85" name="Google Shape;385;p32"/>
                <p:cNvSpPr/>
                <p:nvPr/>
              </p:nvSpPr>
              <p:spPr>
                <a:xfrm>
                  <a:off x="311700" y="2218975"/>
                  <a:ext cx="717900" cy="3555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86" name="Google Shape;386;p32"/>
                <p:cNvSpPr/>
                <p:nvPr/>
              </p:nvSpPr>
              <p:spPr>
                <a:xfrm>
                  <a:off x="311700" y="4347925"/>
                  <a:ext cx="717900" cy="3555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87" name="Google Shape;387;p32"/>
                <p:cNvSpPr/>
                <p:nvPr/>
              </p:nvSpPr>
              <p:spPr>
                <a:xfrm>
                  <a:off x="311700" y="3988300"/>
                  <a:ext cx="717900" cy="3555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88" name="Google Shape;388;p32"/>
                <p:cNvSpPr/>
                <p:nvPr/>
              </p:nvSpPr>
              <p:spPr>
                <a:xfrm>
                  <a:off x="311700" y="3280025"/>
                  <a:ext cx="717900" cy="3555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389" name="Google Shape;389;p32"/>
              <p:cNvSpPr txBox="1"/>
              <p:nvPr/>
            </p:nvSpPr>
            <p:spPr>
              <a:xfrm>
                <a:off x="168850" y="11524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0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  <p:sp>
            <p:nvSpPr>
              <p:cNvPr id="390" name="Google Shape;390;p32"/>
              <p:cNvSpPr txBox="1"/>
              <p:nvPr/>
            </p:nvSpPr>
            <p:spPr>
              <a:xfrm>
                <a:off x="168850" y="15019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1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  <p:sp>
            <p:nvSpPr>
              <p:cNvPr id="391" name="Google Shape;391;p32"/>
              <p:cNvSpPr txBox="1"/>
              <p:nvPr/>
            </p:nvSpPr>
            <p:spPr>
              <a:xfrm>
                <a:off x="168850" y="18514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2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  <p:sp>
            <p:nvSpPr>
              <p:cNvPr id="392" name="Google Shape;392;p32"/>
              <p:cNvSpPr txBox="1"/>
              <p:nvPr/>
            </p:nvSpPr>
            <p:spPr>
              <a:xfrm>
                <a:off x="168850" y="2200975"/>
                <a:ext cx="371400" cy="34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en" sz="1500">
                    <a:solidFill>
                      <a:srgbClr val="0000FF"/>
                    </a:solidFill>
                  </a:rPr>
                  <a:t>3</a:t>
                </a:r>
                <a:endParaRPr i="1" sz="1500">
                  <a:solidFill>
                    <a:srgbClr val="0000FF"/>
                  </a:solidFill>
                </a:endParaRPr>
              </a:p>
            </p:txBody>
          </p:sp>
        </p:grpSp>
        <p:sp>
          <p:nvSpPr>
            <p:cNvPr id="393" name="Google Shape;393;p32"/>
            <p:cNvSpPr/>
            <p:nvPr/>
          </p:nvSpPr>
          <p:spPr>
            <a:xfrm>
              <a:off x="6953450" y="2216250"/>
              <a:ext cx="717900" cy="355500"/>
            </a:xfrm>
            <a:prstGeom prst="rect">
              <a:avLst/>
            </a:prstGeom>
            <a:solidFill>
              <a:schemeClr val="lt1"/>
            </a:solidFill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4" name="Google Shape;394;p32"/>
            <p:cNvSpPr/>
            <p:nvPr/>
          </p:nvSpPr>
          <p:spPr>
            <a:xfrm>
              <a:off x="6953450" y="2571750"/>
              <a:ext cx="717900" cy="355500"/>
            </a:xfrm>
            <a:prstGeom prst="rect">
              <a:avLst/>
            </a:prstGeom>
            <a:solidFill>
              <a:schemeClr val="lt1"/>
            </a:solidFill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" name="Google Shape;395;p32"/>
            <p:cNvSpPr/>
            <p:nvPr/>
          </p:nvSpPr>
          <p:spPr>
            <a:xfrm>
              <a:off x="6953450" y="3273175"/>
              <a:ext cx="717900" cy="355500"/>
            </a:xfrm>
            <a:prstGeom prst="rect">
              <a:avLst/>
            </a:prstGeom>
            <a:solidFill>
              <a:schemeClr val="lt1"/>
            </a:solidFill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" name="Google Shape;396;p32"/>
            <p:cNvSpPr txBox="1"/>
            <p:nvPr/>
          </p:nvSpPr>
          <p:spPr>
            <a:xfrm>
              <a:off x="6582000" y="22192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4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397" name="Google Shape;397;p32"/>
            <p:cNvSpPr txBox="1"/>
            <p:nvPr/>
          </p:nvSpPr>
          <p:spPr>
            <a:xfrm>
              <a:off x="6582000" y="25747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5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398" name="Google Shape;398;p32"/>
            <p:cNvSpPr txBox="1"/>
            <p:nvPr/>
          </p:nvSpPr>
          <p:spPr>
            <a:xfrm>
              <a:off x="6582000" y="29302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6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399" name="Google Shape;399;p32"/>
            <p:cNvSpPr txBox="1"/>
            <p:nvPr/>
          </p:nvSpPr>
          <p:spPr>
            <a:xfrm>
              <a:off x="6582000" y="3276175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7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400" name="Google Shape;400;p32"/>
            <p:cNvSpPr txBox="1"/>
            <p:nvPr/>
          </p:nvSpPr>
          <p:spPr>
            <a:xfrm>
              <a:off x="6582000" y="3641250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8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401" name="Google Shape;401;p32"/>
            <p:cNvSpPr txBox="1"/>
            <p:nvPr/>
          </p:nvSpPr>
          <p:spPr>
            <a:xfrm>
              <a:off x="6582000" y="4006325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9</a:t>
              </a:r>
              <a:endParaRPr i="1" sz="1500">
                <a:solidFill>
                  <a:srgbClr val="0000FF"/>
                </a:solidFill>
              </a:endParaRPr>
            </a:p>
          </p:txBody>
        </p:sp>
      </p:grpSp>
      <p:pic>
        <p:nvPicPr>
          <p:cNvPr id="402" name="Google Shape;402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3474" y="2488023"/>
            <a:ext cx="4662682" cy="23278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Thoughts on separate chaining</a:t>
            </a:r>
            <a:endParaRPr/>
          </a:p>
        </p:txBody>
      </p:sp>
      <p:sp>
        <p:nvSpPr>
          <p:cNvPr id="408" name="Google Shape;408;p33"/>
          <p:cNvSpPr txBox="1"/>
          <p:nvPr>
            <p:ph idx="1" type="body"/>
          </p:nvPr>
        </p:nvSpPr>
        <p:spPr>
          <a:xfrm>
            <a:off x="311700" y="1152475"/>
            <a:ext cx="8520600" cy="39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Worst-case time for find?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Linear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But only with really bad luck or bad hash function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So not worth avoiding (e.g., with balanced trees at each bucket)</a:t>
            </a:r>
            <a:endParaRPr/>
          </a:p>
          <a:p>
            <a:pPr indent="-32258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600"/>
              <a:t>Keep # of items in each bucket small</a:t>
            </a:r>
            <a:endParaRPr sz="1600"/>
          </a:p>
          <a:p>
            <a:pPr indent="-32258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600"/>
              <a:t>Overhead of AVL tree, etc. not worth it if small # items per bucket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Beyond asymptotic complexity, some “data-structure engineering” can improve constant factors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Linked list vs. array or a hybrid of the two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Move-to-front (part of Project 2)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Leave room for 1 element (or 2?) in the table itself, to optimize constant factors for the common case</a:t>
            </a:r>
            <a:endParaRPr/>
          </a:p>
          <a:p>
            <a:pPr indent="-32258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600"/>
              <a:t>A time-space trade-off…</a:t>
            </a:r>
            <a:endParaRPr sz="1600"/>
          </a:p>
        </p:txBody>
      </p:sp>
      <p:pic>
        <p:nvPicPr>
          <p:cNvPr id="409" name="Google Shape;409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11752" y="2055163"/>
            <a:ext cx="3604724" cy="125746"/>
          </a:xfrm>
          <a:prstGeom prst="rect">
            <a:avLst/>
          </a:prstGeom>
          <a:noFill/>
          <a:ln>
            <a:noFill/>
          </a:ln>
        </p:spPr>
      </p:pic>
      <p:pic>
        <p:nvPicPr>
          <p:cNvPr id="410" name="Google Shape;410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07567" y="1278856"/>
            <a:ext cx="926625" cy="5896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rigorous separate chaining analysis</a:t>
            </a:r>
            <a:endParaRPr/>
          </a:p>
        </p:txBody>
      </p:sp>
      <p:sp>
        <p:nvSpPr>
          <p:cNvPr id="416" name="Google Shape;416;p34"/>
          <p:cNvSpPr txBox="1"/>
          <p:nvPr>
            <p:ph idx="1" type="body"/>
          </p:nvPr>
        </p:nvSpPr>
        <p:spPr>
          <a:xfrm>
            <a:off x="311700" y="1152475"/>
            <a:ext cx="8520600" cy="387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Definition: The </a:t>
            </a:r>
            <a:r>
              <a:rPr lang="en">
                <a:solidFill>
                  <a:srgbClr val="0000FF"/>
                </a:solidFill>
              </a:rPr>
              <a:t>load factor</a:t>
            </a:r>
            <a:r>
              <a:rPr lang="en"/>
              <a:t>, </a:t>
            </a:r>
            <a:r>
              <a:rPr b="1" lang="en" sz="2400">
                <a:solidFill>
                  <a:schemeClr val="dk1"/>
                </a:solidFill>
              </a:rPr>
              <a:t>𝝀</a:t>
            </a:r>
            <a:r>
              <a:rPr lang="en"/>
              <a:t>, of a hash table is:</a:t>
            </a:r>
            <a:endParaRPr/>
          </a:p>
          <a:p>
            <a:pPr indent="457200" lvl="0" marL="45720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number of elements</a:t>
            </a:r>
            <a:endParaRPr b="1"/>
          </a:p>
          <a:p>
            <a:pPr indent="457200" lvl="0" marL="45720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Under chaining, the average number of elements per bucket is _____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So if some inserts are followed by </a:t>
            </a:r>
            <a:r>
              <a:rPr i="1" lang="en"/>
              <a:t>random</a:t>
            </a:r>
            <a:r>
              <a:rPr lang="en"/>
              <a:t> finds, then on average: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Each unsuccessful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find</a:t>
            </a:r>
            <a:r>
              <a:rPr lang="en"/>
              <a:t> compares against ____ items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Each successful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find</a:t>
            </a:r>
            <a:r>
              <a:rPr lang="en"/>
              <a:t> compares against _____ items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big should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TableSize</a:t>
            </a:r>
            <a:r>
              <a:rPr lang="en"/>
              <a:t> be??</a:t>
            </a:r>
            <a:endParaRPr/>
          </a:p>
        </p:txBody>
      </p:sp>
      <p:pic>
        <p:nvPicPr>
          <p:cNvPr id="417" name="Google Shape;417;p34"/>
          <p:cNvPicPr preferRelativeResize="0"/>
          <p:nvPr/>
        </p:nvPicPr>
        <p:blipFill rotWithShape="1">
          <a:blip r:embed="rId3">
            <a:alphaModFix/>
          </a:blip>
          <a:srcRect b="21928" l="0" r="0" t="15474"/>
          <a:stretch/>
        </p:blipFill>
        <p:spPr>
          <a:xfrm>
            <a:off x="1663150" y="1654850"/>
            <a:ext cx="3089724" cy="10583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18" name="Google Shape;418;p34"/>
          <p:cNvCxnSpPr/>
          <p:nvPr/>
        </p:nvCxnSpPr>
        <p:spPr>
          <a:xfrm rot="10800000">
            <a:off x="3867775" y="1876050"/>
            <a:ext cx="1520100" cy="963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419" name="Google Shape;419;p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27265" y="1233849"/>
            <a:ext cx="286685" cy="426531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367094" y="1979338"/>
            <a:ext cx="2428856" cy="17499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529237" y="2300905"/>
            <a:ext cx="2010774" cy="504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2" name="Google Shape;422;p3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16158" y="2556927"/>
            <a:ext cx="6772855" cy="510236"/>
          </a:xfrm>
          <a:prstGeom prst="rect">
            <a:avLst/>
          </a:prstGeom>
          <a:noFill/>
          <a:ln>
            <a:noFill/>
          </a:ln>
        </p:spPr>
      </p:pic>
      <p:pic>
        <p:nvPicPr>
          <p:cNvPr id="423" name="Google Shape;423;p3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462057" y="3515030"/>
            <a:ext cx="259800" cy="407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424" name="Google Shape;424;p3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041570" y="3923455"/>
            <a:ext cx="553111" cy="32206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5" name="Google Shape;425;p3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538405" y="3688644"/>
            <a:ext cx="2977776" cy="120229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6" name="Google Shape;426;p34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903676" y="4513693"/>
            <a:ext cx="542074" cy="3027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Load factor?</a:t>
            </a:r>
            <a:endParaRPr/>
          </a:p>
        </p:txBody>
      </p:sp>
      <p:pic>
        <p:nvPicPr>
          <p:cNvPr id="432" name="Google Shape;432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35927" y="1152475"/>
            <a:ext cx="4955799" cy="3943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33" name="Google Shape;433;p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83056" y="1635933"/>
            <a:ext cx="1023505" cy="12828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Load factor?</a:t>
            </a:r>
            <a:endParaRPr/>
          </a:p>
        </p:txBody>
      </p:sp>
      <p:pic>
        <p:nvPicPr>
          <p:cNvPr id="439" name="Google Shape;439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30213" y="1152475"/>
            <a:ext cx="6083574" cy="3926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Load factor?</a:t>
            </a:r>
            <a:endParaRPr/>
          </a:p>
        </p:txBody>
      </p:sp>
      <p:pic>
        <p:nvPicPr>
          <p:cNvPr id="445" name="Google Shape;445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93404" y="1017725"/>
            <a:ext cx="5157200" cy="4125776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Google Shape;446;p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23522" y="1853461"/>
            <a:ext cx="1264803" cy="20614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0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Load factor?</a:t>
            </a:r>
            <a:endParaRPr/>
          </a:p>
        </p:txBody>
      </p:sp>
      <p:pic>
        <p:nvPicPr>
          <p:cNvPr id="452" name="Google Shape;452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34891" y="1017725"/>
            <a:ext cx="6274209" cy="41257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Idea: “Big Array”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1972750" y="1152475"/>
            <a:ext cx="6859500" cy="377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Possible keys = student #</a:t>
            </a:r>
            <a:br>
              <a:rPr lang="en" sz="2000"/>
            </a:br>
            <a:r>
              <a:rPr lang="en" sz="2000"/>
              <a:t>	0 .... 9,999,999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insert(2)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find(2)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delete(2)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Runtime of these operations? _______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/>
              <a:t>Why haven’t we been using this?</a:t>
            </a:r>
            <a:endParaRPr sz="2000"/>
          </a:p>
        </p:txBody>
      </p:sp>
      <p:grpSp>
        <p:nvGrpSpPr>
          <p:cNvPr id="73" name="Google Shape;73;p15"/>
          <p:cNvGrpSpPr/>
          <p:nvPr/>
        </p:nvGrpSpPr>
        <p:grpSpPr>
          <a:xfrm>
            <a:off x="702250" y="1152475"/>
            <a:ext cx="717950" cy="3771900"/>
            <a:chOff x="168850" y="1152475"/>
            <a:chExt cx="717950" cy="3771900"/>
          </a:xfrm>
        </p:grpSpPr>
        <p:grpSp>
          <p:nvGrpSpPr>
            <p:cNvPr id="74" name="Google Shape;74;p15"/>
            <p:cNvGrpSpPr/>
            <p:nvPr/>
          </p:nvGrpSpPr>
          <p:grpSpPr>
            <a:xfrm>
              <a:off x="540300" y="1152475"/>
              <a:ext cx="346500" cy="3771900"/>
              <a:chOff x="311700" y="1152475"/>
              <a:chExt cx="346500" cy="3771900"/>
            </a:xfrm>
          </p:grpSpPr>
          <p:sp>
            <p:nvSpPr>
              <p:cNvPr id="75" name="Google Shape;75;p15"/>
              <p:cNvSpPr/>
              <p:nvPr/>
            </p:nvSpPr>
            <p:spPr>
              <a:xfrm>
                <a:off x="311700" y="1152475"/>
                <a:ext cx="346500" cy="355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" name="Google Shape;76;p15"/>
              <p:cNvSpPr/>
              <p:nvPr/>
            </p:nvSpPr>
            <p:spPr>
              <a:xfrm>
                <a:off x="311700" y="1507975"/>
                <a:ext cx="346500" cy="355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" name="Google Shape;77;p15"/>
              <p:cNvSpPr/>
              <p:nvPr/>
            </p:nvSpPr>
            <p:spPr>
              <a:xfrm>
                <a:off x="311700" y="1863475"/>
                <a:ext cx="346500" cy="355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15"/>
              <p:cNvSpPr/>
              <p:nvPr/>
            </p:nvSpPr>
            <p:spPr>
              <a:xfrm>
                <a:off x="311700" y="2218975"/>
                <a:ext cx="346500" cy="355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15"/>
              <p:cNvSpPr/>
              <p:nvPr/>
            </p:nvSpPr>
            <p:spPr>
              <a:xfrm>
                <a:off x="311700" y="2574475"/>
                <a:ext cx="346500" cy="12834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...</a:t>
                </a:r>
                <a:endParaRPr/>
              </a:p>
            </p:txBody>
          </p:sp>
          <p:sp>
            <p:nvSpPr>
              <p:cNvPr id="80" name="Google Shape;80;p15"/>
              <p:cNvSpPr/>
              <p:nvPr/>
            </p:nvSpPr>
            <p:spPr>
              <a:xfrm>
                <a:off x="311700" y="4568875"/>
                <a:ext cx="346500" cy="355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15"/>
              <p:cNvSpPr/>
              <p:nvPr/>
            </p:nvSpPr>
            <p:spPr>
              <a:xfrm>
                <a:off x="311700" y="4213375"/>
                <a:ext cx="346500" cy="355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" name="Google Shape;82;p15"/>
              <p:cNvSpPr/>
              <p:nvPr/>
            </p:nvSpPr>
            <p:spPr>
              <a:xfrm>
                <a:off x="311700" y="3857875"/>
                <a:ext cx="346500" cy="355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83" name="Google Shape;83;p15"/>
            <p:cNvSpPr txBox="1"/>
            <p:nvPr/>
          </p:nvSpPr>
          <p:spPr>
            <a:xfrm>
              <a:off x="168850" y="1152475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0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84" name="Google Shape;84;p15"/>
            <p:cNvSpPr txBox="1"/>
            <p:nvPr/>
          </p:nvSpPr>
          <p:spPr>
            <a:xfrm>
              <a:off x="168850" y="1501975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1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85" name="Google Shape;85;p15"/>
            <p:cNvSpPr txBox="1"/>
            <p:nvPr/>
          </p:nvSpPr>
          <p:spPr>
            <a:xfrm>
              <a:off x="168850" y="1851475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2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86" name="Google Shape;86;p15"/>
            <p:cNvSpPr txBox="1"/>
            <p:nvPr/>
          </p:nvSpPr>
          <p:spPr>
            <a:xfrm>
              <a:off x="168850" y="2200975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3</a:t>
              </a:r>
              <a:endParaRPr i="1" sz="1500">
                <a:solidFill>
                  <a:srgbClr val="0000FF"/>
                </a:solidFill>
              </a:endParaRPr>
            </a:p>
          </p:txBody>
        </p:sp>
      </p:grpSp>
      <p:sp>
        <p:nvSpPr>
          <p:cNvPr id="87" name="Google Shape;87;p15"/>
          <p:cNvSpPr txBox="1"/>
          <p:nvPr/>
        </p:nvSpPr>
        <p:spPr>
          <a:xfrm>
            <a:off x="-44400" y="4568875"/>
            <a:ext cx="1110900" cy="34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0000FF"/>
                </a:solidFill>
              </a:rPr>
              <a:t>9,999,999</a:t>
            </a:r>
            <a:endParaRPr i="1" sz="1500">
              <a:solidFill>
                <a:srgbClr val="0000FF"/>
              </a:solidFill>
            </a:endParaRPr>
          </a:p>
        </p:txBody>
      </p:sp>
      <p:pic>
        <p:nvPicPr>
          <p:cNvPr id="88" name="Google Shape;8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89560" y="440253"/>
            <a:ext cx="1561048" cy="539017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86201" y="1860977"/>
            <a:ext cx="496529" cy="174834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78372" y="1930306"/>
            <a:ext cx="592789" cy="254052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87865" y="1809243"/>
            <a:ext cx="803770" cy="384412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152676" y="1957152"/>
            <a:ext cx="238205" cy="196169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622693" y="3562282"/>
            <a:ext cx="727260" cy="4055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Motivating Hash Tables</a:t>
            </a:r>
            <a:endParaRPr/>
          </a:p>
        </p:txBody>
      </p:sp>
      <p:sp>
        <p:nvSpPr>
          <p:cNvPr id="99" name="Google Shape;99;p16"/>
          <p:cNvSpPr txBox="1"/>
          <p:nvPr>
            <p:ph idx="1" type="body"/>
          </p:nvPr>
        </p:nvSpPr>
        <p:spPr>
          <a:xfrm>
            <a:off x="311700" y="1152475"/>
            <a:ext cx="8520600" cy="382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For dictionary with n key/value pairs</a:t>
            </a:r>
            <a:endParaRPr sz="2200"/>
          </a:p>
          <a:p>
            <a:pPr indent="457200" lvl="0" marL="2743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200">
                <a:latin typeface="Courier New"/>
                <a:ea typeface="Courier New"/>
                <a:cs typeface="Courier New"/>
                <a:sym typeface="Courier New"/>
              </a:rPr>
              <a:t>insert	find 		delete</a:t>
            </a:r>
            <a:endParaRPr b="1" sz="2200">
              <a:latin typeface="Courier New"/>
              <a:ea typeface="Courier New"/>
              <a:cs typeface="Courier New"/>
              <a:sym typeface="Courier New"/>
            </a:endParaRPr>
          </a:p>
          <a:p>
            <a:pPr indent="-368300" lvl="0" marL="457200" rtl="0" algn="l">
              <a:spcBef>
                <a:spcPts val="120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Unsorted linked-list	O(n)*		O(n)		O(n)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Unsorted array		O(n)*		O(n)		O(n)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Sorted linked list		O(n)		O(n)		O(n)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Sorted array			O(n)		O(log n)	O(n)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Balanced tree			O(log n)	O(log n)	O(log n)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200"/>
              <a:buChar char="●"/>
            </a:pPr>
            <a:r>
              <a:rPr b="1" lang="en" sz="2200">
                <a:solidFill>
                  <a:srgbClr val="0000FF"/>
                </a:solidFill>
              </a:rPr>
              <a:t>Hash table			O(1)</a:t>
            </a:r>
            <a:r>
              <a:rPr b="1" lang="en" sz="2200">
                <a:solidFill>
                  <a:srgbClr val="FF0000"/>
                </a:solidFill>
              </a:rPr>
              <a:t>**</a:t>
            </a:r>
            <a:r>
              <a:rPr b="1" lang="en" sz="2200">
                <a:solidFill>
                  <a:srgbClr val="0000FF"/>
                </a:solidFill>
              </a:rPr>
              <a:t>		O(1)		O(1)</a:t>
            </a:r>
            <a:endParaRPr b="1" sz="22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rgbClr val="FF0000"/>
                </a:solidFill>
              </a:rPr>
              <a:t>** Average complexity</a:t>
            </a:r>
            <a:endParaRPr b="1">
              <a:solidFill>
                <a:srgbClr val="FF0000"/>
              </a:solidFill>
            </a:endParaRPr>
          </a:p>
        </p:txBody>
      </p:sp>
      <p:pic>
        <p:nvPicPr>
          <p:cNvPr id="100" name="Google Shape;10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89356" y="4281198"/>
            <a:ext cx="3546465" cy="104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Hash Tables</a:t>
            </a:r>
            <a:endParaRPr/>
          </a:p>
        </p:txBody>
      </p:sp>
      <p:sp>
        <p:nvSpPr>
          <p:cNvPr id="106" name="Google Shape;106;p17"/>
          <p:cNvSpPr txBox="1"/>
          <p:nvPr>
            <p:ph idx="1" type="body"/>
          </p:nvPr>
        </p:nvSpPr>
        <p:spPr>
          <a:xfrm>
            <a:off x="311700" y="1152475"/>
            <a:ext cx="8520600" cy="382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i="1" lang="en" sz="2000"/>
              <a:t>m</a:t>
            </a:r>
            <a:r>
              <a:rPr lang="en" sz="2000"/>
              <a:t> = possible keys (e.g. possible student no., 9,999,999)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i="1" lang="en" sz="2000"/>
              <a:t>n</a:t>
            </a:r>
            <a:r>
              <a:rPr lang="en" sz="2000"/>
              <a:t> = no. of expected keys (e.g. total students, 180 in CSE332)</a:t>
            </a:r>
            <a:endParaRPr sz="20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We expect our table to have only </a:t>
            </a:r>
            <a:r>
              <a:rPr i="1" lang="en" sz="1900"/>
              <a:t>n</a:t>
            </a:r>
            <a:r>
              <a:rPr lang="en" sz="1900"/>
              <a:t> items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i="1" lang="en" sz="1900"/>
              <a:t>n</a:t>
            </a:r>
            <a:r>
              <a:rPr lang="en" sz="1900"/>
              <a:t> is much less than </a:t>
            </a:r>
            <a:r>
              <a:rPr i="1" lang="en" sz="1900"/>
              <a:t>m</a:t>
            </a:r>
            <a:r>
              <a:rPr lang="en" sz="1900"/>
              <a:t> (often written </a:t>
            </a:r>
            <a:r>
              <a:rPr b="1" i="1" lang="en" sz="1900"/>
              <a:t>n</a:t>
            </a:r>
            <a:r>
              <a:rPr b="1" lang="en" sz="1900"/>
              <a:t> &lt;&lt; </a:t>
            </a:r>
            <a:r>
              <a:rPr b="1" i="1" lang="en" sz="1900"/>
              <a:t>m</a:t>
            </a:r>
            <a:r>
              <a:rPr lang="en" sz="1900"/>
              <a:t>)</a:t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Many dictionaries have this property</a:t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Compiler: variable names in a file &lt;&lt; possible variable names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Database: enrolled student names &lt;&lt; possible student names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AI: Chess-board configurations considered by the current player vs. All possible chess-board configurations</a:t>
            </a:r>
            <a:endParaRPr sz="2000"/>
          </a:p>
        </p:txBody>
      </p:sp>
      <p:pic>
        <p:nvPicPr>
          <p:cNvPr id="107" name="Google Shape;10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3729" y="1374860"/>
            <a:ext cx="6469823" cy="2585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8582" y="1642499"/>
            <a:ext cx="420735" cy="3295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872075" y="1883321"/>
            <a:ext cx="459296" cy="494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092354" y="2331360"/>
            <a:ext cx="875701" cy="3012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3031" y="3515183"/>
            <a:ext cx="1017158" cy="771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1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509512" y="3516021"/>
            <a:ext cx="1566916" cy="132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1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904551" y="3887317"/>
            <a:ext cx="1040978" cy="698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Hash Tables</a:t>
            </a:r>
            <a:endParaRPr/>
          </a:p>
        </p:txBody>
      </p:sp>
      <p:sp>
        <p:nvSpPr>
          <p:cNvPr id="119" name="Google Shape;11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Aim for constant-time (i.e., O(1)) find, insert, and delete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“On average” under some reasonable assumptions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hash table is an array of some fixed size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Basic idea:</a:t>
            </a:r>
            <a:endParaRPr/>
          </a:p>
        </p:txBody>
      </p:sp>
      <p:grpSp>
        <p:nvGrpSpPr>
          <p:cNvPr id="120" name="Google Shape;120;p18"/>
          <p:cNvGrpSpPr/>
          <p:nvPr/>
        </p:nvGrpSpPr>
        <p:grpSpPr>
          <a:xfrm>
            <a:off x="7909725" y="1152475"/>
            <a:ext cx="717950" cy="3771900"/>
            <a:chOff x="168850" y="1152475"/>
            <a:chExt cx="717950" cy="3771900"/>
          </a:xfrm>
        </p:grpSpPr>
        <p:grpSp>
          <p:nvGrpSpPr>
            <p:cNvPr id="121" name="Google Shape;121;p18"/>
            <p:cNvGrpSpPr/>
            <p:nvPr/>
          </p:nvGrpSpPr>
          <p:grpSpPr>
            <a:xfrm>
              <a:off x="540300" y="1152475"/>
              <a:ext cx="346500" cy="3771900"/>
              <a:chOff x="311700" y="1152475"/>
              <a:chExt cx="346500" cy="3771900"/>
            </a:xfrm>
          </p:grpSpPr>
          <p:sp>
            <p:nvSpPr>
              <p:cNvPr id="122" name="Google Shape;122;p18"/>
              <p:cNvSpPr/>
              <p:nvPr/>
            </p:nvSpPr>
            <p:spPr>
              <a:xfrm>
                <a:off x="311700" y="1152475"/>
                <a:ext cx="346500" cy="355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3" name="Google Shape;123;p18"/>
              <p:cNvSpPr/>
              <p:nvPr/>
            </p:nvSpPr>
            <p:spPr>
              <a:xfrm>
                <a:off x="311700" y="1507975"/>
                <a:ext cx="346500" cy="355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18"/>
              <p:cNvSpPr/>
              <p:nvPr/>
            </p:nvSpPr>
            <p:spPr>
              <a:xfrm>
                <a:off x="311700" y="1863475"/>
                <a:ext cx="346500" cy="355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" name="Google Shape;125;p18"/>
              <p:cNvSpPr/>
              <p:nvPr/>
            </p:nvSpPr>
            <p:spPr>
              <a:xfrm>
                <a:off x="311700" y="2218975"/>
                <a:ext cx="346500" cy="355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" name="Google Shape;126;p18"/>
              <p:cNvSpPr/>
              <p:nvPr/>
            </p:nvSpPr>
            <p:spPr>
              <a:xfrm>
                <a:off x="311700" y="2574475"/>
                <a:ext cx="346500" cy="12834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/>
                  <a:t>...</a:t>
                </a:r>
                <a:endParaRPr/>
              </a:p>
            </p:txBody>
          </p:sp>
          <p:sp>
            <p:nvSpPr>
              <p:cNvPr id="127" name="Google Shape;127;p18"/>
              <p:cNvSpPr/>
              <p:nvPr/>
            </p:nvSpPr>
            <p:spPr>
              <a:xfrm>
                <a:off x="311700" y="4568875"/>
                <a:ext cx="346500" cy="355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" name="Google Shape;128;p18"/>
              <p:cNvSpPr/>
              <p:nvPr/>
            </p:nvSpPr>
            <p:spPr>
              <a:xfrm>
                <a:off x="311700" y="4213375"/>
                <a:ext cx="346500" cy="355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9" name="Google Shape;129;p18"/>
              <p:cNvSpPr/>
              <p:nvPr/>
            </p:nvSpPr>
            <p:spPr>
              <a:xfrm>
                <a:off x="311700" y="3857875"/>
                <a:ext cx="346500" cy="3555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30" name="Google Shape;130;p18"/>
            <p:cNvSpPr txBox="1"/>
            <p:nvPr/>
          </p:nvSpPr>
          <p:spPr>
            <a:xfrm>
              <a:off x="168850" y="1152475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0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131" name="Google Shape;131;p18"/>
            <p:cNvSpPr txBox="1"/>
            <p:nvPr/>
          </p:nvSpPr>
          <p:spPr>
            <a:xfrm>
              <a:off x="168850" y="1501975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1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132" name="Google Shape;132;p18"/>
            <p:cNvSpPr txBox="1"/>
            <p:nvPr/>
          </p:nvSpPr>
          <p:spPr>
            <a:xfrm>
              <a:off x="168850" y="1851475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2</a:t>
              </a:r>
              <a:endParaRPr i="1" sz="1500">
                <a:solidFill>
                  <a:srgbClr val="0000FF"/>
                </a:solidFill>
              </a:endParaRPr>
            </a:p>
          </p:txBody>
        </p:sp>
        <p:sp>
          <p:nvSpPr>
            <p:cNvPr id="133" name="Google Shape;133;p18"/>
            <p:cNvSpPr txBox="1"/>
            <p:nvPr/>
          </p:nvSpPr>
          <p:spPr>
            <a:xfrm>
              <a:off x="168850" y="2200975"/>
              <a:ext cx="371400" cy="34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en" sz="1500">
                  <a:solidFill>
                    <a:srgbClr val="0000FF"/>
                  </a:solidFill>
                </a:rPr>
                <a:t>3</a:t>
              </a:r>
              <a:endParaRPr i="1" sz="1500">
                <a:solidFill>
                  <a:srgbClr val="0000FF"/>
                </a:solidFill>
              </a:endParaRPr>
            </a:p>
          </p:txBody>
        </p:sp>
      </p:grpSp>
      <p:sp>
        <p:nvSpPr>
          <p:cNvPr id="134" name="Google Shape;134;p18"/>
          <p:cNvSpPr txBox="1"/>
          <p:nvPr/>
        </p:nvSpPr>
        <p:spPr>
          <a:xfrm>
            <a:off x="6989450" y="4568875"/>
            <a:ext cx="1297500" cy="34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0000FF"/>
                </a:solidFill>
              </a:rPr>
              <a:t>tableSize - 1</a:t>
            </a:r>
            <a:endParaRPr i="1" sz="1500">
              <a:solidFill>
                <a:srgbClr val="0000FF"/>
              </a:solidFill>
            </a:endParaRPr>
          </a:p>
        </p:txBody>
      </p:sp>
      <p:sp>
        <p:nvSpPr>
          <p:cNvPr id="135" name="Google Shape;135;p18"/>
          <p:cNvSpPr/>
          <p:nvPr/>
        </p:nvSpPr>
        <p:spPr>
          <a:xfrm>
            <a:off x="833417" y="2889099"/>
            <a:ext cx="2180650" cy="1679775"/>
          </a:xfrm>
          <a:custGeom>
            <a:rect b="b" l="l" r="r" t="t"/>
            <a:pathLst>
              <a:path extrusionOk="0" h="67191" w="87226">
                <a:moveTo>
                  <a:pt x="44504" y="374"/>
                </a:moveTo>
                <a:cubicBezTo>
                  <a:pt x="35698" y="-652"/>
                  <a:pt x="15606" y="545"/>
                  <a:pt x="8595" y="8582"/>
                </a:cubicBezTo>
                <a:cubicBezTo>
                  <a:pt x="1584" y="16619"/>
                  <a:pt x="-2776" y="38848"/>
                  <a:pt x="2439" y="48595"/>
                </a:cubicBezTo>
                <a:cubicBezTo>
                  <a:pt x="7654" y="58342"/>
                  <a:pt x="29114" y="68089"/>
                  <a:pt x="39887" y="67063"/>
                </a:cubicBezTo>
                <a:cubicBezTo>
                  <a:pt x="50660" y="66037"/>
                  <a:pt x="59466" y="48510"/>
                  <a:pt x="67075" y="42439"/>
                </a:cubicBezTo>
                <a:cubicBezTo>
                  <a:pt x="74684" y="36369"/>
                  <a:pt x="82807" y="35684"/>
                  <a:pt x="85543" y="30640"/>
                </a:cubicBezTo>
                <a:cubicBezTo>
                  <a:pt x="88279" y="25596"/>
                  <a:pt x="87509" y="14823"/>
                  <a:pt x="83491" y="12173"/>
                </a:cubicBezTo>
                <a:cubicBezTo>
                  <a:pt x="79473" y="9523"/>
                  <a:pt x="67931" y="16705"/>
                  <a:pt x="61433" y="14738"/>
                </a:cubicBezTo>
                <a:cubicBezTo>
                  <a:pt x="54935" y="12772"/>
                  <a:pt x="53310" y="1400"/>
                  <a:pt x="44504" y="374"/>
                </a:cubicBezTo>
                <a:close/>
              </a:path>
            </a:pathLst>
          </a:custGeom>
          <a:solidFill>
            <a:srgbClr val="674EA7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6" name="Google Shape;136;p18"/>
          <p:cNvSpPr txBox="1"/>
          <p:nvPr/>
        </p:nvSpPr>
        <p:spPr>
          <a:xfrm>
            <a:off x="0" y="4568875"/>
            <a:ext cx="38475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</a:rPr>
              <a:t>Key space (integers, strings, etc)</a:t>
            </a:r>
            <a:endParaRPr b="1" sz="1800">
              <a:solidFill>
                <a:schemeClr val="dk2"/>
              </a:solidFill>
            </a:endParaRPr>
          </a:p>
        </p:txBody>
      </p:sp>
      <p:sp>
        <p:nvSpPr>
          <p:cNvPr id="137" name="Google Shape;137;p18"/>
          <p:cNvSpPr txBox="1"/>
          <p:nvPr/>
        </p:nvSpPr>
        <p:spPr>
          <a:xfrm>
            <a:off x="3014075" y="3321600"/>
            <a:ext cx="5811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</a:rPr>
              <a:t>key</a:t>
            </a:r>
            <a:endParaRPr b="1" sz="1800">
              <a:solidFill>
                <a:srgbClr val="FF0000"/>
              </a:solidFill>
            </a:endParaRPr>
          </a:p>
        </p:txBody>
      </p:sp>
      <p:sp>
        <p:nvSpPr>
          <p:cNvPr id="138" name="Google Shape;138;p18"/>
          <p:cNvSpPr txBox="1"/>
          <p:nvPr/>
        </p:nvSpPr>
        <p:spPr>
          <a:xfrm>
            <a:off x="4862550" y="3321600"/>
            <a:ext cx="5811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6AA84F"/>
                </a:solidFill>
              </a:rPr>
              <a:t>int</a:t>
            </a:r>
            <a:endParaRPr b="1" sz="1800">
              <a:solidFill>
                <a:srgbClr val="6AA84F"/>
              </a:solidFill>
            </a:endParaRPr>
          </a:p>
        </p:txBody>
      </p:sp>
      <p:sp>
        <p:nvSpPr>
          <p:cNvPr id="139" name="Google Shape;139;p18"/>
          <p:cNvSpPr txBox="1"/>
          <p:nvPr/>
        </p:nvSpPr>
        <p:spPr>
          <a:xfrm>
            <a:off x="6711025" y="3321600"/>
            <a:ext cx="7842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000FF"/>
                </a:solidFill>
              </a:rPr>
              <a:t>index</a:t>
            </a:r>
            <a:endParaRPr b="1" sz="1800">
              <a:solidFill>
                <a:srgbClr val="0000FF"/>
              </a:solidFill>
            </a:endParaRPr>
          </a:p>
        </p:txBody>
      </p:sp>
      <p:grpSp>
        <p:nvGrpSpPr>
          <p:cNvPr id="140" name="Google Shape;140;p18"/>
          <p:cNvGrpSpPr/>
          <p:nvPr/>
        </p:nvGrpSpPr>
        <p:grpSpPr>
          <a:xfrm>
            <a:off x="3552425" y="3546000"/>
            <a:ext cx="1353000" cy="525000"/>
            <a:chOff x="3552425" y="3546000"/>
            <a:chExt cx="1353000" cy="525000"/>
          </a:xfrm>
        </p:grpSpPr>
        <p:cxnSp>
          <p:nvCxnSpPr>
            <p:cNvPr id="141" name="Google Shape;141;p18"/>
            <p:cNvCxnSpPr>
              <a:stCxn id="137" idx="3"/>
              <a:endCxn id="138" idx="1"/>
            </p:cNvCxnSpPr>
            <p:nvPr/>
          </p:nvCxnSpPr>
          <p:spPr>
            <a:xfrm>
              <a:off x="3595175" y="3546000"/>
              <a:ext cx="1267500" cy="0"/>
            </a:xfrm>
            <a:prstGeom prst="straightConnector1">
              <a:avLst/>
            </a:prstGeom>
            <a:noFill/>
            <a:ln cap="flat" cmpd="sng" w="2857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142" name="Google Shape;142;p18"/>
            <p:cNvSpPr txBox="1"/>
            <p:nvPr/>
          </p:nvSpPr>
          <p:spPr>
            <a:xfrm>
              <a:off x="3552425" y="3622200"/>
              <a:ext cx="1353000" cy="44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2"/>
                  </a:solidFill>
                </a:rPr>
                <a:t>hash(key)</a:t>
              </a:r>
              <a:endParaRPr b="1" sz="1800">
                <a:solidFill>
                  <a:schemeClr val="dk2"/>
                </a:solidFill>
              </a:endParaRPr>
            </a:p>
          </p:txBody>
        </p:sp>
      </p:grpSp>
      <p:grpSp>
        <p:nvGrpSpPr>
          <p:cNvPr id="143" name="Google Shape;143;p18"/>
          <p:cNvGrpSpPr/>
          <p:nvPr/>
        </p:nvGrpSpPr>
        <p:grpSpPr>
          <a:xfrm>
            <a:off x="5400900" y="3546000"/>
            <a:ext cx="1353000" cy="525000"/>
            <a:chOff x="5400900" y="3546000"/>
            <a:chExt cx="1353000" cy="525000"/>
          </a:xfrm>
        </p:grpSpPr>
        <p:cxnSp>
          <p:nvCxnSpPr>
            <p:cNvPr id="144" name="Google Shape;144;p18"/>
            <p:cNvCxnSpPr>
              <a:stCxn id="138" idx="3"/>
              <a:endCxn id="139" idx="1"/>
            </p:cNvCxnSpPr>
            <p:nvPr/>
          </p:nvCxnSpPr>
          <p:spPr>
            <a:xfrm>
              <a:off x="5443650" y="3546000"/>
              <a:ext cx="1267500" cy="0"/>
            </a:xfrm>
            <a:prstGeom prst="straightConnector1">
              <a:avLst/>
            </a:prstGeom>
            <a:solidFill>
              <a:srgbClr val="674EA7"/>
            </a:solidFill>
            <a:ln cap="flat" cmpd="sng" w="2857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145" name="Google Shape;145;p18"/>
            <p:cNvSpPr txBox="1"/>
            <p:nvPr/>
          </p:nvSpPr>
          <p:spPr>
            <a:xfrm>
              <a:off x="5400900" y="3622200"/>
              <a:ext cx="1353000" cy="44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2"/>
                  </a:solidFill>
                </a:rPr>
                <a:t>mod by table size</a:t>
              </a:r>
              <a:endParaRPr b="1" sz="1800">
                <a:solidFill>
                  <a:schemeClr val="dk2"/>
                </a:solidFill>
              </a:endParaRPr>
            </a:p>
          </p:txBody>
        </p:sp>
      </p:grpSp>
      <p:cxnSp>
        <p:nvCxnSpPr>
          <p:cNvPr id="146" name="Google Shape;146;p18"/>
          <p:cNvCxnSpPr>
            <a:stCxn id="139" idx="3"/>
            <a:endCxn id="129" idx="1"/>
          </p:cNvCxnSpPr>
          <p:nvPr/>
        </p:nvCxnSpPr>
        <p:spPr>
          <a:xfrm>
            <a:off x="7495225" y="3546000"/>
            <a:ext cx="786000" cy="4896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147" name="Google Shape;14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98958" y="3198844"/>
            <a:ext cx="1544283" cy="10271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75611" y="4444174"/>
            <a:ext cx="1578233" cy="5751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23080" y="4632908"/>
            <a:ext cx="762257" cy="2727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083083" y="2390296"/>
            <a:ext cx="2655706" cy="2131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1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694485" y="2260226"/>
            <a:ext cx="2873381" cy="1027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1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001280" y="2871811"/>
            <a:ext cx="1123337" cy="4001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1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652515" y="3391038"/>
            <a:ext cx="1307384" cy="9158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Hash Tables vs Balanced Trees</a:t>
            </a:r>
            <a:endParaRPr/>
          </a:p>
        </p:txBody>
      </p:sp>
      <p:sp>
        <p:nvSpPr>
          <p:cNvPr id="159" name="Google Shape;159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Both implement the Dictionary ADT:</a:t>
            </a:r>
            <a:endParaRPr sz="21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b="1" lang="en" sz="1900">
                <a:latin typeface="Courier New"/>
                <a:ea typeface="Courier New"/>
                <a:cs typeface="Courier New"/>
                <a:sym typeface="Courier New"/>
              </a:rPr>
              <a:t>find</a:t>
            </a:r>
            <a:r>
              <a:rPr lang="en" sz="1900"/>
              <a:t>, </a:t>
            </a:r>
            <a:r>
              <a:rPr b="1" lang="en" sz="1900">
                <a:latin typeface="Courier New"/>
                <a:ea typeface="Courier New"/>
                <a:cs typeface="Courier New"/>
                <a:sym typeface="Courier New"/>
              </a:rPr>
              <a:t>delete</a:t>
            </a:r>
            <a:r>
              <a:rPr lang="en" sz="1900"/>
              <a:t>, </a:t>
            </a:r>
            <a:r>
              <a:rPr b="1" lang="en" sz="1900">
                <a:latin typeface="Courier New"/>
                <a:ea typeface="Courier New"/>
                <a:cs typeface="Courier New"/>
                <a:sym typeface="Courier New"/>
              </a:rPr>
              <a:t>insert</a:t>
            </a:r>
            <a:endParaRPr b="1" sz="19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Hash tables O(1) on average (assuming few collisions)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Balanced trees O(log n) worst-case</a:t>
            </a:r>
            <a:endParaRPr sz="19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Constant-time is better, right?</a:t>
            </a:r>
            <a:endParaRPr sz="21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Yes, but what if we want to </a:t>
            </a:r>
            <a:r>
              <a:rPr b="1" lang="en" sz="1900">
                <a:latin typeface="Courier New"/>
                <a:ea typeface="Courier New"/>
                <a:cs typeface="Courier New"/>
                <a:sym typeface="Courier New"/>
              </a:rPr>
              <a:t>findMin</a:t>
            </a:r>
            <a:r>
              <a:rPr lang="en" sz="1900"/>
              <a:t>, </a:t>
            </a:r>
            <a:r>
              <a:rPr b="1" lang="en" sz="1900">
                <a:latin typeface="Courier New"/>
                <a:ea typeface="Courier New"/>
                <a:cs typeface="Courier New"/>
                <a:sym typeface="Courier New"/>
              </a:rPr>
              <a:t>findMax</a:t>
            </a:r>
            <a:r>
              <a:rPr lang="en" sz="1900"/>
              <a:t>, </a:t>
            </a:r>
            <a:r>
              <a:rPr b="1" lang="en" sz="1900">
                <a:latin typeface="Courier New"/>
                <a:ea typeface="Courier New"/>
                <a:cs typeface="Courier New"/>
                <a:sym typeface="Courier New"/>
              </a:rPr>
              <a:t>predecessor</a:t>
            </a:r>
            <a:r>
              <a:rPr lang="en" sz="1900"/>
              <a:t>, </a:t>
            </a:r>
            <a:r>
              <a:rPr b="1" lang="en" sz="1900">
                <a:latin typeface="Courier New"/>
                <a:ea typeface="Courier New"/>
                <a:cs typeface="Courier New"/>
                <a:sym typeface="Courier New"/>
              </a:rPr>
              <a:t>successor</a:t>
            </a:r>
            <a:r>
              <a:rPr lang="en" sz="1900"/>
              <a:t>, </a:t>
            </a:r>
            <a:r>
              <a:rPr b="1" lang="en" sz="1900">
                <a:latin typeface="Courier New"/>
                <a:ea typeface="Courier New"/>
                <a:cs typeface="Courier New"/>
                <a:sym typeface="Courier New"/>
              </a:rPr>
              <a:t>printSorted</a:t>
            </a:r>
            <a:r>
              <a:rPr lang="en" sz="1900"/>
              <a:t>?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Hashtables are not designed to efficiently implement these sortedness operations</a:t>
            </a:r>
            <a:endParaRPr sz="19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Your textbook considers hash tables to be a different ADT</a:t>
            </a:r>
            <a:endParaRPr sz="21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Not so important to argue over the definitions</a:t>
            </a:r>
            <a:endParaRPr sz="1900"/>
          </a:p>
        </p:txBody>
      </p:sp>
      <p:pic>
        <p:nvPicPr>
          <p:cNvPr id="160" name="Google Shape;16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7367" y="1125589"/>
            <a:ext cx="3823579" cy="11184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55251" y="3230335"/>
            <a:ext cx="2234380" cy="1050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78008" y="4249637"/>
            <a:ext cx="475083" cy="7824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Hash Functions</a:t>
            </a:r>
            <a:endParaRPr/>
          </a:p>
        </p:txBody>
      </p:sp>
      <p:sp>
        <p:nvSpPr>
          <p:cNvPr id="168" name="Google Shape;16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An ideal </a:t>
            </a:r>
            <a:r>
              <a:rPr lang="en" sz="2000" u="sng"/>
              <a:t>hash function</a:t>
            </a:r>
            <a:r>
              <a:rPr lang="en" sz="2000"/>
              <a:t>:</a:t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Is </a:t>
            </a:r>
            <a:r>
              <a:rPr b="1" lang="en" sz="2000">
                <a:solidFill>
                  <a:srgbClr val="0000FF"/>
                </a:solidFill>
              </a:rPr>
              <a:t>fast</a:t>
            </a:r>
            <a:r>
              <a:rPr lang="en" sz="2000"/>
              <a:t> to compute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“Rarely” hashes two “used” keys to the </a:t>
            </a:r>
            <a:r>
              <a:rPr b="1" lang="en" sz="2000">
                <a:solidFill>
                  <a:srgbClr val="0000FF"/>
                </a:solidFill>
              </a:rPr>
              <a:t>same index</a:t>
            </a:r>
            <a:endParaRPr b="1" sz="2000">
              <a:solidFill>
                <a:srgbClr val="0000FF"/>
              </a:solidFill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Often impossible in theory; easy in practice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Will handle collisions a bit later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What would be the hash function signature if our keys are student #s?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What would a </a:t>
            </a:r>
            <a:r>
              <a:rPr b="1" lang="en">
                <a:solidFill>
                  <a:srgbClr val="FF0000"/>
                </a:solidFill>
              </a:rPr>
              <a:t>bad</a:t>
            </a:r>
            <a:r>
              <a:rPr lang="en"/>
              <a:t> hash function if our keys are student #s?</a:t>
            </a:r>
            <a:endParaRPr sz="1800"/>
          </a:p>
        </p:txBody>
      </p:sp>
      <p:pic>
        <p:nvPicPr>
          <p:cNvPr id="169" name="Google Shape;16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57534" y="1630162"/>
            <a:ext cx="5379807" cy="4681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75299" y="1806562"/>
            <a:ext cx="169468" cy="1482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173805" y="2416932"/>
            <a:ext cx="1563074" cy="490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2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335739" y="3505418"/>
            <a:ext cx="1523047" cy="104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2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775799" y="3230162"/>
            <a:ext cx="3765180" cy="349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2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896701" y="3549646"/>
            <a:ext cx="2424315" cy="447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2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886180" y="4496587"/>
            <a:ext cx="1264863" cy="4123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20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2529377" y="4527927"/>
            <a:ext cx="470403" cy="4704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Who hashes what?</a:t>
            </a:r>
            <a:endParaRPr/>
          </a:p>
        </p:txBody>
      </p:sp>
      <p:sp>
        <p:nvSpPr>
          <p:cNvPr id="182" name="Google Shape;182;p21"/>
          <p:cNvSpPr txBox="1"/>
          <p:nvPr>
            <p:ph idx="1" type="body"/>
          </p:nvPr>
        </p:nvSpPr>
        <p:spPr>
          <a:xfrm>
            <a:off x="311700" y="1152475"/>
            <a:ext cx="8520600" cy="39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Hash tables can be generic.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To store keys of type </a:t>
            </a:r>
            <a:r>
              <a:rPr b="1"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E</a:t>
            </a:r>
            <a:r>
              <a:rPr lang="en"/>
              <a:t>, we just need to be able to: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Test equality: are you the </a:t>
            </a:r>
            <a:r>
              <a:rPr b="1"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E</a:t>
            </a:r>
            <a:r>
              <a:rPr lang="en"/>
              <a:t> I’m looking for?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Hash: convert any </a:t>
            </a:r>
            <a:r>
              <a:rPr b="1"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E</a:t>
            </a:r>
            <a:r>
              <a:rPr lang="en"/>
              <a:t> to an int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When hash tables are a reusable library, the division of responsibility generally breaks down into two roles: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We will learn both roles, but most programmers “in the real world” spend more time as clients while understanding the library</a:t>
            </a:r>
            <a:endParaRPr/>
          </a:p>
        </p:txBody>
      </p:sp>
      <p:sp>
        <p:nvSpPr>
          <p:cNvPr id="183" name="Google Shape;183;p21"/>
          <p:cNvSpPr/>
          <p:nvPr/>
        </p:nvSpPr>
        <p:spPr>
          <a:xfrm>
            <a:off x="679700" y="3334425"/>
            <a:ext cx="2039100" cy="987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</a:rPr>
              <a:t>Client</a:t>
            </a:r>
            <a:endParaRPr b="1" sz="2000">
              <a:solidFill>
                <a:schemeClr val="dk1"/>
              </a:solidFill>
            </a:endParaRPr>
          </a:p>
        </p:txBody>
      </p:sp>
      <p:sp>
        <p:nvSpPr>
          <p:cNvPr id="184" name="Google Shape;184;p21"/>
          <p:cNvSpPr txBox="1"/>
          <p:nvPr/>
        </p:nvSpPr>
        <p:spPr>
          <a:xfrm>
            <a:off x="917013" y="3384975"/>
            <a:ext cx="4116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E</a:t>
            </a:r>
            <a:endParaRPr b="1" sz="180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5" name="Google Shape;185;p21"/>
          <p:cNvSpPr txBox="1"/>
          <p:nvPr/>
        </p:nvSpPr>
        <p:spPr>
          <a:xfrm>
            <a:off x="2595838" y="3384975"/>
            <a:ext cx="5811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6AA84F"/>
                </a:solidFill>
              </a:rPr>
              <a:t>int</a:t>
            </a:r>
            <a:endParaRPr b="1" sz="1800">
              <a:solidFill>
                <a:srgbClr val="6AA84F"/>
              </a:solidFill>
            </a:endParaRPr>
          </a:p>
        </p:txBody>
      </p:sp>
      <p:sp>
        <p:nvSpPr>
          <p:cNvPr id="186" name="Google Shape;186;p21"/>
          <p:cNvSpPr/>
          <p:nvPr/>
        </p:nvSpPr>
        <p:spPr>
          <a:xfrm>
            <a:off x="3134200" y="3333575"/>
            <a:ext cx="5894400" cy="987600"/>
          </a:xfrm>
          <a:prstGeom prst="rect">
            <a:avLst/>
          </a:prstGeom>
          <a:solidFill>
            <a:srgbClr val="D9EAD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Hash</a:t>
            </a:r>
            <a:br>
              <a:rPr b="1" lang="en" sz="2000"/>
            </a:br>
            <a:r>
              <a:rPr b="1" lang="en" sz="2000"/>
              <a:t>table</a:t>
            </a:r>
            <a:br>
              <a:rPr b="1" lang="en" sz="2000"/>
            </a:br>
            <a:r>
              <a:rPr b="1" lang="en" sz="2000"/>
              <a:t>library</a:t>
            </a:r>
            <a:endParaRPr b="1" sz="2000"/>
          </a:p>
        </p:txBody>
      </p:sp>
      <p:sp>
        <p:nvSpPr>
          <p:cNvPr id="187" name="Google Shape;187;p21"/>
          <p:cNvSpPr txBox="1"/>
          <p:nvPr/>
        </p:nvSpPr>
        <p:spPr>
          <a:xfrm>
            <a:off x="4444313" y="3384975"/>
            <a:ext cx="7842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000FF"/>
                </a:solidFill>
              </a:rPr>
              <a:t>index</a:t>
            </a:r>
            <a:endParaRPr b="1" sz="1800">
              <a:solidFill>
                <a:srgbClr val="0000FF"/>
              </a:solidFill>
            </a:endParaRPr>
          </a:p>
        </p:txBody>
      </p:sp>
      <p:grpSp>
        <p:nvGrpSpPr>
          <p:cNvPr id="188" name="Google Shape;188;p21"/>
          <p:cNvGrpSpPr/>
          <p:nvPr/>
        </p:nvGrpSpPr>
        <p:grpSpPr>
          <a:xfrm>
            <a:off x="1285713" y="3609375"/>
            <a:ext cx="1353000" cy="448800"/>
            <a:chOff x="3552425" y="3546000"/>
            <a:chExt cx="1353000" cy="448800"/>
          </a:xfrm>
        </p:grpSpPr>
        <p:cxnSp>
          <p:nvCxnSpPr>
            <p:cNvPr id="189" name="Google Shape;189;p21"/>
            <p:cNvCxnSpPr>
              <a:stCxn id="184" idx="3"/>
              <a:endCxn id="185" idx="1"/>
            </p:cNvCxnSpPr>
            <p:nvPr/>
          </p:nvCxnSpPr>
          <p:spPr>
            <a:xfrm>
              <a:off x="3595325" y="3546000"/>
              <a:ext cx="1267200" cy="0"/>
            </a:xfrm>
            <a:prstGeom prst="straightConnector1">
              <a:avLst/>
            </a:prstGeom>
            <a:noFill/>
            <a:ln cap="flat" cmpd="sng" w="2857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190" name="Google Shape;190;p21"/>
            <p:cNvSpPr txBox="1"/>
            <p:nvPr/>
          </p:nvSpPr>
          <p:spPr>
            <a:xfrm>
              <a:off x="3552425" y="3546000"/>
              <a:ext cx="1353000" cy="44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2"/>
                  </a:solidFill>
                </a:rPr>
                <a:t>hash(key)</a:t>
              </a:r>
              <a:endParaRPr b="1" sz="1800">
                <a:solidFill>
                  <a:schemeClr val="dk2"/>
                </a:solidFill>
              </a:endParaRPr>
            </a:p>
          </p:txBody>
        </p:sp>
      </p:grpSp>
      <p:grpSp>
        <p:nvGrpSpPr>
          <p:cNvPr id="191" name="Google Shape;191;p21"/>
          <p:cNvGrpSpPr/>
          <p:nvPr/>
        </p:nvGrpSpPr>
        <p:grpSpPr>
          <a:xfrm>
            <a:off x="3134188" y="3609375"/>
            <a:ext cx="1353000" cy="448800"/>
            <a:chOff x="5400900" y="3546000"/>
            <a:chExt cx="1353000" cy="448800"/>
          </a:xfrm>
        </p:grpSpPr>
        <p:cxnSp>
          <p:nvCxnSpPr>
            <p:cNvPr id="192" name="Google Shape;192;p21"/>
            <p:cNvCxnSpPr>
              <a:stCxn id="185" idx="3"/>
              <a:endCxn id="187" idx="1"/>
            </p:cNvCxnSpPr>
            <p:nvPr/>
          </p:nvCxnSpPr>
          <p:spPr>
            <a:xfrm>
              <a:off x="5443650" y="3546000"/>
              <a:ext cx="1267500" cy="0"/>
            </a:xfrm>
            <a:prstGeom prst="straightConnector1">
              <a:avLst/>
            </a:prstGeom>
            <a:solidFill>
              <a:srgbClr val="674EA7"/>
            </a:solidFill>
            <a:ln cap="flat" cmpd="sng" w="2857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193" name="Google Shape;193;p21"/>
            <p:cNvSpPr txBox="1"/>
            <p:nvPr/>
          </p:nvSpPr>
          <p:spPr>
            <a:xfrm>
              <a:off x="5400900" y="3546000"/>
              <a:ext cx="1353000" cy="44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2"/>
                  </a:solidFill>
                </a:rPr>
                <a:t>mod by table size</a:t>
              </a:r>
              <a:endParaRPr b="1" sz="1800">
                <a:solidFill>
                  <a:schemeClr val="dk2"/>
                </a:solidFill>
              </a:endParaRPr>
            </a:p>
          </p:txBody>
        </p:sp>
      </p:grpSp>
      <p:sp>
        <p:nvSpPr>
          <p:cNvPr id="194" name="Google Shape;194;p21"/>
          <p:cNvSpPr txBox="1"/>
          <p:nvPr/>
        </p:nvSpPr>
        <p:spPr>
          <a:xfrm>
            <a:off x="6696988" y="3384975"/>
            <a:ext cx="1530000" cy="4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9900FF"/>
                </a:solidFill>
              </a:rPr>
              <a:t>Collision resolution</a:t>
            </a:r>
            <a:endParaRPr b="1" sz="1800">
              <a:solidFill>
                <a:srgbClr val="9900FF"/>
              </a:solidFill>
            </a:endParaRPr>
          </a:p>
        </p:txBody>
      </p:sp>
      <p:grpSp>
        <p:nvGrpSpPr>
          <p:cNvPr id="195" name="Google Shape;195;p21"/>
          <p:cNvGrpSpPr/>
          <p:nvPr/>
        </p:nvGrpSpPr>
        <p:grpSpPr>
          <a:xfrm>
            <a:off x="5228513" y="3609375"/>
            <a:ext cx="1468500" cy="448800"/>
            <a:chOff x="5285425" y="3469800"/>
            <a:chExt cx="1468500" cy="448800"/>
          </a:xfrm>
        </p:grpSpPr>
        <p:cxnSp>
          <p:nvCxnSpPr>
            <p:cNvPr id="196" name="Google Shape;196;p21"/>
            <p:cNvCxnSpPr>
              <a:stCxn id="187" idx="3"/>
              <a:endCxn id="194" idx="1"/>
            </p:cNvCxnSpPr>
            <p:nvPr/>
          </p:nvCxnSpPr>
          <p:spPr>
            <a:xfrm>
              <a:off x="5285425" y="3469800"/>
              <a:ext cx="1468500" cy="0"/>
            </a:xfrm>
            <a:prstGeom prst="straightConnector1">
              <a:avLst/>
            </a:prstGeom>
            <a:solidFill>
              <a:srgbClr val="674EA7"/>
            </a:solidFill>
            <a:ln cap="flat" cmpd="sng" w="2857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197" name="Google Shape;197;p21"/>
            <p:cNvSpPr txBox="1"/>
            <p:nvPr/>
          </p:nvSpPr>
          <p:spPr>
            <a:xfrm>
              <a:off x="5285425" y="3469800"/>
              <a:ext cx="1353000" cy="44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2"/>
                  </a:solidFill>
                </a:rPr>
                <a:t>collision?</a:t>
              </a:r>
              <a:endParaRPr b="1" sz="1800">
                <a:solidFill>
                  <a:schemeClr val="dk2"/>
                </a:solidFill>
              </a:endParaRPr>
            </a:p>
          </p:txBody>
        </p:sp>
      </p:grpSp>
      <p:pic>
        <p:nvPicPr>
          <p:cNvPr id="198" name="Google Shape;19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5445" y="3413112"/>
            <a:ext cx="447299" cy="4123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63880" y="3808882"/>
            <a:ext cx="6720813" cy="4820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