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e56d10f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6e56d10f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 Trees do NOT have better big-O runtime. But they have good constant factors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e56d10f1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6e56d10f1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e56d10f14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6e56d10f1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log(10M) =&gt; 25 ish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disk access is actually less for B Trees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6e56d10f14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6e56d10f1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e56d10f14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6e56d10f1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e56d10f14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6e56d10f14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6e56d10f14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6e56d10f14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6e56d10f14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6e56d10f14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6e56d10f14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6e56d10f14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e56d10f14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6e56d10f14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6e56d10f14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6e56d10f14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6e56d10f1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6e56d10f1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6e56d10f14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6e56d10f14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6e87ba76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6e87ba76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6e87ba760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6e87ba760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6e87ba760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6e87ba760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6e87ba760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6e87ba760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6e87ba760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6e87ba760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6e56d10f14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6e56d10f14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6e56d10f14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6e56d10f14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6e56d10f14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6e56d10f14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6e87ba7608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6e87ba760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6e56d10f1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6e56d10f1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6e87ba7608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6e87ba7608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6e87ba7608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6e87ba7608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6e87ba7608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6e87ba7608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6e87ba7608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6e87ba7608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6e87ba7608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6e87ba7608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6e87ba7608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6e87ba7608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6e87ba7608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6e87ba7608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6e87ba7608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6e87ba7608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6e87ba7608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6e87ba7608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6e87ba7608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6e87ba7608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6e56d10f1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6e56d10f1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6e56d10f14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6e56d10f14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6e56d10f14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26e56d10f14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6e56d10f14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26e56d10f14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6e56d10f14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6e56d10f14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6e56d10f14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26e56d10f14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6e56d10f14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6e56d10f14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6e56d10f14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6e56d10f14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6e56d10f14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26e56d10f14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e56d10f1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6e56d10f1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e56d10f1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6e56d10f1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6e56d10f14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6e56d10f1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Smiley faces for access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e56d10f1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e56d10f1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e56d10f1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6e56d10f1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0" Type="http://schemas.openxmlformats.org/officeDocument/2006/relationships/image" Target="../media/image23.png"/><Relationship Id="rId9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1" Type="http://schemas.openxmlformats.org/officeDocument/2006/relationships/image" Target="../media/image22.png"/><Relationship Id="rId10" Type="http://schemas.openxmlformats.org/officeDocument/2006/relationships/image" Target="../media/image23.png"/><Relationship Id="rId9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1" Type="http://schemas.openxmlformats.org/officeDocument/2006/relationships/image" Target="../media/image22.png"/><Relationship Id="rId10" Type="http://schemas.openxmlformats.org/officeDocument/2006/relationships/image" Target="../media/image23.png"/><Relationship Id="rId12" Type="http://schemas.openxmlformats.org/officeDocument/2006/relationships/image" Target="../media/image24.png"/><Relationship Id="rId9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3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23.png"/><Relationship Id="rId13" Type="http://schemas.openxmlformats.org/officeDocument/2006/relationships/image" Target="../media/image25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/>
              <a:t>CSE 332</a:t>
            </a:r>
            <a:endParaRPr sz="3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Data Structures &amp; Parallelism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500"/>
              <a:t>B Trees 2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3663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Melissa Winstanley</a:t>
            </a:r>
            <a:endParaRPr i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Spring 2024</a:t>
            </a:r>
            <a:endParaRPr i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about numbers</a:t>
            </a:r>
            <a:endParaRPr/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Note</a:t>
            </a:r>
            <a:r>
              <a:rPr lang="en" sz="2100"/>
              <a:t>: All the numbers in this lecture are “ballpark” “back of the envelope” figures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Moral</a:t>
            </a:r>
            <a:r>
              <a:rPr lang="en" sz="2100"/>
              <a:t>: Even if they are off by, say, a factor of 5, the moral is the same:</a:t>
            </a:r>
            <a:endParaRPr sz="2100"/>
          </a:p>
          <a:p>
            <a:pPr indent="0" lvl="0" marL="1371600" marR="1938365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/>
              <a:t>If your data structure is mostly on disk, you want to minimize disk accesses</a:t>
            </a:r>
            <a:endParaRPr b="1" sz="2100"/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 better data structure in this setting would exploit the block size and relatively fast memory access to avoid disk accesses…</a:t>
            </a:r>
            <a:endParaRPr sz="2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Trees as Dictionaries</a:t>
            </a:r>
            <a:endParaRPr/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311700" y="1152475"/>
            <a:ext cx="8520600" cy="38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(N = 10 million) [Example from Weiss]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In worst case, each node access is a disk access, number of accesses:</a:t>
            </a:r>
            <a:endParaRPr sz="2000"/>
          </a:p>
          <a:p>
            <a:pPr indent="457200" lvl="0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 u="sng"/>
              <a:t>Worst case big-O		# Disk accesses</a:t>
            </a:r>
            <a:endParaRPr b="1" sz="2000" u="sng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BST</a:t>
            </a:r>
            <a:endParaRPr sz="2000"/>
          </a:p>
          <a:p>
            <a:pPr indent="-355600" lvl="0" marL="457200" rtl="0" algn="l">
              <a:spcBef>
                <a:spcPts val="3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AVL</a:t>
            </a:r>
            <a:endParaRPr sz="2000"/>
          </a:p>
          <a:p>
            <a:pPr indent="-355600" lvl="0" marL="457200" rtl="0" algn="l">
              <a:spcBef>
                <a:spcPts val="3000"/>
              </a:spcBef>
              <a:spcAft>
                <a:spcPts val="3000"/>
              </a:spcAft>
              <a:buSzPts val="2000"/>
              <a:buChar char="●"/>
            </a:pPr>
            <a:r>
              <a:rPr lang="en" sz="2000"/>
              <a:t>B Tree</a:t>
            </a:r>
            <a:endParaRPr sz="2000"/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439" y="2578574"/>
            <a:ext cx="4115191" cy="2442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goal</a:t>
            </a:r>
            <a:endParaRPr/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Problem</a:t>
            </a:r>
            <a:r>
              <a:rPr lang="en" sz="2200"/>
              <a:t>: A dictionary with so much data </a:t>
            </a:r>
            <a:r>
              <a:rPr i="1" lang="en" sz="2200" u="sng"/>
              <a:t>most of it is on disk</a:t>
            </a:r>
            <a:endParaRPr i="1" sz="2200" u="sng"/>
          </a:p>
          <a:p>
            <a:pPr indent="-368300" lvl="0" marL="457200" rtl="0" algn="l">
              <a:spcBef>
                <a:spcPts val="200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Desire</a:t>
            </a:r>
            <a:r>
              <a:rPr lang="en" sz="2200"/>
              <a:t>: A balanced tree (logarithmic height) that is even shallower than AVL trees so that we can minimize disk accesses and exploit disk-block size</a:t>
            </a:r>
            <a:endParaRPr sz="2200"/>
          </a:p>
          <a:p>
            <a:pPr indent="-368300" lvl="0" marL="457200" rtl="0" algn="l">
              <a:spcBef>
                <a:spcPts val="2000"/>
              </a:spcBef>
              <a:spcAft>
                <a:spcPts val="2000"/>
              </a:spcAft>
              <a:buSzPts val="2200"/>
              <a:buChar char="●"/>
            </a:pPr>
            <a:r>
              <a:rPr b="1" lang="en" sz="2200"/>
              <a:t>A key idea</a:t>
            </a:r>
            <a:r>
              <a:rPr lang="en" sz="2200"/>
              <a:t>: Increase the branching factor of our tree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M-ary Search Tree</a:t>
            </a:r>
            <a:endParaRPr/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311700" y="1152475"/>
            <a:ext cx="8520600" cy="385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Build some sort of search tree with branching factor </a:t>
            </a:r>
            <a:r>
              <a:rPr i="1" lang="en"/>
              <a:t>M</a:t>
            </a:r>
            <a:r>
              <a:rPr lang="en"/>
              <a:t>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an array of sorted children (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Node[]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Choose </a:t>
            </a:r>
            <a:r>
              <a:rPr i="1" lang="en"/>
              <a:t>M</a:t>
            </a:r>
            <a:r>
              <a:rPr lang="en"/>
              <a:t> to fit snugly into a disk block (1 access for array)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Perfect tree of height h has (M</a:t>
            </a:r>
            <a:r>
              <a:rPr baseline="30000" lang="en"/>
              <a:t>h+1</a:t>
            </a:r>
            <a:r>
              <a:rPr lang="en"/>
              <a:t>-1)/(M-1) nodes (textbook, page 4)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is the </a:t>
            </a:r>
            <a:r>
              <a:rPr b="1" lang="en"/>
              <a:t>height</a:t>
            </a:r>
            <a:r>
              <a:rPr lang="en"/>
              <a:t> of this tree?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What is the worst case running time of </a:t>
            </a:r>
            <a:r>
              <a:rPr b="1" lang="en"/>
              <a:t>find</a:t>
            </a:r>
            <a:r>
              <a:rPr lang="en"/>
              <a:t>?</a:t>
            </a:r>
            <a:endParaRPr/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538" y="2094951"/>
            <a:ext cx="7602934" cy="15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Complexity of Find in M-ary Search Tree</a:t>
            </a:r>
            <a:endParaRPr/>
          </a:p>
        </p:txBody>
      </p:sp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311700" y="2820300"/>
            <a:ext cx="8520600" cy="21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How many </a:t>
            </a:r>
            <a:r>
              <a:rPr b="1" lang="en" sz="2100"/>
              <a:t>hops</a:t>
            </a:r>
            <a:r>
              <a:rPr lang="en" sz="2100"/>
              <a:t>?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How much </a:t>
            </a:r>
            <a:r>
              <a:rPr b="1" lang="en" sz="2100"/>
              <a:t>work</a:t>
            </a:r>
            <a:r>
              <a:rPr lang="en" sz="2100"/>
              <a:t> at each level?</a:t>
            </a:r>
            <a:br>
              <a:rPr lang="en" sz="2100"/>
            </a:br>
            <a:r>
              <a:rPr lang="en"/>
              <a:t>	</a:t>
            </a:r>
            <a:r>
              <a:rPr i="1" lang="en"/>
              <a:t>(find which child to take)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/>
              <a:t>Overall complexity?</a:t>
            </a:r>
            <a:endParaRPr sz="2100"/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525" y="1152476"/>
            <a:ext cx="7602934" cy="15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about M-ary search trees</a:t>
            </a:r>
            <a:endParaRPr/>
          </a:p>
        </p:txBody>
      </p:sp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311700" y="1152475"/>
            <a:ext cx="6244200" cy="38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should the </a:t>
            </a:r>
            <a:r>
              <a:rPr b="1" lang="en"/>
              <a:t>order</a:t>
            </a:r>
            <a:r>
              <a:rPr lang="en"/>
              <a:t> property be?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would you </a:t>
            </a:r>
            <a:r>
              <a:rPr b="1" lang="en"/>
              <a:t>rebalance</a:t>
            </a:r>
            <a:r>
              <a:rPr lang="en"/>
              <a:t> (ideally without more disk accesses)?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Storing </a:t>
            </a:r>
            <a:r>
              <a:rPr b="1" lang="en"/>
              <a:t>real data</a:t>
            </a:r>
            <a:r>
              <a:rPr lang="en"/>
              <a:t> at inner-nodes (like we do in a BST) seems kind of wasteful…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 access the node, will have to load the </a:t>
            </a:r>
            <a:r>
              <a:rPr b="1" lang="en"/>
              <a:t>data</a:t>
            </a:r>
            <a:r>
              <a:rPr lang="en"/>
              <a:t> from disk, </a:t>
            </a:r>
            <a:r>
              <a:rPr i="1" lang="en" u="sng"/>
              <a:t>even though most of the time we won’t use it!!</a:t>
            </a:r>
            <a:endParaRPr i="1" u="sng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Usually we are just “passing through” a node on the way to the value we are actually looking for.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 let’s use the branching-factor idea, but for a </a:t>
            </a:r>
            <a:r>
              <a:rPr lang="en">
                <a:solidFill>
                  <a:srgbClr val="0000FF"/>
                </a:solidFill>
              </a:rPr>
              <a:t>different kind of balanced tree</a:t>
            </a:r>
            <a:r>
              <a:rPr lang="en"/>
              <a:t>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u="sng"/>
              <a:t>Not</a:t>
            </a:r>
            <a:r>
              <a:rPr lang="en"/>
              <a:t> a </a:t>
            </a:r>
            <a:r>
              <a:rPr i="1" lang="en"/>
              <a:t>binary search tree</a:t>
            </a:r>
            <a:endParaRPr i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But still logarithmic height for any M &gt; 2</a:t>
            </a:r>
            <a:endParaRPr/>
          </a:p>
        </p:txBody>
      </p:sp>
      <p:grpSp>
        <p:nvGrpSpPr>
          <p:cNvPr id="175" name="Google Shape;175;p27"/>
          <p:cNvGrpSpPr/>
          <p:nvPr/>
        </p:nvGrpSpPr>
        <p:grpSpPr>
          <a:xfrm>
            <a:off x="7052550" y="911975"/>
            <a:ext cx="1175400" cy="456000"/>
            <a:chOff x="7052550" y="911975"/>
            <a:chExt cx="1175400" cy="456000"/>
          </a:xfrm>
        </p:grpSpPr>
        <p:sp>
          <p:nvSpPr>
            <p:cNvPr id="176" name="Google Shape;176;p27"/>
            <p:cNvSpPr/>
            <p:nvPr/>
          </p:nvSpPr>
          <p:spPr>
            <a:xfrm>
              <a:off x="7052550" y="911975"/>
              <a:ext cx="516900" cy="4560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0000FF"/>
                  </a:solidFill>
                </a:rPr>
                <a:t>2</a:t>
              </a:r>
              <a:endParaRPr b="1" sz="1700">
                <a:solidFill>
                  <a:srgbClr val="0000FF"/>
                </a:solidFill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7569450" y="911975"/>
              <a:ext cx="658500" cy="4560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/>
                <a:t>Data</a:t>
              </a:r>
              <a:endParaRPr b="1" sz="1700"/>
            </a:p>
          </p:txBody>
        </p:sp>
      </p:grpSp>
      <p:grpSp>
        <p:nvGrpSpPr>
          <p:cNvPr id="178" name="Google Shape;178;p27"/>
          <p:cNvGrpSpPr/>
          <p:nvPr/>
        </p:nvGrpSpPr>
        <p:grpSpPr>
          <a:xfrm>
            <a:off x="6505775" y="1652100"/>
            <a:ext cx="1175400" cy="456000"/>
            <a:chOff x="7052550" y="911975"/>
            <a:chExt cx="1175400" cy="456000"/>
          </a:xfrm>
        </p:grpSpPr>
        <p:sp>
          <p:nvSpPr>
            <p:cNvPr id="179" name="Google Shape;179;p27"/>
            <p:cNvSpPr/>
            <p:nvPr/>
          </p:nvSpPr>
          <p:spPr>
            <a:xfrm>
              <a:off x="7052550" y="911975"/>
              <a:ext cx="516900" cy="4560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0000FF"/>
                  </a:solidFill>
                </a:rPr>
                <a:t>1</a:t>
              </a:r>
              <a:endParaRPr b="1" sz="1700">
                <a:solidFill>
                  <a:srgbClr val="0000FF"/>
                </a:solidFill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7569450" y="911975"/>
              <a:ext cx="658500" cy="4560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/>
                <a:t>Data</a:t>
              </a:r>
              <a:endParaRPr b="1" sz="1700"/>
            </a:p>
          </p:txBody>
        </p:sp>
      </p:grpSp>
      <p:grpSp>
        <p:nvGrpSpPr>
          <p:cNvPr id="181" name="Google Shape;181;p27"/>
          <p:cNvGrpSpPr/>
          <p:nvPr/>
        </p:nvGrpSpPr>
        <p:grpSpPr>
          <a:xfrm>
            <a:off x="7843750" y="1652100"/>
            <a:ext cx="1175400" cy="456000"/>
            <a:chOff x="7052550" y="911975"/>
            <a:chExt cx="1175400" cy="456000"/>
          </a:xfrm>
        </p:grpSpPr>
        <p:sp>
          <p:nvSpPr>
            <p:cNvPr id="182" name="Google Shape;182;p27"/>
            <p:cNvSpPr/>
            <p:nvPr/>
          </p:nvSpPr>
          <p:spPr>
            <a:xfrm>
              <a:off x="7052550" y="911975"/>
              <a:ext cx="516900" cy="4560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0000FF"/>
                  </a:solidFill>
                </a:rPr>
                <a:t>6</a:t>
              </a:r>
              <a:endParaRPr b="1" sz="1700">
                <a:solidFill>
                  <a:srgbClr val="0000FF"/>
                </a:solidFill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7569450" y="911975"/>
              <a:ext cx="658500" cy="4560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/>
                <a:t>Data</a:t>
              </a:r>
              <a:endParaRPr b="1" sz="1700"/>
            </a:p>
          </p:txBody>
        </p:sp>
      </p:grpSp>
      <p:grpSp>
        <p:nvGrpSpPr>
          <p:cNvPr id="184" name="Google Shape;184;p27"/>
          <p:cNvGrpSpPr/>
          <p:nvPr/>
        </p:nvGrpSpPr>
        <p:grpSpPr>
          <a:xfrm>
            <a:off x="7479350" y="2392225"/>
            <a:ext cx="1175400" cy="456000"/>
            <a:chOff x="7052550" y="911975"/>
            <a:chExt cx="1175400" cy="456000"/>
          </a:xfrm>
        </p:grpSpPr>
        <p:sp>
          <p:nvSpPr>
            <p:cNvPr id="185" name="Google Shape;185;p27"/>
            <p:cNvSpPr/>
            <p:nvPr/>
          </p:nvSpPr>
          <p:spPr>
            <a:xfrm>
              <a:off x="7052550" y="911975"/>
              <a:ext cx="516900" cy="4560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0000FF"/>
                  </a:solidFill>
                </a:rPr>
                <a:t>4</a:t>
              </a:r>
              <a:endParaRPr b="1" sz="1700">
                <a:solidFill>
                  <a:srgbClr val="0000FF"/>
                </a:solidFill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7569450" y="911975"/>
              <a:ext cx="658500" cy="4560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/>
                <a:t>Data</a:t>
              </a:r>
              <a:endParaRPr b="1" sz="1700"/>
            </a:p>
          </p:txBody>
        </p:sp>
      </p:grpSp>
      <p:grpSp>
        <p:nvGrpSpPr>
          <p:cNvPr id="187" name="Google Shape;187;p27"/>
          <p:cNvGrpSpPr/>
          <p:nvPr/>
        </p:nvGrpSpPr>
        <p:grpSpPr>
          <a:xfrm>
            <a:off x="7843750" y="3132350"/>
            <a:ext cx="1175400" cy="456000"/>
            <a:chOff x="7052550" y="911975"/>
            <a:chExt cx="1175400" cy="456000"/>
          </a:xfrm>
        </p:grpSpPr>
        <p:sp>
          <p:nvSpPr>
            <p:cNvPr id="188" name="Google Shape;188;p27"/>
            <p:cNvSpPr/>
            <p:nvPr/>
          </p:nvSpPr>
          <p:spPr>
            <a:xfrm>
              <a:off x="7052550" y="911975"/>
              <a:ext cx="516900" cy="4560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0000FF"/>
                  </a:solidFill>
                </a:rPr>
                <a:t>5</a:t>
              </a:r>
              <a:endParaRPr b="1" sz="1700">
                <a:solidFill>
                  <a:srgbClr val="0000FF"/>
                </a:solidFill>
              </a:endParaRPr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7569450" y="911975"/>
              <a:ext cx="658500" cy="4560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/>
                <a:t>Data</a:t>
              </a:r>
              <a:endParaRPr b="1" sz="1700"/>
            </a:p>
          </p:txBody>
        </p:sp>
      </p:grpSp>
      <p:cxnSp>
        <p:nvCxnSpPr>
          <p:cNvPr id="190" name="Google Shape;190;p27"/>
          <p:cNvCxnSpPr>
            <a:stCxn id="176" idx="2"/>
            <a:endCxn id="179" idx="0"/>
          </p:cNvCxnSpPr>
          <p:nvPr/>
        </p:nvCxnSpPr>
        <p:spPr>
          <a:xfrm flipH="1">
            <a:off x="6764100" y="1367975"/>
            <a:ext cx="546900" cy="28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" name="Google Shape;191;p27"/>
          <p:cNvCxnSpPr>
            <a:stCxn id="177" idx="2"/>
            <a:endCxn id="182" idx="0"/>
          </p:cNvCxnSpPr>
          <p:nvPr/>
        </p:nvCxnSpPr>
        <p:spPr>
          <a:xfrm>
            <a:off x="7898700" y="1367975"/>
            <a:ext cx="203400" cy="28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2" name="Google Shape;192;p27"/>
          <p:cNvCxnSpPr>
            <a:stCxn id="182" idx="2"/>
            <a:endCxn id="185" idx="0"/>
          </p:cNvCxnSpPr>
          <p:nvPr/>
        </p:nvCxnSpPr>
        <p:spPr>
          <a:xfrm flipH="1">
            <a:off x="7737700" y="2108100"/>
            <a:ext cx="364500" cy="28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3" name="Google Shape;193;p27"/>
          <p:cNvCxnSpPr>
            <a:stCxn id="186" idx="2"/>
            <a:endCxn id="189" idx="0"/>
          </p:cNvCxnSpPr>
          <p:nvPr/>
        </p:nvCxnSpPr>
        <p:spPr>
          <a:xfrm>
            <a:off x="8325500" y="2848225"/>
            <a:ext cx="364500" cy="28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8"/>
          <p:cNvGrpSpPr/>
          <p:nvPr/>
        </p:nvGrpSpPr>
        <p:grpSpPr>
          <a:xfrm>
            <a:off x="4134250" y="2492725"/>
            <a:ext cx="4898275" cy="2531824"/>
            <a:chOff x="4134250" y="2492725"/>
            <a:chExt cx="4898275" cy="2531824"/>
          </a:xfrm>
        </p:grpSpPr>
        <p:pic>
          <p:nvPicPr>
            <p:cNvPr id="199" name="Google Shape;199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41250" y="2571750"/>
              <a:ext cx="4891274" cy="2452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28"/>
            <p:cNvSpPr/>
            <p:nvPr/>
          </p:nvSpPr>
          <p:spPr>
            <a:xfrm>
              <a:off x="4134250" y="2492725"/>
              <a:ext cx="597900" cy="5727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1" name="Google Shape;20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B+ Trees (we and the book say “B Trees”)</a:t>
            </a:r>
            <a:endParaRPr/>
          </a:p>
        </p:txBody>
      </p:sp>
      <p:sp>
        <p:nvSpPr>
          <p:cNvPr id="202" name="Google Shape;202;p28"/>
          <p:cNvSpPr txBox="1"/>
          <p:nvPr>
            <p:ph idx="1" type="body"/>
          </p:nvPr>
        </p:nvSpPr>
        <p:spPr>
          <a:xfrm>
            <a:off x="311700" y="1152475"/>
            <a:ext cx="8520600" cy="3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Two types of nodes: </a:t>
            </a:r>
            <a:r>
              <a:rPr b="1" lang="en" sz="2100"/>
              <a:t>internal nodes</a:t>
            </a:r>
            <a:r>
              <a:rPr lang="en" sz="2100"/>
              <a:t> &amp; </a:t>
            </a:r>
            <a:r>
              <a:rPr b="1" lang="en" sz="2100">
                <a:solidFill>
                  <a:srgbClr val="6AA84F"/>
                </a:solidFill>
              </a:rPr>
              <a:t>leaves</a:t>
            </a:r>
            <a:endParaRPr b="1" sz="2100">
              <a:solidFill>
                <a:srgbClr val="6AA84F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Each </a:t>
            </a:r>
            <a:r>
              <a:rPr b="1" lang="en" sz="2100"/>
              <a:t>internal node</a:t>
            </a:r>
            <a:r>
              <a:rPr lang="en" sz="2100"/>
              <a:t> has room for up to M-1 keys and M children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No other data; </a:t>
            </a:r>
            <a:r>
              <a:rPr lang="en" sz="1700">
                <a:solidFill>
                  <a:srgbClr val="0000FF"/>
                </a:solidFill>
              </a:rPr>
              <a:t>all data at the leaves!</a:t>
            </a:r>
            <a:endParaRPr sz="1700">
              <a:solidFill>
                <a:srgbClr val="0000FF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Order property</a:t>
            </a:r>
            <a:r>
              <a:rPr lang="en" sz="2100"/>
              <a:t>: Subtree </a:t>
            </a:r>
            <a:r>
              <a:rPr b="1" lang="en" sz="2100">
                <a:solidFill>
                  <a:srgbClr val="0000FF"/>
                </a:solidFill>
              </a:rPr>
              <a:t>between</a:t>
            </a:r>
            <a:br>
              <a:rPr lang="en" sz="2100"/>
            </a:br>
            <a:r>
              <a:rPr lang="en" sz="2100"/>
              <a:t>keys </a:t>
            </a:r>
            <a:r>
              <a:rPr b="1" lang="en" sz="2100">
                <a:solidFill>
                  <a:srgbClr val="0000FF"/>
                </a:solidFill>
              </a:rPr>
              <a:t>a</a:t>
            </a:r>
            <a:r>
              <a:rPr lang="en" sz="2100"/>
              <a:t> and </a:t>
            </a:r>
            <a:r>
              <a:rPr b="1" lang="en" sz="2100">
                <a:solidFill>
                  <a:srgbClr val="0000FF"/>
                </a:solidFill>
              </a:rPr>
              <a:t>b</a:t>
            </a:r>
            <a:r>
              <a:rPr lang="en" sz="2100"/>
              <a:t> contains only data that is</a:t>
            </a:r>
            <a:br>
              <a:rPr lang="en" sz="2100"/>
            </a:br>
            <a:r>
              <a:rPr b="1" lang="en" sz="2100">
                <a:solidFill>
                  <a:srgbClr val="0000FF"/>
                </a:solidFill>
              </a:rPr>
              <a:t>≥ a</a:t>
            </a:r>
            <a:r>
              <a:rPr lang="en" sz="2100"/>
              <a:t> and </a:t>
            </a:r>
            <a:r>
              <a:rPr b="1" lang="en" sz="2100">
                <a:solidFill>
                  <a:srgbClr val="0000FF"/>
                </a:solidFill>
              </a:rPr>
              <a:t>&lt; b</a:t>
            </a:r>
            <a:r>
              <a:rPr lang="en" sz="2100"/>
              <a:t> (notice the </a:t>
            </a:r>
            <a:r>
              <a:rPr b="1" lang="en" sz="2100">
                <a:solidFill>
                  <a:srgbClr val="0000FF"/>
                </a:solidFill>
              </a:rPr>
              <a:t>≥</a:t>
            </a:r>
            <a:r>
              <a:rPr lang="en" sz="2100"/>
              <a:t>)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>
                <a:solidFill>
                  <a:srgbClr val="6AA84F"/>
                </a:solidFill>
              </a:rPr>
              <a:t>Leaf</a:t>
            </a:r>
            <a:r>
              <a:rPr lang="en" sz="2100"/>
              <a:t> nodes have up to L sorted</a:t>
            </a:r>
            <a:br>
              <a:rPr lang="en" sz="2100"/>
            </a:br>
            <a:r>
              <a:rPr lang="en" sz="2100"/>
              <a:t>data items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As usual, we’ll ignore the</a:t>
            </a:r>
            <a:br>
              <a:rPr lang="en" sz="2100"/>
            </a:br>
            <a:r>
              <a:rPr lang="en" sz="2100"/>
              <a:t>“along for the ride” data</a:t>
            </a:r>
            <a:endParaRPr sz="1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 Trees: Leaves vs Internal Nodes</a:t>
            </a:r>
            <a:endParaRPr/>
          </a:p>
        </p:txBody>
      </p:sp>
      <p:sp>
        <p:nvSpPr>
          <p:cNvPr id="208" name="Google Shape;208;p29"/>
          <p:cNvSpPr txBox="1"/>
          <p:nvPr>
            <p:ph idx="1" type="body"/>
          </p:nvPr>
        </p:nvSpPr>
        <p:spPr>
          <a:xfrm>
            <a:off x="311700" y="1152475"/>
            <a:ext cx="3711000" cy="38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Remember:</a:t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b="1" lang="en" sz="2200">
                <a:solidFill>
                  <a:srgbClr val="6AA84F"/>
                </a:solidFill>
              </a:rPr>
              <a:t>Leaves</a:t>
            </a:r>
            <a:r>
              <a:rPr lang="en" sz="2200"/>
              <a:t> store data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Internal nodes</a:t>
            </a:r>
            <a:r>
              <a:rPr lang="en" sz="2200"/>
              <a:t> are ‘signposts’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There are different ways to implement these - pay attention to how we talk about them!</a:t>
            </a:r>
            <a:endParaRPr sz="2500"/>
          </a:p>
        </p:txBody>
      </p:sp>
      <p:grpSp>
        <p:nvGrpSpPr>
          <p:cNvPr id="209" name="Google Shape;209;p29"/>
          <p:cNvGrpSpPr/>
          <p:nvPr/>
        </p:nvGrpSpPr>
        <p:grpSpPr>
          <a:xfrm>
            <a:off x="3934025" y="1594763"/>
            <a:ext cx="4898275" cy="2531824"/>
            <a:chOff x="4134250" y="2492725"/>
            <a:chExt cx="4898275" cy="2531824"/>
          </a:xfrm>
        </p:grpSpPr>
        <p:pic>
          <p:nvPicPr>
            <p:cNvPr id="210" name="Google Shape;210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41250" y="2571750"/>
              <a:ext cx="4891274" cy="2452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29"/>
            <p:cNvSpPr/>
            <p:nvPr/>
          </p:nvSpPr>
          <p:spPr>
            <a:xfrm>
              <a:off x="4134250" y="2492725"/>
              <a:ext cx="597900" cy="5727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</a:t>
            </a:r>
            <a:endParaRPr/>
          </a:p>
        </p:txBody>
      </p:sp>
      <p:sp>
        <p:nvSpPr>
          <p:cNvPr id="217" name="Google Shape;21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Different from BST in that we </a:t>
            </a:r>
            <a:r>
              <a:rPr i="1" lang="en" sz="2000" u="sng"/>
              <a:t>don’t store data at internal nodes</a:t>
            </a:r>
            <a:endParaRPr i="1" sz="2000" u="sng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But </a:t>
            </a:r>
            <a:r>
              <a:rPr b="1" lang="en" sz="2000">
                <a:latin typeface="Courier New"/>
                <a:ea typeface="Courier New"/>
                <a:cs typeface="Courier New"/>
                <a:sym typeface="Courier New"/>
              </a:rPr>
              <a:t>find</a:t>
            </a:r>
            <a:r>
              <a:rPr lang="en" sz="2000"/>
              <a:t> is still an easy root-to-leaf recursive algorithm</a:t>
            </a:r>
            <a:endParaRPr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At each internal node do binary search on (up to) M-1 keys to find the branch to take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At the leaf do binary search on the (up to) L data items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But to get logarithmic running time, we need a balance condition…</a:t>
            </a:r>
            <a:endParaRPr sz="2000"/>
          </a:p>
        </p:txBody>
      </p:sp>
      <p:grpSp>
        <p:nvGrpSpPr>
          <p:cNvPr id="218" name="Google Shape;218;p30"/>
          <p:cNvGrpSpPr/>
          <p:nvPr/>
        </p:nvGrpSpPr>
        <p:grpSpPr>
          <a:xfrm>
            <a:off x="2523040" y="3262790"/>
            <a:ext cx="3765304" cy="1880639"/>
            <a:chOff x="4134250" y="2492725"/>
            <a:chExt cx="4898275" cy="2531824"/>
          </a:xfrm>
        </p:grpSpPr>
        <p:pic>
          <p:nvPicPr>
            <p:cNvPr id="219" name="Google Shape;219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41250" y="2571750"/>
              <a:ext cx="4891274" cy="2452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30"/>
            <p:cNvSpPr/>
            <p:nvPr/>
          </p:nvSpPr>
          <p:spPr>
            <a:xfrm>
              <a:off x="4134250" y="2492725"/>
              <a:ext cx="597900" cy="5727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 Tree </a:t>
            </a:r>
            <a:r>
              <a:rPr lang="en"/>
              <a:t>Structure Properties</a:t>
            </a:r>
            <a:endParaRPr/>
          </a:p>
        </p:txBody>
      </p:sp>
      <p:sp>
        <p:nvSpPr>
          <p:cNvPr id="226" name="Google Shape;22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Internal nodes</a:t>
            </a:r>
            <a:endParaRPr b="1" sz="21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Have between ⌈M/2⌉ and M children, i.e., </a:t>
            </a:r>
            <a:r>
              <a:rPr lang="en" sz="1900">
                <a:solidFill>
                  <a:srgbClr val="0000FF"/>
                </a:solidFill>
              </a:rPr>
              <a:t>at least half full</a:t>
            </a:r>
            <a:endParaRPr sz="1900">
              <a:solidFill>
                <a:srgbClr val="0000FF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100"/>
              <a:buChar char="●"/>
            </a:pPr>
            <a:r>
              <a:rPr b="1" lang="en" sz="2100">
                <a:solidFill>
                  <a:srgbClr val="6AA84F"/>
                </a:solidFill>
              </a:rPr>
              <a:t>Leaf nodes</a:t>
            </a:r>
            <a:endParaRPr b="1" sz="2100">
              <a:solidFill>
                <a:srgbClr val="6AA84F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900"/>
              <a:buChar char="○"/>
            </a:pPr>
            <a:r>
              <a:rPr lang="en" sz="1900">
                <a:solidFill>
                  <a:srgbClr val="0000FF"/>
                </a:solidFill>
              </a:rPr>
              <a:t>All leaves at the same depth</a:t>
            </a:r>
            <a:endParaRPr sz="1900">
              <a:solidFill>
                <a:srgbClr val="0000FF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Have between ⌈L/2⌉ and L data items, i.e., </a:t>
            </a:r>
            <a:r>
              <a:rPr lang="en" sz="1900">
                <a:solidFill>
                  <a:srgbClr val="0000FF"/>
                </a:solidFill>
              </a:rPr>
              <a:t>at least half full</a:t>
            </a:r>
            <a:endParaRPr sz="1900">
              <a:solidFill>
                <a:srgbClr val="0000FF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>
                <a:solidFill>
                  <a:srgbClr val="FF0000"/>
                </a:solidFill>
              </a:rPr>
              <a:t>Root</a:t>
            </a:r>
            <a:r>
              <a:rPr lang="en" sz="2100"/>
              <a:t> (special case)</a:t>
            </a:r>
            <a:endParaRPr sz="21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If tree has ≤ L items, root is a leaf (occurs when starting up, otherwise unusual)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Else has between 2 and M children</a:t>
            </a:r>
            <a:endParaRPr sz="1900">
              <a:solidFill>
                <a:srgbClr val="0000FF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Any M &gt; 2 and L will work, but:</a:t>
            </a:r>
            <a:br>
              <a:rPr lang="en" sz="2100"/>
            </a:br>
            <a:r>
              <a:rPr lang="en" sz="1900"/>
              <a:t>	We pick M and L </a:t>
            </a:r>
            <a:r>
              <a:rPr b="1" i="1" lang="en" sz="1900" u="sng"/>
              <a:t>based on disk-block size</a:t>
            </a:r>
            <a:endParaRPr b="1" i="1" sz="1900" u="sn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Time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One of the assumptions that Big-Oh makes is that all operations take the same amount of time.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200"/>
              <a:t>Is that really true?</a:t>
            </a:r>
            <a:endParaRPr b="1" sz="2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232" name="Google Shape;232;p32"/>
          <p:cNvSpPr txBox="1"/>
          <p:nvPr/>
        </p:nvSpPr>
        <p:spPr>
          <a:xfrm>
            <a:off x="2940500" y="268200"/>
            <a:ext cx="5804400" cy="632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</a:rPr>
              <a:t>Note on notation: Inner nodes drawn horizontally,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leaves vertically to distinguish. Include empty cells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233" name="Google Shape;23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6975" y="1677700"/>
            <a:ext cx="6897024" cy="331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Suppose </a:t>
            </a:r>
            <a:r>
              <a:rPr b="1" lang="en">
                <a:solidFill>
                  <a:srgbClr val="FF0000"/>
                </a:solidFill>
              </a:rPr>
              <a:t>M</a:t>
            </a:r>
            <a:r>
              <a:rPr lang="en"/>
              <a:t>=4 (max # pointers in </a:t>
            </a:r>
            <a:r>
              <a:rPr lang="en" u="sng">
                <a:solidFill>
                  <a:schemeClr val="dk1"/>
                </a:solidFill>
              </a:rPr>
              <a:t>internal node</a:t>
            </a:r>
            <a:r>
              <a:rPr lang="en"/>
              <a:t>) and </a:t>
            </a:r>
            <a:r>
              <a:rPr b="1" lang="en">
                <a:solidFill>
                  <a:srgbClr val="FF0000"/>
                </a:solidFill>
              </a:rPr>
              <a:t>L</a:t>
            </a:r>
            <a:r>
              <a:rPr lang="en"/>
              <a:t>=5 (max # data items at </a:t>
            </a:r>
            <a:r>
              <a:rPr lang="en" u="sng">
                <a:solidFill>
                  <a:srgbClr val="6AA84F"/>
                </a:solidFill>
              </a:rPr>
              <a:t>leaf</a:t>
            </a:r>
            <a:r>
              <a:rPr lang="en"/>
              <a:t>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</a:t>
            </a:r>
            <a:r>
              <a:rPr b="1" lang="en"/>
              <a:t>internal nodes</a:t>
            </a:r>
            <a:r>
              <a:rPr lang="en"/>
              <a:t> have at least 2 children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</a:t>
            </a:r>
            <a:r>
              <a:rPr b="1" lang="en">
                <a:solidFill>
                  <a:srgbClr val="6AA84F"/>
                </a:solidFill>
              </a:rPr>
              <a:t>leaves</a:t>
            </a:r>
            <a:r>
              <a:rPr lang="en"/>
              <a:t> have at least 3 data</a:t>
            </a:r>
            <a:br>
              <a:rPr lang="en"/>
            </a:br>
            <a:r>
              <a:rPr lang="en"/>
              <a:t>items (only keys here)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</a:t>
            </a:r>
            <a:r>
              <a:rPr b="1" lang="en">
                <a:solidFill>
                  <a:srgbClr val="6AA84F"/>
                </a:solidFill>
              </a:rPr>
              <a:t>leaves</a:t>
            </a:r>
            <a:r>
              <a:rPr lang="en"/>
              <a:t> at</a:t>
            </a:r>
            <a:br>
              <a:rPr lang="en"/>
            </a:br>
            <a:r>
              <a:rPr lang="en"/>
              <a:t>same depth</a:t>
            </a:r>
            <a:endParaRPr/>
          </a:p>
        </p:txBody>
      </p:sp>
      <p:sp>
        <p:nvSpPr>
          <p:cNvPr id="235" name="Google Shape;235;p32"/>
          <p:cNvSpPr txBox="1"/>
          <p:nvPr/>
        </p:nvSpPr>
        <p:spPr>
          <a:xfrm>
            <a:off x="311700" y="3247175"/>
            <a:ext cx="18075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find(28)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236" name="Google Shape;236;p32"/>
          <p:cNvSpPr txBox="1"/>
          <p:nvPr/>
        </p:nvSpPr>
        <p:spPr>
          <a:xfrm>
            <a:off x="311700" y="3972350"/>
            <a:ext cx="22731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2"/>
                </a:solidFill>
              </a:rPr>
              <a:t>How many disk blocks did we touch?</a:t>
            </a:r>
            <a:endParaRPr b="1" i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3" name="Google Shape;24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6172" y="0"/>
            <a:ext cx="685165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3"/>
          <p:cNvSpPr/>
          <p:nvPr/>
        </p:nvSpPr>
        <p:spPr>
          <a:xfrm>
            <a:off x="7155675" y="4752975"/>
            <a:ext cx="441900" cy="352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3"/>
          <p:cNvSpPr/>
          <p:nvPr/>
        </p:nvSpPr>
        <p:spPr>
          <a:xfrm>
            <a:off x="1658700" y="4752975"/>
            <a:ext cx="717900" cy="352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4"/>
          <p:cNvSpPr/>
          <p:nvPr/>
        </p:nvSpPr>
        <p:spPr>
          <a:xfrm>
            <a:off x="7155675" y="4752975"/>
            <a:ext cx="441900" cy="352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4"/>
          <p:cNvSpPr/>
          <p:nvPr/>
        </p:nvSpPr>
        <p:spPr>
          <a:xfrm>
            <a:off x="1624175" y="4703625"/>
            <a:ext cx="800700" cy="352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6172" y="0"/>
            <a:ext cx="685165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5"/>
          <p:cNvSpPr/>
          <p:nvPr/>
        </p:nvSpPr>
        <p:spPr>
          <a:xfrm>
            <a:off x="7155675" y="4752975"/>
            <a:ext cx="441900" cy="352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5"/>
          <p:cNvSpPr/>
          <p:nvPr/>
        </p:nvSpPr>
        <p:spPr>
          <a:xfrm>
            <a:off x="1679400" y="4752975"/>
            <a:ext cx="814500" cy="352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6172" y="0"/>
            <a:ext cx="685165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6"/>
          <p:cNvSpPr/>
          <p:nvPr/>
        </p:nvSpPr>
        <p:spPr>
          <a:xfrm>
            <a:off x="7273100" y="4703625"/>
            <a:ext cx="441900" cy="352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6"/>
          <p:cNvSpPr/>
          <p:nvPr/>
        </p:nvSpPr>
        <p:spPr>
          <a:xfrm>
            <a:off x="1700125" y="4850100"/>
            <a:ext cx="793800" cy="352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6172" y="0"/>
            <a:ext cx="685165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7"/>
          <p:cNvSpPr/>
          <p:nvPr/>
        </p:nvSpPr>
        <p:spPr>
          <a:xfrm>
            <a:off x="7155675" y="4752975"/>
            <a:ext cx="441900" cy="352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7"/>
          <p:cNvSpPr/>
          <p:nvPr/>
        </p:nvSpPr>
        <p:spPr>
          <a:xfrm>
            <a:off x="1610325" y="4752975"/>
            <a:ext cx="786900" cy="352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Insertion Algorithm</a:t>
            </a:r>
            <a:endParaRPr/>
          </a:p>
        </p:txBody>
      </p:sp>
      <p:sp>
        <p:nvSpPr>
          <p:cNvPr id="297" name="Google Shape;297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Insert the data in its </a:t>
            </a:r>
            <a:r>
              <a:rPr b="1" lang="en" sz="2000">
                <a:solidFill>
                  <a:srgbClr val="6AA84F"/>
                </a:solidFill>
              </a:rPr>
              <a:t>leaf</a:t>
            </a:r>
            <a:r>
              <a:rPr lang="en" sz="2000"/>
              <a:t> in sorted order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If the </a:t>
            </a:r>
            <a:r>
              <a:rPr b="1" lang="en" sz="2000">
                <a:solidFill>
                  <a:srgbClr val="6AA84F"/>
                </a:solidFill>
              </a:rPr>
              <a:t>leaf</a:t>
            </a:r>
            <a:r>
              <a:rPr lang="en" sz="2000"/>
              <a:t> now has L+1 items, overflow!</a:t>
            </a:r>
            <a:endParaRPr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Split the </a:t>
            </a:r>
            <a:r>
              <a:rPr b="1" lang="en" sz="2000">
                <a:solidFill>
                  <a:srgbClr val="6AA84F"/>
                </a:solidFill>
              </a:rPr>
              <a:t>leaf</a:t>
            </a:r>
            <a:r>
              <a:rPr lang="en" sz="2000"/>
              <a:t> into two nodes:</a:t>
            </a:r>
            <a:endParaRPr sz="2000"/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Original </a:t>
            </a:r>
            <a:r>
              <a:rPr b="1" lang="en" sz="2000">
                <a:solidFill>
                  <a:srgbClr val="6AA84F"/>
                </a:solidFill>
              </a:rPr>
              <a:t>leaf</a:t>
            </a:r>
            <a:r>
              <a:rPr lang="en" sz="2000"/>
              <a:t> with </a:t>
            </a:r>
            <a:r>
              <a:rPr b="1" lang="en" sz="2000">
                <a:latin typeface="Courier New"/>
                <a:ea typeface="Courier New"/>
                <a:cs typeface="Courier New"/>
                <a:sym typeface="Courier New"/>
              </a:rPr>
              <a:t>⌈(L+1)/2⌉</a:t>
            </a:r>
            <a:r>
              <a:rPr lang="en" sz="2000"/>
              <a:t> smaller items</a:t>
            </a:r>
            <a:endParaRPr sz="2000"/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New </a:t>
            </a:r>
            <a:r>
              <a:rPr b="1" lang="en" sz="2000">
                <a:solidFill>
                  <a:srgbClr val="6AA84F"/>
                </a:solidFill>
              </a:rPr>
              <a:t>leaf</a:t>
            </a:r>
            <a:r>
              <a:rPr lang="en" sz="2000"/>
              <a:t> with </a:t>
            </a:r>
            <a:r>
              <a:rPr b="1" lang="en" sz="2000">
                <a:latin typeface="Courier New"/>
                <a:ea typeface="Courier New"/>
                <a:cs typeface="Courier New"/>
                <a:sym typeface="Courier New"/>
              </a:rPr>
              <a:t>⌊(L+1)/2⌋ = ⌈L/2⌉</a:t>
            </a:r>
            <a:r>
              <a:rPr lang="en" sz="2000"/>
              <a:t> larger items</a:t>
            </a:r>
            <a:endParaRPr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Attach the new child to the parent</a:t>
            </a:r>
            <a:endParaRPr sz="2000"/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Adding new key to parent in sorted order</a:t>
            </a:r>
            <a:endParaRPr sz="1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Insertion Algorithm continued</a:t>
            </a:r>
            <a:endParaRPr/>
          </a:p>
        </p:txBody>
      </p:sp>
      <p:sp>
        <p:nvSpPr>
          <p:cNvPr id="303" name="Google Shape;303;p39"/>
          <p:cNvSpPr txBox="1"/>
          <p:nvPr>
            <p:ph idx="1" type="body"/>
          </p:nvPr>
        </p:nvSpPr>
        <p:spPr>
          <a:xfrm>
            <a:off x="311700" y="1152475"/>
            <a:ext cx="8520600" cy="38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 startAt="3"/>
            </a:pPr>
            <a:r>
              <a:rPr lang="en"/>
              <a:t>If step (2) caused the </a:t>
            </a:r>
            <a:r>
              <a:rPr b="1" lang="en"/>
              <a:t>internal node</a:t>
            </a:r>
            <a:r>
              <a:rPr lang="en"/>
              <a:t> parent to have M+1 children,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Split the </a:t>
            </a:r>
            <a:r>
              <a:rPr b="1" lang="en"/>
              <a:t>node</a:t>
            </a:r>
            <a:r>
              <a:rPr lang="en"/>
              <a:t> into </a:t>
            </a:r>
            <a:r>
              <a:rPr b="1" lang="en"/>
              <a:t>two nodes</a:t>
            </a:r>
            <a:endParaRPr b="1"/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Original </a:t>
            </a:r>
            <a:r>
              <a:rPr b="1" lang="en" sz="1800"/>
              <a:t>node</a:t>
            </a:r>
            <a:r>
              <a:rPr lang="en" sz="1800"/>
              <a:t> with </a:t>
            </a:r>
            <a:r>
              <a:rPr b="1" lang="en" sz="1800">
                <a:latin typeface="Courier New"/>
                <a:ea typeface="Courier New"/>
                <a:cs typeface="Courier New"/>
                <a:sym typeface="Courier New"/>
              </a:rPr>
              <a:t>⌈(M+1)/2⌉</a:t>
            </a:r>
            <a:r>
              <a:rPr lang="en" sz="1800"/>
              <a:t> smaller items</a:t>
            </a:r>
            <a:endParaRPr sz="1800"/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New </a:t>
            </a:r>
            <a:r>
              <a:rPr b="1" lang="en" sz="1800"/>
              <a:t>node</a:t>
            </a:r>
            <a:r>
              <a:rPr lang="en" sz="1800"/>
              <a:t> with </a:t>
            </a:r>
            <a:r>
              <a:rPr b="1" lang="en" sz="1800">
                <a:latin typeface="Courier New"/>
                <a:ea typeface="Courier New"/>
                <a:cs typeface="Courier New"/>
                <a:sym typeface="Courier New"/>
              </a:rPr>
              <a:t>⌊(M+1)/2⌋ = ⌈M/2⌉</a:t>
            </a:r>
            <a:r>
              <a:rPr lang="en" sz="1800"/>
              <a:t> larger items</a:t>
            </a:r>
            <a:endParaRPr sz="1800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Attach the new child to the parent</a:t>
            </a:r>
            <a:endParaRPr/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Adding new key to parent in sorted order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Splitting at a node (step 3) could make the parent overflow too</a:t>
            </a:r>
            <a:endParaRPr/>
          </a:p>
          <a:p>
            <a:pPr indent="-342900" lvl="0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So repeat step 3 up the tree until a node doesn’t overflow</a:t>
            </a:r>
            <a:endParaRPr i="1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 </a:t>
            </a:r>
            <a:r>
              <a:rPr b="1" lang="en">
                <a:solidFill>
                  <a:srgbClr val="FF0000"/>
                </a:solidFill>
              </a:rPr>
              <a:t>root</a:t>
            </a:r>
            <a:r>
              <a:rPr lang="en"/>
              <a:t> overflows, make a new </a:t>
            </a:r>
            <a:r>
              <a:rPr b="1" lang="en">
                <a:solidFill>
                  <a:srgbClr val="FF0000"/>
                </a:solidFill>
              </a:rPr>
              <a:t>root</a:t>
            </a:r>
            <a:r>
              <a:rPr lang="en"/>
              <a:t> with two children</a:t>
            </a:r>
            <a:endParaRPr/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This is the only case that increases the tree height</a:t>
            </a:r>
            <a:endParaRPr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Worst-Case Efficiency of Insert</a:t>
            </a:r>
            <a:endParaRPr/>
          </a:p>
        </p:txBody>
      </p:sp>
      <p:sp>
        <p:nvSpPr>
          <p:cNvPr id="309" name="Google Shape;309;p40"/>
          <p:cNvSpPr txBox="1"/>
          <p:nvPr>
            <p:ph idx="1" type="body"/>
          </p:nvPr>
        </p:nvSpPr>
        <p:spPr>
          <a:xfrm>
            <a:off x="311700" y="1152475"/>
            <a:ext cx="8520600" cy="37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Find correct leaf: 						O(log</a:t>
            </a:r>
            <a:r>
              <a:rPr baseline="-25000" lang="en" sz="2100"/>
              <a:t>2</a:t>
            </a:r>
            <a:r>
              <a:rPr i="1" lang="en" sz="2100"/>
              <a:t>M</a:t>
            </a:r>
            <a:r>
              <a:rPr lang="en" sz="2100"/>
              <a:t> log</a:t>
            </a:r>
            <a:r>
              <a:rPr baseline="-25000" lang="en" sz="2100"/>
              <a:t>M</a:t>
            </a:r>
            <a:r>
              <a:rPr i="1" lang="en" sz="2100"/>
              <a:t>n</a:t>
            </a:r>
            <a:r>
              <a:rPr lang="en" sz="2100"/>
              <a:t>)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Insert in leaf:	 						O(</a:t>
            </a:r>
            <a:r>
              <a:rPr i="1" lang="en" sz="2100"/>
              <a:t>L</a:t>
            </a:r>
            <a:r>
              <a:rPr lang="en" sz="2100"/>
              <a:t>)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Split leaf: 								O(</a:t>
            </a:r>
            <a:r>
              <a:rPr i="1" lang="en" sz="2100"/>
              <a:t>L</a:t>
            </a:r>
            <a:r>
              <a:rPr lang="en" sz="2100"/>
              <a:t>)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Split parents all the way up to root: 	O(</a:t>
            </a:r>
            <a:r>
              <a:rPr i="1" lang="en" sz="2100"/>
              <a:t>M</a:t>
            </a:r>
            <a:r>
              <a:rPr lang="en" sz="2100"/>
              <a:t> log</a:t>
            </a:r>
            <a:r>
              <a:rPr baseline="-25000" lang="en" sz="2100"/>
              <a:t>M</a:t>
            </a:r>
            <a:r>
              <a:rPr i="1" lang="en" sz="2100"/>
              <a:t>n</a:t>
            </a:r>
            <a:r>
              <a:rPr lang="en" sz="2100"/>
              <a:t>)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Total: </a:t>
            </a:r>
            <a:r>
              <a:rPr b="1" lang="en" sz="2100"/>
              <a:t>O(</a:t>
            </a:r>
            <a:r>
              <a:rPr b="1" i="1" lang="en" sz="2100"/>
              <a:t>L</a:t>
            </a:r>
            <a:r>
              <a:rPr b="1" lang="en" sz="2100"/>
              <a:t> + </a:t>
            </a:r>
            <a:r>
              <a:rPr b="1" i="1" lang="en" sz="2100"/>
              <a:t>M</a:t>
            </a:r>
            <a:r>
              <a:rPr b="1" lang="en" sz="2100"/>
              <a:t> log</a:t>
            </a:r>
            <a:r>
              <a:rPr b="1" baseline="-25000" lang="en" sz="2100"/>
              <a:t>M</a:t>
            </a:r>
            <a:r>
              <a:rPr b="1" i="1" lang="en" sz="2100"/>
              <a:t>n</a:t>
            </a:r>
            <a:r>
              <a:rPr b="1" lang="en" sz="2100"/>
              <a:t>)</a:t>
            </a:r>
            <a:endParaRPr b="1"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But it’s not that bad:</a:t>
            </a:r>
            <a:endParaRPr sz="2100"/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Splits are not that common (M &amp; L are likely to be large)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Disk accesses are the name of the game: O(log</a:t>
            </a:r>
            <a:r>
              <a:rPr baseline="-25000" lang="en" sz="2100"/>
              <a:t>M</a:t>
            </a:r>
            <a:r>
              <a:rPr i="1" lang="en" sz="2100"/>
              <a:t>n</a:t>
            </a:r>
            <a:r>
              <a:rPr lang="en" sz="2100"/>
              <a:t>)</a:t>
            </a:r>
            <a:endParaRPr sz="21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6" name="Google Shape;31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1"/>
          <p:cNvSpPr/>
          <p:nvPr/>
        </p:nvSpPr>
        <p:spPr>
          <a:xfrm>
            <a:off x="1624175" y="4815125"/>
            <a:ext cx="800700" cy="24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1"/>
          <p:cNvSpPr/>
          <p:nvPr/>
        </p:nvSpPr>
        <p:spPr>
          <a:xfrm>
            <a:off x="7053000" y="4759325"/>
            <a:ext cx="800700" cy="352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Typical Memory Hierarchy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309775" y="4176750"/>
            <a:ext cx="4828375" cy="918675"/>
          </a:xfrm>
          <a:prstGeom prst="flowChartMagneticDisk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Disk: 1TB = 2</a:t>
            </a:r>
            <a:r>
              <a:rPr baseline="30000" lang="en" sz="2000"/>
              <a:t>40</a:t>
            </a:r>
            <a:endParaRPr baseline="30000" sz="2000"/>
          </a:p>
        </p:txBody>
      </p:sp>
      <p:sp>
        <p:nvSpPr>
          <p:cNvPr id="70" name="Google Shape;70;p15"/>
          <p:cNvSpPr/>
          <p:nvPr/>
        </p:nvSpPr>
        <p:spPr>
          <a:xfrm>
            <a:off x="833213" y="3161825"/>
            <a:ext cx="3781500" cy="918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Main memory: 2GB = 2</a:t>
            </a:r>
            <a:r>
              <a:rPr baseline="30000" lang="en" sz="2000"/>
              <a:t>31</a:t>
            </a:r>
            <a:endParaRPr baseline="30000" sz="2000"/>
          </a:p>
        </p:txBody>
      </p:sp>
      <p:sp>
        <p:nvSpPr>
          <p:cNvPr id="71" name="Google Shape;71;p15"/>
          <p:cNvSpPr/>
          <p:nvPr/>
        </p:nvSpPr>
        <p:spPr>
          <a:xfrm>
            <a:off x="1091075" y="2492800"/>
            <a:ext cx="32658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L2 cache: 2MB = 2</a:t>
            </a:r>
            <a:r>
              <a:rPr baseline="30000" lang="en" sz="2000"/>
              <a:t>21</a:t>
            </a:r>
            <a:endParaRPr baseline="30000" sz="2000"/>
          </a:p>
        </p:txBody>
      </p:sp>
      <p:sp>
        <p:nvSpPr>
          <p:cNvPr id="72" name="Google Shape;72;p15"/>
          <p:cNvSpPr/>
          <p:nvPr/>
        </p:nvSpPr>
        <p:spPr>
          <a:xfrm>
            <a:off x="1385525" y="1879875"/>
            <a:ext cx="2676900" cy="5166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L1 cache: 128KB = 2</a:t>
            </a:r>
            <a:r>
              <a:rPr baseline="30000" lang="en" sz="1800"/>
              <a:t>17</a:t>
            </a:r>
            <a:endParaRPr baseline="30000" sz="1800"/>
          </a:p>
        </p:txBody>
      </p:sp>
      <p:sp>
        <p:nvSpPr>
          <p:cNvPr id="73" name="Google Shape;73;p15"/>
          <p:cNvSpPr/>
          <p:nvPr/>
        </p:nvSpPr>
        <p:spPr>
          <a:xfrm>
            <a:off x="2097275" y="1376450"/>
            <a:ext cx="1253400" cy="4071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CPU</a:t>
            </a:r>
            <a:endParaRPr baseline="30000" sz="1800"/>
          </a:p>
        </p:txBody>
      </p:sp>
      <p:sp>
        <p:nvSpPr>
          <p:cNvPr id="74" name="Google Shape;74;p15"/>
          <p:cNvSpPr txBox="1"/>
          <p:nvPr/>
        </p:nvSpPr>
        <p:spPr>
          <a:xfrm>
            <a:off x="4956575" y="149875"/>
            <a:ext cx="3706800" cy="10026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“Every desktop/laptop/server is different” but here’s a plausible configuration</a:t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75" name="Google Shape;75;p15"/>
          <p:cNvGrpSpPr/>
          <p:nvPr/>
        </p:nvGrpSpPr>
        <p:grpSpPr>
          <a:xfrm>
            <a:off x="3350675" y="1376450"/>
            <a:ext cx="5686200" cy="407100"/>
            <a:chOff x="3350675" y="1376450"/>
            <a:chExt cx="5686200" cy="407100"/>
          </a:xfrm>
        </p:grpSpPr>
        <p:sp>
          <p:nvSpPr>
            <p:cNvPr id="76" name="Google Shape;76;p15"/>
            <p:cNvSpPr txBox="1"/>
            <p:nvPr/>
          </p:nvSpPr>
          <p:spPr>
            <a:xfrm>
              <a:off x="4956575" y="1376450"/>
              <a:ext cx="4080300" cy="40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00FF"/>
                  </a:solidFill>
                </a:rPr>
                <a:t>instructions</a:t>
              </a:r>
              <a:r>
                <a:rPr lang="en" sz="1800">
                  <a:solidFill>
                    <a:schemeClr val="dk2"/>
                  </a:solidFill>
                </a:rPr>
                <a:t> (eg addition): 2</a:t>
              </a:r>
              <a:r>
                <a:rPr baseline="30000" lang="en" sz="1800">
                  <a:solidFill>
                    <a:schemeClr val="dk2"/>
                  </a:solidFill>
                </a:rPr>
                <a:t>30</a:t>
              </a:r>
              <a:r>
                <a:rPr lang="en" sz="1800">
                  <a:solidFill>
                    <a:schemeClr val="dk2"/>
                  </a:solidFill>
                </a:rPr>
                <a:t>/sec</a:t>
              </a:r>
              <a:endParaRPr sz="1800">
                <a:solidFill>
                  <a:schemeClr val="dk2"/>
                </a:solidFill>
              </a:endParaRPr>
            </a:p>
          </p:txBody>
        </p:sp>
        <p:cxnSp>
          <p:nvCxnSpPr>
            <p:cNvPr id="77" name="Google Shape;77;p15"/>
            <p:cNvCxnSpPr>
              <a:stCxn id="76" idx="1"/>
              <a:endCxn id="73" idx="3"/>
            </p:cNvCxnSpPr>
            <p:nvPr/>
          </p:nvCxnSpPr>
          <p:spPr>
            <a:xfrm rot="10800000">
              <a:off x="3350675" y="1580000"/>
              <a:ext cx="16059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78" name="Google Shape;78;p15"/>
          <p:cNvGrpSpPr/>
          <p:nvPr/>
        </p:nvGrpSpPr>
        <p:grpSpPr>
          <a:xfrm>
            <a:off x="4062275" y="1934625"/>
            <a:ext cx="4974600" cy="407100"/>
            <a:chOff x="4062275" y="1376450"/>
            <a:chExt cx="4974600" cy="407100"/>
          </a:xfrm>
        </p:grpSpPr>
        <p:sp>
          <p:nvSpPr>
            <p:cNvPr id="79" name="Google Shape;79;p15"/>
            <p:cNvSpPr txBox="1"/>
            <p:nvPr/>
          </p:nvSpPr>
          <p:spPr>
            <a:xfrm>
              <a:off x="4956575" y="1376450"/>
              <a:ext cx="4080300" cy="40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</a:rPr>
                <a:t>get data in L1: 2</a:t>
              </a:r>
              <a:r>
                <a:rPr baseline="30000" lang="en" sz="1800">
                  <a:solidFill>
                    <a:schemeClr val="dk2"/>
                  </a:solidFill>
                </a:rPr>
                <a:t>29</a:t>
              </a:r>
              <a:r>
                <a:rPr lang="en" sz="1800">
                  <a:solidFill>
                    <a:schemeClr val="dk2"/>
                  </a:solidFill>
                </a:rPr>
                <a:t>/sec = </a:t>
              </a:r>
              <a:r>
                <a:rPr lang="en" sz="1800">
                  <a:solidFill>
                    <a:srgbClr val="0000FF"/>
                  </a:solidFill>
                </a:rPr>
                <a:t>2 instructions</a:t>
              </a:r>
              <a:endParaRPr sz="1800">
                <a:solidFill>
                  <a:srgbClr val="0000FF"/>
                </a:solidFill>
              </a:endParaRPr>
            </a:p>
          </p:txBody>
        </p:sp>
        <p:cxnSp>
          <p:nvCxnSpPr>
            <p:cNvPr id="80" name="Google Shape;80;p15"/>
            <p:cNvCxnSpPr>
              <a:stCxn id="79" idx="1"/>
              <a:endCxn id="72" idx="3"/>
            </p:cNvCxnSpPr>
            <p:nvPr/>
          </p:nvCxnSpPr>
          <p:spPr>
            <a:xfrm rot="10800000">
              <a:off x="4062275" y="1580000"/>
              <a:ext cx="8943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1" name="Google Shape;81;p15"/>
          <p:cNvGrpSpPr/>
          <p:nvPr/>
        </p:nvGrpSpPr>
        <p:grpSpPr>
          <a:xfrm>
            <a:off x="4356875" y="2575600"/>
            <a:ext cx="4787100" cy="407100"/>
            <a:chOff x="4249750" y="1403825"/>
            <a:chExt cx="4787100" cy="407100"/>
          </a:xfrm>
        </p:grpSpPr>
        <p:sp>
          <p:nvSpPr>
            <p:cNvPr id="82" name="Google Shape;82;p15"/>
            <p:cNvSpPr txBox="1"/>
            <p:nvPr/>
          </p:nvSpPr>
          <p:spPr>
            <a:xfrm>
              <a:off x="4849450" y="1403825"/>
              <a:ext cx="4187400" cy="40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</a:rPr>
                <a:t>get data in L2: 2</a:t>
              </a:r>
              <a:r>
                <a:rPr baseline="30000" lang="en" sz="1800">
                  <a:solidFill>
                    <a:schemeClr val="dk2"/>
                  </a:solidFill>
                </a:rPr>
                <a:t>25</a:t>
              </a:r>
              <a:r>
                <a:rPr lang="en" sz="1800">
                  <a:solidFill>
                    <a:schemeClr val="dk2"/>
                  </a:solidFill>
                </a:rPr>
                <a:t>/sec = </a:t>
              </a:r>
              <a:r>
                <a:rPr lang="en" sz="1800">
                  <a:solidFill>
                    <a:srgbClr val="0000FF"/>
                  </a:solidFill>
                </a:rPr>
                <a:t>30 instructions</a:t>
              </a:r>
              <a:endParaRPr sz="1800">
                <a:solidFill>
                  <a:srgbClr val="0000FF"/>
                </a:solidFill>
              </a:endParaRPr>
            </a:p>
          </p:txBody>
        </p:sp>
        <p:cxnSp>
          <p:nvCxnSpPr>
            <p:cNvPr id="83" name="Google Shape;83;p15"/>
            <p:cNvCxnSpPr>
              <a:stCxn id="82" idx="1"/>
              <a:endCxn id="71" idx="3"/>
            </p:cNvCxnSpPr>
            <p:nvPr/>
          </p:nvCxnSpPr>
          <p:spPr>
            <a:xfrm rot="10800000">
              <a:off x="4249750" y="1607375"/>
              <a:ext cx="599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4" name="Google Shape;84;p15"/>
          <p:cNvGrpSpPr/>
          <p:nvPr/>
        </p:nvGrpSpPr>
        <p:grpSpPr>
          <a:xfrm>
            <a:off x="4614700" y="3252025"/>
            <a:ext cx="4529400" cy="743193"/>
            <a:chOff x="4507575" y="1210860"/>
            <a:chExt cx="4529400" cy="572700"/>
          </a:xfrm>
        </p:grpSpPr>
        <p:sp>
          <p:nvSpPr>
            <p:cNvPr id="85" name="Google Shape;85;p15"/>
            <p:cNvSpPr txBox="1"/>
            <p:nvPr/>
          </p:nvSpPr>
          <p:spPr>
            <a:xfrm>
              <a:off x="5490375" y="1210860"/>
              <a:ext cx="3546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</a:rPr>
                <a:t>get data in main memory:</a:t>
              </a:r>
              <a:br>
                <a:rPr lang="en" sz="1800">
                  <a:solidFill>
                    <a:schemeClr val="dk2"/>
                  </a:solidFill>
                </a:rPr>
              </a:br>
              <a:r>
                <a:rPr lang="en" sz="1800">
                  <a:solidFill>
                    <a:schemeClr val="dk2"/>
                  </a:solidFill>
                </a:rPr>
                <a:t>    2</a:t>
              </a:r>
              <a:r>
                <a:rPr baseline="30000" lang="en" sz="1800">
                  <a:solidFill>
                    <a:schemeClr val="dk2"/>
                  </a:solidFill>
                </a:rPr>
                <a:t>22</a:t>
              </a:r>
              <a:r>
                <a:rPr lang="en" sz="1800">
                  <a:solidFill>
                    <a:schemeClr val="dk2"/>
                  </a:solidFill>
                </a:rPr>
                <a:t>/sec = </a:t>
              </a:r>
              <a:r>
                <a:rPr lang="en" sz="1800">
                  <a:solidFill>
                    <a:srgbClr val="0000FF"/>
                  </a:solidFill>
                </a:rPr>
                <a:t>250 instructions</a:t>
              </a:r>
              <a:endParaRPr sz="1800">
                <a:solidFill>
                  <a:srgbClr val="0000FF"/>
                </a:solidFill>
              </a:endParaRPr>
            </a:p>
          </p:txBody>
        </p:sp>
        <p:cxnSp>
          <p:nvCxnSpPr>
            <p:cNvPr id="86" name="Google Shape;86;p15"/>
            <p:cNvCxnSpPr>
              <a:stCxn id="85" idx="1"/>
              <a:endCxn id="70" idx="3"/>
            </p:cNvCxnSpPr>
            <p:nvPr/>
          </p:nvCxnSpPr>
          <p:spPr>
            <a:xfrm rot="10800000">
              <a:off x="4507575" y="1495410"/>
              <a:ext cx="982800" cy="18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7" name="Google Shape;87;p15"/>
          <p:cNvGrpSpPr/>
          <p:nvPr/>
        </p:nvGrpSpPr>
        <p:grpSpPr>
          <a:xfrm>
            <a:off x="5138075" y="4080425"/>
            <a:ext cx="4005900" cy="1098633"/>
            <a:chOff x="5100375" y="1072827"/>
            <a:chExt cx="4005900" cy="846600"/>
          </a:xfrm>
        </p:grpSpPr>
        <p:sp>
          <p:nvSpPr>
            <p:cNvPr id="88" name="Google Shape;88;p15"/>
            <p:cNvSpPr txBox="1"/>
            <p:nvPr/>
          </p:nvSpPr>
          <p:spPr>
            <a:xfrm>
              <a:off x="5399475" y="1072827"/>
              <a:ext cx="37068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</a:rPr>
                <a:t>get data from “new place” on disk:</a:t>
              </a:r>
              <a:endParaRPr sz="1800">
                <a:solidFill>
                  <a:schemeClr val="dk2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</a:rPr>
                <a:t>   2</a:t>
              </a:r>
              <a:r>
                <a:rPr baseline="30000" lang="en" sz="1800">
                  <a:solidFill>
                    <a:schemeClr val="dk2"/>
                  </a:solidFill>
                </a:rPr>
                <a:t>7</a:t>
              </a:r>
              <a:r>
                <a:rPr lang="en" sz="1800">
                  <a:solidFill>
                    <a:schemeClr val="dk2"/>
                  </a:solidFill>
                </a:rPr>
                <a:t>/sec = </a:t>
              </a:r>
              <a:r>
                <a:rPr lang="en" sz="1800">
                  <a:solidFill>
                    <a:srgbClr val="0000FF"/>
                  </a:solidFill>
                </a:rPr>
                <a:t>8,000,000 instructions</a:t>
              </a:r>
              <a:endParaRPr sz="1800">
                <a:solidFill>
                  <a:srgbClr val="0000FF"/>
                </a:solidFill>
              </a:endParaRPr>
            </a:p>
          </p:txBody>
        </p:sp>
        <p:cxnSp>
          <p:nvCxnSpPr>
            <p:cNvPr id="89" name="Google Shape;89;p15"/>
            <p:cNvCxnSpPr>
              <a:stCxn id="88" idx="1"/>
              <a:endCxn id="69" idx="4"/>
            </p:cNvCxnSpPr>
            <p:nvPr/>
          </p:nvCxnSpPr>
          <p:spPr>
            <a:xfrm flipH="1">
              <a:off x="5100375" y="1496127"/>
              <a:ext cx="299100" cy="48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5" name="Google Shape;32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2"/>
          <p:cNvSpPr/>
          <p:nvPr/>
        </p:nvSpPr>
        <p:spPr>
          <a:xfrm>
            <a:off x="1624175" y="4787500"/>
            <a:ext cx="800700" cy="2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2"/>
          <p:cNvSpPr/>
          <p:nvPr/>
        </p:nvSpPr>
        <p:spPr>
          <a:xfrm>
            <a:off x="7011575" y="4787500"/>
            <a:ext cx="800700" cy="2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5" name="Google Shape;33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0619" y="0"/>
            <a:ext cx="68627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3"/>
          <p:cNvSpPr/>
          <p:nvPr/>
        </p:nvSpPr>
        <p:spPr>
          <a:xfrm>
            <a:off x="1624175" y="4787500"/>
            <a:ext cx="800700" cy="2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3"/>
          <p:cNvSpPr/>
          <p:nvPr/>
        </p:nvSpPr>
        <p:spPr>
          <a:xfrm>
            <a:off x="6887275" y="4787500"/>
            <a:ext cx="800700" cy="2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46" name="Google Shape;34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0619" y="0"/>
            <a:ext cx="68627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0619" y="0"/>
            <a:ext cx="68627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4"/>
          <p:cNvSpPr/>
          <p:nvPr/>
        </p:nvSpPr>
        <p:spPr>
          <a:xfrm>
            <a:off x="1624175" y="4787500"/>
            <a:ext cx="800700" cy="2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4"/>
          <p:cNvSpPr/>
          <p:nvPr/>
        </p:nvSpPr>
        <p:spPr>
          <a:xfrm>
            <a:off x="6907975" y="4815575"/>
            <a:ext cx="800700" cy="2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58" name="Google Shape;35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0619" y="0"/>
            <a:ext cx="68627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0619" y="0"/>
            <a:ext cx="68627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5"/>
          <p:cNvSpPr/>
          <p:nvPr/>
        </p:nvSpPr>
        <p:spPr>
          <a:xfrm>
            <a:off x="1624175" y="4787500"/>
            <a:ext cx="800700" cy="2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5"/>
          <p:cNvSpPr/>
          <p:nvPr/>
        </p:nvSpPr>
        <p:spPr>
          <a:xfrm>
            <a:off x="7200300" y="4787500"/>
            <a:ext cx="800700" cy="2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71" name="Google Shape;37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0619" y="0"/>
            <a:ext cx="68627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0619" y="0"/>
            <a:ext cx="68627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5381" y="0"/>
            <a:ext cx="68532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6"/>
          <p:cNvSpPr/>
          <p:nvPr/>
        </p:nvSpPr>
        <p:spPr>
          <a:xfrm>
            <a:off x="1624175" y="4787500"/>
            <a:ext cx="800700" cy="2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46"/>
          <p:cNvSpPr/>
          <p:nvPr/>
        </p:nvSpPr>
        <p:spPr>
          <a:xfrm>
            <a:off x="6963250" y="4787500"/>
            <a:ext cx="800700" cy="2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85" name="Google Shape;38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0619" y="0"/>
            <a:ext cx="68627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0619" y="0"/>
            <a:ext cx="68627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5381" y="0"/>
            <a:ext cx="685323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46172" y="0"/>
            <a:ext cx="685165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7"/>
          <p:cNvSpPr/>
          <p:nvPr/>
        </p:nvSpPr>
        <p:spPr>
          <a:xfrm>
            <a:off x="1624175" y="4787500"/>
            <a:ext cx="800700" cy="2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7"/>
          <p:cNvSpPr/>
          <p:nvPr/>
        </p:nvSpPr>
        <p:spPr>
          <a:xfrm>
            <a:off x="6825100" y="4787500"/>
            <a:ext cx="800700" cy="2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00" name="Google Shape;40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0619" y="0"/>
            <a:ext cx="68627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0619" y="0"/>
            <a:ext cx="68627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5381" y="0"/>
            <a:ext cx="685323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46172" y="0"/>
            <a:ext cx="685165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8"/>
          <p:cNvSpPr/>
          <p:nvPr/>
        </p:nvSpPr>
        <p:spPr>
          <a:xfrm>
            <a:off x="1624175" y="4787500"/>
            <a:ext cx="800700" cy="2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48"/>
          <p:cNvSpPr/>
          <p:nvPr/>
        </p:nvSpPr>
        <p:spPr>
          <a:xfrm>
            <a:off x="6921800" y="4787500"/>
            <a:ext cx="800700" cy="2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16" name="Google Shape;41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0619" y="0"/>
            <a:ext cx="68627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0619" y="0"/>
            <a:ext cx="68627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5381" y="0"/>
            <a:ext cx="685323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46172" y="0"/>
            <a:ext cx="685165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46172" y="0"/>
            <a:ext cx="685165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9"/>
          <p:cNvSpPr/>
          <p:nvPr/>
        </p:nvSpPr>
        <p:spPr>
          <a:xfrm>
            <a:off x="1624175" y="4787500"/>
            <a:ext cx="800700" cy="2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9"/>
          <p:cNvSpPr/>
          <p:nvPr/>
        </p:nvSpPr>
        <p:spPr>
          <a:xfrm>
            <a:off x="7202675" y="4787500"/>
            <a:ext cx="800700" cy="2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33" name="Google Shape;43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0619" y="0"/>
            <a:ext cx="68627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0619" y="0"/>
            <a:ext cx="68627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5381" y="0"/>
            <a:ext cx="685323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5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46172" y="0"/>
            <a:ext cx="685165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5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5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46172" y="0"/>
            <a:ext cx="685165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5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46172" y="0"/>
            <a:ext cx="685165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50"/>
          <p:cNvSpPr/>
          <p:nvPr/>
        </p:nvSpPr>
        <p:spPr>
          <a:xfrm>
            <a:off x="1624175" y="4787500"/>
            <a:ext cx="800700" cy="2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50"/>
          <p:cNvSpPr/>
          <p:nvPr/>
        </p:nvSpPr>
        <p:spPr>
          <a:xfrm>
            <a:off x="7142800" y="4787500"/>
            <a:ext cx="800700" cy="2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51" name="Google Shape;45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0619" y="0"/>
            <a:ext cx="68627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0619" y="0"/>
            <a:ext cx="686276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5381" y="0"/>
            <a:ext cx="685323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46172" y="0"/>
            <a:ext cx="685165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5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5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46172" y="0"/>
            <a:ext cx="685165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5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46172" y="0"/>
            <a:ext cx="685165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5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51"/>
          <p:cNvSpPr/>
          <p:nvPr/>
        </p:nvSpPr>
        <p:spPr>
          <a:xfrm>
            <a:off x="1624175" y="4787500"/>
            <a:ext cx="800700" cy="2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51"/>
          <p:cNvSpPr/>
          <p:nvPr/>
        </p:nvSpPr>
        <p:spPr>
          <a:xfrm>
            <a:off x="6983950" y="4739625"/>
            <a:ext cx="800700" cy="26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“Fuggedaboutit”, usually</a:t>
            </a:r>
            <a:endParaRPr/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 hardware </a:t>
            </a:r>
            <a:r>
              <a:rPr lang="en" sz="2200">
                <a:solidFill>
                  <a:srgbClr val="0000FF"/>
                </a:solidFill>
              </a:rPr>
              <a:t>automatically</a:t>
            </a:r>
            <a:r>
              <a:rPr lang="en" sz="2200"/>
              <a:t> moves data into the caches from main memory for you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Replacing items already there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So algorithms much faster if “data fits in cache” (often does)</a:t>
            </a:r>
            <a:endParaRPr sz="20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Disk accesses are done by software (e.g., ask operating system to open a file or database to access some data)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So most code “</a:t>
            </a:r>
            <a:r>
              <a:rPr lang="en" sz="2200">
                <a:solidFill>
                  <a:srgbClr val="0000FF"/>
                </a:solidFill>
              </a:rPr>
              <a:t>just runs</a:t>
            </a:r>
            <a:r>
              <a:rPr lang="en" sz="2200"/>
              <a:t>” but sometimes it’s worth designing algorithms / data structures with knowledge of memory hierarchy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And when you do, you often need to know one more thing…</a:t>
            </a:r>
            <a:endParaRPr sz="2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Deletion Algorithm</a:t>
            </a:r>
            <a:endParaRPr/>
          </a:p>
        </p:txBody>
      </p:sp>
      <p:sp>
        <p:nvSpPr>
          <p:cNvPr id="469" name="Google Shape;469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Remove the data from its </a:t>
            </a:r>
            <a:r>
              <a:rPr b="1" lang="en" sz="2000">
                <a:solidFill>
                  <a:srgbClr val="6AA84F"/>
                </a:solidFill>
              </a:rPr>
              <a:t>leaf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If the </a:t>
            </a:r>
            <a:r>
              <a:rPr b="1" lang="en" sz="2000">
                <a:solidFill>
                  <a:srgbClr val="6AA84F"/>
                </a:solidFill>
              </a:rPr>
              <a:t>leaf</a:t>
            </a:r>
            <a:r>
              <a:rPr lang="en" sz="2000"/>
              <a:t> now has </a:t>
            </a:r>
            <a:r>
              <a:rPr b="1" lang="en" sz="2000">
                <a:latin typeface="Courier New"/>
                <a:ea typeface="Courier New"/>
                <a:cs typeface="Courier New"/>
                <a:sym typeface="Courier New"/>
              </a:rPr>
              <a:t>⌈L/2⌉-1</a:t>
            </a:r>
            <a:r>
              <a:rPr lang="en" sz="2000"/>
              <a:t> items, </a:t>
            </a:r>
            <a:r>
              <a:rPr i="1" lang="en" sz="2000"/>
              <a:t>underflow!</a:t>
            </a:r>
            <a:endParaRPr i="1"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If a neighbor has &gt; </a:t>
            </a:r>
            <a:r>
              <a:rPr b="1" lang="en" sz="2000">
                <a:latin typeface="Courier New"/>
                <a:ea typeface="Courier New"/>
                <a:cs typeface="Courier New"/>
                <a:sym typeface="Courier New"/>
              </a:rPr>
              <a:t>⌈L/2⌉</a:t>
            </a:r>
            <a:r>
              <a:rPr lang="en" sz="2000"/>
              <a:t> items, </a:t>
            </a:r>
            <a:r>
              <a:rPr i="1" lang="en" sz="2000">
                <a:solidFill>
                  <a:srgbClr val="0000FF"/>
                </a:solidFill>
              </a:rPr>
              <a:t>adopt</a:t>
            </a:r>
            <a:r>
              <a:rPr lang="en" sz="2000"/>
              <a:t> and update parent</a:t>
            </a:r>
            <a:endParaRPr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Else </a:t>
            </a:r>
            <a:r>
              <a:rPr i="1" lang="en" sz="2000">
                <a:solidFill>
                  <a:srgbClr val="0000FF"/>
                </a:solidFill>
              </a:rPr>
              <a:t>merge</a:t>
            </a:r>
            <a:r>
              <a:rPr lang="en" sz="2000"/>
              <a:t> node with neighbor</a:t>
            </a:r>
            <a:endParaRPr sz="2000"/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Guaranteed to have a legal number of items</a:t>
            </a:r>
            <a:endParaRPr sz="2000"/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Parent now has one less node</a:t>
            </a:r>
            <a:endParaRPr sz="16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Deletion Algorithm continued</a:t>
            </a:r>
            <a:endParaRPr/>
          </a:p>
        </p:txBody>
      </p:sp>
      <p:sp>
        <p:nvSpPr>
          <p:cNvPr id="475" name="Google Shape;475;p53"/>
          <p:cNvSpPr txBox="1"/>
          <p:nvPr>
            <p:ph idx="1" type="body"/>
          </p:nvPr>
        </p:nvSpPr>
        <p:spPr>
          <a:xfrm>
            <a:off x="311700" y="1152475"/>
            <a:ext cx="8520600" cy="38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 startAt="3"/>
            </a:pPr>
            <a:r>
              <a:rPr lang="en"/>
              <a:t>If step (2) caused the </a:t>
            </a:r>
            <a:r>
              <a:rPr b="1" lang="en"/>
              <a:t>internal node</a:t>
            </a:r>
            <a:r>
              <a:rPr lang="en"/>
              <a:t> parent to have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⌈M/2⌉-1</a:t>
            </a:r>
            <a:r>
              <a:rPr lang="en"/>
              <a:t> children</a:t>
            </a:r>
            <a:r>
              <a:rPr lang="en" sz="2000"/>
              <a:t>, </a:t>
            </a:r>
            <a:r>
              <a:rPr i="1" lang="en" sz="2000"/>
              <a:t>underflow!</a:t>
            </a:r>
            <a:endParaRPr i="1"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If a neighbor has &gt; </a:t>
            </a:r>
            <a:r>
              <a:rPr b="1" lang="en" sz="2000">
                <a:latin typeface="Courier New"/>
                <a:ea typeface="Courier New"/>
                <a:cs typeface="Courier New"/>
                <a:sym typeface="Courier New"/>
              </a:rPr>
              <a:t>⌈M/2⌉</a:t>
            </a:r>
            <a:r>
              <a:rPr lang="en" sz="2000"/>
              <a:t> items, </a:t>
            </a:r>
            <a:r>
              <a:rPr i="1" lang="en" sz="2000">
                <a:solidFill>
                  <a:srgbClr val="0000FF"/>
                </a:solidFill>
              </a:rPr>
              <a:t>adopt</a:t>
            </a:r>
            <a:r>
              <a:rPr lang="en" sz="2000"/>
              <a:t> and update parent</a:t>
            </a:r>
            <a:endParaRPr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Else </a:t>
            </a:r>
            <a:r>
              <a:rPr i="1" lang="en" sz="2000">
                <a:solidFill>
                  <a:srgbClr val="0000FF"/>
                </a:solidFill>
              </a:rPr>
              <a:t>merge</a:t>
            </a:r>
            <a:r>
              <a:rPr lang="en" sz="2000"/>
              <a:t> node with neighbor</a:t>
            </a:r>
            <a:endParaRPr sz="2000"/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Guaranteed to have a legal number of items</a:t>
            </a:r>
            <a:endParaRPr sz="2000"/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Parent now has one less node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Merging at a node (step 3) could make the parent underflow too</a:t>
            </a:r>
            <a:endParaRPr/>
          </a:p>
          <a:p>
            <a:pPr indent="-342900" lvl="0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So repeat step 3 up the tree until a node doesn’t underflow</a:t>
            </a:r>
            <a:endParaRPr i="1"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 </a:t>
            </a:r>
            <a:r>
              <a:rPr b="1" lang="en">
                <a:solidFill>
                  <a:srgbClr val="FF0000"/>
                </a:solidFill>
              </a:rPr>
              <a:t>root</a:t>
            </a:r>
            <a:r>
              <a:rPr lang="en"/>
              <a:t> went from 2 children to 1, delete the root and make the child the root</a:t>
            </a:r>
            <a:endParaRPr/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This is the only case that decreases the tree height</a:t>
            </a:r>
            <a:endParaRPr sz="1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Worst-Case Efficiency of Delete</a:t>
            </a:r>
            <a:endParaRPr/>
          </a:p>
        </p:txBody>
      </p:sp>
      <p:sp>
        <p:nvSpPr>
          <p:cNvPr id="481" name="Google Shape;481;p54"/>
          <p:cNvSpPr txBox="1"/>
          <p:nvPr>
            <p:ph idx="1" type="body"/>
          </p:nvPr>
        </p:nvSpPr>
        <p:spPr>
          <a:xfrm>
            <a:off x="311700" y="1152475"/>
            <a:ext cx="8520600" cy="37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Find correct leaf: 						O(log</a:t>
            </a:r>
            <a:r>
              <a:rPr baseline="-25000" lang="en" sz="2100"/>
              <a:t>2</a:t>
            </a:r>
            <a:r>
              <a:rPr i="1" lang="en" sz="2100"/>
              <a:t>M</a:t>
            </a:r>
            <a:r>
              <a:rPr lang="en" sz="2100"/>
              <a:t> log</a:t>
            </a:r>
            <a:r>
              <a:rPr baseline="-25000" lang="en" sz="2100"/>
              <a:t>M</a:t>
            </a:r>
            <a:r>
              <a:rPr i="1" lang="en" sz="2100"/>
              <a:t>n</a:t>
            </a:r>
            <a:r>
              <a:rPr lang="en" sz="2100"/>
              <a:t>)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Remove from leaf: 						O(</a:t>
            </a:r>
            <a:r>
              <a:rPr i="1" lang="en" sz="2100"/>
              <a:t>L</a:t>
            </a:r>
            <a:r>
              <a:rPr lang="en" sz="2100"/>
              <a:t>)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Adopt from or merge with neighbor: 	O(</a:t>
            </a:r>
            <a:r>
              <a:rPr i="1" lang="en" sz="2100"/>
              <a:t>L</a:t>
            </a:r>
            <a:r>
              <a:rPr lang="en" sz="2100"/>
              <a:t>)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Adopt or merge all the way up to root: 	O(</a:t>
            </a:r>
            <a:r>
              <a:rPr i="1" lang="en" sz="2100"/>
              <a:t>M</a:t>
            </a:r>
            <a:r>
              <a:rPr lang="en" sz="2100"/>
              <a:t> log</a:t>
            </a:r>
            <a:r>
              <a:rPr baseline="-25000" lang="en" sz="2100"/>
              <a:t>M</a:t>
            </a:r>
            <a:r>
              <a:rPr i="1" lang="en" sz="2100"/>
              <a:t>n</a:t>
            </a:r>
            <a:r>
              <a:rPr lang="en" sz="2100"/>
              <a:t>)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Total: </a:t>
            </a:r>
            <a:r>
              <a:rPr b="1" lang="en" sz="2100"/>
              <a:t>O(</a:t>
            </a:r>
            <a:r>
              <a:rPr b="1" i="1" lang="en" sz="2100"/>
              <a:t>L</a:t>
            </a:r>
            <a:r>
              <a:rPr b="1" lang="en" sz="2100"/>
              <a:t> + </a:t>
            </a:r>
            <a:r>
              <a:rPr b="1" i="1" lang="en" sz="2100"/>
              <a:t>M</a:t>
            </a:r>
            <a:r>
              <a:rPr b="1" lang="en" sz="2100"/>
              <a:t> log</a:t>
            </a:r>
            <a:r>
              <a:rPr b="1" baseline="-25000" lang="en" sz="2100"/>
              <a:t>M</a:t>
            </a:r>
            <a:r>
              <a:rPr b="1" i="1" lang="en" sz="2100"/>
              <a:t>n</a:t>
            </a:r>
            <a:r>
              <a:rPr b="1" lang="en" sz="2100"/>
              <a:t>)</a:t>
            </a:r>
            <a:endParaRPr b="1"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But it’s not that bad:</a:t>
            </a:r>
            <a:endParaRPr sz="2100"/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Merges are not that common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Disk accesses are the name of the game: O(log</a:t>
            </a:r>
            <a:r>
              <a:rPr baseline="-25000" lang="en" sz="2100"/>
              <a:t>M</a:t>
            </a:r>
            <a:r>
              <a:rPr i="1" lang="en" sz="2100"/>
              <a:t>n</a:t>
            </a:r>
            <a:r>
              <a:rPr lang="en" sz="2100"/>
              <a:t>)</a:t>
            </a:r>
            <a:endParaRPr sz="21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Determining </a:t>
            </a:r>
            <a:r>
              <a:rPr i="1" lang="en"/>
              <a:t>M</a:t>
            </a:r>
            <a:r>
              <a:rPr lang="en"/>
              <a:t> &amp; </a:t>
            </a:r>
            <a:r>
              <a:rPr i="1" lang="en"/>
              <a:t>L</a:t>
            </a:r>
            <a:endParaRPr i="1"/>
          </a:p>
        </p:txBody>
      </p:sp>
      <p:sp>
        <p:nvSpPr>
          <p:cNvPr id="487" name="Google Shape;487;p55"/>
          <p:cNvSpPr txBox="1"/>
          <p:nvPr>
            <p:ph idx="1" type="body"/>
          </p:nvPr>
        </p:nvSpPr>
        <p:spPr>
          <a:xfrm>
            <a:off x="311700" y="1152475"/>
            <a:ext cx="4260300" cy="38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Say: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 disk block 	= 1024 bytes</a:t>
            </a:r>
            <a:br>
              <a:rPr lang="en"/>
            </a:br>
            <a:r>
              <a:rPr lang="en"/>
              <a:t>	Key 		= 8 bytes</a:t>
            </a:r>
            <a:br>
              <a:rPr lang="en"/>
            </a:br>
            <a:r>
              <a:rPr lang="en"/>
              <a:t>	Pointer  		= 4 bytes</a:t>
            </a:r>
            <a:br>
              <a:rPr lang="en"/>
            </a:br>
            <a:r>
              <a:rPr lang="en"/>
              <a:t>	Data(K, V) 	= 500 bytes</a:t>
            </a:r>
            <a:br>
              <a:rPr lang="en"/>
            </a:br>
            <a:r>
              <a:rPr lang="en"/>
              <a:t>	                         </a:t>
            </a:r>
            <a:r>
              <a:rPr i="1" lang="en" sz="1500"/>
              <a:t>(includes key)</a:t>
            </a:r>
            <a:br>
              <a:rPr i="1" lang="en" sz="1500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Determining </a:t>
            </a:r>
            <a:r>
              <a:rPr i="1" lang="en"/>
              <a:t>L</a:t>
            </a:r>
            <a:r>
              <a:rPr lang="en"/>
              <a:t>: How much data can fit?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/>
              <a:t>L</a:t>
            </a:r>
            <a:r>
              <a:rPr lang="en"/>
              <a:t> = 1024 / 500 = about 2</a:t>
            </a:r>
            <a:endParaRPr/>
          </a:p>
        </p:txBody>
      </p:sp>
      <p:sp>
        <p:nvSpPr>
          <p:cNvPr id="488" name="Google Shape;488;p55"/>
          <p:cNvSpPr txBox="1"/>
          <p:nvPr>
            <p:ph idx="1" type="body"/>
          </p:nvPr>
        </p:nvSpPr>
        <p:spPr>
          <a:xfrm>
            <a:off x="4572000" y="445025"/>
            <a:ext cx="4260300" cy="45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Determining </a:t>
            </a:r>
            <a:r>
              <a:rPr i="1" lang="en"/>
              <a:t>M</a:t>
            </a:r>
            <a:r>
              <a:rPr lang="en"/>
              <a:t>: how many interior </a:t>
            </a:r>
            <a:br>
              <a:rPr lang="en"/>
            </a:br>
            <a:r>
              <a:rPr lang="en"/>
              <a:t>	nodes can fit?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interior node has M pointers and </a:t>
            </a:r>
            <a:br>
              <a:rPr lang="en"/>
            </a:br>
            <a:r>
              <a:rPr lang="en"/>
              <a:t>	M-1 keys.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ourier New"/>
                <a:ea typeface="Courier New"/>
                <a:cs typeface="Courier New"/>
                <a:sym typeface="Courier New"/>
              </a:rPr>
              <a:t>1024		≥ 4M + 8(M-1)</a:t>
            </a:r>
            <a:endParaRPr b="1" sz="2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ourier New"/>
                <a:ea typeface="Courier New"/>
                <a:cs typeface="Courier New"/>
                <a:sym typeface="Courier New"/>
              </a:rPr>
              <a:t>1024		≥ 4M + 8M - 8</a:t>
            </a:r>
            <a:endParaRPr b="1" sz="2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ourier New"/>
                <a:ea typeface="Courier New"/>
                <a:cs typeface="Courier New"/>
                <a:sym typeface="Courier New"/>
              </a:rPr>
              <a:t>1024 		≥ 12M - 8</a:t>
            </a:r>
            <a:endParaRPr b="1" sz="2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ourier New"/>
                <a:ea typeface="Courier New"/>
                <a:cs typeface="Courier New"/>
                <a:sym typeface="Courier New"/>
              </a:rPr>
              <a:t>1024+8 	≥ 12M</a:t>
            </a:r>
            <a:endParaRPr b="1" sz="2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ourier New"/>
                <a:ea typeface="Courier New"/>
                <a:cs typeface="Courier New"/>
                <a:sym typeface="Courier New"/>
              </a:rPr>
              <a:t>1032/12 	≥ M</a:t>
            </a:r>
            <a:endParaRPr b="1" sz="2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ourier New"/>
                <a:ea typeface="Courier New"/>
                <a:cs typeface="Courier New"/>
                <a:sym typeface="Courier New"/>
              </a:rPr>
              <a:t>M = 86</a:t>
            </a:r>
            <a:endParaRPr b="1" sz="21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Naïve approach in Java</a:t>
            </a:r>
            <a:endParaRPr/>
          </a:p>
        </p:txBody>
      </p:sp>
      <p:sp>
        <p:nvSpPr>
          <p:cNvPr id="494" name="Google Shape;494;p56"/>
          <p:cNvSpPr txBox="1"/>
          <p:nvPr>
            <p:ph idx="1" type="body"/>
          </p:nvPr>
        </p:nvSpPr>
        <p:spPr>
          <a:xfrm>
            <a:off x="311700" y="1152475"/>
            <a:ext cx="2069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Even if we assume data items have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/>
              <a:t> keys, you cannot get the data representation you want for “really big data”</a:t>
            </a:r>
            <a:endParaRPr/>
          </a:p>
        </p:txBody>
      </p:sp>
      <p:sp>
        <p:nvSpPr>
          <p:cNvPr id="495" name="Google Shape;495;p56"/>
          <p:cNvSpPr txBox="1"/>
          <p:nvPr/>
        </p:nvSpPr>
        <p:spPr>
          <a:xfrm>
            <a:off x="2381250" y="930850"/>
            <a:ext cx="6762600" cy="4167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interface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Keyed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int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getKey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BTreeNode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E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implements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Keyed&gt; {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static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final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int 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= 128;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int[] 			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keys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		  = </a:t>
            </a: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int[M-1];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BTreeNode&lt;E&gt;[]	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children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	  = </a:t>
            </a: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BTreeNode[M];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int				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numChildren 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= 0;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BTreeLeaf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E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implements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Keyed&gt; {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static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final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int 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= 32;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E[] 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= (E[])</a:t>
            </a: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Object[L];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int 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numItems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= 0;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that looks like in Java</a:t>
            </a:r>
            <a:endParaRPr/>
          </a:p>
        </p:txBody>
      </p:sp>
      <p:sp>
        <p:nvSpPr>
          <p:cNvPr id="501" name="Google Shape;501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02" name="Google Shape;50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37" y="963325"/>
            <a:ext cx="6698772" cy="4180175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57"/>
          <p:cNvSpPr txBox="1"/>
          <p:nvPr/>
        </p:nvSpPr>
        <p:spPr>
          <a:xfrm>
            <a:off x="6948925" y="184000"/>
            <a:ext cx="1959300" cy="28035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All the </a:t>
            </a:r>
            <a:r>
              <a:rPr b="1" lang="en" sz="1800">
                <a:solidFill>
                  <a:srgbClr val="FF0000"/>
                </a:solidFill>
              </a:rPr>
              <a:t>red</a:t>
            </a:r>
            <a:r>
              <a:rPr lang="en" sz="1800">
                <a:solidFill>
                  <a:schemeClr val="dk2"/>
                </a:solidFill>
              </a:rPr>
              <a:t> references indicate “unnecessary” indirection that might be avoided in another programming language.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moral</a:t>
            </a:r>
            <a:endParaRPr/>
          </a:p>
        </p:txBody>
      </p:sp>
      <p:sp>
        <p:nvSpPr>
          <p:cNvPr id="509" name="Google Shape;509;p58"/>
          <p:cNvSpPr txBox="1"/>
          <p:nvPr>
            <p:ph idx="1" type="body"/>
          </p:nvPr>
        </p:nvSpPr>
        <p:spPr>
          <a:xfrm>
            <a:off x="311700" y="1152475"/>
            <a:ext cx="8520600" cy="38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The whole idea behind B trees was to keep related data in contiguous memory</a:t>
            </a:r>
            <a:endParaRPr sz="21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But that’s “</a:t>
            </a:r>
            <a:r>
              <a:rPr lang="en" sz="2100" u="sng"/>
              <a:t>the best you can do</a:t>
            </a:r>
            <a:r>
              <a:rPr lang="en" sz="2100"/>
              <a:t>” in Java</a:t>
            </a:r>
            <a:endParaRPr sz="2100"/>
          </a:p>
          <a:p>
            <a:pPr indent="-349250" lvl="1" marL="914400" rtl="0" algn="l">
              <a:spcBef>
                <a:spcPts val="100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Again, the advantage is generic, reusable code</a:t>
            </a:r>
            <a:endParaRPr sz="1900"/>
          </a:p>
          <a:p>
            <a:pPr indent="-349250" lvl="1" marL="914400" rtl="0" algn="l">
              <a:spcBef>
                <a:spcPts val="100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But for your performance-critical web-index, not the way to implement your B-Tree for terabytes of data</a:t>
            </a:r>
            <a:endParaRPr sz="19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Other languages (e.g., C++) have better support for “flattening objects into arrays”</a:t>
            </a:r>
            <a:endParaRPr sz="2100"/>
          </a:p>
          <a:p>
            <a:pPr indent="-361950" lvl="0" marL="457200" rtl="0" algn="l">
              <a:spcBef>
                <a:spcPts val="1000"/>
              </a:spcBef>
              <a:spcAft>
                <a:spcPts val="1000"/>
              </a:spcAft>
              <a:buSzPts val="2100"/>
              <a:buChar char="●"/>
            </a:pPr>
            <a:r>
              <a:rPr lang="en" sz="2100"/>
              <a:t>Levels of indirection matter!</a:t>
            </a:r>
            <a:endParaRPr sz="21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Conclusion: Balanced Trees</a:t>
            </a:r>
            <a:endParaRPr/>
          </a:p>
        </p:txBody>
      </p:sp>
      <p:sp>
        <p:nvSpPr>
          <p:cNvPr id="515" name="Google Shape;515;p59"/>
          <p:cNvSpPr txBox="1"/>
          <p:nvPr>
            <p:ph idx="1" type="body"/>
          </p:nvPr>
        </p:nvSpPr>
        <p:spPr>
          <a:xfrm>
            <a:off x="311700" y="1152475"/>
            <a:ext cx="8520600" cy="40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Balanced</a:t>
            </a:r>
            <a:r>
              <a:rPr lang="en"/>
              <a:t> trees make good dictionaries because they guarantee logarithmic-time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find</a:t>
            </a:r>
            <a:r>
              <a:rPr lang="en"/>
              <a:t>,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insert</a:t>
            </a:r>
            <a:r>
              <a:rPr lang="en"/>
              <a:t>, and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delete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Essential and beautiful computer science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But only if you can maintain balance within the time bound</a:t>
            </a:r>
            <a:endParaRPr sz="17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0000FF"/>
                </a:solidFill>
              </a:rPr>
              <a:t>AVL trees</a:t>
            </a:r>
            <a:r>
              <a:rPr lang="en"/>
              <a:t> maintain balance by tracking height and allowing all children to differ in height by at most 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0000FF"/>
                </a:solidFill>
              </a:rPr>
              <a:t>B trees</a:t>
            </a:r>
            <a:r>
              <a:rPr lang="en"/>
              <a:t> maintain balance by keeping nodes at least half full and all leaves at same height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great balanced trees (see text; worth knowing they exist)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b="1" lang="en" sz="1700">
                <a:solidFill>
                  <a:srgbClr val="0000FF"/>
                </a:solidFill>
              </a:rPr>
              <a:t>Red-black trees</a:t>
            </a:r>
            <a:r>
              <a:rPr lang="en" sz="1700"/>
              <a:t>: all leaves have depth within a factor of 2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b="1" lang="en" sz="1700">
                <a:solidFill>
                  <a:srgbClr val="0000FF"/>
                </a:solidFill>
              </a:rPr>
              <a:t>Splay trees</a:t>
            </a:r>
            <a:r>
              <a:rPr lang="en" sz="1700"/>
              <a:t>: self-adjusting; amortized guarantee; no extra space for height information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data move up the hierarchy?</a:t>
            </a:r>
            <a:endParaRPr/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Moving data up the memory hierarchy is slow because of latency (think distance-to-travel)</a:t>
            </a:r>
            <a:endParaRPr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Since we’re making the trip anyway, may as well carpool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Get a block of data in the same time it would take to get a byte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Sends </a:t>
            </a:r>
            <a:r>
              <a:rPr lang="en" sz="1800">
                <a:solidFill>
                  <a:srgbClr val="0000FF"/>
                </a:solidFill>
              </a:rPr>
              <a:t>nearby memory</a:t>
            </a:r>
            <a:r>
              <a:rPr lang="en" sz="1800"/>
              <a:t> because: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It’s easy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And likely to be asked for soon</a:t>
            </a:r>
            <a:endParaRPr sz="18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Side note: Once a value is in cache, may as well keep it around for awhile; accessed once, a particular value is more likely to be accessed again in the </a:t>
            </a:r>
            <a:r>
              <a:rPr lang="en" sz="2000">
                <a:solidFill>
                  <a:srgbClr val="FF0000"/>
                </a:solidFill>
              </a:rPr>
              <a:t>near future</a:t>
            </a:r>
            <a:r>
              <a:rPr lang="en" sz="2000"/>
              <a:t> (more likely than some random other value)</a:t>
            </a:r>
            <a:endParaRPr sz="2000"/>
          </a:p>
        </p:txBody>
      </p:sp>
      <p:grpSp>
        <p:nvGrpSpPr>
          <p:cNvPr id="102" name="Google Shape;102;p17"/>
          <p:cNvGrpSpPr/>
          <p:nvPr/>
        </p:nvGrpSpPr>
        <p:grpSpPr>
          <a:xfrm>
            <a:off x="4710875" y="2702600"/>
            <a:ext cx="3995100" cy="502200"/>
            <a:chOff x="4710875" y="2702600"/>
            <a:chExt cx="3995100" cy="502200"/>
          </a:xfrm>
        </p:grpSpPr>
        <p:sp>
          <p:nvSpPr>
            <p:cNvPr id="103" name="Google Shape;103;p17"/>
            <p:cNvSpPr txBox="1"/>
            <p:nvPr/>
          </p:nvSpPr>
          <p:spPr>
            <a:xfrm>
              <a:off x="6452075" y="2702600"/>
              <a:ext cx="2253900" cy="43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00FF"/>
                  </a:solidFill>
                </a:rPr>
                <a:t>Spatial locality</a:t>
              </a:r>
              <a:endParaRPr sz="1800">
                <a:solidFill>
                  <a:srgbClr val="0000FF"/>
                </a:solidFill>
              </a:endParaRPr>
            </a:p>
          </p:txBody>
        </p:sp>
        <p:cxnSp>
          <p:nvCxnSpPr>
            <p:cNvPr id="104" name="Google Shape;104;p17"/>
            <p:cNvCxnSpPr>
              <a:stCxn id="103" idx="1"/>
            </p:cNvCxnSpPr>
            <p:nvPr/>
          </p:nvCxnSpPr>
          <p:spPr>
            <a:xfrm flipH="1">
              <a:off x="4710875" y="2921600"/>
              <a:ext cx="1741200" cy="2832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05" name="Google Shape;105;p17"/>
          <p:cNvGrpSpPr/>
          <p:nvPr/>
        </p:nvGrpSpPr>
        <p:grpSpPr>
          <a:xfrm>
            <a:off x="4796400" y="4561375"/>
            <a:ext cx="3770700" cy="445500"/>
            <a:chOff x="4935275" y="2695100"/>
            <a:chExt cx="3770700" cy="445500"/>
          </a:xfrm>
        </p:grpSpPr>
        <p:sp>
          <p:nvSpPr>
            <p:cNvPr id="106" name="Google Shape;106;p17"/>
            <p:cNvSpPr txBox="1"/>
            <p:nvPr/>
          </p:nvSpPr>
          <p:spPr>
            <a:xfrm>
              <a:off x="6452075" y="2702600"/>
              <a:ext cx="2253900" cy="43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0000"/>
                  </a:solidFill>
                </a:rPr>
                <a:t>Temporal locality</a:t>
              </a:r>
              <a:endParaRPr sz="1800">
                <a:solidFill>
                  <a:srgbClr val="FF0000"/>
                </a:solidFill>
              </a:endParaRPr>
            </a:p>
          </p:txBody>
        </p:sp>
        <p:cxnSp>
          <p:nvCxnSpPr>
            <p:cNvPr id="107" name="Google Shape;107;p17"/>
            <p:cNvCxnSpPr>
              <a:stCxn id="106" idx="1"/>
            </p:cNvCxnSpPr>
            <p:nvPr/>
          </p:nvCxnSpPr>
          <p:spPr>
            <a:xfrm rot="10800000">
              <a:off x="4935275" y="2695100"/>
              <a:ext cx="1516800" cy="2265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Locality</a:t>
            </a:r>
            <a:endParaRPr/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311700" y="1152475"/>
            <a:ext cx="8520600" cy="3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Temporal Locality</a:t>
            </a:r>
            <a:r>
              <a:rPr lang="en"/>
              <a:t> (locality in </a:t>
            </a:r>
            <a:r>
              <a:rPr lang="en">
                <a:solidFill>
                  <a:srgbClr val="FF0000"/>
                </a:solidFill>
              </a:rPr>
              <a:t>time</a:t>
            </a:r>
            <a:r>
              <a:rPr lang="en"/>
              <a:t>) – If an address is referenced, it will tend to be referenced again soon.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Eg a loop index, size field of a data structure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Spatial Locality</a:t>
            </a:r>
            <a:r>
              <a:rPr lang="en"/>
              <a:t> (locality in </a:t>
            </a:r>
            <a:r>
              <a:rPr lang="en">
                <a:solidFill>
                  <a:srgbClr val="0000FF"/>
                </a:solidFill>
              </a:rPr>
              <a:t>space</a:t>
            </a:r>
            <a:r>
              <a:rPr lang="en"/>
              <a:t>) – If an address is referenced, addresses that are close by will tend to be referenced soon.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Eg elements in an array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Arrays vs Linked lists</a:t>
            </a:r>
            <a:endParaRPr/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Which has the potential to best take advantage of spatial locality?</a:t>
            </a:r>
            <a:endParaRPr sz="2200"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443" y="1572167"/>
            <a:ext cx="5599991" cy="90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483" y="1870389"/>
            <a:ext cx="6372607" cy="2368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Block/line size</a:t>
            </a:r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 amount of data moved from </a:t>
            </a:r>
            <a:r>
              <a:rPr lang="en" sz="2200">
                <a:solidFill>
                  <a:srgbClr val="6AA84F"/>
                </a:solidFill>
              </a:rPr>
              <a:t>disk</a:t>
            </a:r>
            <a:r>
              <a:rPr lang="en" sz="2200"/>
              <a:t> into </a:t>
            </a:r>
            <a:r>
              <a:rPr lang="en" sz="2200">
                <a:solidFill>
                  <a:srgbClr val="0000FF"/>
                </a:solidFill>
              </a:rPr>
              <a:t>memory</a:t>
            </a:r>
            <a:r>
              <a:rPr lang="en" sz="2200"/>
              <a:t> is called the “</a:t>
            </a:r>
            <a:r>
              <a:rPr b="1" lang="en" sz="2200"/>
              <a:t>block</a:t>
            </a:r>
            <a:r>
              <a:rPr lang="en" sz="2200"/>
              <a:t>” size or the “</a:t>
            </a:r>
            <a:r>
              <a:rPr b="1" lang="en" sz="2200"/>
              <a:t>page</a:t>
            </a:r>
            <a:r>
              <a:rPr lang="en" sz="2200"/>
              <a:t>” size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Not under program control</a:t>
            </a:r>
            <a:endParaRPr sz="20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 amount of data moved from </a:t>
            </a:r>
            <a:r>
              <a:rPr lang="en" sz="2200">
                <a:solidFill>
                  <a:srgbClr val="0000FF"/>
                </a:solidFill>
              </a:rPr>
              <a:t>memory</a:t>
            </a:r>
            <a:r>
              <a:rPr lang="en" sz="2200"/>
              <a:t> into </a:t>
            </a:r>
            <a:r>
              <a:rPr lang="en" sz="2200">
                <a:solidFill>
                  <a:srgbClr val="FF0000"/>
                </a:solidFill>
              </a:rPr>
              <a:t>cache</a:t>
            </a:r>
            <a:r>
              <a:rPr lang="en" sz="2200"/>
              <a:t> is called the cache “</a:t>
            </a:r>
            <a:r>
              <a:rPr b="1" lang="en" sz="2200"/>
              <a:t>line</a:t>
            </a:r>
            <a:r>
              <a:rPr lang="en" sz="2200"/>
              <a:t>” size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Not under program control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BSTs?</a:t>
            </a:r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Looking things up in balanced binary search trees is O(log n), so even for n = 2</a:t>
            </a:r>
            <a:r>
              <a:rPr baseline="30000" lang="en" sz="2100"/>
              <a:t>39</a:t>
            </a:r>
            <a:r>
              <a:rPr lang="en" sz="2100"/>
              <a:t> (512GB) we need not worry about minutes or hours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Still, number of disk accesses matters:</a:t>
            </a:r>
            <a:endParaRPr sz="21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Pretend for a minute we had an AVL tree of height 55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The total number of nodes could be?_________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Most of the nodes will be on disk: the tree is shallow, but it is still many gigabytes big so the entire </a:t>
            </a:r>
            <a:r>
              <a:rPr i="1" lang="en" sz="1900"/>
              <a:t>tree</a:t>
            </a:r>
            <a:r>
              <a:rPr lang="en" sz="1900"/>
              <a:t> cannot fit in memory</a:t>
            </a:r>
            <a:endParaRPr sz="1900"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" sz="1900"/>
              <a:t>Even if memory holds the first 25 nodes on our path, we still potentially need 30 disk accesses if we are traversing the entire height of the tree.</a:t>
            </a:r>
            <a:endParaRPr sz="1900"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2503" y="3011984"/>
            <a:ext cx="306164" cy="37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8896" y="2949609"/>
            <a:ext cx="871751" cy="423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