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D74228-6BC4-4F98-B6F9-B5493088F628}">
  <a:tblStyle styleId="{75D74228-6BC4-4F98-B6F9-B5493088F62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b038a9aa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b038a9a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cb038a9aa4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cb038a9aa4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cb038a9aa4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cb038a9aa4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cb038a9aa4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cb038a9aa4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cb038a9aa4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cb038a9aa4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cb038a9aa4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cb038a9aa4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2cb038a9aa4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2cb038a9aa4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2cb038a9aa4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2cb038a9aa4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cb038a9aa4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2cb038a9aa4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2cb038a9aa4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2cb038a9aa4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2cb038a9aa4_0_3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2cb038a9aa4_0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b038a9aa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b038a9aa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2cb038a9aa4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2cb038a9aa4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2cb038a9aa4_0_3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Google Shape;518;g2cb038a9aa4_0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2cb038a9aa4_0_3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2cb038a9aa4_0_3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2cb038a9aa4_0_4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2cb038a9aa4_0_4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g2cb038a9aa4_0_4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9" name="Google Shape;589;g2cb038a9aa4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2cb038a9aa4_0_4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4" name="Google Shape;634;g2cb038a9aa4_0_4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2cb038a9aa4_0_5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2cb038a9aa4_0_5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g2cb038a9aa4_0_5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1" name="Google Shape;711;g2cb038a9aa4_0_5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2cb038a9aa4_0_5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2cb038a9aa4_0_5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2cb038a9aa4_0_5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2cb038a9aa4_0_5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cb038a9aa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cb038a9aa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3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2cb038a9aa4_0_5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2cb038a9aa4_0_5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remind you of? Fibonacci!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2cb038a9aa4_0_5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3" name="Google Shape;783;g2cb038a9aa4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2cb038a9aa4_0_5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Google Shape;792;g2cb038a9aa4_0_5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g2cb038a9aa4_0_5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8" name="Google Shape;798;g2cb038a9aa4_0_5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g2cb038a9aa4_0_6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g2cb038a9aa4_0_6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2cb038a9aa4_0_6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2cb038a9aa4_0_6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cb038a9aa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cb038a9aa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cb038a9aa4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cb038a9aa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cb038a9aa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cb038a9aa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cb038a9aa4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cb038a9aa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cb038a9aa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cb038a9aa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cb038a9aa4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cb038a9aa4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0.png"/><Relationship Id="rId4" Type="http://schemas.openxmlformats.org/officeDocument/2006/relationships/image" Target="../media/image3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5.png"/><Relationship Id="rId4" Type="http://schemas.openxmlformats.org/officeDocument/2006/relationships/image" Target="../media/image23.png"/><Relationship Id="rId10" Type="http://schemas.openxmlformats.org/officeDocument/2006/relationships/image" Target="../media/image32.png"/><Relationship Id="rId9" Type="http://schemas.openxmlformats.org/officeDocument/2006/relationships/image" Target="../media/image27.png"/><Relationship Id="rId5" Type="http://schemas.openxmlformats.org/officeDocument/2006/relationships/image" Target="../media/image20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1" Type="http://schemas.openxmlformats.org/officeDocument/2006/relationships/image" Target="../media/image51.png"/><Relationship Id="rId10" Type="http://schemas.openxmlformats.org/officeDocument/2006/relationships/image" Target="../media/image39.png"/><Relationship Id="rId13" Type="http://schemas.openxmlformats.org/officeDocument/2006/relationships/image" Target="../media/image48.png"/><Relationship Id="rId1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6.png"/><Relationship Id="rId4" Type="http://schemas.openxmlformats.org/officeDocument/2006/relationships/image" Target="../media/image40.png"/><Relationship Id="rId9" Type="http://schemas.openxmlformats.org/officeDocument/2006/relationships/image" Target="../media/image47.png"/><Relationship Id="rId15" Type="http://schemas.openxmlformats.org/officeDocument/2006/relationships/image" Target="../media/image55.png"/><Relationship Id="rId14" Type="http://schemas.openxmlformats.org/officeDocument/2006/relationships/image" Target="../media/image43.png"/><Relationship Id="rId17" Type="http://schemas.openxmlformats.org/officeDocument/2006/relationships/image" Target="../media/image45.png"/><Relationship Id="rId16" Type="http://schemas.openxmlformats.org/officeDocument/2006/relationships/image" Target="../media/image46.png"/><Relationship Id="rId5" Type="http://schemas.openxmlformats.org/officeDocument/2006/relationships/image" Target="../media/image38.png"/><Relationship Id="rId6" Type="http://schemas.openxmlformats.org/officeDocument/2006/relationships/image" Target="../media/image31.png"/><Relationship Id="rId7" Type="http://schemas.openxmlformats.org/officeDocument/2006/relationships/image" Target="../media/image42.png"/><Relationship Id="rId8" Type="http://schemas.openxmlformats.org/officeDocument/2006/relationships/image" Target="../media/image6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image" Target="../media/image50.png"/><Relationship Id="rId10" Type="http://schemas.openxmlformats.org/officeDocument/2006/relationships/image" Target="../media/image54.png"/><Relationship Id="rId13" Type="http://schemas.openxmlformats.org/officeDocument/2006/relationships/image" Target="../media/image61.png"/><Relationship Id="rId12" Type="http://schemas.openxmlformats.org/officeDocument/2006/relationships/image" Target="../media/image5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1.png"/><Relationship Id="rId4" Type="http://schemas.openxmlformats.org/officeDocument/2006/relationships/image" Target="../media/image63.png"/><Relationship Id="rId9" Type="http://schemas.openxmlformats.org/officeDocument/2006/relationships/image" Target="../media/image53.png"/><Relationship Id="rId5" Type="http://schemas.openxmlformats.org/officeDocument/2006/relationships/image" Target="../media/image56.png"/><Relationship Id="rId6" Type="http://schemas.openxmlformats.org/officeDocument/2006/relationships/image" Target="../media/image49.png"/><Relationship Id="rId7" Type="http://schemas.openxmlformats.org/officeDocument/2006/relationships/image" Target="../media/image44.png"/><Relationship Id="rId8" Type="http://schemas.openxmlformats.org/officeDocument/2006/relationships/image" Target="../media/image5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8.png"/><Relationship Id="rId4" Type="http://schemas.openxmlformats.org/officeDocument/2006/relationships/image" Target="../media/image58.png"/><Relationship Id="rId5" Type="http://schemas.openxmlformats.org/officeDocument/2006/relationships/image" Target="../media/image66.png"/><Relationship Id="rId6" Type="http://schemas.openxmlformats.org/officeDocument/2006/relationships/image" Target="../media/image62.png"/><Relationship Id="rId7" Type="http://schemas.openxmlformats.org/officeDocument/2006/relationships/image" Target="../media/image11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7.png"/><Relationship Id="rId4" Type="http://schemas.openxmlformats.org/officeDocument/2006/relationships/image" Target="../media/image80.png"/><Relationship Id="rId5" Type="http://schemas.openxmlformats.org/officeDocument/2006/relationships/image" Target="../media/image7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20" Type="http://schemas.openxmlformats.org/officeDocument/2006/relationships/image" Target="../media/image86.png"/><Relationship Id="rId22" Type="http://schemas.openxmlformats.org/officeDocument/2006/relationships/image" Target="../media/image78.png"/><Relationship Id="rId21" Type="http://schemas.openxmlformats.org/officeDocument/2006/relationships/image" Target="../media/image81.png"/><Relationship Id="rId24" Type="http://schemas.openxmlformats.org/officeDocument/2006/relationships/image" Target="../media/image124.png"/><Relationship Id="rId23" Type="http://schemas.openxmlformats.org/officeDocument/2006/relationships/image" Target="../media/image9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5.png"/><Relationship Id="rId4" Type="http://schemas.openxmlformats.org/officeDocument/2006/relationships/image" Target="../media/image73.png"/><Relationship Id="rId9" Type="http://schemas.openxmlformats.org/officeDocument/2006/relationships/image" Target="../media/image69.png"/><Relationship Id="rId26" Type="http://schemas.openxmlformats.org/officeDocument/2006/relationships/image" Target="../media/image96.png"/><Relationship Id="rId25" Type="http://schemas.openxmlformats.org/officeDocument/2006/relationships/image" Target="../media/image84.png"/><Relationship Id="rId5" Type="http://schemas.openxmlformats.org/officeDocument/2006/relationships/image" Target="../media/image79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5.png"/><Relationship Id="rId11" Type="http://schemas.openxmlformats.org/officeDocument/2006/relationships/image" Target="../media/image64.png"/><Relationship Id="rId10" Type="http://schemas.openxmlformats.org/officeDocument/2006/relationships/image" Target="../media/image70.png"/><Relationship Id="rId13" Type="http://schemas.openxmlformats.org/officeDocument/2006/relationships/image" Target="../media/image85.png"/><Relationship Id="rId12" Type="http://schemas.openxmlformats.org/officeDocument/2006/relationships/image" Target="../media/image76.png"/><Relationship Id="rId15" Type="http://schemas.openxmlformats.org/officeDocument/2006/relationships/image" Target="../media/image83.png"/><Relationship Id="rId14" Type="http://schemas.openxmlformats.org/officeDocument/2006/relationships/image" Target="../media/image77.png"/><Relationship Id="rId17" Type="http://schemas.openxmlformats.org/officeDocument/2006/relationships/image" Target="../media/image74.png"/><Relationship Id="rId16" Type="http://schemas.openxmlformats.org/officeDocument/2006/relationships/image" Target="../media/image72.png"/><Relationship Id="rId19" Type="http://schemas.openxmlformats.org/officeDocument/2006/relationships/image" Target="../media/image82.png"/><Relationship Id="rId18" Type="http://schemas.openxmlformats.org/officeDocument/2006/relationships/image" Target="../media/image87.png"/></Relationships>
</file>

<file path=ppt/slides/_rels/slide29.xml.rels><?xml version="1.0" encoding="UTF-8" standalone="yes"?><Relationships xmlns="http://schemas.openxmlformats.org/package/2006/relationships"><Relationship Id="rId20" Type="http://schemas.openxmlformats.org/officeDocument/2006/relationships/image" Target="../media/image117.png"/><Relationship Id="rId22" Type="http://schemas.openxmlformats.org/officeDocument/2006/relationships/image" Target="../media/image111.png"/><Relationship Id="rId21" Type="http://schemas.openxmlformats.org/officeDocument/2006/relationships/image" Target="../media/image105.png"/><Relationship Id="rId24" Type="http://schemas.openxmlformats.org/officeDocument/2006/relationships/image" Target="../media/image104.png"/><Relationship Id="rId23" Type="http://schemas.openxmlformats.org/officeDocument/2006/relationships/image" Target="../media/image10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14.png"/><Relationship Id="rId4" Type="http://schemas.openxmlformats.org/officeDocument/2006/relationships/image" Target="../media/image99.png"/><Relationship Id="rId9" Type="http://schemas.openxmlformats.org/officeDocument/2006/relationships/image" Target="../media/image97.png"/><Relationship Id="rId5" Type="http://schemas.openxmlformats.org/officeDocument/2006/relationships/image" Target="../media/image89.png"/><Relationship Id="rId6" Type="http://schemas.openxmlformats.org/officeDocument/2006/relationships/image" Target="../media/image98.png"/><Relationship Id="rId7" Type="http://schemas.openxmlformats.org/officeDocument/2006/relationships/image" Target="../media/image103.png"/><Relationship Id="rId8" Type="http://schemas.openxmlformats.org/officeDocument/2006/relationships/image" Target="../media/image106.png"/><Relationship Id="rId11" Type="http://schemas.openxmlformats.org/officeDocument/2006/relationships/image" Target="../media/image91.png"/><Relationship Id="rId10" Type="http://schemas.openxmlformats.org/officeDocument/2006/relationships/image" Target="../media/image90.png"/><Relationship Id="rId13" Type="http://schemas.openxmlformats.org/officeDocument/2006/relationships/image" Target="../media/image101.png"/><Relationship Id="rId12" Type="http://schemas.openxmlformats.org/officeDocument/2006/relationships/image" Target="../media/image95.png"/><Relationship Id="rId15" Type="http://schemas.openxmlformats.org/officeDocument/2006/relationships/image" Target="../media/image102.png"/><Relationship Id="rId14" Type="http://schemas.openxmlformats.org/officeDocument/2006/relationships/image" Target="../media/image94.png"/><Relationship Id="rId17" Type="http://schemas.openxmlformats.org/officeDocument/2006/relationships/image" Target="../media/image118.png"/><Relationship Id="rId16" Type="http://schemas.openxmlformats.org/officeDocument/2006/relationships/image" Target="../media/image92.png"/><Relationship Id="rId19" Type="http://schemas.openxmlformats.org/officeDocument/2006/relationships/image" Target="../media/image110.png"/><Relationship Id="rId18" Type="http://schemas.openxmlformats.org/officeDocument/2006/relationships/image" Target="../media/image10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09.png"/><Relationship Id="rId4" Type="http://schemas.openxmlformats.org/officeDocument/2006/relationships/image" Target="../media/image12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07.png"/><Relationship Id="rId4" Type="http://schemas.openxmlformats.org/officeDocument/2006/relationships/image" Target="../media/image115.png"/><Relationship Id="rId5" Type="http://schemas.openxmlformats.org/officeDocument/2006/relationships/image" Target="../media/image126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1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25.png"/><Relationship Id="rId4" Type="http://schemas.openxmlformats.org/officeDocument/2006/relationships/image" Target="../media/image119.png"/><Relationship Id="rId9" Type="http://schemas.openxmlformats.org/officeDocument/2006/relationships/image" Target="../media/image123.png"/><Relationship Id="rId5" Type="http://schemas.openxmlformats.org/officeDocument/2006/relationships/image" Target="../media/image120.png"/><Relationship Id="rId6" Type="http://schemas.openxmlformats.org/officeDocument/2006/relationships/image" Target="../media/image116.png"/><Relationship Id="rId7" Type="http://schemas.openxmlformats.org/officeDocument/2006/relationships/image" Target="../media/image127.png"/><Relationship Id="rId8" Type="http://schemas.openxmlformats.org/officeDocument/2006/relationships/image" Target="../media/image12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4.png"/><Relationship Id="rId5" Type="http://schemas.openxmlformats.org/officeDocument/2006/relationships/image" Target="../media/image10.png"/><Relationship Id="rId6" Type="http://schemas.openxmlformats.org/officeDocument/2006/relationships/image" Target="../media/image22.png"/><Relationship Id="rId7" Type="http://schemas.openxmlformats.org/officeDocument/2006/relationships/image" Target="../media/image6.png"/><Relationship Id="rId8" Type="http://schemas.openxmlformats.org/officeDocument/2006/relationships/image" Target="../media/image2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15.png"/><Relationship Id="rId11" Type="http://schemas.openxmlformats.org/officeDocument/2006/relationships/image" Target="../media/image5.png"/><Relationship Id="rId10" Type="http://schemas.openxmlformats.org/officeDocument/2006/relationships/image" Target="../media/image1.png"/><Relationship Id="rId12" Type="http://schemas.openxmlformats.org/officeDocument/2006/relationships/image" Target="../media/image7.png"/><Relationship Id="rId9" Type="http://schemas.openxmlformats.org/officeDocument/2006/relationships/image" Target="../media/image8.png"/><Relationship Id="rId5" Type="http://schemas.openxmlformats.org/officeDocument/2006/relationships/image" Target="../media/image18.png"/><Relationship Id="rId6" Type="http://schemas.openxmlformats.org/officeDocument/2006/relationships/image" Target="../media/image2.png"/><Relationship Id="rId7" Type="http://schemas.openxmlformats.org/officeDocument/2006/relationships/image" Target="../media/image11.png"/><Relationship Id="rId8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28.png"/><Relationship Id="rId5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AVL Trees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Ex3: An AVL tree?</a:t>
            </a:r>
            <a:endParaRPr/>
          </a:p>
        </p:txBody>
      </p:sp>
      <p:grpSp>
        <p:nvGrpSpPr>
          <p:cNvPr id="204" name="Google Shape;204;p22"/>
          <p:cNvGrpSpPr/>
          <p:nvPr/>
        </p:nvGrpSpPr>
        <p:grpSpPr>
          <a:xfrm>
            <a:off x="2602271" y="1259381"/>
            <a:ext cx="3552238" cy="2863951"/>
            <a:chOff x="2602271" y="1259381"/>
            <a:chExt cx="3552238" cy="2863951"/>
          </a:xfrm>
        </p:grpSpPr>
        <p:grpSp>
          <p:nvGrpSpPr>
            <p:cNvPr id="205" name="Google Shape;205;p22"/>
            <p:cNvGrpSpPr/>
            <p:nvPr/>
          </p:nvGrpSpPr>
          <p:grpSpPr>
            <a:xfrm>
              <a:off x="2602271" y="1259381"/>
              <a:ext cx="3552238" cy="2863951"/>
              <a:chOff x="5240621" y="1227281"/>
              <a:chExt cx="3552238" cy="2863951"/>
            </a:xfrm>
          </p:grpSpPr>
          <p:grpSp>
            <p:nvGrpSpPr>
              <p:cNvPr id="206" name="Google Shape;206;p22"/>
              <p:cNvGrpSpPr/>
              <p:nvPr/>
            </p:nvGrpSpPr>
            <p:grpSpPr>
              <a:xfrm>
                <a:off x="5240621" y="1227281"/>
                <a:ext cx="3552238" cy="2863951"/>
                <a:chOff x="5462436" y="1540675"/>
                <a:chExt cx="2983068" cy="2582929"/>
              </a:xfrm>
            </p:grpSpPr>
            <p:sp>
              <p:nvSpPr>
                <p:cNvPr id="207" name="Google Shape;207;p22"/>
                <p:cNvSpPr/>
                <p:nvPr/>
              </p:nvSpPr>
              <p:spPr>
                <a:xfrm>
                  <a:off x="6714459" y="154067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5</a:t>
                  </a:r>
                  <a:endParaRPr b="1"/>
                </a:p>
              </p:txBody>
            </p:sp>
            <p:grpSp>
              <p:nvGrpSpPr>
                <p:cNvPr id="208" name="Google Shape;208;p22"/>
                <p:cNvGrpSpPr/>
                <p:nvPr/>
              </p:nvGrpSpPr>
              <p:grpSpPr>
                <a:xfrm>
                  <a:off x="5462436" y="2186856"/>
                  <a:ext cx="847436" cy="1206309"/>
                  <a:chOff x="6237311" y="3599056"/>
                  <a:chExt cx="847436" cy="1206309"/>
                </a:xfrm>
              </p:grpSpPr>
              <p:sp>
                <p:nvSpPr>
                  <p:cNvPr id="209" name="Google Shape;209;p22"/>
                  <p:cNvSpPr/>
                  <p:nvPr/>
                </p:nvSpPr>
                <p:spPr>
                  <a:xfrm>
                    <a:off x="6237311" y="4348165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</a:t>
                    </a:r>
                    <a:endParaRPr b="1"/>
                  </a:p>
                </p:txBody>
              </p:sp>
              <p:sp>
                <p:nvSpPr>
                  <p:cNvPr id="210" name="Google Shape;210;p22"/>
                  <p:cNvSpPr/>
                  <p:nvPr/>
                </p:nvSpPr>
                <p:spPr>
                  <a:xfrm>
                    <a:off x="6627547" y="3599056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2</a:t>
                    </a:r>
                    <a:endParaRPr b="1"/>
                  </a:p>
                </p:txBody>
              </p:sp>
              <p:cxnSp>
                <p:nvCxnSpPr>
                  <p:cNvPr id="211" name="Google Shape;211;p22"/>
                  <p:cNvCxnSpPr>
                    <a:stCxn id="210" idx="3"/>
                    <a:endCxn id="209" idx="0"/>
                  </p:cNvCxnSpPr>
                  <p:nvPr/>
                </p:nvCxnSpPr>
                <p:spPr>
                  <a:xfrm flipH="1">
                    <a:off x="6465902" y="3989301"/>
                    <a:ext cx="228600" cy="3588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595959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grpSp>
              <p:nvGrpSpPr>
                <p:cNvPr id="212" name="Google Shape;212;p22"/>
                <p:cNvGrpSpPr/>
                <p:nvPr/>
              </p:nvGrpSpPr>
              <p:grpSpPr>
                <a:xfrm>
                  <a:off x="6211483" y="2935963"/>
                  <a:ext cx="1581810" cy="1187641"/>
                  <a:chOff x="6211483" y="2935963"/>
                  <a:chExt cx="1581810" cy="1187641"/>
                </a:xfrm>
              </p:grpSpPr>
              <p:sp>
                <p:nvSpPr>
                  <p:cNvPr id="213" name="Google Shape;213;p22"/>
                  <p:cNvSpPr/>
                  <p:nvPr/>
                </p:nvSpPr>
                <p:spPr>
                  <a:xfrm>
                    <a:off x="7336093" y="3666404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7</a:t>
                    </a:r>
                    <a:endParaRPr b="1"/>
                  </a:p>
                </p:txBody>
              </p:sp>
              <p:sp>
                <p:nvSpPr>
                  <p:cNvPr id="214" name="Google Shape;214;p22"/>
                  <p:cNvSpPr/>
                  <p:nvPr/>
                </p:nvSpPr>
                <p:spPr>
                  <a:xfrm>
                    <a:off x="6211483" y="2935963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3</a:t>
                    </a:r>
                    <a:endParaRPr b="1"/>
                  </a:p>
                </p:txBody>
              </p:sp>
            </p:grpSp>
            <p:sp>
              <p:nvSpPr>
                <p:cNvPr id="215" name="Google Shape;215;p22"/>
                <p:cNvSpPr/>
                <p:nvPr/>
              </p:nvSpPr>
              <p:spPr>
                <a:xfrm>
                  <a:off x="7988304" y="2935962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11</a:t>
                  </a:r>
                  <a:endParaRPr b="1"/>
                </a:p>
              </p:txBody>
            </p:sp>
            <p:cxnSp>
              <p:nvCxnSpPr>
                <p:cNvPr id="216" name="Google Shape;216;p22"/>
                <p:cNvCxnSpPr>
                  <a:stCxn id="217" idx="5"/>
                  <a:endCxn id="213" idx="0"/>
                </p:cNvCxnSpPr>
                <p:nvPr/>
              </p:nvCxnSpPr>
              <p:spPr>
                <a:xfrm>
                  <a:off x="7333116" y="3326217"/>
                  <a:ext cx="231600" cy="340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18" name="Google Shape;218;p22"/>
                <p:cNvCxnSpPr>
                  <a:stCxn id="210" idx="5"/>
                  <a:endCxn id="214" idx="0"/>
                </p:cNvCxnSpPr>
                <p:nvPr/>
              </p:nvCxnSpPr>
              <p:spPr>
                <a:xfrm>
                  <a:off x="6242916" y="2577101"/>
                  <a:ext cx="197100" cy="358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sp>
              <p:nvSpPr>
                <p:cNvPr id="219" name="Google Shape;219;p22"/>
                <p:cNvSpPr/>
                <p:nvPr/>
              </p:nvSpPr>
              <p:spPr>
                <a:xfrm>
                  <a:off x="7468856" y="215801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8</a:t>
                  </a:r>
                  <a:endParaRPr b="1"/>
                </a:p>
              </p:txBody>
            </p:sp>
            <p:cxnSp>
              <p:nvCxnSpPr>
                <p:cNvPr id="220" name="Google Shape;220;p22"/>
                <p:cNvCxnSpPr>
                  <a:stCxn id="219" idx="5"/>
                  <a:endCxn id="215" idx="0"/>
                </p:cNvCxnSpPr>
                <p:nvPr/>
              </p:nvCxnSpPr>
              <p:spPr>
                <a:xfrm>
                  <a:off x="7859100" y="2548262"/>
                  <a:ext cx="357900" cy="3876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21" name="Google Shape;221;p22"/>
                <p:cNvCxnSpPr>
                  <a:stCxn id="207" idx="3"/>
                  <a:endCxn id="210" idx="0"/>
                </p:cNvCxnSpPr>
                <p:nvPr/>
              </p:nvCxnSpPr>
              <p:spPr>
                <a:xfrm flipH="1">
                  <a:off x="6081215" y="1930920"/>
                  <a:ext cx="700200" cy="2559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22" name="Google Shape;222;p22"/>
                <p:cNvCxnSpPr>
                  <a:stCxn id="207" idx="5"/>
                  <a:endCxn id="219" idx="0"/>
                </p:cNvCxnSpPr>
                <p:nvPr/>
              </p:nvCxnSpPr>
              <p:spPr>
                <a:xfrm>
                  <a:off x="7104704" y="1930920"/>
                  <a:ext cx="592800" cy="227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17" name="Google Shape;217;p22"/>
              <p:cNvSpPr/>
              <p:nvPr/>
            </p:nvSpPr>
            <p:spPr>
              <a:xfrm>
                <a:off x="7003467" y="2774338"/>
                <a:ext cx="544500" cy="5070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6</a:t>
                </a:r>
                <a:endParaRPr b="1"/>
              </a:p>
            </p:txBody>
          </p:sp>
          <p:cxnSp>
            <p:nvCxnSpPr>
              <p:cNvPr id="223" name="Google Shape;223;p22"/>
              <p:cNvCxnSpPr>
                <a:stCxn id="219" idx="3"/>
                <a:endCxn id="217" idx="0"/>
              </p:cNvCxnSpPr>
              <p:nvPr/>
            </p:nvCxnSpPr>
            <p:spPr>
              <a:xfrm flipH="1">
                <a:off x="7275796" y="2344494"/>
                <a:ext cx="433800" cy="429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24" name="Google Shape;224;p22"/>
            <p:cNvSpPr/>
            <p:nvPr/>
          </p:nvSpPr>
          <p:spPr>
            <a:xfrm>
              <a:off x="3870112" y="3616327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4</a:t>
              </a:r>
              <a:endParaRPr b="1"/>
            </a:p>
          </p:txBody>
        </p:sp>
        <p:cxnSp>
          <p:nvCxnSpPr>
            <p:cNvPr id="225" name="Google Shape;225;p22"/>
            <p:cNvCxnSpPr>
              <a:stCxn id="214" idx="5"/>
              <a:endCxn id="224" idx="0"/>
            </p:cNvCxnSpPr>
            <p:nvPr/>
          </p:nvCxnSpPr>
          <p:spPr>
            <a:xfrm>
              <a:off x="3958940" y="3239180"/>
              <a:ext cx="183300" cy="3771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AVL Tree</a:t>
            </a:r>
            <a:endParaRPr/>
          </a:p>
        </p:txBody>
      </p:sp>
      <p:grpSp>
        <p:nvGrpSpPr>
          <p:cNvPr id="231" name="Google Shape;231;p23"/>
          <p:cNvGrpSpPr/>
          <p:nvPr/>
        </p:nvGrpSpPr>
        <p:grpSpPr>
          <a:xfrm>
            <a:off x="311696" y="1484131"/>
            <a:ext cx="3552238" cy="2863951"/>
            <a:chOff x="2602271" y="1259381"/>
            <a:chExt cx="3552238" cy="2863951"/>
          </a:xfrm>
        </p:grpSpPr>
        <p:grpSp>
          <p:nvGrpSpPr>
            <p:cNvPr id="232" name="Google Shape;232;p23"/>
            <p:cNvGrpSpPr/>
            <p:nvPr/>
          </p:nvGrpSpPr>
          <p:grpSpPr>
            <a:xfrm>
              <a:off x="2602271" y="1259381"/>
              <a:ext cx="3552238" cy="2863951"/>
              <a:chOff x="5240621" y="1227281"/>
              <a:chExt cx="3552238" cy="2863951"/>
            </a:xfrm>
          </p:grpSpPr>
          <p:grpSp>
            <p:nvGrpSpPr>
              <p:cNvPr id="233" name="Google Shape;233;p23"/>
              <p:cNvGrpSpPr/>
              <p:nvPr/>
            </p:nvGrpSpPr>
            <p:grpSpPr>
              <a:xfrm>
                <a:off x="5240621" y="1227281"/>
                <a:ext cx="3552238" cy="2863951"/>
                <a:chOff x="5462436" y="1540675"/>
                <a:chExt cx="2983068" cy="2582929"/>
              </a:xfrm>
            </p:grpSpPr>
            <p:sp>
              <p:nvSpPr>
                <p:cNvPr id="234" name="Google Shape;234;p23"/>
                <p:cNvSpPr/>
                <p:nvPr/>
              </p:nvSpPr>
              <p:spPr>
                <a:xfrm>
                  <a:off x="6714459" y="154067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5</a:t>
                  </a:r>
                  <a:endParaRPr b="1"/>
                </a:p>
              </p:txBody>
            </p:sp>
            <p:grpSp>
              <p:nvGrpSpPr>
                <p:cNvPr id="235" name="Google Shape;235;p23"/>
                <p:cNvGrpSpPr/>
                <p:nvPr/>
              </p:nvGrpSpPr>
              <p:grpSpPr>
                <a:xfrm>
                  <a:off x="5462436" y="2186856"/>
                  <a:ext cx="847436" cy="1206309"/>
                  <a:chOff x="6237311" y="3599056"/>
                  <a:chExt cx="847436" cy="1206309"/>
                </a:xfrm>
              </p:grpSpPr>
              <p:sp>
                <p:nvSpPr>
                  <p:cNvPr id="236" name="Google Shape;236;p23"/>
                  <p:cNvSpPr/>
                  <p:nvPr/>
                </p:nvSpPr>
                <p:spPr>
                  <a:xfrm>
                    <a:off x="6237311" y="4348165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</a:t>
                    </a:r>
                    <a:endParaRPr b="1"/>
                  </a:p>
                </p:txBody>
              </p:sp>
              <p:sp>
                <p:nvSpPr>
                  <p:cNvPr id="237" name="Google Shape;237;p23"/>
                  <p:cNvSpPr/>
                  <p:nvPr/>
                </p:nvSpPr>
                <p:spPr>
                  <a:xfrm>
                    <a:off x="6627547" y="3599056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2</a:t>
                    </a:r>
                    <a:endParaRPr b="1"/>
                  </a:p>
                </p:txBody>
              </p:sp>
              <p:cxnSp>
                <p:nvCxnSpPr>
                  <p:cNvPr id="238" name="Google Shape;238;p23"/>
                  <p:cNvCxnSpPr>
                    <a:stCxn id="237" idx="3"/>
                    <a:endCxn id="236" idx="0"/>
                  </p:cNvCxnSpPr>
                  <p:nvPr/>
                </p:nvCxnSpPr>
                <p:spPr>
                  <a:xfrm flipH="1">
                    <a:off x="6465902" y="3989301"/>
                    <a:ext cx="228600" cy="3588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595959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grpSp>
              <p:nvGrpSpPr>
                <p:cNvPr id="239" name="Google Shape;239;p23"/>
                <p:cNvGrpSpPr/>
                <p:nvPr/>
              </p:nvGrpSpPr>
              <p:grpSpPr>
                <a:xfrm>
                  <a:off x="6211483" y="2935963"/>
                  <a:ext cx="1581810" cy="1187641"/>
                  <a:chOff x="6211483" y="2935963"/>
                  <a:chExt cx="1581810" cy="1187641"/>
                </a:xfrm>
              </p:grpSpPr>
              <p:sp>
                <p:nvSpPr>
                  <p:cNvPr id="240" name="Google Shape;240;p23"/>
                  <p:cNvSpPr/>
                  <p:nvPr/>
                </p:nvSpPr>
                <p:spPr>
                  <a:xfrm>
                    <a:off x="7336093" y="3666404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7</a:t>
                    </a:r>
                    <a:endParaRPr b="1"/>
                  </a:p>
                </p:txBody>
              </p:sp>
              <p:sp>
                <p:nvSpPr>
                  <p:cNvPr id="241" name="Google Shape;241;p23"/>
                  <p:cNvSpPr/>
                  <p:nvPr/>
                </p:nvSpPr>
                <p:spPr>
                  <a:xfrm>
                    <a:off x="6211483" y="2935963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3</a:t>
                    </a:r>
                    <a:endParaRPr b="1"/>
                  </a:p>
                </p:txBody>
              </p:sp>
            </p:grpSp>
            <p:sp>
              <p:nvSpPr>
                <p:cNvPr id="242" name="Google Shape;242;p23"/>
                <p:cNvSpPr/>
                <p:nvPr/>
              </p:nvSpPr>
              <p:spPr>
                <a:xfrm>
                  <a:off x="7988304" y="2935962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11</a:t>
                  </a:r>
                  <a:endParaRPr b="1"/>
                </a:p>
              </p:txBody>
            </p:sp>
            <p:cxnSp>
              <p:nvCxnSpPr>
                <p:cNvPr id="243" name="Google Shape;243;p23"/>
                <p:cNvCxnSpPr>
                  <a:stCxn id="244" idx="5"/>
                  <a:endCxn id="240" idx="0"/>
                </p:cNvCxnSpPr>
                <p:nvPr/>
              </p:nvCxnSpPr>
              <p:spPr>
                <a:xfrm>
                  <a:off x="7333116" y="3326217"/>
                  <a:ext cx="231600" cy="340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45" name="Google Shape;245;p23"/>
                <p:cNvCxnSpPr>
                  <a:stCxn id="237" idx="5"/>
                  <a:endCxn id="241" idx="0"/>
                </p:cNvCxnSpPr>
                <p:nvPr/>
              </p:nvCxnSpPr>
              <p:spPr>
                <a:xfrm>
                  <a:off x="6242916" y="2577101"/>
                  <a:ext cx="197100" cy="358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sp>
              <p:nvSpPr>
                <p:cNvPr id="246" name="Google Shape;246;p23"/>
                <p:cNvSpPr/>
                <p:nvPr/>
              </p:nvSpPr>
              <p:spPr>
                <a:xfrm>
                  <a:off x="7468856" y="215801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8</a:t>
                  </a:r>
                  <a:endParaRPr b="1"/>
                </a:p>
              </p:txBody>
            </p:sp>
            <p:cxnSp>
              <p:nvCxnSpPr>
                <p:cNvPr id="247" name="Google Shape;247;p23"/>
                <p:cNvCxnSpPr>
                  <a:stCxn id="246" idx="5"/>
                  <a:endCxn id="242" idx="0"/>
                </p:cNvCxnSpPr>
                <p:nvPr/>
              </p:nvCxnSpPr>
              <p:spPr>
                <a:xfrm>
                  <a:off x="7859100" y="2548262"/>
                  <a:ext cx="357900" cy="3876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48" name="Google Shape;248;p23"/>
                <p:cNvCxnSpPr>
                  <a:stCxn id="234" idx="3"/>
                  <a:endCxn id="237" idx="0"/>
                </p:cNvCxnSpPr>
                <p:nvPr/>
              </p:nvCxnSpPr>
              <p:spPr>
                <a:xfrm flipH="1">
                  <a:off x="6081215" y="1930920"/>
                  <a:ext cx="700200" cy="2559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249" name="Google Shape;249;p23"/>
                <p:cNvCxnSpPr>
                  <a:stCxn id="234" idx="5"/>
                  <a:endCxn id="246" idx="0"/>
                </p:cNvCxnSpPr>
                <p:nvPr/>
              </p:nvCxnSpPr>
              <p:spPr>
                <a:xfrm>
                  <a:off x="7104704" y="1930920"/>
                  <a:ext cx="592800" cy="227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44" name="Google Shape;244;p23"/>
              <p:cNvSpPr/>
              <p:nvPr/>
            </p:nvSpPr>
            <p:spPr>
              <a:xfrm>
                <a:off x="7003467" y="2774338"/>
                <a:ext cx="544500" cy="5070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6</a:t>
                </a:r>
                <a:endParaRPr b="1"/>
              </a:p>
            </p:txBody>
          </p:sp>
          <p:cxnSp>
            <p:nvCxnSpPr>
              <p:cNvPr id="250" name="Google Shape;250;p23"/>
              <p:cNvCxnSpPr>
                <a:stCxn id="246" idx="3"/>
                <a:endCxn id="244" idx="0"/>
              </p:cNvCxnSpPr>
              <p:nvPr/>
            </p:nvCxnSpPr>
            <p:spPr>
              <a:xfrm flipH="1">
                <a:off x="7275796" y="2344494"/>
                <a:ext cx="433800" cy="429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51" name="Google Shape;251;p23"/>
            <p:cNvSpPr/>
            <p:nvPr/>
          </p:nvSpPr>
          <p:spPr>
            <a:xfrm>
              <a:off x="3870112" y="3616327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4</a:t>
              </a:r>
              <a:endParaRPr b="1"/>
            </a:p>
          </p:txBody>
        </p:sp>
        <p:cxnSp>
          <p:nvCxnSpPr>
            <p:cNvPr id="252" name="Google Shape;252;p23"/>
            <p:cNvCxnSpPr>
              <a:stCxn id="241" idx="5"/>
              <a:endCxn id="251" idx="0"/>
            </p:cNvCxnSpPr>
            <p:nvPr/>
          </p:nvCxnSpPr>
          <p:spPr>
            <a:xfrm>
              <a:off x="3958940" y="3239180"/>
              <a:ext cx="183300" cy="3771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253" name="Google Shape;253;p23"/>
          <p:cNvSpPr/>
          <p:nvPr/>
        </p:nvSpPr>
        <p:spPr>
          <a:xfrm>
            <a:off x="5426050" y="1155850"/>
            <a:ext cx="877500" cy="57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5</a:t>
            </a:r>
            <a:endParaRPr b="1" sz="2000"/>
          </a:p>
        </p:txBody>
      </p:sp>
      <p:sp>
        <p:nvSpPr>
          <p:cNvPr id="254" name="Google Shape;254;p23"/>
          <p:cNvSpPr/>
          <p:nvPr/>
        </p:nvSpPr>
        <p:spPr>
          <a:xfrm>
            <a:off x="5426050" y="1728550"/>
            <a:ext cx="877500" cy="57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...</a:t>
            </a:r>
            <a:endParaRPr b="1" sz="2000"/>
          </a:p>
        </p:txBody>
      </p:sp>
      <p:sp>
        <p:nvSpPr>
          <p:cNvPr id="255" name="Google Shape;255;p23"/>
          <p:cNvSpPr/>
          <p:nvPr/>
        </p:nvSpPr>
        <p:spPr>
          <a:xfrm>
            <a:off x="5426050" y="2285400"/>
            <a:ext cx="877500" cy="57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</a:rPr>
              <a:t>3</a:t>
            </a:r>
            <a:endParaRPr b="1" sz="2000">
              <a:solidFill>
                <a:srgbClr val="0000FF"/>
              </a:solidFill>
            </a:endParaRPr>
          </a:p>
        </p:txBody>
      </p:sp>
      <p:sp>
        <p:nvSpPr>
          <p:cNvPr id="256" name="Google Shape;256;p23"/>
          <p:cNvSpPr/>
          <p:nvPr/>
        </p:nvSpPr>
        <p:spPr>
          <a:xfrm>
            <a:off x="5426050" y="2858100"/>
            <a:ext cx="449400" cy="57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</p:txBody>
      </p:sp>
      <p:sp>
        <p:nvSpPr>
          <p:cNvPr id="257" name="Google Shape;257;p23"/>
          <p:cNvSpPr/>
          <p:nvPr/>
        </p:nvSpPr>
        <p:spPr>
          <a:xfrm>
            <a:off x="5875450" y="2858100"/>
            <a:ext cx="428100" cy="57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</p:txBody>
      </p:sp>
      <p:cxnSp>
        <p:nvCxnSpPr>
          <p:cNvPr id="258" name="Google Shape;258;p23"/>
          <p:cNvCxnSpPr/>
          <p:nvPr/>
        </p:nvCxnSpPr>
        <p:spPr>
          <a:xfrm flipH="1">
            <a:off x="5415275" y="3125050"/>
            <a:ext cx="235500" cy="8241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9" name="Google Shape;259;p23"/>
          <p:cNvCxnSpPr/>
          <p:nvPr/>
        </p:nvCxnSpPr>
        <p:spPr>
          <a:xfrm>
            <a:off x="6110950" y="3125050"/>
            <a:ext cx="299700" cy="8454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0" name="Google Shape;260;p23"/>
          <p:cNvSpPr txBox="1"/>
          <p:nvPr/>
        </p:nvSpPr>
        <p:spPr>
          <a:xfrm>
            <a:off x="6303550" y="1210450"/>
            <a:ext cx="1573200" cy="4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key</a:t>
            </a:r>
            <a:endParaRPr b="1" sz="2000">
              <a:solidFill>
                <a:schemeClr val="dk2"/>
              </a:solidFill>
            </a:endParaRPr>
          </a:p>
        </p:txBody>
      </p:sp>
      <p:sp>
        <p:nvSpPr>
          <p:cNvPr id="261" name="Google Shape;261;p23"/>
          <p:cNvSpPr txBox="1"/>
          <p:nvPr/>
        </p:nvSpPr>
        <p:spPr>
          <a:xfrm>
            <a:off x="6303550" y="1783150"/>
            <a:ext cx="1573200" cy="4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value</a:t>
            </a:r>
            <a:endParaRPr b="1" sz="2000">
              <a:solidFill>
                <a:schemeClr val="dk2"/>
              </a:solidFill>
            </a:endParaRPr>
          </a:p>
        </p:txBody>
      </p:sp>
      <p:sp>
        <p:nvSpPr>
          <p:cNvPr id="262" name="Google Shape;262;p23"/>
          <p:cNvSpPr txBox="1"/>
          <p:nvPr/>
        </p:nvSpPr>
        <p:spPr>
          <a:xfrm>
            <a:off x="6303550" y="2347925"/>
            <a:ext cx="1573200" cy="4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</a:rPr>
              <a:t>height</a:t>
            </a:r>
            <a:endParaRPr b="1" sz="2000">
              <a:solidFill>
                <a:srgbClr val="0000FF"/>
              </a:solidFill>
            </a:endParaRPr>
          </a:p>
        </p:txBody>
      </p:sp>
      <p:sp>
        <p:nvSpPr>
          <p:cNvPr id="263" name="Google Shape;263;p23"/>
          <p:cNvSpPr txBox="1"/>
          <p:nvPr/>
        </p:nvSpPr>
        <p:spPr>
          <a:xfrm>
            <a:off x="6303550" y="2912700"/>
            <a:ext cx="1573200" cy="4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children</a:t>
            </a:r>
            <a:endParaRPr b="1" sz="2000">
              <a:solidFill>
                <a:schemeClr val="dk2"/>
              </a:solidFill>
            </a:endParaRPr>
          </a:p>
        </p:txBody>
      </p:sp>
      <p:cxnSp>
        <p:nvCxnSpPr>
          <p:cNvPr id="264" name="Google Shape;264;p23"/>
          <p:cNvCxnSpPr>
            <a:stCxn id="253" idx="1"/>
            <a:endCxn id="234" idx="6"/>
          </p:cNvCxnSpPr>
          <p:nvPr/>
        </p:nvCxnSpPr>
        <p:spPr>
          <a:xfrm flipH="1">
            <a:off x="2347150" y="1442200"/>
            <a:ext cx="3078900" cy="29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5" name="Google Shape;265;p23"/>
          <p:cNvCxnSpPr>
            <a:stCxn id="256" idx="1"/>
            <a:endCxn id="234" idx="6"/>
          </p:cNvCxnSpPr>
          <p:nvPr/>
        </p:nvCxnSpPr>
        <p:spPr>
          <a:xfrm rot="10800000">
            <a:off x="2347150" y="1737750"/>
            <a:ext cx="3078900" cy="140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66" name="Google Shape;2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1688" y="1300489"/>
            <a:ext cx="294084" cy="8892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37298" y="2311919"/>
            <a:ext cx="321580" cy="3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insert case</a:t>
            </a:r>
            <a:endParaRPr/>
          </a:p>
        </p:txBody>
      </p:sp>
      <p:grpSp>
        <p:nvGrpSpPr>
          <p:cNvPr id="273" name="Google Shape;273;p24"/>
          <p:cNvGrpSpPr/>
          <p:nvPr/>
        </p:nvGrpSpPr>
        <p:grpSpPr>
          <a:xfrm>
            <a:off x="5043496" y="1205856"/>
            <a:ext cx="3919713" cy="2843951"/>
            <a:chOff x="4873146" y="1227281"/>
            <a:chExt cx="3919713" cy="2843951"/>
          </a:xfrm>
        </p:grpSpPr>
        <p:grpSp>
          <p:nvGrpSpPr>
            <p:cNvPr id="274" name="Google Shape;274;p24"/>
            <p:cNvGrpSpPr/>
            <p:nvPr/>
          </p:nvGrpSpPr>
          <p:grpSpPr>
            <a:xfrm>
              <a:off x="4873146" y="1227281"/>
              <a:ext cx="3919713" cy="2843951"/>
              <a:chOff x="5153841" y="1540675"/>
              <a:chExt cx="3291664" cy="2564891"/>
            </a:xfrm>
          </p:grpSpPr>
          <p:sp>
            <p:nvSpPr>
              <p:cNvPr id="275" name="Google Shape;275;p24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6</a:t>
                </a:r>
                <a:endParaRPr b="1"/>
              </a:p>
            </p:txBody>
          </p:sp>
          <p:grpSp>
            <p:nvGrpSpPr>
              <p:cNvPr id="276" name="Google Shape;276;p24"/>
              <p:cNvGrpSpPr/>
              <p:nvPr/>
            </p:nvGrpSpPr>
            <p:grpSpPr>
              <a:xfrm>
                <a:off x="5153841" y="2186856"/>
                <a:ext cx="1156031" cy="1190650"/>
                <a:chOff x="5928716" y="3599056"/>
                <a:chExt cx="1156031" cy="1190650"/>
              </a:xfrm>
            </p:grpSpPr>
            <p:sp>
              <p:nvSpPr>
                <p:cNvPr id="277" name="Google Shape;277;p24"/>
                <p:cNvSpPr/>
                <p:nvPr/>
              </p:nvSpPr>
              <p:spPr>
                <a:xfrm>
                  <a:off x="5928716" y="433250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</a:t>
                  </a:r>
                  <a:endParaRPr b="1"/>
                </a:p>
              </p:txBody>
            </p:sp>
            <p:sp>
              <p:nvSpPr>
                <p:cNvPr id="278" name="Google Shape;278;p24"/>
                <p:cNvSpPr/>
                <p:nvPr/>
              </p:nvSpPr>
              <p:spPr>
                <a:xfrm>
                  <a:off x="6627547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4</a:t>
                  </a:r>
                  <a:endParaRPr b="1"/>
                </a:p>
              </p:txBody>
            </p:sp>
            <p:cxnSp>
              <p:nvCxnSpPr>
                <p:cNvPr id="279" name="Google Shape;279;p24"/>
                <p:cNvCxnSpPr>
                  <a:stCxn id="278" idx="3"/>
                  <a:endCxn id="277" idx="0"/>
                </p:cNvCxnSpPr>
                <p:nvPr/>
              </p:nvCxnSpPr>
              <p:spPr>
                <a:xfrm flipH="1">
                  <a:off x="6157202" y="3989301"/>
                  <a:ext cx="537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grpSp>
            <p:nvGrpSpPr>
              <p:cNvPr id="280" name="Google Shape;280;p24"/>
              <p:cNvGrpSpPr/>
              <p:nvPr/>
            </p:nvGrpSpPr>
            <p:grpSpPr>
              <a:xfrm>
                <a:off x="5640859" y="2920304"/>
                <a:ext cx="1126224" cy="1185262"/>
                <a:chOff x="5640859" y="2920304"/>
                <a:chExt cx="1126224" cy="1185262"/>
              </a:xfrm>
            </p:grpSpPr>
            <p:sp>
              <p:nvSpPr>
                <p:cNvPr id="281" name="Google Shape;281;p24"/>
                <p:cNvSpPr/>
                <p:nvPr/>
              </p:nvSpPr>
              <p:spPr>
                <a:xfrm>
                  <a:off x="6309882" y="2920304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5</a:t>
                  </a:r>
                  <a:endParaRPr b="1"/>
                </a:p>
              </p:txBody>
            </p:sp>
            <p:sp>
              <p:nvSpPr>
                <p:cNvPr id="282" name="Google Shape;282;p24"/>
                <p:cNvSpPr/>
                <p:nvPr/>
              </p:nvSpPr>
              <p:spPr>
                <a:xfrm>
                  <a:off x="5640859" y="364836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3</a:t>
                  </a:r>
                  <a:endParaRPr b="1"/>
                </a:p>
              </p:txBody>
            </p:sp>
          </p:grpSp>
          <p:sp>
            <p:nvSpPr>
              <p:cNvPr id="283" name="Google Shape;283;p24"/>
              <p:cNvSpPr/>
              <p:nvPr/>
            </p:nvSpPr>
            <p:spPr>
              <a:xfrm>
                <a:off x="7988304" y="2920292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11</a:t>
                </a:r>
                <a:endParaRPr b="1"/>
              </a:p>
            </p:txBody>
          </p:sp>
          <p:cxnSp>
            <p:nvCxnSpPr>
              <p:cNvPr id="284" name="Google Shape;284;p24"/>
              <p:cNvCxnSpPr>
                <a:stCxn id="278" idx="5"/>
                <a:endCxn id="281" idx="0"/>
              </p:cNvCxnSpPr>
              <p:nvPr/>
            </p:nvCxnSpPr>
            <p:spPr>
              <a:xfrm>
                <a:off x="6242916" y="2577101"/>
                <a:ext cx="2955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285" name="Google Shape;285;p24"/>
              <p:cNvCxnSpPr>
                <a:stCxn id="277" idx="5"/>
                <a:endCxn id="282" idx="0"/>
              </p:cNvCxnSpPr>
              <p:nvPr/>
            </p:nvCxnSpPr>
            <p:spPr>
              <a:xfrm>
                <a:off x="5544085" y="3310551"/>
                <a:ext cx="325500" cy="337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sp>
            <p:nvSpPr>
              <p:cNvPr id="286" name="Google Shape;286;p24"/>
              <p:cNvSpPr/>
              <p:nvPr/>
            </p:nvSpPr>
            <p:spPr>
              <a:xfrm>
                <a:off x="7468856" y="215801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8</a:t>
                </a:r>
                <a:endParaRPr b="1"/>
              </a:p>
            </p:txBody>
          </p:sp>
          <p:cxnSp>
            <p:nvCxnSpPr>
              <p:cNvPr id="287" name="Google Shape;287;p24"/>
              <p:cNvCxnSpPr>
                <a:stCxn id="286" idx="5"/>
                <a:endCxn id="283" idx="0"/>
              </p:cNvCxnSpPr>
              <p:nvPr/>
            </p:nvCxnSpPr>
            <p:spPr>
              <a:xfrm>
                <a:off x="7859100" y="2548262"/>
                <a:ext cx="357900" cy="372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288" name="Google Shape;288;p24"/>
              <p:cNvCxnSpPr>
                <a:stCxn id="275" idx="3"/>
                <a:endCxn id="278" idx="0"/>
              </p:cNvCxnSpPr>
              <p:nvPr/>
            </p:nvCxnSpPr>
            <p:spPr>
              <a:xfrm flipH="1">
                <a:off x="6081215" y="1930920"/>
                <a:ext cx="7002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289" name="Google Shape;289;p24"/>
              <p:cNvCxnSpPr>
                <a:stCxn id="275" idx="5"/>
                <a:endCxn id="286" idx="0"/>
              </p:cNvCxnSpPr>
              <p:nvPr/>
            </p:nvCxnSpPr>
            <p:spPr>
              <a:xfrm>
                <a:off x="7104704" y="1930920"/>
                <a:ext cx="592800" cy="22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90" name="Google Shape;290;p24"/>
            <p:cNvSpPr/>
            <p:nvPr/>
          </p:nvSpPr>
          <p:spPr>
            <a:xfrm>
              <a:off x="7003467" y="2774338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7</a:t>
              </a:r>
              <a:endParaRPr b="1"/>
            </a:p>
          </p:txBody>
        </p:sp>
        <p:cxnSp>
          <p:nvCxnSpPr>
            <p:cNvPr id="291" name="Google Shape;291;p24"/>
            <p:cNvCxnSpPr>
              <a:stCxn id="286" idx="3"/>
              <a:endCxn id="290" idx="0"/>
            </p:cNvCxnSpPr>
            <p:nvPr/>
          </p:nvCxnSpPr>
          <p:spPr>
            <a:xfrm flipH="1">
              <a:off x="7275796" y="2344494"/>
              <a:ext cx="433800" cy="4299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292" name="Google Shape;292;p24"/>
          <p:cNvSpPr/>
          <p:nvPr/>
        </p:nvSpPr>
        <p:spPr>
          <a:xfrm>
            <a:off x="5013837" y="4304864"/>
            <a:ext cx="544500" cy="507000"/>
          </a:xfrm>
          <a:prstGeom prst="ellipse">
            <a:avLst/>
          </a:prstGeom>
          <a:solidFill>
            <a:srgbClr val="FFFFFF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AA84F"/>
                </a:solidFill>
              </a:rPr>
              <a:t>2</a:t>
            </a:r>
            <a:endParaRPr b="1">
              <a:solidFill>
                <a:srgbClr val="6AA84F"/>
              </a:solidFill>
            </a:endParaRPr>
          </a:p>
        </p:txBody>
      </p:sp>
      <p:cxnSp>
        <p:nvCxnSpPr>
          <p:cNvPr id="293" name="Google Shape;293;p24"/>
          <p:cNvCxnSpPr>
            <a:stCxn id="282" idx="3"/>
            <a:endCxn id="292" idx="0"/>
          </p:cNvCxnSpPr>
          <p:nvPr/>
        </p:nvCxnSpPr>
        <p:spPr>
          <a:xfrm flipH="1">
            <a:off x="5286167" y="3975567"/>
            <a:ext cx="417000" cy="329400"/>
          </a:xfrm>
          <a:prstGeom prst="straightConnector1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94" name="Google Shape;294;p24"/>
          <p:cNvGrpSpPr/>
          <p:nvPr/>
        </p:nvGrpSpPr>
        <p:grpSpPr>
          <a:xfrm>
            <a:off x="471496" y="1205856"/>
            <a:ext cx="3919713" cy="2843951"/>
            <a:chOff x="4873146" y="1227281"/>
            <a:chExt cx="3919713" cy="2843951"/>
          </a:xfrm>
        </p:grpSpPr>
        <p:grpSp>
          <p:nvGrpSpPr>
            <p:cNvPr id="295" name="Google Shape;295;p24"/>
            <p:cNvGrpSpPr/>
            <p:nvPr/>
          </p:nvGrpSpPr>
          <p:grpSpPr>
            <a:xfrm>
              <a:off x="4873146" y="1227281"/>
              <a:ext cx="3919713" cy="2843951"/>
              <a:chOff x="5153841" y="1540675"/>
              <a:chExt cx="3291664" cy="2564891"/>
            </a:xfrm>
          </p:grpSpPr>
          <p:sp>
            <p:nvSpPr>
              <p:cNvPr id="296" name="Google Shape;296;p24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6</a:t>
                </a:r>
                <a:endParaRPr b="1"/>
              </a:p>
            </p:txBody>
          </p:sp>
          <p:grpSp>
            <p:nvGrpSpPr>
              <p:cNvPr id="297" name="Google Shape;297;p24"/>
              <p:cNvGrpSpPr/>
              <p:nvPr/>
            </p:nvGrpSpPr>
            <p:grpSpPr>
              <a:xfrm>
                <a:off x="5153841" y="2186856"/>
                <a:ext cx="1156031" cy="1190650"/>
                <a:chOff x="5928716" y="3599056"/>
                <a:chExt cx="1156031" cy="1190650"/>
              </a:xfrm>
            </p:grpSpPr>
            <p:sp>
              <p:nvSpPr>
                <p:cNvPr id="298" name="Google Shape;298;p24"/>
                <p:cNvSpPr/>
                <p:nvPr/>
              </p:nvSpPr>
              <p:spPr>
                <a:xfrm>
                  <a:off x="5928716" y="433250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</a:t>
                  </a:r>
                  <a:endParaRPr b="1"/>
                </a:p>
              </p:txBody>
            </p:sp>
            <p:sp>
              <p:nvSpPr>
                <p:cNvPr id="299" name="Google Shape;299;p24"/>
                <p:cNvSpPr/>
                <p:nvPr/>
              </p:nvSpPr>
              <p:spPr>
                <a:xfrm>
                  <a:off x="6627547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4</a:t>
                  </a:r>
                  <a:endParaRPr b="1"/>
                </a:p>
              </p:txBody>
            </p:sp>
            <p:cxnSp>
              <p:nvCxnSpPr>
                <p:cNvPr id="300" name="Google Shape;300;p24"/>
                <p:cNvCxnSpPr>
                  <a:stCxn id="299" idx="3"/>
                  <a:endCxn id="298" idx="0"/>
                </p:cNvCxnSpPr>
                <p:nvPr/>
              </p:nvCxnSpPr>
              <p:spPr>
                <a:xfrm flipH="1">
                  <a:off x="6157202" y="3989301"/>
                  <a:ext cx="537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grpSp>
            <p:nvGrpSpPr>
              <p:cNvPr id="301" name="Google Shape;301;p24"/>
              <p:cNvGrpSpPr/>
              <p:nvPr/>
            </p:nvGrpSpPr>
            <p:grpSpPr>
              <a:xfrm>
                <a:off x="5640859" y="2920304"/>
                <a:ext cx="1126224" cy="1185262"/>
                <a:chOff x="5640859" y="2920304"/>
                <a:chExt cx="1126224" cy="1185262"/>
              </a:xfrm>
            </p:grpSpPr>
            <p:sp>
              <p:nvSpPr>
                <p:cNvPr id="302" name="Google Shape;302;p24"/>
                <p:cNvSpPr/>
                <p:nvPr/>
              </p:nvSpPr>
              <p:spPr>
                <a:xfrm>
                  <a:off x="6309882" y="2920304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5</a:t>
                  </a:r>
                  <a:endParaRPr b="1"/>
                </a:p>
              </p:txBody>
            </p:sp>
            <p:sp>
              <p:nvSpPr>
                <p:cNvPr id="303" name="Google Shape;303;p24"/>
                <p:cNvSpPr/>
                <p:nvPr/>
              </p:nvSpPr>
              <p:spPr>
                <a:xfrm>
                  <a:off x="5640859" y="364836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3</a:t>
                  </a:r>
                  <a:endParaRPr b="1"/>
                </a:p>
              </p:txBody>
            </p:sp>
          </p:grpSp>
          <p:sp>
            <p:nvSpPr>
              <p:cNvPr id="304" name="Google Shape;304;p24"/>
              <p:cNvSpPr/>
              <p:nvPr/>
            </p:nvSpPr>
            <p:spPr>
              <a:xfrm>
                <a:off x="7988304" y="2920292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11</a:t>
                </a:r>
                <a:endParaRPr b="1"/>
              </a:p>
            </p:txBody>
          </p:sp>
          <p:cxnSp>
            <p:nvCxnSpPr>
              <p:cNvPr id="305" name="Google Shape;305;p24"/>
              <p:cNvCxnSpPr>
                <a:stCxn id="299" idx="5"/>
                <a:endCxn id="302" idx="0"/>
              </p:cNvCxnSpPr>
              <p:nvPr/>
            </p:nvCxnSpPr>
            <p:spPr>
              <a:xfrm>
                <a:off x="6242916" y="2577101"/>
                <a:ext cx="2955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06" name="Google Shape;306;p24"/>
              <p:cNvCxnSpPr>
                <a:stCxn id="298" idx="5"/>
                <a:endCxn id="303" idx="0"/>
              </p:cNvCxnSpPr>
              <p:nvPr/>
            </p:nvCxnSpPr>
            <p:spPr>
              <a:xfrm>
                <a:off x="5544085" y="3310551"/>
                <a:ext cx="325500" cy="337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sp>
            <p:nvSpPr>
              <p:cNvPr id="307" name="Google Shape;307;p24"/>
              <p:cNvSpPr/>
              <p:nvPr/>
            </p:nvSpPr>
            <p:spPr>
              <a:xfrm>
                <a:off x="7468856" y="215801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8</a:t>
                </a:r>
                <a:endParaRPr b="1"/>
              </a:p>
            </p:txBody>
          </p:sp>
          <p:cxnSp>
            <p:nvCxnSpPr>
              <p:cNvPr id="308" name="Google Shape;308;p24"/>
              <p:cNvCxnSpPr>
                <a:stCxn id="307" idx="5"/>
                <a:endCxn id="304" idx="0"/>
              </p:cNvCxnSpPr>
              <p:nvPr/>
            </p:nvCxnSpPr>
            <p:spPr>
              <a:xfrm>
                <a:off x="7859100" y="2548262"/>
                <a:ext cx="357900" cy="372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09" name="Google Shape;309;p24"/>
              <p:cNvCxnSpPr>
                <a:stCxn id="296" idx="3"/>
                <a:endCxn id="299" idx="0"/>
              </p:cNvCxnSpPr>
              <p:nvPr/>
            </p:nvCxnSpPr>
            <p:spPr>
              <a:xfrm flipH="1">
                <a:off x="6081215" y="1930920"/>
                <a:ext cx="7002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310" name="Google Shape;310;p24"/>
              <p:cNvCxnSpPr>
                <a:stCxn id="296" idx="5"/>
                <a:endCxn id="307" idx="0"/>
              </p:cNvCxnSpPr>
              <p:nvPr/>
            </p:nvCxnSpPr>
            <p:spPr>
              <a:xfrm>
                <a:off x="7104704" y="1930920"/>
                <a:ext cx="592800" cy="22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311" name="Google Shape;311;p24"/>
            <p:cNvSpPr/>
            <p:nvPr/>
          </p:nvSpPr>
          <p:spPr>
            <a:xfrm>
              <a:off x="7003467" y="2774338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7</a:t>
              </a:r>
              <a:endParaRPr b="1"/>
            </a:p>
          </p:txBody>
        </p:sp>
        <p:cxnSp>
          <p:nvCxnSpPr>
            <p:cNvPr id="312" name="Google Shape;312;p24"/>
            <p:cNvCxnSpPr>
              <a:stCxn id="307" idx="3"/>
              <a:endCxn id="311" idx="0"/>
            </p:cNvCxnSpPr>
            <p:nvPr/>
          </p:nvCxnSpPr>
          <p:spPr>
            <a:xfrm flipH="1">
              <a:off x="7275796" y="2344494"/>
              <a:ext cx="433800" cy="4299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313" name="Google Shape;313;p24"/>
          <p:cNvSpPr/>
          <p:nvPr/>
        </p:nvSpPr>
        <p:spPr>
          <a:xfrm>
            <a:off x="4333675" y="1787275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4"/>
          <p:cNvSpPr txBox="1"/>
          <p:nvPr/>
        </p:nvSpPr>
        <p:spPr>
          <a:xfrm>
            <a:off x="3970375" y="1423375"/>
            <a:ext cx="16791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Insert(2)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315" name="Google Shape;315;p24"/>
          <p:cNvSpPr txBox="1"/>
          <p:nvPr/>
        </p:nvSpPr>
        <p:spPr>
          <a:xfrm>
            <a:off x="1958500" y="3631925"/>
            <a:ext cx="2763300" cy="13554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What is the </a:t>
            </a:r>
            <a:r>
              <a:rPr i="1" lang="en" sz="1800">
                <a:solidFill>
                  <a:schemeClr val="dk2"/>
                </a:solidFill>
              </a:rPr>
              <a:t>minimum</a:t>
            </a:r>
            <a:r>
              <a:rPr lang="en" sz="1800">
                <a:solidFill>
                  <a:schemeClr val="dk2"/>
                </a:solidFill>
              </a:rPr>
              <a:t> number of changes we could make to make this tree valid?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316" name="Google Shape;3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5731" y="1483998"/>
            <a:ext cx="1972151" cy="344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1156" y="2482227"/>
            <a:ext cx="999624" cy="992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72397" y="2188477"/>
            <a:ext cx="2662730" cy="2697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49942" y="1683304"/>
            <a:ext cx="546056" cy="44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831143" y="2560463"/>
            <a:ext cx="243176" cy="221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734646" y="2825352"/>
            <a:ext cx="98599" cy="429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14585" y="3603467"/>
            <a:ext cx="1198097" cy="1380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752033" y="3146685"/>
            <a:ext cx="406463" cy="609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AVL tree operations</a:t>
            </a:r>
            <a:endParaRPr/>
          </a:p>
        </p:txBody>
      </p:sp>
      <p:sp>
        <p:nvSpPr>
          <p:cNvPr id="329" name="Google Shape;32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AVL </a:t>
            </a: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 sz="2200"/>
              <a:t>: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Same as BST find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●"/>
            </a:pPr>
            <a:r>
              <a:rPr lang="en" sz="2200">
                <a:solidFill>
                  <a:srgbClr val="0000FF"/>
                </a:solidFill>
              </a:rPr>
              <a:t>AVL </a:t>
            </a:r>
            <a:r>
              <a:rPr b="1" lang="en" sz="22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 sz="2200">
                <a:solidFill>
                  <a:srgbClr val="0000FF"/>
                </a:solidFill>
              </a:rPr>
              <a:t>:</a:t>
            </a:r>
            <a:endParaRPr sz="2200">
              <a:solidFill>
                <a:srgbClr val="0000FF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○"/>
            </a:pPr>
            <a:r>
              <a:rPr lang="en" sz="2000">
                <a:solidFill>
                  <a:srgbClr val="0000FF"/>
                </a:solidFill>
              </a:rPr>
              <a:t>First BST insert, then check balance and potentially “fix” the AVL tree</a:t>
            </a:r>
            <a:endParaRPr sz="2000">
              <a:solidFill>
                <a:srgbClr val="0000FF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○"/>
            </a:pPr>
            <a:r>
              <a:rPr lang="en" sz="2000">
                <a:solidFill>
                  <a:srgbClr val="0000FF"/>
                </a:solidFill>
              </a:rPr>
              <a:t>Four different imbalance cases</a:t>
            </a:r>
            <a:endParaRPr sz="2000">
              <a:solidFill>
                <a:srgbClr val="0000FF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AVL </a:t>
            </a: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r>
              <a:rPr lang="en" sz="2200"/>
              <a:t>: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The “easy way” is lazy deletion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Otherwise, like insert we do the deletion and then have several imbalance cases</a:t>
            </a: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AVL tree insert</a:t>
            </a:r>
            <a:endParaRPr/>
          </a:p>
        </p:txBody>
      </p:sp>
      <p:sp>
        <p:nvSpPr>
          <p:cNvPr id="335" name="Google Shape;335;p26"/>
          <p:cNvSpPr txBox="1"/>
          <p:nvPr>
            <p:ph idx="1" type="body"/>
          </p:nvPr>
        </p:nvSpPr>
        <p:spPr>
          <a:xfrm>
            <a:off x="311700" y="1152475"/>
            <a:ext cx="8520600" cy="394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Let </a:t>
            </a:r>
            <a:r>
              <a:rPr b="1" lang="en" sz="2000"/>
              <a:t>b</a:t>
            </a:r>
            <a:r>
              <a:rPr lang="en" sz="2000"/>
              <a:t> be the node where an imbalance occurs.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Four cases to consider. The insertion is in the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>
                <a:solidFill>
                  <a:srgbClr val="0000FF"/>
                </a:solidFill>
              </a:rPr>
              <a:t>left</a:t>
            </a:r>
            <a:r>
              <a:rPr lang="en" sz="2000"/>
              <a:t> subtree of the </a:t>
            </a:r>
            <a:r>
              <a:rPr lang="en" sz="2000">
                <a:solidFill>
                  <a:srgbClr val="0000FF"/>
                </a:solidFill>
              </a:rPr>
              <a:t>left</a:t>
            </a:r>
            <a:r>
              <a:rPr lang="en" sz="2000"/>
              <a:t> child of </a:t>
            </a:r>
            <a:r>
              <a:rPr b="1" lang="en" sz="2000"/>
              <a:t>b</a:t>
            </a:r>
            <a:r>
              <a:rPr lang="en" sz="2000"/>
              <a:t>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>
                <a:solidFill>
                  <a:srgbClr val="FF0000"/>
                </a:solidFill>
              </a:rPr>
              <a:t>right</a:t>
            </a:r>
            <a:r>
              <a:rPr lang="en" sz="2000"/>
              <a:t> subtree of the </a:t>
            </a:r>
            <a:r>
              <a:rPr lang="en" sz="2000">
                <a:solidFill>
                  <a:srgbClr val="0000FF"/>
                </a:solidFill>
              </a:rPr>
              <a:t>left</a:t>
            </a:r>
            <a:r>
              <a:rPr lang="en" sz="2000"/>
              <a:t> child of </a:t>
            </a:r>
            <a:r>
              <a:rPr b="1" lang="en" sz="2000"/>
              <a:t>b</a:t>
            </a:r>
            <a:r>
              <a:rPr lang="en" sz="2000"/>
              <a:t>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>
                <a:solidFill>
                  <a:srgbClr val="0000FF"/>
                </a:solidFill>
              </a:rPr>
              <a:t>left</a:t>
            </a:r>
            <a:r>
              <a:rPr lang="en" sz="2000"/>
              <a:t> subtree of the </a:t>
            </a:r>
            <a:r>
              <a:rPr lang="en" sz="2000">
                <a:solidFill>
                  <a:srgbClr val="FF0000"/>
                </a:solidFill>
              </a:rPr>
              <a:t>right</a:t>
            </a:r>
            <a:r>
              <a:rPr lang="en" sz="2000"/>
              <a:t> child of </a:t>
            </a:r>
            <a:r>
              <a:rPr b="1" lang="en" sz="2000"/>
              <a:t>b</a:t>
            </a:r>
            <a:r>
              <a:rPr lang="en" sz="2000"/>
              <a:t>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>
                <a:solidFill>
                  <a:srgbClr val="FF0000"/>
                </a:solidFill>
              </a:rPr>
              <a:t>right</a:t>
            </a:r>
            <a:r>
              <a:rPr lang="en" sz="2000"/>
              <a:t> subtree of the </a:t>
            </a:r>
            <a:r>
              <a:rPr lang="en" sz="2000">
                <a:solidFill>
                  <a:srgbClr val="FF0000"/>
                </a:solidFill>
              </a:rPr>
              <a:t>right</a:t>
            </a:r>
            <a:r>
              <a:rPr lang="en" sz="2000"/>
              <a:t> child of </a:t>
            </a:r>
            <a:r>
              <a:rPr b="1" lang="en" sz="2000"/>
              <a:t>b</a:t>
            </a:r>
            <a:r>
              <a:rPr lang="en" sz="2000"/>
              <a:t>.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/>
              <a:t>Idea</a:t>
            </a:r>
            <a:r>
              <a:rPr lang="en" sz="2000"/>
              <a:t>:	Cases 1 &amp; 4 are solved by a </a:t>
            </a:r>
            <a:r>
              <a:rPr b="1" lang="en" sz="2000">
                <a:solidFill>
                  <a:srgbClr val="FF0000"/>
                </a:solidFill>
              </a:rPr>
              <a:t>single rotation</a:t>
            </a:r>
            <a:r>
              <a:rPr lang="en" sz="2000"/>
              <a:t>.</a:t>
            </a:r>
            <a:endParaRPr sz="2000"/>
          </a:p>
          <a:p>
            <a:pPr indent="45720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Cases 2 &amp; 3 are solved by a </a:t>
            </a:r>
            <a:r>
              <a:rPr b="1" lang="en" sz="2000">
                <a:solidFill>
                  <a:srgbClr val="FF0000"/>
                </a:solidFill>
              </a:rPr>
              <a:t>double rotation</a:t>
            </a:r>
            <a:r>
              <a:rPr lang="en" sz="2000"/>
              <a:t>.</a:t>
            </a:r>
            <a:endParaRPr sz="2000"/>
          </a:p>
        </p:txBody>
      </p:sp>
      <p:grpSp>
        <p:nvGrpSpPr>
          <p:cNvPr id="336" name="Google Shape;336;p26"/>
          <p:cNvGrpSpPr/>
          <p:nvPr/>
        </p:nvGrpSpPr>
        <p:grpSpPr>
          <a:xfrm>
            <a:off x="5913764" y="734981"/>
            <a:ext cx="2468986" cy="1223429"/>
            <a:chOff x="5852672" y="1540675"/>
            <a:chExt cx="2073384" cy="1103381"/>
          </a:xfrm>
        </p:grpSpPr>
        <p:sp>
          <p:nvSpPr>
            <p:cNvPr id="337" name="Google Shape;337;p26"/>
            <p:cNvSpPr/>
            <p:nvPr/>
          </p:nvSpPr>
          <p:spPr>
            <a:xfrm>
              <a:off x="6714459" y="1540675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338" name="Google Shape;338;p26"/>
            <p:cNvSpPr/>
            <p:nvPr/>
          </p:nvSpPr>
          <p:spPr>
            <a:xfrm>
              <a:off x="5852672" y="2186856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339" name="Google Shape;339;p26"/>
            <p:cNvSpPr/>
            <p:nvPr/>
          </p:nvSpPr>
          <p:spPr>
            <a:xfrm>
              <a:off x="7468856" y="2158017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cxnSp>
          <p:nvCxnSpPr>
            <p:cNvPr id="340" name="Google Shape;340;p26"/>
            <p:cNvCxnSpPr>
              <a:stCxn id="337" idx="3"/>
              <a:endCxn id="338" idx="0"/>
            </p:cNvCxnSpPr>
            <p:nvPr/>
          </p:nvCxnSpPr>
          <p:spPr>
            <a:xfrm flipH="1">
              <a:off x="6081215" y="1930920"/>
              <a:ext cx="700200" cy="2559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341" name="Google Shape;341;p26"/>
            <p:cNvCxnSpPr>
              <a:stCxn id="337" idx="5"/>
              <a:endCxn id="339" idx="0"/>
            </p:cNvCxnSpPr>
            <p:nvPr/>
          </p:nvCxnSpPr>
          <p:spPr>
            <a:xfrm>
              <a:off x="7104704" y="1930920"/>
              <a:ext cx="592800" cy="2271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342" name="Google Shape;342;p26"/>
          <p:cNvSpPr/>
          <p:nvPr/>
        </p:nvSpPr>
        <p:spPr>
          <a:xfrm>
            <a:off x="5286900" y="2365200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X</a:t>
            </a:r>
            <a:endParaRPr b="1" sz="1800"/>
          </a:p>
        </p:txBody>
      </p:sp>
      <p:sp>
        <p:nvSpPr>
          <p:cNvPr id="343" name="Google Shape;343;p26"/>
          <p:cNvSpPr/>
          <p:nvPr/>
        </p:nvSpPr>
        <p:spPr>
          <a:xfrm>
            <a:off x="6252650" y="2365200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U</a:t>
            </a:r>
            <a:endParaRPr b="1" sz="1800"/>
          </a:p>
        </p:txBody>
      </p:sp>
      <p:sp>
        <p:nvSpPr>
          <p:cNvPr id="344" name="Google Shape;344;p26"/>
          <p:cNvSpPr/>
          <p:nvPr/>
        </p:nvSpPr>
        <p:spPr>
          <a:xfrm>
            <a:off x="7218400" y="2365200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V</a:t>
            </a:r>
            <a:endParaRPr b="1" sz="1800"/>
          </a:p>
        </p:txBody>
      </p:sp>
      <p:sp>
        <p:nvSpPr>
          <p:cNvPr id="345" name="Google Shape;345;p26"/>
          <p:cNvSpPr/>
          <p:nvPr/>
        </p:nvSpPr>
        <p:spPr>
          <a:xfrm>
            <a:off x="8184150" y="2365200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</a:t>
            </a:r>
            <a:endParaRPr b="1" sz="1800"/>
          </a:p>
        </p:txBody>
      </p:sp>
      <p:cxnSp>
        <p:nvCxnSpPr>
          <p:cNvPr id="346" name="Google Shape;346;p26"/>
          <p:cNvCxnSpPr>
            <a:stCxn id="338" idx="3"/>
            <a:endCxn id="342" idx="0"/>
          </p:cNvCxnSpPr>
          <p:nvPr/>
        </p:nvCxnSpPr>
        <p:spPr>
          <a:xfrm flipH="1">
            <a:off x="5741794" y="1884170"/>
            <a:ext cx="251700" cy="480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7" name="Google Shape;347;p26"/>
          <p:cNvCxnSpPr>
            <a:stCxn id="338" idx="5"/>
            <a:endCxn id="343" idx="0"/>
          </p:cNvCxnSpPr>
          <p:nvPr/>
        </p:nvCxnSpPr>
        <p:spPr>
          <a:xfrm>
            <a:off x="6378467" y="1884170"/>
            <a:ext cx="329100" cy="4809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8" name="Google Shape;348;p26"/>
          <p:cNvCxnSpPr>
            <a:stCxn id="339" idx="3"/>
            <a:endCxn id="344" idx="0"/>
          </p:cNvCxnSpPr>
          <p:nvPr/>
        </p:nvCxnSpPr>
        <p:spPr>
          <a:xfrm flipH="1">
            <a:off x="7673246" y="1852194"/>
            <a:ext cx="244800" cy="513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9" name="Google Shape;349;p26"/>
          <p:cNvCxnSpPr>
            <a:stCxn id="339" idx="5"/>
            <a:endCxn id="345" idx="0"/>
          </p:cNvCxnSpPr>
          <p:nvPr/>
        </p:nvCxnSpPr>
        <p:spPr>
          <a:xfrm>
            <a:off x="8303019" y="1852194"/>
            <a:ext cx="336000" cy="513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0" name="Google Shape;350;p26"/>
          <p:cNvSpPr/>
          <p:nvPr/>
        </p:nvSpPr>
        <p:spPr>
          <a:xfrm>
            <a:off x="6832638" y="652825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6"/>
          <p:cNvSpPr txBox="1"/>
          <p:nvPr/>
        </p:nvSpPr>
        <p:spPr>
          <a:xfrm>
            <a:off x="5393925" y="3317700"/>
            <a:ext cx="3638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  1		   2		    3		     4</a:t>
            </a:r>
            <a:endParaRPr b="1"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Insert: detect potential imbalance</a:t>
            </a:r>
            <a:endParaRPr/>
          </a:p>
        </p:txBody>
      </p:sp>
      <p:sp>
        <p:nvSpPr>
          <p:cNvPr id="357" name="Google Shape;357;p27"/>
          <p:cNvSpPr txBox="1"/>
          <p:nvPr>
            <p:ph idx="1" type="body"/>
          </p:nvPr>
        </p:nvSpPr>
        <p:spPr>
          <a:xfrm>
            <a:off x="311700" y="1152475"/>
            <a:ext cx="8520600" cy="39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/>
              <a:t>Insert</a:t>
            </a:r>
            <a:r>
              <a:rPr lang="en"/>
              <a:t> the new node as in a BST (a new leaf)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For each node on the path from the root to the new leaf, the insertion may (or may not) have changed the node’s height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So after recursive insertion in a subtree, </a:t>
            </a:r>
            <a:r>
              <a:rPr b="1" lang="en"/>
              <a:t>detect height imbalance</a:t>
            </a:r>
            <a:r>
              <a:rPr lang="en"/>
              <a:t> and perform a rotation to restore balance at that node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/>
              <a:t>All the action is in defining the correct rotations to restore balance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Fact that makes it a bit easier: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must be a deepest element that is imbalanced after the insert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rebalancing this deepest node, every node is balanced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at most one node needs to be rebalanced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#1 Example</a:t>
            </a:r>
            <a:endParaRPr/>
          </a:p>
        </p:txBody>
      </p:sp>
      <p:sp>
        <p:nvSpPr>
          <p:cNvPr id="363" name="Google Shape;36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0000FF"/>
                </a:solidFill>
              </a:rPr>
              <a:t>6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6AA84F"/>
                </a:solidFill>
              </a:rPr>
              <a:t>3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BF9000"/>
                </a:solidFill>
              </a:rPr>
              <a:t>1</a:t>
            </a:r>
            <a:r>
              <a:rPr b="1" lang="en" sz="2200"/>
              <a:t>)</a:t>
            </a:r>
            <a:endParaRPr b="1" sz="2200"/>
          </a:p>
        </p:txBody>
      </p:sp>
      <p:pic>
        <p:nvPicPr>
          <p:cNvPr id="364" name="Google Shape;36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6105" y="1023609"/>
            <a:ext cx="315674" cy="47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71932" y="1545750"/>
            <a:ext cx="443413" cy="893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64633" y="2424926"/>
            <a:ext cx="475433" cy="992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89704" y="2450022"/>
            <a:ext cx="1447423" cy="992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38287" y="1539088"/>
            <a:ext cx="1372230" cy="89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031805" y="841961"/>
            <a:ext cx="891443" cy="828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88400" y="1206953"/>
            <a:ext cx="1146159" cy="1488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70903" y="514126"/>
            <a:ext cx="1929044" cy="156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182680" y="1549382"/>
            <a:ext cx="476318" cy="107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2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074848" y="1480086"/>
            <a:ext cx="339914" cy="339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662974" y="2147341"/>
            <a:ext cx="84420" cy="337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2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409453" y="2909598"/>
            <a:ext cx="45406" cy="45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28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437771" y="901121"/>
            <a:ext cx="609135" cy="798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28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997658" y="2549411"/>
            <a:ext cx="1254385" cy="1219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28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412796" y="2528175"/>
            <a:ext cx="1181526" cy="1132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#1 Example</a:t>
            </a:r>
            <a:endParaRPr/>
          </a:p>
        </p:txBody>
      </p:sp>
      <p:sp>
        <p:nvSpPr>
          <p:cNvPr id="384" name="Google Shape;384;p29"/>
          <p:cNvSpPr txBox="1"/>
          <p:nvPr>
            <p:ph idx="1" type="body"/>
          </p:nvPr>
        </p:nvSpPr>
        <p:spPr>
          <a:xfrm>
            <a:off x="311700" y="1152475"/>
            <a:ext cx="5178600" cy="377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0000FF"/>
                </a:solidFill>
              </a:rPr>
              <a:t>6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6AA84F"/>
                </a:solidFill>
              </a:rPr>
              <a:t>3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BF9000"/>
                </a:solidFill>
              </a:rPr>
              <a:t>1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Third insertion violates balance property</a:t>
            </a:r>
            <a:endParaRPr sz="22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Happens to be at the root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What is the only way to fix this?</a:t>
            </a:r>
            <a:endParaRPr sz="2200"/>
          </a:p>
        </p:txBody>
      </p:sp>
      <p:grpSp>
        <p:nvGrpSpPr>
          <p:cNvPr id="385" name="Google Shape;385;p29"/>
          <p:cNvGrpSpPr/>
          <p:nvPr/>
        </p:nvGrpSpPr>
        <p:grpSpPr>
          <a:xfrm>
            <a:off x="7191546" y="813475"/>
            <a:ext cx="1892854" cy="2136097"/>
            <a:chOff x="7191546" y="813475"/>
            <a:chExt cx="1892854" cy="2136097"/>
          </a:xfrm>
        </p:grpSpPr>
        <p:grpSp>
          <p:nvGrpSpPr>
            <p:cNvPr id="386" name="Google Shape;386;p29"/>
            <p:cNvGrpSpPr/>
            <p:nvPr/>
          </p:nvGrpSpPr>
          <p:grpSpPr>
            <a:xfrm>
              <a:off x="7191546" y="895531"/>
              <a:ext cx="1578144" cy="2054041"/>
              <a:chOff x="5846379" y="1540675"/>
              <a:chExt cx="1325280" cy="1852490"/>
            </a:xfrm>
          </p:grpSpPr>
          <p:sp>
            <p:nvSpPr>
              <p:cNvPr id="387" name="Google Shape;387;p29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388" name="Google Shape;388;p29"/>
              <p:cNvGrpSpPr/>
              <p:nvPr/>
            </p:nvGrpSpPr>
            <p:grpSpPr>
              <a:xfrm>
                <a:off x="5846379" y="2186856"/>
                <a:ext cx="911427" cy="1206309"/>
                <a:chOff x="6621254" y="3599056"/>
                <a:chExt cx="911427" cy="1206309"/>
              </a:xfrm>
            </p:grpSpPr>
            <p:sp>
              <p:nvSpPr>
                <p:cNvPr id="389" name="Google Shape;389;p29"/>
                <p:cNvSpPr/>
                <p:nvPr/>
              </p:nvSpPr>
              <p:spPr>
                <a:xfrm>
                  <a:off x="6621254" y="434816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390" name="Google Shape;390;p29"/>
                <p:cNvSpPr/>
                <p:nvPr/>
              </p:nvSpPr>
              <p:spPr>
                <a:xfrm>
                  <a:off x="7075481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391" name="Google Shape;391;p29"/>
                <p:cNvCxnSpPr>
                  <a:stCxn id="390" idx="3"/>
                  <a:endCxn id="389" idx="0"/>
                </p:cNvCxnSpPr>
                <p:nvPr/>
              </p:nvCxnSpPr>
              <p:spPr>
                <a:xfrm flipH="1">
                  <a:off x="6849936" y="3989301"/>
                  <a:ext cx="292500" cy="358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392" name="Google Shape;392;p29"/>
              <p:cNvCxnSpPr>
                <a:stCxn id="387" idx="3"/>
                <a:endCxn id="390" idx="0"/>
              </p:cNvCxnSpPr>
              <p:nvPr/>
            </p:nvCxnSpPr>
            <p:spPr>
              <a:xfrm flipH="1">
                <a:off x="6529115" y="1930920"/>
                <a:ext cx="2523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393" name="Google Shape;393;p29"/>
            <p:cNvSpPr txBox="1"/>
            <p:nvPr/>
          </p:nvSpPr>
          <p:spPr>
            <a:xfrm>
              <a:off x="8769700" y="8134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394" name="Google Shape;394;p29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395" name="Google Shape;395;p29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grpSp>
        <p:nvGrpSpPr>
          <p:cNvPr id="396" name="Google Shape;396;p29"/>
          <p:cNvGrpSpPr/>
          <p:nvPr/>
        </p:nvGrpSpPr>
        <p:grpSpPr>
          <a:xfrm>
            <a:off x="5637364" y="813475"/>
            <a:ext cx="1351961" cy="1305485"/>
            <a:chOff x="7732439" y="813475"/>
            <a:chExt cx="1351961" cy="1305485"/>
          </a:xfrm>
        </p:grpSpPr>
        <p:grpSp>
          <p:nvGrpSpPr>
            <p:cNvPr id="397" name="Google Shape;397;p29"/>
            <p:cNvGrpSpPr/>
            <p:nvPr/>
          </p:nvGrpSpPr>
          <p:grpSpPr>
            <a:xfrm>
              <a:off x="7732439" y="895531"/>
              <a:ext cx="1037251" cy="1223429"/>
              <a:chOff x="6300606" y="1540675"/>
              <a:chExt cx="871054" cy="1103381"/>
            </a:xfrm>
          </p:grpSpPr>
          <p:sp>
            <p:nvSpPr>
              <p:cNvPr id="398" name="Google Shape;398;p29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99" name="Google Shape;399;p29"/>
              <p:cNvSpPr/>
              <p:nvPr/>
            </p:nvSpPr>
            <p:spPr>
              <a:xfrm>
                <a:off x="6300606" y="2186856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6AA84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6AA84F"/>
                    </a:solidFill>
                  </a:rPr>
                  <a:t>3</a:t>
                </a:r>
                <a:endParaRPr b="1">
                  <a:solidFill>
                    <a:srgbClr val="6AA84F"/>
                  </a:solidFill>
                </a:endParaRPr>
              </a:p>
            </p:txBody>
          </p:sp>
          <p:cxnSp>
            <p:nvCxnSpPr>
              <p:cNvPr id="400" name="Google Shape;400;p29"/>
              <p:cNvCxnSpPr>
                <a:stCxn id="398" idx="3"/>
                <a:endCxn id="399" idx="0"/>
              </p:cNvCxnSpPr>
              <p:nvPr/>
            </p:nvCxnSpPr>
            <p:spPr>
              <a:xfrm flipH="1">
                <a:off x="6529115" y="1930920"/>
                <a:ext cx="2523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401" name="Google Shape;401;p29"/>
            <p:cNvSpPr txBox="1"/>
            <p:nvPr/>
          </p:nvSpPr>
          <p:spPr>
            <a:xfrm>
              <a:off x="8769700" y="8134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402" name="Google Shape;402;p29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grpSp>
        <p:nvGrpSpPr>
          <p:cNvPr id="403" name="Google Shape;403;p29"/>
          <p:cNvGrpSpPr/>
          <p:nvPr/>
        </p:nvGrpSpPr>
        <p:grpSpPr>
          <a:xfrm>
            <a:off x="4184956" y="813475"/>
            <a:ext cx="859144" cy="589056"/>
            <a:chOff x="8225256" y="813475"/>
            <a:chExt cx="859144" cy="589056"/>
          </a:xfrm>
        </p:grpSpPr>
        <p:sp>
          <p:nvSpPr>
            <p:cNvPr id="404" name="Google Shape;404;p29"/>
            <p:cNvSpPr/>
            <p:nvPr/>
          </p:nvSpPr>
          <p:spPr>
            <a:xfrm>
              <a:off x="8225256" y="895531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0000FF"/>
                  </a:solidFill>
                </a:rPr>
                <a:t>6</a:t>
              </a:r>
              <a:endParaRPr b="1">
                <a:solidFill>
                  <a:srgbClr val="0000FF"/>
                </a:solidFill>
              </a:endParaRPr>
            </a:p>
          </p:txBody>
        </p:sp>
        <p:sp>
          <p:nvSpPr>
            <p:cNvPr id="405" name="Google Shape;405;p29"/>
            <p:cNvSpPr txBox="1"/>
            <p:nvPr/>
          </p:nvSpPr>
          <p:spPr>
            <a:xfrm>
              <a:off x="8769700" y="8134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406" name="Google Shape;406;p29"/>
          <p:cNvSpPr/>
          <p:nvPr/>
        </p:nvSpPr>
        <p:spPr>
          <a:xfrm>
            <a:off x="8093963" y="813475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Fix: Apply “Single Rotation”</a:t>
            </a:r>
            <a:endParaRPr/>
          </a:p>
        </p:txBody>
      </p:sp>
      <p:sp>
        <p:nvSpPr>
          <p:cNvPr id="412" name="Google Shape;41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</a:rPr>
              <a:t>Single rotation</a:t>
            </a:r>
            <a:r>
              <a:rPr lang="en"/>
              <a:t>: The basic operation we’ll use to rebalance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Move child of unbalanced node into parent position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Parent becomes the “other” child (always okay in a BST!)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Other subtrees move in only way BST allows (next slide)</a:t>
            </a:r>
            <a:endParaRPr/>
          </a:p>
        </p:txBody>
      </p:sp>
      <p:grpSp>
        <p:nvGrpSpPr>
          <p:cNvPr id="413" name="Google Shape;413;p30"/>
          <p:cNvGrpSpPr/>
          <p:nvPr/>
        </p:nvGrpSpPr>
        <p:grpSpPr>
          <a:xfrm>
            <a:off x="1433746" y="2868300"/>
            <a:ext cx="1892854" cy="2136097"/>
            <a:chOff x="7191546" y="813475"/>
            <a:chExt cx="1892854" cy="2136097"/>
          </a:xfrm>
        </p:grpSpPr>
        <p:grpSp>
          <p:nvGrpSpPr>
            <p:cNvPr id="414" name="Google Shape;414;p30"/>
            <p:cNvGrpSpPr/>
            <p:nvPr/>
          </p:nvGrpSpPr>
          <p:grpSpPr>
            <a:xfrm>
              <a:off x="7191546" y="895531"/>
              <a:ext cx="1578144" cy="2054041"/>
              <a:chOff x="5846379" y="1540675"/>
              <a:chExt cx="1325280" cy="1852490"/>
            </a:xfrm>
          </p:grpSpPr>
          <p:sp>
            <p:nvSpPr>
              <p:cNvPr id="415" name="Google Shape;415;p30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416" name="Google Shape;416;p30"/>
              <p:cNvGrpSpPr/>
              <p:nvPr/>
            </p:nvGrpSpPr>
            <p:grpSpPr>
              <a:xfrm>
                <a:off x="5846379" y="2186856"/>
                <a:ext cx="911427" cy="1206309"/>
                <a:chOff x="6621254" y="3599056"/>
                <a:chExt cx="911427" cy="1206309"/>
              </a:xfrm>
            </p:grpSpPr>
            <p:sp>
              <p:nvSpPr>
                <p:cNvPr id="417" name="Google Shape;417;p30"/>
                <p:cNvSpPr/>
                <p:nvPr/>
              </p:nvSpPr>
              <p:spPr>
                <a:xfrm>
                  <a:off x="6621254" y="434816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418" name="Google Shape;418;p30"/>
                <p:cNvSpPr/>
                <p:nvPr/>
              </p:nvSpPr>
              <p:spPr>
                <a:xfrm>
                  <a:off x="7075481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419" name="Google Shape;419;p30"/>
                <p:cNvCxnSpPr>
                  <a:stCxn id="418" idx="3"/>
                  <a:endCxn id="417" idx="0"/>
                </p:cNvCxnSpPr>
                <p:nvPr/>
              </p:nvCxnSpPr>
              <p:spPr>
                <a:xfrm flipH="1">
                  <a:off x="6849936" y="3989301"/>
                  <a:ext cx="292500" cy="358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420" name="Google Shape;420;p30"/>
              <p:cNvCxnSpPr>
                <a:stCxn id="415" idx="3"/>
                <a:endCxn id="418" idx="0"/>
              </p:cNvCxnSpPr>
              <p:nvPr/>
            </p:nvCxnSpPr>
            <p:spPr>
              <a:xfrm flipH="1">
                <a:off x="6529115" y="1930920"/>
                <a:ext cx="2523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421" name="Google Shape;421;p30"/>
            <p:cNvSpPr txBox="1"/>
            <p:nvPr/>
          </p:nvSpPr>
          <p:spPr>
            <a:xfrm>
              <a:off x="8769700" y="8134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422" name="Google Shape;422;p30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423" name="Google Shape;423;p30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424" name="Google Shape;424;p30"/>
          <p:cNvSpPr/>
          <p:nvPr/>
        </p:nvSpPr>
        <p:spPr>
          <a:xfrm>
            <a:off x="2357563" y="2868300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5" name="Google Shape;425;p30"/>
          <p:cNvGrpSpPr/>
          <p:nvPr/>
        </p:nvGrpSpPr>
        <p:grpSpPr>
          <a:xfrm>
            <a:off x="5224921" y="3463563"/>
            <a:ext cx="1892829" cy="1416474"/>
            <a:chOff x="7191546" y="1533100"/>
            <a:chExt cx="1892829" cy="1416474"/>
          </a:xfrm>
        </p:grpSpPr>
        <p:grpSp>
          <p:nvGrpSpPr>
            <p:cNvPr id="426" name="Google Shape;426;p30"/>
            <p:cNvGrpSpPr/>
            <p:nvPr/>
          </p:nvGrpSpPr>
          <p:grpSpPr>
            <a:xfrm>
              <a:off x="7191546" y="1612017"/>
              <a:ext cx="1629769" cy="1337558"/>
              <a:chOff x="5846379" y="2186856"/>
              <a:chExt cx="1368633" cy="1206311"/>
            </a:xfrm>
          </p:grpSpPr>
          <p:sp>
            <p:nvSpPr>
              <p:cNvPr id="427" name="Google Shape;427;p30"/>
              <p:cNvSpPr/>
              <p:nvPr/>
            </p:nvSpPr>
            <p:spPr>
              <a:xfrm>
                <a:off x="6757813" y="293596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428" name="Google Shape;428;p30"/>
              <p:cNvGrpSpPr/>
              <p:nvPr/>
            </p:nvGrpSpPr>
            <p:grpSpPr>
              <a:xfrm>
                <a:off x="5846379" y="2186856"/>
                <a:ext cx="911427" cy="1206309"/>
                <a:chOff x="6621254" y="3599056"/>
                <a:chExt cx="911427" cy="1206309"/>
              </a:xfrm>
            </p:grpSpPr>
            <p:sp>
              <p:nvSpPr>
                <p:cNvPr id="429" name="Google Shape;429;p30"/>
                <p:cNvSpPr/>
                <p:nvPr/>
              </p:nvSpPr>
              <p:spPr>
                <a:xfrm>
                  <a:off x="6621254" y="434816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430" name="Google Shape;430;p30"/>
                <p:cNvSpPr/>
                <p:nvPr/>
              </p:nvSpPr>
              <p:spPr>
                <a:xfrm>
                  <a:off x="7075481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431" name="Google Shape;431;p30"/>
                <p:cNvCxnSpPr>
                  <a:stCxn id="430" idx="3"/>
                  <a:endCxn id="429" idx="0"/>
                </p:cNvCxnSpPr>
                <p:nvPr/>
              </p:nvCxnSpPr>
              <p:spPr>
                <a:xfrm flipH="1">
                  <a:off x="6849936" y="3989301"/>
                  <a:ext cx="292500" cy="358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432" name="Google Shape;432;p30"/>
              <p:cNvCxnSpPr>
                <a:stCxn id="430" idx="5"/>
                <a:endCxn id="427" idx="0"/>
              </p:cNvCxnSpPr>
              <p:nvPr/>
            </p:nvCxnSpPr>
            <p:spPr>
              <a:xfrm>
                <a:off x="6690850" y="2577101"/>
                <a:ext cx="295500" cy="358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433" name="Google Shape;433;p30"/>
            <p:cNvSpPr txBox="1"/>
            <p:nvPr/>
          </p:nvSpPr>
          <p:spPr>
            <a:xfrm>
              <a:off x="876967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434" name="Google Shape;434;p30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435" name="Google Shape;435;p30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436" name="Google Shape;436;p30"/>
          <p:cNvSpPr/>
          <p:nvPr/>
        </p:nvSpPr>
        <p:spPr>
          <a:xfrm>
            <a:off x="4077550" y="3820700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30"/>
          <p:cNvSpPr/>
          <p:nvPr/>
        </p:nvSpPr>
        <p:spPr>
          <a:xfrm>
            <a:off x="2588300" y="3927725"/>
            <a:ext cx="738300" cy="684900"/>
          </a:xfrm>
          <a:prstGeom prst="bentArrow">
            <a:avLst>
              <a:gd fmla="val 25000" name="adj1"/>
              <a:gd fmla="val 25000" name="adj2"/>
              <a:gd fmla="val 25000" name="adj3"/>
              <a:gd fmla="val 43750" name="adj4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30"/>
          <p:cNvSpPr txBox="1"/>
          <p:nvPr/>
        </p:nvSpPr>
        <p:spPr>
          <a:xfrm>
            <a:off x="4858825" y="2718375"/>
            <a:ext cx="3885000" cy="745200"/>
          </a:xfrm>
          <a:prstGeom prst="rect">
            <a:avLst/>
          </a:prstGeom>
          <a:noFill/>
          <a:ln cap="flat" cmpd="sng" w="952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8761D"/>
                </a:solidFill>
              </a:rPr>
              <a:t>Single Rotation:</a:t>
            </a:r>
            <a:endParaRPr b="1" sz="1800">
              <a:solidFill>
                <a:srgbClr val="38761D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8761D"/>
                </a:solidFill>
              </a:rPr>
              <a:t>	Rotate between self and child</a:t>
            </a:r>
            <a:endParaRPr b="1" sz="180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Single Rotation Pseudo-Code</a:t>
            </a:r>
            <a:endParaRPr/>
          </a:p>
        </p:txBody>
      </p:sp>
      <p:sp>
        <p:nvSpPr>
          <p:cNvPr id="444" name="Google Shape;444;p31"/>
          <p:cNvSpPr txBox="1"/>
          <p:nvPr>
            <p:ph idx="1" type="body"/>
          </p:nvPr>
        </p:nvSpPr>
        <p:spPr>
          <a:xfrm>
            <a:off x="311700" y="1152475"/>
            <a:ext cx="6173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void RotateWithLeft(Node root) {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Node temp = root.left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root.left = temp.right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temp.right = root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root.height = max(root.right.height(),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                  root.left.height()) + 1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temp.height = max(temp.right.height(),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                  temp.left.height()) + 1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root = temp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445" name="Google Shape;445;p31"/>
          <p:cNvGrpSpPr/>
          <p:nvPr/>
        </p:nvGrpSpPr>
        <p:grpSpPr>
          <a:xfrm>
            <a:off x="7123466" y="734981"/>
            <a:ext cx="1514412" cy="1191453"/>
            <a:chOff x="5933081" y="1540675"/>
            <a:chExt cx="1271760" cy="1074542"/>
          </a:xfrm>
        </p:grpSpPr>
        <p:sp>
          <p:nvSpPr>
            <p:cNvPr id="446" name="Google Shape;446;p31"/>
            <p:cNvSpPr/>
            <p:nvPr/>
          </p:nvSpPr>
          <p:spPr>
            <a:xfrm>
              <a:off x="6458497" y="1540675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447" name="Google Shape;447;p31"/>
            <p:cNvSpPr/>
            <p:nvPr/>
          </p:nvSpPr>
          <p:spPr>
            <a:xfrm>
              <a:off x="5933081" y="2158017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cxnSp>
          <p:nvCxnSpPr>
            <p:cNvPr id="448" name="Google Shape;448;p31"/>
            <p:cNvCxnSpPr>
              <a:stCxn id="446" idx="5"/>
              <a:endCxn id="449" idx="0"/>
            </p:cNvCxnSpPr>
            <p:nvPr/>
          </p:nvCxnSpPr>
          <p:spPr>
            <a:xfrm>
              <a:off x="6848742" y="1930920"/>
              <a:ext cx="356100" cy="2595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50" name="Google Shape;450;p31"/>
            <p:cNvCxnSpPr>
              <a:stCxn id="446" idx="3"/>
              <a:endCxn id="447" idx="0"/>
            </p:cNvCxnSpPr>
            <p:nvPr/>
          </p:nvCxnSpPr>
          <p:spPr>
            <a:xfrm flipH="1">
              <a:off x="6161552" y="1930920"/>
              <a:ext cx="363900" cy="2271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449" name="Google Shape;449;p31"/>
          <p:cNvSpPr/>
          <p:nvPr/>
        </p:nvSpPr>
        <p:spPr>
          <a:xfrm>
            <a:off x="8183100" y="1455500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X</a:t>
            </a:r>
            <a:endParaRPr b="1" sz="1800"/>
          </a:p>
        </p:txBody>
      </p:sp>
      <p:sp>
        <p:nvSpPr>
          <p:cNvPr id="451" name="Google Shape;451;p31"/>
          <p:cNvSpPr/>
          <p:nvPr/>
        </p:nvSpPr>
        <p:spPr>
          <a:xfrm>
            <a:off x="7388625" y="2133000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Y</a:t>
            </a:r>
            <a:endParaRPr b="1" sz="1800"/>
          </a:p>
        </p:txBody>
      </p:sp>
      <p:sp>
        <p:nvSpPr>
          <p:cNvPr id="452" name="Google Shape;452;p31"/>
          <p:cNvSpPr/>
          <p:nvPr/>
        </p:nvSpPr>
        <p:spPr>
          <a:xfrm>
            <a:off x="6439350" y="2120325"/>
            <a:ext cx="909600" cy="12843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</a:t>
            </a:r>
            <a:endParaRPr b="1" sz="1800"/>
          </a:p>
        </p:txBody>
      </p:sp>
      <p:cxnSp>
        <p:nvCxnSpPr>
          <p:cNvPr id="453" name="Google Shape;453;p31"/>
          <p:cNvCxnSpPr>
            <a:stCxn id="447" idx="5"/>
            <a:endCxn id="451" idx="0"/>
          </p:cNvCxnSpPr>
          <p:nvPr/>
        </p:nvCxnSpPr>
        <p:spPr>
          <a:xfrm>
            <a:off x="7588169" y="1852194"/>
            <a:ext cx="255300" cy="280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4" name="Google Shape;454;p31"/>
          <p:cNvCxnSpPr>
            <a:stCxn id="447" idx="3"/>
            <a:endCxn id="452" idx="0"/>
          </p:cNvCxnSpPr>
          <p:nvPr/>
        </p:nvCxnSpPr>
        <p:spPr>
          <a:xfrm flipH="1">
            <a:off x="6894196" y="1852194"/>
            <a:ext cx="309000" cy="268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5" name="Google Shape;455;p31"/>
          <p:cNvSpPr/>
          <p:nvPr/>
        </p:nvSpPr>
        <p:spPr>
          <a:xfrm>
            <a:off x="7667388" y="645775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31"/>
          <p:cNvSpPr txBox="1"/>
          <p:nvPr/>
        </p:nvSpPr>
        <p:spPr>
          <a:xfrm>
            <a:off x="7203200" y="221975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root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57" name="Google Shape;457;p31"/>
          <p:cNvSpPr txBox="1"/>
          <p:nvPr/>
        </p:nvSpPr>
        <p:spPr>
          <a:xfrm>
            <a:off x="6329475" y="1206513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temp</a:t>
            </a:r>
            <a:endParaRPr b="1" sz="20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458" name="Google Shape;45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9738" y="556156"/>
            <a:ext cx="1604637" cy="1058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198" y="1839987"/>
            <a:ext cx="635470" cy="70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87144" y="1145551"/>
            <a:ext cx="294522" cy="981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2123" y="908717"/>
            <a:ext cx="7004494" cy="16287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32559" y="3611430"/>
            <a:ext cx="413294" cy="301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575055" y="3891059"/>
            <a:ext cx="461403" cy="803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466095" y="3816999"/>
            <a:ext cx="1167555" cy="1034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282057" y="2151252"/>
            <a:ext cx="1098199" cy="10912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71845" y="2572128"/>
            <a:ext cx="503080" cy="1124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716299" y="2063165"/>
            <a:ext cx="393406" cy="470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527228" y="2433108"/>
            <a:ext cx="1308383" cy="4477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Updates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P1 due tomorrow night!</a:t>
            </a:r>
            <a:endParaRPr b="1"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No more than 2 late days can be used on this project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Optional: submit to the hidden test runner to get faster feedback on your P1 (before the TAs finish grading) - linked from the course website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Ex1 grades released</a:t>
            </a:r>
            <a:endParaRPr b="1"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Regrades: open after 48 hours, until 1 week from today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P2 released tomorrow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You already know everything for the first checkpoint!</a:t>
            </a: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general left-left case</a:t>
            </a:r>
            <a:endParaRPr/>
          </a:p>
        </p:txBody>
      </p:sp>
      <p:sp>
        <p:nvSpPr>
          <p:cNvPr id="474" name="Google Shape;474;p32"/>
          <p:cNvSpPr txBox="1"/>
          <p:nvPr>
            <p:ph idx="1" type="body"/>
          </p:nvPr>
        </p:nvSpPr>
        <p:spPr>
          <a:xfrm>
            <a:off x="311700" y="1152475"/>
            <a:ext cx="83679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Node imbalanced due to insertion somewhere in </a:t>
            </a:r>
            <a:r>
              <a:rPr b="1" lang="en"/>
              <a:t>left-left grandchild</a:t>
            </a:r>
            <a:r>
              <a:rPr lang="en"/>
              <a:t> increasing height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This is 1 of 4 possible imbalance causes (other three coming)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●"/>
            </a:pPr>
            <a:r>
              <a:rPr lang="en">
                <a:solidFill>
                  <a:srgbClr val="0000FF"/>
                </a:solidFill>
              </a:rPr>
              <a:t>So we rotate at </a:t>
            </a:r>
            <a:r>
              <a:rPr b="1" i="1" lang="en">
                <a:solidFill>
                  <a:srgbClr val="0000FF"/>
                </a:solidFill>
              </a:rPr>
              <a:t>b</a:t>
            </a:r>
            <a:r>
              <a:rPr lang="en">
                <a:solidFill>
                  <a:srgbClr val="0000FF"/>
                </a:solidFill>
              </a:rPr>
              <a:t>, using BST facts: X &lt; a &lt; Y &lt; b &lt; Z</a:t>
            </a:r>
            <a:endParaRPr>
              <a:solidFill>
                <a:srgbClr val="0000FF"/>
              </a:solidFill>
            </a:endParaRPr>
          </a:p>
        </p:txBody>
      </p:sp>
      <p:grpSp>
        <p:nvGrpSpPr>
          <p:cNvPr id="475" name="Google Shape;475;p32"/>
          <p:cNvGrpSpPr/>
          <p:nvPr/>
        </p:nvGrpSpPr>
        <p:grpSpPr>
          <a:xfrm>
            <a:off x="820625" y="2621850"/>
            <a:ext cx="2918775" cy="2232050"/>
            <a:chOff x="6396525" y="645775"/>
            <a:chExt cx="2918775" cy="2232050"/>
          </a:xfrm>
        </p:grpSpPr>
        <p:grpSp>
          <p:nvGrpSpPr>
            <p:cNvPr id="476" name="Google Shape;476;p32"/>
            <p:cNvGrpSpPr/>
            <p:nvPr/>
          </p:nvGrpSpPr>
          <p:grpSpPr>
            <a:xfrm>
              <a:off x="7123466" y="734981"/>
              <a:ext cx="1382591" cy="1191453"/>
              <a:chOff x="5933081" y="1540675"/>
              <a:chExt cx="1161060" cy="1074542"/>
            </a:xfrm>
          </p:grpSpPr>
          <p:sp>
            <p:nvSpPr>
              <p:cNvPr id="477" name="Google Shape;477;p32"/>
              <p:cNvSpPr/>
              <p:nvPr/>
            </p:nvSpPr>
            <p:spPr>
              <a:xfrm>
                <a:off x="6458497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/>
                  <a:t>b</a:t>
                </a:r>
                <a:endParaRPr b="1" sz="1800"/>
              </a:p>
            </p:txBody>
          </p:sp>
          <p:sp>
            <p:nvSpPr>
              <p:cNvPr id="478" name="Google Shape;478;p32"/>
              <p:cNvSpPr/>
              <p:nvPr/>
            </p:nvSpPr>
            <p:spPr>
              <a:xfrm>
                <a:off x="5933081" y="215801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/>
                  <a:t>a</a:t>
                </a:r>
                <a:endParaRPr b="1" sz="1800"/>
              </a:p>
            </p:txBody>
          </p:sp>
          <p:cxnSp>
            <p:nvCxnSpPr>
              <p:cNvPr id="479" name="Google Shape;479;p32"/>
              <p:cNvCxnSpPr>
                <a:stCxn id="477" idx="5"/>
                <a:endCxn id="480" idx="0"/>
              </p:cNvCxnSpPr>
              <p:nvPr/>
            </p:nvCxnSpPr>
            <p:spPr>
              <a:xfrm>
                <a:off x="6848742" y="1930920"/>
                <a:ext cx="245400" cy="259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481" name="Google Shape;481;p32"/>
              <p:cNvCxnSpPr>
                <a:stCxn id="477" idx="3"/>
                <a:endCxn id="478" idx="0"/>
              </p:cNvCxnSpPr>
              <p:nvPr/>
            </p:nvCxnSpPr>
            <p:spPr>
              <a:xfrm flipH="1">
                <a:off x="6161552" y="1930920"/>
                <a:ext cx="363900" cy="22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480" name="Google Shape;480;p32"/>
            <p:cNvSpPr/>
            <p:nvPr/>
          </p:nvSpPr>
          <p:spPr>
            <a:xfrm>
              <a:off x="8183100" y="1455500"/>
              <a:ext cx="646200" cy="572700"/>
            </a:xfrm>
            <a:prstGeom prst="triangle">
              <a:avLst>
                <a:gd fmla="val 50000" name="adj"/>
              </a:avLst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Z</a:t>
              </a:r>
              <a:endParaRPr b="1" sz="1800"/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7388625" y="2133000"/>
              <a:ext cx="712500" cy="572700"/>
            </a:xfrm>
            <a:prstGeom prst="triangle">
              <a:avLst>
                <a:gd fmla="val 50000" name="adj"/>
              </a:avLst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Y</a:t>
              </a:r>
              <a:endParaRPr b="1" sz="1800"/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6439350" y="2120325"/>
              <a:ext cx="909600" cy="757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X</a:t>
              </a:r>
              <a:endParaRPr b="1" sz="1800"/>
            </a:p>
          </p:txBody>
        </p:sp>
        <p:cxnSp>
          <p:nvCxnSpPr>
            <p:cNvPr id="484" name="Google Shape;484;p32"/>
            <p:cNvCxnSpPr>
              <a:stCxn id="478" idx="5"/>
              <a:endCxn id="482" idx="0"/>
            </p:cNvCxnSpPr>
            <p:nvPr/>
          </p:nvCxnSpPr>
          <p:spPr>
            <a:xfrm>
              <a:off x="7588169" y="1852194"/>
              <a:ext cx="156600" cy="2808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485" name="Google Shape;485;p32"/>
            <p:cNvCxnSpPr>
              <a:stCxn id="478" idx="3"/>
              <a:endCxn id="483" idx="0"/>
            </p:cNvCxnSpPr>
            <p:nvPr/>
          </p:nvCxnSpPr>
          <p:spPr>
            <a:xfrm flipH="1">
              <a:off x="6894196" y="1852194"/>
              <a:ext cx="309000" cy="268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486" name="Google Shape;486;p32"/>
            <p:cNvSpPr/>
            <p:nvPr/>
          </p:nvSpPr>
          <p:spPr>
            <a:xfrm>
              <a:off x="7667388" y="645775"/>
              <a:ext cx="738300" cy="684900"/>
            </a:xfrm>
            <a:prstGeom prst="rect">
              <a:avLst/>
            </a:prstGeom>
            <a:noFill/>
            <a:ln cap="flat" cmpd="sng" w="38100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2"/>
            <p:cNvSpPr txBox="1"/>
            <p:nvPr/>
          </p:nvSpPr>
          <p:spPr>
            <a:xfrm>
              <a:off x="8405700" y="731725"/>
              <a:ext cx="909600" cy="51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h+3</a:t>
              </a:r>
              <a:endParaRPr b="1" sz="2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488" name="Google Shape;488;p32"/>
            <p:cNvSpPr txBox="1"/>
            <p:nvPr/>
          </p:nvSpPr>
          <p:spPr>
            <a:xfrm>
              <a:off x="6396525" y="1416450"/>
              <a:ext cx="909600" cy="51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h+2</a:t>
              </a:r>
              <a:endParaRPr b="1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489" name="Google Shape;489;p32"/>
          <p:cNvSpPr txBox="1"/>
          <p:nvPr/>
        </p:nvSpPr>
        <p:spPr>
          <a:xfrm>
            <a:off x="3274000" y="3481375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0" name="Google Shape;490;p32"/>
          <p:cNvSpPr txBox="1"/>
          <p:nvPr/>
        </p:nvSpPr>
        <p:spPr>
          <a:xfrm>
            <a:off x="2484600" y="4147475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1" name="Google Shape;491;p32"/>
          <p:cNvSpPr txBox="1"/>
          <p:nvPr/>
        </p:nvSpPr>
        <p:spPr>
          <a:xfrm>
            <a:off x="496550" y="4147475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h+1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2" name="Google Shape;492;p32"/>
          <p:cNvSpPr/>
          <p:nvPr/>
        </p:nvSpPr>
        <p:spPr>
          <a:xfrm>
            <a:off x="1406150" y="4853900"/>
            <a:ext cx="292200" cy="268200"/>
          </a:xfrm>
          <a:prstGeom prst="ellipse">
            <a:avLst/>
          </a:prstGeom>
          <a:solidFill>
            <a:srgbClr val="FF0000"/>
          </a:solidFill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3" name="Google Shape;493;p32"/>
          <p:cNvGrpSpPr/>
          <p:nvPr/>
        </p:nvGrpSpPr>
        <p:grpSpPr>
          <a:xfrm>
            <a:off x="5812175" y="2568738"/>
            <a:ext cx="3135250" cy="2121588"/>
            <a:chOff x="7066475" y="592663"/>
            <a:chExt cx="3135250" cy="2121588"/>
          </a:xfrm>
        </p:grpSpPr>
        <p:grpSp>
          <p:nvGrpSpPr>
            <p:cNvPr id="494" name="Google Shape;494;p32"/>
            <p:cNvGrpSpPr/>
            <p:nvPr/>
          </p:nvGrpSpPr>
          <p:grpSpPr>
            <a:xfrm>
              <a:off x="8060491" y="595690"/>
              <a:ext cx="1323213" cy="1575838"/>
              <a:chOff x="6719968" y="1415052"/>
              <a:chExt cx="1111197" cy="1421210"/>
            </a:xfrm>
          </p:grpSpPr>
          <p:sp>
            <p:nvSpPr>
              <p:cNvPr id="495" name="Google Shape;495;p32"/>
              <p:cNvSpPr/>
              <p:nvPr/>
            </p:nvSpPr>
            <p:spPr>
              <a:xfrm>
                <a:off x="7264520" y="2057518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/>
                  <a:t>b</a:t>
                </a:r>
                <a:endParaRPr b="1" sz="1800"/>
              </a:p>
            </p:txBody>
          </p:sp>
          <p:sp>
            <p:nvSpPr>
              <p:cNvPr id="496" name="Google Shape;496;p32"/>
              <p:cNvSpPr/>
              <p:nvPr/>
            </p:nvSpPr>
            <p:spPr>
              <a:xfrm>
                <a:off x="6719968" y="1415052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/>
                  <a:t>a</a:t>
                </a:r>
                <a:endParaRPr b="1" sz="1800"/>
              </a:p>
            </p:txBody>
          </p:sp>
          <p:cxnSp>
            <p:nvCxnSpPr>
              <p:cNvPr id="497" name="Google Shape;497;p32"/>
              <p:cNvCxnSpPr>
                <a:stCxn id="495" idx="5"/>
                <a:endCxn id="498" idx="0"/>
              </p:cNvCxnSpPr>
              <p:nvPr/>
            </p:nvCxnSpPr>
            <p:spPr>
              <a:xfrm>
                <a:off x="7654765" y="2447762"/>
                <a:ext cx="176400" cy="361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499" name="Google Shape;499;p32"/>
              <p:cNvCxnSpPr>
                <a:stCxn id="495" idx="3"/>
                <a:endCxn id="500" idx="0"/>
              </p:cNvCxnSpPr>
              <p:nvPr/>
            </p:nvCxnSpPr>
            <p:spPr>
              <a:xfrm flipH="1">
                <a:off x="7101976" y="2447762"/>
                <a:ext cx="229500" cy="388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498" name="Google Shape;498;p32"/>
            <p:cNvSpPr/>
            <p:nvPr/>
          </p:nvSpPr>
          <p:spPr>
            <a:xfrm>
              <a:off x="9060675" y="2141550"/>
              <a:ext cx="646200" cy="572700"/>
            </a:xfrm>
            <a:prstGeom prst="triangle">
              <a:avLst>
                <a:gd fmla="val 50000" name="adj"/>
              </a:avLst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Z</a:t>
              </a:r>
              <a:endParaRPr b="1" sz="1800"/>
            </a:p>
          </p:txBody>
        </p:sp>
        <p:sp>
          <p:nvSpPr>
            <p:cNvPr id="501" name="Google Shape;501;p32"/>
            <p:cNvSpPr/>
            <p:nvPr/>
          </p:nvSpPr>
          <p:spPr>
            <a:xfrm>
              <a:off x="8213825" y="2141550"/>
              <a:ext cx="712500" cy="572700"/>
            </a:xfrm>
            <a:prstGeom prst="triangle">
              <a:avLst>
                <a:gd fmla="val 50000" name="adj"/>
              </a:avLst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Y</a:t>
              </a:r>
              <a:endParaRPr b="1" sz="1800"/>
            </a:p>
          </p:txBody>
        </p:sp>
        <p:sp>
          <p:nvSpPr>
            <p:cNvPr id="502" name="Google Shape;502;p32"/>
            <p:cNvSpPr/>
            <p:nvPr/>
          </p:nvSpPr>
          <p:spPr>
            <a:xfrm>
              <a:off x="7066475" y="1505300"/>
              <a:ext cx="909600" cy="7575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X</a:t>
              </a:r>
              <a:endParaRPr b="1" sz="1800"/>
            </a:p>
          </p:txBody>
        </p:sp>
        <p:cxnSp>
          <p:nvCxnSpPr>
            <p:cNvPr id="503" name="Google Shape;503;p32"/>
            <p:cNvCxnSpPr>
              <a:stCxn id="496" idx="5"/>
              <a:endCxn id="495" idx="0"/>
            </p:cNvCxnSpPr>
            <p:nvPr/>
          </p:nvCxnSpPr>
          <p:spPr>
            <a:xfrm>
              <a:off x="8525194" y="1028394"/>
              <a:ext cx="456000" cy="279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04" name="Google Shape;504;p32"/>
            <p:cNvCxnSpPr>
              <a:stCxn id="496" idx="3"/>
              <a:endCxn id="502" idx="0"/>
            </p:cNvCxnSpPr>
            <p:nvPr/>
          </p:nvCxnSpPr>
          <p:spPr>
            <a:xfrm flipH="1">
              <a:off x="7521321" y="1028394"/>
              <a:ext cx="618900" cy="4770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505" name="Google Shape;505;p32"/>
            <p:cNvSpPr txBox="1"/>
            <p:nvPr/>
          </p:nvSpPr>
          <p:spPr>
            <a:xfrm>
              <a:off x="8604925" y="592663"/>
              <a:ext cx="909600" cy="51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38761D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h+2</a:t>
              </a:r>
              <a:endParaRPr b="1" sz="20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06" name="Google Shape;506;p32"/>
            <p:cNvSpPr txBox="1"/>
            <p:nvPr/>
          </p:nvSpPr>
          <p:spPr>
            <a:xfrm>
              <a:off x="9292125" y="1264050"/>
              <a:ext cx="909600" cy="51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h+1</a:t>
              </a:r>
              <a:endParaRPr b="1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507" name="Google Shape;507;p32"/>
          <p:cNvSpPr txBox="1"/>
          <p:nvPr/>
        </p:nvSpPr>
        <p:spPr>
          <a:xfrm>
            <a:off x="8301950" y="4147475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0" name="Google Shape;500;p32"/>
          <p:cNvSpPr txBox="1"/>
          <p:nvPr/>
        </p:nvSpPr>
        <p:spPr>
          <a:xfrm>
            <a:off x="6806200" y="4147475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8" name="Google Shape;508;p32"/>
          <p:cNvSpPr txBox="1"/>
          <p:nvPr/>
        </p:nvSpPr>
        <p:spPr>
          <a:xfrm>
            <a:off x="5396075" y="3558850"/>
            <a:ext cx="9096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h+1</a:t>
            </a:r>
            <a:endParaRPr b="1" sz="20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Google Shape;509;p32"/>
          <p:cNvSpPr/>
          <p:nvPr/>
        </p:nvSpPr>
        <p:spPr>
          <a:xfrm>
            <a:off x="6359175" y="4269875"/>
            <a:ext cx="292200" cy="268200"/>
          </a:xfrm>
          <a:prstGeom prst="ellipse">
            <a:avLst/>
          </a:prstGeom>
          <a:solidFill>
            <a:srgbClr val="FF0000"/>
          </a:solidFill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32"/>
          <p:cNvSpPr/>
          <p:nvPr/>
        </p:nvSpPr>
        <p:spPr>
          <a:xfrm>
            <a:off x="4238075" y="3349800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11" name="Google Shape;51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8402" y="4844020"/>
            <a:ext cx="273148" cy="294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9597" y="3793111"/>
            <a:ext cx="2815083" cy="777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76594" y="3659839"/>
            <a:ext cx="3494628" cy="9086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95858" y="2649006"/>
            <a:ext cx="814858" cy="400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88837" y="2743343"/>
            <a:ext cx="669731" cy="444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#3 Example</a:t>
            </a:r>
            <a:endParaRPr/>
          </a:p>
        </p:txBody>
      </p:sp>
      <p:sp>
        <p:nvSpPr>
          <p:cNvPr id="521" name="Google Shape;521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BF9000"/>
                </a:solidFill>
              </a:rPr>
              <a:t>1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0000FF"/>
                </a:solidFill>
              </a:rPr>
              <a:t>6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/>
              <a:t>Insert(</a:t>
            </a:r>
            <a:r>
              <a:rPr b="1" lang="en" sz="2200">
                <a:solidFill>
                  <a:srgbClr val="6AA84F"/>
                </a:solidFill>
              </a:rPr>
              <a:t>3</a:t>
            </a:r>
            <a:r>
              <a:rPr b="1" lang="en" sz="2200"/>
              <a:t>)</a:t>
            </a:r>
            <a:endParaRPr b="1"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200"/>
          </a:p>
        </p:txBody>
      </p:sp>
      <p:pic>
        <p:nvPicPr>
          <p:cNvPr id="522" name="Google Shape;52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1717" y="1264374"/>
            <a:ext cx="91570" cy="514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13209" y="1779973"/>
            <a:ext cx="817534" cy="740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99000" y="2621655"/>
            <a:ext cx="693743" cy="10230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cases to go</a:t>
            </a:r>
            <a:endParaRPr/>
          </a:p>
        </p:txBody>
      </p:sp>
      <p:sp>
        <p:nvSpPr>
          <p:cNvPr id="530" name="Google Shape;530;p34"/>
          <p:cNvSpPr txBox="1"/>
          <p:nvPr>
            <p:ph idx="1" type="body"/>
          </p:nvPr>
        </p:nvSpPr>
        <p:spPr>
          <a:xfrm>
            <a:off x="311700" y="1152475"/>
            <a:ext cx="8520600" cy="136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Unfortunately, single rotations are not enough for insertions in the left-right subtree or the right-left subtree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First wrong idea</a:t>
            </a:r>
            <a:r>
              <a:rPr lang="en"/>
              <a:t>: single rotation like we did for left-left</a:t>
            </a:r>
            <a:endParaRPr/>
          </a:p>
        </p:txBody>
      </p:sp>
      <p:grpSp>
        <p:nvGrpSpPr>
          <p:cNvPr id="531" name="Google Shape;531;p34"/>
          <p:cNvGrpSpPr/>
          <p:nvPr/>
        </p:nvGrpSpPr>
        <p:grpSpPr>
          <a:xfrm>
            <a:off x="2103271" y="2664950"/>
            <a:ext cx="1381704" cy="2067485"/>
            <a:chOff x="7191546" y="661075"/>
            <a:chExt cx="1381704" cy="2067485"/>
          </a:xfrm>
        </p:grpSpPr>
        <p:grpSp>
          <p:nvGrpSpPr>
            <p:cNvPr id="532" name="Google Shape;532;p34"/>
            <p:cNvGrpSpPr/>
            <p:nvPr/>
          </p:nvGrpSpPr>
          <p:grpSpPr>
            <a:xfrm>
              <a:off x="7191546" y="690029"/>
              <a:ext cx="1120944" cy="2038531"/>
              <a:chOff x="5846379" y="1355337"/>
              <a:chExt cx="941337" cy="1838502"/>
            </a:xfrm>
          </p:grpSpPr>
          <p:sp>
            <p:nvSpPr>
              <p:cNvPr id="533" name="Google Shape;533;p34"/>
              <p:cNvSpPr/>
              <p:nvPr/>
            </p:nvSpPr>
            <p:spPr>
              <a:xfrm>
                <a:off x="6330516" y="2021736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534" name="Google Shape;534;p34"/>
              <p:cNvGrpSpPr/>
              <p:nvPr/>
            </p:nvGrpSpPr>
            <p:grpSpPr>
              <a:xfrm>
                <a:off x="5846379" y="1355337"/>
                <a:ext cx="712745" cy="1838502"/>
                <a:chOff x="6621254" y="2767537"/>
                <a:chExt cx="712745" cy="1838502"/>
              </a:xfrm>
            </p:grpSpPr>
            <p:sp>
              <p:nvSpPr>
                <p:cNvPr id="535" name="Google Shape;535;p34"/>
                <p:cNvSpPr/>
                <p:nvPr/>
              </p:nvSpPr>
              <p:spPr>
                <a:xfrm>
                  <a:off x="6621254" y="276753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536" name="Google Shape;536;p34"/>
                <p:cNvSpPr/>
                <p:nvPr/>
              </p:nvSpPr>
              <p:spPr>
                <a:xfrm>
                  <a:off x="6627547" y="414884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537" name="Google Shape;537;p34"/>
                <p:cNvCxnSpPr>
                  <a:stCxn id="535" idx="5"/>
                  <a:endCxn id="533" idx="0"/>
                </p:cNvCxnSpPr>
                <p:nvPr/>
              </p:nvCxnSpPr>
              <p:spPr>
                <a:xfrm>
                  <a:off x="7011499" y="3157782"/>
                  <a:ext cx="322500" cy="276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538" name="Google Shape;538;p34"/>
              <p:cNvCxnSpPr>
                <a:stCxn id="533" idx="3"/>
                <a:endCxn id="536" idx="0"/>
              </p:cNvCxnSpPr>
              <p:nvPr/>
            </p:nvCxnSpPr>
            <p:spPr>
              <a:xfrm flipH="1">
                <a:off x="6081271" y="2411980"/>
                <a:ext cx="316200" cy="324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539" name="Google Shape;539;p34"/>
            <p:cNvSpPr txBox="1"/>
            <p:nvPr/>
          </p:nvSpPr>
          <p:spPr>
            <a:xfrm>
              <a:off x="7779100" y="6610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40" name="Google Shape;540;p34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41" name="Google Shape;541;p34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542" name="Google Shape;542;p34"/>
          <p:cNvSpPr/>
          <p:nvPr/>
        </p:nvSpPr>
        <p:spPr>
          <a:xfrm>
            <a:off x="1988963" y="2592600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3" name="Google Shape;543;p34"/>
          <p:cNvGrpSpPr/>
          <p:nvPr/>
        </p:nvGrpSpPr>
        <p:grpSpPr>
          <a:xfrm>
            <a:off x="5867021" y="2902681"/>
            <a:ext cx="2009629" cy="1287216"/>
            <a:chOff x="7191546" y="1441344"/>
            <a:chExt cx="2009629" cy="1287216"/>
          </a:xfrm>
        </p:grpSpPr>
        <p:grpSp>
          <p:nvGrpSpPr>
            <p:cNvPr id="544" name="Google Shape;544;p34"/>
            <p:cNvGrpSpPr/>
            <p:nvPr/>
          </p:nvGrpSpPr>
          <p:grpSpPr>
            <a:xfrm>
              <a:off x="7191546" y="1441344"/>
              <a:ext cx="1694927" cy="1287216"/>
              <a:chOff x="5846379" y="2032930"/>
              <a:chExt cx="1423351" cy="1160909"/>
            </a:xfrm>
          </p:grpSpPr>
          <p:sp>
            <p:nvSpPr>
              <p:cNvPr id="545" name="Google Shape;545;p34"/>
              <p:cNvSpPr/>
              <p:nvPr/>
            </p:nvSpPr>
            <p:spPr>
              <a:xfrm>
                <a:off x="6329456" y="2032930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546" name="Google Shape;546;p34"/>
              <p:cNvGrpSpPr/>
              <p:nvPr/>
            </p:nvGrpSpPr>
            <p:grpSpPr>
              <a:xfrm>
                <a:off x="5846379" y="2423175"/>
                <a:ext cx="1423351" cy="770665"/>
                <a:chOff x="6621254" y="3835375"/>
                <a:chExt cx="1423351" cy="770665"/>
              </a:xfrm>
            </p:grpSpPr>
            <p:sp>
              <p:nvSpPr>
                <p:cNvPr id="547" name="Google Shape;547;p34"/>
                <p:cNvSpPr/>
                <p:nvPr/>
              </p:nvSpPr>
              <p:spPr>
                <a:xfrm>
                  <a:off x="6621254" y="4148839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548" name="Google Shape;548;p34"/>
                <p:cNvSpPr/>
                <p:nvPr/>
              </p:nvSpPr>
              <p:spPr>
                <a:xfrm>
                  <a:off x="7587406" y="414884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549" name="Google Shape;549;p34"/>
                <p:cNvCxnSpPr>
                  <a:stCxn id="545" idx="3"/>
                  <a:endCxn id="547" idx="0"/>
                </p:cNvCxnSpPr>
                <p:nvPr/>
              </p:nvCxnSpPr>
              <p:spPr>
                <a:xfrm flipH="1">
                  <a:off x="6849986" y="3835375"/>
                  <a:ext cx="321300" cy="3135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550" name="Google Shape;550;p34"/>
              <p:cNvCxnSpPr>
                <a:stCxn id="545" idx="5"/>
                <a:endCxn id="548" idx="0"/>
              </p:cNvCxnSpPr>
              <p:nvPr/>
            </p:nvCxnSpPr>
            <p:spPr>
              <a:xfrm>
                <a:off x="6719700" y="2423175"/>
                <a:ext cx="321300" cy="31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551" name="Google Shape;551;p34"/>
            <p:cNvSpPr txBox="1"/>
            <p:nvPr/>
          </p:nvSpPr>
          <p:spPr>
            <a:xfrm>
              <a:off x="8342050" y="1525313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52" name="Google Shape;552;p34"/>
            <p:cNvSpPr txBox="1"/>
            <p:nvPr/>
          </p:nvSpPr>
          <p:spPr>
            <a:xfrm>
              <a:off x="8886475" y="2305588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53" name="Google Shape;553;p34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554" name="Google Shape;554;p34"/>
          <p:cNvSpPr/>
          <p:nvPr/>
        </p:nvSpPr>
        <p:spPr>
          <a:xfrm>
            <a:off x="4238075" y="3349800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34"/>
          <p:cNvSpPr/>
          <p:nvPr/>
        </p:nvSpPr>
        <p:spPr>
          <a:xfrm flipH="1" rot="2261038">
            <a:off x="3285755" y="3313573"/>
            <a:ext cx="481429" cy="543473"/>
          </a:xfrm>
          <a:prstGeom prst="bentArrow">
            <a:avLst>
              <a:gd fmla="val 25000" name="adj1"/>
              <a:gd fmla="val 25314" name="adj2"/>
              <a:gd fmla="val 25000" name="adj3"/>
              <a:gd fmla="val 64455" name="adj4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cases to go</a:t>
            </a:r>
            <a:endParaRPr/>
          </a:p>
        </p:txBody>
      </p:sp>
      <p:sp>
        <p:nvSpPr>
          <p:cNvPr id="561" name="Google Shape;561;p35"/>
          <p:cNvSpPr txBox="1"/>
          <p:nvPr>
            <p:ph idx="1" type="body"/>
          </p:nvPr>
        </p:nvSpPr>
        <p:spPr>
          <a:xfrm>
            <a:off x="311700" y="1152475"/>
            <a:ext cx="8520600" cy="136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Unfortunately, single rotations are not enough for insertions in the left-right subtree or the right-left subtree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Second wrong idea</a:t>
            </a:r>
            <a:r>
              <a:rPr lang="en"/>
              <a:t>: single rotation on the child of the unbalanced node</a:t>
            </a:r>
            <a:endParaRPr/>
          </a:p>
        </p:txBody>
      </p:sp>
      <p:grpSp>
        <p:nvGrpSpPr>
          <p:cNvPr id="562" name="Google Shape;562;p35"/>
          <p:cNvGrpSpPr/>
          <p:nvPr/>
        </p:nvGrpSpPr>
        <p:grpSpPr>
          <a:xfrm>
            <a:off x="2103271" y="2664950"/>
            <a:ext cx="1381704" cy="2067485"/>
            <a:chOff x="7191546" y="661075"/>
            <a:chExt cx="1381704" cy="2067485"/>
          </a:xfrm>
        </p:grpSpPr>
        <p:grpSp>
          <p:nvGrpSpPr>
            <p:cNvPr id="563" name="Google Shape;563;p35"/>
            <p:cNvGrpSpPr/>
            <p:nvPr/>
          </p:nvGrpSpPr>
          <p:grpSpPr>
            <a:xfrm>
              <a:off x="7191546" y="690029"/>
              <a:ext cx="1120944" cy="2038531"/>
              <a:chOff x="5846379" y="1355337"/>
              <a:chExt cx="941337" cy="1838502"/>
            </a:xfrm>
          </p:grpSpPr>
          <p:sp>
            <p:nvSpPr>
              <p:cNvPr id="564" name="Google Shape;564;p35"/>
              <p:cNvSpPr/>
              <p:nvPr/>
            </p:nvSpPr>
            <p:spPr>
              <a:xfrm>
                <a:off x="6330516" y="2021736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565" name="Google Shape;565;p35"/>
              <p:cNvGrpSpPr/>
              <p:nvPr/>
            </p:nvGrpSpPr>
            <p:grpSpPr>
              <a:xfrm>
                <a:off x="5846379" y="1355337"/>
                <a:ext cx="712745" cy="1838502"/>
                <a:chOff x="6621254" y="2767537"/>
                <a:chExt cx="712745" cy="1838502"/>
              </a:xfrm>
            </p:grpSpPr>
            <p:sp>
              <p:nvSpPr>
                <p:cNvPr id="566" name="Google Shape;566;p35"/>
                <p:cNvSpPr/>
                <p:nvPr/>
              </p:nvSpPr>
              <p:spPr>
                <a:xfrm>
                  <a:off x="6621254" y="276753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567" name="Google Shape;567;p35"/>
                <p:cNvSpPr/>
                <p:nvPr/>
              </p:nvSpPr>
              <p:spPr>
                <a:xfrm>
                  <a:off x="6627547" y="414884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568" name="Google Shape;568;p35"/>
                <p:cNvCxnSpPr>
                  <a:stCxn id="566" idx="5"/>
                  <a:endCxn id="564" idx="0"/>
                </p:cNvCxnSpPr>
                <p:nvPr/>
              </p:nvCxnSpPr>
              <p:spPr>
                <a:xfrm>
                  <a:off x="7011499" y="3157782"/>
                  <a:ext cx="322500" cy="276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569" name="Google Shape;569;p35"/>
              <p:cNvCxnSpPr>
                <a:stCxn id="564" idx="3"/>
                <a:endCxn id="567" idx="0"/>
              </p:cNvCxnSpPr>
              <p:nvPr/>
            </p:nvCxnSpPr>
            <p:spPr>
              <a:xfrm flipH="1">
                <a:off x="6081271" y="2411980"/>
                <a:ext cx="316200" cy="324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570" name="Google Shape;570;p35"/>
            <p:cNvSpPr txBox="1"/>
            <p:nvPr/>
          </p:nvSpPr>
          <p:spPr>
            <a:xfrm>
              <a:off x="7779100" y="6610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71" name="Google Shape;571;p35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72" name="Google Shape;572;p35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573" name="Google Shape;573;p35"/>
          <p:cNvSpPr/>
          <p:nvPr/>
        </p:nvSpPr>
        <p:spPr>
          <a:xfrm>
            <a:off x="1988963" y="2592600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35"/>
          <p:cNvSpPr/>
          <p:nvPr/>
        </p:nvSpPr>
        <p:spPr>
          <a:xfrm>
            <a:off x="4238075" y="3349800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35"/>
          <p:cNvSpPr/>
          <p:nvPr/>
        </p:nvSpPr>
        <p:spPr>
          <a:xfrm rot="446901">
            <a:off x="2970398" y="3945010"/>
            <a:ext cx="481362" cy="543393"/>
          </a:xfrm>
          <a:prstGeom prst="bentArrow">
            <a:avLst>
              <a:gd fmla="val 25000" name="adj1"/>
              <a:gd fmla="val 25314" name="adj2"/>
              <a:gd fmla="val 25000" name="adj3"/>
              <a:gd fmla="val 64455" name="adj4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6" name="Google Shape;576;p35"/>
          <p:cNvGrpSpPr/>
          <p:nvPr/>
        </p:nvGrpSpPr>
        <p:grpSpPr>
          <a:xfrm>
            <a:off x="6386746" y="2647425"/>
            <a:ext cx="1694927" cy="2067485"/>
            <a:chOff x="7191546" y="661075"/>
            <a:chExt cx="1694927" cy="2067485"/>
          </a:xfrm>
        </p:grpSpPr>
        <p:grpSp>
          <p:nvGrpSpPr>
            <p:cNvPr id="577" name="Google Shape;577;p35"/>
            <p:cNvGrpSpPr/>
            <p:nvPr/>
          </p:nvGrpSpPr>
          <p:grpSpPr>
            <a:xfrm>
              <a:off x="7191546" y="690029"/>
              <a:ext cx="1694927" cy="2038531"/>
              <a:chOff x="5846379" y="1355337"/>
              <a:chExt cx="1423351" cy="1838502"/>
            </a:xfrm>
          </p:grpSpPr>
          <p:sp>
            <p:nvSpPr>
              <p:cNvPr id="578" name="Google Shape;578;p35"/>
              <p:cNvSpPr/>
              <p:nvPr/>
            </p:nvSpPr>
            <p:spPr>
              <a:xfrm>
                <a:off x="6330516" y="2021736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6AA84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6AA84F"/>
                    </a:solidFill>
                  </a:rPr>
                  <a:t>3</a:t>
                </a:r>
                <a:endParaRPr b="1">
                  <a:solidFill>
                    <a:srgbClr val="6AA84F"/>
                  </a:solidFill>
                </a:endParaRPr>
              </a:p>
            </p:txBody>
          </p:sp>
          <p:grpSp>
            <p:nvGrpSpPr>
              <p:cNvPr id="579" name="Google Shape;579;p35"/>
              <p:cNvGrpSpPr/>
              <p:nvPr/>
            </p:nvGrpSpPr>
            <p:grpSpPr>
              <a:xfrm>
                <a:off x="5846379" y="1355337"/>
                <a:ext cx="1423351" cy="1838502"/>
                <a:chOff x="6621254" y="2767537"/>
                <a:chExt cx="1423351" cy="1838502"/>
              </a:xfrm>
            </p:grpSpPr>
            <p:sp>
              <p:nvSpPr>
                <p:cNvPr id="580" name="Google Shape;580;p35"/>
                <p:cNvSpPr/>
                <p:nvPr/>
              </p:nvSpPr>
              <p:spPr>
                <a:xfrm>
                  <a:off x="6621254" y="276753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581" name="Google Shape;581;p35"/>
                <p:cNvSpPr/>
                <p:nvPr/>
              </p:nvSpPr>
              <p:spPr>
                <a:xfrm>
                  <a:off x="7587406" y="414884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0000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0000FF"/>
                      </a:solidFill>
                    </a:rPr>
                    <a:t>6</a:t>
                  </a:r>
                  <a:endParaRPr b="1">
                    <a:solidFill>
                      <a:srgbClr val="0000FF"/>
                    </a:solidFill>
                  </a:endParaRPr>
                </a:p>
              </p:txBody>
            </p:sp>
            <p:cxnSp>
              <p:nvCxnSpPr>
                <p:cNvPr id="582" name="Google Shape;582;p35"/>
                <p:cNvCxnSpPr>
                  <a:stCxn id="580" idx="5"/>
                  <a:endCxn id="578" idx="0"/>
                </p:cNvCxnSpPr>
                <p:nvPr/>
              </p:nvCxnSpPr>
              <p:spPr>
                <a:xfrm>
                  <a:off x="7011499" y="3157782"/>
                  <a:ext cx="322500" cy="276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583" name="Google Shape;583;p35"/>
              <p:cNvCxnSpPr>
                <a:stCxn id="578" idx="5"/>
                <a:endCxn id="581" idx="0"/>
              </p:cNvCxnSpPr>
              <p:nvPr/>
            </p:nvCxnSpPr>
            <p:spPr>
              <a:xfrm>
                <a:off x="6720760" y="2411980"/>
                <a:ext cx="320400" cy="324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584" name="Google Shape;584;p35"/>
            <p:cNvSpPr txBox="1"/>
            <p:nvPr/>
          </p:nvSpPr>
          <p:spPr>
            <a:xfrm>
              <a:off x="7779100" y="6610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85" name="Google Shape;585;p35"/>
            <p:cNvSpPr txBox="1"/>
            <p:nvPr/>
          </p:nvSpPr>
          <p:spPr>
            <a:xfrm>
              <a:off x="84871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586" name="Google Shape;586;p35"/>
            <p:cNvSpPr txBox="1"/>
            <p:nvPr/>
          </p:nvSpPr>
          <p:spPr>
            <a:xfrm>
              <a:off x="80201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Sometimes two wrongs make a right</a:t>
            </a:r>
            <a:endParaRPr/>
          </a:p>
        </p:txBody>
      </p:sp>
      <p:sp>
        <p:nvSpPr>
          <p:cNvPr id="592" name="Google Shape;592;p36"/>
          <p:cNvSpPr txBox="1"/>
          <p:nvPr>
            <p:ph idx="1" type="body"/>
          </p:nvPr>
        </p:nvSpPr>
        <p:spPr>
          <a:xfrm>
            <a:off x="311700" y="1152475"/>
            <a:ext cx="8520600" cy="16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idea violated the BST property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 idea didn’t fix balance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if we do both single rotations, starting with the second, it works!</a:t>
            </a:r>
            <a:br>
              <a:rPr lang="en"/>
            </a:br>
            <a:r>
              <a:rPr i="1" lang="en"/>
              <a:t>(And not just for this example)</a:t>
            </a:r>
            <a:endParaRPr i="1"/>
          </a:p>
        </p:txBody>
      </p:sp>
      <p:grpSp>
        <p:nvGrpSpPr>
          <p:cNvPr id="593" name="Google Shape;593;p36"/>
          <p:cNvGrpSpPr/>
          <p:nvPr/>
        </p:nvGrpSpPr>
        <p:grpSpPr>
          <a:xfrm>
            <a:off x="840396" y="2935075"/>
            <a:ext cx="1381704" cy="2067485"/>
            <a:chOff x="7191546" y="661075"/>
            <a:chExt cx="1381704" cy="2067485"/>
          </a:xfrm>
        </p:grpSpPr>
        <p:grpSp>
          <p:nvGrpSpPr>
            <p:cNvPr id="594" name="Google Shape;594;p36"/>
            <p:cNvGrpSpPr/>
            <p:nvPr/>
          </p:nvGrpSpPr>
          <p:grpSpPr>
            <a:xfrm>
              <a:off x="7191546" y="690029"/>
              <a:ext cx="1120944" cy="2038531"/>
              <a:chOff x="5846379" y="1355337"/>
              <a:chExt cx="941337" cy="1838502"/>
            </a:xfrm>
          </p:grpSpPr>
          <p:sp>
            <p:nvSpPr>
              <p:cNvPr id="595" name="Google Shape;595;p36"/>
              <p:cNvSpPr/>
              <p:nvPr/>
            </p:nvSpPr>
            <p:spPr>
              <a:xfrm>
                <a:off x="6330516" y="2021736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596" name="Google Shape;596;p36"/>
              <p:cNvGrpSpPr/>
              <p:nvPr/>
            </p:nvGrpSpPr>
            <p:grpSpPr>
              <a:xfrm>
                <a:off x="5846379" y="1355337"/>
                <a:ext cx="712745" cy="1838502"/>
                <a:chOff x="6621254" y="2767537"/>
                <a:chExt cx="712745" cy="1838502"/>
              </a:xfrm>
            </p:grpSpPr>
            <p:sp>
              <p:nvSpPr>
                <p:cNvPr id="597" name="Google Shape;597;p36"/>
                <p:cNvSpPr/>
                <p:nvPr/>
              </p:nvSpPr>
              <p:spPr>
                <a:xfrm>
                  <a:off x="6621254" y="276753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598" name="Google Shape;598;p36"/>
                <p:cNvSpPr/>
                <p:nvPr/>
              </p:nvSpPr>
              <p:spPr>
                <a:xfrm>
                  <a:off x="6627547" y="414884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599" name="Google Shape;599;p36"/>
                <p:cNvCxnSpPr>
                  <a:stCxn id="597" idx="5"/>
                  <a:endCxn id="595" idx="0"/>
                </p:cNvCxnSpPr>
                <p:nvPr/>
              </p:nvCxnSpPr>
              <p:spPr>
                <a:xfrm>
                  <a:off x="7011499" y="3157782"/>
                  <a:ext cx="322500" cy="276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600" name="Google Shape;600;p36"/>
              <p:cNvCxnSpPr>
                <a:stCxn id="595" idx="3"/>
                <a:endCxn id="598" idx="0"/>
              </p:cNvCxnSpPr>
              <p:nvPr/>
            </p:nvCxnSpPr>
            <p:spPr>
              <a:xfrm flipH="1">
                <a:off x="6081271" y="2411980"/>
                <a:ext cx="316200" cy="324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601" name="Google Shape;601;p36"/>
            <p:cNvSpPr txBox="1"/>
            <p:nvPr/>
          </p:nvSpPr>
          <p:spPr>
            <a:xfrm>
              <a:off x="7779100" y="6610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602" name="Google Shape;602;p36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603" name="Google Shape;603;p36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604" name="Google Shape;604;p36"/>
          <p:cNvSpPr/>
          <p:nvPr/>
        </p:nvSpPr>
        <p:spPr>
          <a:xfrm>
            <a:off x="736813" y="2873425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36"/>
          <p:cNvSpPr/>
          <p:nvPr/>
        </p:nvSpPr>
        <p:spPr>
          <a:xfrm>
            <a:off x="2125800" y="3630663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36"/>
          <p:cNvSpPr/>
          <p:nvPr/>
        </p:nvSpPr>
        <p:spPr>
          <a:xfrm rot="446901">
            <a:off x="1611223" y="4277860"/>
            <a:ext cx="481362" cy="543393"/>
          </a:xfrm>
          <a:prstGeom prst="bentArrow">
            <a:avLst>
              <a:gd fmla="val 25000" name="adj1"/>
              <a:gd fmla="val 25314" name="adj2"/>
              <a:gd fmla="val 25000" name="adj3"/>
              <a:gd fmla="val 64455" name="adj4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7" name="Google Shape;607;p36"/>
          <p:cNvGrpSpPr/>
          <p:nvPr/>
        </p:nvGrpSpPr>
        <p:grpSpPr>
          <a:xfrm>
            <a:off x="3066496" y="3011275"/>
            <a:ext cx="1694927" cy="2067485"/>
            <a:chOff x="7191546" y="661075"/>
            <a:chExt cx="1694927" cy="2067485"/>
          </a:xfrm>
        </p:grpSpPr>
        <p:grpSp>
          <p:nvGrpSpPr>
            <p:cNvPr id="608" name="Google Shape;608;p36"/>
            <p:cNvGrpSpPr/>
            <p:nvPr/>
          </p:nvGrpSpPr>
          <p:grpSpPr>
            <a:xfrm>
              <a:off x="7191546" y="690029"/>
              <a:ext cx="1694927" cy="2038531"/>
              <a:chOff x="5846379" y="1355337"/>
              <a:chExt cx="1423351" cy="1838502"/>
            </a:xfrm>
          </p:grpSpPr>
          <p:sp>
            <p:nvSpPr>
              <p:cNvPr id="609" name="Google Shape;609;p36"/>
              <p:cNvSpPr/>
              <p:nvPr/>
            </p:nvSpPr>
            <p:spPr>
              <a:xfrm>
                <a:off x="6330516" y="2021736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6AA84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6AA84F"/>
                    </a:solidFill>
                  </a:rPr>
                  <a:t>3</a:t>
                </a:r>
                <a:endParaRPr b="1">
                  <a:solidFill>
                    <a:srgbClr val="6AA84F"/>
                  </a:solidFill>
                </a:endParaRPr>
              </a:p>
            </p:txBody>
          </p:sp>
          <p:grpSp>
            <p:nvGrpSpPr>
              <p:cNvPr id="610" name="Google Shape;610;p36"/>
              <p:cNvGrpSpPr/>
              <p:nvPr/>
            </p:nvGrpSpPr>
            <p:grpSpPr>
              <a:xfrm>
                <a:off x="5846379" y="1355337"/>
                <a:ext cx="1423351" cy="1838502"/>
                <a:chOff x="6621254" y="2767537"/>
                <a:chExt cx="1423351" cy="1838502"/>
              </a:xfrm>
            </p:grpSpPr>
            <p:sp>
              <p:nvSpPr>
                <p:cNvPr id="611" name="Google Shape;611;p36"/>
                <p:cNvSpPr/>
                <p:nvPr/>
              </p:nvSpPr>
              <p:spPr>
                <a:xfrm>
                  <a:off x="6621254" y="276753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612" name="Google Shape;612;p36"/>
                <p:cNvSpPr/>
                <p:nvPr/>
              </p:nvSpPr>
              <p:spPr>
                <a:xfrm>
                  <a:off x="7587406" y="4148840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0000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0000FF"/>
                      </a:solidFill>
                    </a:rPr>
                    <a:t>6</a:t>
                  </a:r>
                  <a:endParaRPr b="1">
                    <a:solidFill>
                      <a:srgbClr val="0000FF"/>
                    </a:solidFill>
                  </a:endParaRPr>
                </a:p>
              </p:txBody>
            </p:sp>
            <p:cxnSp>
              <p:nvCxnSpPr>
                <p:cNvPr id="613" name="Google Shape;613;p36"/>
                <p:cNvCxnSpPr>
                  <a:stCxn id="611" idx="5"/>
                  <a:endCxn id="609" idx="0"/>
                </p:cNvCxnSpPr>
                <p:nvPr/>
              </p:nvCxnSpPr>
              <p:spPr>
                <a:xfrm>
                  <a:off x="7011499" y="3157782"/>
                  <a:ext cx="322500" cy="276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614" name="Google Shape;614;p36"/>
              <p:cNvCxnSpPr>
                <a:stCxn id="609" idx="5"/>
                <a:endCxn id="612" idx="0"/>
              </p:cNvCxnSpPr>
              <p:nvPr/>
            </p:nvCxnSpPr>
            <p:spPr>
              <a:xfrm>
                <a:off x="6720760" y="2411980"/>
                <a:ext cx="320400" cy="324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615" name="Google Shape;615;p36"/>
            <p:cNvSpPr txBox="1"/>
            <p:nvPr/>
          </p:nvSpPr>
          <p:spPr>
            <a:xfrm>
              <a:off x="7779100" y="66107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2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616" name="Google Shape;616;p36"/>
            <p:cNvSpPr txBox="1"/>
            <p:nvPr/>
          </p:nvSpPr>
          <p:spPr>
            <a:xfrm>
              <a:off x="84871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617" name="Google Shape;617;p36"/>
            <p:cNvSpPr txBox="1"/>
            <p:nvPr/>
          </p:nvSpPr>
          <p:spPr>
            <a:xfrm>
              <a:off x="80201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618" name="Google Shape;618;p36"/>
          <p:cNvSpPr/>
          <p:nvPr/>
        </p:nvSpPr>
        <p:spPr>
          <a:xfrm flipH="1" rot="-446901">
            <a:off x="3990573" y="3434835"/>
            <a:ext cx="481362" cy="543393"/>
          </a:xfrm>
          <a:prstGeom prst="bentArrow">
            <a:avLst>
              <a:gd fmla="val 25000" name="adj1"/>
              <a:gd fmla="val 25314" name="adj2"/>
              <a:gd fmla="val 25000" name="adj3"/>
              <a:gd fmla="val 64455" name="adj4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9" name="Google Shape;619;p36"/>
          <p:cNvGrpSpPr/>
          <p:nvPr/>
        </p:nvGrpSpPr>
        <p:grpSpPr>
          <a:xfrm>
            <a:off x="5642296" y="3412975"/>
            <a:ext cx="1892829" cy="1416474"/>
            <a:chOff x="7191546" y="1533100"/>
            <a:chExt cx="1892829" cy="1416474"/>
          </a:xfrm>
        </p:grpSpPr>
        <p:grpSp>
          <p:nvGrpSpPr>
            <p:cNvPr id="620" name="Google Shape;620;p36"/>
            <p:cNvGrpSpPr/>
            <p:nvPr/>
          </p:nvGrpSpPr>
          <p:grpSpPr>
            <a:xfrm>
              <a:off x="7191546" y="1612017"/>
              <a:ext cx="1629769" cy="1337558"/>
              <a:chOff x="5846379" y="2186856"/>
              <a:chExt cx="1368633" cy="1206311"/>
            </a:xfrm>
          </p:grpSpPr>
          <p:sp>
            <p:nvSpPr>
              <p:cNvPr id="621" name="Google Shape;621;p36"/>
              <p:cNvSpPr/>
              <p:nvPr/>
            </p:nvSpPr>
            <p:spPr>
              <a:xfrm>
                <a:off x="6757813" y="293596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>
                    <a:solidFill>
                      <a:srgbClr val="0000FF"/>
                    </a:solidFill>
                  </a:rPr>
                  <a:t>6</a:t>
                </a:r>
                <a:endParaRPr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622" name="Google Shape;622;p36"/>
              <p:cNvGrpSpPr/>
              <p:nvPr/>
            </p:nvGrpSpPr>
            <p:grpSpPr>
              <a:xfrm>
                <a:off x="5846379" y="2186856"/>
                <a:ext cx="911427" cy="1206309"/>
                <a:chOff x="6621254" y="3599056"/>
                <a:chExt cx="911427" cy="1206309"/>
              </a:xfrm>
            </p:grpSpPr>
            <p:sp>
              <p:nvSpPr>
                <p:cNvPr id="623" name="Google Shape;623;p36"/>
                <p:cNvSpPr/>
                <p:nvPr/>
              </p:nvSpPr>
              <p:spPr>
                <a:xfrm>
                  <a:off x="6621254" y="434816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BF9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BF9000"/>
                      </a:solidFill>
                    </a:rPr>
                    <a:t>1</a:t>
                  </a:r>
                  <a:endParaRPr b="1">
                    <a:solidFill>
                      <a:srgbClr val="BF9000"/>
                    </a:solidFill>
                  </a:endParaRPr>
                </a:p>
              </p:txBody>
            </p:sp>
            <p:sp>
              <p:nvSpPr>
                <p:cNvPr id="624" name="Google Shape;624;p36"/>
                <p:cNvSpPr/>
                <p:nvPr/>
              </p:nvSpPr>
              <p:spPr>
                <a:xfrm>
                  <a:off x="7075481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>
                      <a:solidFill>
                        <a:srgbClr val="6AA84F"/>
                      </a:solidFill>
                    </a:rPr>
                    <a:t>3</a:t>
                  </a:r>
                  <a:endParaRPr b="1">
                    <a:solidFill>
                      <a:srgbClr val="6AA84F"/>
                    </a:solidFill>
                  </a:endParaRPr>
                </a:p>
              </p:txBody>
            </p:sp>
            <p:cxnSp>
              <p:nvCxnSpPr>
                <p:cNvPr id="625" name="Google Shape;625;p36"/>
                <p:cNvCxnSpPr>
                  <a:stCxn id="624" idx="3"/>
                  <a:endCxn id="623" idx="0"/>
                </p:cNvCxnSpPr>
                <p:nvPr/>
              </p:nvCxnSpPr>
              <p:spPr>
                <a:xfrm flipH="1">
                  <a:off x="6849936" y="3989301"/>
                  <a:ext cx="292500" cy="358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cxnSp>
            <p:nvCxnSpPr>
              <p:cNvPr id="626" name="Google Shape;626;p36"/>
              <p:cNvCxnSpPr>
                <a:stCxn id="624" idx="5"/>
                <a:endCxn id="621" idx="0"/>
              </p:cNvCxnSpPr>
              <p:nvPr/>
            </p:nvCxnSpPr>
            <p:spPr>
              <a:xfrm>
                <a:off x="6690850" y="2577101"/>
                <a:ext cx="295500" cy="358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627" name="Google Shape;627;p36"/>
            <p:cNvSpPr txBox="1"/>
            <p:nvPr/>
          </p:nvSpPr>
          <p:spPr>
            <a:xfrm>
              <a:off x="876967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628" name="Google Shape;628;p36"/>
            <p:cNvSpPr txBox="1"/>
            <p:nvPr/>
          </p:nvSpPr>
          <p:spPr>
            <a:xfrm>
              <a:off x="8258550" y="1533100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1</a:t>
              </a:r>
              <a:endParaRPr b="1" sz="1600">
                <a:solidFill>
                  <a:srgbClr val="0000FF"/>
                </a:solidFill>
              </a:endParaRPr>
            </a:p>
          </p:txBody>
        </p:sp>
        <p:sp>
          <p:nvSpPr>
            <p:cNvPr id="629" name="Google Shape;629;p36"/>
            <p:cNvSpPr txBox="1"/>
            <p:nvPr/>
          </p:nvSpPr>
          <p:spPr>
            <a:xfrm>
              <a:off x="7715325" y="2295525"/>
              <a:ext cx="314700" cy="3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600">
                  <a:solidFill>
                    <a:srgbClr val="0000FF"/>
                  </a:solidFill>
                </a:rPr>
                <a:t>0</a:t>
              </a:r>
              <a:endParaRPr b="1" sz="1600">
                <a:solidFill>
                  <a:srgbClr val="0000FF"/>
                </a:solidFill>
              </a:endParaRPr>
            </a:p>
          </p:txBody>
        </p:sp>
      </p:grpSp>
      <p:sp>
        <p:nvSpPr>
          <p:cNvPr id="630" name="Google Shape;630;p36"/>
          <p:cNvSpPr/>
          <p:nvPr/>
        </p:nvSpPr>
        <p:spPr>
          <a:xfrm>
            <a:off x="4689800" y="3630663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36"/>
          <p:cNvSpPr txBox="1"/>
          <p:nvPr/>
        </p:nvSpPr>
        <p:spPr>
          <a:xfrm>
            <a:off x="4041575" y="2247475"/>
            <a:ext cx="5094300" cy="984600"/>
          </a:xfrm>
          <a:prstGeom prst="rect">
            <a:avLst/>
          </a:prstGeom>
          <a:noFill/>
          <a:ln cap="flat" cmpd="sng" w="952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8761D"/>
                </a:solidFill>
              </a:rPr>
              <a:t>Double Rotation:</a:t>
            </a:r>
            <a:endParaRPr b="1" sz="1800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AutoNum type="arabicPeriod"/>
            </a:pPr>
            <a:r>
              <a:rPr b="1" lang="en" sz="1800">
                <a:solidFill>
                  <a:srgbClr val="38761D"/>
                </a:solidFill>
              </a:rPr>
              <a:t>Rotate problematic child and grandchild</a:t>
            </a:r>
            <a:endParaRPr b="1" sz="1800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AutoNum type="arabicPeriod"/>
            </a:pPr>
            <a:r>
              <a:rPr b="1" lang="en" sz="1800">
                <a:solidFill>
                  <a:srgbClr val="38761D"/>
                </a:solidFill>
              </a:rPr>
              <a:t>Rotate between self and new child</a:t>
            </a:r>
            <a:endParaRPr b="1" sz="180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Double Rotation Pseudo-Code</a:t>
            </a:r>
            <a:endParaRPr/>
          </a:p>
        </p:txBody>
      </p:sp>
      <p:sp>
        <p:nvSpPr>
          <p:cNvPr id="637" name="Google Shape;637;p37"/>
          <p:cNvSpPr txBox="1"/>
          <p:nvPr>
            <p:ph idx="1" type="body"/>
          </p:nvPr>
        </p:nvSpPr>
        <p:spPr>
          <a:xfrm>
            <a:off x="311700" y="1152475"/>
            <a:ext cx="6173700" cy="146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void DoubleRotateWithRight(Node root) {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RotateWithLeft(root.right)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RotateWithRight(root)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638" name="Google Shape;638;p37"/>
          <p:cNvGrpSpPr/>
          <p:nvPr/>
        </p:nvGrpSpPr>
        <p:grpSpPr>
          <a:xfrm>
            <a:off x="978027" y="2405806"/>
            <a:ext cx="2074660" cy="1795516"/>
            <a:chOff x="6183815" y="1609398"/>
            <a:chExt cx="1742241" cy="1619333"/>
          </a:xfrm>
        </p:grpSpPr>
        <p:sp>
          <p:nvSpPr>
            <p:cNvPr id="639" name="Google Shape;639;p37"/>
            <p:cNvSpPr/>
            <p:nvPr/>
          </p:nvSpPr>
          <p:spPr>
            <a:xfrm>
              <a:off x="6714459" y="1609398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640" name="Google Shape;640;p37"/>
            <p:cNvSpPr/>
            <p:nvPr/>
          </p:nvSpPr>
          <p:spPr>
            <a:xfrm>
              <a:off x="7084365" y="2771531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641" name="Google Shape;641;p37"/>
            <p:cNvSpPr/>
            <p:nvPr/>
          </p:nvSpPr>
          <p:spPr>
            <a:xfrm>
              <a:off x="7468856" y="2158017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cxnSp>
          <p:nvCxnSpPr>
            <p:cNvPr id="642" name="Google Shape;642;p37"/>
            <p:cNvCxnSpPr>
              <a:stCxn id="639" idx="3"/>
              <a:endCxn id="643" idx="0"/>
            </p:cNvCxnSpPr>
            <p:nvPr/>
          </p:nvCxnSpPr>
          <p:spPr>
            <a:xfrm flipH="1">
              <a:off x="6183815" y="1999643"/>
              <a:ext cx="597600" cy="2004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44" name="Google Shape;644;p37"/>
            <p:cNvCxnSpPr>
              <a:stCxn id="639" idx="5"/>
              <a:endCxn id="641" idx="0"/>
            </p:cNvCxnSpPr>
            <p:nvPr/>
          </p:nvCxnSpPr>
          <p:spPr>
            <a:xfrm>
              <a:off x="7104704" y="1999643"/>
              <a:ext cx="592800" cy="1584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643" name="Google Shape;643;p37"/>
          <p:cNvSpPr/>
          <p:nvPr/>
        </p:nvSpPr>
        <p:spPr>
          <a:xfrm>
            <a:off x="608975" y="3060850"/>
            <a:ext cx="738300" cy="6522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</a:t>
            </a:r>
            <a:endParaRPr b="1" sz="1800"/>
          </a:p>
        </p:txBody>
      </p:sp>
      <p:sp>
        <p:nvSpPr>
          <p:cNvPr id="645" name="Google Shape;645;p37"/>
          <p:cNvSpPr/>
          <p:nvPr/>
        </p:nvSpPr>
        <p:spPr>
          <a:xfrm>
            <a:off x="1556300" y="4309375"/>
            <a:ext cx="690900" cy="7278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Y</a:t>
            </a:r>
            <a:endParaRPr b="1" sz="1800"/>
          </a:p>
        </p:txBody>
      </p:sp>
      <p:sp>
        <p:nvSpPr>
          <p:cNvPr id="646" name="Google Shape;646;p37"/>
          <p:cNvSpPr/>
          <p:nvPr/>
        </p:nvSpPr>
        <p:spPr>
          <a:xfrm>
            <a:off x="2403475" y="4347175"/>
            <a:ext cx="649200" cy="6522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X</a:t>
            </a:r>
            <a:endParaRPr b="1" sz="1800"/>
          </a:p>
        </p:txBody>
      </p:sp>
      <p:sp>
        <p:nvSpPr>
          <p:cNvPr id="647" name="Google Shape;647;p37"/>
          <p:cNvSpPr/>
          <p:nvPr/>
        </p:nvSpPr>
        <p:spPr>
          <a:xfrm>
            <a:off x="3208950" y="4098975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W</a:t>
            </a:r>
            <a:endParaRPr b="1" sz="1800"/>
          </a:p>
        </p:txBody>
      </p:sp>
      <p:cxnSp>
        <p:nvCxnSpPr>
          <p:cNvPr id="648" name="Google Shape;648;p37"/>
          <p:cNvCxnSpPr>
            <a:stCxn id="640" idx="3"/>
            <a:endCxn id="645" idx="0"/>
          </p:cNvCxnSpPr>
          <p:nvPr/>
        </p:nvCxnSpPr>
        <p:spPr>
          <a:xfrm flipH="1">
            <a:off x="1901832" y="4127082"/>
            <a:ext cx="228300" cy="18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9" name="Google Shape;649;p37"/>
          <p:cNvCxnSpPr>
            <a:stCxn id="640" idx="5"/>
            <a:endCxn id="646" idx="0"/>
          </p:cNvCxnSpPr>
          <p:nvPr/>
        </p:nvCxnSpPr>
        <p:spPr>
          <a:xfrm>
            <a:off x="2515105" y="4127082"/>
            <a:ext cx="213000" cy="220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0" name="Google Shape;650;p37"/>
          <p:cNvCxnSpPr>
            <a:stCxn id="641" idx="5"/>
            <a:endCxn id="647" idx="0"/>
          </p:cNvCxnSpPr>
          <p:nvPr/>
        </p:nvCxnSpPr>
        <p:spPr>
          <a:xfrm>
            <a:off x="2972956" y="3446819"/>
            <a:ext cx="690900" cy="652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1" name="Google Shape;651;p37"/>
          <p:cNvSpPr/>
          <p:nvPr/>
        </p:nvSpPr>
        <p:spPr>
          <a:xfrm>
            <a:off x="1485863" y="2321100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52" name="Google Shape;652;p37"/>
          <p:cNvCxnSpPr>
            <a:stCxn id="641" idx="3"/>
            <a:endCxn id="640" idx="0"/>
          </p:cNvCxnSpPr>
          <p:nvPr/>
        </p:nvCxnSpPr>
        <p:spPr>
          <a:xfrm flipH="1">
            <a:off x="2322484" y="3446819"/>
            <a:ext cx="265500" cy="2475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3" name="Google Shape;653;p37"/>
          <p:cNvSpPr/>
          <p:nvPr/>
        </p:nvSpPr>
        <p:spPr>
          <a:xfrm rot="446901">
            <a:off x="2657786" y="3629035"/>
            <a:ext cx="481362" cy="543393"/>
          </a:xfrm>
          <a:prstGeom prst="bentArrow">
            <a:avLst>
              <a:gd fmla="val 25000" name="adj1"/>
              <a:gd fmla="val 25314" name="adj2"/>
              <a:gd fmla="val 25000" name="adj3"/>
              <a:gd fmla="val 64455" name="adj4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4" name="Google Shape;654;p37"/>
          <p:cNvGrpSpPr/>
          <p:nvPr/>
        </p:nvGrpSpPr>
        <p:grpSpPr>
          <a:xfrm>
            <a:off x="5566427" y="2405806"/>
            <a:ext cx="2455660" cy="1724853"/>
            <a:chOff x="6183815" y="1609398"/>
            <a:chExt cx="2062194" cy="1555603"/>
          </a:xfrm>
        </p:grpSpPr>
        <p:sp>
          <p:nvSpPr>
            <p:cNvPr id="655" name="Google Shape;655;p37"/>
            <p:cNvSpPr/>
            <p:nvPr/>
          </p:nvSpPr>
          <p:spPr>
            <a:xfrm>
              <a:off x="6714459" y="1609398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656" name="Google Shape;656;p37"/>
            <p:cNvSpPr/>
            <p:nvPr/>
          </p:nvSpPr>
          <p:spPr>
            <a:xfrm>
              <a:off x="7212346" y="2153024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657" name="Google Shape;657;p37"/>
            <p:cNvSpPr/>
            <p:nvPr/>
          </p:nvSpPr>
          <p:spPr>
            <a:xfrm>
              <a:off x="7788809" y="2707801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cxnSp>
          <p:nvCxnSpPr>
            <p:cNvPr id="658" name="Google Shape;658;p37"/>
            <p:cNvCxnSpPr>
              <a:stCxn id="655" idx="3"/>
              <a:endCxn id="659" idx="0"/>
            </p:cNvCxnSpPr>
            <p:nvPr/>
          </p:nvCxnSpPr>
          <p:spPr>
            <a:xfrm flipH="1">
              <a:off x="6183815" y="1999643"/>
              <a:ext cx="597600" cy="2004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60" name="Google Shape;660;p37"/>
            <p:cNvCxnSpPr>
              <a:stCxn id="655" idx="5"/>
              <a:endCxn id="656" idx="0"/>
            </p:cNvCxnSpPr>
            <p:nvPr/>
          </p:nvCxnSpPr>
          <p:spPr>
            <a:xfrm>
              <a:off x="7104704" y="1999643"/>
              <a:ext cx="336300" cy="1533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659" name="Google Shape;659;p37"/>
          <p:cNvSpPr/>
          <p:nvPr/>
        </p:nvSpPr>
        <p:spPr>
          <a:xfrm>
            <a:off x="5197375" y="3060850"/>
            <a:ext cx="738300" cy="6522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</a:t>
            </a:r>
            <a:endParaRPr b="1" sz="1800"/>
          </a:p>
        </p:txBody>
      </p:sp>
      <p:sp>
        <p:nvSpPr>
          <p:cNvPr id="661" name="Google Shape;661;p37"/>
          <p:cNvSpPr/>
          <p:nvPr/>
        </p:nvSpPr>
        <p:spPr>
          <a:xfrm>
            <a:off x="6144700" y="4309375"/>
            <a:ext cx="690900" cy="7278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Y</a:t>
            </a:r>
            <a:endParaRPr b="1" sz="1800"/>
          </a:p>
        </p:txBody>
      </p:sp>
      <p:sp>
        <p:nvSpPr>
          <p:cNvPr id="662" name="Google Shape;662;p37"/>
          <p:cNvSpPr/>
          <p:nvPr/>
        </p:nvSpPr>
        <p:spPr>
          <a:xfrm>
            <a:off x="6991875" y="4347175"/>
            <a:ext cx="649200" cy="6522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X</a:t>
            </a:r>
            <a:endParaRPr b="1" sz="1800"/>
          </a:p>
        </p:txBody>
      </p:sp>
      <p:sp>
        <p:nvSpPr>
          <p:cNvPr id="663" name="Google Shape;663;p37"/>
          <p:cNvSpPr/>
          <p:nvPr/>
        </p:nvSpPr>
        <p:spPr>
          <a:xfrm>
            <a:off x="7797350" y="4175175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W</a:t>
            </a:r>
            <a:endParaRPr b="1" sz="1800"/>
          </a:p>
        </p:txBody>
      </p:sp>
      <p:cxnSp>
        <p:nvCxnSpPr>
          <p:cNvPr id="664" name="Google Shape;664;p37"/>
          <p:cNvCxnSpPr>
            <a:stCxn id="656" idx="3"/>
            <a:endCxn id="661" idx="0"/>
          </p:cNvCxnSpPr>
          <p:nvPr/>
        </p:nvCxnSpPr>
        <p:spPr>
          <a:xfrm flipH="1">
            <a:off x="6490232" y="3441282"/>
            <a:ext cx="380700" cy="868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5" name="Google Shape;665;p37"/>
          <p:cNvCxnSpPr>
            <a:stCxn id="656" idx="5"/>
            <a:endCxn id="657" idx="0"/>
          </p:cNvCxnSpPr>
          <p:nvPr/>
        </p:nvCxnSpPr>
        <p:spPr>
          <a:xfrm>
            <a:off x="7255905" y="3441282"/>
            <a:ext cx="494100" cy="18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6" name="Google Shape;666;p37"/>
          <p:cNvCxnSpPr>
            <a:stCxn id="657" idx="5"/>
            <a:endCxn id="663" idx="0"/>
          </p:cNvCxnSpPr>
          <p:nvPr/>
        </p:nvCxnSpPr>
        <p:spPr>
          <a:xfrm>
            <a:off x="7942356" y="4056419"/>
            <a:ext cx="309900" cy="118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67" name="Google Shape;667;p37"/>
          <p:cNvSpPr/>
          <p:nvPr/>
        </p:nvSpPr>
        <p:spPr>
          <a:xfrm>
            <a:off x="6074263" y="2321100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68" name="Google Shape;668;p37"/>
          <p:cNvCxnSpPr>
            <a:stCxn id="657" idx="3"/>
            <a:endCxn id="662" idx="0"/>
          </p:cNvCxnSpPr>
          <p:nvPr/>
        </p:nvCxnSpPr>
        <p:spPr>
          <a:xfrm flipH="1">
            <a:off x="7316484" y="4056419"/>
            <a:ext cx="240900" cy="2907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69" name="Google Shape;669;p37"/>
          <p:cNvSpPr/>
          <p:nvPr/>
        </p:nvSpPr>
        <p:spPr>
          <a:xfrm>
            <a:off x="3954363" y="3005988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37"/>
          <p:cNvSpPr txBox="1"/>
          <p:nvPr/>
        </p:nvSpPr>
        <p:spPr>
          <a:xfrm>
            <a:off x="7104050" y="2102975"/>
            <a:ext cx="22962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After First Rotation</a:t>
            </a:r>
            <a:endParaRPr b="1"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Double Rotation Completed</a:t>
            </a:r>
            <a:endParaRPr/>
          </a:p>
        </p:txBody>
      </p:sp>
      <p:grpSp>
        <p:nvGrpSpPr>
          <p:cNvPr id="676" name="Google Shape;676;p38"/>
          <p:cNvGrpSpPr/>
          <p:nvPr/>
        </p:nvGrpSpPr>
        <p:grpSpPr>
          <a:xfrm>
            <a:off x="994427" y="1872406"/>
            <a:ext cx="2455660" cy="1724853"/>
            <a:chOff x="6183815" y="1609398"/>
            <a:chExt cx="2062194" cy="1555603"/>
          </a:xfrm>
        </p:grpSpPr>
        <p:sp>
          <p:nvSpPr>
            <p:cNvPr id="677" name="Google Shape;677;p38"/>
            <p:cNvSpPr/>
            <p:nvPr/>
          </p:nvSpPr>
          <p:spPr>
            <a:xfrm>
              <a:off x="6714459" y="1609398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678" name="Google Shape;678;p38"/>
            <p:cNvSpPr/>
            <p:nvPr/>
          </p:nvSpPr>
          <p:spPr>
            <a:xfrm>
              <a:off x="7212346" y="2153024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679" name="Google Shape;679;p38"/>
            <p:cNvSpPr/>
            <p:nvPr/>
          </p:nvSpPr>
          <p:spPr>
            <a:xfrm>
              <a:off x="7788809" y="2707801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cxnSp>
          <p:nvCxnSpPr>
            <p:cNvPr id="680" name="Google Shape;680;p38"/>
            <p:cNvCxnSpPr>
              <a:stCxn id="677" idx="3"/>
              <a:endCxn id="681" idx="0"/>
            </p:cNvCxnSpPr>
            <p:nvPr/>
          </p:nvCxnSpPr>
          <p:spPr>
            <a:xfrm flipH="1">
              <a:off x="6183815" y="1999643"/>
              <a:ext cx="597600" cy="2004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82" name="Google Shape;682;p38"/>
            <p:cNvCxnSpPr>
              <a:stCxn id="677" idx="5"/>
              <a:endCxn id="678" idx="0"/>
            </p:cNvCxnSpPr>
            <p:nvPr/>
          </p:nvCxnSpPr>
          <p:spPr>
            <a:xfrm>
              <a:off x="7104704" y="1999643"/>
              <a:ext cx="336300" cy="1533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681" name="Google Shape;681;p38"/>
          <p:cNvSpPr/>
          <p:nvPr/>
        </p:nvSpPr>
        <p:spPr>
          <a:xfrm>
            <a:off x="625375" y="2527450"/>
            <a:ext cx="738300" cy="6522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</a:t>
            </a:r>
            <a:endParaRPr b="1" sz="1800"/>
          </a:p>
        </p:txBody>
      </p:sp>
      <p:sp>
        <p:nvSpPr>
          <p:cNvPr id="683" name="Google Shape;683;p38"/>
          <p:cNvSpPr/>
          <p:nvPr/>
        </p:nvSpPr>
        <p:spPr>
          <a:xfrm>
            <a:off x="1572700" y="3775975"/>
            <a:ext cx="690900" cy="7278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Y</a:t>
            </a:r>
            <a:endParaRPr b="1" sz="1800"/>
          </a:p>
        </p:txBody>
      </p:sp>
      <p:sp>
        <p:nvSpPr>
          <p:cNvPr id="684" name="Google Shape;684;p38"/>
          <p:cNvSpPr/>
          <p:nvPr/>
        </p:nvSpPr>
        <p:spPr>
          <a:xfrm>
            <a:off x="2419875" y="3813775"/>
            <a:ext cx="649200" cy="6522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X</a:t>
            </a:r>
            <a:endParaRPr b="1" sz="1800"/>
          </a:p>
        </p:txBody>
      </p:sp>
      <p:sp>
        <p:nvSpPr>
          <p:cNvPr id="685" name="Google Shape;685;p38"/>
          <p:cNvSpPr/>
          <p:nvPr/>
        </p:nvSpPr>
        <p:spPr>
          <a:xfrm>
            <a:off x="3225350" y="3641775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W</a:t>
            </a:r>
            <a:endParaRPr b="1" sz="1800"/>
          </a:p>
        </p:txBody>
      </p:sp>
      <p:cxnSp>
        <p:nvCxnSpPr>
          <p:cNvPr id="686" name="Google Shape;686;p38"/>
          <p:cNvCxnSpPr>
            <a:stCxn id="678" idx="3"/>
            <a:endCxn id="683" idx="0"/>
          </p:cNvCxnSpPr>
          <p:nvPr/>
        </p:nvCxnSpPr>
        <p:spPr>
          <a:xfrm flipH="1">
            <a:off x="1918232" y="2907882"/>
            <a:ext cx="380700" cy="868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7" name="Google Shape;687;p38"/>
          <p:cNvCxnSpPr>
            <a:stCxn id="678" idx="5"/>
            <a:endCxn id="679" idx="0"/>
          </p:cNvCxnSpPr>
          <p:nvPr/>
        </p:nvCxnSpPr>
        <p:spPr>
          <a:xfrm>
            <a:off x="2683905" y="2907882"/>
            <a:ext cx="494100" cy="182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8" name="Google Shape;688;p38"/>
          <p:cNvCxnSpPr>
            <a:stCxn id="679" idx="5"/>
            <a:endCxn id="685" idx="0"/>
          </p:cNvCxnSpPr>
          <p:nvPr/>
        </p:nvCxnSpPr>
        <p:spPr>
          <a:xfrm>
            <a:off x="3370356" y="3523019"/>
            <a:ext cx="309900" cy="118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9" name="Google Shape;689;p38"/>
          <p:cNvSpPr/>
          <p:nvPr/>
        </p:nvSpPr>
        <p:spPr>
          <a:xfrm>
            <a:off x="1502263" y="1787700"/>
            <a:ext cx="738300" cy="684900"/>
          </a:xfrm>
          <a:prstGeom prst="rect">
            <a:avLst/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0" name="Google Shape;690;p38"/>
          <p:cNvCxnSpPr>
            <a:stCxn id="679" idx="3"/>
            <a:endCxn id="684" idx="0"/>
          </p:cNvCxnSpPr>
          <p:nvPr/>
        </p:nvCxnSpPr>
        <p:spPr>
          <a:xfrm flipH="1">
            <a:off x="2744484" y="3523019"/>
            <a:ext cx="240900" cy="2907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1" name="Google Shape;691;p38"/>
          <p:cNvSpPr/>
          <p:nvPr/>
        </p:nvSpPr>
        <p:spPr>
          <a:xfrm>
            <a:off x="3954363" y="3005988"/>
            <a:ext cx="952500" cy="47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38"/>
          <p:cNvSpPr txBox="1"/>
          <p:nvPr/>
        </p:nvSpPr>
        <p:spPr>
          <a:xfrm>
            <a:off x="2532050" y="1569575"/>
            <a:ext cx="22962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After First Rotation</a:t>
            </a:r>
            <a:endParaRPr b="1" sz="2000">
              <a:solidFill>
                <a:schemeClr val="dk2"/>
              </a:solidFill>
            </a:endParaRPr>
          </a:p>
        </p:txBody>
      </p:sp>
      <p:grpSp>
        <p:nvGrpSpPr>
          <p:cNvPr id="693" name="Google Shape;693;p38"/>
          <p:cNvGrpSpPr/>
          <p:nvPr/>
        </p:nvGrpSpPr>
        <p:grpSpPr>
          <a:xfrm>
            <a:off x="5487118" y="1789379"/>
            <a:ext cx="2457319" cy="1986632"/>
            <a:chOff x="6182422" y="1534518"/>
            <a:chExt cx="2063587" cy="1791696"/>
          </a:xfrm>
        </p:grpSpPr>
        <p:sp>
          <p:nvSpPr>
            <p:cNvPr id="694" name="Google Shape;694;p38"/>
            <p:cNvSpPr/>
            <p:nvPr/>
          </p:nvSpPr>
          <p:spPr>
            <a:xfrm>
              <a:off x="6420266" y="2331169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695" name="Google Shape;695;p38"/>
            <p:cNvSpPr/>
            <p:nvPr/>
          </p:nvSpPr>
          <p:spPr>
            <a:xfrm>
              <a:off x="6892393" y="1534518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696" name="Google Shape;696;p38"/>
            <p:cNvSpPr/>
            <p:nvPr/>
          </p:nvSpPr>
          <p:spPr>
            <a:xfrm>
              <a:off x="7788809" y="2364186"/>
              <a:ext cx="457200" cy="4572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cxnSp>
          <p:nvCxnSpPr>
            <p:cNvPr id="697" name="Google Shape;697;p38"/>
            <p:cNvCxnSpPr>
              <a:stCxn id="694" idx="3"/>
              <a:endCxn id="698" idx="0"/>
            </p:cNvCxnSpPr>
            <p:nvPr/>
          </p:nvCxnSpPr>
          <p:spPr>
            <a:xfrm flipH="1">
              <a:off x="6182422" y="2721414"/>
              <a:ext cx="304800" cy="2607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699" name="Google Shape;699;p38"/>
            <p:cNvCxnSpPr>
              <a:stCxn id="694" idx="5"/>
              <a:endCxn id="700" idx="0"/>
            </p:cNvCxnSpPr>
            <p:nvPr/>
          </p:nvCxnSpPr>
          <p:spPr>
            <a:xfrm>
              <a:off x="6810511" y="2721414"/>
              <a:ext cx="149100" cy="6048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698" name="Google Shape;698;p38"/>
          <p:cNvSpPr/>
          <p:nvPr/>
        </p:nvSpPr>
        <p:spPr>
          <a:xfrm>
            <a:off x="5117813" y="3394325"/>
            <a:ext cx="738300" cy="6522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</a:t>
            </a:r>
            <a:endParaRPr b="1" sz="1800"/>
          </a:p>
        </p:txBody>
      </p:sp>
      <p:sp>
        <p:nvSpPr>
          <p:cNvPr id="700" name="Google Shape;700;p38"/>
          <p:cNvSpPr/>
          <p:nvPr/>
        </p:nvSpPr>
        <p:spPr>
          <a:xfrm>
            <a:off x="6067050" y="3775975"/>
            <a:ext cx="690900" cy="7278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Y</a:t>
            </a:r>
            <a:endParaRPr b="1" sz="1800"/>
          </a:p>
        </p:txBody>
      </p:sp>
      <p:sp>
        <p:nvSpPr>
          <p:cNvPr id="701" name="Google Shape;701;p38"/>
          <p:cNvSpPr/>
          <p:nvPr/>
        </p:nvSpPr>
        <p:spPr>
          <a:xfrm>
            <a:off x="6914225" y="3813775"/>
            <a:ext cx="649200" cy="652200"/>
          </a:xfrm>
          <a:prstGeom prst="triangle">
            <a:avLst>
              <a:gd fmla="val 50000" name="adj"/>
            </a:avLst>
          </a:prstGeom>
          <a:solidFill>
            <a:srgbClr val="EA9999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X</a:t>
            </a:r>
            <a:endParaRPr b="1" sz="1800"/>
          </a:p>
        </p:txBody>
      </p:sp>
      <p:sp>
        <p:nvSpPr>
          <p:cNvPr id="702" name="Google Shape;702;p38"/>
          <p:cNvSpPr/>
          <p:nvPr/>
        </p:nvSpPr>
        <p:spPr>
          <a:xfrm>
            <a:off x="7719700" y="3641775"/>
            <a:ext cx="909600" cy="877500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W</a:t>
            </a:r>
            <a:endParaRPr b="1" sz="1800"/>
          </a:p>
        </p:txBody>
      </p:sp>
      <p:cxnSp>
        <p:nvCxnSpPr>
          <p:cNvPr id="703" name="Google Shape;703;p38"/>
          <p:cNvCxnSpPr>
            <a:stCxn id="695" idx="3"/>
            <a:endCxn id="694" idx="0"/>
          </p:cNvCxnSpPr>
          <p:nvPr/>
        </p:nvCxnSpPr>
        <p:spPr>
          <a:xfrm flipH="1">
            <a:off x="6042682" y="2222082"/>
            <a:ext cx="369600" cy="450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4" name="Google Shape;704;p38"/>
          <p:cNvCxnSpPr>
            <a:stCxn id="695" idx="5"/>
            <a:endCxn id="696" idx="0"/>
          </p:cNvCxnSpPr>
          <p:nvPr/>
        </p:nvCxnSpPr>
        <p:spPr>
          <a:xfrm>
            <a:off x="6797255" y="2222082"/>
            <a:ext cx="875100" cy="487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5" name="Google Shape;705;p38"/>
          <p:cNvCxnSpPr>
            <a:stCxn id="696" idx="5"/>
            <a:endCxn id="702" idx="0"/>
          </p:cNvCxnSpPr>
          <p:nvPr/>
        </p:nvCxnSpPr>
        <p:spPr>
          <a:xfrm>
            <a:off x="7864706" y="3142019"/>
            <a:ext cx="309900" cy="499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6" name="Google Shape;706;p38"/>
          <p:cNvCxnSpPr>
            <a:stCxn id="696" idx="3"/>
            <a:endCxn id="701" idx="0"/>
          </p:cNvCxnSpPr>
          <p:nvPr/>
        </p:nvCxnSpPr>
        <p:spPr>
          <a:xfrm flipH="1">
            <a:off x="7238834" y="3142019"/>
            <a:ext cx="240900" cy="6717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7" name="Google Shape;707;p38"/>
          <p:cNvSpPr txBox="1"/>
          <p:nvPr/>
        </p:nvSpPr>
        <p:spPr>
          <a:xfrm>
            <a:off x="7026400" y="1569575"/>
            <a:ext cx="22962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After Second Rotation</a:t>
            </a:r>
            <a:endParaRPr b="1" sz="2000">
              <a:solidFill>
                <a:schemeClr val="dk2"/>
              </a:solidFill>
            </a:endParaRPr>
          </a:p>
        </p:txBody>
      </p:sp>
      <p:sp>
        <p:nvSpPr>
          <p:cNvPr id="708" name="Google Shape;708;p38"/>
          <p:cNvSpPr/>
          <p:nvPr/>
        </p:nvSpPr>
        <p:spPr>
          <a:xfrm flipH="1" rot="-446901">
            <a:off x="2503798" y="2193985"/>
            <a:ext cx="481362" cy="543393"/>
          </a:xfrm>
          <a:prstGeom prst="bentArrow">
            <a:avLst>
              <a:gd fmla="val 25000" name="adj1"/>
              <a:gd fmla="val 25314" name="adj2"/>
              <a:gd fmla="val 25000" name="adj3"/>
              <a:gd fmla="val 64455" name="adj4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Insert, Summarized</a:t>
            </a:r>
            <a:endParaRPr/>
          </a:p>
        </p:txBody>
      </p:sp>
      <p:sp>
        <p:nvSpPr>
          <p:cNvPr id="714" name="Google Shape;714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Insert as in a BST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Check back up path for imbalance, which will be 1 of 4 cases: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node’s left-left grandchild is too tall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node’s left-right grandchild is too tall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node’s right-left grandchild is too tall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node’s right-right grandchild is too tall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Only one case occurs because tree was balanced before insert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After the appropriate single or double rotation, the smallest-unbalanced subtree has the same height as before the insertion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 all ancestors are now balanced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 into an AVL tree: a b e c d</a:t>
            </a:r>
            <a:endParaRPr/>
          </a:p>
        </p:txBody>
      </p:sp>
      <p:sp>
        <p:nvSpPr>
          <p:cNvPr id="720" name="Google Shape;720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(if you have time, add f)</a:t>
            </a:r>
            <a:endParaRPr sz="800"/>
          </a:p>
        </p:txBody>
      </p:sp>
      <p:pic>
        <p:nvPicPr>
          <p:cNvPr id="721" name="Google Shape;721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0401" y="1894466"/>
            <a:ext cx="259210" cy="315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4173" y="2197077"/>
            <a:ext cx="467382" cy="453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443" y="2198404"/>
            <a:ext cx="1553206" cy="102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p4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32354" y="1782194"/>
            <a:ext cx="561703" cy="526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p4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02996" y="1765304"/>
            <a:ext cx="1126395" cy="818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p4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570818" y="884907"/>
            <a:ext cx="182251" cy="49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p4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813027" y="2650995"/>
            <a:ext cx="318059" cy="586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p4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799744" y="863686"/>
            <a:ext cx="217994" cy="63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p4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975908" y="3289469"/>
            <a:ext cx="392564" cy="378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p4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024471" y="2250237"/>
            <a:ext cx="846594" cy="1490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p4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640629" y="3421070"/>
            <a:ext cx="445605" cy="2546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Google Shape;732;p4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5056434" y="1824261"/>
            <a:ext cx="1085226" cy="1715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p40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877314" y="1647234"/>
            <a:ext cx="1530592" cy="1313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p4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118147" y="2083320"/>
            <a:ext cx="2047308" cy="1013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5" name="Google Shape;735;p40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77625" y="1531085"/>
            <a:ext cx="1278764" cy="1250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p40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722849" y="2898560"/>
            <a:ext cx="803332" cy="922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4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5631316" y="2053456"/>
            <a:ext cx="762126" cy="978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p4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2599651" y="1504046"/>
            <a:ext cx="339914" cy="113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9" name="Google Shape;739;p40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8122522" y="3044988"/>
            <a:ext cx="442391" cy="491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40" name="Google Shape;740;p4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824200" y="1515642"/>
            <a:ext cx="1849055" cy="2115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1" name="Google Shape;741;p4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587311" y="1604568"/>
            <a:ext cx="483990" cy="645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2" name="Google Shape;742;p40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6780335" y="1350924"/>
            <a:ext cx="1155808" cy="1260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3" name="Google Shape;743;p40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5881090" y="2725111"/>
            <a:ext cx="1805464" cy="1966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p40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6232929" y="4225734"/>
            <a:ext cx="333382" cy="418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Height of an AVL tree?</a:t>
            </a:r>
            <a:endParaRPr/>
          </a:p>
        </p:txBody>
      </p:sp>
      <p:graphicFrame>
        <p:nvGraphicFramePr>
          <p:cNvPr id="750" name="Google Shape;750;p41"/>
          <p:cNvGraphicFramePr/>
          <p:nvPr/>
        </p:nvGraphicFramePr>
        <p:xfrm>
          <a:off x="107025" y="1017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{75D74228-6BC4-4F98-B6F9-B5493088F628}</a:tableStyleId>
              </a:tblPr>
              <a:tblGrid>
                <a:gridCol w="2973075"/>
                <a:gridCol w="2973075"/>
                <a:gridCol w="2973075"/>
              </a:tblGrid>
              <a:tr h="510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700"/>
                        <a:t>height</a:t>
                      </a:r>
                      <a:endParaRPr b="1"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700"/>
                        <a:t>Minimal AVL Tree</a:t>
                      </a:r>
                      <a:endParaRPr b="1"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700"/>
                        <a:t>Number of nodes</a:t>
                      </a:r>
                      <a:endParaRPr b="1" sz="1700"/>
                    </a:p>
                  </a:txBody>
                  <a:tcPr marT="91425" marB="91425" marR="91425" marL="91425"/>
                </a:tc>
              </a:tr>
              <a:tr h="592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/>
                        <a:t>0</a:t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</a:tr>
              <a:tr h="8647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/>
                        <a:t>1</a:t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</a:tr>
              <a:tr h="110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/>
                        <a:t>2</a:t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</a:tr>
              <a:tr h="1000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/>
                        <a:t>3</a:t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751" name="Google Shape;75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1609" y="1609877"/>
            <a:ext cx="91013" cy="126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1548" y="2365143"/>
            <a:ext cx="1260951" cy="399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95714" y="3201871"/>
            <a:ext cx="161573" cy="273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p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95261" y="3449078"/>
            <a:ext cx="161435" cy="238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p4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32768" y="3215709"/>
            <a:ext cx="210054" cy="29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45738" y="4201774"/>
            <a:ext cx="533126" cy="56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p4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323069" y="4559815"/>
            <a:ext cx="345712" cy="529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p4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579157" y="4568484"/>
            <a:ext cx="181832" cy="230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p4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883864" y="4540897"/>
            <a:ext cx="269291" cy="24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" name="Google Shape;760;p4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390339" y="4647068"/>
            <a:ext cx="423111" cy="437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1" name="Google Shape;761;p4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465522" y="4408056"/>
            <a:ext cx="100274" cy="107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2" name="Google Shape;762;p4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024146" y="4426777"/>
            <a:ext cx="49571" cy="113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p4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965839" y="4730366"/>
            <a:ext cx="81451" cy="96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p4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977749" y="4584253"/>
            <a:ext cx="255110" cy="212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p4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4084907" y="4551019"/>
            <a:ext cx="409071" cy="232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p4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763438" y="4133596"/>
            <a:ext cx="148434" cy="190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p4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348040" y="1691328"/>
            <a:ext cx="106092" cy="226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p41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6402763" y="2393685"/>
            <a:ext cx="302123" cy="386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p4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6384136" y="3269700"/>
            <a:ext cx="239413" cy="499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p4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6373938" y="4369635"/>
            <a:ext cx="337769" cy="478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p41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3133658" y="2319603"/>
            <a:ext cx="1580257" cy="2803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p41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3434837" y="4117015"/>
            <a:ext cx="244562" cy="174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Balanced BST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Observation:</a:t>
            </a:r>
            <a:endParaRPr u="sng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BST: the shallower the better!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a BST with </a:t>
            </a:r>
            <a:r>
              <a:rPr b="1" lang="en"/>
              <a:t>n</a:t>
            </a:r>
            <a:r>
              <a:rPr lang="en"/>
              <a:t> nodes inserted in arbitrary order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Average height is O(log n) – see text for proof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Worst case height is O(n)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Simple cases such as inserting in key order lead to the worst-case scenario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Solution: Require a Balance Condition that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ensures depth is always O(log n)	– strong enough!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is easy to maintain				– not too strong!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6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Height of an AVL tree?</a:t>
            </a:r>
            <a:endParaRPr/>
          </a:p>
        </p:txBody>
      </p:sp>
      <p:sp>
        <p:nvSpPr>
          <p:cNvPr id="778" name="Google Shape;778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Using the AVL balance property, we can determine the minimum number of nodes in an AVL tree of height </a:t>
            </a:r>
            <a:r>
              <a:rPr b="1" lang="en" sz="2200">
                <a:solidFill>
                  <a:srgbClr val="0000FF"/>
                </a:solidFill>
              </a:rPr>
              <a:t>h</a:t>
            </a:r>
            <a:endParaRPr b="1" sz="22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Let </a:t>
            </a:r>
            <a:r>
              <a:rPr b="1" lang="en" sz="2200"/>
              <a:t>S</a:t>
            </a:r>
            <a:r>
              <a:rPr lang="en" sz="2200"/>
              <a:t>(h) be the minimum # of nodes in an AVL tree of height </a:t>
            </a:r>
            <a:r>
              <a:rPr b="1" lang="en" sz="2200"/>
              <a:t>h</a:t>
            </a:r>
            <a:r>
              <a:rPr lang="en" sz="2200"/>
              <a:t>, then:</a:t>
            </a:r>
            <a:endParaRPr sz="22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sz="2200">
                <a:latin typeface="Courier New"/>
                <a:ea typeface="Courier New"/>
                <a:cs typeface="Courier New"/>
                <a:sym typeface="Courier New"/>
              </a:rPr>
              <a:t>(h) = </a:t>
            </a: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sz="2200">
                <a:latin typeface="Courier New"/>
                <a:ea typeface="Courier New"/>
                <a:cs typeface="Courier New"/>
                <a:sym typeface="Courier New"/>
              </a:rPr>
              <a:t>(h-1) + </a:t>
            </a: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sz="2200">
                <a:latin typeface="Courier New"/>
                <a:ea typeface="Courier New"/>
                <a:cs typeface="Courier New"/>
                <a:sym typeface="Courier New"/>
              </a:rPr>
              <a:t>(h-2) + 1</a:t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sz="2200">
                <a:latin typeface="Courier New"/>
                <a:ea typeface="Courier New"/>
                <a:cs typeface="Courier New"/>
                <a:sym typeface="Courier New"/>
              </a:rPr>
              <a:t>(0) = 1</a:t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lang="en" sz="2200">
                <a:latin typeface="Courier New"/>
                <a:ea typeface="Courier New"/>
                <a:cs typeface="Courier New"/>
                <a:sym typeface="Courier New"/>
              </a:rPr>
              <a:t>(1) = 2</a:t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779" name="Google Shape;779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0758" y="2959567"/>
            <a:ext cx="2995868" cy="734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7416" y="3578282"/>
            <a:ext cx="1267029" cy="1169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Golden Ratio</a:t>
            </a:r>
            <a:endParaRPr/>
          </a:p>
        </p:txBody>
      </p:sp>
      <p:sp>
        <p:nvSpPr>
          <p:cNvPr id="786" name="Google Shape;786;p43"/>
          <p:cNvSpPr txBox="1"/>
          <p:nvPr>
            <p:ph idx="1" type="body"/>
          </p:nvPr>
        </p:nvSpPr>
        <p:spPr>
          <a:xfrm>
            <a:off x="311700" y="1152475"/>
            <a:ext cx="8520600" cy="38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special number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Aside: Since the Renaissance, many artists and architects have proportioned their work (e.g., length:height) to approximate the </a:t>
            </a:r>
            <a:r>
              <a:rPr b="1" lang="en"/>
              <a:t>golden ratio</a:t>
            </a:r>
            <a:r>
              <a:rPr lang="en"/>
              <a:t>: If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(a+b)/a = a/b</a:t>
            </a:r>
            <a:r>
              <a:rPr lang="en"/>
              <a:t>, then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 = </a:t>
            </a:r>
            <a:r>
              <a:rPr b="1" lang="en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ϕ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need one special arithmetic fact about </a:t>
            </a:r>
            <a:r>
              <a:rPr b="1" lang="en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ϕ</a:t>
            </a:r>
            <a:r>
              <a:rPr lang="en"/>
              <a:t>:</a:t>
            </a:r>
            <a:endParaRPr/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ϕ</a:t>
            </a:r>
            <a:r>
              <a:rPr b="1" baseline="30000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	= ((1+5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1/2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)/2)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b="1" baseline="300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= (1 + 2*5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1/2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+ 5)/4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= (6 + 2*5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1/2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)/4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= (3 + 5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1/2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)/2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= 1 + (1 + 5</a:t>
            </a:r>
            <a:r>
              <a:rPr b="1" baseline="30000" lang="en">
                <a:latin typeface="Courier New"/>
                <a:ea typeface="Courier New"/>
                <a:cs typeface="Courier New"/>
                <a:sym typeface="Courier New"/>
              </a:rPr>
              <a:t>1/2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)/2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 + ϕ</a:t>
            </a:r>
            <a:endParaRPr b="1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787" name="Google Shape;787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1198" y="198875"/>
            <a:ext cx="4061100" cy="159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36425" y="3178547"/>
            <a:ext cx="3041600" cy="171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9" name="Google Shape;789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87499" y="3155906"/>
            <a:ext cx="1850479" cy="1864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Proof</a:t>
            </a:r>
            <a:endParaRPr/>
          </a:p>
        </p:txBody>
      </p:sp>
      <p:sp>
        <p:nvSpPr>
          <p:cNvPr id="795" name="Google Shape;795;p44"/>
          <p:cNvSpPr txBox="1"/>
          <p:nvPr>
            <p:ph idx="1" type="body"/>
          </p:nvPr>
        </p:nvSpPr>
        <p:spPr>
          <a:xfrm>
            <a:off x="311700" y="1152475"/>
            <a:ext cx="8520600" cy="385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Theorem: 	For all h ≥ 0, </a:t>
            </a:r>
            <a:r>
              <a:rPr lang="en" sz="2200">
                <a:solidFill>
                  <a:srgbClr val="0000FF"/>
                </a:solidFill>
              </a:rPr>
              <a:t>S(h) &gt; ϕ</a:t>
            </a:r>
            <a:r>
              <a:rPr baseline="30000" lang="en" sz="2200">
                <a:solidFill>
                  <a:srgbClr val="0000FF"/>
                </a:solidFill>
              </a:rPr>
              <a:t>h</a:t>
            </a:r>
            <a:r>
              <a:rPr lang="en" sz="2200">
                <a:solidFill>
                  <a:srgbClr val="0000FF"/>
                </a:solidFill>
              </a:rPr>
              <a:t> – 1</a:t>
            </a:r>
            <a:endParaRPr sz="22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Proof: 		By induction on h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Base cases:</a:t>
            </a:r>
            <a:endParaRPr sz="22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S(0) = 1 : 	1 &gt; </a:t>
            </a:r>
            <a:r>
              <a:rPr lang="en" sz="2200">
                <a:solidFill>
                  <a:srgbClr val="595959"/>
                </a:solidFill>
              </a:rPr>
              <a:t>ϕ</a:t>
            </a:r>
            <a:r>
              <a:rPr baseline="30000" lang="en" sz="2200"/>
              <a:t>0</a:t>
            </a:r>
            <a:r>
              <a:rPr lang="en" sz="2200"/>
              <a:t> – 1</a:t>
            </a:r>
            <a:endParaRPr sz="2200"/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1 &gt; 1 - 1</a:t>
            </a:r>
            <a:endParaRPr sz="2200"/>
          </a:p>
          <a:p>
            <a:pPr indent="45720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1 &gt; 0</a:t>
            </a:r>
            <a:endParaRPr sz="22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/>
              <a:t>S(1) = 2 :	2 &gt; ϕ</a:t>
            </a:r>
            <a:r>
              <a:rPr baseline="30000" lang="en" sz="2200"/>
              <a:t>1</a:t>
            </a:r>
            <a:r>
              <a:rPr lang="en" sz="2200"/>
              <a:t> – 1 </a:t>
            </a:r>
            <a:endParaRPr sz="2200"/>
          </a:p>
          <a:p>
            <a:pPr indent="457200" lvl="0" marL="13716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2 &gt; approx 0.62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Proof</a:t>
            </a:r>
            <a:endParaRPr/>
          </a:p>
        </p:txBody>
      </p:sp>
      <p:sp>
        <p:nvSpPr>
          <p:cNvPr id="801" name="Google Shape;801;p45"/>
          <p:cNvSpPr txBox="1"/>
          <p:nvPr>
            <p:ph idx="1" type="body"/>
          </p:nvPr>
        </p:nvSpPr>
        <p:spPr>
          <a:xfrm>
            <a:off x="311700" y="1152475"/>
            <a:ext cx="8520600" cy="381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Inductive case (k &gt; 1):</a:t>
            </a:r>
            <a:br>
              <a:rPr lang="en"/>
            </a:br>
            <a:r>
              <a:rPr lang="en"/>
              <a:t>	Show S(k+1) &gt; ϕ</a:t>
            </a:r>
            <a:r>
              <a:rPr baseline="30000" lang="en"/>
              <a:t>k+1</a:t>
            </a:r>
            <a:r>
              <a:rPr lang="en"/>
              <a:t> – 1 assuming S(k) &gt; ϕ</a:t>
            </a:r>
            <a:r>
              <a:rPr baseline="30000" lang="en"/>
              <a:t>k</a:t>
            </a:r>
            <a:r>
              <a:rPr lang="en"/>
              <a:t> – 1 and S(k-1) &gt; ϕ</a:t>
            </a:r>
            <a:r>
              <a:rPr baseline="30000" lang="en"/>
              <a:t>k-1</a:t>
            </a:r>
            <a:r>
              <a:rPr lang="en"/>
              <a:t> – 1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</a:rPr>
              <a:t>S(k+1)</a:t>
            </a:r>
            <a:r>
              <a:rPr lang="en"/>
              <a:t> 	= 1 + S(k) + S(k-1) 	by definition of S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</a:rPr>
              <a:t>&gt;</a:t>
            </a:r>
            <a:r>
              <a:rPr lang="en"/>
              <a:t> 1 + ϕ</a:t>
            </a:r>
            <a:r>
              <a:rPr baseline="30000" lang="en"/>
              <a:t>k</a:t>
            </a:r>
            <a:r>
              <a:rPr lang="en"/>
              <a:t> – 1 + ϕ</a:t>
            </a:r>
            <a:r>
              <a:rPr baseline="30000" lang="en"/>
              <a:t>k-1</a:t>
            </a:r>
            <a:r>
              <a:rPr lang="en"/>
              <a:t> – 1 	by induction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= ϕ</a:t>
            </a:r>
            <a:r>
              <a:rPr baseline="30000" lang="en"/>
              <a:t>k</a:t>
            </a:r>
            <a:r>
              <a:rPr lang="en"/>
              <a:t> + ϕ</a:t>
            </a:r>
            <a:r>
              <a:rPr baseline="30000" lang="en"/>
              <a:t>k-1</a:t>
            </a:r>
            <a:r>
              <a:rPr lang="en"/>
              <a:t> – 1 		by arithmetic (1-1=0)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= ϕ</a:t>
            </a:r>
            <a:r>
              <a:rPr baseline="30000" lang="en"/>
              <a:t>k-1</a:t>
            </a:r>
            <a:r>
              <a:rPr lang="en"/>
              <a:t> (ϕ + 1) – 1 		by arithmetic (factor ϕ</a:t>
            </a:r>
            <a:r>
              <a:rPr baseline="30000" lang="en"/>
              <a:t>k-1</a:t>
            </a:r>
            <a:r>
              <a:rPr lang="en"/>
              <a:t> )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= ϕ</a:t>
            </a:r>
            <a:r>
              <a:rPr baseline="30000" lang="en"/>
              <a:t>k-1</a:t>
            </a:r>
            <a:r>
              <a:rPr lang="en"/>
              <a:t> ϕ</a:t>
            </a:r>
            <a:r>
              <a:rPr baseline="30000" lang="en"/>
              <a:t>2</a:t>
            </a:r>
            <a:r>
              <a:rPr lang="en"/>
              <a:t> – 1 			by special property of ϕ:   ϕ</a:t>
            </a:r>
            <a:r>
              <a:rPr baseline="30000" lang="en"/>
              <a:t>2</a:t>
            </a:r>
            <a:r>
              <a:rPr lang="en"/>
              <a:t> = 1 + ϕ</a:t>
            </a:r>
            <a:endParaRPr/>
          </a:p>
          <a:p>
            <a:pPr indent="45720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= </a:t>
            </a:r>
            <a:r>
              <a:rPr lang="en">
                <a:solidFill>
                  <a:srgbClr val="0000FF"/>
                </a:solidFill>
              </a:rPr>
              <a:t>ϕ</a:t>
            </a:r>
            <a:r>
              <a:rPr baseline="30000" lang="en">
                <a:solidFill>
                  <a:srgbClr val="0000FF"/>
                </a:solidFill>
              </a:rPr>
              <a:t>k+1</a:t>
            </a:r>
            <a:r>
              <a:rPr lang="en">
                <a:solidFill>
                  <a:srgbClr val="0000FF"/>
                </a:solidFill>
              </a:rPr>
              <a:t> – 1</a:t>
            </a:r>
            <a:r>
              <a:rPr lang="en"/>
              <a:t> 			by arithmetic (add exponents)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5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 news</a:t>
            </a:r>
            <a:endParaRPr/>
          </a:p>
        </p:txBody>
      </p:sp>
      <p:sp>
        <p:nvSpPr>
          <p:cNvPr id="807" name="Google Shape;807;p46"/>
          <p:cNvSpPr txBox="1"/>
          <p:nvPr>
            <p:ph idx="1" type="body"/>
          </p:nvPr>
        </p:nvSpPr>
        <p:spPr>
          <a:xfrm>
            <a:off x="311700" y="1152475"/>
            <a:ext cx="8520600" cy="381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know S(k) &gt; ϕ</a:t>
            </a:r>
            <a:r>
              <a:rPr baseline="30000" lang="en"/>
              <a:t>k</a:t>
            </a:r>
            <a:r>
              <a:rPr lang="en"/>
              <a:t> – 1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Remember that S(h) represented the </a:t>
            </a:r>
            <a:r>
              <a:rPr i="1" lang="en"/>
              <a:t>minimum number of nodes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Therefore in Big-O speak: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n &gt; ϕ</a:t>
            </a:r>
            <a:r>
              <a:rPr baseline="30000" lang="en"/>
              <a:t>h</a:t>
            </a:r>
            <a:r>
              <a:rPr lang="en"/>
              <a:t> – 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n &gt; ϕ</a:t>
            </a:r>
            <a:r>
              <a:rPr baseline="30000" lang="en"/>
              <a:t>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log</a:t>
            </a:r>
            <a:r>
              <a:rPr baseline="-25000" lang="en"/>
              <a:t>ϕ</a:t>
            </a:r>
            <a:r>
              <a:rPr lang="en"/>
              <a:t>(n) &gt; 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Therefore the </a:t>
            </a:r>
            <a:r>
              <a:rPr i="1" lang="en"/>
              <a:t>height</a:t>
            </a:r>
            <a:r>
              <a:rPr lang="en"/>
              <a:t> of an AVL tree is bounded by log n - which means our find, insert and delete operations are all log n!</a:t>
            </a:r>
            <a:endParaRPr/>
          </a:p>
        </p:txBody>
      </p:sp>
      <p:pic>
        <p:nvPicPr>
          <p:cNvPr id="808" name="Google Shape;808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3420" y="2519658"/>
            <a:ext cx="2407750" cy="107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 4: Single and Double Rotations:</a:t>
            </a:r>
            <a:endParaRPr/>
          </a:p>
        </p:txBody>
      </p:sp>
      <p:sp>
        <p:nvSpPr>
          <p:cNvPr id="814" name="Google Shape;814;p47"/>
          <p:cNvSpPr txBox="1"/>
          <p:nvPr>
            <p:ph idx="1" type="body"/>
          </p:nvPr>
        </p:nvSpPr>
        <p:spPr>
          <a:xfrm>
            <a:off x="311700" y="1152475"/>
            <a:ext cx="3402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Inserting what integer values would cause the tree to need a: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Single rotation?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Double rotation?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No rotation?</a:t>
            </a:r>
            <a:endParaRPr/>
          </a:p>
        </p:txBody>
      </p:sp>
      <p:pic>
        <p:nvPicPr>
          <p:cNvPr id="815" name="Google Shape;815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5779" y="1225375"/>
            <a:ext cx="5256525" cy="327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6" name="Google Shape;816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9168" y="4301946"/>
            <a:ext cx="529392" cy="614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7" name="Google Shape;817;p4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30212" y="3246368"/>
            <a:ext cx="2466800" cy="1684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8" name="Google Shape;818;p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25329" y="1881054"/>
            <a:ext cx="1005911" cy="866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" name="Google Shape;819;p4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30327" y="3601022"/>
            <a:ext cx="490515" cy="80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0" name="Google Shape;820;p4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959018" y="1852210"/>
            <a:ext cx="968189" cy="933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1" name="Google Shape;821;p4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030197" y="2623053"/>
            <a:ext cx="364579" cy="897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Balance Conditions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Left and right subtrees of the root have equal number of nodes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Left and right subtrees of the root have equal height</a:t>
            </a:r>
            <a:endParaRPr sz="2200"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2693" y="1629934"/>
            <a:ext cx="1613789" cy="14111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Balance Conditions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0050" lvl="0" marL="4000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3.  Left and right subtrees of every node have equal number of nodes</a:t>
            </a:r>
            <a:endParaRPr sz="2200"/>
          </a:p>
          <a:p>
            <a:pPr indent="-400050" lvl="0" marL="40005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400050" lvl="0" marL="40005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4.  Left and right subtrees of every node have equal height</a:t>
            </a:r>
            <a:endParaRPr sz="2200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8304" y="1847034"/>
            <a:ext cx="736989" cy="498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4561" y="2262182"/>
            <a:ext cx="1839837" cy="1986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AVL Balance Condition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9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Left and right subtrees of </a:t>
            </a:r>
            <a:r>
              <a:rPr i="1" lang="en" sz="2100"/>
              <a:t>every node</a:t>
            </a:r>
            <a:r>
              <a:rPr lang="en" sz="2100"/>
              <a:t> have </a:t>
            </a:r>
            <a:r>
              <a:rPr i="1" lang="en" sz="2100"/>
              <a:t>heights</a:t>
            </a:r>
            <a:br>
              <a:rPr lang="en" sz="2100"/>
            </a:br>
            <a:r>
              <a:rPr b="1" lang="en" sz="2100"/>
              <a:t>differing by at most 1</a:t>
            </a:r>
            <a:endParaRPr b="1"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 u="sng"/>
              <a:t>Definition</a:t>
            </a:r>
            <a:r>
              <a:rPr lang="en" sz="2100"/>
              <a:t>: </a:t>
            </a:r>
            <a:r>
              <a:rPr b="1" lang="en" sz="2100"/>
              <a:t>balance</a:t>
            </a:r>
            <a:r>
              <a:rPr lang="en" sz="2100"/>
              <a:t>(</a:t>
            </a:r>
            <a:r>
              <a:rPr i="1" lang="en" sz="2100"/>
              <a:t>node</a:t>
            </a:r>
            <a:r>
              <a:rPr lang="en" sz="2100"/>
              <a:t>) = height(</a:t>
            </a:r>
            <a:r>
              <a:rPr i="1" lang="en" sz="2100"/>
              <a:t>node</a:t>
            </a:r>
            <a:r>
              <a:rPr lang="en" sz="2100"/>
              <a:t>.left) – height(</a:t>
            </a:r>
            <a:r>
              <a:rPr i="1" lang="en" sz="2100"/>
              <a:t>node</a:t>
            </a:r>
            <a:r>
              <a:rPr lang="en" sz="2100"/>
              <a:t>.right)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AVL </a:t>
            </a:r>
            <a:r>
              <a:rPr lang="en" sz="2100" u="sng"/>
              <a:t>property</a:t>
            </a:r>
            <a:r>
              <a:rPr lang="en" sz="2100"/>
              <a:t>: </a:t>
            </a:r>
            <a:r>
              <a:rPr b="1" lang="en" sz="2100">
                <a:solidFill>
                  <a:srgbClr val="0000FF"/>
                </a:solidFill>
              </a:rPr>
              <a:t>for every node x, 	–1 ≤ balance(x) ≤ 1</a:t>
            </a:r>
            <a:endParaRPr b="1" sz="2100">
              <a:solidFill>
                <a:srgbClr val="0000FF"/>
              </a:solidFill>
            </a:endParaRPr>
          </a:p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Ensures small depth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We will prove this by showing that an AVL tree of height h must have a number of nodes </a:t>
            </a:r>
            <a:r>
              <a:rPr i="1" lang="en" sz="1900"/>
              <a:t>exponential</a:t>
            </a:r>
            <a:r>
              <a:rPr lang="en" sz="1900"/>
              <a:t> in h</a:t>
            </a:r>
            <a:endParaRPr sz="19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Easy (well, efficient) to maintain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Using single and double rotations</a:t>
            </a:r>
            <a:endParaRPr sz="1900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9667" y="855009"/>
            <a:ext cx="747099" cy="105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4401" y="1518626"/>
            <a:ext cx="5874170" cy="489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32370" y="2393695"/>
            <a:ext cx="2003439" cy="217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53494" y="2847427"/>
            <a:ext cx="2291719" cy="335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15803" y="3156578"/>
            <a:ext cx="406276" cy="8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69496" y="4215675"/>
            <a:ext cx="189568" cy="772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AVL Tree Data Structure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4803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 u="sng"/>
              <a:t>Structural properties</a:t>
            </a:r>
            <a:endParaRPr sz="1900" u="sng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Binary tree property (0,1, or 2 children)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AutoNum type="arabicPeriod"/>
            </a:pPr>
            <a:r>
              <a:rPr lang="en" sz="1900">
                <a:solidFill>
                  <a:srgbClr val="0000FF"/>
                </a:solidFill>
              </a:rPr>
              <a:t>Heights of left and right subtrees of every node differ by at most 1</a:t>
            </a:r>
            <a:endParaRPr sz="19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0000FF"/>
                </a:solidFill>
              </a:rPr>
              <a:t>Result:</a:t>
            </a:r>
            <a:br>
              <a:rPr lang="en" sz="1900">
                <a:solidFill>
                  <a:srgbClr val="0000FF"/>
                </a:solidFill>
              </a:rPr>
            </a:br>
            <a:r>
              <a:rPr lang="en" sz="1900">
                <a:solidFill>
                  <a:srgbClr val="0000FF"/>
                </a:solidFill>
              </a:rPr>
              <a:t>	Worst case depth of any node is:</a:t>
            </a:r>
            <a:br>
              <a:rPr lang="en" sz="1900">
                <a:solidFill>
                  <a:srgbClr val="0000FF"/>
                </a:solidFill>
              </a:rPr>
            </a:br>
            <a:r>
              <a:rPr lang="en" sz="1900">
                <a:solidFill>
                  <a:srgbClr val="0000FF"/>
                </a:solidFill>
              </a:rPr>
              <a:t>		O(log n)</a:t>
            </a:r>
            <a:endParaRPr sz="19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 u="sng"/>
              <a:t>Ordering property:</a:t>
            </a:r>
            <a:endParaRPr sz="1900" u="sng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Same as for BST</a:t>
            </a:r>
            <a:endParaRPr sz="1900"/>
          </a:p>
        </p:txBody>
      </p:sp>
      <p:grpSp>
        <p:nvGrpSpPr>
          <p:cNvPr id="102" name="Google Shape;102;p19"/>
          <p:cNvGrpSpPr/>
          <p:nvPr/>
        </p:nvGrpSpPr>
        <p:grpSpPr>
          <a:xfrm>
            <a:off x="5330346" y="1227281"/>
            <a:ext cx="3781403" cy="3546213"/>
            <a:chOff x="5330346" y="1227281"/>
            <a:chExt cx="3781403" cy="3546213"/>
          </a:xfrm>
        </p:grpSpPr>
        <p:grpSp>
          <p:nvGrpSpPr>
            <p:cNvPr id="103" name="Google Shape;103;p19"/>
            <p:cNvGrpSpPr/>
            <p:nvPr/>
          </p:nvGrpSpPr>
          <p:grpSpPr>
            <a:xfrm>
              <a:off x="5330346" y="1227281"/>
              <a:ext cx="3781403" cy="3546213"/>
              <a:chOff x="5490571" y="661106"/>
              <a:chExt cx="3781403" cy="3546213"/>
            </a:xfrm>
          </p:grpSpPr>
          <p:grpSp>
            <p:nvGrpSpPr>
              <p:cNvPr id="104" name="Google Shape;104;p19"/>
              <p:cNvGrpSpPr/>
              <p:nvPr/>
            </p:nvGrpSpPr>
            <p:grpSpPr>
              <a:xfrm>
                <a:off x="5490571" y="661106"/>
                <a:ext cx="3781403" cy="3546213"/>
                <a:chOff x="5537784" y="1540675"/>
                <a:chExt cx="3175515" cy="3198244"/>
              </a:xfrm>
            </p:grpSpPr>
            <p:sp>
              <p:nvSpPr>
                <p:cNvPr id="105" name="Google Shape;105;p19"/>
                <p:cNvSpPr/>
                <p:nvPr/>
              </p:nvSpPr>
              <p:spPr>
                <a:xfrm>
                  <a:off x="6714459" y="1540675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8</a:t>
                  </a:r>
                  <a:endParaRPr b="1"/>
                </a:p>
              </p:txBody>
            </p:sp>
            <p:grpSp>
              <p:nvGrpSpPr>
                <p:cNvPr id="106" name="Google Shape;106;p19"/>
                <p:cNvGrpSpPr/>
                <p:nvPr/>
              </p:nvGrpSpPr>
              <p:grpSpPr>
                <a:xfrm>
                  <a:off x="5537784" y="2186856"/>
                  <a:ext cx="1086975" cy="1190650"/>
                  <a:chOff x="6312659" y="3599056"/>
                  <a:chExt cx="1086975" cy="1190650"/>
                </a:xfrm>
              </p:grpSpPr>
              <p:grpSp>
                <p:nvGrpSpPr>
                  <p:cNvPr id="107" name="Google Shape;107;p19"/>
                  <p:cNvGrpSpPr/>
                  <p:nvPr/>
                </p:nvGrpSpPr>
                <p:grpSpPr>
                  <a:xfrm>
                    <a:off x="6312659" y="4332506"/>
                    <a:ext cx="1086975" cy="457200"/>
                    <a:chOff x="6312659" y="4332506"/>
                    <a:chExt cx="1086975" cy="457200"/>
                  </a:xfrm>
                </p:grpSpPr>
                <p:sp>
                  <p:nvSpPr>
                    <p:cNvPr id="108" name="Google Shape;108;p19"/>
                    <p:cNvSpPr/>
                    <p:nvPr/>
                  </p:nvSpPr>
                  <p:spPr>
                    <a:xfrm>
                      <a:off x="6312659" y="4332506"/>
                      <a:ext cx="457200" cy="4572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cap="flat" cmpd="sng" w="38100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2</a:t>
                      </a:r>
                      <a:endParaRPr b="1"/>
                    </a:p>
                  </p:txBody>
                </p:sp>
                <p:sp>
                  <p:nvSpPr>
                    <p:cNvPr id="109" name="Google Shape;109;p19"/>
                    <p:cNvSpPr/>
                    <p:nvPr/>
                  </p:nvSpPr>
                  <p:spPr>
                    <a:xfrm>
                      <a:off x="6942434" y="4332506"/>
                      <a:ext cx="457200" cy="4572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cap="flat" cmpd="sng" w="38100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6</a:t>
                      </a:r>
                      <a:endParaRPr b="1"/>
                    </a:p>
                  </p:txBody>
                </p:sp>
              </p:grpSp>
              <p:sp>
                <p:nvSpPr>
                  <p:cNvPr id="110" name="Google Shape;110;p19"/>
                  <p:cNvSpPr/>
                  <p:nvPr/>
                </p:nvSpPr>
                <p:spPr>
                  <a:xfrm>
                    <a:off x="6627547" y="3599056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5</a:t>
                    </a:r>
                    <a:endParaRPr b="1"/>
                  </a:p>
                </p:txBody>
              </p:sp>
              <p:cxnSp>
                <p:nvCxnSpPr>
                  <p:cNvPr id="111" name="Google Shape;111;p19"/>
                  <p:cNvCxnSpPr>
                    <a:stCxn id="110" idx="3"/>
                    <a:endCxn id="108" idx="0"/>
                  </p:cNvCxnSpPr>
                  <p:nvPr/>
                </p:nvCxnSpPr>
                <p:spPr>
                  <a:xfrm flipH="1">
                    <a:off x="6541202" y="3989301"/>
                    <a:ext cx="153300" cy="3432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595959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  <p:cxnSp>
                <p:nvCxnSpPr>
                  <p:cNvPr id="112" name="Google Shape;112;p19"/>
                  <p:cNvCxnSpPr>
                    <a:stCxn id="110" idx="5"/>
                    <a:endCxn id="109" idx="0"/>
                  </p:cNvCxnSpPr>
                  <p:nvPr/>
                </p:nvCxnSpPr>
                <p:spPr>
                  <a:xfrm>
                    <a:off x="7017791" y="3989301"/>
                    <a:ext cx="153300" cy="34320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rgbClr val="595959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grpSp>
              <p:nvGrpSpPr>
                <p:cNvPr id="113" name="Google Shape;113;p19"/>
                <p:cNvGrpSpPr/>
                <p:nvPr/>
              </p:nvGrpSpPr>
              <p:grpSpPr>
                <a:xfrm>
                  <a:off x="7507743" y="3597771"/>
                  <a:ext cx="1205557" cy="1141148"/>
                  <a:chOff x="7507743" y="3597771"/>
                  <a:chExt cx="1205557" cy="1141148"/>
                </a:xfrm>
              </p:grpSpPr>
              <p:grpSp>
                <p:nvGrpSpPr>
                  <p:cNvPr id="114" name="Google Shape;114;p19"/>
                  <p:cNvGrpSpPr/>
                  <p:nvPr/>
                </p:nvGrpSpPr>
                <p:grpSpPr>
                  <a:xfrm>
                    <a:off x="7507743" y="3597771"/>
                    <a:ext cx="1205557" cy="1141148"/>
                    <a:chOff x="7507743" y="3597771"/>
                    <a:chExt cx="1205557" cy="1141148"/>
                  </a:xfrm>
                </p:grpSpPr>
                <p:sp>
                  <p:nvSpPr>
                    <p:cNvPr id="115" name="Google Shape;115;p19"/>
                    <p:cNvSpPr/>
                    <p:nvPr/>
                  </p:nvSpPr>
                  <p:spPr>
                    <a:xfrm>
                      <a:off x="8256099" y="4281719"/>
                      <a:ext cx="457200" cy="4572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cap="flat" cmpd="sng" w="38100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15</a:t>
                      </a:r>
                      <a:endParaRPr b="1"/>
                    </a:p>
                  </p:txBody>
                </p:sp>
                <p:sp>
                  <p:nvSpPr>
                    <p:cNvPr id="116" name="Google Shape;116;p19"/>
                    <p:cNvSpPr/>
                    <p:nvPr/>
                  </p:nvSpPr>
                  <p:spPr>
                    <a:xfrm>
                      <a:off x="7507743" y="3597771"/>
                      <a:ext cx="457200" cy="4572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cap="flat" cmpd="sng" w="38100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12</a:t>
                      </a:r>
                      <a:endParaRPr b="1"/>
                    </a:p>
                  </p:txBody>
                </p:sp>
                <p:cxnSp>
                  <p:nvCxnSpPr>
                    <p:cNvPr id="117" name="Google Shape;117;p19"/>
                    <p:cNvCxnSpPr>
                      <a:stCxn id="118" idx="5"/>
                      <a:endCxn id="115" idx="0"/>
                    </p:cNvCxnSpPr>
                    <p:nvPr/>
                  </p:nvCxnSpPr>
                  <p:spPr>
                    <a:xfrm>
                      <a:off x="8394073" y="3988015"/>
                      <a:ext cx="90600" cy="293700"/>
                    </a:xfrm>
                    <a:prstGeom prst="straightConnector1">
                      <a:avLst/>
                    </a:prstGeom>
                    <a:noFill/>
                    <a:ln cap="flat" cmpd="sng" w="19050">
                      <a:solidFill>
                        <a:srgbClr val="595959"/>
                      </a:solidFill>
                      <a:prstDash val="solid"/>
                      <a:round/>
                      <a:headEnd len="med" w="med" type="none"/>
                      <a:tailEnd len="med" w="med" type="triangle"/>
                    </a:ln>
                  </p:spPr>
                </p:cxnSp>
              </p:grpSp>
              <p:sp>
                <p:nvSpPr>
                  <p:cNvPr id="118" name="Google Shape;118;p19"/>
                  <p:cNvSpPr/>
                  <p:nvPr/>
                </p:nvSpPr>
                <p:spPr>
                  <a:xfrm>
                    <a:off x="8003829" y="3597771"/>
                    <a:ext cx="457200" cy="4572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38100">
                    <a:solidFill>
                      <a:srgbClr val="595959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/>
                      <a:t>14</a:t>
                    </a:r>
                    <a:endParaRPr b="1"/>
                  </a:p>
                </p:txBody>
              </p:sp>
            </p:grpSp>
            <p:sp>
              <p:nvSpPr>
                <p:cNvPr id="119" name="Google Shape;119;p19"/>
                <p:cNvSpPr/>
                <p:nvPr/>
              </p:nvSpPr>
              <p:spPr>
                <a:xfrm>
                  <a:off x="7732342" y="2920292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13</a:t>
                  </a:r>
                  <a:endParaRPr b="1"/>
                </a:p>
              </p:txBody>
            </p:sp>
            <p:cxnSp>
              <p:nvCxnSpPr>
                <p:cNvPr id="120" name="Google Shape;120;p19"/>
                <p:cNvCxnSpPr>
                  <a:stCxn id="119" idx="3"/>
                  <a:endCxn id="116" idx="0"/>
                </p:cNvCxnSpPr>
                <p:nvPr/>
              </p:nvCxnSpPr>
              <p:spPr>
                <a:xfrm flipH="1">
                  <a:off x="7736297" y="3310537"/>
                  <a:ext cx="63000" cy="287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121" name="Google Shape;121;p19"/>
                <p:cNvCxnSpPr>
                  <a:stCxn id="119" idx="5"/>
                  <a:endCxn id="118" idx="0"/>
                </p:cNvCxnSpPr>
                <p:nvPr/>
              </p:nvCxnSpPr>
              <p:spPr>
                <a:xfrm>
                  <a:off x="8122586" y="3310537"/>
                  <a:ext cx="109800" cy="287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sp>
              <p:nvSpPr>
                <p:cNvPr id="122" name="Google Shape;122;p19"/>
                <p:cNvSpPr/>
                <p:nvPr/>
              </p:nvSpPr>
              <p:spPr>
                <a:xfrm>
                  <a:off x="7468856" y="2158017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11</a:t>
                  </a:r>
                  <a:endParaRPr b="1"/>
                </a:p>
              </p:txBody>
            </p:sp>
            <p:cxnSp>
              <p:nvCxnSpPr>
                <p:cNvPr id="123" name="Google Shape;123;p19"/>
                <p:cNvCxnSpPr>
                  <a:stCxn id="122" idx="5"/>
                  <a:endCxn id="119" idx="0"/>
                </p:cNvCxnSpPr>
                <p:nvPr/>
              </p:nvCxnSpPr>
              <p:spPr>
                <a:xfrm>
                  <a:off x="7859100" y="2548262"/>
                  <a:ext cx="101700" cy="3720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124" name="Google Shape;124;p19"/>
                <p:cNvCxnSpPr>
                  <a:stCxn id="105" idx="3"/>
                  <a:endCxn id="110" idx="0"/>
                </p:cNvCxnSpPr>
                <p:nvPr/>
              </p:nvCxnSpPr>
              <p:spPr>
                <a:xfrm flipH="1">
                  <a:off x="6081215" y="1930920"/>
                  <a:ext cx="700200" cy="2559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  <p:cxnSp>
              <p:nvCxnSpPr>
                <p:cNvPr id="125" name="Google Shape;125;p19"/>
                <p:cNvCxnSpPr>
                  <a:stCxn id="105" idx="5"/>
                  <a:endCxn id="122" idx="0"/>
                </p:cNvCxnSpPr>
                <p:nvPr/>
              </p:nvCxnSpPr>
              <p:spPr>
                <a:xfrm>
                  <a:off x="7104704" y="1930920"/>
                  <a:ext cx="592800" cy="2271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126" name="Google Shape;126;p19"/>
              <p:cNvSpPr/>
              <p:nvPr/>
            </p:nvSpPr>
            <p:spPr>
              <a:xfrm>
                <a:off x="5749796" y="2984191"/>
                <a:ext cx="544500" cy="5070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4</a:t>
                </a:r>
                <a:endParaRPr b="1"/>
              </a:p>
            </p:txBody>
          </p:sp>
          <p:sp>
            <p:nvSpPr>
              <p:cNvPr id="127" name="Google Shape;127;p19"/>
              <p:cNvSpPr/>
              <p:nvPr/>
            </p:nvSpPr>
            <p:spPr>
              <a:xfrm>
                <a:off x="6537583" y="2991778"/>
                <a:ext cx="544500" cy="5070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7</a:t>
                </a:r>
                <a:endParaRPr b="1"/>
              </a:p>
            </p:txBody>
          </p:sp>
          <p:cxnSp>
            <p:nvCxnSpPr>
              <p:cNvPr id="128" name="Google Shape;128;p19"/>
              <p:cNvCxnSpPr>
                <a:stCxn id="108" idx="5"/>
                <a:endCxn id="126" idx="0"/>
              </p:cNvCxnSpPr>
              <p:nvPr/>
            </p:nvCxnSpPr>
            <p:spPr>
              <a:xfrm>
                <a:off x="5955274" y="2623544"/>
                <a:ext cx="66900" cy="360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29" name="Google Shape;129;p19"/>
              <p:cNvCxnSpPr>
                <a:stCxn id="109" idx="5"/>
                <a:endCxn id="127" idx="0"/>
              </p:cNvCxnSpPr>
              <p:nvPr/>
            </p:nvCxnSpPr>
            <p:spPr>
              <a:xfrm>
                <a:off x="6705210" y="2623544"/>
                <a:ext cx="104700" cy="368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130" name="Google Shape;130;p19"/>
            <p:cNvSpPr/>
            <p:nvPr/>
          </p:nvSpPr>
          <p:spPr>
            <a:xfrm>
              <a:off x="7308267" y="2774338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10</a:t>
              </a:r>
              <a:endParaRPr b="1"/>
            </a:p>
          </p:txBody>
        </p:sp>
        <p:sp>
          <p:nvSpPr>
            <p:cNvPr id="131" name="Google Shape;131;p19"/>
            <p:cNvSpPr/>
            <p:nvPr/>
          </p:nvSpPr>
          <p:spPr>
            <a:xfrm>
              <a:off x="7009167" y="3547351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9</a:t>
              </a:r>
              <a:endParaRPr b="1"/>
            </a:p>
          </p:txBody>
        </p:sp>
        <p:cxnSp>
          <p:nvCxnSpPr>
            <p:cNvPr id="132" name="Google Shape;132;p19"/>
            <p:cNvCxnSpPr>
              <a:stCxn id="122" idx="3"/>
              <a:endCxn id="130" idx="0"/>
            </p:cNvCxnSpPr>
            <p:nvPr/>
          </p:nvCxnSpPr>
          <p:spPr>
            <a:xfrm flipH="1">
              <a:off x="7580596" y="2344494"/>
              <a:ext cx="129000" cy="4299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33" name="Google Shape;133;p19"/>
            <p:cNvCxnSpPr>
              <a:stCxn id="130" idx="3"/>
              <a:endCxn id="131" idx="0"/>
            </p:cNvCxnSpPr>
            <p:nvPr/>
          </p:nvCxnSpPr>
          <p:spPr>
            <a:xfrm flipH="1">
              <a:off x="7281507" y="3207090"/>
              <a:ext cx="106500" cy="3402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134" name="Google Shape;13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6239" y="4770456"/>
            <a:ext cx="1807916" cy="49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80415" y="3197452"/>
            <a:ext cx="490032" cy="833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92151" y="3084654"/>
            <a:ext cx="737216" cy="1074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77178" y="2254568"/>
            <a:ext cx="1106495" cy="138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98397" y="2089291"/>
            <a:ext cx="203354" cy="238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051689" y="3385196"/>
            <a:ext cx="834347" cy="1332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472591" y="2930904"/>
            <a:ext cx="1297346" cy="666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226860" y="2176680"/>
            <a:ext cx="803714" cy="1027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862846" y="1534922"/>
            <a:ext cx="1601387" cy="916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346713" y="1518150"/>
            <a:ext cx="142085" cy="255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Ex1: An AVL tree?</a:t>
            </a:r>
            <a:endParaRPr/>
          </a:p>
        </p:txBody>
      </p:sp>
      <p:grpSp>
        <p:nvGrpSpPr>
          <p:cNvPr id="149" name="Google Shape;149;p20"/>
          <p:cNvGrpSpPr/>
          <p:nvPr/>
        </p:nvGrpSpPr>
        <p:grpSpPr>
          <a:xfrm>
            <a:off x="2224096" y="1205856"/>
            <a:ext cx="4700200" cy="2787851"/>
            <a:chOff x="4873146" y="1227281"/>
            <a:chExt cx="4700200" cy="2787851"/>
          </a:xfrm>
        </p:grpSpPr>
        <p:grpSp>
          <p:nvGrpSpPr>
            <p:cNvPr id="150" name="Google Shape;150;p20"/>
            <p:cNvGrpSpPr/>
            <p:nvPr/>
          </p:nvGrpSpPr>
          <p:grpSpPr>
            <a:xfrm>
              <a:off x="4873146" y="1227281"/>
              <a:ext cx="4700200" cy="2787851"/>
              <a:chOff x="5153841" y="1540675"/>
              <a:chExt cx="3947094" cy="2514296"/>
            </a:xfrm>
          </p:grpSpPr>
          <p:sp>
            <p:nvSpPr>
              <p:cNvPr id="151" name="Google Shape;151;p20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6</a:t>
                </a:r>
                <a:endParaRPr b="1"/>
              </a:p>
            </p:txBody>
          </p:sp>
          <p:grpSp>
            <p:nvGrpSpPr>
              <p:cNvPr id="152" name="Google Shape;152;p20"/>
              <p:cNvGrpSpPr/>
              <p:nvPr/>
            </p:nvGrpSpPr>
            <p:grpSpPr>
              <a:xfrm>
                <a:off x="5153841" y="2186856"/>
                <a:ext cx="1156031" cy="1190650"/>
                <a:chOff x="5928716" y="3599056"/>
                <a:chExt cx="1156031" cy="1190650"/>
              </a:xfrm>
            </p:grpSpPr>
            <p:sp>
              <p:nvSpPr>
                <p:cNvPr id="153" name="Google Shape;153;p20"/>
                <p:cNvSpPr/>
                <p:nvPr/>
              </p:nvSpPr>
              <p:spPr>
                <a:xfrm>
                  <a:off x="5928716" y="433250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</a:t>
                  </a:r>
                  <a:endParaRPr b="1"/>
                </a:p>
              </p:txBody>
            </p:sp>
            <p:sp>
              <p:nvSpPr>
                <p:cNvPr id="154" name="Google Shape;154;p20"/>
                <p:cNvSpPr/>
                <p:nvPr/>
              </p:nvSpPr>
              <p:spPr>
                <a:xfrm>
                  <a:off x="6627547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4</a:t>
                  </a:r>
                  <a:endParaRPr b="1"/>
                </a:p>
              </p:txBody>
            </p:sp>
            <p:cxnSp>
              <p:nvCxnSpPr>
                <p:cNvPr id="155" name="Google Shape;155;p20"/>
                <p:cNvCxnSpPr>
                  <a:stCxn id="154" idx="3"/>
                  <a:endCxn id="153" idx="0"/>
                </p:cNvCxnSpPr>
                <p:nvPr/>
              </p:nvCxnSpPr>
              <p:spPr>
                <a:xfrm flipH="1">
                  <a:off x="6157202" y="3989301"/>
                  <a:ext cx="537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grpSp>
            <p:nvGrpSpPr>
              <p:cNvPr id="156" name="Google Shape;156;p20"/>
              <p:cNvGrpSpPr/>
              <p:nvPr/>
            </p:nvGrpSpPr>
            <p:grpSpPr>
              <a:xfrm>
                <a:off x="7571733" y="3597771"/>
                <a:ext cx="1529201" cy="457200"/>
                <a:chOff x="7571733" y="3597771"/>
                <a:chExt cx="1529201" cy="457200"/>
              </a:xfrm>
            </p:grpSpPr>
            <p:sp>
              <p:nvSpPr>
                <p:cNvPr id="157" name="Google Shape;157;p20"/>
                <p:cNvSpPr/>
                <p:nvPr/>
              </p:nvSpPr>
              <p:spPr>
                <a:xfrm>
                  <a:off x="7571733" y="3597771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10</a:t>
                  </a:r>
                  <a:endParaRPr b="1"/>
                </a:p>
              </p:txBody>
            </p:sp>
            <p:sp>
              <p:nvSpPr>
                <p:cNvPr id="158" name="Google Shape;158;p20"/>
                <p:cNvSpPr/>
                <p:nvPr/>
              </p:nvSpPr>
              <p:spPr>
                <a:xfrm>
                  <a:off x="8643735" y="3597771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12</a:t>
                  </a:r>
                  <a:endParaRPr b="1"/>
                </a:p>
              </p:txBody>
            </p:sp>
          </p:grpSp>
          <p:sp>
            <p:nvSpPr>
              <p:cNvPr id="159" name="Google Shape;159;p20"/>
              <p:cNvSpPr/>
              <p:nvPr/>
            </p:nvSpPr>
            <p:spPr>
              <a:xfrm>
                <a:off x="8116285" y="2920292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11</a:t>
                </a:r>
                <a:endParaRPr b="1"/>
              </a:p>
            </p:txBody>
          </p:sp>
          <p:cxnSp>
            <p:nvCxnSpPr>
              <p:cNvPr id="160" name="Google Shape;160;p20"/>
              <p:cNvCxnSpPr>
                <a:stCxn id="159" idx="3"/>
                <a:endCxn id="157" idx="0"/>
              </p:cNvCxnSpPr>
              <p:nvPr/>
            </p:nvCxnSpPr>
            <p:spPr>
              <a:xfrm flipH="1">
                <a:off x="7800441" y="3310537"/>
                <a:ext cx="382800" cy="28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61" name="Google Shape;161;p20"/>
              <p:cNvCxnSpPr>
                <a:stCxn id="159" idx="5"/>
                <a:endCxn id="158" idx="0"/>
              </p:cNvCxnSpPr>
              <p:nvPr/>
            </p:nvCxnSpPr>
            <p:spPr>
              <a:xfrm>
                <a:off x="8506530" y="3310537"/>
                <a:ext cx="365700" cy="28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sp>
            <p:nvSpPr>
              <p:cNvPr id="162" name="Google Shape;162;p20"/>
              <p:cNvSpPr/>
              <p:nvPr/>
            </p:nvSpPr>
            <p:spPr>
              <a:xfrm>
                <a:off x="7468856" y="215801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8</a:t>
                </a:r>
                <a:endParaRPr b="1"/>
              </a:p>
            </p:txBody>
          </p:sp>
          <p:cxnSp>
            <p:nvCxnSpPr>
              <p:cNvPr id="163" name="Google Shape;163;p20"/>
              <p:cNvCxnSpPr>
                <a:stCxn id="162" idx="5"/>
                <a:endCxn id="159" idx="0"/>
              </p:cNvCxnSpPr>
              <p:nvPr/>
            </p:nvCxnSpPr>
            <p:spPr>
              <a:xfrm>
                <a:off x="7859100" y="2548262"/>
                <a:ext cx="485700" cy="372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64" name="Google Shape;164;p20"/>
              <p:cNvCxnSpPr>
                <a:stCxn id="151" idx="3"/>
                <a:endCxn id="154" idx="0"/>
              </p:cNvCxnSpPr>
              <p:nvPr/>
            </p:nvCxnSpPr>
            <p:spPr>
              <a:xfrm flipH="1">
                <a:off x="6081215" y="1930920"/>
                <a:ext cx="7002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65" name="Google Shape;165;p20"/>
              <p:cNvCxnSpPr>
                <a:stCxn id="151" idx="5"/>
                <a:endCxn id="162" idx="0"/>
              </p:cNvCxnSpPr>
              <p:nvPr/>
            </p:nvCxnSpPr>
            <p:spPr>
              <a:xfrm>
                <a:off x="7104704" y="1930920"/>
                <a:ext cx="592800" cy="22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166" name="Google Shape;166;p20"/>
            <p:cNvSpPr/>
            <p:nvPr/>
          </p:nvSpPr>
          <p:spPr>
            <a:xfrm>
              <a:off x="6927267" y="2774338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7</a:t>
              </a:r>
              <a:endParaRPr b="1"/>
            </a:p>
          </p:txBody>
        </p:sp>
        <p:cxnSp>
          <p:nvCxnSpPr>
            <p:cNvPr id="167" name="Google Shape;167;p20"/>
            <p:cNvCxnSpPr>
              <a:stCxn id="162" idx="3"/>
              <a:endCxn id="166" idx="0"/>
            </p:cNvCxnSpPr>
            <p:nvPr/>
          </p:nvCxnSpPr>
          <p:spPr>
            <a:xfrm flipH="1">
              <a:off x="7199596" y="2344494"/>
              <a:ext cx="510000" cy="4299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168" name="Google Shape;16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3826" y="2046558"/>
            <a:ext cx="5018448" cy="189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96777" y="1987210"/>
            <a:ext cx="255809" cy="21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05224" y="1316556"/>
            <a:ext cx="252381" cy="273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Ex2: An AVL tree?</a:t>
            </a:r>
            <a:endParaRPr/>
          </a:p>
        </p:txBody>
      </p:sp>
      <p:grpSp>
        <p:nvGrpSpPr>
          <p:cNvPr id="176" name="Google Shape;176;p21"/>
          <p:cNvGrpSpPr/>
          <p:nvPr/>
        </p:nvGrpSpPr>
        <p:grpSpPr>
          <a:xfrm>
            <a:off x="2224096" y="1205856"/>
            <a:ext cx="3919713" cy="2843951"/>
            <a:chOff x="4873146" y="1227281"/>
            <a:chExt cx="3919713" cy="2843951"/>
          </a:xfrm>
        </p:grpSpPr>
        <p:grpSp>
          <p:nvGrpSpPr>
            <p:cNvPr id="177" name="Google Shape;177;p21"/>
            <p:cNvGrpSpPr/>
            <p:nvPr/>
          </p:nvGrpSpPr>
          <p:grpSpPr>
            <a:xfrm>
              <a:off x="4873146" y="1227281"/>
              <a:ext cx="3919713" cy="2843951"/>
              <a:chOff x="5153841" y="1540675"/>
              <a:chExt cx="3291664" cy="2564891"/>
            </a:xfrm>
          </p:grpSpPr>
          <p:sp>
            <p:nvSpPr>
              <p:cNvPr id="178" name="Google Shape;178;p21"/>
              <p:cNvSpPr/>
              <p:nvPr/>
            </p:nvSpPr>
            <p:spPr>
              <a:xfrm>
                <a:off x="6714459" y="1540675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6</a:t>
                </a:r>
                <a:endParaRPr b="1"/>
              </a:p>
            </p:txBody>
          </p:sp>
          <p:grpSp>
            <p:nvGrpSpPr>
              <p:cNvPr id="179" name="Google Shape;179;p21"/>
              <p:cNvGrpSpPr/>
              <p:nvPr/>
            </p:nvGrpSpPr>
            <p:grpSpPr>
              <a:xfrm>
                <a:off x="5153841" y="2186856"/>
                <a:ext cx="1156031" cy="1190650"/>
                <a:chOff x="5928716" y="3599056"/>
                <a:chExt cx="1156031" cy="1190650"/>
              </a:xfrm>
            </p:grpSpPr>
            <p:sp>
              <p:nvSpPr>
                <p:cNvPr id="180" name="Google Shape;180;p21"/>
                <p:cNvSpPr/>
                <p:nvPr/>
              </p:nvSpPr>
              <p:spPr>
                <a:xfrm>
                  <a:off x="5928716" y="433250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1</a:t>
                  </a:r>
                  <a:endParaRPr b="1"/>
                </a:p>
              </p:txBody>
            </p:sp>
            <p:sp>
              <p:nvSpPr>
                <p:cNvPr id="181" name="Google Shape;181;p21"/>
                <p:cNvSpPr/>
                <p:nvPr/>
              </p:nvSpPr>
              <p:spPr>
                <a:xfrm>
                  <a:off x="6627547" y="359905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4</a:t>
                  </a:r>
                  <a:endParaRPr b="1"/>
                </a:p>
              </p:txBody>
            </p:sp>
            <p:cxnSp>
              <p:nvCxnSpPr>
                <p:cNvPr id="182" name="Google Shape;182;p21"/>
                <p:cNvCxnSpPr>
                  <a:stCxn id="181" idx="3"/>
                  <a:endCxn id="180" idx="0"/>
                </p:cNvCxnSpPr>
                <p:nvPr/>
              </p:nvCxnSpPr>
              <p:spPr>
                <a:xfrm flipH="1">
                  <a:off x="6157202" y="3989301"/>
                  <a:ext cx="537300" cy="3432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595959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grpSp>
            <p:nvGrpSpPr>
              <p:cNvPr id="183" name="Google Shape;183;p21"/>
              <p:cNvGrpSpPr/>
              <p:nvPr/>
            </p:nvGrpSpPr>
            <p:grpSpPr>
              <a:xfrm>
                <a:off x="5640859" y="2920304"/>
                <a:ext cx="1126224" cy="1185262"/>
                <a:chOff x="5640859" y="2920304"/>
                <a:chExt cx="1126224" cy="1185262"/>
              </a:xfrm>
            </p:grpSpPr>
            <p:sp>
              <p:nvSpPr>
                <p:cNvPr id="184" name="Google Shape;184;p21"/>
                <p:cNvSpPr/>
                <p:nvPr/>
              </p:nvSpPr>
              <p:spPr>
                <a:xfrm>
                  <a:off x="6309882" y="2920304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5</a:t>
                  </a:r>
                  <a:endParaRPr b="1"/>
                </a:p>
              </p:txBody>
            </p:sp>
            <p:sp>
              <p:nvSpPr>
                <p:cNvPr id="185" name="Google Shape;185;p21"/>
                <p:cNvSpPr/>
                <p:nvPr/>
              </p:nvSpPr>
              <p:spPr>
                <a:xfrm>
                  <a:off x="5640859" y="3648366"/>
                  <a:ext cx="457200" cy="4572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38100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/>
                    <a:t>3</a:t>
                  </a:r>
                  <a:endParaRPr b="1"/>
                </a:p>
              </p:txBody>
            </p:sp>
          </p:grpSp>
          <p:sp>
            <p:nvSpPr>
              <p:cNvPr id="186" name="Google Shape;186;p21"/>
              <p:cNvSpPr/>
              <p:nvPr/>
            </p:nvSpPr>
            <p:spPr>
              <a:xfrm>
                <a:off x="7988304" y="2920292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11</a:t>
                </a:r>
                <a:endParaRPr b="1"/>
              </a:p>
            </p:txBody>
          </p:sp>
          <p:cxnSp>
            <p:nvCxnSpPr>
              <p:cNvPr id="187" name="Google Shape;187;p21"/>
              <p:cNvCxnSpPr>
                <a:stCxn id="181" idx="5"/>
                <a:endCxn id="184" idx="0"/>
              </p:cNvCxnSpPr>
              <p:nvPr/>
            </p:nvCxnSpPr>
            <p:spPr>
              <a:xfrm>
                <a:off x="6242916" y="2577101"/>
                <a:ext cx="295500" cy="3432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88" name="Google Shape;188;p21"/>
              <p:cNvCxnSpPr>
                <a:stCxn id="180" idx="5"/>
                <a:endCxn id="185" idx="0"/>
              </p:cNvCxnSpPr>
              <p:nvPr/>
            </p:nvCxnSpPr>
            <p:spPr>
              <a:xfrm>
                <a:off x="5544085" y="3310551"/>
                <a:ext cx="325500" cy="3378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sp>
            <p:nvSpPr>
              <p:cNvPr id="189" name="Google Shape;189;p21"/>
              <p:cNvSpPr/>
              <p:nvPr/>
            </p:nvSpPr>
            <p:spPr>
              <a:xfrm>
                <a:off x="7468856" y="2158017"/>
                <a:ext cx="457200" cy="457200"/>
              </a:xfrm>
              <a:prstGeom prst="ellipse">
                <a:avLst/>
              </a:prstGeom>
              <a:solidFill>
                <a:srgbClr val="FFFFFF"/>
              </a:solidFill>
              <a:ln cap="flat" cmpd="sng" w="38100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/>
                  <a:t>8</a:t>
                </a:r>
                <a:endParaRPr b="1"/>
              </a:p>
            </p:txBody>
          </p:sp>
          <p:cxnSp>
            <p:nvCxnSpPr>
              <p:cNvPr id="190" name="Google Shape;190;p21"/>
              <p:cNvCxnSpPr>
                <a:stCxn id="189" idx="5"/>
                <a:endCxn id="186" idx="0"/>
              </p:cNvCxnSpPr>
              <p:nvPr/>
            </p:nvCxnSpPr>
            <p:spPr>
              <a:xfrm>
                <a:off x="7859100" y="2548262"/>
                <a:ext cx="357900" cy="372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91" name="Google Shape;191;p21"/>
              <p:cNvCxnSpPr>
                <a:stCxn id="178" idx="3"/>
                <a:endCxn id="181" idx="0"/>
              </p:cNvCxnSpPr>
              <p:nvPr/>
            </p:nvCxnSpPr>
            <p:spPr>
              <a:xfrm flipH="1">
                <a:off x="6081215" y="1930920"/>
                <a:ext cx="700200" cy="2559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192" name="Google Shape;192;p21"/>
              <p:cNvCxnSpPr>
                <a:stCxn id="178" idx="5"/>
                <a:endCxn id="189" idx="0"/>
              </p:cNvCxnSpPr>
              <p:nvPr/>
            </p:nvCxnSpPr>
            <p:spPr>
              <a:xfrm>
                <a:off x="7104704" y="1930920"/>
                <a:ext cx="592800" cy="2271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95959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193" name="Google Shape;193;p21"/>
            <p:cNvSpPr/>
            <p:nvPr/>
          </p:nvSpPr>
          <p:spPr>
            <a:xfrm>
              <a:off x="7003467" y="2774338"/>
              <a:ext cx="544500" cy="507000"/>
            </a:xfrm>
            <a:prstGeom prst="ellipse">
              <a:avLst/>
            </a:prstGeom>
            <a:solidFill>
              <a:srgbClr val="FFFFFF"/>
            </a:solidFill>
            <a:ln cap="flat" cmpd="sng" w="38100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/>
                <a:t>7</a:t>
              </a:r>
              <a:endParaRPr b="1"/>
            </a:p>
          </p:txBody>
        </p:sp>
        <p:cxnSp>
          <p:nvCxnSpPr>
            <p:cNvPr id="194" name="Google Shape;194;p21"/>
            <p:cNvCxnSpPr>
              <a:stCxn id="189" idx="3"/>
              <a:endCxn id="193" idx="0"/>
            </p:cNvCxnSpPr>
            <p:nvPr/>
          </p:nvCxnSpPr>
          <p:spPr>
            <a:xfrm flipH="1">
              <a:off x="7275796" y="2344494"/>
              <a:ext cx="433800" cy="429900"/>
            </a:xfrm>
            <a:prstGeom prst="straightConnector1">
              <a:avLst/>
            </a:prstGeom>
            <a:noFill/>
            <a:ln cap="flat" cmpd="sng" w="19050">
              <a:solidFill>
                <a:srgbClr val="595959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95" name="Google Shape;195;p21"/>
          <p:cNvSpPr/>
          <p:nvPr/>
        </p:nvSpPr>
        <p:spPr>
          <a:xfrm>
            <a:off x="2194437" y="4304864"/>
            <a:ext cx="544500" cy="507000"/>
          </a:xfrm>
          <a:prstGeom prst="ellipse">
            <a:avLst/>
          </a:prstGeom>
          <a:solidFill>
            <a:srgbClr val="FFFFFF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</a:t>
            </a:r>
            <a:endParaRPr b="1"/>
          </a:p>
        </p:txBody>
      </p:sp>
      <p:cxnSp>
        <p:nvCxnSpPr>
          <p:cNvPr id="196" name="Google Shape;196;p21"/>
          <p:cNvCxnSpPr>
            <a:stCxn id="185" idx="3"/>
            <a:endCxn id="195" idx="0"/>
          </p:cNvCxnSpPr>
          <p:nvPr/>
        </p:nvCxnSpPr>
        <p:spPr>
          <a:xfrm flipH="1">
            <a:off x="2466767" y="3975567"/>
            <a:ext cx="417000" cy="329400"/>
          </a:xfrm>
          <a:prstGeom prst="straightConnector1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97" name="Google Shape;1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3240" y="3109879"/>
            <a:ext cx="2216078" cy="1642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6330" y="2499768"/>
            <a:ext cx="967630" cy="925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